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9" r:id="rId1"/>
  </p:sldMasterIdLst>
  <p:sldIdLst>
    <p:sldId id="256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57" r:id="rId10"/>
    <p:sldId id="258" r:id="rId11"/>
    <p:sldId id="259" r:id="rId12"/>
    <p:sldId id="260" r:id="rId13"/>
    <p:sldId id="262" r:id="rId14"/>
    <p:sldId id="261" r:id="rId15"/>
    <p:sldId id="263" r:id="rId16"/>
    <p:sldId id="264" r:id="rId17"/>
    <p:sldId id="265" r:id="rId18"/>
    <p:sldId id="274" r:id="rId19"/>
    <p:sldId id="275" r:id="rId20"/>
    <p:sldId id="276" r:id="rId21"/>
    <p:sldId id="278" r:id="rId22"/>
    <p:sldId id="277" r:id="rId23"/>
    <p:sldId id="279" r:id="rId24"/>
    <p:sldId id="280" r:id="rId25"/>
    <p:sldId id="283" r:id="rId26"/>
    <p:sldId id="284" r:id="rId27"/>
    <p:sldId id="285" r:id="rId2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0" autoAdjust="0"/>
    <p:restoredTop sz="94706" autoAdjust="0"/>
  </p:normalViewPr>
  <p:slideViewPr>
    <p:cSldViewPr>
      <p:cViewPr varScale="1">
        <p:scale>
          <a:sx n="120" d="100"/>
          <a:sy n="120" d="100"/>
        </p:scale>
        <p:origin x="134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pic>
        <p:nvPicPr>
          <p:cNvPr id="6" name="Picture 9" descr="b2e2lirt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43775" y="3392488"/>
            <a:ext cx="1684338" cy="140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D9473DB-6228-4E9D-A0E5-3F5817BF132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8324B5-8C7E-4690-80EB-FCDC57567CE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F77BA8-0B20-43B0-883A-E1EAA5D0E1A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36C377-B5D8-4564-AF80-F834819F724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719263"/>
            <a:ext cx="4038600" cy="21288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21304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D39395-838D-4DA2-A803-3B6B5E54FD0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A5F080-C0A5-4CB3-A35E-A857D917A2D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E7AFFF-8C69-4DEE-88D8-93686548D9E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0C50F1-0F90-4626-8CFE-860771B40EF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E67A92-710A-4C5C-979B-0AB801EBD95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714474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DE5D07-30CF-47B8-A36D-A9B0CAAC07A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4ECB04-FDB2-4253-966C-A1DAF95482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F80A5C-4AA0-4AAC-A6AC-611ED3E3190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3F5AFC-E86E-4DFA-BF3F-390D727DB26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w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/>
            </a:lvl1pPr>
          </a:lstStyle>
          <a:p>
            <a:pPr>
              <a:defRPr/>
            </a:pPr>
            <a:fld id="{BF163E14-1E2F-4E97-93FB-1EB1D10C11F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0" y="25574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cs-CZ"/>
          </a:p>
        </p:txBody>
      </p:sp>
      <p:pic>
        <p:nvPicPr>
          <p:cNvPr id="1033" name="Picture 9" descr="b2e2lirt[1]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029575" y="115888"/>
            <a:ext cx="1114425" cy="931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Compiler principles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Intermediate code</a:t>
            </a:r>
            <a:endParaRPr lang="cs-CZ" dirty="0"/>
          </a:p>
          <a:p>
            <a:pPr eaLnBrk="1" hangingPunct="1"/>
            <a:endParaRPr lang="cs-CZ" dirty="0"/>
          </a:p>
          <a:p>
            <a:pPr eaLnBrk="1" hangingPunct="1"/>
            <a:endParaRPr lang="cs-CZ" dirty="0"/>
          </a:p>
          <a:p>
            <a:pPr eaLnBrk="1" hangingPunct="1"/>
            <a:r>
              <a:rPr lang="cs-CZ" dirty="0"/>
              <a:t>Jakub Yaghob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Intermediate languages</a:t>
            </a:r>
            <a:endParaRPr lang="cs-CZ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600" dirty="0"/>
              <a:t>Syntax tree</a:t>
            </a:r>
            <a:endParaRPr lang="cs-CZ" sz="2600" dirty="0"/>
          </a:p>
          <a:p>
            <a:pPr lvl="1" eaLnBrk="1" hangingPunct="1"/>
            <a:r>
              <a:rPr lang="en-US" sz="2200" dirty="0"/>
              <a:t>Can be even</a:t>
            </a:r>
            <a:r>
              <a:rPr lang="cs-CZ" sz="2200" dirty="0"/>
              <a:t> DAG</a:t>
            </a:r>
          </a:p>
          <a:p>
            <a:pPr eaLnBrk="1" hangingPunct="1"/>
            <a:r>
              <a:rPr lang="en-US" sz="2600" dirty="0"/>
              <a:t>Postfix notation</a:t>
            </a:r>
            <a:endParaRPr lang="cs-CZ" sz="2600" dirty="0"/>
          </a:p>
          <a:p>
            <a:pPr lvl="1" eaLnBrk="1" hangingPunct="1"/>
            <a:r>
              <a:rPr lang="en-US" sz="2200" dirty="0"/>
              <a:t>Linearized representation of a syntax tree</a:t>
            </a:r>
            <a:endParaRPr lang="cs-CZ" sz="2200" dirty="0"/>
          </a:p>
          <a:p>
            <a:pPr lvl="1" eaLnBrk="1" hangingPunct="1"/>
            <a:r>
              <a:rPr lang="en-US" sz="2200" dirty="0"/>
              <a:t>Tree edges not in notation, can be reconstructed from the order and number of operands of an operator</a:t>
            </a:r>
            <a:endParaRPr lang="cs-CZ" sz="2200" dirty="0"/>
          </a:p>
          <a:p>
            <a:pPr eaLnBrk="1" hangingPunct="1"/>
            <a:r>
              <a:rPr lang="en-US" sz="2600" dirty="0"/>
              <a:t>Three-address code</a:t>
            </a:r>
            <a:endParaRPr lang="cs-CZ" sz="2600" dirty="0"/>
          </a:p>
          <a:p>
            <a:pPr lvl="1" eaLnBrk="1" hangingPunct="1"/>
            <a:r>
              <a:rPr lang="en-US" sz="2200" dirty="0"/>
              <a:t>Linearized representation of a syntax tree as well</a:t>
            </a:r>
            <a:endParaRPr lang="cs-CZ" sz="2200" dirty="0"/>
          </a:p>
          <a:p>
            <a:pPr lvl="1" eaLnBrk="1" hangingPunct="1"/>
            <a:r>
              <a:rPr lang="en-US" sz="2200" dirty="0"/>
              <a:t>A sequence of statements in form</a:t>
            </a:r>
            <a:endParaRPr lang="cs-CZ" sz="2200" dirty="0"/>
          </a:p>
          <a:p>
            <a:pPr lvl="2" eaLnBrk="1" hangingPunct="1"/>
            <a:r>
              <a:rPr lang="cs-CZ" sz="1900" dirty="0"/>
              <a:t>x := y op z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Examples</a:t>
            </a:r>
            <a:r>
              <a:rPr lang="cs-CZ" dirty="0"/>
              <a:t> – </a:t>
            </a:r>
            <a:r>
              <a:rPr lang="en-US" dirty="0"/>
              <a:t>syntax tree and</a:t>
            </a:r>
            <a:r>
              <a:rPr lang="cs-CZ" dirty="0"/>
              <a:t> DAG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557212"/>
          </a:xfrm>
        </p:spPr>
        <p:txBody>
          <a:bodyPr/>
          <a:lstStyle/>
          <a:p>
            <a:pPr eaLnBrk="1" hangingPunct="1"/>
            <a:r>
              <a:rPr lang="cs-CZ"/>
              <a:t>a := b*-c+b*-c</a:t>
            </a:r>
          </a:p>
          <a:p>
            <a:pPr eaLnBrk="1" hangingPunct="1"/>
            <a:endParaRPr lang="cs-CZ"/>
          </a:p>
        </p:txBody>
      </p:sp>
      <p:sp>
        <p:nvSpPr>
          <p:cNvPr id="6148" name="AutoShape 4"/>
          <p:cNvSpPr>
            <a:spLocks noChangeArrowheads="1"/>
          </p:cNvSpPr>
          <p:nvPr/>
        </p:nvSpPr>
        <p:spPr bwMode="auto">
          <a:xfrm>
            <a:off x="900113" y="2420938"/>
            <a:ext cx="1008062" cy="503237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assign</a:t>
            </a:r>
          </a:p>
        </p:txBody>
      </p:sp>
      <p:sp>
        <p:nvSpPr>
          <p:cNvPr id="6149" name="AutoShape 5"/>
          <p:cNvSpPr>
            <a:spLocks noChangeArrowheads="1"/>
          </p:cNvSpPr>
          <p:nvPr/>
        </p:nvSpPr>
        <p:spPr bwMode="auto">
          <a:xfrm>
            <a:off x="3708400" y="4508500"/>
            <a:ext cx="865188" cy="50323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cs-CZ" noProof="1"/>
              <a:t>uminus</a:t>
            </a:r>
          </a:p>
        </p:txBody>
      </p:sp>
      <p:sp>
        <p:nvSpPr>
          <p:cNvPr id="6150" name="AutoShape 6"/>
          <p:cNvSpPr>
            <a:spLocks noChangeArrowheads="1"/>
          </p:cNvSpPr>
          <p:nvPr/>
        </p:nvSpPr>
        <p:spPr bwMode="auto">
          <a:xfrm>
            <a:off x="1547813" y="4508500"/>
            <a:ext cx="863600" cy="50323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cs-CZ" noProof="1"/>
              <a:t>uminus</a:t>
            </a:r>
          </a:p>
        </p:txBody>
      </p:sp>
      <p:sp>
        <p:nvSpPr>
          <p:cNvPr id="6151" name="Oval 7"/>
          <p:cNvSpPr>
            <a:spLocks noChangeArrowheads="1"/>
          </p:cNvSpPr>
          <p:nvPr/>
        </p:nvSpPr>
        <p:spPr bwMode="auto">
          <a:xfrm>
            <a:off x="323850" y="3141663"/>
            <a:ext cx="503238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cs-CZ"/>
              <a:t>a</a:t>
            </a:r>
          </a:p>
        </p:txBody>
      </p:sp>
      <p:sp>
        <p:nvSpPr>
          <p:cNvPr id="6152" name="Oval 8"/>
          <p:cNvSpPr>
            <a:spLocks noChangeArrowheads="1"/>
          </p:cNvSpPr>
          <p:nvPr/>
        </p:nvSpPr>
        <p:spPr bwMode="auto">
          <a:xfrm>
            <a:off x="2195513" y="3141663"/>
            <a:ext cx="503237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cs-CZ"/>
              <a:t>+</a:t>
            </a:r>
          </a:p>
        </p:txBody>
      </p:sp>
      <p:sp>
        <p:nvSpPr>
          <p:cNvPr id="6153" name="Oval 9"/>
          <p:cNvSpPr>
            <a:spLocks noChangeArrowheads="1"/>
          </p:cNvSpPr>
          <p:nvPr/>
        </p:nvSpPr>
        <p:spPr bwMode="auto">
          <a:xfrm>
            <a:off x="1116013" y="3789363"/>
            <a:ext cx="503237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cs-CZ"/>
              <a:t>*</a:t>
            </a:r>
          </a:p>
        </p:txBody>
      </p:sp>
      <p:sp>
        <p:nvSpPr>
          <p:cNvPr id="6154" name="Oval 10"/>
          <p:cNvSpPr>
            <a:spLocks noChangeArrowheads="1"/>
          </p:cNvSpPr>
          <p:nvPr/>
        </p:nvSpPr>
        <p:spPr bwMode="auto">
          <a:xfrm>
            <a:off x="3203575" y="3789363"/>
            <a:ext cx="503238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cs-CZ"/>
              <a:t>*</a:t>
            </a:r>
          </a:p>
        </p:txBody>
      </p:sp>
      <p:sp>
        <p:nvSpPr>
          <p:cNvPr id="6155" name="Oval 11"/>
          <p:cNvSpPr>
            <a:spLocks noChangeArrowheads="1"/>
          </p:cNvSpPr>
          <p:nvPr/>
        </p:nvSpPr>
        <p:spPr bwMode="auto">
          <a:xfrm>
            <a:off x="468313" y="4508500"/>
            <a:ext cx="503237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cs-CZ"/>
              <a:t>b</a:t>
            </a:r>
          </a:p>
        </p:txBody>
      </p:sp>
      <p:sp>
        <p:nvSpPr>
          <p:cNvPr id="6156" name="Oval 12"/>
          <p:cNvSpPr>
            <a:spLocks noChangeArrowheads="1"/>
          </p:cNvSpPr>
          <p:nvPr/>
        </p:nvSpPr>
        <p:spPr bwMode="auto">
          <a:xfrm>
            <a:off x="2555875" y="4508500"/>
            <a:ext cx="503238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cs-CZ"/>
              <a:t>b</a:t>
            </a:r>
          </a:p>
        </p:txBody>
      </p:sp>
      <p:sp>
        <p:nvSpPr>
          <p:cNvPr id="6157" name="Oval 13"/>
          <p:cNvSpPr>
            <a:spLocks noChangeArrowheads="1"/>
          </p:cNvSpPr>
          <p:nvPr/>
        </p:nvSpPr>
        <p:spPr bwMode="auto">
          <a:xfrm>
            <a:off x="1728788" y="5373688"/>
            <a:ext cx="503237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cs-CZ"/>
              <a:t>c</a:t>
            </a:r>
          </a:p>
        </p:txBody>
      </p:sp>
      <p:sp>
        <p:nvSpPr>
          <p:cNvPr id="6158" name="Oval 14"/>
          <p:cNvSpPr>
            <a:spLocks noChangeArrowheads="1"/>
          </p:cNvSpPr>
          <p:nvPr/>
        </p:nvSpPr>
        <p:spPr bwMode="auto">
          <a:xfrm>
            <a:off x="3889375" y="5373688"/>
            <a:ext cx="503238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cs-CZ"/>
              <a:t>c</a:t>
            </a:r>
          </a:p>
        </p:txBody>
      </p:sp>
      <p:cxnSp>
        <p:nvCxnSpPr>
          <p:cNvPr id="6159" name="AutoShape 15"/>
          <p:cNvCxnSpPr>
            <a:cxnSpLocks noChangeShapeType="1"/>
            <a:stCxn id="6148" idx="1"/>
            <a:endCxn id="6151" idx="0"/>
          </p:cNvCxnSpPr>
          <p:nvPr/>
        </p:nvCxnSpPr>
        <p:spPr bwMode="auto">
          <a:xfrm flipH="1">
            <a:off x="576263" y="2673350"/>
            <a:ext cx="323850" cy="468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160" name="AutoShape 16"/>
          <p:cNvCxnSpPr>
            <a:cxnSpLocks noChangeShapeType="1"/>
            <a:stCxn id="6148" idx="3"/>
            <a:endCxn id="6152" idx="0"/>
          </p:cNvCxnSpPr>
          <p:nvPr/>
        </p:nvCxnSpPr>
        <p:spPr bwMode="auto">
          <a:xfrm>
            <a:off x="1908175" y="2673350"/>
            <a:ext cx="539750" cy="468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161" name="AutoShape 17"/>
          <p:cNvCxnSpPr>
            <a:cxnSpLocks noChangeShapeType="1"/>
            <a:stCxn id="6152" idx="3"/>
            <a:endCxn id="6153" idx="0"/>
          </p:cNvCxnSpPr>
          <p:nvPr/>
        </p:nvCxnSpPr>
        <p:spPr bwMode="auto">
          <a:xfrm flipH="1">
            <a:off x="1368425" y="3571875"/>
            <a:ext cx="900113" cy="2174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162" name="AutoShape 18"/>
          <p:cNvCxnSpPr>
            <a:cxnSpLocks noChangeShapeType="1"/>
            <a:stCxn id="6152" idx="5"/>
            <a:endCxn id="6154" idx="0"/>
          </p:cNvCxnSpPr>
          <p:nvPr/>
        </p:nvCxnSpPr>
        <p:spPr bwMode="auto">
          <a:xfrm>
            <a:off x="2625725" y="3571875"/>
            <a:ext cx="830263" cy="2174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163" name="AutoShape 19"/>
          <p:cNvCxnSpPr>
            <a:cxnSpLocks noChangeShapeType="1"/>
            <a:stCxn id="6153" idx="3"/>
            <a:endCxn id="6155" idx="0"/>
          </p:cNvCxnSpPr>
          <p:nvPr/>
        </p:nvCxnSpPr>
        <p:spPr bwMode="auto">
          <a:xfrm flipH="1">
            <a:off x="720725" y="4219575"/>
            <a:ext cx="468313" cy="2889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164" name="AutoShape 20"/>
          <p:cNvCxnSpPr>
            <a:cxnSpLocks noChangeShapeType="1"/>
            <a:stCxn id="6154" idx="3"/>
            <a:endCxn id="6156" idx="0"/>
          </p:cNvCxnSpPr>
          <p:nvPr/>
        </p:nvCxnSpPr>
        <p:spPr bwMode="auto">
          <a:xfrm flipH="1">
            <a:off x="2808288" y="4219575"/>
            <a:ext cx="468312" cy="2889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165" name="AutoShape 21"/>
          <p:cNvCxnSpPr>
            <a:cxnSpLocks noChangeShapeType="1"/>
            <a:stCxn id="6153" idx="5"/>
            <a:endCxn id="6150" idx="0"/>
          </p:cNvCxnSpPr>
          <p:nvPr/>
        </p:nvCxnSpPr>
        <p:spPr bwMode="auto">
          <a:xfrm>
            <a:off x="1546225" y="4219575"/>
            <a:ext cx="433388" cy="2889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166" name="AutoShape 22"/>
          <p:cNvCxnSpPr>
            <a:cxnSpLocks noChangeShapeType="1"/>
            <a:stCxn id="6150" idx="2"/>
            <a:endCxn id="6157" idx="0"/>
          </p:cNvCxnSpPr>
          <p:nvPr/>
        </p:nvCxnSpPr>
        <p:spPr bwMode="auto">
          <a:xfrm>
            <a:off x="1979613" y="5011738"/>
            <a:ext cx="1587" cy="3619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167" name="AutoShape 23"/>
          <p:cNvCxnSpPr>
            <a:cxnSpLocks noChangeShapeType="1"/>
            <a:stCxn id="6154" idx="5"/>
            <a:endCxn id="6149" idx="0"/>
          </p:cNvCxnSpPr>
          <p:nvPr/>
        </p:nvCxnSpPr>
        <p:spPr bwMode="auto">
          <a:xfrm>
            <a:off x="3633788" y="4219575"/>
            <a:ext cx="508000" cy="2889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168" name="AutoShape 24"/>
          <p:cNvCxnSpPr>
            <a:cxnSpLocks noChangeShapeType="1"/>
            <a:stCxn id="6149" idx="2"/>
            <a:endCxn id="6158" idx="0"/>
          </p:cNvCxnSpPr>
          <p:nvPr/>
        </p:nvCxnSpPr>
        <p:spPr bwMode="auto">
          <a:xfrm>
            <a:off x="4141788" y="5011738"/>
            <a:ext cx="0" cy="3619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6169" name="AutoShape 25"/>
          <p:cNvSpPr>
            <a:spLocks noChangeArrowheads="1"/>
          </p:cNvSpPr>
          <p:nvPr/>
        </p:nvSpPr>
        <p:spPr bwMode="auto">
          <a:xfrm>
            <a:off x="5219700" y="2060575"/>
            <a:ext cx="1008063" cy="50323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assign</a:t>
            </a:r>
          </a:p>
        </p:txBody>
      </p:sp>
      <p:sp>
        <p:nvSpPr>
          <p:cNvPr id="6170" name="AutoShape 26"/>
          <p:cNvSpPr>
            <a:spLocks noChangeArrowheads="1"/>
          </p:cNvSpPr>
          <p:nvPr/>
        </p:nvSpPr>
        <p:spPr bwMode="auto">
          <a:xfrm>
            <a:off x="7019925" y="4508500"/>
            <a:ext cx="865188" cy="50323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cs-CZ" noProof="1"/>
              <a:t>uminus</a:t>
            </a:r>
          </a:p>
        </p:txBody>
      </p:sp>
      <p:sp>
        <p:nvSpPr>
          <p:cNvPr id="6171" name="Oval 28"/>
          <p:cNvSpPr>
            <a:spLocks noChangeArrowheads="1"/>
          </p:cNvSpPr>
          <p:nvPr/>
        </p:nvSpPr>
        <p:spPr bwMode="auto">
          <a:xfrm>
            <a:off x="4643438" y="2781300"/>
            <a:ext cx="503237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cs-CZ"/>
              <a:t>a</a:t>
            </a:r>
          </a:p>
        </p:txBody>
      </p:sp>
      <p:sp>
        <p:nvSpPr>
          <p:cNvPr id="6172" name="Oval 29"/>
          <p:cNvSpPr>
            <a:spLocks noChangeArrowheads="1"/>
          </p:cNvSpPr>
          <p:nvPr/>
        </p:nvSpPr>
        <p:spPr bwMode="auto">
          <a:xfrm>
            <a:off x="6515100" y="2781300"/>
            <a:ext cx="503238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cs-CZ"/>
              <a:t>+</a:t>
            </a:r>
          </a:p>
        </p:txBody>
      </p:sp>
      <p:sp>
        <p:nvSpPr>
          <p:cNvPr id="6173" name="Oval 31"/>
          <p:cNvSpPr>
            <a:spLocks noChangeArrowheads="1"/>
          </p:cNvSpPr>
          <p:nvPr/>
        </p:nvSpPr>
        <p:spPr bwMode="auto">
          <a:xfrm>
            <a:off x="6515100" y="3789363"/>
            <a:ext cx="503238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cs-CZ"/>
              <a:t>*</a:t>
            </a:r>
          </a:p>
        </p:txBody>
      </p:sp>
      <p:sp>
        <p:nvSpPr>
          <p:cNvPr id="6174" name="Oval 33"/>
          <p:cNvSpPr>
            <a:spLocks noChangeArrowheads="1"/>
          </p:cNvSpPr>
          <p:nvPr/>
        </p:nvSpPr>
        <p:spPr bwMode="auto">
          <a:xfrm>
            <a:off x="5867400" y="4508500"/>
            <a:ext cx="503238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cs-CZ"/>
              <a:t>b</a:t>
            </a:r>
          </a:p>
        </p:txBody>
      </p:sp>
      <p:sp>
        <p:nvSpPr>
          <p:cNvPr id="6175" name="Oval 35"/>
          <p:cNvSpPr>
            <a:spLocks noChangeArrowheads="1"/>
          </p:cNvSpPr>
          <p:nvPr/>
        </p:nvSpPr>
        <p:spPr bwMode="auto">
          <a:xfrm>
            <a:off x="7200900" y="5373688"/>
            <a:ext cx="503238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cs-CZ"/>
              <a:t>c</a:t>
            </a:r>
          </a:p>
        </p:txBody>
      </p:sp>
      <p:cxnSp>
        <p:nvCxnSpPr>
          <p:cNvPr id="6176" name="AutoShape 36"/>
          <p:cNvCxnSpPr>
            <a:cxnSpLocks noChangeShapeType="1"/>
            <a:stCxn id="6169" idx="1"/>
            <a:endCxn id="6171" idx="0"/>
          </p:cNvCxnSpPr>
          <p:nvPr/>
        </p:nvCxnSpPr>
        <p:spPr bwMode="auto">
          <a:xfrm flipH="1">
            <a:off x="4895850" y="2312988"/>
            <a:ext cx="323850" cy="4683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177" name="AutoShape 37"/>
          <p:cNvCxnSpPr>
            <a:cxnSpLocks noChangeShapeType="1"/>
            <a:stCxn id="6169" idx="3"/>
            <a:endCxn id="6172" idx="0"/>
          </p:cNvCxnSpPr>
          <p:nvPr/>
        </p:nvCxnSpPr>
        <p:spPr bwMode="auto">
          <a:xfrm>
            <a:off x="6227763" y="2312988"/>
            <a:ext cx="539750" cy="4683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178" name="AutoShape 38"/>
          <p:cNvCxnSpPr>
            <a:cxnSpLocks noChangeShapeType="1"/>
            <a:stCxn id="6172" idx="2"/>
            <a:endCxn id="6173" idx="2"/>
          </p:cNvCxnSpPr>
          <p:nvPr/>
        </p:nvCxnSpPr>
        <p:spPr bwMode="auto">
          <a:xfrm rot="10800000" flipH="1" flipV="1">
            <a:off x="6515100" y="3033713"/>
            <a:ext cx="1588" cy="1008062"/>
          </a:xfrm>
          <a:prstGeom prst="curvedConnector3">
            <a:avLst>
              <a:gd name="adj1" fmla="val -14400005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179" name="AutoShape 39"/>
          <p:cNvCxnSpPr>
            <a:cxnSpLocks noChangeShapeType="1"/>
            <a:stCxn id="6172" idx="6"/>
            <a:endCxn id="6173" idx="6"/>
          </p:cNvCxnSpPr>
          <p:nvPr/>
        </p:nvCxnSpPr>
        <p:spPr bwMode="auto">
          <a:xfrm>
            <a:off x="7018338" y="3033713"/>
            <a:ext cx="1587" cy="1008062"/>
          </a:xfrm>
          <a:prstGeom prst="curvedConnector3">
            <a:avLst>
              <a:gd name="adj1" fmla="val 14300005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180" name="AutoShape 41"/>
          <p:cNvCxnSpPr>
            <a:cxnSpLocks noChangeShapeType="1"/>
            <a:stCxn id="6173" idx="3"/>
            <a:endCxn id="6174" idx="0"/>
          </p:cNvCxnSpPr>
          <p:nvPr/>
        </p:nvCxnSpPr>
        <p:spPr bwMode="auto">
          <a:xfrm flipH="1">
            <a:off x="6119813" y="4219575"/>
            <a:ext cx="468312" cy="2889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181" name="AutoShape 44"/>
          <p:cNvCxnSpPr>
            <a:cxnSpLocks noChangeShapeType="1"/>
            <a:stCxn id="6173" idx="5"/>
            <a:endCxn id="6170" idx="0"/>
          </p:cNvCxnSpPr>
          <p:nvPr/>
        </p:nvCxnSpPr>
        <p:spPr bwMode="auto">
          <a:xfrm>
            <a:off x="6945313" y="4219575"/>
            <a:ext cx="508000" cy="2889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182" name="AutoShape 45"/>
          <p:cNvCxnSpPr>
            <a:cxnSpLocks noChangeShapeType="1"/>
            <a:stCxn id="6170" idx="2"/>
            <a:endCxn id="6175" idx="0"/>
          </p:cNvCxnSpPr>
          <p:nvPr/>
        </p:nvCxnSpPr>
        <p:spPr bwMode="auto">
          <a:xfrm>
            <a:off x="7453313" y="5011738"/>
            <a:ext cx="0" cy="3619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Examples</a:t>
            </a:r>
            <a:r>
              <a:rPr lang="cs-CZ" dirty="0"/>
              <a:t> – </a:t>
            </a:r>
            <a:r>
              <a:rPr lang="en-US" dirty="0"/>
              <a:t>postfix notation and three-address code</a:t>
            </a:r>
            <a:endParaRPr lang="cs-CZ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719263"/>
            <a:ext cx="8147050" cy="557212"/>
          </a:xfrm>
        </p:spPr>
        <p:txBody>
          <a:bodyPr/>
          <a:lstStyle/>
          <a:p>
            <a:pPr eaLnBrk="1" hangingPunct="1"/>
            <a:r>
              <a:rPr lang="cs-CZ" sz="2600" noProof="1"/>
              <a:t>a b c uminus * b c uminus * + assign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8313" y="2492375"/>
            <a:ext cx="3671887" cy="3024188"/>
          </a:xfrm>
        </p:spPr>
        <p:txBody>
          <a:bodyPr/>
          <a:lstStyle/>
          <a:p>
            <a:pPr eaLnBrk="1" hangingPunct="1"/>
            <a:r>
              <a:rPr lang="cs-CZ" sz="2600"/>
              <a:t>t1 := -c</a:t>
            </a:r>
          </a:p>
          <a:p>
            <a:pPr eaLnBrk="1" hangingPunct="1"/>
            <a:r>
              <a:rPr lang="cs-CZ" sz="2600"/>
              <a:t>t2 := b * t1</a:t>
            </a:r>
          </a:p>
          <a:p>
            <a:pPr eaLnBrk="1" hangingPunct="1"/>
            <a:r>
              <a:rPr lang="cs-CZ" sz="2600"/>
              <a:t>t3 := -c</a:t>
            </a:r>
          </a:p>
          <a:p>
            <a:pPr eaLnBrk="1" hangingPunct="1"/>
            <a:r>
              <a:rPr lang="cs-CZ" sz="2600"/>
              <a:t>t4 := b * t3</a:t>
            </a:r>
          </a:p>
          <a:p>
            <a:pPr eaLnBrk="1" hangingPunct="1"/>
            <a:r>
              <a:rPr lang="cs-CZ" sz="2600"/>
              <a:t>t5 := t2 + t4</a:t>
            </a:r>
          </a:p>
          <a:p>
            <a:pPr eaLnBrk="1" hangingPunct="1"/>
            <a:r>
              <a:rPr lang="cs-CZ" sz="2600"/>
              <a:t>a := t5</a:t>
            </a: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4643438" y="2565400"/>
            <a:ext cx="3671887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cs-CZ" sz="2600"/>
              <a:t>t1 := -c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cs-CZ" sz="2600"/>
              <a:t>t2 := b * t1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cs-CZ" sz="2600"/>
              <a:t>t5 := t2 + t2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cs-CZ" sz="2600"/>
              <a:t>a := t5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Three-address code operands</a:t>
            </a:r>
            <a:endParaRPr lang="cs-CZ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/>
              <a:t>A name</a:t>
            </a:r>
            <a:endParaRPr lang="cs-CZ" dirty="0"/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A variable</a:t>
            </a:r>
            <a:endParaRPr lang="cs-CZ" dirty="0"/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A type</a:t>
            </a:r>
            <a:endParaRPr lang="cs-CZ" dirty="0"/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Other names</a:t>
            </a:r>
            <a:endParaRPr lang="cs-CZ" dirty="0"/>
          </a:p>
          <a:p>
            <a:pPr eaLnBrk="1" hangingPunct="1">
              <a:lnSpc>
                <a:spcPct val="90000"/>
              </a:lnSpc>
            </a:pPr>
            <a:r>
              <a:rPr lang="en-US" dirty="0"/>
              <a:t>A constant</a:t>
            </a:r>
            <a:endParaRPr lang="cs-CZ" dirty="0"/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Different literals</a:t>
            </a:r>
            <a:r>
              <a:rPr lang="cs-CZ" dirty="0"/>
              <a:t> (</a:t>
            </a:r>
            <a:r>
              <a:rPr lang="en-US" dirty="0"/>
              <a:t>UINT</a:t>
            </a:r>
            <a:r>
              <a:rPr lang="cs-CZ" dirty="0"/>
              <a:t>, </a:t>
            </a:r>
            <a:r>
              <a:rPr lang="en-US" dirty="0"/>
              <a:t>string</a:t>
            </a:r>
            <a:r>
              <a:rPr lang="cs-CZ" dirty="0"/>
              <a:t>, …)</a:t>
            </a:r>
          </a:p>
          <a:p>
            <a:pPr eaLnBrk="1" hangingPunct="1">
              <a:lnSpc>
                <a:spcPct val="90000"/>
              </a:lnSpc>
            </a:pPr>
            <a:r>
              <a:rPr lang="en-US" dirty="0"/>
              <a:t>Temporary variable</a:t>
            </a:r>
            <a:endParaRPr lang="cs-CZ" dirty="0"/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Generated by a compiler</a:t>
            </a:r>
            <a:endParaRPr lang="cs-CZ" dirty="0"/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Easily they can be thought of as a CPU registers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Types of three-address statements</a:t>
            </a:r>
            <a:endParaRPr lang="cs-CZ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600" dirty="0"/>
              <a:t>Binary arithmetic and logical operation</a:t>
            </a:r>
            <a:endParaRPr lang="cs-CZ" sz="2600" dirty="0"/>
          </a:p>
          <a:p>
            <a:pPr eaLnBrk="1" hangingPunct="1">
              <a:lnSpc>
                <a:spcPct val="80000"/>
              </a:lnSpc>
            </a:pPr>
            <a:r>
              <a:rPr lang="en-US" sz="2600" dirty="0"/>
              <a:t>Unary operations</a:t>
            </a:r>
            <a:endParaRPr lang="cs-CZ" sz="2600" dirty="0"/>
          </a:p>
          <a:p>
            <a:pPr eaLnBrk="1" hangingPunct="1">
              <a:lnSpc>
                <a:spcPct val="80000"/>
              </a:lnSpc>
            </a:pPr>
            <a:r>
              <a:rPr lang="en-US" sz="2600" dirty="0"/>
              <a:t>Assignment/copy</a:t>
            </a:r>
            <a:endParaRPr lang="cs-CZ" sz="2600" dirty="0"/>
          </a:p>
          <a:p>
            <a:pPr eaLnBrk="1" hangingPunct="1">
              <a:lnSpc>
                <a:spcPct val="80000"/>
              </a:lnSpc>
            </a:pPr>
            <a:r>
              <a:rPr lang="en-US" sz="2600" dirty="0"/>
              <a:t>Unconditional jump</a:t>
            </a:r>
            <a:endParaRPr lang="cs-CZ" sz="2600" dirty="0"/>
          </a:p>
          <a:p>
            <a:pPr eaLnBrk="1" hangingPunct="1">
              <a:lnSpc>
                <a:spcPct val="80000"/>
              </a:lnSpc>
            </a:pPr>
            <a:r>
              <a:rPr lang="en-US" sz="2600" dirty="0"/>
              <a:t>Conditional jump</a:t>
            </a:r>
            <a:endParaRPr lang="cs-CZ" sz="2600" dirty="0"/>
          </a:p>
          <a:p>
            <a:pPr eaLnBrk="1" hangingPunct="1">
              <a:lnSpc>
                <a:spcPct val="80000"/>
              </a:lnSpc>
            </a:pPr>
            <a:r>
              <a:rPr lang="en-US" sz="2600" dirty="0"/>
              <a:t>Procedure/function call mechanism</a:t>
            </a:r>
            <a:endParaRPr lang="cs-CZ" sz="2600" dirty="0"/>
          </a:p>
          <a:p>
            <a:pPr lvl="1" eaLnBrk="1" hangingPunct="1">
              <a:lnSpc>
                <a:spcPct val="80000"/>
              </a:lnSpc>
            </a:pPr>
            <a:r>
              <a:rPr lang="en-US" sz="2200" dirty="0"/>
              <a:t>Parameters, call, return</a:t>
            </a:r>
            <a:endParaRPr lang="cs-CZ" sz="2200" dirty="0"/>
          </a:p>
          <a:p>
            <a:pPr eaLnBrk="1" hangingPunct="1">
              <a:lnSpc>
                <a:spcPct val="80000"/>
              </a:lnSpc>
            </a:pPr>
            <a:r>
              <a:rPr lang="en-US" sz="2600" dirty="0"/>
              <a:t>Array indexation</a:t>
            </a:r>
            <a:endParaRPr lang="cs-CZ" sz="2600" dirty="0"/>
          </a:p>
          <a:p>
            <a:pPr eaLnBrk="1" hangingPunct="1">
              <a:lnSpc>
                <a:spcPct val="80000"/>
              </a:lnSpc>
            </a:pPr>
            <a:r>
              <a:rPr lang="en-US" sz="2600" dirty="0"/>
              <a:t>Address operators</a:t>
            </a:r>
            <a:endParaRPr lang="cs-CZ" sz="2600" dirty="0"/>
          </a:p>
          <a:p>
            <a:pPr lvl="1" eaLnBrk="1" hangingPunct="1">
              <a:lnSpc>
                <a:spcPct val="80000"/>
              </a:lnSpc>
            </a:pPr>
            <a:r>
              <a:rPr lang="en-US" sz="2200" dirty="0"/>
              <a:t>Address of an object</a:t>
            </a:r>
            <a:r>
              <a:rPr lang="cs-CZ" sz="2200" dirty="0"/>
              <a:t>, </a:t>
            </a:r>
            <a:r>
              <a:rPr lang="en-US" sz="2200" dirty="0"/>
              <a:t>dereference</a:t>
            </a:r>
          </a:p>
          <a:p>
            <a:pPr eaLnBrk="1" hangingPunct="1">
              <a:lnSpc>
                <a:spcPct val="80000"/>
              </a:lnSpc>
            </a:pPr>
            <a:r>
              <a:rPr lang="en-US" sz="2600" dirty="0"/>
              <a:t>Declaration</a:t>
            </a:r>
            <a:endParaRPr lang="cs-CZ" sz="26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Implementation of three-address code </a:t>
            </a:r>
            <a:r>
              <a:rPr lang="cs-CZ" dirty="0"/>
              <a:t>– </a:t>
            </a:r>
            <a:r>
              <a:rPr lang="en-US" dirty="0"/>
              <a:t>quadruples</a:t>
            </a:r>
            <a:endParaRPr lang="cs-CZ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719263"/>
            <a:ext cx="7931150" cy="22145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600" dirty="0"/>
              <a:t>A record with four fields</a:t>
            </a:r>
            <a:endParaRPr lang="cs-CZ" sz="2600" dirty="0"/>
          </a:p>
          <a:p>
            <a:pPr lvl="1" eaLnBrk="1" hangingPunct="1">
              <a:lnSpc>
                <a:spcPct val="90000"/>
              </a:lnSpc>
            </a:pPr>
            <a:r>
              <a:rPr lang="cs-CZ" sz="2200" i="1" noProof="1"/>
              <a:t>op</a:t>
            </a:r>
            <a:r>
              <a:rPr lang="cs-CZ" sz="2200" noProof="1"/>
              <a:t>, </a:t>
            </a:r>
            <a:r>
              <a:rPr lang="cs-CZ" sz="2200" i="1" noProof="1"/>
              <a:t>arg1</a:t>
            </a:r>
            <a:r>
              <a:rPr lang="cs-CZ" sz="2200" noProof="1"/>
              <a:t>, </a:t>
            </a:r>
            <a:r>
              <a:rPr lang="cs-CZ" sz="2200" i="1" noProof="1"/>
              <a:t>arg2</a:t>
            </a:r>
            <a:r>
              <a:rPr lang="cs-CZ" sz="2200" noProof="1"/>
              <a:t>, </a:t>
            </a:r>
            <a:r>
              <a:rPr lang="cs-CZ" sz="2200" i="1" noProof="1"/>
              <a:t>res</a:t>
            </a:r>
            <a:endParaRPr lang="cs-CZ" sz="2200" i="1" dirty="0"/>
          </a:p>
          <a:p>
            <a:pPr eaLnBrk="1" hangingPunct="1">
              <a:lnSpc>
                <a:spcPct val="90000"/>
              </a:lnSpc>
            </a:pPr>
            <a:r>
              <a:rPr lang="en-US" sz="2600" dirty="0"/>
              <a:t>Some statements don’t use an </a:t>
            </a:r>
            <a:r>
              <a:rPr lang="en-US" sz="2600" i="1" dirty="0" err="1"/>
              <a:t>arg</a:t>
            </a:r>
            <a:r>
              <a:rPr lang="en-US" sz="2600" dirty="0"/>
              <a:t> or even </a:t>
            </a:r>
            <a:r>
              <a:rPr lang="en-US" sz="2600" i="1" dirty="0"/>
              <a:t>res</a:t>
            </a:r>
            <a:endParaRPr lang="cs-CZ" sz="2600" i="1" dirty="0"/>
          </a:p>
          <a:p>
            <a:pPr eaLnBrk="1" hangingPunct="1">
              <a:lnSpc>
                <a:spcPct val="90000"/>
              </a:lnSpc>
            </a:pPr>
            <a:r>
              <a:rPr lang="en-US" sz="2600" dirty="0"/>
              <a:t>Operands are references to symbol tables</a:t>
            </a:r>
            <a:endParaRPr lang="cs-CZ" sz="2600" dirty="0"/>
          </a:p>
        </p:txBody>
      </p:sp>
      <p:graphicFrame>
        <p:nvGraphicFramePr>
          <p:cNvPr id="13468" name="Group 156"/>
          <p:cNvGraphicFramePr>
            <a:graphicFrameLocks noGrp="1"/>
          </p:cNvGraphicFramePr>
          <p:nvPr>
            <p:ph sz="half" idx="2"/>
          </p:nvPr>
        </p:nvGraphicFramePr>
        <p:xfrm>
          <a:off x="1403350" y="3933825"/>
          <a:ext cx="5905500" cy="2773680"/>
        </p:xfrm>
        <a:graphic>
          <a:graphicData uri="http://schemas.openxmlformats.org/drawingml/2006/table">
            <a:tbl>
              <a:tblPr/>
              <a:tblGrid>
                <a:gridCol w="1181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26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7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26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811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98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arg1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arg2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(0)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uminus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1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(1)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1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(2)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uminus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(3)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(4)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1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(5)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:=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Implementation of three-address code </a:t>
            </a:r>
            <a:r>
              <a:rPr lang="cs-CZ" dirty="0"/>
              <a:t>– </a:t>
            </a:r>
            <a:r>
              <a:rPr lang="en-US" dirty="0"/>
              <a:t>triples</a:t>
            </a:r>
            <a:endParaRPr lang="cs-CZ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719263"/>
            <a:ext cx="8218488" cy="20701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600" dirty="0"/>
              <a:t>Avoid generating temporary variables</a:t>
            </a:r>
            <a:endParaRPr lang="cs-CZ" sz="2600" dirty="0"/>
          </a:p>
          <a:p>
            <a:pPr eaLnBrk="1" hangingPunct="1">
              <a:lnSpc>
                <a:spcPct val="90000"/>
              </a:lnSpc>
            </a:pPr>
            <a:r>
              <a:rPr lang="en-US" sz="2600" dirty="0"/>
              <a:t>A record with three fields</a:t>
            </a:r>
            <a:endParaRPr lang="cs-CZ" sz="2600" dirty="0"/>
          </a:p>
          <a:p>
            <a:pPr lvl="1" eaLnBrk="1" hangingPunct="1">
              <a:lnSpc>
                <a:spcPct val="90000"/>
              </a:lnSpc>
            </a:pPr>
            <a:r>
              <a:rPr lang="cs-CZ" sz="2200" i="1" dirty="0"/>
              <a:t>op</a:t>
            </a:r>
            <a:r>
              <a:rPr lang="cs-CZ" sz="2200" dirty="0"/>
              <a:t>, </a:t>
            </a:r>
            <a:r>
              <a:rPr lang="cs-CZ" sz="2200" i="1" dirty="0"/>
              <a:t>arg1</a:t>
            </a:r>
            <a:r>
              <a:rPr lang="cs-CZ" sz="2200" dirty="0"/>
              <a:t>, </a:t>
            </a:r>
            <a:r>
              <a:rPr lang="cs-CZ" sz="2200" i="1" dirty="0"/>
              <a:t>arg2</a:t>
            </a:r>
          </a:p>
          <a:p>
            <a:pPr eaLnBrk="1" hangingPunct="1">
              <a:lnSpc>
                <a:spcPct val="90000"/>
              </a:lnSpc>
            </a:pPr>
            <a:r>
              <a:rPr lang="en-US" sz="2600" dirty="0"/>
              <a:t>Operands are references to the symbol tables (constants or variables) or a position of the statement that compute a value</a:t>
            </a:r>
            <a:endParaRPr lang="cs-CZ" sz="2600" dirty="0"/>
          </a:p>
        </p:txBody>
      </p:sp>
      <p:graphicFrame>
        <p:nvGraphicFramePr>
          <p:cNvPr id="15418" name="Group 58"/>
          <p:cNvGraphicFramePr>
            <a:graphicFrameLocks noGrp="1"/>
          </p:cNvGraphicFramePr>
          <p:nvPr>
            <p:ph sz="half" idx="2"/>
          </p:nvPr>
        </p:nvGraphicFramePr>
        <p:xfrm>
          <a:off x="1619250" y="3933825"/>
          <a:ext cx="4560888" cy="2773680"/>
        </p:xfrm>
        <a:graphic>
          <a:graphicData uri="http://schemas.openxmlformats.org/drawingml/2006/table">
            <a:tbl>
              <a:tblPr/>
              <a:tblGrid>
                <a:gridCol w="11414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82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98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14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52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arg1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arg2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(0)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uminus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5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(1)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1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(2)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uminus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3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(3)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(2)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2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(4)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(3)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2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(5)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:=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(4)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Implementation of three-address code </a:t>
            </a:r>
            <a:r>
              <a:rPr lang="cs-CZ" dirty="0"/>
              <a:t>– </a:t>
            </a:r>
            <a:r>
              <a:rPr lang="en-US" dirty="0"/>
              <a:t>indirect triples</a:t>
            </a:r>
            <a:endParaRPr lang="cs-CZ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719263"/>
            <a:ext cx="8075613" cy="1204912"/>
          </a:xfrm>
        </p:spPr>
        <p:txBody>
          <a:bodyPr/>
          <a:lstStyle/>
          <a:p>
            <a:pPr eaLnBrk="1" hangingPunct="1"/>
            <a:r>
              <a:rPr lang="en-US" sz="2600" dirty="0"/>
              <a:t>One array with triples</a:t>
            </a:r>
            <a:endParaRPr lang="cs-CZ" sz="2600" dirty="0"/>
          </a:p>
          <a:p>
            <a:pPr eaLnBrk="1" hangingPunct="1"/>
            <a:r>
              <a:rPr lang="en-US" sz="2600" dirty="0"/>
              <a:t>One array with references</a:t>
            </a:r>
            <a:endParaRPr lang="cs-CZ" sz="2600" dirty="0"/>
          </a:p>
        </p:txBody>
      </p:sp>
      <p:graphicFrame>
        <p:nvGraphicFramePr>
          <p:cNvPr id="17499" name="Group 91"/>
          <p:cNvGraphicFramePr>
            <a:graphicFrameLocks noGrp="1"/>
          </p:cNvGraphicFramePr>
          <p:nvPr>
            <p:ph sz="quarter" idx="2"/>
          </p:nvPr>
        </p:nvGraphicFramePr>
        <p:xfrm>
          <a:off x="468313" y="3429000"/>
          <a:ext cx="4038600" cy="2773680"/>
        </p:xfrm>
        <a:graphic>
          <a:graphicData uri="http://schemas.openxmlformats.org/drawingml/2006/table">
            <a:tbl>
              <a:tblPr/>
              <a:tblGrid>
                <a:gridCol w="10112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80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80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12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3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arg1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arg2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(0)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uminus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(1)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[</a:t>
                      </a: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]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3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(2)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uminus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3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(3)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[</a:t>
                      </a: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]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3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(4)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[</a:t>
                      </a: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]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[</a:t>
                      </a: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]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3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(5)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:=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[</a:t>
                      </a: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]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7502" name="Group 94"/>
          <p:cNvGraphicFramePr>
            <a:graphicFrameLocks noGrp="1"/>
          </p:cNvGraphicFramePr>
          <p:nvPr>
            <p:ph sz="quarter" idx="3"/>
          </p:nvPr>
        </p:nvGraphicFramePr>
        <p:xfrm>
          <a:off x="5364163" y="3429000"/>
          <a:ext cx="2022475" cy="2773680"/>
        </p:xfrm>
        <a:graphic>
          <a:graphicData uri="http://schemas.openxmlformats.org/drawingml/2006/table">
            <a:tbl>
              <a:tblPr/>
              <a:tblGrid>
                <a:gridCol w="10112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12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3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stmt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[</a:t>
                      </a: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]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[</a:t>
                      </a: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]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3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[</a:t>
                      </a: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]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(2)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3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[</a:t>
                      </a: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]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(3)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3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[</a:t>
                      </a: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]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(4)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3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[</a:t>
                      </a: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]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(5)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5E6BD717-94BB-42E5-98FE-8FAB51A877E8}" type="slidenum">
              <a:rPr lang="en-US" altLang="en-US" sz="1400" b="0" smtClean="0">
                <a:solidFill>
                  <a:srgbClr val="99FF9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r>
              <a:rPr lang="cs-CZ" altLang="en-US" sz="1400" b="0">
                <a:solidFill>
                  <a:srgbClr val="99FF99"/>
                </a:solidFill>
                <a:latin typeface="Arial" charset="0"/>
              </a:rPr>
              <a:t> </a:t>
            </a:r>
            <a:endParaRPr lang="en-US" altLang="en-US" sz="1400" b="0">
              <a:solidFill>
                <a:srgbClr val="99FF99"/>
              </a:solidFill>
              <a:latin typeface="Arial" charset="0"/>
            </a:endParaRPr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dirty="0"/>
              <a:t>SSA – Static Single Assignment</a:t>
            </a:r>
            <a:endParaRPr lang="cs-CZ" altLang="en-US" noProof="1"/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2" eaLnBrk="1" hangingPunct="1"/>
            <a:r>
              <a:rPr lang="en-US" altLang="en-US" sz="1800" dirty="0"/>
              <a:t>SSA – Static Single Assignment</a:t>
            </a:r>
            <a:endParaRPr lang="cs-CZ" altLang="en-US" sz="1800" dirty="0"/>
          </a:p>
          <a:p>
            <a:pPr lvl="3" eaLnBrk="1" hangingPunct="1"/>
            <a:r>
              <a:rPr lang="cs-CZ" altLang="en-US" sz="1600" dirty="0"/>
              <a:t>Do každé proměnné se přiřazuje pouze v jediném místě kódu</a:t>
            </a:r>
          </a:p>
          <a:p>
            <a:pPr lvl="4" eaLnBrk="1" hangingPunct="1"/>
            <a:r>
              <a:rPr lang="cs-CZ" altLang="en-US" sz="1400" dirty="0"/>
              <a:t>Jediný přiřazovací příkaz resp. instrukce mezikódu</a:t>
            </a:r>
          </a:p>
          <a:p>
            <a:pPr lvl="4" eaLnBrk="1" hangingPunct="1"/>
            <a:r>
              <a:rPr lang="cs-CZ" altLang="en-US" sz="1400" dirty="0"/>
              <a:t>Může být prováděn mnohokrát, je-li v cyklu</a:t>
            </a:r>
          </a:p>
          <a:p>
            <a:pPr lvl="3" eaLnBrk="1" hangingPunct="1"/>
            <a:r>
              <a:rPr lang="cs-CZ" altLang="en-US" sz="1600" dirty="0"/>
              <a:t>Aplikovatelné pouze na jednoduché lokální proměnné</a:t>
            </a:r>
          </a:p>
          <a:p>
            <a:pPr lvl="3" eaLnBrk="1" hangingPunct="1"/>
            <a:r>
              <a:rPr lang="cs-CZ" altLang="en-US" sz="1600" dirty="0"/>
              <a:t>Překladač upravuje mezikód do SSA formy až po provedení analýz/úprav:</a:t>
            </a:r>
          </a:p>
          <a:p>
            <a:pPr lvl="4" eaLnBrk="1" hangingPunct="1"/>
            <a:r>
              <a:rPr lang="cs-CZ" altLang="en-US" sz="1400" dirty="0"/>
              <a:t>Dekompozice nealiasovaných lokálních proměnných typu struktura</a:t>
            </a:r>
          </a:p>
          <a:p>
            <a:pPr lvl="2" eaLnBrk="1" hangingPunct="1"/>
            <a:r>
              <a:rPr lang="cs-CZ" altLang="en-US" sz="1800" dirty="0"/>
              <a:t>Lokální proměnné fakticky nahrazeny odkazy na přiřazující instrukci</a:t>
            </a:r>
          </a:p>
          <a:p>
            <a:pPr lvl="3" eaLnBrk="1" hangingPunct="1"/>
            <a:r>
              <a:rPr lang="cs-CZ" altLang="en-US" sz="1500" dirty="0"/>
              <a:t>Podobně jako u nepřímých trojic</a:t>
            </a:r>
          </a:p>
          <a:p>
            <a:pPr lvl="2" eaLnBrk="1" hangingPunct="1"/>
            <a:r>
              <a:rPr lang="cs-CZ" altLang="en-US" sz="1800" dirty="0"/>
              <a:t>SSA zjednodušuje řadu algoritmů používaných v překladačích</a:t>
            </a:r>
          </a:p>
          <a:p>
            <a:pPr lvl="3"/>
            <a:endParaRPr lang="cs-CZ" altLang="en-US" sz="1600" dirty="0"/>
          </a:p>
        </p:txBody>
      </p:sp>
    </p:spTree>
    <p:extLst>
      <p:ext uri="{BB962C8B-B14F-4D97-AF65-F5344CB8AC3E}">
        <p14:creationId xmlns:p14="http://schemas.microsoft.com/office/powerpoint/2010/main" val="7619904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80A64F-87BF-EAA9-D43D-07B62DD28E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3">
            <a:extLst>
              <a:ext uri="{FF2B5EF4-FFF2-40B4-BE49-F238E27FC236}">
                <a16:creationId xmlns:a16="http://schemas.microsoft.com/office/drawing/2014/main" id="{A3782E21-A979-408E-7CEC-9EA457A87B1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5E6BD717-94BB-42E5-98FE-8FAB51A877E8}" type="slidenum">
              <a:rPr lang="en-US" altLang="en-US" sz="1400" b="0" smtClean="0">
                <a:solidFill>
                  <a:srgbClr val="99FF9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r>
              <a:rPr lang="cs-CZ" altLang="en-US" sz="1400" b="0">
                <a:solidFill>
                  <a:srgbClr val="99FF99"/>
                </a:solidFill>
                <a:latin typeface="Arial" charset="0"/>
              </a:rPr>
              <a:t> </a:t>
            </a:r>
            <a:endParaRPr lang="en-US" altLang="en-US" sz="1400" b="0">
              <a:solidFill>
                <a:srgbClr val="99FF99"/>
              </a:solidFill>
              <a:latin typeface="Arial" charset="0"/>
            </a:endParaRPr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3E199F41-3277-0FC4-955C-C129C32E88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dirty="0"/>
              <a:t>SSA – Static Single Assignment</a:t>
            </a:r>
            <a:endParaRPr lang="cs-CZ" altLang="en-US" noProof="1"/>
          </a:p>
        </p:txBody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71C4CBEA-D225-B9DB-AD51-C8A61D285B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2" eaLnBrk="1" hangingPunct="1"/>
            <a:r>
              <a:rPr lang="cs-CZ" altLang="en-US" sz="1600" dirty="0"/>
              <a:t>Konverze do SSA formy vyžaduje speciální operátor </a:t>
            </a:r>
            <a:r>
              <a:rPr lang="el-GR" altLang="en-US" sz="1600" dirty="0"/>
              <a:t>Φ</a:t>
            </a:r>
            <a:endParaRPr lang="en-US" altLang="en-US" sz="1600" dirty="0"/>
          </a:p>
          <a:p>
            <a:pPr lvl="3" eaLnBrk="1" hangingPunct="1"/>
            <a:r>
              <a:rPr lang="en-US" altLang="en-US" sz="1400" dirty="0" err="1"/>
              <a:t>Alternativn</a:t>
            </a:r>
            <a:r>
              <a:rPr lang="cs-CZ" altLang="en-US" sz="1400" dirty="0"/>
              <a:t>í přiřazení do téže proměnné</a:t>
            </a:r>
          </a:p>
          <a:p>
            <a:pPr marL="0" indent="0">
              <a:buNone/>
            </a:pPr>
            <a:r>
              <a:rPr lang="cs-CZ" altLang="en-US" sz="1400" dirty="0"/>
              <a:t>if </a:t>
            </a:r>
            <a:r>
              <a:rPr lang="en-US" altLang="en-US" sz="1400" dirty="0"/>
              <a:t>C then X:=A else X:=B</a:t>
            </a:r>
          </a:p>
          <a:p>
            <a:pPr lvl="3"/>
            <a:r>
              <a:rPr lang="en-US" altLang="en-US" sz="1400" dirty="0"/>
              <a:t>se </a:t>
            </a:r>
            <a:r>
              <a:rPr lang="en-US" altLang="en-US" sz="1400" dirty="0" err="1"/>
              <a:t>reprezentuje</a:t>
            </a:r>
            <a:r>
              <a:rPr lang="en-US" altLang="en-US" sz="1400" dirty="0"/>
              <a:t> </a:t>
            </a:r>
            <a:r>
              <a:rPr lang="cs-CZ" altLang="en-US" sz="1400" dirty="0"/>
              <a:t>pomocí pomocných proměnných</a:t>
            </a:r>
          </a:p>
          <a:p>
            <a:pPr marL="0" indent="0">
              <a:buNone/>
            </a:pPr>
            <a:r>
              <a:rPr lang="cs-CZ" altLang="en-US" sz="1400" dirty="0"/>
              <a:t>if </a:t>
            </a:r>
            <a:r>
              <a:rPr lang="en-US" altLang="en-US" sz="1400" dirty="0"/>
              <a:t>C then X</a:t>
            </a:r>
            <a:r>
              <a:rPr lang="cs-CZ" altLang="en-US" sz="1400" dirty="0"/>
              <a:t>1</a:t>
            </a:r>
            <a:r>
              <a:rPr lang="en-US" altLang="en-US" sz="1400" dirty="0"/>
              <a:t>:=A else X</a:t>
            </a:r>
            <a:r>
              <a:rPr lang="cs-CZ" altLang="en-US" sz="1400" dirty="0"/>
              <a:t>2</a:t>
            </a:r>
            <a:r>
              <a:rPr lang="en-US" altLang="en-US" sz="1400" dirty="0"/>
              <a:t>:=B; </a:t>
            </a:r>
          </a:p>
          <a:p>
            <a:pPr marL="0" indent="0">
              <a:buNone/>
            </a:pPr>
            <a:r>
              <a:rPr lang="en-US" altLang="en-US" sz="1400" dirty="0"/>
              <a:t>X:=</a:t>
            </a:r>
            <a:r>
              <a:rPr lang="el-GR" altLang="en-US" sz="1400" dirty="0"/>
              <a:t>Φ</a:t>
            </a:r>
            <a:r>
              <a:rPr lang="en-US" altLang="en-US" sz="1400" dirty="0"/>
              <a:t>(X1,X2)</a:t>
            </a:r>
          </a:p>
          <a:p>
            <a:pPr lvl="2"/>
            <a:r>
              <a:rPr lang="el-GR" altLang="en-US" sz="1800" dirty="0"/>
              <a:t>Φ</a:t>
            </a:r>
            <a:r>
              <a:rPr lang="en-US" altLang="en-US" sz="1800" dirty="0"/>
              <a:t>(X1,X2) </a:t>
            </a:r>
            <a:r>
              <a:rPr lang="en-US" altLang="en-US" sz="1800" dirty="0" err="1"/>
              <a:t>znamen</a:t>
            </a:r>
            <a:r>
              <a:rPr lang="cs-CZ" altLang="en-US" sz="1800" dirty="0"/>
              <a:t>á hodnota X1 nebo X2, podle toho, která byla (naposledy) definována</a:t>
            </a:r>
            <a:endParaRPr lang="en-US" altLang="en-US" sz="1800" dirty="0"/>
          </a:p>
          <a:p>
            <a:pPr lvl="3"/>
            <a:r>
              <a:rPr lang="en-US" altLang="en-US" sz="1400" dirty="0"/>
              <a:t>N</a:t>
            </a:r>
            <a:r>
              <a:rPr lang="cs-CZ" altLang="en-US" sz="1400" dirty="0"/>
              <a:t>ěkdy s explicitní podmínkou – jako podmíněný výraz</a:t>
            </a:r>
          </a:p>
          <a:p>
            <a:pPr marL="0" lvl="3" indent="0">
              <a:buSzPct val="70000"/>
              <a:buNone/>
            </a:pPr>
            <a:r>
              <a:rPr lang="en-US" altLang="en-US" sz="1400" dirty="0">
                <a:ea typeface="+mn-ea"/>
                <a:cs typeface="+mn-cs"/>
              </a:rPr>
              <a:t>X:=</a:t>
            </a:r>
            <a:r>
              <a:rPr lang="el-GR" altLang="en-US" sz="1400" dirty="0">
                <a:ea typeface="+mn-ea"/>
                <a:cs typeface="+mn-cs"/>
              </a:rPr>
              <a:t>Φ</a:t>
            </a:r>
            <a:r>
              <a:rPr lang="en-US" altLang="en-US" sz="1400" dirty="0">
                <a:ea typeface="+mn-ea"/>
                <a:cs typeface="+mn-cs"/>
              </a:rPr>
              <a:t>(</a:t>
            </a:r>
            <a:r>
              <a:rPr lang="cs-CZ" altLang="en-US" sz="1400" dirty="0">
                <a:ea typeface="+mn-ea"/>
                <a:cs typeface="+mn-cs"/>
              </a:rPr>
              <a:t>C,</a:t>
            </a:r>
            <a:r>
              <a:rPr lang="en-US" altLang="en-US" sz="1400" dirty="0">
                <a:ea typeface="+mn-ea"/>
                <a:cs typeface="+mn-cs"/>
              </a:rPr>
              <a:t>X1,X2)</a:t>
            </a:r>
            <a:endParaRPr lang="cs-CZ" altLang="en-US" sz="1400" dirty="0">
              <a:ea typeface="+mn-ea"/>
              <a:cs typeface="+mn-cs"/>
            </a:endParaRPr>
          </a:p>
          <a:p>
            <a:pPr lvl="3"/>
            <a:r>
              <a:rPr lang="cs-CZ" altLang="en-US" sz="1400" dirty="0"/>
              <a:t>Nebo ve vazbě na Control-Flow Graph</a:t>
            </a:r>
            <a:r>
              <a:rPr lang="en-US" altLang="en-US" sz="1400" dirty="0"/>
              <a:t> (</a:t>
            </a:r>
            <a:r>
              <a:rPr lang="cs-CZ" altLang="en-US" sz="1400" dirty="0"/>
              <a:t>např. </a:t>
            </a:r>
            <a:r>
              <a:rPr lang="en-US" altLang="en-US" sz="1400" dirty="0"/>
              <a:t>LLVM IR)</a:t>
            </a:r>
          </a:p>
          <a:p>
            <a:pPr marL="0" indent="0">
              <a:buNone/>
            </a:pPr>
            <a:r>
              <a:rPr lang="cs-CZ" altLang="en-US" sz="1400" dirty="0"/>
              <a:t>if </a:t>
            </a:r>
            <a:r>
              <a:rPr lang="en-US" altLang="en-US" sz="1400" dirty="0"/>
              <a:t>C then </a:t>
            </a:r>
            <a:r>
              <a:rPr lang="cs-CZ" altLang="en-US" sz="1400" dirty="0"/>
              <a:t>L1:</a:t>
            </a:r>
            <a:r>
              <a:rPr lang="en-US" altLang="en-US" sz="1400" dirty="0"/>
              <a:t>{ X</a:t>
            </a:r>
            <a:r>
              <a:rPr lang="cs-CZ" altLang="en-US" sz="1400" dirty="0"/>
              <a:t>1</a:t>
            </a:r>
            <a:r>
              <a:rPr lang="en-US" altLang="en-US" sz="1400" dirty="0"/>
              <a:t>:=A } else </a:t>
            </a:r>
            <a:r>
              <a:rPr lang="cs-CZ" altLang="en-US" sz="1400" dirty="0"/>
              <a:t>L2:</a:t>
            </a:r>
            <a:r>
              <a:rPr lang="en-US" altLang="en-US" sz="1400" dirty="0"/>
              <a:t>{ X</a:t>
            </a:r>
            <a:r>
              <a:rPr lang="cs-CZ" altLang="en-US" sz="1400" dirty="0"/>
              <a:t>2</a:t>
            </a:r>
            <a:r>
              <a:rPr lang="en-US" altLang="en-US" sz="1400" dirty="0"/>
              <a:t>:=B; }</a:t>
            </a:r>
          </a:p>
          <a:p>
            <a:pPr marL="0" indent="0">
              <a:buNone/>
            </a:pPr>
            <a:r>
              <a:rPr lang="en-US" altLang="en-US" sz="1400" dirty="0"/>
              <a:t>X:=</a:t>
            </a:r>
            <a:r>
              <a:rPr lang="el-GR" altLang="en-US" sz="1400" dirty="0"/>
              <a:t>Φ</a:t>
            </a:r>
            <a:r>
              <a:rPr lang="en-US" altLang="en-US" sz="1400" dirty="0"/>
              <a:t>(</a:t>
            </a:r>
            <a:r>
              <a:rPr lang="cs-CZ" altLang="en-US" sz="1400" dirty="0"/>
              <a:t>L1,</a:t>
            </a:r>
            <a:r>
              <a:rPr lang="en-US" altLang="en-US" sz="1400" dirty="0"/>
              <a:t>X1,</a:t>
            </a:r>
            <a:r>
              <a:rPr lang="cs-CZ" altLang="en-US" sz="1400" dirty="0"/>
              <a:t>L2,</a:t>
            </a:r>
            <a:r>
              <a:rPr lang="en-US" altLang="en-US" sz="1400" dirty="0"/>
              <a:t>X2)</a:t>
            </a:r>
          </a:p>
          <a:p>
            <a:pPr lvl="2"/>
            <a:r>
              <a:rPr lang="cs-CZ" altLang="en-US" sz="1800" dirty="0"/>
              <a:t>Na operátor </a:t>
            </a:r>
            <a:r>
              <a:rPr lang="el-GR" altLang="en-US" sz="1800" dirty="0"/>
              <a:t>Φ</a:t>
            </a:r>
            <a:r>
              <a:rPr lang="cs-CZ" altLang="en-US" sz="1800" dirty="0"/>
              <a:t> se pohlíží podobně jako na jiné (asociativní a komutativní) operátory</a:t>
            </a:r>
          </a:p>
          <a:p>
            <a:pPr lvl="3"/>
            <a:r>
              <a:rPr lang="cs-CZ" altLang="en-US" sz="1400" dirty="0"/>
              <a:t>V závěrečné fázi překladu je </a:t>
            </a:r>
            <a:r>
              <a:rPr lang="el-GR" altLang="en-US" sz="1400" dirty="0"/>
              <a:t>Φ</a:t>
            </a:r>
            <a:r>
              <a:rPr lang="cs-CZ" altLang="en-US" sz="1400" dirty="0"/>
              <a:t> eliminován přejmenováním proměnných (tj. umístěním X1 a X2 do téhož místa, pokud to lze), může vést k duplikaci</a:t>
            </a:r>
            <a:endParaRPr lang="en-US" altLang="en-US" sz="1400" dirty="0"/>
          </a:p>
          <a:p>
            <a:pPr lvl="3"/>
            <a:endParaRPr lang="cs-CZ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589540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 dirty="0"/>
              <a:t>Architektura překladače</a:t>
            </a:r>
            <a:endParaRPr lang="cs-CZ" altLang="en-US" noProof="1"/>
          </a:p>
        </p:txBody>
      </p:sp>
      <p:sp>
        <p:nvSpPr>
          <p:cNvPr id="9218" name="Slide Number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8D0B043C-8188-4056-8053-EFCBE1C7D604}" type="slidenum">
              <a:rPr lang="en-US" altLang="en-US" smtClean="0"/>
              <a:pPr/>
              <a:t>2</a:t>
            </a:fld>
            <a:r>
              <a:rPr lang="cs-CZ" altLang="en-US"/>
              <a:t> </a:t>
            </a:r>
            <a:endParaRPr lang="en-US" altLang="en-US"/>
          </a:p>
        </p:txBody>
      </p:sp>
      <p:sp>
        <p:nvSpPr>
          <p:cNvPr id="9221" name="Line 14"/>
          <p:cNvSpPr>
            <a:spLocks noChangeShapeType="1"/>
          </p:cNvSpPr>
          <p:nvPr/>
        </p:nvSpPr>
        <p:spPr bwMode="auto">
          <a:xfrm>
            <a:off x="1979613" y="1846263"/>
            <a:ext cx="0" cy="504825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9222" name="Text Box 18"/>
          <p:cNvSpPr txBox="1">
            <a:spLocks noChangeArrowheads="1"/>
          </p:cNvSpPr>
          <p:nvPr/>
        </p:nvSpPr>
        <p:spPr bwMode="auto">
          <a:xfrm>
            <a:off x="755650" y="1270000"/>
            <a:ext cx="2879725" cy="5397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b="0">
                <a:latin typeface="Arial" charset="0"/>
              </a:rPr>
              <a:t>Lexikální analyzátor</a:t>
            </a:r>
            <a:endParaRPr lang="en-US" altLang="en-US" b="0">
              <a:latin typeface="Arial" charset="0"/>
            </a:endParaRPr>
          </a:p>
        </p:txBody>
      </p:sp>
      <p:sp>
        <p:nvSpPr>
          <p:cNvPr id="9223" name="Text Box 19"/>
          <p:cNvSpPr txBox="1">
            <a:spLocks noChangeArrowheads="1"/>
          </p:cNvSpPr>
          <p:nvPr/>
        </p:nvSpPr>
        <p:spPr bwMode="auto">
          <a:xfrm>
            <a:off x="755650" y="2386013"/>
            <a:ext cx="2879725" cy="5397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b="0">
                <a:latin typeface="Arial" charset="0"/>
              </a:rPr>
              <a:t>Parser</a:t>
            </a:r>
            <a:endParaRPr lang="en-US" altLang="en-US" b="0">
              <a:latin typeface="Arial" charset="0"/>
            </a:endParaRPr>
          </a:p>
        </p:txBody>
      </p:sp>
      <p:sp>
        <p:nvSpPr>
          <p:cNvPr id="9224" name="Text Box 22"/>
          <p:cNvSpPr txBox="1">
            <a:spLocks noChangeArrowheads="1"/>
          </p:cNvSpPr>
          <p:nvPr/>
        </p:nvSpPr>
        <p:spPr bwMode="auto">
          <a:xfrm>
            <a:off x="755650" y="3502025"/>
            <a:ext cx="2879725" cy="5397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b="0">
                <a:latin typeface="Arial" charset="0"/>
              </a:rPr>
              <a:t>Sémantický analyzátor</a:t>
            </a:r>
            <a:endParaRPr lang="en-US" altLang="en-US" b="0">
              <a:latin typeface="Arial" charset="0"/>
            </a:endParaRPr>
          </a:p>
        </p:txBody>
      </p:sp>
      <p:sp>
        <p:nvSpPr>
          <p:cNvPr id="9225" name="Text Box 24"/>
          <p:cNvSpPr txBox="1">
            <a:spLocks noChangeArrowheads="1"/>
          </p:cNvSpPr>
          <p:nvPr/>
        </p:nvSpPr>
        <p:spPr bwMode="auto">
          <a:xfrm>
            <a:off x="755650" y="4581525"/>
            <a:ext cx="2879725" cy="5397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b="0">
                <a:latin typeface="Arial" charset="0"/>
              </a:rPr>
              <a:t>Generátor kódu</a:t>
            </a:r>
            <a:endParaRPr lang="en-US" altLang="en-US" b="0">
              <a:latin typeface="Arial" charset="0"/>
            </a:endParaRPr>
          </a:p>
        </p:txBody>
      </p:sp>
      <p:sp>
        <p:nvSpPr>
          <p:cNvPr id="9226" name="Line 26"/>
          <p:cNvSpPr>
            <a:spLocks noChangeShapeType="1"/>
          </p:cNvSpPr>
          <p:nvPr/>
        </p:nvSpPr>
        <p:spPr bwMode="auto">
          <a:xfrm>
            <a:off x="1979613" y="2925763"/>
            <a:ext cx="0" cy="504825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9227" name="Line 28"/>
          <p:cNvSpPr>
            <a:spLocks noChangeShapeType="1"/>
          </p:cNvSpPr>
          <p:nvPr/>
        </p:nvSpPr>
        <p:spPr bwMode="auto">
          <a:xfrm>
            <a:off x="1979613" y="4076700"/>
            <a:ext cx="0" cy="504825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9228" name="Text Box 33"/>
          <p:cNvSpPr txBox="1">
            <a:spLocks noChangeArrowheads="1"/>
          </p:cNvSpPr>
          <p:nvPr/>
        </p:nvSpPr>
        <p:spPr bwMode="auto">
          <a:xfrm>
            <a:off x="2051050" y="1917700"/>
            <a:ext cx="1655763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 b="0">
                <a:latin typeface="Arial" charset="0"/>
              </a:rPr>
              <a:t>Posloupnost tokenů</a:t>
            </a:r>
            <a:endParaRPr lang="en-US" altLang="en-US" sz="1200" b="0">
              <a:latin typeface="Arial" charset="0"/>
            </a:endParaRPr>
          </a:p>
        </p:txBody>
      </p:sp>
      <p:sp>
        <p:nvSpPr>
          <p:cNvPr id="9229" name="Line 34"/>
          <p:cNvSpPr>
            <a:spLocks noChangeShapeType="1"/>
          </p:cNvSpPr>
          <p:nvPr/>
        </p:nvSpPr>
        <p:spPr bwMode="auto">
          <a:xfrm>
            <a:off x="395288" y="1558925"/>
            <a:ext cx="360362" cy="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9230" name="Text Box 35"/>
          <p:cNvSpPr txBox="1">
            <a:spLocks noChangeArrowheads="1"/>
          </p:cNvSpPr>
          <p:nvPr/>
        </p:nvSpPr>
        <p:spPr bwMode="auto">
          <a:xfrm>
            <a:off x="2051050" y="2998788"/>
            <a:ext cx="1655763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 b="0">
                <a:latin typeface="Arial" charset="0"/>
              </a:rPr>
              <a:t>Derivační strom</a:t>
            </a:r>
            <a:endParaRPr lang="en-US" altLang="en-US" sz="1200" b="0">
              <a:latin typeface="Arial" charset="0"/>
            </a:endParaRPr>
          </a:p>
        </p:txBody>
      </p:sp>
      <p:sp>
        <p:nvSpPr>
          <p:cNvPr id="9231" name="Text Box 36"/>
          <p:cNvSpPr txBox="1">
            <a:spLocks noChangeArrowheads="1"/>
          </p:cNvSpPr>
          <p:nvPr/>
        </p:nvSpPr>
        <p:spPr bwMode="auto">
          <a:xfrm>
            <a:off x="2051050" y="4151313"/>
            <a:ext cx="1655763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 b="0">
                <a:latin typeface="Arial" charset="0"/>
              </a:rPr>
              <a:t>Derivační strom</a:t>
            </a:r>
            <a:endParaRPr lang="en-US" altLang="en-US" sz="1200" b="0">
              <a:latin typeface="Arial" charset="0"/>
            </a:endParaRPr>
          </a:p>
        </p:txBody>
      </p:sp>
      <p:sp>
        <p:nvSpPr>
          <p:cNvPr id="9232" name="Text Box 39"/>
          <p:cNvSpPr txBox="1">
            <a:spLocks noChangeArrowheads="1"/>
          </p:cNvSpPr>
          <p:nvPr/>
        </p:nvSpPr>
        <p:spPr bwMode="auto">
          <a:xfrm>
            <a:off x="2051050" y="4151313"/>
            <a:ext cx="1655763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 b="0">
                <a:latin typeface="Arial" charset="0"/>
              </a:rPr>
              <a:t>Derivační strom</a:t>
            </a:r>
            <a:endParaRPr lang="en-US" altLang="en-US" sz="1200" b="0">
              <a:latin typeface="Arial" charset="0"/>
            </a:endParaRPr>
          </a:p>
        </p:txBody>
      </p:sp>
      <p:sp>
        <p:nvSpPr>
          <p:cNvPr id="9233" name="Text Box 43"/>
          <p:cNvSpPr txBox="1">
            <a:spLocks noChangeArrowheads="1"/>
          </p:cNvSpPr>
          <p:nvPr/>
        </p:nvSpPr>
        <p:spPr bwMode="auto">
          <a:xfrm>
            <a:off x="2051050" y="5229225"/>
            <a:ext cx="2160588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 b="0">
                <a:latin typeface="Arial" charset="0"/>
              </a:rPr>
              <a:t>Cílový kód</a:t>
            </a:r>
            <a:endParaRPr lang="en-US" altLang="en-US" sz="1200" b="0">
              <a:latin typeface="Arial" charset="0"/>
            </a:endParaRPr>
          </a:p>
        </p:txBody>
      </p:sp>
      <p:sp>
        <p:nvSpPr>
          <p:cNvPr id="9234" name="Line 44"/>
          <p:cNvSpPr>
            <a:spLocks noChangeShapeType="1"/>
          </p:cNvSpPr>
          <p:nvPr/>
        </p:nvSpPr>
        <p:spPr bwMode="auto">
          <a:xfrm>
            <a:off x="1979613" y="5157788"/>
            <a:ext cx="0" cy="504825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644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8AD64D08-4382-4192-812E-73A370B77A5C}" type="slidenum">
              <a:rPr lang="en-US" altLang="en-US" sz="1400" b="0" smtClean="0">
                <a:solidFill>
                  <a:srgbClr val="99FF9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r>
              <a:rPr lang="cs-CZ" altLang="en-US" sz="1400" b="0">
                <a:solidFill>
                  <a:srgbClr val="99FF99"/>
                </a:solidFill>
                <a:latin typeface="Arial" charset="0"/>
              </a:rPr>
              <a:t> </a:t>
            </a:r>
            <a:endParaRPr lang="en-US" altLang="en-US" sz="1400" b="0">
              <a:solidFill>
                <a:srgbClr val="99FF99"/>
              </a:solidFill>
              <a:latin typeface="Arial" charset="0"/>
            </a:endParaRPr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Pln</a:t>
            </a:r>
            <a:r>
              <a:rPr lang="cs-CZ" altLang="en-US"/>
              <a:t>ě sekvenční čtveřicový mezikód</a:t>
            </a:r>
            <a:endParaRPr lang="cs-CZ" altLang="en-US" noProof="1"/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en-US" altLang="en-US" sz="1400" dirty="0"/>
              <a:t>int </a:t>
            </a:r>
            <a:r>
              <a:rPr lang="en-US" altLang="en-US" sz="1400" dirty="0" err="1"/>
              <a:t>gcd</a:t>
            </a:r>
            <a:r>
              <a:rPr lang="en-US" altLang="en-US" sz="1400" dirty="0"/>
              <a:t>( int x, int y)</a:t>
            </a:r>
          </a:p>
          <a:p>
            <a:pPr marL="0" indent="0" eaLnBrk="1" hangingPunct="1">
              <a:buNone/>
            </a:pPr>
            <a:r>
              <a:rPr lang="en-US" altLang="en-US" sz="1400" dirty="0"/>
              <a:t>{ int z;</a:t>
            </a:r>
          </a:p>
          <a:p>
            <a:pPr marL="0" indent="0" eaLnBrk="1" hangingPunct="1">
              <a:buNone/>
            </a:pPr>
            <a:r>
              <a:rPr lang="en-US" altLang="en-US" sz="1400" dirty="0"/>
              <a:t>  if ( x &gt; y )</a:t>
            </a:r>
          </a:p>
          <a:p>
            <a:pPr marL="0" indent="0" eaLnBrk="1" hangingPunct="1">
              <a:buNone/>
            </a:pPr>
            <a:r>
              <a:rPr lang="en-US" altLang="en-US" sz="1400" dirty="0"/>
              <a:t>  {</a:t>
            </a:r>
          </a:p>
          <a:p>
            <a:pPr marL="0" indent="0" eaLnBrk="1" hangingPunct="1">
              <a:buNone/>
            </a:pPr>
            <a:r>
              <a:rPr lang="en-US" altLang="en-US" sz="1400" dirty="0"/>
              <a:t>    z = y;</a:t>
            </a:r>
          </a:p>
          <a:p>
            <a:pPr marL="0" indent="0" eaLnBrk="1" hangingPunct="1">
              <a:buNone/>
            </a:pPr>
            <a:r>
              <a:rPr lang="en-US" altLang="en-US" sz="1400" dirty="0"/>
              <a:t>    y = x;</a:t>
            </a:r>
          </a:p>
          <a:p>
            <a:pPr marL="0" indent="0" eaLnBrk="1" hangingPunct="1">
              <a:buNone/>
            </a:pPr>
            <a:r>
              <a:rPr lang="en-US" altLang="en-US" sz="1400" dirty="0"/>
              <a:t>    x = z;</a:t>
            </a:r>
          </a:p>
          <a:p>
            <a:pPr marL="0" indent="0" eaLnBrk="1" hangingPunct="1">
              <a:buNone/>
            </a:pPr>
            <a:r>
              <a:rPr lang="en-US" altLang="en-US" sz="1400" dirty="0"/>
              <a:t>  }</a:t>
            </a:r>
          </a:p>
          <a:p>
            <a:pPr marL="0" indent="0" eaLnBrk="1" hangingPunct="1">
              <a:buNone/>
            </a:pPr>
            <a:r>
              <a:rPr lang="en-US" altLang="en-US" sz="1400" dirty="0"/>
              <a:t>  while ( x &gt; 0 )</a:t>
            </a:r>
          </a:p>
          <a:p>
            <a:pPr marL="0" indent="0" eaLnBrk="1" hangingPunct="1">
              <a:buNone/>
            </a:pPr>
            <a:r>
              <a:rPr lang="en-US" altLang="en-US" sz="1400" dirty="0"/>
              <a:t>  {</a:t>
            </a:r>
          </a:p>
          <a:p>
            <a:pPr marL="0" indent="0" eaLnBrk="1" hangingPunct="1">
              <a:buNone/>
            </a:pPr>
            <a:r>
              <a:rPr lang="en-US" altLang="en-US" sz="1400" dirty="0"/>
              <a:t>    z = y % x;</a:t>
            </a:r>
          </a:p>
          <a:p>
            <a:pPr marL="0" indent="0" eaLnBrk="1" hangingPunct="1">
              <a:buNone/>
            </a:pPr>
            <a:r>
              <a:rPr lang="en-US" altLang="en-US" sz="1400" dirty="0"/>
              <a:t>    y = x;</a:t>
            </a:r>
          </a:p>
          <a:p>
            <a:pPr marL="0" indent="0" eaLnBrk="1" hangingPunct="1">
              <a:buNone/>
            </a:pPr>
            <a:r>
              <a:rPr lang="en-US" altLang="en-US" sz="1400" dirty="0"/>
              <a:t>    x = z;</a:t>
            </a:r>
          </a:p>
          <a:p>
            <a:pPr marL="0" indent="0" eaLnBrk="1" hangingPunct="1">
              <a:buNone/>
            </a:pPr>
            <a:r>
              <a:rPr lang="en-US" altLang="en-US" sz="1400" dirty="0"/>
              <a:t>  }</a:t>
            </a:r>
          </a:p>
          <a:p>
            <a:pPr marL="0" indent="0" eaLnBrk="1" hangingPunct="1">
              <a:buNone/>
            </a:pPr>
            <a:r>
              <a:rPr lang="en-US" altLang="en-US" sz="1400" dirty="0"/>
              <a:t>  return y;</a:t>
            </a:r>
          </a:p>
          <a:p>
            <a:pPr marL="0" indent="0" eaLnBrk="1" hangingPunct="1">
              <a:buNone/>
            </a:pPr>
            <a:r>
              <a:rPr lang="en-US" altLang="en-US" sz="1400" dirty="0"/>
              <a:t>}</a:t>
            </a:r>
            <a:endParaRPr lang="cs-CZ" altLang="en-US" sz="1400" dirty="0"/>
          </a:p>
        </p:txBody>
      </p:sp>
      <p:sp>
        <p:nvSpPr>
          <p:cNvPr id="31749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en-US" altLang="en-US" sz="1200" dirty="0"/>
              <a:t>CONST:(C1,I32,0)</a:t>
            </a:r>
          </a:p>
          <a:p>
            <a:pPr marL="0" indent="0" eaLnBrk="1" hangingPunct="1">
              <a:buNone/>
            </a:pPr>
            <a:endParaRPr lang="cs-CZ" altLang="en-US" sz="1200" dirty="0">
              <a:latin typeface="Arial" charset="0"/>
            </a:endParaRPr>
          </a:p>
          <a:p>
            <a:pPr marL="0" indent="0" eaLnBrk="1" hangingPunct="1">
              <a:buNone/>
            </a:pPr>
            <a:r>
              <a:rPr lang="en-US" altLang="en-US" sz="1200" dirty="0"/>
              <a:t>PROC ”</a:t>
            </a:r>
            <a:r>
              <a:rPr lang="en-US" altLang="en-US" sz="1200" dirty="0" err="1"/>
              <a:t>gcd</a:t>
            </a:r>
            <a:r>
              <a:rPr lang="en-US" altLang="en-US" sz="1200" dirty="0"/>
              <a:t>”</a:t>
            </a:r>
          </a:p>
          <a:p>
            <a:pPr marL="0" indent="0" eaLnBrk="1" hangingPunct="1">
              <a:buNone/>
            </a:pPr>
            <a:r>
              <a:rPr lang="en-US" altLang="en-US" sz="1200" dirty="0"/>
              <a:t>PARAM:(Px,I32,”x”),(Py,I32,”y”)</a:t>
            </a:r>
          </a:p>
          <a:p>
            <a:pPr marL="0" indent="0" eaLnBrk="1" hangingPunct="1">
              <a:buNone/>
            </a:pPr>
            <a:r>
              <a:rPr lang="en-US" altLang="en-US" sz="1200" dirty="0"/>
              <a:t>VAR:(Vz,I32,”z”)</a:t>
            </a:r>
          </a:p>
          <a:p>
            <a:pPr marL="0" indent="0" eaLnBrk="1" hangingPunct="1">
              <a:buNone/>
            </a:pPr>
            <a:r>
              <a:rPr lang="en-US" altLang="en-US" sz="1200" dirty="0"/>
              <a:t>TMP:(T1,B),(T2,B),(T3,I32)</a:t>
            </a:r>
          </a:p>
          <a:p>
            <a:pPr marL="0" indent="0" eaLnBrk="1" hangingPunct="1">
              <a:buNone/>
            </a:pPr>
            <a:endParaRPr lang="en-US" altLang="en-US" sz="1200" dirty="0"/>
          </a:p>
          <a:p>
            <a:pPr marL="0" indent="0" eaLnBrk="1" hangingPunct="1">
              <a:buNone/>
            </a:pPr>
            <a:r>
              <a:rPr lang="en-US" altLang="en-US" sz="1200" dirty="0"/>
              <a:t>ENTER</a:t>
            </a:r>
          </a:p>
          <a:p>
            <a:pPr marL="0" indent="0" eaLnBrk="1" hangingPunct="1">
              <a:buNone/>
            </a:pPr>
            <a:r>
              <a:rPr lang="en-US" altLang="en-US" sz="1200" dirty="0"/>
              <a:t>GT_I32 T1,Px,Py</a:t>
            </a:r>
          </a:p>
          <a:p>
            <a:pPr marL="0" indent="0" eaLnBrk="1" hangingPunct="1">
              <a:buNone/>
            </a:pPr>
            <a:r>
              <a:rPr lang="en-US" altLang="en-US" sz="1200" dirty="0"/>
              <a:t>JF T1,L1</a:t>
            </a:r>
          </a:p>
          <a:p>
            <a:pPr marL="0" indent="0" eaLnBrk="1" hangingPunct="1">
              <a:buNone/>
            </a:pPr>
            <a:r>
              <a:rPr lang="en-US" altLang="en-US" sz="1200" dirty="0"/>
              <a:t>MOV_I32 </a:t>
            </a:r>
            <a:r>
              <a:rPr lang="en-US" altLang="en-US" sz="1200" dirty="0" err="1"/>
              <a:t>Vz,Py</a:t>
            </a:r>
            <a:endParaRPr lang="en-US" altLang="en-US" sz="1200" dirty="0"/>
          </a:p>
          <a:p>
            <a:pPr marL="0" indent="0" eaLnBrk="1" hangingPunct="1">
              <a:buNone/>
            </a:pPr>
            <a:r>
              <a:rPr lang="en-US" altLang="en-US" sz="1200" dirty="0"/>
              <a:t>MOV_I32 </a:t>
            </a:r>
            <a:r>
              <a:rPr lang="en-US" altLang="en-US" sz="1200" dirty="0" err="1"/>
              <a:t>Py,Px</a:t>
            </a:r>
            <a:endParaRPr lang="en-US" altLang="en-US" sz="1200" dirty="0"/>
          </a:p>
          <a:p>
            <a:pPr marL="0" indent="0" eaLnBrk="1" hangingPunct="1">
              <a:buNone/>
            </a:pPr>
            <a:r>
              <a:rPr lang="en-US" altLang="en-US" sz="1200" dirty="0"/>
              <a:t>MOV_I32 </a:t>
            </a:r>
            <a:r>
              <a:rPr lang="en-US" altLang="en-US" sz="1200" dirty="0" err="1"/>
              <a:t>Px,Vz</a:t>
            </a:r>
            <a:endParaRPr lang="en-US" altLang="en-US" sz="1200" dirty="0"/>
          </a:p>
          <a:p>
            <a:pPr marL="0" indent="0" eaLnBrk="1" hangingPunct="1">
              <a:buNone/>
            </a:pPr>
            <a:r>
              <a:rPr lang="en-US" altLang="en-US" sz="1200" dirty="0"/>
              <a:t>L1:</a:t>
            </a:r>
          </a:p>
          <a:p>
            <a:pPr marL="0" indent="0" eaLnBrk="1" hangingPunct="1">
              <a:buNone/>
            </a:pPr>
            <a:r>
              <a:rPr lang="en-US" altLang="en-US" sz="1200" dirty="0"/>
              <a:t>GT_I32 T2,Px,C1</a:t>
            </a:r>
          </a:p>
          <a:p>
            <a:pPr marL="0" indent="0" eaLnBrk="1" hangingPunct="1">
              <a:buNone/>
            </a:pPr>
            <a:r>
              <a:rPr lang="en-US" altLang="en-US" sz="1200" dirty="0"/>
              <a:t>JF T2,L2</a:t>
            </a:r>
          </a:p>
          <a:p>
            <a:pPr marL="0" indent="0" eaLnBrk="1" hangingPunct="1">
              <a:buNone/>
            </a:pPr>
            <a:r>
              <a:rPr lang="en-US" altLang="en-US" sz="1200" dirty="0"/>
              <a:t>MOD_I32 T3,Py,Px</a:t>
            </a:r>
          </a:p>
          <a:p>
            <a:pPr marL="0" indent="0" eaLnBrk="1" hangingPunct="1">
              <a:buNone/>
            </a:pPr>
            <a:r>
              <a:rPr lang="en-US" altLang="en-US" sz="1200" dirty="0"/>
              <a:t>MOV_I32 Vz,T3</a:t>
            </a:r>
          </a:p>
          <a:p>
            <a:pPr marL="0" indent="0" eaLnBrk="1" hangingPunct="1">
              <a:buNone/>
            </a:pPr>
            <a:r>
              <a:rPr lang="en-US" altLang="en-US" sz="1200" dirty="0"/>
              <a:t>MOV_I32 </a:t>
            </a:r>
            <a:r>
              <a:rPr lang="en-US" altLang="en-US" sz="1200" dirty="0" err="1"/>
              <a:t>Py,Px</a:t>
            </a:r>
            <a:endParaRPr lang="en-US" altLang="en-US" sz="1200" dirty="0"/>
          </a:p>
          <a:p>
            <a:pPr marL="0" indent="0" eaLnBrk="1" hangingPunct="1">
              <a:buNone/>
            </a:pPr>
            <a:r>
              <a:rPr lang="en-US" altLang="en-US" sz="1200" dirty="0"/>
              <a:t>MOV_I32 </a:t>
            </a:r>
            <a:r>
              <a:rPr lang="en-US" altLang="en-US" sz="1200" dirty="0" err="1"/>
              <a:t>Px,Vz</a:t>
            </a:r>
            <a:endParaRPr lang="en-US" altLang="en-US" sz="1200" dirty="0"/>
          </a:p>
          <a:p>
            <a:pPr marL="0" indent="0" eaLnBrk="1" hangingPunct="1">
              <a:buNone/>
            </a:pPr>
            <a:r>
              <a:rPr lang="en-US" altLang="en-US" sz="1200" dirty="0"/>
              <a:t>JMP L1</a:t>
            </a:r>
          </a:p>
          <a:p>
            <a:pPr marL="0" indent="0" eaLnBrk="1" hangingPunct="1">
              <a:buNone/>
            </a:pPr>
            <a:r>
              <a:rPr lang="en-US" altLang="en-US" sz="1200" dirty="0"/>
              <a:t>L2:</a:t>
            </a:r>
          </a:p>
          <a:p>
            <a:pPr marL="0" indent="0" eaLnBrk="1" hangingPunct="1">
              <a:buNone/>
            </a:pPr>
            <a:r>
              <a:rPr lang="en-US" altLang="en-US" sz="1200" dirty="0"/>
              <a:t>RET_I32 </a:t>
            </a:r>
            <a:r>
              <a:rPr lang="en-US" altLang="en-US" sz="1200" dirty="0" err="1"/>
              <a:t>Py</a:t>
            </a:r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4418350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1A70F736-8BF8-4C4E-8A2E-AFF66B136A51}" type="slidenum">
              <a:rPr lang="en-US" altLang="en-US" sz="1400" b="0" smtClean="0">
                <a:solidFill>
                  <a:srgbClr val="99FF9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r>
              <a:rPr lang="cs-CZ" altLang="en-US" sz="1400" b="0">
                <a:solidFill>
                  <a:srgbClr val="99FF99"/>
                </a:solidFill>
                <a:latin typeface="Arial" charset="0"/>
              </a:rPr>
              <a:t> </a:t>
            </a:r>
            <a:endParaRPr lang="en-US" altLang="en-US" sz="1400" b="0">
              <a:solidFill>
                <a:srgbClr val="99FF99"/>
              </a:solidFill>
              <a:latin typeface="Arial" charset="0"/>
            </a:endParaRP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dirty="0"/>
              <a:t>Elementy mezikódu</a:t>
            </a:r>
            <a:endParaRPr lang="cs-CZ" altLang="en-US" noProof="1"/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indent="0" eaLnBrk="1" hangingPunct="1">
              <a:lnSpc>
                <a:spcPct val="90000"/>
              </a:lnSpc>
            </a:pPr>
            <a:r>
              <a:rPr lang="cs-CZ" altLang="en-US" sz="2000" dirty="0"/>
              <a:t>Procedura</a:t>
            </a:r>
          </a:p>
          <a:p>
            <a:pPr lvl="3" eaLnBrk="1" hangingPunct="1">
              <a:lnSpc>
                <a:spcPct val="90000"/>
              </a:lnSpc>
            </a:pPr>
            <a:r>
              <a:rPr lang="cs-CZ" altLang="en-US" sz="1600" dirty="0"/>
              <a:t>Procedura nebo funkce</a:t>
            </a:r>
          </a:p>
          <a:p>
            <a:pPr lvl="1" indent="0" eaLnBrk="1" hangingPunct="1">
              <a:lnSpc>
                <a:spcPct val="90000"/>
              </a:lnSpc>
            </a:pPr>
            <a:endParaRPr lang="cs-CZ" altLang="en-US" sz="2000" dirty="0"/>
          </a:p>
          <a:p>
            <a:pPr lvl="1" indent="0" eaLnBrk="1" hangingPunct="1">
              <a:lnSpc>
                <a:spcPct val="90000"/>
              </a:lnSpc>
            </a:pPr>
            <a:r>
              <a:rPr lang="cs-CZ" altLang="en-US" sz="2000" dirty="0"/>
              <a:t>Základní blok (BB – basic block)</a:t>
            </a:r>
          </a:p>
          <a:p>
            <a:pPr lvl="3" eaLnBrk="1" hangingPunct="1">
              <a:lnSpc>
                <a:spcPct val="90000"/>
              </a:lnSpc>
            </a:pPr>
            <a:r>
              <a:rPr lang="cs-CZ" altLang="en-US" sz="1600" dirty="0"/>
              <a:t>Část procedury bez větvení a smyček, se vstupem pouze na začátku a výstupem pouze na konci</a:t>
            </a:r>
          </a:p>
          <a:p>
            <a:pPr lvl="3" eaLnBrk="1" hangingPunct="1">
              <a:lnSpc>
                <a:spcPct val="90000"/>
              </a:lnSpc>
            </a:pPr>
            <a:r>
              <a:rPr lang="cs-CZ" altLang="en-US" sz="1600" dirty="0"/>
              <a:t>Volání procedury může a nemusí být považováno za předěl BB</a:t>
            </a:r>
          </a:p>
          <a:p>
            <a:pPr lvl="1" indent="0" eaLnBrk="1" hangingPunct="1">
              <a:lnSpc>
                <a:spcPct val="90000"/>
              </a:lnSpc>
            </a:pPr>
            <a:endParaRPr lang="cs-CZ" altLang="en-US" sz="2000" dirty="0"/>
          </a:p>
          <a:p>
            <a:pPr lvl="1" indent="0" eaLnBrk="1" hangingPunct="1">
              <a:lnSpc>
                <a:spcPct val="90000"/>
              </a:lnSpc>
            </a:pPr>
            <a:r>
              <a:rPr lang="cs-CZ" altLang="en-US" sz="2000" dirty="0"/>
              <a:t>Tok řízení - control-flow (graph)</a:t>
            </a:r>
          </a:p>
          <a:p>
            <a:pPr lvl="3" eaLnBrk="1" hangingPunct="1">
              <a:lnSpc>
                <a:spcPct val="90000"/>
              </a:lnSpc>
            </a:pPr>
            <a:r>
              <a:rPr lang="cs-CZ" altLang="en-US" sz="1600" dirty="0"/>
              <a:t>Možnosti předávání řízení mezi základními bloky v proceduře</a:t>
            </a:r>
          </a:p>
          <a:p>
            <a:pPr lvl="3" eaLnBrk="1" hangingPunct="1">
              <a:lnSpc>
                <a:spcPct val="90000"/>
              </a:lnSpc>
            </a:pPr>
            <a:r>
              <a:rPr lang="cs-CZ" altLang="en-US" sz="1600" dirty="0"/>
              <a:t>Reprezentováno orientovaným (cyklickým) grafem</a:t>
            </a:r>
          </a:p>
          <a:p>
            <a:pPr lvl="3" eaLnBrk="1" hangingPunct="1">
              <a:lnSpc>
                <a:spcPct val="90000"/>
              </a:lnSpc>
            </a:pPr>
            <a:endParaRPr lang="cs-CZ" altLang="en-US" sz="1600" dirty="0"/>
          </a:p>
          <a:p>
            <a:pPr lvl="1" indent="0" eaLnBrk="1" hangingPunct="1">
              <a:lnSpc>
                <a:spcPct val="90000"/>
              </a:lnSpc>
            </a:pPr>
            <a:r>
              <a:rPr lang="cs-CZ" altLang="en-US" sz="2000" dirty="0"/>
              <a:t>Tok dat - data-flow</a:t>
            </a:r>
          </a:p>
          <a:p>
            <a:pPr lvl="3" eaLnBrk="1" hangingPunct="1">
              <a:lnSpc>
                <a:spcPct val="90000"/>
              </a:lnSpc>
            </a:pPr>
            <a:r>
              <a:rPr lang="cs-CZ" altLang="en-US" sz="1600" dirty="0"/>
              <a:t>Předávání dat, obvykle uvnitř jednoho základního bloku</a:t>
            </a:r>
          </a:p>
          <a:p>
            <a:pPr lvl="3" eaLnBrk="1" hangingPunct="1">
              <a:lnSpc>
                <a:spcPct val="90000"/>
              </a:lnSpc>
            </a:pPr>
            <a:r>
              <a:rPr lang="cs-CZ" altLang="en-US" sz="1600" dirty="0"/>
              <a:t>Pro jeden BB může být reprezentováno dagem</a:t>
            </a:r>
          </a:p>
        </p:txBody>
      </p:sp>
    </p:spTree>
    <p:extLst>
      <p:ext uri="{BB962C8B-B14F-4D97-AF65-F5344CB8AC3E}">
        <p14:creationId xmlns:p14="http://schemas.microsoft.com/office/powerpoint/2010/main" val="13790823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6247E10A-BD50-429A-AFB6-B6F34559F8ED}" type="slidenum">
              <a:rPr lang="en-US" altLang="en-US" sz="1400" b="0" smtClean="0">
                <a:solidFill>
                  <a:srgbClr val="99FF9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22</a:t>
            </a:fld>
            <a:r>
              <a:rPr lang="cs-CZ" altLang="en-US" sz="1400" b="0">
                <a:solidFill>
                  <a:srgbClr val="99FF99"/>
                </a:solidFill>
                <a:latin typeface="Arial" charset="0"/>
              </a:rPr>
              <a:t> </a:t>
            </a:r>
            <a:endParaRPr lang="en-US" altLang="en-US" sz="1400" b="0">
              <a:solidFill>
                <a:srgbClr val="99FF99"/>
              </a:solidFill>
              <a:latin typeface="Arial" charset="0"/>
            </a:endParaRPr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/>
              <a:t>Částečně sekvenční čtveřicový mezikód</a:t>
            </a:r>
            <a:endParaRPr lang="cs-CZ" altLang="en-US" noProof="1"/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0" indent="0" eaLnBrk="1" hangingPunct="1"/>
            <a:r>
              <a:rPr lang="en-US" altLang="en-US" sz="1400"/>
              <a:t>int gcd( int x, int y)</a:t>
            </a:r>
          </a:p>
          <a:p>
            <a:pPr marL="0" indent="0" eaLnBrk="1" hangingPunct="1"/>
            <a:r>
              <a:rPr lang="en-US" altLang="en-US" sz="1400"/>
              <a:t>{ int z;</a:t>
            </a:r>
          </a:p>
          <a:p>
            <a:pPr marL="0" indent="0" eaLnBrk="1" hangingPunct="1"/>
            <a:r>
              <a:rPr lang="en-US" altLang="en-US" sz="1400"/>
              <a:t>  if ( x &gt; y )</a:t>
            </a:r>
          </a:p>
          <a:p>
            <a:pPr marL="0" indent="0" eaLnBrk="1" hangingPunct="1"/>
            <a:r>
              <a:rPr lang="en-US" altLang="en-US" sz="1400"/>
              <a:t>  {</a:t>
            </a:r>
          </a:p>
          <a:p>
            <a:pPr marL="0" indent="0" eaLnBrk="1" hangingPunct="1"/>
            <a:r>
              <a:rPr lang="en-US" altLang="en-US" sz="1400"/>
              <a:t>    z = y;</a:t>
            </a:r>
          </a:p>
          <a:p>
            <a:pPr marL="0" indent="0" eaLnBrk="1" hangingPunct="1"/>
            <a:r>
              <a:rPr lang="en-US" altLang="en-US" sz="1400"/>
              <a:t>    y = x;</a:t>
            </a:r>
          </a:p>
          <a:p>
            <a:pPr marL="0" indent="0" eaLnBrk="1" hangingPunct="1"/>
            <a:r>
              <a:rPr lang="en-US" altLang="en-US" sz="1400"/>
              <a:t>    x = z;</a:t>
            </a:r>
          </a:p>
          <a:p>
            <a:pPr marL="0" indent="0" eaLnBrk="1" hangingPunct="1"/>
            <a:r>
              <a:rPr lang="en-US" altLang="en-US" sz="1400"/>
              <a:t>  }</a:t>
            </a:r>
          </a:p>
          <a:p>
            <a:pPr marL="0" indent="0" eaLnBrk="1" hangingPunct="1"/>
            <a:r>
              <a:rPr lang="en-US" altLang="en-US" sz="1400"/>
              <a:t>  while ( x &gt; 0 )</a:t>
            </a:r>
          </a:p>
          <a:p>
            <a:pPr marL="0" indent="0" eaLnBrk="1" hangingPunct="1"/>
            <a:r>
              <a:rPr lang="en-US" altLang="en-US" sz="1400"/>
              <a:t>  {</a:t>
            </a:r>
          </a:p>
          <a:p>
            <a:pPr marL="0" indent="0" eaLnBrk="1" hangingPunct="1"/>
            <a:r>
              <a:rPr lang="en-US" altLang="en-US" sz="1400"/>
              <a:t>    z = y % x;</a:t>
            </a:r>
          </a:p>
          <a:p>
            <a:pPr marL="0" indent="0" eaLnBrk="1" hangingPunct="1"/>
            <a:r>
              <a:rPr lang="en-US" altLang="en-US" sz="1400"/>
              <a:t>    y = x;</a:t>
            </a:r>
          </a:p>
          <a:p>
            <a:pPr marL="0" indent="0" eaLnBrk="1" hangingPunct="1"/>
            <a:r>
              <a:rPr lang="en-US" altLang="en-US" sz="1400"/>
              <a:t>    x = z;</a:t>
            </a:r>
          </a:p>
          <a:p>
            <a:pPr marL="0" indent="0" eaLnBrk="1" hangingPunct="1"/>
            <a:r>
              <a:rPr lang="en-US" altLang="en-US" sz="1400"/>
              <a:t>  }</a:t>
            </a:r>
          </a:p>
          <a:p>
            <a:pPr marL="0" indent="0" eaLnBrk="1" hangingPunct="1"/>
            <a:r>
              <a:rPr lang="en-US" altLang="en-US" sz="1400"/>
              <a:t>  return y;</a:t>
            </a:r>
          </a:p>
          <a:p>
            <a:pPr marL="0" indent="0" eaLnBrk="1" hangingPunct="1"/>
            <a:r>
              <a:rPr lang="en-US" altLang="en-US" sz="1400"/>
              <a:t>}</a:t>
            </a:r>
            <a:endParaRPr lang="cs-CZ" altLang="en-US" sz="1400"/>
          </a:p>
        </p:txBody>
      </p:sp>
      <p:sp>
        <p:nvSpPr>
          <p:cNvPr id="32773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marL="0" indent="0" eaLnBrk="1" hangingPunct="1"/>
            <a:endParaRPr lang="en-US" altLang="en-US" sz="1400" dirty="0"/>
          </a:p>
        </p:txBody>
      </p:sp>
      <p:sp>
        <p:nvSpPr>
          <p:cNvPr id="32774" name="Text Box 5"/>
          <p:cNvSpPr txBox="1">
            <a:spLocks noChangeArrowheads="1"/>
          </p:cNvSpPr>
          <p:nvPr/>
        </p:nvSpPr>
        <p:spPr bwMode="auto">
          <a:xfrm>
            <a:off x="4787900" y="2276475"/>
            <a:ext cx="1800225" cy="72072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ENTER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GT_I32 T1,Px,Py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J</a:t>
            </a:r>
            <a:r>
              <a:rPr lang="cs-CZ" altLang="en-US" sz="1400"/>
              <a:t>C</a:t>
            </a:r>
            <a:r>
              <a:rPr lang="en-US" altLang="en-US" sz="1400"/>
              <a:t> T1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altLang="en-US" sz="1400" b="0"/>
          </a:p>
        </p:txBody>
      </p:sp>
      <p:sp>
        <p:nvSpPr>
          <p:cNvPr id="32775" name="Text Box 6"/>
          <p:cNvSpPr txBox="1">
            <a:spLocks noChangeArrowheads="1"/>
          </p:cNvSpPr>
          <p:nvPr/>
        </p:nvSpPr>
        <p:spPr bwMode="auto">
          <a:xfrm>
            <a:off x="4787900" y="4437063"/>
            <a:ext cx="1800225" cy="503237"/>
          </a:xfrm>
          <a:prstGeom prst="rect">
            <a:avLst/>
          </a:prstGeom>
          <a:solidFill>
            <a:srgbClr val="CCFF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GT_I32 T2,Px,C1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J</a:t>
            </a:r>
            <a:r>
              <a:rPr lang="cs-CZ" altLang="en-US" sz="1400"/>
              <a:t>C</a:t>
            </a:r>
            <a:r>
              <a:rPr lang="en-US" altLang="en-US" sz="1400"/>
              <a:t> T2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/>
          </a:p>
        </p:txBody>
      </p:sp>
      <p:sp>
        <p:nvSpPr>
          <p:cNvPr id="32776" name="Text Box 7"/>
          <p:cNvSpPr txBox="1">
            <a:spLocks noChangeArrowheads="1"/>
          </p:cNvSpPr>
          <p:nvPr/>
        </p:nvSpPr>
        <p:spPr bwMode="auto">
          <a:xfrm>
            <a:off x="4787900" y="6092825"/>
            <a:ext cx="1800225" cy="288925"/>
          </a:xfrm>
          <a:prstGeom prst="rect">
            <a:avLst/>
          </a:prstGeom>
          <a:solidFill>
            <a:srgbClr val="CCFF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RET_I32 Py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/>
          </a:p>
        </p:txBody>
      </p:sp>
      <p:sp>
        <p:nvSpPr>
          <p:cNvPr id="32777" name="Text Box 8"/>
          <p:cNvSpPr txBox="1">
            <a:spLocks noChangeArrowheads="1"/>
          </p:cNvSpPr>
          <p:nvPr/>
        </p:nvSpPr>
        <p:spPr bwMode="auto">
          <a:xfrm>
            <a:off x="6011863" y="3141663"/>
            <a:ext cx="1800225" cy="720725"/>
          </a:xfrm>
          <a:prstGeom prst="rect">
            <a:avLst/>
          </a:prstGeom>
          <a:solidFill>
            <a:srgbClr val="CCFF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MOV_I32 Vz,Py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MOV_I32 Py,Px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MOV_I32 Px,Vz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/>
          </a:p>
        </p:txBody>
      </p:sp>
      <p:sp>
        <p:nvSpPr>
          <p:cNvPr id="32778" name="Text Box 9"/>
          <p:cNvSpPr txBox="1">
            <a:spLocks noChangeArrowheads="1"/>
          </p:cNvSpPr>
          <p:nvPr/>
        </p:nvSpPr>
        <p:spPr bwMode="auto">
          <a:xfrm>
            <a:off x="7019925" y="4221163"/>
            <a:ext cx="1800225" cy="935037"/>
          </a:xfrm>
          <a:prstGeom prst="rect">
            <a:avLst/>
          </a:prstGeom>
          <a:solidFill>
            <a:srgbClr val="CCFF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MOD_I32 T3,Py,Px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MOV_I32 Vz,T3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MOV_I32 Py,Px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MOV_I32 Px,Vz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/>
          </a:p>
        </p:txBody>
      </p:sp>
      <p:sp>
        <p:nvSpPr>
          <p:cNvPr id="32779" name="Line 10"/>
          <p:cNvSpPr>
            <a:spLocks noChangeShapeType="1"/>
          </p:cNvSpPr>
          <p:nvPr/>
        </p:nvSpPr>
        <p:spPr bwMode="auto">
          <a:xfrm>
            <a:off x="5508625" y="2997200"/>
            <a:ext cx="0" cy="1439863"/>
          </a:xfrm>
          <a:prstGeom prst="line">
            <a:avLst/>
          </a:prstGeom>
          <a:noFill/>
          <a:ln w="31750">
            <a:solidFill>
              <a:srgbClr val="A5002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2780" name="Line 11"/>
          <p:cNvSpPr>
            <a:spLocks noChangeShapeType="1"/>
          </p:cNvSpPr>
          <p:nvPr/>
        </p:nvSpPr>
        <p:spPr bwMode="auto">
          <a:xfrm flipH="1">
            <a:off x="5940425" y="3860800"/>
            <a:ext cx="287338" cy="576263"/>
          </a:xfrm>
          <a:prstGeom prst="line">
            <a:avLst/>
          </a:prstGeom>
          <a:noFill/>
          <a:ln w="31750">
            <a:solidFill>
              <a:schemeClr val="bg2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2781" name="Line 12"/>
          <p:cNvSpPr>
            <a:spLocks noChangeShapeType="1"/>
          </p:cNvSpPr>
          <p:nvPr/>
        </p:nvSpPr>
        <p:spPr bwMode="auto">
          <a:xfrm flipH="1">
            <a:off x="6372225" y="4221163"/>
            <a:ext cx="215900" cy="215900"/>
          </a:xfrm>
          <a:prstGeom prst="line">
            <a:avLst/>
          </a:prstGeom>
          <a:noFill/>
          <a:ln w="31750">
            <a:solidFill>
              <a:schemeClr val="bg2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2782" name="Line 13"/>
          <p:cNvSpPr>
            <a:spLocks noChangeShapeType="1"/>
          </p:cNvSpPr>
          <p:nvPr/>
        </p:nvSpPr>
        <p:spPr bwMode="auto">
          <a:xfrm flipH="1" flipV="1">
            <a:off x="6588125" y="4221163"/>
            <a:ext cx="431800" cy="1152525"/>
          </a:xfrm>
          <a:prstGeom prst="line">
            <a:avLst/>
          </a:prstGeom>
          <a:noFill/>
          <a:ln w="31750">
            <a:solidFill>
              <a:schemeClr val="bg2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2783" name="Line 14"/>
          <p:cNvSpPr>
            <a:spLocks noChangeShapeType="1"/>
          </p:cNvSpPr>
          <p:nvPr/>
        </p:nvSpPr>
        <p:spPr bwMode="auto">
          <a:xfrm flipH="1">
            <a:off x="7019925" y="5157788"/>
            <a:ext cx="215900" cy="215900"/>
          </a:xfrm>
          <a:prstGeom prst="line">
            <a:avLst/>
          </a:prstGeom>
          <a:noFill/>
          <a:ln w="31750">
            <a:solidFill>
              <a:schemeClr val="bg2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2784" name="Line 15"/>
          <p:cNvSpPr>
            <a:spLocks noChangeShapeType="1"/>
          </p:cNvSpPr>
          <p:nvPr/>
        </p:nvSpPr>
        <p:spPr bwMode="auto">
          <a:xfrm flipV="1">
            <a:off x="6588125" y="4005263"/>
            <a:ext cx="431800" cy="1152525"/>
          </a:xfrm>
          <a:prstGeom prst="line">
            <a:avLst/>
          </a:prstGeom>
          <a:noFill/>
          <a:ln w="31750">
            <a:solidFill>
              <a:schemeClr val="accent1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2785" name="Line 16"/>
          <p:cNvSpPr>
            <a:spLocks noChangeShapeType="1"/>
          </p:cNvSpPr>
          <p:nvPr/>
        </p:nvSpPr>
        <p:spPr bwMode="auto">
          <a:xfrm flipH="1" flipV="1">
            <a:off x="6372225" y="4941888"/>
            <a:ext cx="215900" cy="215900"/>
          </a:xfrm>
          <a:prstGeom prst="line">
            <a:avLst/>
          </a:prstGeom>
          <a:noFill/>
          <a:ln w="31750">
            <a:solidFill>
              <a:schemeClr val="accent1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2786" name="Line 17"/>
          <p:cNvSpPr>
            <a:spLocks noChangeShapeType="1"/>
          </p:cNvSpPr>
          <p:nvPr/>
        </p:nvSpPr>
        <p:spPr bwMode="auto">
          <a:xfrm>
            <a:off x="5508625" y="4941888"/>
            <a:ext cx="0" cy="1150937"/>
          </a:xfrm>
          <a:prstGeom prst="line">
            <a:avLst/>
          </a:prstGeom>
          <a:noFill/>
          <a:ln w="31750">
            <a:solidFill>
              <a:srgbClr val="A5002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2787" name="Line 18"/>
          <p:cNvSpPr>
            <a:spLocks noChangeShapeType="1"/>
          </p:cNvSpPr>
          <p:nvPr/>
        </p:nvSpPr>
        <p:spPr bwMode="auto">
          <a:xfrm>
            <a:off x="6227763" y="2997200"/>
            <a:ext cx="0" cy="144463"/>
          </a:xfrm>
          <a:prstGeom prst="line">
            <a:avLst/>
          </a:prstGeom>
          <a:noFill/>
          <a:ln w="31750">
            <a:solidFill>
              <a:schemeClr val="accent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2788" name="Line 19"/>
          <p:cNvSpPr>
            <a:spLocks noChangeShapeType="1"/>
          </p:cNvSpPr>
          <p:nvPr/>
        </p:nvSpPr>
        <p:spPr bwMode="auto">
          <a:xfrm>
            <a:off x="7019925" y="4005263"/>
            <a:ext cx="215900" cy="215900"/>
          </a:xfrm>
          <a:prstGeom prst="line">
            <a:avLst/>
          </a:prstGeom>
          <a:noFill/>
          <a:ln w="31750">
            <a:solidFill>
              <a:schemeClr val="accent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2789" name="Line 20"/>
          <p:cNvSpPr>
            <a:spLocks noChangeShapeType="1"/>
          </p:cNvSpPr>
          <p:nvPr/>
        </p:nvSpPr>
        <p:spPr bwMode="auto">
          <a:xfrm flipH="1">
            <a:off x="5508625" y="2133600"/>
            <a:ext cx="0" cy="142875"/>
          </a:xfrm>
          <a:prstGeom prst="line">
            <a:avLst/>
          </a:prstGeom>
          <a:noFill/>
          <a:ln w="31750">
            <a:solidFill>
              <a:schemeClr val="bg2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9268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t"/>
          <a:lstStyle/>
          <a:p>
            <a:pPr eaLnBrk="1" hangingPunct="1"/>
            <a:r>
              <a:rPr lang="cs-CZ" altLang="en-US" sz="2800" dirty="0"/>
              <a:t>Nesekvenční mezikód s hranicemi příkazů</a:t>
            </a:r>
            <a:endParaRPr lang="cs-CZ" altLang="en-US" sz="2800" noProof="1"/>
          </a:p>
        </p:txBody>
      </p:sp>
      <p:sp>
        <p:nvSpPr>
          <p:cNvPr id="4096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16E0A187-1BF2-4BA8-867D-5201203B8836}" type="slidenum">
              <a:rPr lang="en-US" altLang="en-US" sz="1400" b="0" smtClean="0">
                <a:solidFill>
                  <a:srgbClr val="99FF9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23</a:t>
            </a:fld>
            <a:r>
              <a:rPr lang="cs-CZ" altLang="en-US" sz="1400" b="0">
                <a:solidFill>
                  <a:srgbClr val="99FF99"/>
                </a:solidFill>
                <a:latin typeface="Arial" charset="0"/>
              </a:rPr>
              <a:t> </a:t>
            </a:r>
            <a:endParaRPr lang="en-US" altLang="en-US" sz="1400" b="0">
              <a:solidFill>
                <a:srgbClr val="99FF99"/>
              </a:solidFill>
              <a:latin typeface="Arial" charset="0"/>
            </a:endParaRPr>
          </a:p>
        </p:txBody>
      </p:sp>
      <p:sp>
        <p:nvSpPr>
          <p:cNvPr id="40964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533400"/>
            <a:ext cx="2619375" cy="41910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altLang="en-US" sz="1400" dirty="0"/>
              <a:t>int </a:t>
            </a:r>
            <a:r>
              <a:rPr lang="en-US" altLang="en-US" sz="1400" dirty="0" err="1"/>
              <a:t>gcd</a:t>
            </a:r>
            <a:r>
              <a:rPr lang="en-US" altLang="en-US" sz="1400" dirty="0"/>
              <a:t>( int x, int y)</a:t>
            </a:r>
          </a:p>
          <a:p>
            <a:pPr marL="0" indent="0" eaLnBrk="1" hangingPunct="1">
              <a:buNone/>
            </a:pPr>
            <a:r>
              <a:rPr lang="en-US" altLang="en-US" sz="1400" dirty="0"/>
              <a:t>{ int z;</a:t>
            </a:r>
          </a:p>
          <a:p>
            <a:pPr marL="0" indent="0" eaLnBrk="1" hangingPunct="1">
              <a:buNone/>
            </a:pPr>
            <a:r>
              <a:rPr lang="en-US" altLang="en-US" sz="1400" dirty="0"/>
              <a:t>  if ( x &gt; y )</a:t>
            </a:r>
          </a:p>
          <a:p>
            <a:pPr marL="0" indent="0" eaLnBrk="1" hangingPunct="1">
              <a:buNone/>
            </a:pPr>
            <a:r>
              <a:rPr lang="en-US" altLang="en-US" sz="1400" dirty="0"/>
              <a:t>  {</a:t>
            </a:r>
          </a:p>
          <a:p>
            <a:pPr marL="0" indent="0" eaLnBrk="1" hangingPunct="1">
              <a:buNone/>
            </a:pPr>
            <a:r>
              <a:rPr lang="en-US" altLang="en-US" sz="1400" dirty="0"/>
              <a:t>    z = y;</a:t>
            </a:r>
          </a:p>
          <a:p>
            <a:pPr marL="0" indent="0" eaLnBrk="1" hangingPunct="1">
              <a:buNone/>
            </a:pPr>
            <a:r>
              <a:rPr lang="en-US" altLang="en-US" sz="1400" dirty="0"/>
              <a:t>    y = x;</a:t>
            </a:r>
          </a:p>
          <a:p>
            <a:pPr marL="0" indent="0" eaLnBrk="1" hangingPunct="1">
              <a:buNone/>
            </a:pPr>
            <a:r>
              <a:rPr lang="en-US" altLang="en-US" sz="1400" dirty="0"/>
              <a:t>    x = z;</a:t>
            </a:r>
          </a:p>
          <a:p>
            <a:pPr marL="0" indent="0" eaLnBrk="1" hangingPunct="1">
              <a:buNone/>
            </a:pPr>
            <a:r>
              <a:rPr lang="en-US" altLang="en-US" sz="1400" dirty="0"/>
              <a:t>  }</a:t>
            </a:r>
          </a:p>
          <a:p>
            <a:pPr marL="0" indent="0" eaLnBrk="1" hangingPunct="1">
              <a:buNone/>
            </a:pPr>
            <a:r>
              <a:rPr lang="en-US" altLang="en-US" sz="1400" dirty="0"/>
              <a:t>  while ( x &gt; 0 )</a:t>
            </a:r>
          </a:p>
          <a:p>
            <a:pPr marL="0" indent="0" eaLnBrk="1" hangingPunct="1">
              <a:buNone/>
            </a:pPr>
            <a:r>
              <a:rPr lang="en-US" altLang="en-US" sz="1400" dirty="0"/>
              <a:t>  {</a:t>
            </a:r>
          </a:p>
          <a:p>
            <a:pPr marL="0" indent="0" eaLnBrk="1" hangingPunct="1">
              <a:buNone/>
            </a:pPr>
            <a:r>
              <a:rPr lang="en-US" altLang="en-US" sz="1400" dirty="0"/>
              <a:t>    z = y % x;</a:t>
            </a:r>
          </a:p>
          <a:p>
            <a:pPr marL="0" indent="0" eaLnBrk="1" hangingPunct="1">
              <a:buNone/>
            </a:pPr>
            <a:r>
              <a:rPr lang="en-US" altLang="en-US" sz="1400" dirty="0"/>
              <a:t>    y = x;</a:t>
            </a:r>
          </a:p>
          <a:p>
            <a:pPr marL="0" indent="0" eaLnBrk="1" hangingPunct="1">
              <a:buNone/>
            </a:pPr>
            <a:r>
              <a:rPr lang="en-US" altLang="en-US" sz="1400" dirty="0"/>
              <a:t>    x = z;</a:t>
            </a:r>
          </a:p>
          <a:p>
            <a:pPr marL="0" indent="0" eaLnBrk="1" hangingPunct="1">
              <a:buNone/>
            </a:pPr>
            <a:r>
              <a:rPr lang="en-US" altLang="en-US" sz="1400" dirty="0"/>
              <a:t>  }</a:t>
            </a:r>
          </a:p>
          <a:p>
            <a:pPr marL="0" indent="0" eaLnBrk="1" hangingPunct="1">
              <a:buNone/>
            </a:pPr>
            <a:r>
              <a:rPr lang="en-US" altLang="en-US" sz="1400" dirty="0"/>
              <a:t>  return y;</a:t>
            </a:r>
          </a:p>
          <a:p>
            <a:pPr marL="0" indent="0" eaLnBrk="1" hangingPunct="1">
              <a:buNone/>
            </a:pPr>
            <a:r>
              <a:rPr lang="en-US" altLang="en-US" sz="1400" dirty="0"/>
              <a:t>}</a:t>
            </a:r>
            <a:endParaRPr lang="cs-CZ" altLang="en-US" sz="1400" dirty="0"/>
          </a:p>
        </p:txBody>
      </p:sp>
      <p:sp>
        <p:nvSpPr>
          <p:cNvPr id="40966" name="Rectangle 27"/>
          <p:cNvSpPr>
            <a:spLocks noChangeArrowheads="1"/>
          </p:cNvSpPr>
          <p:nvPr/>
        </p:nvSpPr>
        <p:spPr bwMode="auto">
          <a:xfrm>
            <a:off x="4643438" y="549275"/>
            <a:ext cx="4321175" cy="6119813"/>
          </a:xfrm>
          <a:prstGeom prst="rect">
            <a:avLst/>
          </a:prstGeom>
          <a:solidFill>
            <a:srgbClr val="FFFFE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en-US" b="0">
              <a:latin typeface="Arial" charset="0"/>
            </a:endParaRPr>
          </a:p>
        </p:txBody>
      </p:sp>
      <p:sp>
        <p:nvSpPr>
          <p:cNvPr id="40967" name="Line 10"/>
          <p:cNvSpPr>
            <a:spLocks noChangeShapeType="1"/>
          </p:cNvSpPr>
          <p:nvPr/>
        </p:nvSpPr>
        <p:spPr bwMode="auto">
          <a:xfrm>
            <a:off x="5219700" y="2205038"/>
            <a:ext cx="0" cy="2016125"/>
          </a:xfrm>
          <a:prstGeom prst="line">
            <a:avLst/>
          </a:prstGeom>
          <a:noFill/>
          <a:ln w="31750">
            <a:solidFill>
              <a:srgbClr val="A5002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0968" name="Line 11"/>
          <p:cNvSpPr>
            <a:spLocks noChangeShapeType="1"/>
          </p:cNvSpPr>
          <p:nvPr/>
        </p:nvSpPr>
        <p:spPr bwMode="auto">
          <a:xfrm flipH="1">
            <a:off x="5580063" y="3357563"/>
            <a:ext cx="863600" cy="863600"/>
          </a:xfrm>
          <a:prstGeom prst="line">
            <a:avLst/>
          </a:prstGeom>
          <a:noFill/>
          <a:ln w="31750">
            <a:solidFill>
              <a:schemeClr val="bg2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0969" name="Line 12"/>
          <p:cNvSpPr>
            <a:spLocks noChangeShapeType="1"/>
          </p:cNvSpPr>
          <p:nvPr/>
        </p:nvSpPr>
        <p:spPr bwMode="auto">
          <a:xfrm flipH="1">
            <a:off x="5868988" y="4005263"/>
            <a:ext cx="215900" cy="215900"/>
          </a:xfrm>
          <a:prstGeom prst="line">
            <a:avLst/>
          </a:prstGeom>
          <a:noFill/>
          <a:ln w="31750">
            <a:solidFill>
              <a:schemeClr val="bg2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0970" name="Line 13"/>
          <p:cNvSpPr>
            <a:spLocks noChangeShapeType="1"/>
          </p:cNvSpPr>
          <p:nvPr/>
        </p:nvSpPr>
        <p:spPr bwMode="auto">
          <a:xfrm flipH="1" flipV="1">
            <a:off x="6084888" y="4005263"/>
            <a:ext cx="431800" cy="2160587"/>
          </a:xfrm>
          <a:prstGeom prst="line">
            <a:avLst/>
          </a:prstGeom>
          <a:noFill/>
          <a:ln w="31750">
            <a:solidFill>
              <a:schemeClr val="bg2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0971" name="Line 17"/>
          <p:cNvSpPr>
            <a:spLocks noChangeShapeType="1"/>
          </p:cNvSpPr>
          <p:nvPr/>
        </p:nvSpPr>
        <p:spPr bwMode="auto">
          <a:xfrm flipH="1">
            <a:off x="5076825" y="5084763"/>
            <a:ext cx="0" cy="576262"/>
          </a:xfrm>
          <a:prstGeom prst="line">
            <a:avLst/>
          </a:prstGeom>
          <a:noFill/>
          <a:ln w="31750">
            <a:solidFill>
              <a:srgbClr val="A5002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0972" name="Rectangle 28"/>
          <p:cNvSpPr>
            <a:spLocks noChangeArrowheads="1"/>
          </p:cNvSpPr>
          <p:nvPr/>
        </p:nvSpPr>
        <p:spPr bwMode="auto">
          <a:xfrm>
            <a:off x="4787900" y="1196975"/>
            <a:ext cx="2089150" cy="10080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en-US" b="0">
              <a:latin typeface="Arial" charset="0"/>
            </a:endParaRPr>
          </a:p>
        </p:txBody>
      </p:sp>
      <p:sp>
        <p:nvSpPr>
          <p:cNvPr id="40973" name="Text Box 20"/>
          <p:cNvSpPr txBox="1">
            <a:spLocks noChangeArrowheads="1"/>
          </p:cNvSpPr>
          <p:nvPr/>
        </p:nvSpPr>
        <p:spPr bwMode="auto">
          <a:xfrm>
            <a:off x="5507038" y="1773238"/>
            <a:ext cx="639762" cy="144462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GT_I32</a:t>
            </a:r>
            <a:endParaRPr lang="en-US" altLang="en-US" sz="1200" b="0"/>
          </a:p>
        </p:txBody>
      </p:sp>
      <p:sp>
        <p:nvSpPr>
          <p:cNvPr id="40974" name="Text Box 21"/>
          <p:cNvSpPr txBox="1">
            <a:spLocks noChangeArrowheads="1"/>
          </p:cNvSpPr>
          <p:nvPr/>
        </p:nvSpPr>
        <p:spPr bwMode="auto">
          <a:xfrm>
            <a:off x="4859338" y="1484313"/>
            <a:ext cx="935037" cy="144462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LD_I32(Px)</a:t>
            </a:r>
            <a:endParaRPr lang="en-US" altLang="en-US" sz="1200" b="0"/>
          </a:p>
        </p:txBody>
      </p:sp>
      <p:sp>
        <p:nvSpPr>
          <p:cNvPr id="40975" name="Text Box 22"/>
          <p:cNvSpPr txBox="1">
            <a:spLocks noChangeArrowheads="1"/>
          </p:cNvSpPr>
          <p:nvPr/>
        </p:nvSpPr>
        <p:spPr bwMode="auto">
          <a:xfrm>
            <a:off x="5867400" y="1484313"/>
            <a:ext cx="935038" cy="144462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LD_I32(Py)</a:t>
            </a:r>
            <a:endParaRPr lang="en-US" altLang="en-US" sz="1200" b="0"/>
          </a:p>
        </p:txBody>
      </p:sp>
      <p:sp>
        <p:nvSpPr>
          <p:cNvPr id="40976" name="Text Box 23"/>
          <p:cNvSpPr txBox="1">
            <a:spLocks noChangeArrowheads="1"/>
          </p:cNvSpPr>
          <p:nvPr/>
        </p:nvSpPr>
        <p:spPr bwMode="auto">
          <a:xfrm>
            <a:off x="5507038" y="2060575"/>
            <a:ext cx="639762" cy="144463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JC</a:t>
            </a:r>
          </a:p>
        </p:txBody>
      </p:sp>
      <p:sp>
        <p:nvSpPr>
          <p:cNvPr id="40977" name="Text Box 24"/>
          <p:cNvSpPr txBox="1">
            <a:spLocks noChangeArrowheads="1"/>
          </p:cNvSpPr>
          <p:nvPr/>
        </p:nvSpPr>
        <p:spPr bwMode="auto">
          <a:xfrm>
            <a:off x="5507038" y="1196975"/>
            <a:ext cx="639762" cy="144463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ENTER</a:t>
            </a:r>
          </a:p>
        </p:txBody>
      </p:sp>
      <p:sp>
        <p:nvSpPr>
          <p:cNvPr id="40978" name="Line 29"/>
          <p:cNvSpPr>
            <a:spLocks noChangeShapeType="1"/>
          </p:cNvSpPr>
          <p:nvPr/>
        </p:nvSpPr>
        <p:spPr bwMode="auto">
          <a:xfrm flipH="1">
            <a:off x="6010275" y="1628775"/>
            <a:ext cx="144463" cy="144463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0979" name="Line 30"/>
          <p:cNvSpPr>
            <a:spLocks noChangeShapeType="1"/>
          </p:cNvSpPr>
          <p:nvPr/>
        </p:nvSpPr>
        <p:spPr bwMode="auto">
          <a:xfrm>
            <a:off x="5507038" y="1628775"/>
            <a:ext cx="144462" cy="144463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0980" name="Line 31"/>
          <p:cNvSpPr>
            <a:spLocks noChangeShapeType="1"/>
          </p:cNvSpPr>
          <p:nvPr/>
        </p:nvSpPr>
        <p:spPr bwMode="auto">
          <a:xfrm flipH="1">
            <a:off x="5794375" y="1917700"/>
            <a:ext cx="0" cy="142875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0981" name="Rectangle 34"/>
          <p:cNvSpPr>
            <a:spLocks noChangeArrowheads="1"/>
          </p:cNvSpPr>
          <p:nvPr/>
        </p:nvSpPr>
        <p:spPr bwMode="auto">
          <a:xfrm>
            <a:off x="7308850" y="1485900"/>
            <a:ext cx="1295400" cy="18732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en-US" b="0">
              <a:latin typeface="Arial" charset="0"/>
            </a:endParaRPr>
          </a:p>
        </p:txBody>
      </p:sp>
      <p:sp>
        <p:nvSpPr>
          <p:cNvPr id="40982" name="Text Box 35"/>
          <p:cNvSpPr txBox="1">
            <a:spLocks noChangeArrowheads="1"/>
          </p:cNvSpPr>
          <p:nvPr/>
        </p:nvSpPr>
        <p:spPr bwMode="auto">
          <a:xfrm>
            <a:off x="7453313" y="1630363"/>
            <a:ext cx="1008062" cy="142875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LD_I32(Py)</a:t>
            </a:r>
            <a:endParaRPr lang="en-US" altLang="en-US" sz="1200" b="0"/>
          </a:p>
        </p:txBody>
      </p:sp>
      <p:sp>
        <p:nvSpPr>
          <p:cNvPr id="40983" name="Text Box 36"/>
          <p:cNvSpPr txBox="1">
            <a:spLocks noChangeArrowheads="1"/>
          </p:cNvSpPr>
          <p:nvPr/>
        </p:nvSpPr>
        <p:spPr bwMode="auto">
          <a:xfrm>
            <a:off x="7453313" y="1919288"/>
            <a:ext cx="1008062" cy="142875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ST_I32(Vz)</a:t>
            </a:r>
            <a:endParaRPr lang="en-US" altLang="en-US" sz="1200" b="0"/>
          </a:p>
        </p:txBody>
      </p:sp>
      <p:sp>
        <p:nvSpPr>
          <p:cNvPr id="40984" name="Line 37"/>
          <p:cNvSpPr>
            <a:spLocks noChangeShapeType="1"/>
          </p:cNvSpPr>
          <p:nvPr/>
        </p:nvSpPr>
        <p:spPr bwMode="auto">
          <a:xfrm flipH="1">
            <a:off x="7885113" y="1774825"/>
            <a:ext cx="0" cy="142875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0985" name="Text Box 39"/>
          <p:cNvSpPr txBox="1">
            <a:spLocks noChangeArrowheads="1"/>
          </p:cNvSpPr>
          <p:nvPr/>
        </p:nvSpPr>
        <p:spPr bwMode="auto">
          <a:xfrm>
            <a:off x="7453313" y="2205038"/>
            <a:ext cx="1008062" cy="142875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LD_I32(Px)</a:t>
            </a:r>
            <a:endParaRPr lang="en-US" altLang="en-US" sz="1200" b="0"/>
          </a:p>
        </p:txBody>
      </p:sp>
      <p:sp>
        <p:nvSpPr>
          <p:cNvPr id="40986" name="Text Box 40"/>
          <p:cNvSpPr txBox="1">
            <a:spLocks noChangeArrowheads="1"/>
          </p:cNvSpPr>
          <p:nvPr/>
        </p:nvSpPr>
        <p:spPr bwMode="auto">
          <a:xfrm>
            <a:off x="7453313" y="2493963"/>
            <a:ext cx="1008062" cy="142875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ST_I32(Py)</a:t>
            </a:r>
            <a:endParaRPr lang="en-US" altLang="en-US" sz="1200" b="0"/>
          </a:p>
        </p:txBody>
      </p:sp>
      <p:sp>
        <p:nvSpPr>
          <p:cNvPr id="40987" name="Line 41"/>
          <p:cNvSpPr>
            <a:spLocks noChangeShapeType="1"/>
          </p:cNvSpPr>
          <p:nvPr/>
        </p:nvSpPr>
        <p:spPr bwMode="auto">
          <a:xfrm flipH="1">
            <a:off x="7885113" y="2349500"/>
            <a:ext cx="0" cy="142875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0988" name="Text Box 43"/>
          <p:cNvSpPr txBox="1">
            <a:spLocks noChangeArrowheads="1"/>
          </p:cNvSpPr>
          <p:nvPr/>
        </p:nvSpPr>
        <p:spPr bwMode="auto">
          <a:xfrm>
            <a:off x="7453313" y="2782888"/>
            <a:ext cx="1008062" cy="142875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LD_I32(Vz)</a:t>
            </a:r>
            <a:endParaRPr lang="en-US" altLang="en-US" sz="1200" b="0"/>
          </a:p>
        </p:txBody>
      </p:sp>
      <p:sp>
        <p:nvSpPr>
          <p:cNvPr id="40989" name="Text Box 44"/>
          <p:cNvSpPr txBox="1">
            <a:spLocks noChangeArrowheads="1"/>
          </p:cNvSpPr>
          <p:nvPr/>
        </p:nvSpPr>
        <p:spPr bwMode="auto">
          <a:xfrm>
            <a:off x="7453313" y="3071813"/>
            <a:ext cx="1008062" cy="142875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ST_I32(Px)</a:t>
            </a:r>
            <a:endParaRPr lang="en-US" altLang="en-US" sz="1200" b="0"/>
          </a:p>
        </p:txBody>
      </p:sp>
      <p:sp>
        <p:nvSpPr>
          <p:cNvPr id="40990" name="Line 45"/>
          <p:cNvSpPr>
            <a:spLocks noChangeShapeType="1"/>
          </p:cNvSpPr>
          <p:nvPr/>
        </p:nvSpPr>
        <p:spPr bwMode="auto">
          <a:xfrm flipH="1">
            <a:off x="7885113" y="2927350"/>
            <a:ext cx="0" cy="142875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0991" name="Rectangle 48"/>
          <p:cNvSpPr>
            <a:spLocks noChangeArrowheads="1"/>
          </p:cNvSpPr>
          <p:nvPr/>
        </p:nvSpPr>
        <p:spPr bwMode="auto">
          <a:xfrm>
            <a:off x="4859338" y="4221163"/>
            <a:ext cx="1225550" cy="863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en-US" b="0">
              <a:latin typeface="Arial" charset="0"/>
            </a:endParaRPr>
          </a:p>
        </p:txBody>
      </p:sp>
      <p:sp>
        <p:nvSpPr>
          <p:cNvPr id="40992" name="Text Box 49"/>
          <p:cNvSpPr txBox="1">
            <a:spLocks noChangeArrowheads="1"/>
          </p:cNvSpPr>
          <p:nvPr/>
        </p:nvSpPr>
        <p:spPr bwMode="auto">
          <a:xfrm>
            <a:off x="4932363" y="4652963"/>
            <a:ext cx="1079500" cy="142875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GTC_I32(C1)</a:t>
            </a:r>
            <a:endParaRPr lang="en-US" altLang="en-US" sz="1200" b="0"/>
          </a:p>
        </p:txBody>
      </p:sp>
      <p:sp>
        <p:nvSpPr>
          <p:cNvPr id="40993" name="Text Box 50"/>
          <p:cNvSpPr txBox="1">
            <a:spLocks noChangeArrowheads="1"/>
          </p:cNvSpPr>
          <p:nvPr/>
        </p:nvSpPr>
        <p:spPr bwMode="auto">
          <a:xfrm>
            <a:off x="5148263" y="4941888"/>
            <a:ext cx="639762" cy="144462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JC</a:t>
            </a:r>
          </a:p>
        </p:txBody>
      </p:sp>
      <p:sp>
        <p:nvSpPr>
          <p:cNvPr id="40994" name="Line 51"/>
          <p:cNvSpPr>
            <a:spLocks noChangeShapeType="1"/>
          </p:cNvSpPr>
          <p:nvPr/>
        </p:nvSpPr>
        <p:spPr bwMode="auto">
          <a:xfrm flipH="1">
            <a:off x="5435600" y="4799013"/>
            <a:ext cx="0" cy="142875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0995" name="Text Box 52"/>
          <p:cNvSpPr txBox="1">
            <a:spLocks noChangeArrowheads="1"/>
          </p:cNvSpPr>
          <p:nvPr/>
        </p:nvSpPr>
        <p:spPr bwMode="auto">
          <a:xfrm>
            <a:off x="4932363" y="4365625"/>
            <a:ext cx="1008062" cy="142875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LD_I32(Px)</a:t>
            </a:r>
            <a:endParaRPr lang="en-US" altLang="en-US" sz="1200" b="0"/>
          </a:p>
        </p:txBody>
      </p:sp>
      <p:sp>
        <p:nvSpPr>
          <p:cNvPr id="40996" name="Line 53"/>
          <p:cNvSpPr>
            <a:spLocks noChangeShapeType="1"/>
          </p:cNvSpPr>
          <p:nvPr/>
        </p:nvSpPr>
        <p:spPr bwMode="auto">
          <a:xfrm flipH="1">
            <a:off x="5435600" y="4510088"/>
            <a:ext cx="0" cy="142875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0997" name="Rectangle 56"/>
          <p:cNvSpPr>
            <a:spLocks noChangeArrowheads="1"/>
          </p:cNvSpPr>
          <p:nvPr/>
        </p:nvSpPr>
        <p:spPr bwMode="auto">
          <a:xfrm>
            <a:off x="6516688" y="3789363"/>
            <a:ext cx="2266950" cy="21605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en-US" b="0">
              <a:latin typeface="Arial" charset="0"/>
            </a:endParaRPr>
          </a:p>
        </p:txBody>
      </p:sp>
      <p:sp>
        <p:nvSpPr>
          <p:cNvPr id="40998" name="Text Box 57"/>
          <p:cNvSpPr txBox="1">
            <a:spLocks noChangeArrowheads="1"/>
          </p:cNvSpPr>
          <p:nvPr/>
        </p:nvSpPr>
        <p:spPr bwMode="auto">
          <a:xfrm>
            <a:off x="6588125" y="3933825"/>
            <a:ext cx="1008063" cy="142875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LD_I32(Py)</a:t>
            </a:r>
            <a:endParaRPr lang="en-US" altLang="en-US" sz="1200" b="0"/>
          </a:p>
        </p:txBody>
      </p:sp>
      <p:sp>
        <p:nvSpPr>
          <p:cNvPr id="40999" name="Text Box 58"/>
          <p:cNvSpPr txBox="1">
            <a:spLocks noChangeArrowheads="1"/>
          </p:cNvSpPr>
          <p:nvPr/>
        </p:nvSpPr>
        <p:spPr bwMode="auto">
          <a:xfrm>
            <a:off x="7091363" y="4510088"/>
            <a:ext cx="1008062" cy="142875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ST_I32(Vz)</a:t>
            </a:r>
            <a:endParaRPr lang="en-US" altLang="en-US" sz="1200" b="0"/>
          </a:p>
        </p:txBody>
      </p:sp>
      <p:sp>
        <p:nvSpPr>
          <p:cNvPr id="41000" name="Line 59"/>
          <p:cNvSpPr>
            <a:spLocks noChangeShapeType="1"/>
          </p:cNvSpPr>
          <p:nvPr/>
        </p:nvSpPr>
        <p:spPr bwMode="auto">
          <a:xfrm flipH="1">
            <a:off x="7523163" y="4365625"/>
            <a:ext cx="0" cy="142875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1001" name="Text Box 61"/>
          <p:cNvSpPr txBox="1">
            <a:spLocks noChangeArrowheads="1"/>
          </p:cNvSpPr>
          <p:nvPr/>
        </p:nvSpPr>
        <p:spPr bwMode="auto">
          <a:xfrm>
            <a:off x="7091363" y="4797425"/>
            <a:ext cx="1008062" cy="142875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LD_I32(Px)</a:t>
            </a:r>
            <a:endParaRPr lang="en-US" altLang="en-US" sz="1200" b="0"/>
          </a:p>
        </p:txBody>
      </p:sp>
      <p:sp>
        <p:nvSpPr>
          <p:cNvPr id="41002" name="Text Box 62"/>
          <p:cNvSpPr txBox="1">
            <a:spLocks noChangeArrowheads="1"/>
          </p:cNvSpPr>
          <p:nvPr/>
        </p:nvSpPr>
        <p:spPr bwMode="auto">
          <a:xfrm>
            <a:off x="7091363" y="5086350"/>
            <a:ext cx="1008062" cy="142875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ST_I32(Py)</a:t>
            </a:r>
            <a:endParaRPr lang="en-US" altLang="en-US" sz="1200" b="0"/>
          </a:p>
        </p:txBody>
      </p:sp>
      <p:sp>
        <p:nvSpPr>
          <p:cNvPr id="41003" name="Line 63"/>
          <p:cNvSpPr>
            <a:spLocks noChangeShapeType="1"/>
          </p:cNvSpPr>
          <p:nvPr/>
        </p:nvSpPr>
        <p:spPr bwMode="auto">
          <a:xfrm flipH="1">
            <a:off x="7523163" y="4940300"/>
            <a:ext cx="0" cy="142875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1004" name="Text Box 65"/>
          <p:cNvSpPr txBox="1">
            <a:spLocks noChangeArrowheads="1"/>
          </p:cNvSpPr>
          <p:nvPr/>
        </p:nvSpPr>
        <p:spPr bwMode="auto">
          <a:xfrm>
            <a:off x="7091363" y="5375275"/>
            <a:ext cx="1008062" cy="142875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LD_I32(Vz)</a:t>
            </a:r>
            <a:endParaRPr lang="en-US" altLang="en-US" sz="1200" b="0"/>
          </a:p>
        </p:txBody>
      </p:sp>
      <p:sp>
        <p:nvSpPr>
          <p:cNvPr id="41005" name="Text Box 66"/>
          <p:cNvSpPr txBox="1">
            <a:spLocks noChangeArrowheads="1"/>
          </p:cNvSpPr>
          <p:nvPr/>
        </p:nvSpPr>
        <p:spPr bwMode="auto">
          <a:xfrm>
            <a:off x="7091363" y="5664200"/>
            <a:ext cx="1008062" cy="142875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ST_I32(Px)</a:t>
            </a:r>
            <a:endParaRPr lang="en-US" altLang="en-US" sz="1200" b="0"/>
          </a:p>
        </p:txBody>
      </p:sp>
      <p:sp>
        <p:nvSpPr>
          <p:cNvPr id="41006" name="Line 67"/>
          <p:cNvSpPr>
            <a:spLocks noChangeShapeType="1"/>
          </p:cNvSpPr>
          <p:nvPr/>
        </p:nvSpPr>
        <p:spPr bwMode="auto">
          <a:xfrm flipH="1">
            <a:off x="7523163" y="5518150"/>
            <a:ext cx="0" cy="142875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1007" name="Text Box 70"/>
          <p:cNvSpPr txBox="1">
            <a:spLocks noChangeArrowheads="1"/>
          </p:cNvSpPr>
          <p:nvPr/>
        </p:nvSpPr>
        <p:spPr bwMode="auto">
          <a:xfrm>
            <a:off x="7666038" y="3933825"/>
            <a:ext cx="1008062" cy="142875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LD_I32(Px)</a:t>
            </a:r>
            <a:endParaRPr lang="en-US" altLang="en-US" sz="1200" b="0"/>
          </a:p>
        </p:txBody>
      </p:sp>
      <p:sp>
        <p:nvSpPr>
          <p:cNvPr id="41008" name="Text Box 71"/>
          <p:cNvSpPr txBox="1">
            <a:spLocks noChangeArrowheads="1"/>
          </p:cNvSpPr>
          <p:nvPr/>
        </p:nvSpPr>
        <p:spPr bwMode="auto">
          <a:xfrm>
            <a:off x="7235825" y="4221163"/>
            <a:ext cx="720725" cy="144462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MOD_I32</a:t>
            </a:r>
            <a:endParaRPr lang="en-US" altLang="en-US" sz="1200" b="0"/>
          </a:p>
        </p:txBody>
      </p:sp>
      <p:sp>
        <p:nvSpPr>
          <p:cNvPr id="41009" name="Line 72"/>
          <p:cNvSpPr>
            <a:spLocks noChangeShapeType="1"/>
          </p:cNvSpPr>
          <p:nvPr/>
        </p:nvSpPr>
        <p:spPr bwMode="auto">
          <a:xfrm>
            <a:off x="7235825" y="4076700"/>
            <a:ext cx="144463" cy="144463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1010" name="Line 73"/>
          <p:cNvSpPr>
            <a:spLocks noChangeShapeType="1"/>
          </p:cNvSpPr>
          <p:nvPr/>
        </p:nvSpPr>
        <p:spPr bwMode="auto">
          <a:xfrm flipH="1">
            <a:off x="7739063" y="4076700"/>
            <a:ext cx="144462" cy="144463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1011" name="Rectangle 79"/>
          <p:cNvSpPr>
            <a:spLocks noChangeArrowheads="1"/>
          </p:cNvSpPr>
          <p:nvPr/>
        </p:nvSpPr>
        <p:spPr bwMode="auto">
          <a:xfrm>
            <a:off x="4859338" y="5661025"/>
            <a:ext cx="1296987" cy="5762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en-US" b="0">
              <a:latin typeface="Arial" charset="0"/>
            </a:endParaRPr>
          </a:p>
        </p:txBody>
      </p:sp>
      <p:sp>
        <p:nvSpPr>
          <p:cNvPr id="41012" name="Text Box 75"/>
          <p:cNvSpPr txBox="1">
            <a:spLocks noChangeArrowheads="1"/>
          </p:cNvSpPr>
          <p:nvPr/>
        </p:nvSpPr>
        <p:spPr bwMode="auto">
          <a:xfrm>
            <a:off x="5003800" y="5803900"/>
            <a:ext cx="1008063" cy="142875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LD_I32(Py)</a:t>
            </a:r>
            <a:endParaRPr lang="en-US" altLang="en-US" sz="1200" b="0"/>
          </a:p>
        </p:txBody>
      </p:sp>
      <p:sp>
        <p:nvSpPr>
          <p:cNvPr id="41013" name="Line 77"/>
          <p:cNvSpPr>
            <a:spLocks noChangeShapeType="1"/>
          </p:cNvSpPr>
          <p:nvPr/>
        </p:nvSpPr>
        <p:spPr bwMode="auto">
          <a:xfrm>
            <a:off x="5435600" y="5948363"/>
            <a:ext cx="1588" cy="142875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1014" name="Text Box 78"/>
          <p:cNvSpPr txBox="1">
            <a:spLocks noChangeArrowheads="1"/>
          </p:cNvSpPr>
          <p:nvPr/>
        </p:nvSpPr>
        <p:spPr bwMode="auto">
          <a:xfrm>
            <a:off x="5219700" y="6092825"/>
            <a:ext cx="639763" cy="144463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RET_I32</a:t>
            </a:r>
          </a:p>
        </p:txBody>
      </p:sp>
      <p:sp>
        <p:nvSpPr>
          <p:cNvPr id="41015" name="Line 84"/>
          <p:cNvSpPr>
            <a:spLocks noChangeShapeType="1"/>
          </p:cNvSpPr>
          <p:nvPr/>
        </p:nvSpPr>
        <p:spPr bwMode="auto">
          <a:xfrm flipH="1">
            <a:off x="5364163" y="1052513"/>
            <a:ext cx="0" cy="142875"/>
          </a:xfrm>
          <a:prstGeom prst="line">
            <a:avLst/>
          </a:prstGeom>
          <a:noFill/>
          <a:ln w="31750">
            <a:solidFill>
              <a:schemeClr val="bg2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1016" name="Line 85"/>
          <p:cNvSpPr>
            <a:spLocks noChangeShapeType="1"/>
          </p:cNvSpPr>
          <p:nvPr/>
        </p:nvSpPr>
        <p:spPr bwMode="auto">
          <a:xfrm flipV="1">
            <a:off x="6877050" y="1268413"/>
            <a:ext cx="431800" cy="1152525"/>
          </a:xfrm>
          <a:prstGeom prst="line">
            <a:avLst/>
          </a:prstGeom>
          <a:noFill/>
          <a:ln w="31750">
            <a:solidFill>
              <a:schemeClr val="accent1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1017" name="Line 86"/>
          <p:cNvSpPr>
            <a:spLocks noChangeShapeType="1"/>
          </p:cNvSpPr>
          <p:nvPr/>
        </p:nvSpPr>
        <p:spPr bwMode="auto">
          <a:xfrm flipH="1" flipV="1">
            <a:off x="6661150" y="2205038"/>
            <a:ext cx="215900" cy="215900"/>
          </a:xfrm>
          <a:prstGeom prst="line">
            <a:avLst/>
          </a:prstGeom>
          <a:noFill/>
          <a:ln w="31750">
            <a:solidFill>
              <a:schemeClr val="accent1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1018" name="Line 87"/>
          <p:cNvSpPr>
            <a:spLocks noChangeShapeType="1"/>
          </p:cNvSpPr>
          <p:nvPr/>
        </p:nvSpPr>
        <p:spPr bwMode="auto">
          <a:xfrm>
            <a:off x="7308850" y="1268413"/>
            <a:ext cx="215900" cy="215900"/>
          </a:xfrm>
          <a:prstGeom prst="line">
            <a:avLst/>
          </a:prstGeom>
          <a:noFill/>
          <a:ln w="31750">
            <a:solidFill>
              <a:schemeClr val="accent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1019" name="Line 88"/>
          <p:cNvSpPr>
            <a:spLocks noChangeShapeType="1"/>
          </p:cNvSpPr>
          <p:nvPr/>
        </p:nvSpPr>
        <p:spPr bwMode="auto">
          <a:xfrm flipV="1">
            <a:off x="6084888" y="3573463"/>
            <a:ext cx="430212" cy="1728787"/>
          </a:xfrm>
          <a:prstGeom prst="line">
            <a:avLst/>
          </a:prstGeom>
          <a:noFill/>
          <a:ln w="31750">
            <a:solidFill>
              <a:schemeClr val="accent1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1020" name="Line 89"/>
          <p:cNvSpPr>
            <a:spLocks noChangeShapeType="1"/>
          </p:cNvSpPr>
          <p:nvPr/>
        </p:nvSpPr>
        <p:spPr bwMode="auto">
          <a:xfrm flipH="1" flipV="1">
            <a:off x="5867400" y="5084763"/>
            <a:ext cx="215900" cy="215900"/>
          </a:xfrm>
          <a:prstGeom prst="line">
            <a:avLst/>
          </a:prstGeom>
          <a:noFill/>
          <a:ln w="31750">
            <a:solidFill>
              <a:schemeClr val="accent1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1021" name="Line 90"/>
          <p:cNvSpPr>
            <a:spLocks noChangeShapeType="1"/>
          </p:cNvSpPr>
          <p:nvPr/>
        </p:nvSpPr>
        <p:spPr bwMode="auto">
          <a:xfrm>
            <a:off x="6515100" y="3573463"/>
            <a:ext cx="215900" cy="215900"/>
          </a:xfrm>
          <a:prstGeom prst="line">
            <a:avLst/>
          </a:prstGeom>
          <a:noFill/>
          <a:ln w="31750">
            <a:solidFill>
              <a:schemeClr val="accent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1022" name="Line 14"/>
          <p:cNvSpPr>
            <a:spLocks noChangeShapeType="1"/>
          </p:cNvSpPr>
          <p:nvPr/>
        </p:nvSpPr>
        <p:spPr bwMode="auto">
          <a:xfrm flipH="1">
            <a:off x="6516688" y="5949950"/>
            <a:ext cx="215900" cy="215900"/>
          </a:xfrm>
          <a:prstGeom prst="line">
            <a:avLst/>
          </a:prstGeom>
          <a:noFill/>
          <a:ln w="31750">
            <a:solidFill>
              <a:schemeClr val="bg2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1023" name="Line 91"/>
          <p:cNvSpPr>
            <a:spLocks noChangeShapeType="1"/>
          </p:cNvSpPr>
          <p:nvPr/>
        </p:nvSpPr>
        <p:spPr bwMode="auto">
          <a:xfrm flipH="1" flipV="1">
            <a:off x="6443663" y="3357563"/>
            <a:ext cx="865187" cy="215900"/>
          </a:xfrm>
          <a:prstGeom prst="line">
            <a:avLst/>
          </a:prstGeom>
          <a:noFill/>
          <a:ln w="31750">
            <a:solidFill>
              <a:schemeClr val="bg2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1024" name="Line 92"/>
          <p:cNvSpPr>
            <a:spLocks noChangeShapeType="1"/>
          </p:cNvSpPr>
          <p:nvPr/>
        </p:nvSpPr>
        <p:spPr bwMode="auto">
          <a:xfrm flipH="1">
            <a:off x="7308850" y="3357563"/>
            <a:ext cx="215900" cy="215900"/>
          </a:xfrm>
          <a:prstGeom prst="line">
            <a:avLst/>
          </a:prstGeom>
          <a:noFill/>
          <a:ln w="31750">
            <a:solidFill>
              <a:schemeClr val="bg2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pSp>
        <p:nvGrpSpPr>
          <p:cNvPr id="41025" name="Group 99"/>
          <p:cNvGrpSpPr>
            <a:grpSpLocks/>
          </p:cNvGrpSpPr>
          <p:nvPr/>
        </p:nvGrpSpPr>
        <p:grpSpPr bwMode="auto">
          <a:xfrm>
            <a:off x="2916238" y="549275"/>
            <a:ext cx="1584325" cy="1295400"/>
            <a:chOff x="1837" y="346"/>
            <a:chExt cx="998" cy="816"/>
          </a:xfrm>
        </p:grpSpPr>
        <p:sp>
          <p:nvSpPr>
            <p:cNvPr id="41033" name="Rectangle 100"/>
            <p:cNvSpPr>
              <a:spLocks noChangeArrowheads="1"/>
            </p:cNvSpPr>
            <p:nvPr/>
          </p:nvSpPr>
          <p:spPr bwMode="auto">
            <a:xfrm>
              <a:off x="1837" y="346"/>
              <a:ext cx="998" cy="816"/>
            </a:xfrm>
            <a:prstGeom prst="rect">
              <a:avLst/>
            </a:prstGeom>
            <a:solidFill>
              <a:srgbClr val="FFFF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1400">
                  <a:latin typeface="Arial" charset="0"/>
                </a:rPr>
                <a:t>Control-Flow</a:t>
              </a:r>
            </a:p>
            <a:p>
              <a:pPr algn="r" eaLnBrk="1" hangingPunct="1"/>
              <a:r>
                <a:rPr lang="en-US" altLang="en-US" sz="1400" b="0">
                  <a:latin typeface="Arial" charset="0"/>
                </a:rPr>
                <a:t>v</a:t>
              </a:r>
              <a:r>
                <a:rPr lang="cs-CZ" altLang="en-US" sz="1400" b="0">
                  <a:latin typeface="Arial" charset="0"/>
                </a:rPr>
                <a:t>ždy</a:t>
              </a:r>
            </a:p>
            <a:p>
              <a:pPr algn="r" eaLnBrk="1" hangingPunct="1"/>
              <a:r>
                <a:rPr lang="cs-CZ" altLang="en-US" sz="1400" b="0">
                  <a:latin typeface="Arial" charset="0"/>
                </a:rPr>
                <a:t>if true</a:t>
              </a:r>
            </a:p>
            <a:p>
              <a:pPr algn="r" eaLnBrk="1" hangingPunct="1"/>
              <a:r>
                <a:rPr lang="cs-CZ" altLang="en-US" sz="1400" b="0">
                  <a:latin typeface="Arial" charset="0"/>
                </a:rPr>
                <a:t>if false</a:t>
              </a:r>
            </a:p>
          </p:txBody>
        </p:sp>
        <p:sp>
          <p:nvSpPr>
            <p:cNvPr id="41034" name="Line 101"/>
            <p:cNvSpPr>
              <a:spLocks noChangeShapeType="1"/>
            </p:cNvSpPr>
            <p:nvPr/>
          </p:nvSpPr>
          <p:spPr bwMode="auto">
            <a:xfrm>
              <a:off x="1882" y="572"/>
              <a:ext cx="408" cy="0"/>
            </a:xfrm>
            <a:prstGeom prst="line">
              <a:avLst/>
            </a:prstGeom>
            <a:noFill/>
            <a:ln w="31750">
              <a:solidFill>
                <a:schemeClr val="bg2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1035" name="Line 102"/>
            <p:cNvSpPr>
              <a:spLocks noChangeShapeType="1"/>
            </p:cNvSpPr>
            <p:nvPr/>
          </p:nvSpPr>
          <p:spPr bwMode="auto">
            <a:xfrm>
              <a:off x="1882" y="754"/>
              <a:ext cx="408" cy="0"/>
            </a:xfrm>
            <a:prstGeom prst="line">
              <a:avLst/>
            </a:prstGeom>
            <a:noFill/>
            <a:ln w="31750">
              <a:solidFill>
                <a:schemeClr val="accent1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1036" name="Line 103"/>
            <p:cNvSpPr>
              <a:spLocks noChangeShapeType="1"/>
            </p:cNvSpPr>
            <p:nvPr/>
          </p:nvSpPr>
          <p:spPr bwMode="auto">
            <a:xfrm>
              <a:off x="1882" y="935"/>
              <a:ext cx="408" cy="0"/>
            </a:xfrm>
            <a:prstGeom prst="line">
              <a:avLst/>
            </a:prstGeom>
            <a:noFill/>
            <a:ln w="31750">
              <a:solidFill>
                <a:srgbClr val="A50021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41026" name="Rectangle 105"/>
          <p:cNvSpPr>
            <a:spLocks noChangeArrowheads="1"/>
          </p:cNvSpPr>
          <p:nvPr/>
        </p:nvSpPr>
        <p:spPr bwMode="auto">
          <a:xfrm>
            <a:off x="2916238" y="2133600"/>
            <a:ext cx="1584325" cy="2590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cs-CZ" altLang="en-US" sz="1400">
                <a:latin typeface="Arial" charset="0"/>
              </a:rPr>
              <a:t>Dag</a:t>
            </a:r>
            <a:endParaRPr lang="en-US" altLang="en-US" sz="1400">
              <a:latin typeface="Arial" charset="0"/>
            </a:endParaRPr>
          </a:p>
          <a:p>
            <a:pPr algn="r" eaLnBrk="1" hangingPunct="1"/>
            <a:endParaRPr lang="cs-CZ" altLang="en-US" sz="1400" b="0">
              <a:latin typeface="Arial" charset="0"/>
            </a:endParaRPr>
          </a:p>
          <a:p>
            <a:pPr algn="r" eaLnBrk="1" hangingPunct="1"/>
            <a:r>
              <a:rPr lang="cs-CZ" altLang="en-US" sz="1400" b="0">
                <a:latin typeface="Arial" charset="0"/>
              </a:rPr>
              <a:t>operand</a:t>
            </a:r>
          </a:p>
        </p:txBody>
      </p:sp>
      <p:sp>
        <p:nvSpPr>
          <p:cNvPr id="41027" name="Line 106"/>
          <p:cNvSpPr>
            <a:spLocks noChangeShapeType="1"/>
          </p:cNvSpPr>
          <p:nvPr/>
        </p:nvSpPr>
        <p:spPr bwMode="auto">
          <a:xfrm flipH="1" flipV="1">
            <a:off x="2987675" y="2781300"/>
            <a:ext cx="576263" cy="0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1028" name="Line 112"/>
          <p:cNvSpPr>
            <a:spLocks noChangeShapeType="1"/>
          </p:cNvSpPr>
          <p:nvPr/>
        </p:nvSpPr>
        <p:spPr bwMode="auto">
          <a:xfrm>
            <a:off x="6516688" y="4724400"/>
            <a:ext cx="2303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1029" name="Line 113"/>
          <p:cNvSpPr>
            <a:spLocks noChangeShapeType="1"/>
          </p:cNvSpPr>
          <p:nvPr/>
        </p:nvSpPr>
        <p:spPr bwMode="auto">
          <a:xfrm>
            <a:off x="6516688" y="5300663"/>
            <a:ext cx="2303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1030" name="Line 114"/>
          <p:cNvSpPr>
            <a:spLocks noChangeShapeType="1"/>
          </p:cNvSpPr>
          <p:nvPr/>
        </p:nvSpPr>
        <p:spPr bwMode="auto">
          <a:xfrm>
            <a:off x="7308850" y="21336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1031" name="Line 115"/>
          <p:cNvSpPr>
            <a:spLocks noChangeShapeType="1"/>
          </p:cNvSpPr>
          <p:nvPr/>
        </p:nvSpPr>
        <p:spPr bwMode="auto">
          <a:xfrm>
            <a:off x="7308850" y="2708275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1032" name="Line 116"/>
          <p:cNvSpPr>
            <a:spLocks noChangeShapeType="1"/>
          </p:cNvSpPr>
          <p:nvPr/>
        </p:nvSpPr>
        <p:spPr bwMode="auto">
          <a:xfrm>
            <a:off x="4787900" y="1412875"/>
            <a:ext cx="20891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1400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t"/>
          <a:lstStyle/>
          <a:p>
            <a:pPr eaLnBrk="1" hangingPunct="1"/>
            <a:r>
              <a:rPr lang="cs-CZ" altLang="en-US" sz="2400" dirty="0"/>
              <a:t>Nesekvenční mezikód se závislostmi</a:t>
            </a:r>
            <a:endParaRPr lang="cs-CZ" altLang="en-US" sz="2400" noProof="1"/>
          </a:p>
        </p:txBody>
      </p:sp>
      <p:sp>
        <p:nvSpPr>
          <p:cNvPr id="4505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6E8418AE-935B-4EE3-AB9C-7EE764657366}" type="slidenum">
              <a:rPr lang="en-US" altLang="en-US" sz="1400" b="0" smtClean="0">
                <a:solidFill>
                  <a:srgbClr val="99FF9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24</a:t>
            </a:fld>
            <a:r>
              <a:rPr lang="cs-CZ" altLang="en-US" sz="1400" b="0">
                <a:solidFill>
                  <a:srgbClr val="99FF99"/>
                </a:solidFill>
                <a:latin typeface="Arial" charset="0"/>
              </a:rPr>
              <a:t> </a:t>
            </a:r>
            <a:endParaRPr lang="en-US" altLang="en-US" sz="1400" b="0">
              <a:solidFill>
                <a:srgbClr val="99FF99"/>
              </a:solidFill>
              <a:latin typeface="Arial" charset="0"/>
            </a:endParaRPr>
          </a:p>
        </p:txBody>
      </p:sp>
      <p:sp>
        <p:nvSpPr>
          <p:cNvPr id="45060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533400"/>
            <a:ext cx="2619375" cy="41910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altLang="en-US" sz="1400" dirty="0"/>
              <a:t>int </a:t>
            </a:r>
            <a:r>
              <a:rPr lang="en-US" altLang="en-US" sz="1400" dirty="0" err="1"/>
              <a:t>gcd</a:t>
            </a:r>
            <a:r>
              <a:rPr lang="en-US" altLang="en-US" sz="1400" dirty="0"/>
              <a:t>( int x, int y)</a:t>
            </a:r>
          </a:p>
          <a:p>
            <a:pPr marL="0" indent="0" eaLnBrk="1" hangingPunct="1">
              <a:buNone/>
            </a:pPr>
            <a:r>
              <a:rPr lang="en-US" altLang="en-US" sz="1400" dirty="0"/>
              <a:t>{ int z;</a:t>
            </a:r>
          </a:p>
          <a:p>
            <a:pPr marL="0" indent="0" eaLnBrk="1" hangingPunct="1">
              <a:buNone/>
            </a:pPr>
            <a:r>
              <a:rPr lang="en-US" altLang="en-US" sz="1400" dirty="0"/>
              <a:t>  if ( x &gt; y )</a:t>
            </a:r>
          </a:p>
          <a:p>
            <a:pPr marL="0" indent="0" eaLnBrk="1" hangingPunct="1">
              <a:buNone/>
            </a:pPr>
            <a:r>
              <a:rPr lang="en-US" altLang="en-US" sz="1400" dirty="0"/>
              <a:t>  {</a:t>
            </a:r>
          </a:p>
          <a:p>
            <a:pPr marL="0" indent="0" eaLnBrk="1" hangingPunct="1">
              <a:buNone/>
            </a:pPr>
            <a:r>
              <a:rPr lang="en-US" altLang="en-US" sz="1400" dirty="0"/>
              <a:t>    z = y;</a:t>
            </a:r>
          </a:p>
          <a:p>
            <a:pPr marL="0" indent="0" eaLnBrk="1" hangingPunct="1">
              <a:buNone/>
            </a:pPr>
            <a:r>
              <a:rPr lang="en-US" altLang="en-US" sz="1400" dirty="0"/>
              <a:t>    y = x;</a:t>
            </a:r>
          </a:p>
          <a:p>
            <a:pPr marL="0" indent="0" eaLnBrk="1" hangingPunct="1">
              <a:buNone/>
            </a:pPr>
            <a:r>
              <a:rPr lang="en-US" altLang="en-US" sz="1400" dirty="0"/>
              <a:t>    x = z;</a:t>
            </a:r>
          </a:p>
          <a:p>
            <a:pPr marL="0" indent="0" eaLnBrk="1" hangingPunct="1">
              <a:buNone/>
            </a:pPr>
            <a:r>
              <a:rPr lang="en-US" altLang="en-US" sz="1400" dirty="0"/>
              <a:t>  }</a:t>
            </a:r>
          </a:p>
          <a:p>
            <a:pPr marL="0" indent="0" eaLnBrk="1" hangingPunct="1">
              <a:buNone/>
            </a:pPr>
            <a:r>
              <a:rPr lang="en-US" altLang="en-US" sz="1400" dirty="0"/>
              <a:t>  while ( x &gt; 0 )</a:t>
            </a:r>
          </a:p>
          <a:p>
            <a:pPr marL="0" indent="0" eaLnBrk="1" hangingPunct="1">
              <a:buNone/>
            </a:pPr>
            <a:r>
              <a:rPr lang="en-US" altLang="en-US" sz="1400" dirty="0"/>
              <a:t>  {</a:t>
            </a:r>
          </a:p>
          <a:p>
            <a:pPr marL="0" indent="0" eaLnBrk="1" hangingPunct="1">
              <a:buNone/>
            </a:pPr>
            <a:r>
              <a:rPr lang="en-US" altLang="en-US" sz="1400" dirty="0"/>
              <a:t>    z = y % x;</a:t>
            </a:r>
          </a:p>
          <a:p>
            <a:pPr marL="0" indent="0" eaLnBrk="1" hangingPunct="1">
              <a:buNone/>
            </a:pPr>
            <a:r>
              <a:rPr lang="en-US" altLang="en-US" sz="1400" dirty="0"/>
              <a:t>    y = x;</a:t>
            </a:r>
          </a:p>
          <a:p>
            <a:pPr marL="0" indent="0" eaLnBrk="1" hangingPunct="1">
              <a:buNone/>
            </a:pPr>
            <a:r>
              <a:rPr lang="en-US" altLang="en-US" sz="1400" dirty="0"/>
              <a:t>    x = z;</a:t>
            </a:r>
          </a:p>
          <a:p>
            <a:pPr marL="0" indent="0" eaLnBrk="1" hangingPunct="1">
              <a:buNone/>
            </a:pPr>
            <a:r>
              <a:rPr lang="en-US" altLang="en-US" sz="1400" dirty="0"/>
              <a:t>  }</a:t>
            </a:r>
          </a:p>
          <a:p>
            <a:pPr marL="0" indent="0" eaLnBrk="1" hangingPunct="1">
              <a:buNone/>
            </a:pPr>
            <a:r>
              <a:rPr lang="en-US" altLang="en-US" sz="1400" dirty="0"/>
              <a:t>  return y;</a:t>
            </a:r>
          </a:p>
          <a:p>
            <a:pPr marL="0" indent="0" eaLnBrk="1" hangingPunct="1">
              <a:buNone/>
            </a:pPr>
            <a:r>
              <a:rPr lang="en-US" altLang="en-US" sz="1400" dirty="0"/>
              <a:t>}</a:t>
            </a:r>
            <a:endParaRPr lang="cs-CZ" altLang="en-US" sz="1400" dirty="0"/>
          </a:p>
        </p:txBody>
      </p:sp>
      <p:grpSp>
        <p:nvGrpSpPr>
          <p:cNvPr id="45062" name="Group 5"/>
          <p:cNvGrpSpPr>
            <a:grpSpLocks/>
          </p:cNvGrpSpPr>
          <p:nvPr/>
        </p:nvGrpSpPr>
        <p:grpSpPr bwMode="auto">
          <a:xfrm>
            <a:off x="4643438" y="549275"/>
            <a:ext cx="4321175" cy="6119813"/>
            <a:chOff x="2925" y="346"/>
            <a:chExt cx="2722" cy="3855"/>
          </a:xfrm>
        </p:grpSpPr>
        <p:sp>
          <p:nvSpPr>
            <p:cNvPr id="45075" name="Rectangle 6"/>
            <p:cNvSpPr>
              <a:spLocks noChangeArrowheads="1"/>
            </p:cNvSpPr>
            <p:nvPr/>
          </p:nvSpPr>
          <p:spPr bwMode="auto">
            <a:xfrm>
              <a:off x="2925" y="346"/>
              <a:ext cx="2722" cy="3855"/>
            </a:xfrm>
            <a:prstGeom prst="rect">
              <a:avLst/>
            </a:prstGeom>
            <a:solidFill>
              <a:srgbClr val="FFFF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en-US" b="0">
                <a:latin typeface="Arial" charset="0"/>
              </a:endParaRPr>
            </a:p>
          </p:txBody>
        </p:sp>
        <p:sp>
          <p:nvSpPr>
            <p:cNvPr id="45076" name="Line 7"/>
            <p:cNvSpPr>
              <a:spLocks noChangeShapeType="1"/>
            </p:cNvSpPr>
            <p:nvPr/>
          </p:nvSpPr>
          <p:spPr bwMode="auto">
            <a:xfrm>
              <a:off x="3288" y="1162"/>
              <a:ext cx="0" cy="1497"/>
            </a:xfrm>
            <a:prstGeom prst="line">
              <a:avLst/>
            </a:prstGeom>
            <a:noFill/>
            <a:ln w="31750">
              <a:solidFill>
                <a:srgbClr val="A50021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5077" name="Line 8"/>
            <p:cNvSpPr>
              <a:spLocks noChangeShapeType="1"/>
            </p:cNvSpPr>
            <p:nvPr/>
          </p:nvSpPr>
          <p:spPr bwMode="auto">
            <a:xfrm flipH="1">
              <a:off x="3515" y="2115"/>
              <a:ext cx="544" cy="544"/>
            </a:xfrm>
            <a:prstGeom prst="line">
              <a:avLst/>
            </a:prstGeom>
            <a:noFill/>
            <a:ln w="31750">
              <a:solidFill>
                <a:schemeClr val="bg2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5078" name="Line 9"/>
            <p:cNvSpPr>
              <a:spLocks noChangeShapeType="1"/>
            </p:cNvSpPr>
            <p:nvPr/>
          </p:nvSpPr>
          <p:spPr bwMode="auto">
            <a:xfrm flipH="1">
              <a:off x="3697" y="2523"/>
              <a:ext cx="136" cy="136"/>
            </a:xfrm>
            <a:prstGeom prst="line">
              <a:avLst/>
            </a:prstGeom>
            <a:noFill/>
            <a:ln w="31750">
              <a:solidFill>
                <a:schemeClr val="bg2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5079" name="Line 10"/>
            <p:cNvSpPr>
              <a:spLocks noChangeShapeType="1"/>
            </p:cNvSpPr>
            <p:nvPr/>
          </p:nvSpPr>
          <p:spPr bwMode="auto">
            <a:xfrm flipH="1" flipV="1">
              <a:off x="3833" y="2523"/>
              <a:ext cx="272" cy="998"/>
            </a:xfrm>
            <a:prstGeom prst="line">
              <a:avLst/>
            </a:prstGeom>
            <a:noFill/>
            <a:ln w="31750">
              <a:solidFill>
                <a:schemeClr val="bg2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5080" name="Line 11"/>
            <p:cNvSpPr>
              <a:spLocks noChangeShapeType="1"/>
            </p:cNvSpPr>
            <p:nvPr/>
          </p:nvSpPr>
          <p:spPr bwMode="auto">
            <a:xfrm flipH="1">
              <a:off x="3198" y="3203"/>
              <a:ext cx="0" cy="363"/>
            </a:xfrm>
            <a:prstGeom prst="line">
              <a:avLst/>
            </a:prstGeom>
            <a:noFill/>
            <a:ln w="31750">
              <a:solidFill>
                <a:srgbClr val="A50021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5081" name="Rectangle 12"/>
            <p:cNvSpPr>
              <a:spLocks noChangeArrowheads="1"/>
            </p:cNvSpPr>
            <p:nvPr/>
          </p:nvSpPr>
          <p:spPr bwMode="auto">
            <a:xfrm>
              <a:off x="3016" y="527"/>
              <a:ext cx="1316" cy="63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en-US" b="0">
                <a:latin typeface="Arial" charset="0"/>
              </a:endParaRPr>
            </a:p>
          </p:txBody>
        </p:sp>
        <p:sp>
          <p:nvSpPr>
            <p:cNvPr id="45082" name="Text Box 13"/>
            <p:cNvSpPr txBox="1">
              <a:spLocks noChangeArrowheads="1"/>
            </p:cNvSpPr>
            <p:nvPr/>
          </p:nvSpPr>
          <p:spPr bwMode="auto">
            <a:xfrm>
              <a:off x="3469" y="890"/>
              <a:ext cx="403" cy="91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GT_I32</a:t>
              </a:r>
              <a:endParaRPr lang="en-US" altLang="en-US" sz="1200" b="0"/>
            </a:p>
          </p:txBody>
        </p:sp>
        <p:sp>
          <p:nvSpPr>
            <p:cNvPr id="45083" name="Text Box 14"/>
            <p:cNvSpPr txBox="1">
              <a:spLocks noChangeArrowheads="1"/>
            </p:cNvSpPr>
            <p:nvPr/>
          </p:nvSpPr>
          <p:spPr bwMode="auto">
            <a:xfrm>
              <a:off x="3061" y="708"/>
              <a:ext cx="589" cy="91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LD_I32(Px)</a:t>
              </a:r>
              <a:endParaRPr lang="en-US" altLang="en-US" sz="1200" b="0"/>
            </a:p>
          </p:txBody>
        </p:sp>
        <p:sp>
          <p:nvSpPr>
            <p:cNvPr id="45084" name="Text Box 15"/>
            <p:cNvSpPr txBox="1">
              <a:spLocks noChangeArrowheads="1"/>
            </p:cNvSpPr>
            <p:nvPr/>
          </p:nvSpPr>
          <p:spPr bwMode="auto">
            <a:xfrm>
              <a:off x="3696" y="708"/>
              <a:ext cx="589" cy="91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LD_I32(Py)</a:t>
              </a:r>
              <a:endParaRPr lang="en-US" altLang="en-US" sz="1200" b="0"/>
            </a:p>
          </p:txBody>
        </p:sp>
        <p:sp>
          <p:nvSpPr>
            <p:cNvPr id="45085" name="Text Box 16"/>
            <p:cNvSpPr txBox="1">
              <a:spLocks noChangeArrowheads="1"/>
            </p:cNvSpPr>
            <p:nvPr/>
          </p:nvSpPr>
          <p:spPr bwMode="auto">
            <a:xfrm>
              <a:off x="3469" y="1071"/>
              <a:ext cx="403" cy="91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JC</a:t>
              </a:r>
            </a:p>
          </p:txBody>
        </p:sp>
        <p:sp>
          <p:nvSpPr>
            <p:cNvPr id="45086" name="Text Box 17"/>
            <p:cNvSpPr txBox="1">
              <a:spLocks noChangeArrowheads="1"/>
            </p:cNvSpPr>
            <p:nvPr/>
          </p:nvSpPr>
          <p:spPr bwMode="auto">
            <a:xfrm>
              <a:off x="3469" y="527"/>
              <a:ext cx="403" cy="91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ENTER</a:t>
              </a:r>
            </a:p>
          </p:txBody>
        </p:sp>
        <p:sp>
          <p:nvSpPr>
            <p:cNvPr id="45087" name="Line 18"/>
            <p:cNvSpPr>
              <a:spLocks noChangeShapeType="1"/>
            </p:cNvSpPr>
            <p:nvPr/>
          </p:nvSpPr>
          <p:spPr bwMode="auto">
            <a:xfrm flipH="1">
              <a:off x="3786" y="799"/>
              <a:ext cx="91" cy="91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5088" name="Line 19"/>
            <p:cNvSpPr>
              <a:spLocks noChangeShapeType="1"/>
            </p:cNvSpPr>
            <p:nvPr/>
          </p:nvSpPr>
          <p:spPr bwMode="auto">
            <a:xfrm>
              <a:off x="3469" y="799"/>
              <a:ext cx="91" cy="91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5089" name="Line 20"/>
            <p:cNvSpPr>
              <a:spLocks noChangeShapeType="1"/>
            </p:cNvSpPr>
            <p:nvPr/>
          </p:nvSpPr>
          <p:spPr bwMode="auto">
            <a:xfrm flipH="1">
              <a:off x="3650" y="981"/>
              <a:ext cx="0" cy="90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5090" name="Line 21"/>
            <p:cNvSpPr>
              <a:spLocks noChangeShapeType="1"/>
            </p:cNvSpPr>
            <p:nvPr/>
          </p:nvSpPr>
          <p:spPr bwMode="auto">
            <a:xfrm flipH="1">
              <a:off x="3469" y="618"/>
              <a:ext cx="91" cy="90"/>
            </a:xfrm>
            <a:prstGeom prst="line">
              <a:avLst/>
            </a:prstGeom>
            <a:noFill/>
            <a:ln w="31750">
              <a:solidFill>
                <a:schemeClr val="accent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5091" name="Line 22"/>
            <p:cNvSpPr>
              <a:spLocks noChangeShapeType="1"/>
            </p:cNvSpPr>
            <p:nvPr/>
          </p:nvSpPr>
          <p:spPr bwMode="auto">
            <a:xfrm>
              <a:off x="3787" y="618"/>
              <a:ext cx="90" cy="90"/>
            </a:xfrm>
            <a:prstGeom prst="line">
              <a:avLst/>
            </a:prstGeom>
            <a:noFill/>
            <a:ln w="31750">
              <a:solidFill>
                <a:schemeClr val="accent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5092" name="Rectangle 23"/>
            <p:cNvSpPr>
              <a:spLocks noChangeArrowheads="1"/>
            </p:cNvSpPr>
            <p:nvPr/>
          </p:nvSpPr>
          <p:spPr bwMode="auto">
            <a:xfrm>
              <a:off x="3061" y="2659"/>
              <a:ext cx="772" cy="5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en-US" b="0">
                <a:latin typeface="Arial" charset="0"/>
              </a:endParaRPr>
            </a:p>
          </p:txBody>
        </p:sp>
        <p:sp>
          <p:nvSpPr>
            <p:cNvPr id="45093" name="Text Box 24"/>
            <p:cNvSpPr txBox="1">
              <a:spLocks noChangeArrowheads="1"/>
            </p:cNvSpPr>
            <p:nvPr/>
          </p:nvSpPr>
          <p:spPr bwMode="auto">
            <a:xfrm>
              <a:off x="3107" y="2931"/>
              <a:ext cx="680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GTC_I32(C1)</a:t>
              </a:r>
              <a:endParaRPr lang="en-US" altLang="en-US" sz="1200" b="0"/>
            </a:p>
          </p:txBody>
        </p:sp>
        <p:sp>
          <p:nvSpPr>
            <p:cNvPr id="45094" name="Text Box 25"/>
            <p:cNvSpPr txBox="1">
              <a:spLocks noChangeArrowheads="1"/>
            </p:cNvSpPr>
            <p:nvPr/>
          </p:nvSpPr>
          <p:spPr bwMode="auto">
            <a:xfrm>
              <a:off x="3243" y="3113"/>
              <a:ext cx="403" cy="91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JC</a:t>
              </a:r>
            </a:p>
          </p:txBody>
        </p:sp>
        <p:sp>
          <p:nvSpPr>
            <p:cNvPr id="45095" name="Line 26"/>
            <p:cNvSpPr>
              <a:spLocks noChangeShapeType="1"/>
            </p:cNvSpPr>
            <p:nvPr/>
          </p:nvSpPr>
          <p:spPr bwMode="auto">
            <a:xfrm flipH="1">
              <a:off x="3424" y="3023"/>
              <a:ext cx="0" cy="90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5096" name="Text Box 27"/>
            <p:cNvSpPr txBox="1">
              <a:spLocks noChangeArrowheads="1"/>
            </p:cNvSpPr>
            <p:nvPr/>
          </p:nvSpPr>
          <p:spPr bwMode="auto">
            <a:xfrm>
              <a:off x="3107" y="2750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LD_I32(Px)</a:t>
              </a:r>
              <a:endParaRPr lang="en-US" altLang="en-US" sz="1200" b="0"/>
            </a:p>
          </p:txBody>
        </p:sp>
        <p:sp>
          <p:nvSpPr>
            <p:cNvPr id="45097" name="Line 28"/>
            <p:cNvSpPr>
              <a:spLocks noChangeShapeType="1"/>
            </p:cNvSpPr>
            <p:nvPr/>
          </p:nvSpPr>
          <p:spPr bwMode="auto">
            <a:xfrm flipH="1">
              <a:off x="3424" y="2841"/>
              <a:ext cx="0" cy="90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5098" name="Line 29"/>
            <p:cNvSpPr>
              <a:spLocks noChangeShapeType="1"/>
            </p:cNvSpPr>
            <p:nvPr/>
          </p:nvSpPr>
          <p:spPr bwMode="auto">
            <a:xfrm>
              <a:off x="3424" y="2659"/>
              <a:ext cx="0" cy="91"/>
            </a:xfrm>
            <a:prstGeom prst="line">
              <a:avLst/>
            </a:prstGeom>
            <a:noFill/>
            <a:ln w="31750">
              <a:solidFill>
                <a:schemeClr val="accent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5099" name="Rectangle 30"/>
            <p:cNvSpPr>
              <a:spLocks noChangeArrowheads="1"/>
            </p:cNvSpPr>
            <p:nvPr/>
          </p:nvSpPr>
          <p:spPr bwMode="auto">
            <a:xfrm>
              <a:off x="3061" y="3566"/>
              <a:ext cx="817" cy="36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en-US" b="0">
                <a:latin typeface="Arial" charset="0"/>
              </a:endParaRPr>
            </a:p>
          </p:txBody>
        </p:sp>
        <p:sp>
          <p:nvSpPr>
            <p:cNvPr id="45100" name="Text Box 31"/>
            <p:cNvSpPr txBox="1">
              <a:spLocks noChangeArrowheads="1"/>
            </p:cNvSpPr>
            <p:nvPr/>
          </p:nvSpPr>
          <p:spPr bwMode="auto">
            <a:xfrm>
              <a:off x="3152" y="3656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LD_I32(Py)</a:t>
              </a:r>
              <a:endParaRPr lang="en-US" altLang="en-US" sz="1200" b="0"/>
            </a:p>
          </p:txBody>
        </p:sp>
        <p:sp>
          <p:nvSpPr>
            <p:cNvPr id="45101" name="Line 32"/>
            <p:cNvSpPr>
              <a:spLocks noChangeShapeType="1"/>
            </p:cNvSpPr>
            <p:nvPr/>
          </p:nvSpPr>
          <p:spPr bwMode="auto">
            <a:xfrm>
              <a:off x="3424" y="3566"/>
              <a:ext cx="0" cy="91"/>
            </a:xfrm>
            <a:prstGeom prst="line">
              <a:avLst/>
            </a:prstGeom>
            <a:noFill/>
            <a:ln w="31750">
              <a:solidFill>
                <a:schemeClr val="accent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5102" name="Line 33"/>
            <p:cNvSpPr>
              <a:spLocks noChangeShapeType="1"/>
            </p:cNvSpPr>
            <p:nvPr/>
          </p:nvSpPr>
          <p:spPr bwMode="auto">
            <a:xfrm>
              <a:off x="3424" y="3747"/>
              <a:ext cx="1" cy="90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5103" name="Text Box 34"/>
            <p:cNvSpPr txBox="1">
              <a:spLocks noChangeArrowheads="1"/>
            </p:cNvSpPr>
            <p:nvPr/>
          </p:nvSpPr>
          <p:spPr bwMode="auto">
            <a:xfrm>
              <a:off x="3288" y="3838"/>
              <a:ext cx="403" cy="91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RET_I32</a:t>
              </a:r>
            </a:p>
          </p:txBody>
        </p:sp>
        <p:sp>
          <p:nvSpPr>
            <p:cNvPr id="45104" name="Line 35"/>
            <p:cNvSpPr>
              <a:spLocks noChangeShapeType="1"/>
            </p:cNvSpPr>
            <p:nvPr/>
          </p:nvSpPr>
          <p:spPr bwMode="auto">
            <a:xfrm flipH="1">
              <a:off x="3379" y="436"/>
              <a:ext cx="0" cy="90"/>
            </a:xfrm>
            <a:prstGeom prst="line">
              <a:avLst/>
            </a:prstGeom>
            <a:noFill/>
            <a:ln w="31750">
              <a:solidFill>
                <a:schemeClr val="bg2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5105" name="Line 36"/>
            <p:cNvSpPr>
              <a:spLocks noChangeShapeType="1"/>
            </p:cNvSpPr>
            <p:nvPr/>
          </p:nvSpPr>
          <p:spPr bwMode="auto">
            <a:xfrm>
              <a:off x="4059" y="1162"/>
              <a:ext cx="136" cy="136"/>
            </a:xfrm>
            <a:prstGeom prst="line">
              <a:avLst/>
            </a:prstGeom>
            <a:noFill/>
            <a:ln w="31750">
              <a:solidFill>
                <a:schemeClr val="accent1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5106" name="Line 37"/>
            <p:cNvSpPr>
              <a:spLocks noChangeShapeType="1"/>
            </p:cNvSpPr>
            <p:nvPr/>
          </p:nvSpPr>
          <p:spPr bwMode="auto">
            <a:xfrm flipV="1">
              <a:off x="3833" y="2251"/>
              <a:ext cx="271" cy="1089"/>
            </a:xfrm>
            <a:prstGeom prst="line">
              <a:avLst/>
            </a:prstGeom>
            <a:noFill/>
            <a:ln w="31750">
              <a:solidFill>
                <a:schemeClr val="accent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5107" name="Line 38"/>
            <p:cNvSpPr>
              <a:spLocks noChangeShapeType="1"/>
            </p:cNvSpPr>
            <p:nvPr/>
          </p:nvSpPr>
          <p:spPr bwMode="auto">
            <a:xfrm flipH="1" flipV="1">
              <a:off x="3696" y="3203"/>
              <a:ext cx="136" cy="136"/>
            </a:xfrm>
            <a:prstGeom prst="line">
              <a:avLst/>
            </a:prstGeom>
            <a:noFill/>
            <a:ln w="31750">
              <a:solidFill>
                <a:schemeClr val="accent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5108" name="Line 39"/>
            <p:cNvSpPr>
              <a:spLocks noChangeShapeType="1"/>
            </p:cNvSpPr>
            <p:nvPr/>
          </p:nvSpPr>
          <p:spPr bwMode="auto">
            <a:xfrm>
              <a:off x="4104" y="2251"/>
              <a:ext cx="136" cy="136"/>
            </a:xfrm>
            <a:prstGeom prst="line">
              <a:avLst/>
            </a:prstGeom>
            <a:noFill/>
            <a:ln w="31750">
              <a:solidFill>
                <a:schemeClr val="accent1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5109" name="Line 40"/>
            <p:cNvSpPr>
              <a:spLocks noChangeShapeType="1"/>
            </p:cNvSpPr>
            <p:nvPr/>
          </p:nvSpPr>
          <p:spPr bwMode="auto">
            <a:xfrm flipH="1">
              <a:off x="4105" y="3385"/>
              <a:ext cx="136" cy="136"/>
            </a:xfrm>
            <a:prstGeom prst="line">
              <a:avLst/>
            </a:prstGeom>
            <a:noFill/>
            <a:ln w="31750">
              <a:solidFill>
                <a:schemeClr val="bg2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5110" name="Rectangle 41"/>
            <p:cNvSpPr>
              <a:spLocks noChangeArrowheads="1"/>
            </p:cNvSpPr>
            <p:nvPr/>
          </p:nvSpPr>
          <p:spPr bwMode="auto">
            <a:xfrm>
              <a:off x="4105" y="2387"/>
              <a:ext cx="1451" cy="99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en-US" b="0">
                <a:latin typeface="Arial" charset="0"/>
              </a:endParaRPr>
            </a:p>
          </p:txBody>
        </p:sp>
        <p:sp>
          <p:nvSpPr>
            <p:cNvPr id="45111" name="Text Box 42"/>
            <p:cNvSpPr txBox="1">
              <a:spLocks noChangeArrowheads="1"/>
            </p:cNvSpPr>
            <p:nvPr/>
          </p:nvSpPr>
          <p:spPr bwMode="auto">
            <a:xfrm>
              <a:off x="4150" y="2478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LD_I32(Py)</a:t>
              </a:r>
              <a:endParaRPr lang="en-US" altLang="en-US" sz="1200" b="0"/>
            </a:p>
          </p:txBody>
        </p:sp>
        <p:sp>
          <p:nvSpPr>
            <p:cNvPr id="45112" name="Text Box 43"/>
            <p:cNvSpPr txBox="1">
              <a:spLocks noChangeArrowheads="1"/>
            </p:cNvSpPr>
            <p:nvPr/>
          </p:nvSpPr>
          <p:spPr bwMode="auto">
            <a:xfrm>
              <a:off x="4558" y="2840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ST_I32(Vz)</a:t>
              </a:r>
              <a:endParaRPr lang="en-US" altLang="en-US" sz="1200" b="0"/>
            </a:p>
          </p:txBody>
        </p:sp>
        <p:sp>
          <p:nvSpPr>
            <p:cNvPr id="45113" name="Line 44"/>
            <p:cNvSpPr>
              <a:spLocks noChangeShapeType="1"/>
            </p:cNvSpPr>
            <p:nvPr/>
          </p:nvSpPr>
          <p:spPr bwMode="auto">
            <a:xfrm flipH="1">
              <a:off x="4967" y="2750"/>
              <a:ext cx="136" cy="90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5114" name="Line 45"/>
            <p:cNvSpPr>
              <a:spLocks noChangeShapeType="1"/>
            </p:cNvSpPr>
            <p:nvPr/>
          </p:nvSpPr>
          <p:spPr bwMode="auto">
            <a:xfrm>
              <a:off x="4286" y="2387"/>
              <a:ext cx="0" cy="91"/>
            </a:xfrm>
            <a:prstGeom prst="line">
              <a:avLst/>
            </a:prstGeom>
            <a:noFill/>
            <a:ln w="31750">
              <a:solidFill>
                <a:schemeClr val="accent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5115" name="Text Box 46"/>
            <p:cNvSpPr txBox="1">
              <a:spLocks noChangeArrowheads="1"/>
            </p:cNvSpPr>
            <p:nvPr/>
          </p:nvSpPr>
          <p:spPr bwMode="auto">
            <a:xfrm>
              <a:off x="4150" y="2659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ST_I32(Py)</a:t>
              </a:r>
              <a:endParaRPr lang="en-US" altLang="en-US" sz="1200" b="0"/>
            </a:p>
          </p:txBody>
        </p:sp>
        <p:sp>
          <p:nvSpPr>
            <p:cNvPr id="45116" name="Line 47"/>
            <p:cNvSpPr>
              <a:spLocks noChangeShapeType="1"/>
            </p:cNvSpPr>
            <p:nvPr/>
          </p:nvSpPr>
          <p:spPr bwMode="auto">
            <a:xfrm flipH="1">
              <a:off x="4649" y="2568"/>
              <a:ext cx="318" cy="91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5117" name="Line 48"/>
            <p:cNvSpPr>
              <a:spLocks noChangeShapeType="1"/>
            </p:cNvSpPr>
            <p:nvPr/>
          </p:nvSpPr>
          <p:spPr bwMode="auto">
            <a:xfrm>
              <a:off x="4286" y="2568"/>
              <a:ext cx="0" cy="91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5118" name="Text Box 49"/>
            <p:cNvSpPr txBox="1">
              <a:spLocks noChangeArrowheads="1"/>
            </p:cNvSpPr>
            <p:nvPr/>
          </p:nvSpPr>
          <p:spPr bwMode="auto">
            <a:xfrm>
              <a:off x="4694" y="3022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LD_I32(Vz)</a:t>
              </a:r>
              <a:endParaRPr lang="en-US" altLang="en-US" sz="1200" b="0"/>
            </a:p>
          </p:txBody>
        </p:sp>
        <p:sp>
          <p:nvSpPr>
            <p:cNvPr id="45119" name="Text Box 50"/>
            <p:cNvSpPr txBox="1">
              <a:spLocks noChangeArrowheads="1"/>
            </p:cNvSpPr>
            <p:nvPr/>
          </p:nvSpPr>
          <p:spPr bwMode="auto">
            <a:xfrm>
              <a:off x="4876" y="3203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ST_I32(Px)</a:t>
              </a:r>
              <a:endParaRPr lang="en-US" altLang="en-US" sz="1200" b="0"/>
            </a:p>
          </p:txBody>
        </p:sp>
        <p:sp>
          <p:nvSpPr>
            <p:cNvPr id="45120" name="Line 51"/>
            <p:cNvSpPr>
              <a:spLocks noChangeShapeType="1"/>
            </p:cNvSpPr>
            <p:nvPr/>
          </p:nvSpPr>
          <p:spPr bwMode="auto">
            <a:xfrm>
              <a:off x="4967" y="3113"/>
              <a:ext cx="136" cy="90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5121" name="Line 52"/>
            <p:cNvSpPr>
              <a:spLocks noChangeShapeType="1"/>
            </p:cNvSpPr>
            <p:nvPr/>
          </p:nvSpPr>
          <p:spPr bwMode="auto">
            <a:xfrm>
              <a:off x="4831" y="2930"/>
              <a:ext cx="0" cy="91"/>
            </a:xfrm>
            <a:prstGeom prst="line">
              <a:avLst/>
            </a:prstGeom>
            <a:noFill/>
            <a:ln w="31750">
              <a:solidFill>
                <a:schemeClr val="accent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5122" name="Line 53"/>
            <p:cNvSpPr>
              <a:spLocks noChangeShapeType="1"/>
            </p:cNvSpPr>
            <p:nvPr/>
          </p:nvSpPr>
          <p:spPr bwMode="auto">
            <a:xfrm>
              <a:off x="5421" y="3294"/>
              <a:ext cx="0" cy="91"/>
            </a:xfrm>
            <a:prstGeom prst="line">
              <a:avLst/>
            </a:prstGeom>
            <a:noFill/>
            <a:ln w="31750">
              <a:solidFill>
                <a:srgbClr val="FFCC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5123" name="Text Box 54"/>
            <p:cNvSpPr txBox="1">
              <a:spLocks noChangeArrowheads="1"/>
            </p:cNvSpPr>
            <p:nvPr/>
          </p:nvSpPr>
          <p:spPr bwMode="auto">
            <a:xfrm>
              <a:off x="4875" y="2478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LD_I32(Px)</a:t>
              </a:r>
              <a:endParaRPr lang="en-US" altLang="en-US" sz="1200" b="0"/>
            </a:p>
          </p:txBody>
        </p:sp>
        <p:sp>
          <p:nvSpPr>
            <p:cNvPr id="45124" name="Text Box 55"/>
            <p:cNvSpPr txBox="1">
              <a:spLocks noChangeArrowheads="1"/>
            </p:cNvSpPr>
            <p:nvPr/>
          </p:nvSpPr>
          <p:spPr bwMode="auto">
            <a:xfrm>
              <a:off x="4876" y="2659"/>
              <a:ext cx="454" cy="91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MOD_I32</a:t>
              </a:r>
              <a:endParaRPr lang="en-US" altLang="en-US" sz="1200" b="0"/>
            </a:p>
          </p:txBody>
        </p:sp>
        <p:sp>
          <p:nvSpPr>
            <p:cNvPr id="45125" name="Line 56"/>
            <p:cNvSpPr>
              <a:spLocks noChangeShapeType="1"/>
            </p:cNvSpPr>
            <p:nvPr/>
          </p:nvSpPr>
          <p:spPr bwMode="auto">
            <a:xfrm>
              <a:off x="4649" y="2568"/>
              <a:ext cx="272" cy="91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5126" name="Line 57"/>
            <p:cNvSpPr>
              <a:spLocks noChangeShapeType="1"/>
            </p:cNvSpPr>
            <p:nvPr/>
          </p:nvSpPr>
          <p:spPr bwMode="auto">
            <a:xfrm>
              <a:off x="5012" y="2568"/>
              <a:ext cx="227" cy="91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5127" name="Line 58"/>
            <p:cNvSpPr>
              <a:spLocks noChangeShapeType="1"/>
            </p:cNvSpPr>
            <p:nvPr/>
          </p:nvSpPr>
          <p:spPr bwMode="auto">
            <a:xfrm>
              <a:off x="5421" y="2387"/>
              <a:ext cx="0" cy="91"/>
            </a:xfrm>
            <a:prstGeom prst="line">
              <a:avLst/>
            </a:prstGeom>
            <a:noFill/>
            <a:ln w="31750">
              <a:solidFill>
                <a:schemeClr val="accent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5128" name="Line 59"/>
            <p:cNvSpPr>
              <a:spLocks noChangeShapeType="1"/>
            </p:cNvSpPr>
            <p:nvPr/>
          </p:nvSpPr>
          <p:spPr bwMode="auto">
            <a:xfrm>
              <a:off x="4286" y="2750"/>
              <a:ext cx="0" cy="635"/>
            </a:xfrm>
            <a:prstGeom prst="line">
              <a:avLst/>
            </a:prstGeom>
            <a:noFill/>
            <a:ln w="31750">
              <a:solidFill>
                <a:srgbClr val="FFCC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5129" name="Line 60"/>
            <p:cNvSpPr>
              <a:spLocks noChangeShapeType="1"/>
            </p:cNvSpPr>
            <p:nvPr/>
          </p:nvSpPr>
          <p:spPr bwMode="auto">
            <a:xfrm flipH="1">
              <a:off x="5421" y="2568"/>
              <a:ext cx="0" cy="635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5130" name="Rectangle 61"/>
            <p:cNvSpPr>
              <a:spLocks noChangeArrowheads="1"/>
            </p:cNvSpPr>
            <p:nvPr/>
          </p:nvSpPr>
          <p:spPr bwMode="auto">
            <a:xfrm>
              <a:off x="3833" y="1299"/>
              <a:ext cx="1678" cy="81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en-US" b="0">
                <a:latin typeface="Arial" charset="0"/>
              </a:endParaRPr>
            </a:p>
          </p:txBody>
        </p:sp>
        <p:sp>
          <p:nvSpPr>
            <p:cNvPr id="45131" name="Text Box 62"/>
            <p:cNvSpPr txBox="1">
              <a:spLocks noChangeArrowheads="1"/>
            </p:cNvSpPr>
            <p:nvPr/>
          </p:nvSpPr>
          <p:spPr bwMode="auto">
            <a:xfrm>
              <a:off x="3878" y="1389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LD_I32(Py)</a:t>
              </a:r>
              <a:endParaRPr lang="en-US" altLang="en-US" sz="1200" b="0"/>
            </a:p>
          </p:txBody>
        </p:sp>
        <p:sp>
          <p:nvSpPr>
            <p:cNvPr id="45132" name="Text Box 63"/>
            <p:cNvSpPr txBox="1">
              <a:spLocks noChangeArrowheads="1"/>
            </p:cNvSpPr>
            <p:nvPr/>
          </p:nvSpPr>
          <p:spPr bwMode="auto">
            <a:xfrm>
              <a:off x="4559" y="1570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ST_I32(Vz)</a:t>
              </a:r>
              <a:endParaRPr lang="en-US" altLang="en-US" sz="1200" b="0"/>
            </a:p>
          </p:txBody>
        </p:sp>
        <p:sp>
          <p:nvSpPr>
            <p:cNvPr id="45133" name="Line 64"/>
            <p:cNvSpPr>
              <a:spLocks noChangeShapeType="1"/>
            </p:cNvSpPr>
            <p:nvPr/>
          </p:nvSpPr>
          <p:spPr bwMode="auto">
            <a:xfrm flipH="1">
              <a:off x="4422" y="1480"/>
              <a:ext cx="545" cy="90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5134" name="Line 65"/>
            <p:cNvSpPr>
              <a:spLocks noChangeShapeType="1"/>
            </p:cNvSpPr>
            <p:nvPr/>
          </p:nvSpPr>
          <p:spPr bwMode="auto">
            <a:xfrm>
              <a:off x="4105" y="1298"/>
              <a:ext cx="0" cy="91"/>
            </a:xfrm>
            <a:prstGeom prst="line">
              <a:avLst/>
            </a:prstGeom>
            <a:noFill/>
            <a:ln w="31750">
              <a:solidFill>
                <a:schemeClr val="accent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5135" name="Text Box 66"/>
            <p:cNvSpPr txBox="1">
              <a:spLocks noChangeArrowheads="1"/>
            </p:cNvSpPr>
            <p:nvPr/>
          </p:nvSpPr>
          <p:spPr bwMode="auto">
            <a:xfrm>
              <a:off x="4831" y="1389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LD_I32(Px)</a:t>
              </a:r>
              <a:endParaRPr lang="en-US" altLang="en-US" sz="1200" b="0"/>
            </a:p>
          </p:txBody>
        </p:sp>
        <p:sp>
          <p:nvSpPr>
            <p:cNvPr id="45136" name="Text Box 67"/>
            <p:cNvSpPr txBox="1">
              <a:spLocks noChangeArrowheads="1"/>
            </p:cNvSpPr>
            <p:nvPr/>
          </p:nvSpPr>
          <p:spPr bwMode="auto">
            <a:xfrm>
              <a:off x="3878" y="1570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ST_I32(Py)</a:t>
              </a:r>
              <a:endParaRPr lang="en-US" altLang="en-US" sz="1200" b="0"/>
            </a:p>
          </p:txBody>
        </p:sp>
        <p:sp>
          <p:nvSpPr>
            <p:cNvPr id="45137" name="Line 68"/>
            <p:cNvSpPr>
              <a:spLocks noChangeShapeType="1"/>
            </p:cNvSpPr>
            <p:nvPr/>
          </p:nvSpPr>
          <p:spPr bwMode="auto">
            <a:xfrm flipH="1" flipV="1">
              <a:off x="4422" y="1480"/>
              <a:ext cx="363" cy="90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5138" name="Line 69"/>
            <p:cNvSpPr>
              <a:spLocks noChangeShapeType="1"/>
            </p:cNvSpPr>
            <p:nvPr/>
          </p:nvSpPr>
          <p:spPr bwMode="auto">
            <a:xfrm>
              <a:off x="5375" y="1298"/>
              <a:ext cx="0" cy="91"/>
            </a:xfrm>
            <a:prstGeom prst="line">
              <a:avLst/>
            </a:prstGeom>
            <a:noFill/>
            <a:ln w="31750">
              <a:solidFill>
                <a:schemeClr val="accent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5139" name="Text Box 70"/>
            <p:cNvSpPr txBox="1">
              <a:spLocks noChangeArrowheads="1"/>
            </p:cNvSpPr>
            <p:nvPr/>
          </p:nvSpPr>
          <p:spPr bwMode="auto">
            <a:xfrm>
              <a:off x="4695" y="1752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LD_I32(Vz)</a:t>
              </a:r>
              <a:endParaRPr lang="en-US" altLang="en-US" sz="1200" b="0"/>
            </a:p>
          </p:txBody>
        </p:sp>
        <p:sp>
          <p:nvSpPr>
            <p:cNvPr id="45140" name="Text Box 71"/>
            <p:cNvSpPr txBox="1">
              <a:spLocks noChangeArrowheads="1"/>
            </p:cNvSpPr>
            <p:nvPr/>
          </p:nvSpPr>
          <p:spPr bwMode="auto">
            <a:xfrm>
              <a:off x="4831" y="1933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ST_I32(Px)</a:t>
              </a:r>
              <a:endParaRPr lang="en-US" altLang="en-US" sz="1200" b="0"/>
            </a:p>
          </p:txBody>
        </p:sp>
        <p:sp>
          <p:nvSpPr>
            <p:cNvPr id="45141" name="Line 72"/>
            <p:cNvSpPr>
              <a:spLocks noChangeShapeType="1"/>
            </p:cNvSpPr>
            <p:nvPr/>
          </p:nvSpPr>
          <p:spPr bwMode="auto">
            <a:xfrm flipH="1">
              <a:off x="5103" y="1843"/>
              <a:ext cx="0" cy="90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5142" name="Line 73"/>
            <p:cNvSpPr>
              <a:spLocks noChangeShapeType="1"/>
            </p:cNvSpPr>
            <p:nvPr/>
          </p:nvSpPr>
          <p:spPr bwMode="auto">
            <a:xfrm>
              <a:off x="4786" y="1661"/>
              <a:ext cx="0" cy="91"/>
            </a:xfrm>
            <a:prstGeom prst="line">
              <a:avLst/>
            </a:prstGeom>
            <a:noFill/>
            <a:ln w="31750">
              <a:solidFill>
                <a:schemeClr val="accent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5143" name="Line 74"/>
            <p:cNvSpPr>
              <a:spLocks noChangeShapeType="1"/>
            </p:cNvSpPr>
            <p:nvPr/>
          </p:nvSpPr>
          <p:spPr bwMode="auto">
            <a:xfrm>
              <a:off x="5375" y="2024"/>
              <a:ext cx="0" cy="91"/>
            </a:xfrm>
            <a:prstGeom prst="line">
              <a:avLst/>
            </a:prstGeom>
            <a:noFill/>
            <a:ln w="31750">
              <a:solidFill>
                <a:srgbClr val="FFCC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5144" name="Line 75"/>
            <p:cNvSpPr>
              <a:spLocks noChangeShapeType="1"/>
            </p:cNvSpPr>
            <p:nvPr/>
          </p:nvSpPr>
          <p:spPr bwMode="auto">
            <a:xfrm>
              <a:off x="5375" y="1480"/>
              <a:ext cx="0" cy="453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5145" name="Line 76"/>
            <p:cNvSpPr>
              <a:spLocks noChangeShapeType="1"/>
            </p:cNvSpPr>
            <p:nvPr/>
          </p:nvSpPr>
          <p:spPr bwMode="auto">
            <a:xfrm>
              <a:off x="4105" y="1480"/>
              <a:ext cx="0" cy="9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5146" name="Line 77"/>
            <p:cNvSpPr>
              <a:spLocks noChangeShapeType="1"/>
            </p:cNvSpPr>
            <p:nvPr/>
          </p:nvSpPr>
          <p:spPr bwMode="auto">
            <a:xfrm flipH="1">
              <a:off x="4105" y="1661"/>
              <a:ext cx="0" cy="454"/>
            </a:xfrm>
            <a:prstGeom prst="line">
              <a:avLst/>
            </a:prstGeom>
            <a:noFill/>
            <a:ln w="31750">
              <a:solidFill>
                <a:srgbClr val="FFCC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5147" name="Line 78"/>
            <p:cNvSpPr>
              <a:spLocks noChangeShapeType="1"/>
            </p:cNvSpPr>
            <p:nvPr/>
          </p:nvSpPr>
          <p:spPr bwMode="auto">
            <a:xfrm flipH="1">
              <a:off x="4830" y="2387"/>
              <a:ext cx="0" cy="453"/>
            </a:xfrm>
            <a:prstGeom prst="line">
              <a:avLst/>
            </a:prstGeom>
            <a:noFill/>
            <a:ln w="31750">
              <a:solidFill>
                <a:srgbClr val="CC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5148" name="Line 79"/>
            <p:cNvSpPr>
              <a:spLocks noChangeShapeType="1"/>
            </p:cNvSpPr>
            <p:nvPr/>
          </p:nvSpPr>
          <p:spPr bwMode="auto">
            <a:xfrm flipH="1">
              <a:off x="4649" y="2931"/>
              <a:ext cx="0" cy="454"/>
            </a:xfrm>
            <a:prstGeom prst="line">
              <a:avLst/>
            </a:prstGeom>
            <a:noFill/>
            <a:ln w="31750">
              <a:solidFill>
                <a:srgbClr val="FFCC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5149" name="Line 80"/>
            <p:cNvSpPr>
              <a:spLocks noChangeShapeType="1"/>
            </p:cNvSpPr>
            <p:nvPr/>
          </p:nvSpPr>
          <p:spPr bwMode="auto">
            <a:xfrm>
              <a:off x="4649" y="1661"/>
              <a:ext cx="0" cy="454"/>
            </a:xfrm>
            <a:prstGeom prst="line">
              <a:avLst/>
            </a:prstGeom>
            <a:noFill/>
            <a:ln w="31750">
              <a:solidFill>
                <a:srgbClr val="FFCC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5150" name="Line 81"/>
            <p:cNvSpPr>
              <a:spLocks noChangeShapeType="1"/>
            </p:cNvSpPr>
            <p:nvPr/>
          </p:nvSpPr>
          <p:spPr bwMode="auto">
            <a:xfrm>
              <a:off x="4649" y="1298"/>
              <a:ext cx="0" cy="273"/>
            </a:xfrm>
            <a:prstGeom prst="line">
              <a:avLst/>
            </a:prstGeom>
            <a:noFill/>
            <a:ln w="31750">
              <a:solidFill>
                <a:srgbClr val="CC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45063" name="Group 82"/>
          <p:cNvGrpSpPr>
            <a:grpSpLocks/>
          </p:cNvGrpSpPr>
          <p:nvPr/>
        </p:nvGrpSpPr>
        <p:grpSpPr bwMode="auto">
          <a:xfrm>
            <a:off x="2916238" y="549275"/>
            <a:ext cx="1584325" cy="1295400"/>
            <a:chOff x="1837" y="346"/>
            <a:chExt cx="998" cy="816"/>
          </a:xfrm>
        </p:grpSpPr>
        <p:sp>
          <p:nvSpPr>
            <p:cNvPr id="45071" name="Rectangle 83"/>
            <p:cNvSpPr>
              <a:spLocks noChangeArrowheads="1"/>
            </p:cNvSpPr>
            <p:nvPr/>
          </p:nvSpPr>
          <p:spPr bwMode="auto">
            <a:xfrm>
              <a:off x="1837" y="346"/>
              <a:ext cx="998" cy="816"/>
            </a:xfrm>
            <a:prstGeom prst="rect">
              <a:avLst/>
            </a:prstGeom>
            <a:solidFill>
              <a:srgbClr val="FFFF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1400">
                  <a:latin typeface="Arial" charset="0"/>
                </a:rPr>
                <a:t>Control-Flow</a:t>
              </a:r>
            </a:p>
            <a:p>
              <a:pPr algn="r" eaLnBrk="1" hangingPunct="1"/>
              <a:r>
                <a:rPr lang="en-US" altLang="en-US" sz="1400" b="0">
                  <a:latin typeface="Arial" charset="0"/>
                </a:rPr>
                <a:t>v</a:t>
              </a:r>
              <a:r>
                <a:rPr lang="cs-CZ" altLang="en-US" sz="1400" b="0">
                  <a:latin typeface="Arial" charset="0"/>
                </a:rPr>
                <a:t>ždy</a:t>
              </a:r>
            </a:p>
            <a:p>
              <a:pPr algn="r" eaLnBrk="1" hangingPunct="1"/>
              <a:r>
                <a:rPr lang="cs-CZ" altLang="en-US" sz="1400" b="0">
                  <a:latin typeface="Arial" charset="0"/>
                </a:rPr>
                <a:t>if true</a:t>
              </a:r>
            </a:p>
            <a:p>
              <a:pPr algn="r" eaLnBrk="1" hangingPunct="1"/>
              <a:r>
                <a:rPr lang="cs-CZ" altLang="en-US" sz="1400" b="0">
                  <a:latin typeface="Arial" charset="0"/>
                </a:rPr>
                <a:t>if false</a:t>
              </a:r>
            </a:p>
          </p:txBody>
        </p:sp>
        <p:sp>
          <p:nvSpPr>
            <p:cNvPr id="45072" name="Line 84"/>
            <p:cNvSpPr>
              <a:spLocks noChangeShapeType="1"/>
            </p:cNvSpPr>
            <p:nvPr/>
          </p:nvSpPr>
          <p:spPr bwMode="auto">
            <a:xfrm>
              <a:off x="1882" y="572"/>
              <a:ext cx="408" cy="0"/>
            </a:xfrm>
            <a:prstGeom prst="line">
              <a:avLst/>
            </a:prstGeom>
            <a:noFill/>
            <a:ln w="31750">
              <a:solidFill>
                <a:schemeClr val="bg2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5073" name="Line 85"/>
            <p:cNvSpPr>
              <a:spLocks noChangeShapeType="1"/>
            </p:cNvSpPr>
            <p:nvPr/>
          </p:nvSpPr>
          <p:spPr bwMode="auto">
            <a:xfrm>
              <a:off x="1882" y="754"/>
              <a:ext cx="408" cy="0"/>
            </a:xfrm>
            <a:prstGeom prst="line">
              <a:avLst/>
            </a:prstGeom>
            <a:noFill/>
            <a:ln w="31750">
              <a:solidFill>
                <a:schemeClr val="accent1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5074" name="Line 86"/>
            <p:cNvSpPr>
              <a:spLocks noChangeShapeType="1"/>
            </p:cNvSpPr>
            <p:nvPr/>
          </p:nvSpPr>
          <p:spPr bwMode="auto">
            <a:xfrm>
              <a:off x="1882" y="935"/>
              <a:ext cx="408" cy="0"/>
            </a:xfrm>
            <a:prstGeom prst="line">
              <a:avLst/>
            </a:prstGeom>
            <a:noFill/>
            <a:ln w="31750">
              <a:solidFill>
                <a:srgbClr val="A50021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45064" name="Group 87"/>
          <p:cNvGrpSpPr>
            <a:grpSpLocks/>
          </p:cNvGrpSpPr>
          <p:nvPr/>
        </p:nvGrpSpPr>
        <p:grpSpPr bwMode="auto">
          <a:xfrm>
            <a:off x="2916238" y="2133600"/>
            <a:ext cx="1584325" cy="2590800"/>
            <a:chOff x="1837" y="1344"/>
            <a:chExt cx="998" cy="1632"/>
          </a:xfrm>
        </p:grpSpPr>
        <p:sp>
          <p:nvSpPr>
            <p:cNvPr id="45065" name="Rectangle 88"/>
            <p:cNvSpPr>
              <a:spLocks noChangeArrowheads="1"/>
            </p:cNvSpPr>
            <p:nvPr/>
          </p:nvSpPr>
          <p:spPr bwMode="auto">
            <a:xfrm>
              <a:off x="1837" y="1344"/>
              <a:ext cx="998" cy="16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cs-CZ" altLang="en-US" sz="1400" dirty="0">
                  <a:latin typeface="Arial" charset="0"/>
                </a:rPr>
                <a:t>Dag</a:t>
              </a:r>
              <a:endParaRPr lang="en-US" altLang="en-US" sz="1400" dirty="0">
                <a:latin typeface="Arial" charset="0"/>
              </a:endParaRPr>
            </a:p>
            <a:p>
              <a:pPr eaLnBrk="1" hangingPunct="1"/>
              <a:r>
                <a:rPr lang="cs-CZ" altLang="en-US" sz="1400" b="0" dirty="0">
                  <a:latin typeface="Arial" charset="0"/>
                </a:rPr>
                <a:t>dependence:</a:t>
              </a:r>
            </a:p>
            <a:p>
              <a:pPr algn="r" eaLnBrk="1" hangingPunct="1"/>
              <a:r>
                <a:rPr lang="cs-CZ" altLang="en-US" sz="1400" b="0" dirty="0">
                  <a:latin typeface="Arial" charset="0"/>
                </a:rPr>
                <a:t>operand</a:t>
              </a:r>
            </a:p>
            <a:p>
              <a:pPr algn="r" eaLnBrk="1" hangingPunct="1"/>
              <a:r>
                <a:rPr lang="cs-CZ" altLang="en-US" sz="1400" b="0" dirty="0">
                  <a:latin typeface="Arial" charset="0"/>
                </a:rPr>
                <a:t>w-r</a:t>
              </a:r>
            </a:p>
            <a:p>
              <a:pPr algn="r" eaLnBrk="1" hangingPunct="1"/>
              <a:r>
                <a:rPr lang="cs-CZ" altLang="en-US" sz="1400" b="0" dirty="0">
                  <a:latin typeface="Arial" charset="0"/>
                </a:rPr>
                <a:t>w-?</a:t>
              </a:r>
            </a:p>
            <a:p>
              <a:pPr eaLnBrk="1" hangingPunct="1"/>
              <a:r>
                <a:rPr lang="cs-CZ" altLang="en-US" sz="1400" b="0" dirty="0">
                  <a:latin typeface="Arial" charset="0"/>
                </a:rPr>
                <a:t>antidependence:</a:t>
              </a:r>
            </a:p>
            <a:p>
              <a:pPr algn="r" eaLnBrk="1" hangingPunct="1"/>
              <a:r>
                <a:rPr lang="cs-CZ" altLang="en-US" sz="1400" b="0" dirty="0">
                  <a:latin typeface="Arial" charset="0"/>
                </a:rPr>
                <a:t>r-w</a:t>
              </a:r>
            </a:p>
            <a:p>
              <a:pPr algn="r" eaLnBrk="1" hangingPunct="1"/>
              <a:r>
                <a:rPr lang="cs-CZ" altLang="en-US" sz="1400" b="0" dirty="0">
                  <a:latin typeface="Arial" charset="0"/>
                </a:rPr>
                <a:t>?-w</a:t>
              </a:r>
            </a:p>
          </p:txBody>
        </p:sp>
        <p:sp>
          <p:nvSpPr>
            <p:cNvPr id="45066" name="Line 89"/>
            <p:cNvSpPr>
              <a:spLocks noChangeShapeType="1"/>
            </p:cNvSpPr>
            <p:nvPr/>
          </p:nvSpPr>
          <p:spPr bwMode="auto">
            <a:xfrm flipH="1" flipV="1">
              <a:off x="1882" y="1752"/>
              <a:ext cx="363" cy="0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5067" name="Line 90"/>
            <p:cNvSpPr>
              <a:spLocks noChangeShapeType="1"/>
            </p:cNvSpPr>
            <p:nvPr/>
          </p:nvSpPr>
          <p:spPr bwMode="auto">
            <a:xfrm>
              <a:off x="1882" y="1933"/>
              <a:ext cx="363" cy="0"/>
            </a:xfrm>
            <a:prstGeom prst="line">
              <a:avLst/>
            </a:prstGeom>
            <a:noFill/>
            <a:ln w="31750">
              <a:solidFill>
                <a:schemeClr val="accent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5068" name="Line 91"/>
            <p:cNvSpPr>
              <a:spLocks noChangeShapeType="1"/>
            </p:cNvSpPr>
            <p:nvPr/>
          </p:nvSpPr>
          <p:spPr bwMode="auto">
            <a:xfrm>
              <a:off x="1882" y="2387"/>
              <a:ext cx="363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5069" name="Line 92"/>
            <p:cNvSpPr>
              <a:spLocks noChangeShapeType="1"/>
            </p:cNvSpPr>
            <p:nvPr/>
          </p:nvSpPr>
          <p:spPr bwMode="auto">
            <a:xfrm>
              <a:off x="1882" y="2115"/>
              <a:ext cx="363" cy="0"/>
            </a:xfrm>
            <a:prstGeom prst="line">
              <a:avLst/>
            </a:prstGeom>
            <a:noFill/>
            <a:ln w="31750">
              <a:solidFill>
                <a:srgbClr val="FFCC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5070" name="Line 93"/>
            <p:cNvSpPr>
              <a:spLocks noChangeShapeType="1"/>
            </p:cNvSpPr>
            <p:nvPr/>
          </p:nvSpPr>
          <p:spPr bwMode="auto">
            <a:xfrm>
              <a:off x="1882" y="2568"/>
              <a:ext cx="363" cy="0"/>
            </a:xfrm>
            <a:prstGeom prst="line">
              <a:avLst/>
            </a:prstGeom>
            <a:noFill/>
            <a:ln w="31750">
              <a:solidFill>
                <a:srgbClr val="CC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0588665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04" name="Group 3"/>
          <p:cNvGrpSpPr>
            <a:grpSpLocks/>
          </p:cNvGrpSpPr>
          <p:nvPr/>
        </p:nvGrpSpPr>
        <p:grpSpPr bwMode="auto">
          <a:xfrm>
            <a:off x="4643438" y="549275"/>
            <a:ext cx="4321175" cy="6119813"/>
            <a:chOff x="2925" y="346"/>
            <a:chExt cx="2722" cy="3855"/>
          </a:xfrm>
        </p:grpSpPr>
        <p:sp>
          <p:nvSpPr>
            <p:cNvPr id="51294" name="Rectangle 4"/>
            <p:cNvSpPr>
              <a:spLocks noChangeArrowheads="1"/>
            </p:cNvSpPr>
            <p:nvPr/>
          </p:nvSpPr>
          <p:spPr bwMode="auto">
            <a:xfrm>
              <a:off x="2925" y="346"/>
              <a:ext cx="2722" cy="3855"/>
            </a:xfrm>
            <a:prstGeom prst="rect">
              <a:avLst/>
            </a:prstGeom>
            <a:solidFill>
              <a:srgbClr val="FFFF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en-US" b="0">
                <a:latin typeface="Arial" charset="0"/>
              </a:endParaRPr>
            </a:p>
          </p:txBody>
        </p:sp>
        <p:sp>
          <p:nvSpPr>
            <p:cNvPr id="51295" name="Rectangle 5"/>
            <p:cNvSpPr>
              <a:spLocks noChangeArrowheads="1"/>
            </p:cNvSpPr>
            <p:nvPr/>
          </p:nvSpPr>
          <p:spPr bwMode="auto">
            <a:xfrm>
              <a:off x="2971" y="527"/>
              <a:ext cx="1406" cy="63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en-US" b="0">
                <a:latin typeface="Arial" charset="0"/>
              </a:endParaRPr>
            </a:p>
          </p:txBody>
        </p:sp>
        <p:sp>
          <p:nvSpPr>
            <p:cNvPr id="51296" name="Text Box 6"/>
            <p:cNvSpPr txBox="1">
              <a:spLocks noChangeArrowheads="1"/>
            </p:cNvSpPr>
            <p:nvPr/>
          </p:nvSpPr>
          <p:spPr bwMode="auto">
            <a:xfrm>
              <a:off x="3469" y="890"/>
              <a:ext cx="403" cy="91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GT_I32</a:t>
              </a:r>
              <a:endParaRPr lang="en-US" altLang="en-US" sz="1200" b="0"/>
            </a:p>
          </p:txBody>
        </p:sp>
        <p:sp>
          <p:nvSpPr>
            <p:cNvPr id="51297" name="Text Box 7"/>
            <p:cNvSpPr txBox="1">
              <a:spLocks noChangeArrowheads="1"/>
            </p:cNvSpPr>
            <p:nvPr/>
          </p:nvSpPr>
          <p:spPr bwMode="auto">
            <a:xfrm>
              <a:off x="3469" y="1071"/>
              <a:ext cx="403" cy="91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JC</a:t>
              </a:r>
            </a:p>
          </p:txBody>
        </p:sp>
        <p:sp>
          <p:nvSpPr>
            <p:cNvPr id="51298" name="Text Box 8"/>
            <p:cNvSpPr txBox="1">
              <a:spLocks noChangeArrowheads="1"/>
            </p:cNvSpPr>
            <p:nvPr/>
          </p:nvSpPr>
          <p:spPr bwMode="auto">
            <a:xfrm>
              <a:off x="2971" y="527"/>
              <a:ext cx="1406" cy="91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ENTER</a:t>
              </a:r>
            </a:p>
          </p:txBody>
        </p:sp>
        <p:sp>
          <p:nvSpPr>
            <p:cNvPr id="51299" name="Line 9"/>
            <p:cNvSpPr>
              <a:spLocks noChangeShapeType="1"/>
            </p:cNvSpPr>
            <p:nvPr/>
          </p:nvSpPr>
          <p:spPr bwMode="auto">
            <a:xfrm flipH="1">
              <a:off x="3786" y="618"/>
              <a:ext cx="546" cy="272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300" name="Line 10"/>
            <p:cNvSpPr>
              <a:spLocks noChangeShapeType="1"/>
            </p:cNvSpPr>
            <p:nvPr/>
          </p:nvSpPr>
          <p:spPr bwMode="auto">
            <a:xfrm>
              <a:off x="3016" y="618"/>
              <a:ext cx="544" cy="272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301" name="Line 11"/>
            <p:cNvSpPr>
              <a:spLocks noChangeShapeType="1"/>
            </p:cNvSpPr>
            <p:nvPr/>
          </p:nvSpPr>
          <p:spPr bwMode="auto">
            <a:xfrm flipH="1">
              <a:off x="3650" y="981"/>
              <a:ext cx="0" cy="90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302" name="Line 12"/>
            <p:cNvSpPr>
              <a:spLocks noChangeShapeType="1"/>
            </p:cNvSpPr>
            <p:nvPr/>
          </p:nvSpPr>
          <p:spPr bwMode="auto">
            <a:xfrm>
              <a:off x="4332" y="618"/>
              <a:ext cx="0" cy="544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303" name="Rectangle 13"/>
            <p:cNvSpPr>
              <a:spLocks noChangeArrowheads="1"/>
            </p:cNvSpPr>
            <p:nvPr/>
          </p:nvSpPr>
          <p:spPr bwMode="auto">
            <a:xfrm>
              <a:off x="2971" y="2659"/>
              <a:ext cx="862" cy="5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en-US" b="0">
                <a:latin typeface="Arial" charset="0"/>
              </a:endParaRPr>
            </a:p>
          </p:txBody>
        </p:sp>
        <p:sp>
          <p:nvSpPr>
            <p:cNvPr id="51304" name="Text Box 14"/>
            <p:cNvSpPr txBox="1">
              <a:spLocks noChangeArrowheads="1"/>
            </p:cNvSpPr>
            <p:nvPr/>
          </p:nvSpPr>
          <p:spPr bwMode="auto">
            <a:xfrm>
              <a:off x="3062" y="2931"/>
              <a:ext cx="680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GTC_I32(C1)</a:t>
              </a:r>
              <a:endParaRPr lang="en-US" altLang="en-US" sz="1200" b="0"/>
            </a:p>
          </p:txBody>
        </p:sp>
        <p:sp>
          <p:nvSpPr>
            <p:cNvPr id="51305" name="Text Box 15"/>
            <p:cNvSpPr txBox="1">
              <a:spLocks noChangeArrowheads="1"/>
            </p:cNvSpPr>
            <p:nvPr/>
          </p:nvSpPr>
          <p:spPr bwMode="auto">
            <a:xfrm>
              <a:off x="3198" y="3113"/>
              <a:ext cx="403" cy="91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JC</a:t>
              </a:r>
            </a:p>
          </p:txBody>
        </p:sp>
        <p:sp>
          <p:nvSpPr>
            <p:cNvPr id="51306" name="Line 16"/>
            <p:cNvSpPr>
              <a:spLocks noChangeShapeType="1"/>
            </p:cNvSpPr>
            <p:nvPr/>
          </p:nvSpPr>
          <p:spPr bwMode="auto">
            <a:xfrm flipH="1">
              <a:off x="3379" y="3023"/>
              <a:ext cx="0" cy="90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307" name="Line 17"/>
            <p:cNvSpPr>
              <a:spLocks noChangeShapeType="1"/>
            </p:cNvSpPr>
            <p:nvPr/>
          </p:nvSpPr>
          <p:spPr bwMode="auto">
            <a:xfrm flipH="1">
              <a:off x="3379" y="2659"/>
              <a:ext cx="408" cy="272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308" name="Rectangle 18"/>
            <p:cNvSpPr>
              <a:spLocks noChangeArrowheads="1"/>
            </p:cNvSpPr>
            <p:nvPr/>
          </p:nvSpPr>
          <p:spPr bwMode="auto">
            <a:xfrm>
              <a:off x="3061" y="3566"/>
              <a:ext cx="817" cy="36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en-US" b="0">
                <a:latin typeface="Arial" charset="0"/>
              </a:endParaRPr>
            </a:p>
          </p:txBody>
        </p:sp>
        <p:sp>
          <p:nvSpPr>
            <p:cNvPr id="51309" name="Line 19"/>
            <p:cNvSpPr>
              <a:spLocks noChangeShapeType="1"/>
            </p:cNvSpPr>
            <p:nvPr/>
          </p:nvSpPr>
          <p:spPr bwMode="auto">
            <a:xfrm>
              <a:off x="3424" y="3566"/>
              <a:ext cx="1" cy="271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310" name="Text Box 20"/>
            <p:cNvSpPr txBox="1">
              <a:spLocks noChangeArrowheads="1"/>
            </p:cNvSpPr>
            <p:nvPr/>
          </p:nvSpPr>
          <p:spPr bwMode="auto">
            <a:xfrm>
              <a:off x="3288" y="3838"/>
              <a:ext cx="403" cy="91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RET_I32</a:t>
              </a:r>
            </a:p>
          </p:txBody>
        </p:sp>
        <p:sp>
          <p:nvSpPr>
            <p:cNvPr id="51311" name="Line 21"/>
            <p:cNvSpPr>
              <a:spLocks noChangeShapeType="1"/>
            </p:cNvSpPr>
            <p:nvPr/>
          </p:nvSpPr>
          <p:spPr bwMode="auto">
            <a:xfrm flipH="1">
              <a:off x="3379" y="436"/>
              <a:ext cx="0" cy="90"/>
            </a:xfrm>
            <a:prstGeom prst="line">
              <a:avLst/>
            </a:prstGeom>
            <a:noFill/>
            <a:ln w="31750">
              <a:solidFill>
                <a:schemeClr val="bg2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312" name="Rectangle 22"/>
            <p:cNvSpPr>
              <a:spLocks noChangeArrowheads="1"/>
            </p:cNvSpPr>
            <p:nvPr/>
          </p:nvSpPr>
          <p:spPr bwMode="auto">
            <a:xfrm>
              <a:off x="4105" y="2387"/>
              <a:ext cx="1451" cy="99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en-US" b="0">
                <a:latin typeface="Arial" charset="0"/>
              </a:endParaRPr>
            </a:p>
          </p:txBody>
        </p:sp>
        <p:sp>
          <p:nvSpPr>
            <p:cNvPr id="51313" name="Line 23"/>
            <p:cNvSpPr>
              <a:spLocks noChangeShapeType="1"/>
            </p:cNvSpPr>
            <p:nvPr/>
          </p:nvSpPr>
          <p:spPr bwMode="auto">
            <a:xfrm flipH="1">
              <a:off x="4649" y="2387"/>
              <a:ext cx="771" cy="272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314" name="Line 24"/>
            <p:cNvSpPr>
              <a:spLocks noChangeShapeType="1"/>
            </p:cNvSpPr>
            <p:nvPr/>
          </p:nvSpPr>
          <p:spPr bwMode="auto">
            <a:xfrm>
              <a:off x="5103" y="2750"/>
              <a:ext cx="317" cy="634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315" name="Text Box 25"/>
            <p:cNvSpPr txBox="1">
              <a:spLocks noChangeArrowheads="1"/>
            </p:cNvSpPr>
            <p:nvPr/>
          </p:nvSpPr>
          <p:spPr bwMode="auto">
            <a:xfrm>
              <a:off x="4876" y="2659"/>
              <a:ext cx="454" cy="91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MOD_I32</a:t>
              </a:r>
              <a:endParaRPr lang="en-US" altLang="en-US" sz="1200" b="0"/>
            </a:p>
          </p:txBody>
        </p:sp>
        <p:sp>
          <p:nvSpPr>
            <p:cNvPr id="51316" name="Line 26"/>
            <p:cNvSpPr>
              <a:spLocks noChangeShapeType="1"/>
            </p:cNvSpPr>
            <p:nvPr/>
          </p:nvSpPr>
          <p:spPr bwMode="auto">
            <a:xfrm>
              <a:off x="4286" y="2387"/>
              <a:ext cx="635" cy="272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317" name="Line 27"/>
            <p:cNvSpPr>
              <a:spLocks noChangeShapeType="1"/>
            </p:cNvSpPr>
            <p:nvPr/>
          </p:nvSpPr>
          <p:spPr bwMode="auto">
            <a:xfrm flipH="1">
              <a:off x="5239" y="2387"/>
              <a:ext cx="181" cy="272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318" name="Rectangle 28"/>
            <p:cNvSpPr>
              <a:spLocks noChangeArrowheads="1"/>
            </p:cNvSpPr>
            <p:nvPr/>
          </p:nvSpPr>
          <p:spPr bwMode="auto">
            <a:xfrm>
              <a:off x="3833" y="1299"/>
              <a:ext cx="1678" cy="81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en-US" b="0">
                <a:latin typeface="Arial" charset="0"/>
              </a:endParaRPr>
            </a:p>
          </p:txBody>
        </p:sp>
        <p:sp>
          <p:nvSpPr>
            <p:cNvPr id="51319" name="Line 29"/>
            <p:cNvSpPr>
              <a:spLocks noChangeShapeType="1"/>
            </p:cNvSpPr>
            <p:nvPr/>
          </p:nvSpPr>
          <p:spPr bwMode="auto">
            <a:xfrm flipH="1">
              <a:off x="4105" y="1298"/>
              <a:ext cx="1270" cy="817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320" name="Line 30"/>
            <p:cNvSpPr>
              <a:spLocks noChangeShapeType="1"/>
            </p:cNvSpPr>
            <p:nvPr/>
          </p:nvSpPr>
          <p:spPr bwMode="auto">
            <a:xfrm flipH="1" flipV="1">
              <a:off x="4105" y="1298"/>
              <a:ext cx="1270" cy="817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321" name="Line 31"/>
            <p:cNvSpPr>
              <a:spLocks noChangeShapeType="1"/>
            </p:cNvSpPr>
            <p:nvPr/>
          </p:nvSpPr>
          <p:spPr bwMode="auto">
            <a:xfrm>
              <a:off x="3016" y="2659"/>
              <a:ext cx="0" cy="544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322" name="Line 32"/>
            <p:cNvSpPr>
              <a:spLocks noChangeShapeType="1"/>
            </p:cNvSpPr>
            <p:nvPr/>
          </p:nvSpPr>
          <p:spPr bwMode="auto">
            <a:xfrm>
              <a:off x="3787" y="2659"/>
              <a:ext cx="0" cy="544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323" name="Line 33"/>
            <p:cNvSpPr>
              <a:spLocks noChangeShapeType="1"/>
            </p:cNvSpPr>
            <p:nvPr/>
          </p:nvSpPr>
          <p:spPr bwMode="auto">
            <a:xfrm flipH="1">
              <a:off x="3016" y="618"/>
              <a:ext cx="0" cy="544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324" name="Line 34"/>
            <p:cNvSpPr>
              <a:spLocks noChangeShapeType="1"/>
            </p:cNvSpPr>
            <p:nvPr/>
          </p:nvSpPr>
          <p:spPr bwMode="auto">
            <a:xfrm>
              <a:off x="3016" y="1344"/>
              <a:ext cx="0" cy="1315"/>
            </a:xfrm>
            <a:prstGeom prst="line">
              <a:avLst/>
            </a:prstGeom>
            <a:noFill/>
            <a:ln w="63500">
              <a:solidFill>
                <a:srgbClr val="FF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325" name="Line 35"/>
            <p:cNvSpPr>
              <a:spLocks noChangeShapeType="1"/>
            </p:cNvSpPr>
            <p:nvPr/>
          </p:nvSpPr>
          <p:spPr bwMode="auto">
            <a:xfrm flipH="1">
              <a:off x="3016" y="2205"/>
              <a:ext cx="817" cy="454"/>
            </a:xfrm>
            <a:prstGeom prst="line">
              <a:avLst/>
            </a:prstGeom>
            <a:noFill/>
            <a:ln w="63500">
              <a:solidFill>
                <a:srgbClr val="FF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326" name="Line 36"/>
            <p:cNvSpPr>
              <a:spLocks noChangeShapeType="1"/>
            </p:cNvSpPr>
            <p:nvPr/>
          </p:nvSpPr>
          <p:spPr bwMode="auto">
            <a:xfrm>
              <a:off x="3016" y="1162"/>
              <a:ext cx="771" cy="1497"/>
            </a:xfrm>
            <a:prstGeom prst="line">
              <a:avLst/>
            </a:prstGeom>
            <a:noFill/>
            <a:ln w="63500">
              <a:solidFill>
                <a:srgbClr val="33CC33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327" name="Line 37"/>
            <p:cNvSpPr>
              <a:spLocks noChangeShapeType="1"/>
            </p:cNvSpPr>
            <p:nvPr/>
          </p:nvSpPr>
          <p:spPr bwMode="auto">
            <a:xfrm flipH="1">
              <a:off x="3016" y="1162"/>
              <a:ext cx="1316" cy="182"/>
            </a:xfrm>
            <a:prstGeom prst="line">
              <a:avLst/>
            </a:prstGeom>
            <a:noFill/>
            <a:ln w="63500">
              <a:solidFill>
                <a:srgbClr val="FF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328" name="Line 38"/>
            <p:cNvSpPr>
              <a:spLocks noChangeShapeType="1"/>
            </p:cNvSpPr>
            <p:nvPr/>
          </p:nvSpPr>
          <p:spPr bwMode="auto">
            <a:xfrm flipH="1">
              <a:off x="4105" y="1162"/>
              <a:ext cx="227" cy="137"/>
            </a:xfrm>
            <a:prstGeom prst="line">
              <a:avLst/>
            </a:prstGeom>
            <a:noFill/>
            <a:ln w="63500">
              <a:solidFill>
                <a:srgbClr val="FF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329" name="Line 39"/>
            <p:cNvSpPr>
              <a:spLocks noChangeShapeType="1"/>
            </p:cNvSpPr>
            <p:nvPr/>
          </p:nvSpPr>
          <p:spPr bwMode="auto">
            <a:xfrm>
              <a:off x="3016" y="1162"/>
              <a:ext cx="2359" cy="136"/>
            </a:xfrm>
            <a:prstGeom prst="line">
              <a:avLst/>
            </a:prstGeom>
            <a:noFill/>
            <a:ln w="63500">
              <a:solidFill>
                <a:srgbClr val="FFC0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330" name="Line 40"/>
            <p:cNvSpPr>
              <a:spLocks noChangeShapeType="1"/>
            </p:cNvSpPr>
            <p:nvPr/>
          </p:nvSpPr>
          <p:spPr bwMode="auto">
            <a:xfrm flipH="1">
              <a:off x="3787" y="2205"/>
              <a:ext cx="182" cy="454"/>
            </a:xfrm>
            <a:prstGeom prst="line">
              <a:avLst/>
            </a:prstGeom>
            <a:noFill/>
            <a:ln w="63500">
              <a:solidFill>
                <a:srgbClr val="33CC33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331" name="Line 41"/>
            <p:cNvSpPr>
              <a:spLocks noChangeShapeType="1"/>
            </p:cNvSpPr>
            <p:nvPr/>
          </p:nvSpPr>
          <p:spPr bwMode="auto">
            <a:xfrm flipH="1">
              <a:off x="3969" y="2115"/>
              <a:ext cx="1406" cy="90"/>
            </a:xfrm>
            <a:prstGeom prst="line">
              <a:avLst/>
            </a:prstGeom>
            <a:noFill/>
            <a:ln w="63500">
              <a:solidFill>
                <a:srgbClr val="33CC33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332" name="Line 42"/>
            <p:cNvSpPr>
              <a:spLocks noChangeShapeType="1"/>
            </p:cNvSpPr>
            <p:nvPr/>
          </p:nvSpPr>
          <p:spPr bwMode="auto">
            <a:xfrm>
              <a:off x="3016" y="3203"/>
              <a:ext cx="408" cy="363"/>
            </a:xfrm>
            <a:prstGeom prst="line">
              <a:avLst/>
            </a:prstGeom>
            <a:noFill/>
            <a:ln w="63500">
              <a:solidFill>
                <a:srgbClr val="FF00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333" name="Line 43"/>
            <p:cNvSpPr>
              <a:spLocks noChangeShapeType="1"/>
            </p:cNvSpPr>
            <p:nvPr/>
          </p:nvSpPr>
          <p:spPr bwMode="auto">
            <a:xfrm flipH="1">
              <a:off x="4014" y="3385"/>
              <a:ext cx="1406" cy="227"/>
            </a:xfrm>
            <a:prstGeom prst="line">
              <a:avLst/>
            </a:prstGeom>
            <a:noFill/>
            <a:ln w="63500">
              <a:solidFill>
                <a:srgbClr val="33CC33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334" name="Line 44"/>
            <p:cNvSpPr>
              <a:spLocks noChangeShapeType="1"/>
            </p:cNvSpPr>
            <p:nvPr/>
          </p:nvSpPr>
          <p:spPr bwMode="auto">
            <a:xfrm flipH="1" flipV="1">
              <a:off x="3878" y="2614"/>
              <a:ext cx="136" cy="998"/>
            </a:xfrm>
            <a:prstGeom prst="line">
              <a:avLst/>
            </a:prstGeom>
            <a:noFill/>
            <a:ln w="63500">
              <a:solidFill>
                <a:srgbClr val="33CC33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335" name="Line 45"/>
            <p:cNvSpPr>
              <a:spLocks noChangeShapeType="1"/>
            </p:cNvSpPr>
            <p:nvPr/>
          </p:nvSpPr>
          <p:spPr bwMode="auto">
            <a:xfrm flipV="1">
              <a:off x="3787" y="2614"/>
              <a:ext cx="91" cy="45"/>
            </a:xfrm>
            <a:prstGeom prst="line">
              <a:avLst/>
            </a:prstGeom>
            <a:noFill/>
            <a:ln w="63500">
              <a:solidFill>
                <a:srgbClr val="33CC33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336" name="Line 46"/>
            <p:cNvSpPr>
              <a:spLocks noChangeShapeType="1"/>
            </p:cNvSpPr>
            <p:nvPr/>
          </p:nvSpPr>
          <p:spPr bwMode="auto">
            <a:xfrm flipV="1">
              <a:off x="3878" y="2251"/>
              <a:ext cx="136" cy="998"/>
            </a:xfrm>
            <a:prstGeom prst="line">
              <a:avLst/>
            </a:prstGeom>
            <a:noFill/>
            <a:ln w="63500">
              <a:solidFill>
                <a:srgbClr val="00CC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337" name="Line 47"/>
            <p:cNvSpPr>
              <a:spLocks noChangeShapeType="1"/>
            </p:cNvSpPr>
            <p:nvPr/>
          </p:nvSpPr>
          <p:spPr bwMode="auto">
            <a:xfrm>
              <a:off x="4014" y="2251"/>
              <a:ext cx="1406" cy="136"/>
            </a:xfrm>
            <a:prstGeom prst="line">
              <a:avLst/>
            </a:prstGeom>
            <a:noFill/>
            <a:ln w="63500">
              <a:solidFill>
                <a:srgbClr val="00CC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338" name="Line 48"/>
            <p:cNvSpPr>
              <a:spLocks noChangeShapeType="1"/>
            </p:cNvSpPr>
            <p:nvPr/>
          </p:nvSpPr>
          <p:spPr bwMode="auto">
            <a:xfrm flipH="1" flipV="1">
              <a:off x="3787" y="3203"/>
              <a:ext cx="91" cy="46"/>
            </a:xfrm>
            <a:prstGeom prst="line">
              <a:avLst/>
            </a:prstGeom>
            <a:noFill/>
            <a:ln w="63500">
              <a:solidFill>
                <a:srgbClr val="00CC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339" name="Line 49"/>
            <p:cNvSpPr>
              <a:spLocks noChangeShapeType="1"/>
            </p:cNvSpPr>
            <p:nvPr/>
          </p:nvSpPr>
          <p:spPr bwMode="auto">
            <a:xfrm>
              <a:off x="3923" y="2478"/>
              <a:ext cx="136" cy="997"/>
            </a:xfrm>
            <a:prstGeom prst="line">
              <a:avLst/>
            </a:prstGeom>
            <a:noFill/>
            <a:ln w="63500">
              <a:solidFill>
                <a:srgbClr val="FF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340" name="Line 50"/>
            <p:cNvSpPr>
              <a:spLocks noChangeShapeType="1"/>
            </p:cNvSpPr>
            <p:nvPr/>
          </p:nvSpPr>
          <p:spPr bwMode="auto">
            <a:xfrm flipH="1">
              <a:off x="4059" y="3385"/>
              <a:ext cx="227" cy="90"/>
            </a:xfrm>
            <a:prstGeom prst="line">
              <a:avLst/>
            </a:prstGeom>
            <a:noFill/>
            <a:ln w="63500">
              <a:solidFill>
                <a:srgbClr val="FF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341" name="Line 51"/>
            <p:cNvSpPr>
              <a:spLocks noChangeShapeType="1"/>
            </p:cNvSpPr>
            <p:nvPr/>
          </p:nvSpPr>
          <p:spPr bwMode="auto">
            <a:xfrm flipH="1">
              <a:off x="3016" y="2478"/>
              <a:ext cx="907" cy="181"/>
            </a:xfrm>
            <a:prstGeom prst="line">
              <a:avLst/>
            </a:prstGeom>
            <a:noFill/>
            <a:ln w="63500">
              <a:solidFill>
                <a:srgbClr val="FF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342" name="Line 52"/>
            <p:cNvSpPr>
              <a:spLocks noChangeShapeType="1"/>
            </p:cNvSpPr>
            <p:nvPr/>
          </p:nvSpPr>
          <p:spPr bwMode="auto">
            <a:xfrm>
              <a:off x="3016" y="3203"/>
              <a:ext cx="907" cy="182"/>
            </a:xfrm>
            <a:prstGeom prst="line">
              <a:avLst/>
            </a:prstGeom>
            <a:noFill/>
            <a:ln w="63500">
              <a:solidFill>
                <a:srgbClr val="993366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343" name="Line 53"/>
            <p:cNvSpPr>
              <a:spLocks noChangeShapeType="1"/>
            </p:cNvSpPr>
            <p:nvPr/>
          </p:nvSpPr>
          <p:spPr bwMode="auto">
            <a:xfrm flipH="1">
              <a:off x="3923" y="2341"/>
              <a:ext cx="136" cy="1044"/>
            </a:xfrm>
            <a:prstGeom prst="line">
              <a:avLst/>
            </a:prstGeom>
            <a:noFill/>
            <a:ln w="63500">
              <a:solidFill>
                <a:srgbClr val="993366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344" name="Line 54"/>
            <p:cNvSpPr>
              <a:spLocks noChangeShapeType="1"/>
            </p:cNvSpPr>
            <p:nvPr/>
          </p:nvSpPr>
          <p:spPr bwMode="auto">
            <a:xfrm flipH="1" flipV="1">
              <a:off x="4059" y="2341"/>
              <a:ext cx="227" cy="46"/>
            </a:xfrm>
            <a:prstGeom prst="line">
              <a:avLst/>
            </a:prstGeom>
            <a:noFill/>
            <a:ln w="63500">
              <a:solidFill>
                <a:srgbClr val="993366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345" name="Line 55"/>
            <p:cNvSpPr>
              <a:spLocks noChangeShapeType="1"/>
            </p:cNvSpPr>
            <p:nvPr/>
          </p:nvSpPr>
          <p:spPr bwMode="auto">
            <a:xfrm flipH="1">
              <a:off x="3833" y="2115"/>
              <a:ext cx="272" cy="90"/>
            </a:xfrm>
            <a:prstGeom prst="line">
              <a:avLst/>
            </a:prstGeom>
            <a:noFill/>
            <a:ln w="63500">
              <a:solidFill>
                <a:srgbClr val="FF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346" name="Line 56"/>
            <p:cNvSpPr>
              <a:spLocks noChangeShapeType="1"/>
            </p:cNvSpPr>
            <p:nvPr/>
          </p:nvSpPr>
          <p:spPr bwMode="auto">
            <a:xfrm flipH="1">
              <a:off x="4286" y="2659"/>
              <a:ext cx="363" cy="726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51205" name="Group 146"/>
          <p:cNvGrpSpPr>
            <a:grpSpLocks/>
          </p:cNvGrpSpPr>
          <p:nvPr/>
        </p:nvGrpSpPr>
        <p:grpSpPr bwMode="auto">
          <a:xfrm>
            <a:off x="179388" y="549275"/>
            <a:ext cx="4321175" cy="6119813"/>
            <a:chOff x="2925" y="346"/>
            <a:chExt cx="2722" cy="3855"/>
          </a:xfrm>
        </p:grpSpPr>
        <p:sp>
          <p:nvSpPr>
            <p:cNvPr id="51206" name="Rectangle 147"/>
            <p:cNvSpPr>
              <a:spLocks noChangeArrowheads="1"/>
            </p:cNvSpPr>
            <p:nvPr/>
          </p:nvSpPr>
          <p:spPr bwMode="auto">
            <a:xfrm>
              <a:off x="2925" y="346"/>
              <a:ext cx="2722" cy="3855"/>
            </a:xfrm>
            <a:prstGeom prst="rect">
              <a:avLst/>
            </a:prstGeom>
            <a:solidFill>
              <a:srgbClr val="FFFF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en-US" b="0">
                <a:latin typeface="Arial" charset="0"/>
              </a:endParaRPr>
            </a:p>
          </p:txBody>
        </p:sp>
        <p:sp>
          <p:nvSpPr>
            <p:cNvPr id="51207" name="Line 148"/>
            <p:cNvSpPr>
              <a:spLocks noChangeShapeType="1"/>
            </p:cNvSpPr>
            <p:nvPr/>
          </p:nvSpPr>
          <p:spPr bwMode="auto">
            <a:xfrm flipH="1">
              <a:off x="3379" y="436"/>
              <a:ext cx="0" cy="90"/>
            </a:xfrm>
            <a:prstGeom prst="line">
              <a:avLst/>
            </a:prstGeom>
            <a:noFill/>
            <a:ln w="31750">
              <a:solidFill>
                <a:schemeClr val="bg2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208" name="Line 149"/>
            <p:cNvSpPr>
              <a:spLocks noChangeShapeType="1"/>
            </p:cNvSpPr>
            <p:nvPr/>
          </p:nvSpPr>
          <p:spPr bwMode="auto">
            <a:xfrm>
              <a:off x="3016" y="1344"/>
              <a:ext cx="0" cy="1315"/>
            </a:xfrm>
            <a:prstGeom prst="line">
              <a:avLst/>
            </a:prstGeom>
            <a:noFill/>
            <a:ln w="63500">
              <a:solidFill>
                <a:srgbClr val="FF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209" name="Line 150"/>
            <p:cNvSpPr>
              <a:spLocks noChangeShapeType="1"/>
            </p:cNvSpPr>
            <p:nvPr/>
          </p:nvSpPr>
          <p:spPr bwMode="auto">
            <a:xfrm flipH="1">
              <a:off x="3016" y="2205"/>
              <a:ext cx="817" cy="454"/>
            </a:xfrm>
            <a:prstGeom prst="line">
              <a:avLst/>
            </a:prstGeom>
            <a:noFill/>
            <a:ln w="63500">
              <a:solidFill>
                <a:srgbClr val="FF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210" name="Line 151"/>
            <p:cNvSpPr>
              <a:spLocks noChangeShapeType="1"/>
            </p:cNvSpPr>
            <p:nvPr/>
          </p:nvSpPr>
          <p:spPr bwMode="auto">
            <a:xfrm>
              <a:off x="3016" y="1162"/>
              <a:ext cx="771" cy="1497"/>
            </a:xfrm>
            <a:prstGeom prst="line">
              <a:avLst/>
            </a:prstGeom>
            <a:noFill/>
            <a:ln w="63500">
              <a:solidFill>
                <a:srgbClr val="33CC33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211" name="Line 152"/>
            <p:cNvSpPr>
              <a:spLocks noChangeShapeType="1"/>
            </p:cNvSpPr>
            <p:nvPr/>
          </p:nvSpPr>
          <p:spPr bwMode="auto">
            <a:xfrm flipH="1">
              <a:off x="3016" y="1162"/>
              <a:ext cx="1316" cy="182"/>
            </a:xfrm>
            <a:prstGeom prst="line">
              <a:avLst/>
            </a:prstGeom>
            <a:noFill/>
            <a:ln w="63500">
              <a:solidFill>
                <a:srgbClr val="FF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212" name="Line 153"/>
            <p:cNvSpPr>
              <a:spLocks noChangeShapeType="1"/>
            </p:cNvSpPr>
            <p:nvPr/>
          </p:nvSpPr>
          <p:spPr bwMode="auto">
            <a:xfrm flipH="1">
              <a:off x="4105" y="1162"/>
              <a:ext cx="227" cy="137"/>
            </a:xfrm>
            <a:prstGeom prst="line">
              <a:avLst/>
            </a:prstGeom>
            <a:noFill/>
            <a:ln w="63500">
              <a:solidFill>
                <a:srgbClr val="FF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213" name="Line 154"/>
            <p:cNvSpPr>
              <a:spLocks noChangeShapeType="1"/>
            </p:cNvSpPr>
            <p:nvPr/>
          </p:nvSpPr>
          <p:spPr bwMode="auto">
            <a:xfrm>
              <a:off x="3016" y="1162"/>
              <a:ext cx="2359" cy="136"/>
            </a:xfrm>
            <a:prstGeom prst="line">
              <a:avLst/>
            </a:prstGeom>
            <a:noFill/>
            <a:ln w="63500">
              <a:solidFill>
                <a:srgbClr val="FFC0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214" name="Line 155"/>
            <p:cNvSpPr>
              <a:spLocks noChangeShapeType="1"/>
            </p:cNvSpPr>
            <p:nvPr/>
          </p:nvSpPr>
          <p:spPr bwMode="auto">
            <a:xfrm flipH="1">
              <a:off x="3787" y="2205"/>
              <a:ext cx="182" cy="454"/>
            </a:xfrm>
            <a:prstGeom prst="line">
              <a:avLst/>
            </a:prstGeom>
            <a:noFill/>
            <a:ln w="63500">
              <a:solidFill>
                <a:srgbClr val="33CC33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215" name="Line 156"/>
            <p:cNvSpPr>
              <a:spLocks noChangeShapeType="1"/>
            </p:cNvSpPr>
            <p:nvPr/>
          </p:nvSpPr>
          <p:spPr bwMode="auto">
            <a:xfrm flipH="1">
              <a:off x="3969" y="2115"/>
              <a:ext cx="1406" cy="90"/>
            </a:xfrm>
            <a:prstGeom prst="line">
              <a:avLst/>
            </a:prstGeom>
            <a:noFill/>
            <a:ln w="63500">
              <a:solidFill>
                <a:srgbClr val="33CC33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216" name="Line 157"/>
            <p:cNvSpPr>
              <a:spLocks noChangeShapeType="1"/>
            </p:cNvSpPr>
            <p:nvPr/>
          </p:nvSpPr>
          <p:spPr bwMode="auto">
            <a:xfrm>
              <a:off x="3016" y="3203"/>
              <a:ext cx="408" cy="363"/>
            </a:xfrm>
            <a:prstGeom prst="line">
              <a:avLst/>
            </a:prstGeom>
            <a:noFill/>
            <a:ln w="63500">
              <a:solidFill>
                <a:srgbClr val="FF00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217" name="Line 158"/>
            <p:cNvSpPr>
              <a:spLocks noChangeShapeType="1"/>
            </p:cNvSpPr>
            <p:nvPr/>
          </p:nvSpPr>
          <p:spPr bwMode="auto">
            <a:xfrm flipH="1">
              <a:off x="4014" y="3385"/>
              <a:ext cx="1406" cy="227"/>
            </a:xfrm>
            <a:prstGeom prst="line">
              <a:avLst/>
            </a:prstGeom>
            <a:noFill/>
            <a:ln w="63500">
              <a:solidFill>
                <a:srgbClr val="33CC33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218" name="Line 159"/>
            <p:cNvSpPr>
              <a:spLocks noChangeShapeType="1"/>
            </p:cNvSpPr>
            <p:nvPr/>
          </p:nvSpPr>
          <p:spPr bwMode="auto">
            <a:xfrm flipH="1" flipV="1">
              <a:off x="3878" y="2614"/>
              <a:ext cx="136" cy="998"/>
            </a:xfrm>
            <a:prstGeom prst="line">
              <a:avLst/>
            </a:prstGeom>
            <a:noFill/>
            <a:ln w="63500">
              <a:solidFill>
                <a:srgbClr val="33CC33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219" name="Line 160"/>
            <p:cNvSpPr>
              <a:spLocks noChangeShapeType="1"/>
            </p:cNvSpPr>
            <p:nvPr/>
          </p:nvSpPr>
          <p:spPr bwMode="auto">
            <a:xfrm flipV="1">
              <a:off x="3787" y="2614"/>
              <a:ext cx="91" cy="45"/>
            </a:xfrm>
            <a:prstGeom prst="line">
              <a:avLst/>
            </a:prstGeom>
            <a:noFill/>
            <a:ln w="63500">
              <a:solidFill>
                <a:srgbClr val="33CC33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220" name="Line 161"/>
            <p:cNvSpPr>
              <a:spLocks noChangeShapeType="1"/>
            </p:cNvSpPr>
            <p:nvPr/>
          </p:nvSpPr>
          <p:spPr bwMode="auto">
            <a:xfrm flipV="1">
              <a:off x="3878" y="2251"/>
              <a:ext cx="136" cy="998"/>
            </a:xfrm>
            <a:prstGeom prst="line">
              <a:avLst/>
            </a:prstGeom>
            <a:noFill/>
            <a:ln w="63500">
              <a:solidFill>
                <a:srgbClr val="00CC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221" name="Line 162"/>
            <p:cNvSpPr>
              <a:spLocks noChangeShapeType="1"/>
            </p:cNvSpPr>
            <p:nvPr/>
          </p:nvSpPr>
          <p:spPr bwMode="auto">
            <a:xfrm>
              <a:off x="4014" y="2251"/>
              <a:ext cx="1406" cy="136"/>
            </a:xfrm>
            <a:prstGeom prst="line">
              <a:avLst/>
            </a:prstGeom>
            <a:noFill/>
            <a:ln w="63500">
              <a:solidFill>
                <a:srgbClr val="00CC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222" name="Line 163"/>
            <p:cNvSpPr>
              <a:spLocks noChangeShapeType="1"/>
            </p:cNvSpPr>
            <p:nvPr/>
          </p:nvSpPr>
          <p:spPr bwMode="auto">
            <a:xfrm flipH="1" flipV="1">
              <a:off x="3787" y="3203"/>
              <a:ext cx="91" cy="46"/>
            </a:xfrm>
            <a:prstGeom prst="line">
              <a:avLst/>
            </a:prstGeom>
            <a:noFill/>
            <a:ln w="63500">
              <a:solidFill>
                <a:srgbClr val="00CC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223" name="Line 164"/>
            <p:cNvSpPr>
              <a:spLocks noChangeShapeType="1"/>
            </p:cNvSpPr>
            <p:nvPr/>
          </p:nvSpPr>
          <p:spPr bwMode="auto">
            <a:xfrm>
              <a:off x="3923" y="2478"/>
              <a:ext cx="136" cy="997"/>
            </a:xfrm>
            <a:prstGeom prst="line">
              <a:avLst/>
            </a:prstGeom>
            <a:noFill/>
            <a:ln w="63500">
              <a:solidFill>
                <a:srgbClr val="FF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224" name="Line 165"/>
            <p:cNvSpPr>
              <a:spLocks noChangeShapeType="1"/>
            </p:cNvSpPr>
            <p:nvPr/>
          </p:nvSpPr>
          <p:spPr bwMode="auto">
            <a:xfrm flipH="1">
              <a:off x="4059" y="3385"/>
              <a:ext cx="227" cy="90"/>
            </a:xfrm>
            <a:prstGeom prst="line">
              <a:avLst/>
            </a:prstGeom>
            <a:noFill/>
            <a:ln w="63500">
              <a:solidFill>
                <a:srgbClr val="FF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225" name="Line 166"/>
            <p:cNvSpPr>
              <a:spLocks noChangeShapeType="1"/>
            </p:cNvSpPr>
            <p:nvPr/>
          </p:nvSpPr>
          <p:spPr bwMode="auto">
            <a:xfrm flipH="1">
              <a:off x="3016" y="2478"/>
              <a:ext cx="907" cy="181"/>
            </a:xfrm>
            <a:prstGeom prst="line">
              <a:avLst/>
            </a:prstGeom>
            <a:noFill/>
            <a:ln w="63500">
              <a:solidFill>
                <a:srgbClr val="FF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226" name="Line 167"/>
            <p:cNvSpPr>
              <a:spLocks noChangeShapeType="1"/>
            </p:cNvSpPr>
            <p:nvPr/>
          </p:nvSpPr>
          <p:spPr bwMode="auto">
            <a:xfrm>
              <a:off x="3016" y="3203"/>
              <a:ext cx="907" cy="182"/>
            </a:xfrm>
            <a:prstGeom prst="line">
              <a:avLst/>
            </a:prstGeom>
            <a:noFill/>
            <a:ln w="63500">
              <a:solidFill>
                <a:srgbClr val="993366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227" name="Line 168"/>
            <p:cNvSpPr>
              <a:spLocks noChangeShapeType="1"/>
            </p:cNvSpPr>
            <p:nvPr/>
          </p:nvSpPr>
          <p:spPr bwMode="auto">
            <a:xfrm flipH="1">
              <a:off x="3923" y="2341"/>
              <a:ext cx="136" cy="1044"/>
            </a:xfrm>
            <a:prstGeom prst="line">
              <a:avLst/>
            </a:prstGeom>
            <a:noFill/>
            <a:ln w="63500">
              <a:solidFill>
                <a:srgbClr val="993366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228" name="Line 169"/>
            <p:cNvSpPr>
              <a:spLocks noChangeShapeType="1"/>
            </p:cNvSpPr>
            <p:nvPr/>
          </p:nvSpPr>
          <p:spPr bwMode="auto">
            <a:xfrm flipH="1" flipV="1">
              <a:off x="4059" y="2341"/>
              <a:ext cx="227" cy="46"/>
            </a:xfrm>
            <a:prstGeom prst="line">
              <a:avLst/>
            </a:prstGeom>
            <a:noFill/>
            <a:ln w="63500">
              <a:solidFill>
                <a:srgbClr val="993366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229" name="Line 170"/>
            <p:cNvSpPr>
              <a:spLocks noChangeShapeType="1"/>
            </p:cNvSpPr>
            <p:nvPr/>
          </p:nvSpPr>
          <p:spPr bwMode="auto">
            <a:xfrm flipH="1">
              <a:off x="3833" y="2115"/>
              <a:ext cx="272" cy="90"/>
            </a:xfrm>
            <a:prstGeom prst="line">
              <a:avLst/>
            </a:prstGeom>
            <a:noFill/>
            <a:ln w="63500">
              <a:solidFill>
                <a:srgbClr val="FF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230" name="Rectangle 171"/>
            <p:cNvSpPr>
              <a:spLocks noChangeArrowheads="1"/>
            </p:cNvSpPr>
            <p:nvPr/>
          </p:nvSpPr>
          <p:spPr bwMode="auto">
            <a:xfrm>
              <a:off x="2971" y="527"/>
              <a:ext cx="1406" cy="63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en-US" b="0">
                <a:latin typeface="Arial" charset="0"/>
              </a:endParaRPr>
            </a:p>
          </p:txBody>
        </p:sp>
        <p:sp>
          <p:nvSpPr>
            <p:cNvPr id="51231" name="Text Box 172"/>
            <p:cNvSpPr txBox="1">
              <a:spLocks noChangeArrowheads="1"/>
            </p:cNvSpPr>
            <p:nvPr/>
          </p:nvSpPr>
          <p:spPr bwMode="auto">
            <a:xfrm>
              <a:off x="3469" y="890"/>
              <a:ext cx="403" cy="91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GT_I32</a:t>
              </a:r>
              <a:endParaRPr lang="en-US" altLang="en-US" sz="1200" b="0"/>
            </a:p>
          </p:txBody>
        </p:sp>
        <p:sp>
          <p:nvSpPr>
            <p:cNvPr id="51232" name="Text Box 173"/>
            <p:cNvSpPr txBox="1">
              <a:spLocks noChangeArrowheads="1"/>
            </p:cNvSpPr>
            <p:nvPr/>
          </p:nvSpPr>
          <p:spPr bwMode="auto">
            <a:xfrm>
              <a:off x="3061" y="708"/>
              <a:ext cx="589" cy="91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LD_I32(Px)</a:t>
              </a:r>
              <a:endParaRPr lang="en-US" altLang="en-US" sz="1200" b="0"/>
            </a:p>
          </p:txBody>
        </p:sp>
        <p:sp>
          <p:nvSpPr>
            <p:cNvPr id="51233" name="Text Box 174"/>
            <p:cNvSpPr txBox="1">
              <a:spLocks noChangeArrowheads="1"/>
            </p:cNvSpPr>
            <p:nvPr/>
          </p:nvSpPr>
          <p:spPr bwMode="auto">
            <a:xfrm>
              <a:off x="3696" y="708"/>
              <a:ext cx="589" cy="91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LD_I32(Py)</a:t>
              </a:r>
              <a:endParaRPr lang="en-US" altLang="en-US" sz="1200" b="0"/>
            </a:p>
          </p:txBody>
        </p:sp>
        <p:sp>
          <p:nvSpPr>
            <p:cNvPr id="51234" name="Text Box 175"/>
            <p:cNvSpPr txBox="1">
              <a:spLocks noChangeArrowheads="1"/>
            </p:cNvSpPr>
            <p:nvPr/>
          </p:nvSpPr>
          <p:spPr bwMode="auto">
            <a:xfrm>
              <a:off x="3469" y="1071"/>
              <a:ext cx="403" cy="91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JC</a:t>
              </a:r>
            </a:p>
          </p:txBody>
        </p:sp>
        <p:sp>
          <p:nvSpPr>
            <p:cNvPr id="51235" name="Text Box 176"/>
            <p:cNvSpPr txBox="1">
              <a:spLocks noChangeArrowheads="1"/>
            </p:cNvSpPr>
            <p:nvPr/>
          </p:nvSpPr>
          <p:spPr bwMode="auto">
            <a:xfrm>
              <a:off x="2971" y="527"/>
              <a:ext cx="1406" cy="91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ENTER</a:t>
              </a:r>
            </a:p>
          </p:txBody>
        </p:sp>
        <p:sp>
          <p:nvSpPr>
            <p:cNvPr id="51236" name="Line 177"/>
            <p:cNvSpPr>
              <a:spLocks noChangeShapeType="1"/>
            </p:cNvSpPr>
            <p:nvPr/>
          </p:nvSpPr>
          <p:spPr bwMode="auto">
            <a:xfrm flipH="1">
              <a:off x="3786" y="799"/>
              <a:ext cx="91" cy="91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237" name="Line 178"/>
            <p:cNvSpPr>
              <a:spLocks noChangeShapeType="1"/>
            </p:cNvSpPr>
            <p:nvPr/>
          </p:nvSpPr>
          <p:spPr bwMode="auto">
            <a:xfrm>
              <a:off x="3469" y="799"/>
              <a:ext cx="91" cy="91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238" name="Line 179"/>
            <p:cNvSpPr>
              <a:spLocks noChangeShapeType="1"/>
            </p:cNvSpPr>
            <p:nvPr/>
          </p:nvSpPr>
          <p:spPr bwMode="auto">
            <a:xfrm flipH="1">
              <a:off x="3650" y="981"/>
              <a:ext cx="0" cy="90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239" name="Line 180"/>
            <p:cNvSpPr>
              <a:spLocks noChangeShapeType="1"/>
            </p:cNvSpPr>
            <p:nvPr/>
          </p:nvSpPr>
          <p:spPr bwMode="auto">
            <a:xfrm>
              <a:off x="3016" y="618"/>
              <a:ext cx="136" cy="91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240" name="Line 181"/>
            <p:cNvSpPr>
              <a:spLocks noChangeShapeType="1"/>
            </p:cNvSpPr>
            <p:nvPr/>
          </p:nvSpPr>
          <p:spPr bwMode="auto">
            <a:xfrm>
              <a:off x="4332" y="618"/>
              <a:ext cx="0" cy="544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241" name="Line 182"/>
            <p:cNvSpPr>
              <a:spLocks noChangeShapeType="1"/>
            </p:cNvSpPr>
            <p:nvPr/>
          </p:nvSpPr>
          <p:spPr bwMode="auto">
            <a:xfrm flipH="1">
              <a:off x="3016" y="618"/>
              <a:ext cx="0" cy="544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242" name="Line 183"/>
            <p:cNvSpPr>
              <a:spLocks noChangeShapeType="1"/>
            </p:cNvSpPr>
            <p:nvPr/>
          </p:nvSpPr>
          <p:spPr bwMode="auto">
            <a:xfrm flipV="1">
              <a:off x="4241" y="618"/>
              <a:ext cx="91" cy="91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243" name="Rectangle 184"/>
            <p:cNvSpPr>
              <a:spLocks noChangeArrowheads="1"/>
            </p:cNvSpPr>
            <p:nvPr/>
          </p:nvSpPr>
          <p:spPr bwMode="auto">
            <a:xfrm>
              <a:off x="3833" y="1298"/>
              <a:ext cx="1678" cy="81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en-US" b="0">
                <a:latin typeface="Arial" charset="0"/>
              </a:endParaRPr>
            </a:p>
          </p:txBody>
        </p:sp>
        <p:sp>
          <p:nvSpPr>
            <p:cNvPr id="51244" name="Text Box 185"/>
            <p:cNvSpPr txBox="1">
              <a:spLocks noChangeArrowheads="1"/>
            </p:cNvSpPr>
            <p:nvPr/>
          </p:nvSpPr>
          <p:spPr bwMode="auto">
            <a:xfrm>
              <a:off x="3878" y="1388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LD_I32(Py)</a:t>
              </a:r>
              <a:endParaRPr lang="en-US" altLang="en-US" sz="1200" b="0"/>
            </a:p>
          </p:txBody>
        </p:sp>
        <p:sp>
          <p:nvSpPr>
            <p:cNvPr id="51245" name="Text Box 186"/>
            <p:cNvSpPr txBox="1">
              <a:spLocks noChangeArrowheads="1"/>
            </p:cNvSpPr>
            <p:nvPr/>
          </p:nvSpPr>
          <p:spPr bwMode="auto">
            <a:xfrm>
              <a:off x="4559" y="1569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ST_I32(Vz)</a:t>
              </a:r>
              <a:endParaRPr lang="en-US" altLang="en-US" sz="1200" b="0"/>
            </a:p>
          </p:txBody>
        </p:sp>
        <p:sp>
          <p:nvSpPr>
            <p:cNvPr id="51246" name="Line 187"/>
            <p:cNvSpPr>
              <a:spLocks noChangeShapeType="1"/>
            </p:cNvSpPr>
            <p:nvPr/>
          </p:nvSpPr>
          <p:spPr bwMode="auto">
            <a:xfrm flipH="1">
              <a:off x="4422" y="1479"/>
              <a:ext cx="545" cy="90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247" name="Line 188"/>
            <p:cNvSpPr>
              <a:spLocks noChangeShapeType="1"/>
            </p:cNvSpPr>
            <p:nvPr/>
          </p:nvSpPr>
          <p:spPr bwMode="auto">
            <a:xfrm>
              <a:off x="4105" y="1297"/>
              <a:ext cx="0" cy="91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248" name="Text Box 189"/>
            <p:cNvSpPr txBox="1">
              <a:spLocks noChangeArrowheads="1"/>
            </p:cNvSpPr>
            <p:nvPr/>
          </p:nvSpPr>
          <p:spPr bwMode="auto">
            <a:xfrm>
              <a:off x="4831" y="1388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LD_I32(Px)</a:t>
              </a:r>
              <a:endParaRPr lang="en-US" altLang="en-US" sz="1200" b="0"/>
            </a:p>
          </p:txBody>
        </p:sp>
        <p:sp>
          <p:nvSpPr>
            <p:cNvPr id="51249" name="Text Box 190"/>
            <p:cNvSpPr txBox="1">
              <a:spLocks noChangeArrowheads="1"/>
            </p:cNvSpPr>
            <p:nvPr/>
          </p:nvSpPr>
          <p:spPr bwMode="auto">
            <a:xfrm>
              <a:off x="3878" y="1569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ST_I32(Py)</a:t>
              </a:r>
              <a:endParaRPr lang="en-US" altLang="en-US" sz="1200" b="0"/>
            </a:p>
          </p:txBody>
        </p:sp>
        <p:sp>
          <p:nvSpPr>
            <p:cNvPr id="51250" name="Line 191"/>
            <p:cNvSpPr>
              <a:spLocks noChangeShapeType="1"/>
            </p:cNvSpPr>
            <p:nvPr/>
          </p:nvSpPr>
          <p:spPr bwMode="auto">
            <a:xfrm flipH="1" flipV="1">
              <a:off x="4422" y="1479"/>
              <a:ext cx="363" cy="90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251" name="Line 192"/>
            <p:cNvSpPr>
              <a:spLocks noChangeShapeType="1"/>
            </p:cNvSpPr>
            <p:nvPr/>
          </p:nvSpPr>
          <p:spPr bwMode="auto">
            <a:xfrm>
              <a:off x="5375" y="1297"/>
              <a:ext cx="0" cy="91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252" name="Text Box 193"/>
            <p:cNvSpPr txBox="1">
              <a:spLocks noChangeArrowheads="1"/>
            </p:cNvSpPr>
            <p:nvPr/>
          </p:nvSpPr>
          <p:spPr bwMode="auto">
            <a:xfrm>
              <a:off x="4695" y="1751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LD_I32(Vz)</a:t>
              </a:r>
              <a:endParaRPr lang="en-US" altLang="en-US" sz="1200" b="0"/>
            </a:p>
          </p:txBody>
        </p:sp>
        <p:sp>
          <p:nvSpPr>
            <p:cNvPr id="51253" name="Text Box 194"/>
            <p:cNvSpPr txBox="1">
              <a:spLocks noChangeArrowheads="1"/>
            </p:cNvSpPr>
            <p:nvPr/>
          </p:nvSpPr>
          <p:spPr bwMode="auto">
            <a:xfrm>
              <a:off x="4831" y="1932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ST_I32(Px)</a:t>
              </a:r>
              <a:endParaRPr lang="en-US" altLang="en-US" sz="1200" b="0"/>
            </a:p>
          </p:txBody>
        </p:sp>
        <p:sp>
          <p:nvSpPr>
            <p:cNvPr id="51254" name="Line 195"/>
            <p:cNvSpPr>
              <a:spLocks noChangeShapeType="1"/>
            </p:cNvSpPr>
            <p:nvPr/>
          </p:nvSpPr>
          <p:spPr bwMode="auto">
            <a:xfrm flipH="1">
              <a:off x="5103" y="1842"/>
              <a:ext cx="0" cy="90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255" name="Line 196"/>
            <p:cNvSpPr>
              <a:spLocks noChangeShapeType="1"/>
            </p:cNvSpPr>
            <p:nvPr/>
          </p:nvSpPr>
          <p:spPr bwMode="auto">
            <a:xfrm>
              <a:off x="4786" y="1660"/>
              <a:ext cx="0" cy="91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256" name="Line 197"/>
            <p:cNvSpPr>
              <a:spLocks noChangeShapeType="1"/>
            </p:cNvSpPr>
            <p:nvPr/>
          </p:nvSpPr>
          <p:spPr bwMode="auto">
            <a:xfrm>
              <a:off x="5375" y="2023"/>
              <a:ext cx="0" cy="91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257" name="Line 198"/>
            <p:cNvSpPr>
              <a:spLocks noChangeShapeType="1"/>
            </p:cNvSpPr>
            <p:nvPr/>
          </p:nvSpPr>
          <p:spPr bwMode="auto">
            <a:xfrm>
              <a:off x="5375" y="1479"/>
              <a:ext cx="0" cy="453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258" name="Line 199"/>
            <p:cNvSpPr>
              <a:spLocks noChangeShapeType="1"/>
            </p:cNvSpPr>
            <p:nvPr/>
          </p:nvSpPr>
          <p:spPr bwMode="auto">
            <a:xfrm>
              <a:off x="4105" y="1479"/>
              <a:ext cx="0" cy="9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259" name="Line 200"/>
            <p:cNvSpPr>
              <a:spLocks noChangeShapeType="1"/>
            </p:cNvSpPr>
            <p:nvPr/>
          </p:nvSpPr>
          <p:spPr bwMode="auto">
            <a:xfrm flipH="1">
              <a:off x="4105" y="1660"/>
              <a:ext cx="0" cy="454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260" name="Rectangle 201"/>
            <p:cNvSpPr>
              <a:spLocks noChangeArrowheads="1"/>
            </p:cNvSpPr>
            <p:nvPr/>
          </p:nvSpPr>
          <p:spPr bwMode="auto">
            <a:xfrm>
              <a:off x="4105" y="2387"/>
              <a:ext cx="1451" cy="99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en-US" b="0">
                <a:latin typeface="Arial" charset="0"/>
              </a:endParaRPr>
            </a:p>
          </p:txBody>
        </p:sp>
        <p:sp>
          <p:nvSpPr>
            <p:cNvPr id="51261" name="Text Box 202"/>
            <p:cNvSpPr txBox="1">
              <a:spLocks noChangeArrowheads="1"/>
            </p:cNvSpPr>
            <p:nvPr/>
          </p:nvSpPr>
          <p:spPr bwMode="auto">
            <a:xfrm>
              <a:off x="4150" y="2478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LD_I32(Py)</a:t>
              </a:r>
              <a:endParaRPr lang="en-US" altLang="en-US" sz="1200" b="0"/>
            </a:p>
          </p:txBody>
        </p:sp>
        <p:sp>
          <p:nvSpPr>
            <p:cNvPr id="51262" name="Text Box 203"/>
            <p:cNvSpPr txBox="1">
              <a:spLocks noChangeArrowheads="1"/>
            </p:cNvSpPr>
            <p:nvPr/>
          </p:nvSpPr>
          <p:spPr bwMode="auto">
            <a:xfrm>
              <a:off x="4558" y="2840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ST_I32(Vz)</a:t>
              </a:r>
              <a:endParaRPr lang="en-US" altLang="en-US" sz="1200" b="0"/>
            </a:p>
          </p:txBody>
        </p:sp>
        <p:sp>
          <p:nvSpPr>
            <p:cNvPr id="51263" name="Line 204"/>
            <p:cNvSpPr>
              <a:spLocks noChangeShapeType="1"/>
            </p:cNvSpPr>
            <p:nvPr/>
          </p:nvSpPr>
          <p:spPr bwMode="auto">
            <a:xfrm flipH="1">
              <a:off x="4967" y="2750"/>
              <a:ext cx="136" cy="90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264" name="Line 205"/>
            <p:cNvSpPr>
              <a:spLocks noChangeShapeType="1"/>
            </p:cNvSpPr>
            <p:nvPr/>
          </p:nvSpPr>
          <p:spPr bwMode="auto">
            <a:xfrm>
              <a:off x="4286" y="2387"/>
              <a:ext cx="0" cy="91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265" name="Text Box 206"/>
            <p:cNvSpPr txBox="1">
              <a:spLocks noChangeArrowheads="1"/>
            </p:cNvSpPr>
            <p:nvPr/>
          </p:nvSpPr>
          <p:spPr bwMode="auto">
            <a:xfrm>
              <a:off x="4150" y="2659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ST_I32(Py)</a:t>
              </a:r>
              <a:endParaRPr lang="en-US" altLang="en-US" sz="1200" b="0"/>
            </a:p>
          </p:txBody>
        </p:sp>
        <p:sp>
          <p:nvSpPr>
            <p:cNvPr id="51266" name="Line 207"/>
            <p:cNvSpPr>
              <a:spLocks noChangeShapeType="1"/>
            </p:cNvSpPr>
            <p:nvPr/>
          </p:nvSpPr>
          <p:spPr bwMode="auto">
            <a:xfrm flipH="1">
              <a:off x="4649" y="2568"/>
              <a:ext cx="318" cy="91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267" name="Line 208"/>
            <p:cNvSpPr>
              <a:spLocks noChangeShapeType="1"/>
            </p:cNvSpPr>
            <p:nvPr/>
          </p:nvSpPr>
          <p:spPr bwMode="auto">
            <a:xfrm>
              <a:off x="4286" y="2568"/>
              <a:ext cx="0" cy="91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268" name="Text Box 209"/>
            <p:cNvSpPr txBox="1">
              <a:spLocks noChangeArrowheads="1"/>
            </p:cNvSpPr>
            <p:nvPr/>
          </p:nvSpPr>
          <p:spPr bwMode="auto">
            <a:xfrm>
              <a:off x="4694" y="3022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LD_I32(Vz)</a:t>
              </a:r>
              <a:endParaRPr lang="en-US" altLang="en-US" sz="1200" b="0"/>
            </a:p>
          </p:txBody>
        </p:sp>
        <p:sp>
          <p:nvSpPr>
            <p:cNvPr id="51269" name="Text Box 210"/>
            <p:cNvSpPr txBox="1">
              <a:spLocks noChangeArrowheads="1"/>
            </p:cNvSpPr>
            <p:nvPr/>
          </p:nvSpPr>
          <p:spPr bwMode="auto">
            <a:xfrm>
              <a:off x="4876" y="3203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ST_I32(Px)</a:t>
              </a:r>
              <a:endParaRPr lang="en-US" altLang="en-US" sz="1200" b="0"/>
            </a:p>
          </p:txBody>
        </p:sp>
        <p:sp>
          <p:nvSpPr>
            <p:cNvPr id="51270" name="Line 211"/>
            <p:cNvSpPr>
              <a:spLocks noChangeShapeType="1"/>
            </p:cNvSpPr>
            <p:nvPr/>
          </p:nvSpPr>
          <p:spPr bwMode="auto">
            <a:xfrm>
              <a:off x="4967" y="3113"/>
              <a:ext cx="136" cy="90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271" name="Line 212"/>
            <p:cNvSpPr>
              <a:spLocks noChangeShapeType="1"/>
            </p:cNvSpPr>
            <p:nvPr/>
          </p:nvSpPr>
          <p:spPr bwMode="auto">
            <a:xfrm>
              <a:off x="4831" y="2930"/>
              <a:ext cx="0" cy="91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272" name="Line 213"/>
            <p:cNvSpPr>
              <a:spLocks noChangeShapeType="1"/>
            </p:cNvSpPr>
            <p:nvPr/>
          </p:nvSpPr>
          <p:spPr bwMode="auto">
            <a:xfrm>
              <a:off x="5421" y="3294"/>
              <a:ext cx="0" cy="91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273" name="Text Box 214"/>
            <p:cNvSpPr txBox="1">
              <a:spLocks noChangeArrowheads="1"/>
            </p:cNvSpPr>
            <p:nvPr/>
          </p:nvSpPr>
          <p:spPr bwMode="auto">
            <a:xfrm>
              <a:off x="4875" y="2478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LD_I32(Px)</a:t>
              </a:r>
              <a:endParaRPr lang="en-US" altLang="en-US" sz="1200" b="0"/>
            </a:p>
          </p:txBody>
        </p:sp>
        <p:sp>
          <p:nvSpPr>
            <p:cNvPr id="51274" name="Text Box 215"/>
            <p:cNvSpPr txBox="1">
              <a:spLocks noChangeArrowheads="1"/>
            </p:cNvSpPr>
            <p:nvPr/>
          </p:nvSpPr>
          <p:spPr bwMode="auto">
            <a:xfrm>
              <a:off x="4876" y="2659"/>
              <a:ext cx="454" cy="91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MOD_I32</a:t>
              </a:r>
              <a:endParaRPr lang="en-US" altLang="en-US" sz="1200" b="0"/>
            </a:p>
          </p:txBody>
        </p:sp>
        <p:sp>
          <p:nvSpPr>
            <p:cNvPr id="51275" name="Line 216"/>
            <p:cNvSpPr>
              <a:spLocks noChangeShapeType="1"/>
            </p:cNvSpPr>
            <p:nvPr/>
          </p:nvSpPr>
          <p:spPr bwMode="auto">
            <a:xfrm>
              <a:off x="4649" y="2568"/>
              <a:ext cx="272" cy="91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276" name="Line 217"/>
            <p:cNvSpPr>
              <a:spLocks noChangeShapeType="1"/>
            </p:cNvSpPr>
            <p:nvPr/>
          </p:nvSpPr>
          <p:spPr bwMode="auto">
            <a:xfrm>
              <a:off x="5012" y="2568"/>
              <a:ext cx="227" cy="91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277" name="Line 218"/>
            <p:cNvSpPr>
              <a:spLocks noChangeShapeType="1"/>
            </p:cNvSpPr>
            <p:nvPr/>
          </p:nvSpPr>
          <p:spPr bwMode="auto">
            <a:xfrm>
              <a:off x="5421" y="2387"/>
              <a:ext cx="0" cy="91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278" name="Line 219"/>
            <p:cNvSpPr>
              <a:spLocks noChangeShapeType="1"/>
            </p:cNvSpPr>
            <p:nvPr/>
          </p:nvSpPr>
          <p:spPr bwMode="auto">
            <a:xfrm>
              <a:off x="4286" y="2750"/>
              <a:ext cx="0" cy="635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279" name="Line 220"/>
            <p:cNvSpPr>
              <a:spLocks noChangeShapeType="1"/>
            </p:cNvSpPr>
            <p:nvPr/>
          </p:nvSpPr>
          <p:spPr bwMode="auto">
            <a:xfrm flipH="1">
              <a:off x="5421" y="2568"/>
              <a:ext cx="0" cy="635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280" name="Rectangle 221"/>
            <p:cNvSpPr>
              <a:spLocks noChangeArrowheads="1"/>
            </p:cNvSpPr>
            <p:nvPr/>
          </p:nvSpPr>
          <p:spPr bwMode="auto">
            <a:xfrm>
              <a:off x="2971" y="2659"/>
              <a:ext cx="862" cy="5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en-US" b="0">
                <a:latin typeface="Arial" charset="0"/>
              </a:endParaRPr>
            </a:p>
          </p:txBody>
        </p:sp>
        <p:sp>
          <p:nvSpPr>
            <p:cNvPr id="51281" name="Text Box 222"/>
            <p:cNvSpPr txBox="1">
              <a:spLocks noChangeArrowheads="1"/>
            </p:cNvSpPr>
            <p:nvPr/>
          </p:nvSpPr>
          <p:spPr bwMode="auto">
            <a:xfrm>
              <a:off x="3062" y="2931"/>
              <a:ext cx="680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GTC_I32(C1)</a:t>
              </a:r>
              <a:endParaRPr lang="en-US" altLang="en-US" sz="1200" b="0"/>
            </a:p>
          </p:txBody>
        </p:sp>
        <p:sp>
          <p:nvSpPr>
            <p:cNvPr id="51282" name="Text Box 223"/>
            <p:cNvSpPr txBox="1">
              <a:spLocks noChangeArrowheads="1"/>
            </p:cNvSpPr>
            <p:nvPr/>
          </p:nvSpPr>
          <p:spPr bwMode="auto">
            <a:xfrm>
              <a:off x="3198" y="3113"/>
              <a:ext cx="403" cy="91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JC</a:t>
              </a:r>
            </a:p>
          </p:txBody>
        </p:sp>
        <p:sp>
          <p:nvSpPr>
            <p:cNvPr id="51283" name="Line 224"/>
            <p:cNvSpPr>
              <a:spLocks noChangeShapeType="1"/>
            </p:cNvSpPr>
            <p:nvPr/>
          </p:nvSpPr>
          <p:spPr bwMode="auto">
            <a:xfrm flipH="1">
              <a:off x="3379" y="3023"/>
              <a:ext cx="0" cy="90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284" name="Text Box 225"/>
            <p:cNvSpPr txBox="1">
              <a:spLocks noChangeArrowheads="1"/>
            </p:cNvSpPr>
            <p:nvPr/>
          </p:nvSpPr>
          <p:spPr bwMode="auto">
            <a:xfrm>
              <a:off x="3062" y="2750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LD_I32(Px)</a:t>
              </a:r>
              <a:endParaRPr lang="en-US" altLang="en-US" sz="1200" b="0"/>
            </a:p>
          </p:txBody>
        </p:sp>
        <p:sp>
          <p:nvSpPr>
            <p:cNvPr id="51285" name="Line 226"/>
            <p:cNvSpPr>
              <a:spLocks noChangeShapeType="1"/>
            </p:cNvSpPr>
            <p:nvPr/>
          </p:nvSpPr>
          <p:spPr bwMode="auto">
            <a:xfrm flipH="1">
              <a:off x="3379" y="2841"/>
              <a:ext cx="0" cy="90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286" name="Line 227"/>
            <p:cNvSpPr>
              <a:spLocks noChangeShapeType="1"/>
            </p:cNvSpPr>
            <p:nvPr/>
          </p:nvSpPr>
          <p:spPr bwMode="auto">
            <a:xfrm flipH="1">
              <a:off x="3651" y="2659"/>
              <a:ext cx="136" cy="91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287" name="Line 228"/>
            <p:cNvSpPr>
              <a:spLocks noChangeShapeType="1"/>
            </p:cNvSpPr>
            <p:nvPr/>
          </p:nvSpPr>
          <p:spPr bwMode="auto">
            <a:xfrm>
              <a:off x="3016" y="2659"/>
              <a:ext cx="0" cy="544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288" name="Line 229"/>
            <p:cNvSpPr>
              <a:spLocks noChangeShapeType="1"/>
            </p:cNvSpPr>
            <p:nvPr/>
          </p:nvSpPr>
          <p:spPr bwMode="auto">
            <a:xfrm>
              <a:off x="3787" y="2659"/>
              <a:ext cx="0" cy="544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289" name="Rectangle 230"/>
            <p:cNvSpPr>
              <a:spLocks noChangeArrowheads="1"/>
            </p:cNvSpPr>
            <p:nvPr/>
          </p:nvSpPr>
          <p:spPr bwMode="auto">
            <a:xfrm>
              <a:off x="3061" y="3566"/>
              <a:ext cx="817" cy="36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en-US" b="0">
                <a:latin typeface="Arial" charset="0"/>
              </a:endParaRPr>
            </a:p>
          </p:txBody>
        </p:sp>
        <p:sp>
          <p:nvSpPr>
            <p:cNvPr id="51290" name="Text Box 231"/>
            <p:cNvSpPr txBox="1">
              <a:spLocks noChangeArrowheads="1"/>
            </p:cNvSpPr>
            <p:nvPr/>
          </p:nvSpPr>
          <p:spPr bwMode="auto">
            <a:xfrm>
              <a:off x="3152" y="3656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LD_I32(Py)</a:t>
              </a:r>
              <a:endParaRPr lang="en-US" altLang="en-US" sz="1200" b="0"/>
            </a:p>
          </p:txBody>
        </p:sp>
        <p:sp>
          <p:nvSpPr>
            <p:cNvPr id="51291" name="Line 232"/>
            <p:cNvSpPr>
              <a:spLocks noChangeShapeType="1"/>
            </p:cNvSpPr>
            <p:nvPr/>
          </p:nvSpPr>
          <p:spPr bwMode="auto">
            <a:xfrm>
              <a:off x="3424" y="3566"/>
              <a:ext cx="0" cy="91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292" name="Line 233"/>
            <p:cNvSpPr>
              <a:spLocks noChangeShapeType="1"/>
            </p:cNvSpPr>
            <p:nvPr/>
          </p:nvSpPr>
          <p:spPr bwMode="auto">
            <a:xfrm>
              <a:off x="3424" y="3747"/>
              <a:ext cx="1" cy="90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293" name="Text Box 234"/>
            <p:cNvSpPr txBox="1">
              <a:spLocks noChangeArrowheads="1"/>
            </p:cNvSpPr>
            <p:nvPr/>
          </p:nvSpPr>
          <p:spPr bwMode="auto">
            <a:xfrm>
              <a:off x="3288" y="3838"/>
              <a:ext cx="403" cy="91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RET_I32</a:t>
              </a:r>
            </a:p>
          </p:txBody>
        </p:sp>
      </p:grpSp>
      <p:sp>
        <p:nvSpPr>
          <p:cNvPr id="51203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t"/>
          <a:lstStyle/>
          <a:p>
            <a:pPr eaLnBrk="1" hangingPunct="1"/>
            <a:r>
              <a:rPr lang="cs-CZ" altLang="en-US" sz="2800" dirty="0"/>
              <a:t>Náhrada proměnných data-</a:t>
            </a:r>
            <a:r>
              <a:rPr lang="cs-CZ" altLang="en-US" sz="2800" dirty="0" err="1"/>
              <a:t>flow</a:t>
            </a:r>
            <a:r>
              <a:rPr lang="cs-CZ" altLang="en-US" sz="2800" dirty="0"/>
              <a:t> grafem</a:t>
            </a:r>
            <a:endParaRPr lang="cs-CZ" altLang="en-US" sz="2800" noProof="1"/>
          </a:p>
        </p:txBody>
      </p:sp>
      <p:sp>
        <p:nvSpPr>
          <p:cNvPr id="5120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6F4B014F-2D80-48AD-ABB9-4CB6FB80AC82}" type="slidenum">
              <a:rPr lang="en-US" altLang="en-US" sz="1400" b="0" smtClean="0">
                <a:solidFill>
                  <a:srgbClr val="99FF9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25</a:t>
            </a:fld>
            <a:r>
              <a:rPr lang="cs-CZ" altLang="en-US" sz="1400" b="0">
                <a:solidFill>
                  <a:srgbClr val="99FF99"/>
                </a:solidFill>
                <a:latin typeface="Arial" charset="0"/>
              </a:rPr>
              <a:t> </a:t>
            </a:r>
            <a:endParaRPr lang="en-US" altLang="en-US" sz="1400" b="0">
              <a:solidFill>
                <a:srgbClr val="99FF99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005896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 noGrp="1" noChangeArrowheads="1"/>
          </p:cNvSpPr>
          <p:nvPr>
            <p:ph type="title"/>
          </p:nvPr>
        </p:nvSpPr>
        <p:spPr/>
        <p:txBody>
          <a:bodyPr anchor="t"/>
          <a:lstStyle/>
          <a:p>
            <a:pPr eaLnBrk="1" hangingPunct="1"/>
            <a:r>
              <a:rPr lang="cs-CZ" altLang="en-US" sz="2800" dirty="0"/>
              <a:t>Data-</a:t>
            </a:r>
            <a:r>
              <a:rPr lang="cs-CZ" altLang="en-US" sz="2800" dirty="0" err="1"/>
              <a:t>flow</a:t>
            </a:r>
            <a:r>
              <a:rPr lang="cs-CZ" altLang="en-US" sz="2800" dirty="0"/>
              <a:t> graf</a:t>
            </a:r>
            <a:endParaRPr lang="cs-CZ" altLang="en-US" sz="2800" noProof="1"/>
          </a:p>
        </p:txBody>
      </p:sp>
      <p:sp>
        <p:nvSpPr>
          <p:cNvPr id="5222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60698DF4-7C29-42FC-B5B9-1AB6F3186FA3}" type="slidenum">
              <a:rPr lang="en-US" altLang="en-US" sz="1400" b="0" smtClean="0">
                <a:solidFill>
                  <a:srgbClr val="99FF9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26</a:t>
            </a:fld>
            <a:r>
              <a:rPr lang="cs-CZ" altLang="en-US" sz="1400" b="0">
                <a:solidFill>
                  <a:srgbClr val="99FF99"/>
                </a:solidFill>
                <a:latin typeface="Arial" charset="0"/>
              </a:rPr>
              <a:t> </a:t>
            </a:r>
            <a:endParaRPr lang="en-US" altLang="en-US" sz="1400" b="0">
              <a:solidFill>
                <a:srgbClr val="99FF99"/>
              </a:solidFill>
              <a:latin typeface="Arial" charset="0"/>
            </a:endParaRPr>
          </a:p>
        </p:txBody>
      </p:sp>
      <p:sp>
        <p:nvSpPr>
          <p:cNvPr id="52228" name="Rectangle 4"/>
          <p:cNvSpPr>
            <a:spLocks noGrp="1" noChangeArrowheads="1"/>
          </p:cNvSpPr>
          <p:nvPr>
            <p:ph idx="4294967295"/>
          </p:nvPr>
        </p:nvSpPr>
        <p:spPr>
          <a:xfrm>
            <a:off x="0" y="1719263"/>
            <a:ext cx="8229600" cy="4411662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altLang="en-US" sz="1400" dirty="0"/>
              <a:t>int </a:t>
            </a:r>
            <a:r>
              <a:rPr lang="en-US" altLang="en-US" sz="1400" dirty="0" err="1"/>
              <a:t>gcd</a:t>
            </a:r>
            <a:r>
              <a:rPr lang="en-US" altLang="en-US" sz="1400" dirty="0"/>
              <a:t>( int x, int y)</a:t>
            </a:r>
          </a:p>
          <a:p>
            <a:pPr marL="0" indent="0" eaLnBrk="1" hangingPunct="1">
              <a:buNone/>
            </a:pPr>
            <a:r>
              <a:rPr lang="en-US" altLang="en-US" sz="1400" dirty="0"/>
              <a:t>{ int z;</a:t>
            </a:r>
          </a:p>
          <a:p>
            <a:pPr marL="0" indent="0" eaLnBrk="1" hangingPunct="1">
              <a:buNone/>
            </a:pPr>
            <a:r>
              <a:rPr lang="en-US" altLang="en-US" sz="1400" dirty="0"/>
              <a:t>  if ( x &gt; y )</a:t>
            </a:r>
          </a:p>
          <a:p>
            <a:pPr marL="0" indent="0" eaLnBrk="1" hangingPunct="1">
              <a:buNone/>
            </a:pPr>
            <a:r>
              <a:rPr lang="en-US" altLang="en-US" sz="1400" dirty="0"/>
              <a:t>  {</a:t>
            </a:r>
          </a:p>
          <a:p>
            <a:pPr marL="0" indent="0" eaLnBrk="1" hangingPunct="1">
              <a:buNone/>
            </a:pPr>
            <a:r>
              <a:rPr lang="en-US" altLang="en-US" sz="1400" dirty="0"/>
              <a:t>    z = y;</a:t>
            </a:r>
          </a:p>
          <a:p>
            <a:pPr marL="0" indent="0" eaLnBrk="1" hangingPunct="1">
              <a:buNone/>
            </a:pPr>
            <a:r>
              <a:rPr lang="en-US" altLang="en-US" sz="1400" dirty="0"/>
              <a:t>    y = x;</a:t>
            </a:r>
          </a:p>
          <a:p>
            <a:pPr marL="0" indent="0" eaLnBrk="1" hangingPunct="1">
              <a:buNone/>
            </a:pPr>
            <a:r>
              <a:rPr lang="en-US" altLang="en-US" sz="1400" dirty="0"/>
              <a:t>    x = z;</a:t>
            </a:r>
          </a:p>
          <a:p>
            <a:pPr marL="0" indent="0" eaLnBrk="1" hangingPunct="1">
              <a:buNone/>
            </a:pPr>
            <a:r>
              <a:rPr lang="en-US" altLang="en-US" sz="1400" dirty="0"/>
              <a:t>  }</a:t>
            </a:r>
          </a:p>
          <a:p>
            <a:pPr marL="0" indent="0" eaLnBrk="1" hangingPunct="1">
              <a:buNone/>
            </a:pPr>
            <a:r>
              <a:rPr lang="en-US" altLang="en-US" sz="1400" dirty="0"/>
              <a:t>  while ( x &gt; 0 )</a:t>
            </a:r>
          </a:p>
          <a:p>
            <a:pPr marL="0" indent="0" eaLnBrk="1" hangingPunct="1">
              <a:buNone/>
            </a:pPr>
            <a:r>
              <a:rPr lang="en-US" altLang="en-US" sz="1400" dirty="0"/>
              <a:t>  {</a:t>
            </a:r>
          </a:p>
          <a:p>
            <a:pPr marL="0" indent="0" eaLnBrk="1" hangingPunct="1">
              <a:buNone/>
            </a:pPr>
            <a:r>
              <a:rPr lang="en-US" altLang="en-US" sz="1400" dirty="0"/>
              <a:t>    z = y % x;</a:t>
            </a:r>
          </a:p>
          <a:p>
            <a:pPr marL="0" indent="0" eaLnBrk="1" hangingPunct="1">
              <a:buNone/>
            </a:pPr>
            <a:r>
              <a:rPr lang="en-US" altLang="en-US" sz="1400" dirty="0"/>
              <a:t>    y = x;</a:t>
            </a:r>
          </a:p>
          <a:p>
            <a:pPr marL="0" indent="0" eaLnBrk="1" hangingPunct="1">
              <a:buNone/>
            </a:pPr>
            <a:r>
              <a:rPr lang="en-US" altLang="en-US" sz="1400" dirty="0"/>
              <a:t>    x = z;</a:t>
            </a:r>
          </a:p>
          <a:p>
            <a:pPr marL="0" indent="0" eaLnBrk="1" hangingPunct="1">
              <a:buNone/>
            </a:pPr>
            <a:r>
              <a:rPr lang="en-US" altLang="en-US" sz="1400" dirty="0"/>
              <a:t>  }</a:t>
            </a:r>
          </a:p>
          <a:p>
            <a:pPr marL="0" indent="0" eaLnBrk="1" hangingPunct="1">
              <a:buNone/>
            </a:pPr>
            <a:r>
              <a:rPr lang="en-US" altLang="en-US" sz="1400" dirty="0"/>
              <a:t>  return y;</a:t>
            </a:r>
          </a:p>
          <a:p>
            <a:pPr marL="0" indent="0" eaLnBrk="1" hangingPunct="1">
              <a:buNone/>
            </a:pPr>
            <a:r>
              <a:rPr lang="en-US" altLang="en-US" sz="1400" dirty="0"/>
              <a:t>}</a:t>
            </a:r>
            <a:endParaRPr lang="cs-CZ" altLang="en-US" sz="1400" dirty="0"/>
          </a:p>
        </p:txBody>
      </p:sp>
      <p:grpSp>
        <p:nvGrpSpPr>
          <p:cNvPr id="2" name="Group 3">
            <a:extLst>
              <a:ext uri="{FF2B5EF4-FFF2-40B4-BE49-F238E27FC236}">
                <a16:creationId xmlns:a16="http://schemas.microsoft.com/office/drawing/2014/main" id="{E053CE3E-E886-FF5D-736E-A4DFE77FAA84}"/>
              </a:ext>
            </a:extLst>
          </p:cNvPr>
          <p:cNvGrpSpPr>
            <a:grpSpLocks/>
          </p:cNvGrpSpPr>
          <p:nvPr/>
        </p:nvGrpSpPr>
        <p:grpSpPr bwMode="auto">
          <a:xfrm>
            <a:off x="4643438" y="549275"/>
            <a:ext cx="4321175" cy="6119813"/>
            <a:chOff x="2925" y="346"/>
            <a:chExt cx="2722" cy="3855"/>
          </a:xfrm>
        </p:grpSpPr>
        <p:sp>
          <p:nvSpPr>
            <p:cNvPr id="3" name="Rectangle 4">
              <a:extLst>
                <a:ext uri="{FF2B5EF4-FFF2-40B4-BE49-F238E27FC236}">
                  <a16:creationId xmlns:a16="http://schemas.microsoft.com/office/drawing/2014/main" id="{B67D52F1-E6D7-3A6B-C09C-B88CEE58B6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5" y="346"/>
              <a:ext cx="2722" cy="3855"/>
            </a:xfrm>
            <a:prstGeom prst="rect">
              <a:avLst/>
            </a:prstGeom>
            <a:solidFill>
              <a:srgbClr val="FFFF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en-US" b="0">
                <a:latin typeface="Arial" charset="0"/>
              </a:endParaRPr>
            </a:p>
          </p:txBody>
        </p:sp>
        <p:sp>
          <p:nvSpPr>
            <p:cNvPr id="4" name="Rectangle 5">
              <a:extLst>
                <a:ext uri="{FF2B5EF4-FFF2-40B4-BE49-F238E27FC236}">
                  <a16:creationId xmlns:a16="http://schemas.microsoft.com/office/drawing/2014/main" id="{A34E8BCD-0564-67BC-2D91-3D03B5B70F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1" y="527"/>
              <a:ext cx="1406" cy="63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en-US" b="0">
                <a:latin typeface="Arial" charset="0"/>
              </a:endParaRPr>
            </a:p>
          </p:txBody>
        </p:sp>
        <p:sp>
          <p:nvSpPr>
            <p:cNvPr id="5" name="Text Box 6">
              <a:extLst>
                <a:ext uri="{FF2B5EF4-FFF2-40B4-BE49-F238E27FC236}">
                  <a16:creationId xmlns:a16="http://schemas.microsoft.com/office/drawing/2014/main" id="{D9754D6B-3189-A175-2BD0-607C430801C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69" y="890"/>
              <a:ext cx="403" cy="91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GT_I32</a:t>
              </a:r>
              <a:endParaRPr lang="en-US" altLang="en-US" sz="1200" b="0"/>
            </a:p>
          </p:txBody>
        </p:sp>
        <p:sp>
          <p:nvSpPr>
            <p:cNvPr id="6" name="Text Box 7">
              <a:extLst>
                <a:ext uri="{FF2B5EF4-FFF2-40B4-BE49-F238E27FC236}">
                  <a16:creationId xmlns:a16="http://schemas.microsoft.com/office/drawing/2014/main" id="{B913DCB1-E246-BA1F-933B-A5B26B45789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69" y="1071"/>
              <a:ext cx="403" cy="91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JC</a:t>
              </a:r>
            </a:p>
          </p:txBody>
        </p:sp>
        <p:sp>
          <p:nvSpPr>
            <p:cNvPr id="7" name="Text Box 8">
              <a:extLst>
                <a:ext uri="{FF2B5EF4-FFF2-40B4-BE49-F238E27FC236}">
                  <a16:creationId xmlns:a16="http://schemas.microsoft.com/office/drawing/2014/main" id="{CB8333F1-489B-6B85-5163-B7B6A10793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71" y="527"/>
              <a:ext cx="1406" cy="91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ENTER</a:t>
              </a:r>
            </a:p>
          </p:txBody>
        </p:sp>
        <p:sp>
          <p:nvSpPr>
            <p:cNvPr id="8" name="Line 9">
              <a:extLst>
                <a:ext uri="{FF2B5EF4-FFF2-40B4-BE49-F238E27FC236}">
                  <a16:creationId xmlns:a16="http://schemas.microsoft.com/office/drawing/2014/main" id="{D9DEC520-2E84-432D-421D-BC7DEAF32FB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786" y="618"/>
              <a:ext cx="546" cy="272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" name="Line 10">
              <a:extLst>
                <a:ext uri="{FF2B5EF4-FFF2-40B4-BE49-F238E27FC236}">
                  <a16:creationId xmlns:a16="http://schemas.microsoft.com/office/drawing/2014/main" id="{4B56FEC1-18CB-F736-5DBE-3476A90EF11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16" y="618"/>
              <a:ext cx="544" cy="272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" name="Line 11">
              <a:extLst>
                <a:ext uri="{FF2B5EF4-FFF2-40B4-BE49-F238E27FC236}">
                  <a16:creationId xmlns:a16="http://schemas.microsoft.com/office/drawing/2014/main" id="{BD6346C8-2DAF-7E10-3152-AC54D4C61E5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650" y="981"/>
              <a:ext cx="0" cy="90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1" name="Line 12">
              <a:extLst>
                <a:ext uri="{FF2B5EF4-FFF2-40B4-BE49-F238E27FC236}">
                  <a16:creationId xmlns:a16="http://schemas.microsoft.com/office/drawing/2014/main" id="{B2993172-8987-2151-61DD-5A0117CF869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32" y="618"/>
              <a:ext cx="0" cy="544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" name="Rectangle 13">
              <a:extLst>
                <a:ext uri="{FF2B5EF4-FFF2-40B4-BE49-F238E27FC236}">
                  <a16:creationId xmlns:a16="http://schemas.microsoft.com/office/drawing/2014/main" id="{EC64B876-FE8A-1AB9-5F07-79ABF119C0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1" y="2659"/>
              <a:ext cx="862" cy="5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en-US" b="0">
                <a:latin typeface="Arial" charset="0"/>
              </a:endParaRPr>
            </a:p>
          </p:txBody>
        </p:sp>
        <p:sp>
          <p:nvSpPr>
            <p:cNvPr id="13" name="Text Box 14">
              <a:extLst>
                <a:ext uri="{FF2B5EF4-FFF2-40B4-BE49-F238E27FC236}">
                  <a16:creationId xmlns:a16="http://schemas.microsoft.com/office/drawing/2014/main" id="{2D9EDD19-DBE0-D271-B4D8-D251AE96333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62" y="2931"/>
              <a:ext cx="680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GTC_I32(C1)</a:t>
              </a:r>
              <a:endParaRPr lang="en-US" altLang="en-US" sz="1200" b="0"/>
            </a:p>
          </p:txBody>
        </p:sp>
        <p:sp>
          <p:nvSpPr>
            <p:cNvPr id="14" name="Text Box 15">
              <a:extLst>
                <a:ext uri="{FF2B5EF4-FFF2-40B4-BE49-F238E27FC236}">
                  <a16:creationId xmlns:a16="http://schemas.microsoft.com/office/drawing/2014/main" id="{02D84815-443D-5699-64F1-0752C9389D3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98" y="3113"/>
              <a:ext cx="403" cy="91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JC</a:t>
              </a:r>
            </a:p>
          </p:txBody>
        </p:sp>
        <p:sp>
          <p:nvSpPr>
            <p:cNvPr id="15" name="Line 16">
              <a:extLst>
                <a:ext uri="{FF2B5EF4-FFF2-40B4-BE49-F238E27FC236}">
                  <a16:creationId xmlns:a16="http://schemas.microsoft.com/office/drawing/2014/main" id="{A310C343-4217-B884-7EEC-2E12E267AC9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79" y="3023"/>
              <a:ext cx="0" cy="90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6" name="Line 17">
              <a:extLst>
                <a:ext uri="{FF2B5EF4-FFF2-40B4-BE49-F238E27FC236}">
                  <a16:creationId xmlns:a16="http://schemas.microsoft.com/office/drawing/2014/main" id="{4D395F93-C892-AED7-9854-12D57E359F3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79" y="2659"/>
              <a:ext cx="408" cy="272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7" name="Rectangle 18">
              <a:extLst>
                <a:ext uri="{FF2B5EF4-FFF2-40B4-BE49-F238E27FC236}">
                  <a16:creationId xmlns:a16="http://schemas.microsoft.com/office/drawing/2014/main" id="{9921AEC6-B075-B479-A538-8C481A1D8D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1" y="3566"/>
              <a:ext cx="817" cy="36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en-US" b="0">
                <a:latin typeface="Arial" charset="0"/>
              </a:endParaRPr>
            </a:p>
          </p:txBody>
        </p:sp>
        <p:sp>
          <p:nvSpPr>
            <p:cNvPr id="18" name="Line 19">
              <a:extLst>
                <a:ext uri="{FF2B5EF4-FFF2-40B4-BE49-F238E27FC236}">
                  <a16:creationId xmlns:a16="http://schemas.microsoft.com/office/drawing/2014/main" id="{4EE3F41E-647E-4308-CA1C-C6E18C57917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24" y="3566"/>
              <a:ext cx="1" cy="271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9" name="Text Box 20">
              <a:extLst>
                <a:ext uri="{FF2B5EF4-FFF2-40B4-BE49-F238E27FC236}">
                  <a16:creationId xmlns:a16="http://schemas.microsoft.com/office/drawing/2014/main" id="{EB53D9DC-D8B0-FB63-42BB-FC340402BE8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88" y="3838"/>
              <a:ext cx="403" cy="91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RET_I32</a:t>
              </a:r>
            </a:p>
          </p:txBody>
        </p:sp>
        <p:sp>
          <p:nvSpPr>
            <p:cNvPr id="20" name="Line 21">
              <a:extLst>
                <a:ext uri="{FF2B5EF4-FFF2-40B4-BE49-F238E27FC236}">
                  <a16:creationId xmlns:a16="http://schemas.microsoft.com/office/drawing/2014/main" id="{3BEF73F5-7508-1951-7BFD-2278CCF5D5B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79" y="436"/>
              <a:ext cx="0" cy="90"/>
            </a:xfrm>
            <a:prstGeom prst="line">
              <a:avLst/>
            </a:prstGeom>
            <a:noFill/>
            <a:ln w="31750">
              <a:solidFill>
                <a:schemeClr val="bg2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1" name="Rectangle 22">
              <a:extLst>
                <a:ext uri="{FF2B5EF4-FFF2-40B4-BE49-F238E27FC236}">
                  <a16:creationId xmlns:a16="http://schemas.microsoft.com/office/drawing/2014/main" id="{C5F6F1C0-123E-6999-64BA-ADA78AC58B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05" y="2387"/>
              <a:ext cx="1451" cy="99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en-US" b="0">
                <a:latin typeface="Arial" charset="0"/>
              </a:endParaRPr>
            </a:p>
          </p:txBody>
        </p:sp>
        <p:sp>
          <p:nvSpPr>
            <p:cNvPr id="22" name="Line 23">
              <a:extLst>
                <a:ext uri="{FF2B5EF4-FFF2-40B4-BE49-F238E27FC236}">
                  <a16:creationId xmlns:a16="http://schemas.microsoft.com/office/drawing/2014/main" id="{787EE581-2AF7-1C08-BB14-48FC5B89BEA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649" y="2387"/>
              <a:ext cx="771" cy="272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3" name="Line 24">
              <a:extLst>
                <a:ext uri="{FF2B5EF4-FFF2-40B4-BE49-F238E27FC236}">
                  <a16:creationId xmlns:a16="http://schemas.microsoft.com/office/drawing/2014/main" id="{77928092-466A-6E61-7EBF-5DE424D3872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03" y="2750"/>
              <a:ext cx="317" cy="634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4" name="Text Box 25">
              <a:extLst>
                <a:ext uri="{FF2B5EF4-FFF2-40B4-BE49-F238E27FC236}">
                  <a16:creationId xmlns:a16="http://schemas.microsoft.com/office/drawing/2014/main" id="{1E7B957C-6DD0-0B3C-88E9-59EA7CAA741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76" y="2659"/>
              <a:ext cx="454" cy="91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MOD_I32</a:t>
              </a:r>
              <a:endParaRPr lang="en-US" altLang="en-US" sz="1200" b="0"/>
            </a:p>
          </p:txBody>
        </p:sp>
        <p:sp>
          <p:nvSpPr>
            <p:cNvPr id="25" name="Line 26">
              <a:extLst>
                <a:ext uri="{FF2B5EF4-FFF2-40B4-BE49-F238E27FC236}">
                  <a16:creationId xmlns:a16="http://schemas.microsoft.com/office/drawing/2014/main" id="{6148EA7D-0226-C07E-477B-9C2C786752E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86" y="2387"/>
              <a:ext cx="635" cy="272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" name="Line 27">
              <a:extLst>
                <a:ext uri="{FF2B5EF4-FFF2-40B4-BE49-F238E27FC236}">
                  <a16:creationId xmlns:a16="http://schemas.microsoft.com/office/drawing/2014/main" id="{8DE6FFFD-461D-B686-2DA7-4689241E366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239" y="2387"/>
              <a:ext cx="181" cy="272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7" name="Rectangle 28">
              <a:extLst>
                <a:ext uri="{FF2B5EF4-FFF2-40B4-BE49-F238E27FC236}">
                  <a16:creationId xmlns:a16="http://schemas.microsoft.com/office/drawing/2014/main" id="{4D4F59C9-24B4-A051-B249-699EDAC999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33" y="1299"/>
              <a:ext cx="1678" cy="81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en-US" b="0">
                <a:latin typeface="Arial" charset="0"/>
              </a:endParaRPr>
            </a:p>
          </p:txBody>
        </p:sp>
        <p:sp>
          <p:nvSpPr>
            <p:cNvPr id="28" name="Line 29">
              <a:extLst>
                <a:ext uri="{FF2B5EF4-FFF2-40B4-BE49-F238E27FC236}">
                  <a16:creationId xmlns:a16="http://schemas.microsoft.com/office/drawing/2014/main" id="{2ADE02B6-181B-8C3F-936E-558E5873C74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105" y="1298"/>
              <a:ext cx="1270" cy="817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9" name="Line 30">
              <a:extLst>
                <a:ext uri="{FF2B5EF4-FFF2-40B4-BE49-F238E27FC236}">
                  <a16:creationId xmlns:a16="http://schemas.microsoft.com/office/drawing/2014/main" id="{95D6FCEC-C125-4F8E-067B-1C417C8AE2E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105" y="1298"/>
              <a:ext cx="1270" cy="817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0" name="Line 31">
              <a:extLst>
                <a:ext uri="{FF2B5EF4-FFF2-40B4-BE49-F238E27FC236}">
                  <a16:creationId xmlns:a16="http://schemas.microsoft.com/office/drawing/2014/main" id="{8EACB844-95F3-8E1C-F336-57ABF3216FF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16" y="2659"/>
              <a:ext cx="0" cy="544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1" name="Line 32">
              <a:extLst>
                <a:ext uri="{FF2B5EF4-FFF2-40B4-BE49-F238E27FC236}">
                  <a16:creationId xmlns:a16="http://schemas.microsoft.com/office/drawing/2014/main" id="{7BD58B37-FD3B-EAB1-01E6-7B53489BA42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87" y="2659"/>
              <a:ext cx="0" cy="544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2" name="Line 33">
              <a:extLst>
                <a:ext uri="{FF2B5EF4-FFF2-40B4-BE49-F238E27FC236}">
                  <a16:creationId xmlns:a16="http://schemas.microsoft.com/office/drawing/2014/main" id="{58C4B2DB-0C32-FC07-CA58-4087136DFE0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016" y="618"/>
              <a:ext cx="0" cy="544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3" name="Line 34">
              <a:extLst>
                <a:ext uri="{FF2B5EF4-FFF2-40B4-BE49-F238E27FC236}">
                  <a16:creationId xmlns:a16="http://schemas.microsoft.com/office/drawing/2014/main" id="{AE557A5A-553A-9B68-EDBA-27923B20282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16" y="1344"/>
              <a:ext cx="0" cy="1315"/>
            </a:xfrm>
            <a:prstGeom prst="line">
              <a:avLst/>
            </a:prstGeom>
            <a:noFill/>
            <a:ln w="63500">
              <a:solidFill>
                <a:srgbClr val="FF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4" name="Line 35">
              <a:extLst>
                <a:ext uri="{FF2B5EF4-FFF2-40B4-BE49-F238E27FC236}">
                  <a16:creationId xmlns:a16="http://schemas.microsoft.com/office/drawing/2014/main" id="{5409132B-80E1-C7FA-F9BC-14435432105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016" y="2205"/>
              <a:ext cx="817" cy="454"/>
            </a:xfrm>
            <a:prstGeom prst="line">
              <a:avLst/>
            </a:prstGeom>
            <a:noFill/>
            <a:ln w="63500">
              <a:solidFill>
                <a:srgbClr val="FF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5" name="Line 36">
              <a:extLst>
                <a:ext uri="{FF2B5EF4-FFF2-40B4-BE49-F238E27FC236}">
                  <a16:creationId xmlns:a16="http://schemas.microsoft.com/office/drawing/2014/main" id="{A323B53F-411D-7136-2CE7-BFD6432D7AA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16" y="1162"/>
              <a:ext cx="771" cy="1497"/>
            </a:xfrm>
            <a:prstGeom prst="line">
              <a:avLst/>
            </a:prstGeom>
            <a:noFill/>
            <a:ln w="63500">
              <a:solidFill>
                <a:srgbClr val="33CC33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6" name="Line 37">
              <a:extLst>
                <a:ext uri="{FF2B5EF4-FFF2-40B4-BE49-F238E27FC236}">
                  <a16:creationId xmlns:a16="http://schemas.microsoft.com/office/drawing/2014/main" id="{6BB155ED-D3D8-BA09-5944-78480B588DF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016" y="1162"/>
              <a:ext cx="1316" cy="182"/>
            </a:xfrm>
            <a:prstGeom prst="line">
              <a:avLst/>
            </a:prstGeom>
            <a:noFill/>
            <a:ln w="63500">
              <a:solidFill>
                <a:srgbClr val="FF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" name="Line 38">
              <a:extLst>
                <a:ext uri="{FF2B5EF4-FFF2-40B4-BE49-F238E27FC236}">
                  <a16:creationId xmlns:a16="http://schemas.microsoft.com/office/drawing/2014/main" id="{116D0D43-7A82-AE16-5EE2-0B143606C68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105" y="1162"/>
              <a:ext cx="227" cy="137"/>
            </a:xfrm>
            <a:prstGeom prst="line">
              <a:avLst/>
            </a:prstGeom>
            <a:noFill/>
            <a:ln w="63500">
              <a:solidFill>
                <a:srgbClr val="FF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8" name="Line 39">
              <a:extLst>
                <a:ext uri="{FF2B5EF4-FFF2-40B4-BE49-F238E27FC236}">
                  <a16:creationId xmlns:a16="http://schemas.microsoft.com/office/drawing/2014/main" id="{25A454F3-7DF8-8A95-4B4A-B079D32632B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16" y="1162"/>
              <a:ext cx="2359" cy="136"/>
            </a:xfrm>
            <a:prstGeom prst="line">
              <a:avLst/>
            </a:prstGeom>
            <a:noFill/>
            <a:ln w="63500">
              <a:solidFill>
                <a:srgbClr val="FFC0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9" name="Line 40">
              <a:extLst>
                <a:ext uri="{FF2B5EF4-FFF2-40B4-BE49-F238E27FC236}">
                  <a16:creationId xmlns:a16="http://schemas.microsoft.com/office/drawing/2014/main" id="{E63565A2-1E9D-DF72-E932-717B7EB4E93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787" y="2205"/>
              <a:ext cx="182" cy="454"/>
            </a:xfrm>
            <a:prstGeom prst="line">
              <a:avLst/>
            </a:prstGeom>
            <a:noFill/>
            <a:ln w="63500">
              <a:solidFill>
                <a:srgbClr val="33CC33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0" name="Line 41">
              <a:extLst>
                <a:ext uri="{FF2B5EF4-FFF2-40B4-BE49-F238E27FC236}">
                  <a16:creationId xmlns:a16="http://schemas.microsoft.com/office/drawing/2014/main" id="{770FBDC2-457B-6DFD-B50D-2441FAC7D4D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969" y="2115"/>
              <a:ext cx="1406" cy="90"/>
            </a:xfrm>
            <a:prstGeom prst="line">
              <a:avLst/>
            </a:prstGeom>
            <a:noFill/>
            <a:ln w="63500">
              <a:solidFill>
                <a:srgbClr val="33CC33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1" name="Line 42">
              <a:extLst>
                <a:ext uri="{FF2B5EF4-FFF2-40B4-BE49-F238E27FC236}">
                  <a16:creationId xmlns:a16="http://schemas.microsoft.com/office/drawing/2014/main" id="{F7A0A7DA-F19D-24D3-A017-1FDE0A93145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16" y="3203"/>
              <a:ext cx="408" cy="363"/>
            </a:xfrm>
            <a:prstGeom prst="line">
              <a:avLst/>
            </a:prstGeom>
            <a:noFill/>
            <a:ln w="63500">
              <a:solidFill>
                <a:srgbClr val="FF00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2" name="Line 43">
              <a:extLst>
                <a:ext uri="{FF2B5EF4-FFF2-40B4-BE49-F238E27FC236}">
                  <a16:creationId xmlns:a16="http://schemas.microsoft.com/office/drawing/2014/main" id="{24562814-ED37-ED66-E043-5ED3268B26B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014" y="3385"/>
              <a:ext cx="1406" cy="227"/>
            </a:xfrm>
            <a:prstGeom prst="line">
              <a:avLst/>
            </a:prstGeom>
            <a:noFill/>
            <a:ln w="63500">
              <a:solidFill>
                <a:srgbClr val="33CC33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3" name="Line 44">
              <a:extLst>
                <a:ext uri="{FF2B5EF4-FFF2-40B4-BE49-F238E27FC236}">
                  <a16:creationId xmlns:a16="http://schemas.microsoft.com/office/drawing/2014/main" id="{CB714B49-08F8-2515-9ED6-928741A7752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878" y="2614"/>
              <a:ext cx="136" cy="998"/>
            </a:xfrm>
            <a:prstGeom prst="line">
              <a:avLst/>
            </a:prstGeom>
            <a:noFill/>
            <a:ln w="63500">
              <a:solidFill>
                <a:srgbClr val="33CC33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" name="Line 45">
              <a:extLst>
                <a:ext uri="{FF2B5EF4-FFF2-40B4-BE49-F238E27FC236}">
                  <a16:creationId xmlns:a16="http://schemas.microsoft.com/office/drawing/2014/main" id="{C9158B0A-1812-D8EA-0E83-080CFE0965F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87" y="2614"/>
              <a:ext cx="91" cy="45"/>
            </a:xfrm>
            <a:prstGeom prst="line">
              <a:avLst/>
            </a:prstGeom>
            <a:noFill/>
            <a:ln w="63500">
              <a:solidFill>
                <a:srgbClr val="33CC33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5" name="Line 46">
              <a:extLst>
                <a:ext uri="{FF2B5EF4-FFF2-40B4-BE49-F238E27FC236}">
                  <a16:creationId xmlns:a16="http://schemas.microsoft.com/office/drawing/2014/main" id="{DE051358-CE88-4629-B34D-6135D18BF2B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878" y="2251"/>
              <a:ext cx="136" cy="998"/>
            </a:xfrm>
            <a:prstGeom prst="line">
              <a:avLst/>
            </a:prstGeom>
            <a:noFill/>
            <a:ln w="63500">
              <a:solidFill>
                <a:srgbClr val="00CC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6" name="Line 47">
              <a:extLst>
                <a:ext uri="{FF2B5EF4-FFF2-40B4-BE49-F238E27FC236}">
                  <a16:creationId xmlns:a16="http://schemas.microsoft.com/office/drawing/2014/main" id="{39C8A0B2-67C2-482F-908E-2AB50F0EB05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14" y="2251"/>
              <a:ext cx="1406" cy="136"/>
            </a:xfrm>
            <a:prstGeom prst="line">
              <a:avLst/>
            </a:prstGeom>
            <a:noFill/>
            <a:ln w="63500">
              <a:solidFill>
                <a:srgbClr val="00CC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7" name="Line 48">
              <a:extLst>
                <a:ext uri="{FF2B5EF4-FFF2-40B4-BE49-F238E27FC236}">
                  <a16:creationId xmlns:a16="http://schemas.microsoft.com/office/drawing/2014/main" id="{225FB5A0-C56D-909F-26CC-31EBEDC2C86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787" y="3203"/>
              <a:ext cx="91" cy="46"/>
            </a:xfrm>
            <a:prstGeom prst="line">
              <a:avLst/>
            </a:prstGeom>
            <a:noFill/>
            <a:ln w="63500">
              <a:solidFill>
                <a:srgbClr val="00CC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8" name="Line 49">
              <a:extLst>
                <a:ext uri="{FF2B5EF4-FFF2-40B4-BE49-F238E27FC236}">
                  <a16:creationId xmlns:a16="http://schemas.microsoft.com/office/drawing/2014/main" id="{A014037F-CB02-EDFC-370E-B1A5F1F8D4D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23" y="2478"/>
              <a:ext cx="136" cy="997"/>
            </a:xfrm>
            <a:prstGeom prst="line">
              <a:avLst/>
            </a:prstGeom>
            <a:noFill/>
            <a:ln w="63500">
              <a:solidFill>
                <a:srgbClr val="FF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" name="Line 50">
              <a:extLst>
                <a:ext uri="{FF2B5EF4-FFF2-40B4-BE49-F238E27FC236}">
                  <a16:creationId xmlns:a16="http://schemas.microsoft.com/office/drawing/2014/main" id="{647CC640-00E7-8271-07AA-AF60220B378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059" y="3385"/>
              <a:ext cx="227" cy="90"/>
            </a:xfrm>
            <a:prstGeom prst="line">
              <a:avLst/>
            </a:prstGeom>
            <a:noFill/>
            <a:ln w="63500">
              <a:solidFill>
                <a:srgbClr val="FF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0" name="Line 51">
              <a:extLst>
                <a:ext uri="{FF2B5EF4-FFF2-40B4-BE49-F238E27FC236}">
                  <a16:creationId xmlns:a16="http://schemas.microsoft.com/office/drawing/2014/main" id="{42E7A04B-BFF2-9F08-9956-418EFF9B620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016" y="2478"/>
              <a:ext cx="907" cy="181"/>
            </a:xfrm>
            <a:prstGeom prst="line">
              <a:avLst/>
            </a:prstGeom>
            <a:noFill/>
            <a:ln w="63500">
              <a:solidFill>
                <a:srgbClr val="FF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" name="Line 52">
              <a:extLst>
                <a:ext uri="{FF2B5EF4-FFF2-40B4-BE49-F238E27FC236}">
                  <a16:creationId xmlns:a16="http://schemas.microsoft.com/office/drawing/2014/main" id="{C29BBBB9-740B-93AA-D5DB-B62B60C7DA5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16" y="3203"/>
              <a:ext cx="907" cy="182"/>
            </a:xfrm>
            <a:prstGeom prst="line">
              <a:avLst/>
            </a:prstGeom>
            <a:noFill/>
            <a:ln w="63500">
              <a:solidFill>
                <a:srgbClr val="993366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2" name="Line 53">
              <a:extLst>
                <a:ext uri="{FF2B5EF4-FFF2-40B4-BE49-F238E27FC236}">
                  <a16:creationId xmlns:a16="http://schemas.microsoft.com/office/drawing/2014/main" id="{57C8CE16-BB99-8B14-4D9C-7C740FB5692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923" y="2341"/>
              <a:ext cx="136" cy="1044"/>
            </a:xfrm>
            <a:prstGeom prst="line">
              <a:avLst/>
            </a:prstGeom>
            <a:noFill/>
            <a:ln w="63500">
              <a:solidFill>
                <a:srgbClr val="993366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3" name="Line 54">
              <a:extLst>
                <a:ext uri="{FF2B5EF4-FFF2-40B4-BE49-F238E27FC236}">
                  <a16:creationId xmlns:a16="http://schemas.microsoft.com/office/drawing/2014/main" id="{8B32C037-8055-2EAD-798B-635E9EC34C2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059" y="2341"/>
              <a:ext cx="227" cy="46"/>
            </a:xfrm>
            <a:prstGeom prst="line">
              <a:avLst/>
            </a:prstGeom>
            <a:noFill/>
            <a:ln w="63500">
              <a:solidFill>
                <a:srgbClr val="993366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4" name="Line 55">
              <a:extLst>
                <a:ext uri="{FF2B5EF4-FFF2-40B4-BE49-F238E27FC236}">
                  <a16:creationId xmlns:a16="http://schemas.microsoft.com/office/drawing/2014/main" id="{EA65917B-5C2F-30D0-4EE5-D521369D3A1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833" y="2115"/>
              <a:ext cx="272" cy="90"/>
            </a:xfrm>
            <a:prstGeom prst="line">
              <a:avLst/>
            </a:prstGeom>
            <a:noFill/>
            <a:ln w="63500">
              <a:solidFill>
                <a:srgbClr val="FF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5" name="Line 56">
              <a:extLst>
                <a:ext uri="{FF2B5EF4-FFF2-40B4-BE49-F238E27FC236}">
                  <a16:creationId xmlns:a16="http://schemas.microsoft.com/office/drawing/2014/main" id="{E06F54A5-F034-C9D0-CDB4-9DF0C100039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86" y="2659"/>
              <a:ext cx="363" cy="726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5033723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08D89F-083C-70A5-C2AD-529CA043BA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>
            <a:extLst>
              <a:ext uri="{FF2B5EF4-FFF2-40B4-BE49-F238E27FC236}">
                <a16:creationId xmlns:a16="http://schemas.microsoft.com/office/drawing/2014/main" id="{915112D8-9E72-BF0A-C26B-98A9B276FC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anchor="t"/>
          <a:lstStyle/>
          <a:p>
            <a:pPr eaLnBrk="1" hangingPunct="1"/>
            <a:r>
              <a:rPr lang="cs-CZ" altLang="en-US" sz="2800" dirty="0"/>
              <a:t>Mezikód ve formě SSA</a:t>
            </a:r>
            <a:endParaRPr lang="cs-CZ" altLang="en-US" sz="2800" noProof="1"/>
          </a:p>
        </p:txBody>
      </p:sp>
      <p:sp>
        <p:nvSpPr>
          <p:cNvPr id="52226" name="Slide Number Placeholder 4">
            <a:extLst>
              <a:ext uri="{FF2B5EF4-FFF2-40B4-BE49-F238E27FC236}">
                <a16:creationId xmlns:a16="http://schemas.microsoft.com/office/drawing/2014/main" id="{801E8B3C-2567-F4A5-BE34-FE234C05A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60698DF4-7C29-42FC-B5B9-1AB6F3186FA3}" type="slidenum">
              <a:rPr lang="en-US" altLang="en-US" sz="1400" b="0" smtClean="0">
                <a:solidFill>
                  <a:srgbClr val="99FF9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27</a:t>
            </a:fld>
            <a:r>
              <a:rPr lang="cs-CZ" altLang="en-US" sz="1400" b="0">
                <a:solidFill>
                  <a:srgbClr val="99FF99"/>
                </a:solidFill>
                <a:latin typeface="Arial" charset="0"/>
              </a:rPr>
              <a:t> </a:t>
            </a:r>
            <a:endParaRPr lang="en-US" altLang="en-US" sz="1400" b="0">
              <a:solidFill>
                <a:srgbClr val="99FF99"/>
              </a:solidFill>
              <a:latin typeface="Arial" charset="0"/>
            </a:endParaRPr>
          </a:p>
        </p:txBody>
      </p:sp>
      <p:sp>
        <p:nvSpPr>
          <p:cNvPr id="52228" name="Rectangle 4">
            <a:extLst>
              <a:ext uri="{FF2B5EF4-FFF2-40B4-BE49-F238E27FC236}">
                <a16:creationId xmlns:a16="http://schemas.microsoft.com/office/drawing/2014/main" id="{5D773731-709E-A629-87BD-D40B6EAB6D8D}"/>
              </a:ext>
            </a:extLst>
          </p:cNvPr>
          <p:cNvSpPr>
            <a:spLocks noGrp="1" noChangeArrowheads="1"/>
          </p:cNvSpPr>
          <p:nvPr>
            <p:ph idx="4294967295"/>
          </p:nvPr>
        </p:nvSpPr>
        <p:spPr>
          <a:xfrm>
            <a:off x="0" y="764704"/>
            <a:ext cx="2843213" cy="5366221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cs-CZ" altLang="en-US" sz="1400" dirty="0"/>
              <a:t>L0:</a:t>
            </a:r>
          </a:p>
          <a:p>
            <a:pPr marL="0" indent="0" eaLnBrk="1" hangingPunct="1">
              <a:buNone/>
            </a:pPr>
            <a:r>
              <a:rPr lang="en-US" altLang="en-US" sz="1400" dirty="0"/>
              <a:t>$1=GT_I32(</a:t>
            </a:r>
            <a:r>
              <a:rPr lang="en-US" altLang="en-US" sz="1400" dirty="0" err="1"/>
              <a:t>Px,Py</a:t>
            </a:r>
            <a:r>
              <a:rPr lang="en-US" altLang="en-US" sz="1400" dirty="0"/>
              <a:t>)</a:t>
            </a:r>
          </a:p>
          <a:p>
            <a:pPr marL="0" indent="0" eaLnBrk="1" hangingPunct="1">
              <a:buNone/>
            </a:pPr>
            <a:r>
              <a:rPr lang="en-US" altLang="en-US" sz="1400" dirty="0"/>
              <a:t>JC $1,L1,L2</a:t>
            </a:r>
          </a:p>
          <a:p>
            <a:pPr marL="0" indent="0" eaLnBrk="1" hangingPunct="1">
              <a:buNone/>
            </a:pPr>
            <a:r>
              <a:rPr lang="en-US" altLang="en-US" sz="1400" dirty="0"/>
              <a:t>L1:</a:t>
            </a:r>
          </a:p>
          <a:p>
            <a:pPr marL="0" indent="0" eaLnBrk="1" hangingPunct="1">
              <a:buNone/>
            </a:pPr>
            <a:r>
              <a:rPr lang="en-US" altLang="en-US" sz="1400" dirty="0"/>
              <a:t>JMP L2</a:t>
            </a:r>
          </a:p>
          <a:p>
            <a:pPr marL="0" indent="0" eaLnBrk="1" hangingPunct="1">
              <a:buNone/>
            </a:pPr>
            <a:r>
              <a:rPr lang="en-US" altLang="en-US" sz="1400" dirty="0"/>
              <a:t>L2:</a:t>
            </a:r>
          </a:p>
          <a:p>
            <a:pPr marL="0" indent="0" eaLnBrk="1" hangingPunct="1">
              <a:buNone/>
            </a:pPr>
            <a:r>
              <a:rPr lang="en-US" altLang="en-US" sz="1400" dirty="0">
                <a:solidFill>
                  <a:srgbClr val="FF00FF"/>
                </a:solidFill>
              </a:rPr>
              <a:t>$2=PHI(L0,Py,L1,Px,L3,$3)</a:t>
            </a:r>
          </a:p>
          <a:p>
            <a:pPr marL="0" indent="0" eaLnBrk="1" hangingPunct="1">
              <a:buNone/>
            </a:pPr>
            <a:r>
              <a:rPr lang="en-US" altLang="en-US" sz="1400" dirty="0">
                <a:solidFill>
                  <a:srgbClr val="00B050"/>
                </a:solidFill>
              </a:rPr>
              <a:t>$3=PHI(L0,Px,L1,Py,L3,$5)</a:t>
            </a:r>
          </a:p>
          <a:p>
            <a:pPr marL="0" indent="0" eaLnBrk="1" hangingPunct="1">
              <a:buNone/>
            </a:pPr>
            <a:r>
              <a:rPr lang="en-US" altLang="en-US" sz="1400" dirty="0"/>
              <a:t>$4=GTC_I32(C1,$3)</a:t>
            </a:r>
          </a:p>
          <a:p>
            <a:pPr marL="0" indent="0" eaLnBrk="1" hangingPunct="1">
              <a:buNone/>
            </a:pPr>
            <a:r>
              <a:rPr lang="en-US" altLang="en-US" sz="1400" dirty="0"/>
              <a:t>JC $4,L3,L4</a:t>
            </a:r>
          </a:p>
          <a:p>
            <a:pPr marL="0" indent="0" eaLnBrk="1" hangingPunct="1">
              <a:buNone/>
            </a:pPr>
            <a:r>
              <a:rPr lang="en-US" altLang="en-US" sz="1400" dirty="0"/>
              <a:t>L3:</a:t>
            </a:r>
          </a:p>
          <a:p>
            <a:pPr marL="0" indent="0" eaLnBrk="1" hangingPunct="1">
              <a:buNone/>
            </a:pPr>
            <a:r>
              <a:rPr lang="en-US" altLang="en-US" sz="1400" dirty="0"/>
              <a:t>$5=MOD_I32($2,$3)</a:t>
            </a:r>
          </a:p>
          <a:p>
            <a:pPr marL="0" indent="0" eaLnBrk="1" hangingPunct="1">
              <a:buNone/>
            </a:pPr>
            <a:r>
              <a:rPr lang="en-US" altLang="en-US" sz="1400" dirty="0"/>
              <a:t>JMP L2</a:t>
            </a:r>
          </a:p>
          <a:p>
            <a:pPr marL="0" indent="0" eaLnBrk="1" hangingPunct="1">
              <a:buNone/>
            </a:pPr>
            <a:r>
              <a:rPr lang="en-US" altLang="en-US" sz="1400" dirty="0"/>
              <a:t>L4:</a:t>
            </a:r>
          </a:p>
          <a:p>
            <a:pPr marL="0" indent="0" eaLnBrk="1" hangingPunct="1">
              <a:buNone/>
            </a:pPr>
            <a:r>
              <a:rPr lang="en-US" altLang="en-US" sz="1400" dirty="0"/>
              <a:t>RET_I32 $2</a:t>
            </a:r>
            <a:endParaRPr lang="cs-CZ" altLang="en-US" sz="1400" dirty="0"/>
          </a:p>
        </p:txBody>
      </p:sp>
      <p:grpSp>
        <p:nvGrpSpPr>
          <p:cNvPr id="2" name="Group 3">
            <a:extLst>
              <a:ext uri="{FF2B5EF4-FFF2-40B4-BE49-F238E27FC236}">
                <a16:creationId xmlns:a16="http://schemas.microsoft.com/office/drawing/2014/main" id="{2636E16F-5506-458A-3A16-4D99E371E200}"/>
              </a:ext>
            </a:extLst>
          </p:cNvPr>
          <p:cNvGrpSpPr>
            <a:grpSpLocks/>
          </p:cNvGrpSpPr>
          <p:nvPr/>
        </p:nvGrpSpPr>
        <p:grpSpPr bwMode="auto">
          <a:xfrm>
            <a:off x="4643438" y="549275"/>
            <a:ext cx="4321175" cy="6119813"/>
            <a:chOff x="2925" y="346"/>
            <a:chExt cx="2722" cy="3855"/>
          </a:xfrm>
        </p:grpSpPr>
        <p:sp>
          <p:nvSpPr>
            <p:cNvPr id="3" name="Rectangle 4">
              <a:extLst>
                <a:ext uri="{FF2B5EF4-FFF2-40B4-BE49-F238E27FC236}">
                  <a16:creationId xmlns:a16="http://schemas.microsoft.com/office/drawing/2014/main" id="{7A22067D-4B01-0C0D-1C20-EE97EDE3EF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5" y="346"/>
              <a:ext cx="2722" cy="3855"/>
            </a:xfrm>
            <a:prstGeom prst="rect">
              <a:avLst/>
            </a:prstGeom>
            <a:solidFill>
              <a:srgbClr val="FFFF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en-US" b="0">
                <a:latin typeface="Arial" charset="0"/>
              </a:endParaRPr>
            </a:p>
          </p:txBody>
        </p:sp>
        <p:sp>
          <p:nvSpPr>
            <p:cNvPr id="4" name="Rectangle 5">
              <a:extLst>
                <a:ext uri="{FF2B5EF4-FFF2-40B4-BE49-F238E27FC236}">
                  <a16:creationId xmlns:a16="http://schemas.microsoft.com/office/drawing/2014/main" id="{3889AE6F-CFBC-4E4D-BF3C-E4D74F9FEE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1" y="527"/>
              <a:ext cx="1406" cy="63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en-US" b="0">
                <a:latin typeface="Arial" charset="0"/>
              </a:endParaRPr>
            </a:p>
          </p:txBody>
        </p:sp>
        <p:sp>
          <p:nvSpPr>
            <p:cNvPr id="5" name="Text Box 6">
              <a:extLst>
                <a:ext uri="{FF2B5EF4-FFF2-40B4-BE49-F238E27FC236}">
                  <a16:creationId xmlns:a16="http://schemas.microsoft.com/office/drawing/2014/main" id="{79675133-58FF-BD7E-7E14-75DBA9EC866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69" y="890"/>
              <a:ext cx="403" cy="91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GT_I32</a:t>
              </a:r>
              <a:endParaRPr lang="en-US" altLang="en-US" sz="1200" b="0"/>
            </a:p>
          </p:txBody>
        </p:sp>
        <p:sp>
          <p:nvSpPr>
            <p:cNvPr id="6" name="Text Box 7">
              <a:extLst>
                <a:ext uri="{FF2B5EF4-FFF2-40B4-BE49-F238E27FC236}">
                  <a16:creationId xmlns:a16="http://schemas.microsoft.com/office/drawing/2014/main" id="{08D0D01E-9E01-BA31-ED30-F4981C30149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69" y="1071"/>
              <a:ext cx="403" cy="91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JC</a:t>
              </a:r>
            </a:p>
          </p:txBody>
        </p:sp>
        <p:sp>
          <p:nvSpPr>
            <p:cNvPr id="7" name="Text Box 8">
              <a:extLst>
                <a:ext uri="{FF2B5EF4-FFF2-40B4-BE49-F238E27FC236}">
                  <a16:creationId xmlns:a16="http://schemas.microsoft.com/office/drawing/2014/main" id="{6A206C0B-5010-FB65-16F5-F4D3817CBDA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71" y="527"/>
              <a:ext cx="1406" cy="91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ENTER</a:t>
              </a:r>
            </a:p>
          </p:txBody>
        </p:sp>
        <p:sp>
          <p:nvSpPr>
            <p:cNvPr id="8" name="Line 9">
              <a:extLst>
                <a:ext uri="{FF2B5EF4-FFF2-40B4-BE49-F238E27FC236}">
                  <a16:creationId xmlns:a16="http://schemas.microsoft.com/office/drawing/2014/main" id="{48ECAD01-73B8-4C9D-445C-9138C0FA98B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786" y="618"/>
              <a:ext cx="546" cy="272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" name="Line 10">
              <a:extLst>
                <a:ext uri="{FF2B5EF4-FFF2-40B4-BE49-F238E27FC236}">
                  <a16:creationId xmlns:a16="http://schemas.microsoft.com/office/drawing/2014/main" id="{94A6011F-197B-9F97-65E7-15071B03B31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16" y="618"/>
              <a:ext cx="544" cy="272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" name="Line 11">
              <a:extLst>
                <a:ext uri="{FF2B5EF4-FFF2-40B4-BE49-F238E27FC236}">
                  <a16:creationId xmlns:a16="http://schemas.microsoft.com/office/drawing/2014/main" id="{D73FA754-D2C1-C74B-85EB-86FA92387CB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650" y="981"/>
              <a:ext cx="0" cy="90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1" name="Line 12">
              <a:extLst>
                <a:ext uri="{FF2B5EF4-FFF2-40B4-BE49-F238E27FC236}">
                  <a16:creationId xmlns:a16="http://schemas.microsoft.com/office/drawing/2014/main" id="{48BB9A7D-7424-2DE8-BDE0-27AEECEE3EC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32" y="618"/>
              <a:ext cx="0" cy="544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" name="Rectangle 13">
              <a:extLst>
                <a:ext uri="{FF2B5EF4-FFF2-40B4-BE49-F238E27FC236}">
                  <a16:creationId xmlns:a16="http://schemas.microsoft.com/office/drawing/2014/main" id="{0A913403-30F2-6F56-5044-77834D517F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1" y="2659"/>
              <a:ext cx="862" cy="5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en-US" b="0">
                <a:latin typeface="Arial" charset="0"/>
              </a:endParaRPr>
            </a:p>
          </p:txBody>
        </p:sp>
        <p:sp>
          <p:nvSpPr>
            <p:cNvPr id="13" name="Text Box 14">
              <a:extLst>
                <a:ext uri="{FF2B5EF4-FFF2-40B4-BE49-F238E27FC236}">
                  <a16:creationId xmlns:a16="http://schemas.microsoft.com/office/drawing/2014/main" id="{F6BB8471-15C3-CCD2-1719-9BEE0D1DF55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62" y="2931"/>
              <a:ext cx="680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GTC_I32(C1)</a:t>
              </a:r>
              <a:endParaRPr lang="en-US" altLang="en-US" sz="1200" b="0"/>
            </a:p>
          </p:txBody>
        </p:sp>
        <p:sp>
          <p:nvSpPr>
            <p:cNvPr id="14" name="Text Box 15">
              <a:extLst>
                <a:ext uri="{FF2B5EF4-FFF2-40B4-BE49-F238E27FC236}">
                  <a16:creationId xmlns:a16="http://schemas.microsoft.com/office/drawing/2014/main" id="{D899809A-9D5E-22E5-030E-C14C4AFB22C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98" y="3113"/>
              <a:ext cx="403" cy="91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JC</a:t>
              </a:r>
            </a:p>
          </p:txBody>
        </p:sp>
        <p:sp>
          <p:nvSpPr>
            <p:cNvPr id="15" name="Line 16">
              <a:extLst>
                <a:ext uri="{FF2B5EF4-FFF2-40B4-BE49-F238E27FC236}">
                  <a16:creationId xmlns:a16="http://schemas.microsoft.com/office/drawing/2014/main" id="{C909F272-F091-8450-8939-9DA147BD2D2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79" y="3023"/>
              <a:ext cx="0" cy="90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6" name="Line 17">
              <a:extLst>
                <a:ext uri="{FF2B5EF4-FFF2-40B4-BE49-F238E27FC236}">
                  <a16:creationId xmlns:a16="http://schemas.microsoft.com/office/drawing/2014/main" id="{53DD8DF7-CC7E-0721-7400-F2C702F8850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79" y="2748"/>
              <a:ext cx="362" cy="183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7" name="Rectangle 18">
              <a:extLst>
                <a:ext uri="{FF2B5EF4-FFF2-40B4-BE49-F238E27FC236}">
                  <a16:creationId xmlns:a16="http://schemas.microsoft.com/office/drawing/2014/main" id="{0A3A0C30-8EB5-3A5B-1061-D08F26F9C8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1" y="3566"/>
              <a:ext cx="817" cy="36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en-US" b="0">
                <a:latin typeface="Arial" charset="0"/>
              </a:endParaRPr>
            </a:p>
          </p:txBody>
        </p:sp>
        <p:sp>
          <p:nvSpPr>
            <p:cNvPr id="18" name="Line 19">
              <a:extLst>
                <a:ext uri="{FF2B5EF4-FFF2-40B4-BE49-F238E27FC236}">
                  <a16:creationId xmlns:a16="http://schemas.microsoft.com/office/drawing/2014/main" id="{94960FD0-051B-B966-7F37-755F656BCAE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24" y="3566"/>
              <a:ext cx="1" cy="271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9" name="Text Box 20">
              <a:extLst>
                <a:ext uri="{FF2B5EF4-FFF2-40B4-BE49-F238E27FC236}">
                  <a16:creationId xmlns:a16="http://schemas.microsoft.com/office/drawing/2014/main" id="{553A5202-78CF-1375-71D0-B5B4D8C2D8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88" y="3838"/>
              <a:ext cx="403" cy="91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 dirty="0"/>
                <a:t>RET_I32</a:t>
              </a:r>
            </a:p>
          </p:txBody>
        </p:sp>
        <p:sp>
          <p:nvSpPr>
            <p:cNvPr id="20" name="Line 21">
              <a:extLst>
                <a:ext uri="{FF2B5EF4-FFF2-40B4-BE49-F238E27FC236}">
                  <a16:creationId xmlns:a16="http://schemas.microsoft.com/office/drawing/2014/main" id="{09663043-2833-E01C-5627-A2A0EA4FD94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79" y="436"/>
              <a:ext cx="0" cy="90"/>
            </a:xfrm>
            <a:prstGeom prst="line">
              <a:avLst/>
            </a:prstGeom>
            <a:noFill/>
            <a:ln w="31750">
              <a:solidFill>
                <a:schemeClr val="bg2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1" name="Rectangle 22">
              <a:extLst>
                <a:ext uri="{FF2B5EF4-FFF2-40B4-BE49-F238E27FC236}">
                  <a16:creationId xmlns:a16="http://schemas.microsoft.com/office/drawing/2014/main" id="{37FFFA14-1800-5D5D-2372-75DEB78CEB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05" y="2387"/>
              <a:ext cx="1451" cy="99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en-US" b="0">
                <a:latin typeface="Arial" charset="0"/>
              </a:endParaRPr>
            </a:p>
          </p:txBody>
        </p:sp>
        <p:sp>
          <p:nvSpPr>
            <p:cNvPr id="22" name="Line 23">
              <a:extLst>
                <a:ext uri="{FF2B5EF4-FFF2-40B4-BE49-F238E27FC236}">
                  <a16:creationId xmlns:a16="http://schemas.microsoft.com/office/drawing/2014/main" id="{7872AEDD-D0F2-7373-788E-88AF0EBD3A1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649" y="2387"/>
              <a:ext cx="771" cy="272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3" name="Line 24">
              <a:extLst>
                <a:ext uri="{FF2B5EF4-FFF2-40B4-BE49-F238E27FC236}">
                  <a16:creationId xmlns:a16="http://schemas.microsoft.com/office/drawing/2014/main" id="{7F03A949-3B4B-C020-642F-A953F0A6E4C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03" y="2750"/>
              <a:ext cx="317" cy="634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4" name="Text Box 25">
              <a:extLst>
                <a:ext uri="{FF2B5EF4-FFF2-40B4-BE49-F238E27FC236}">
                  <a16:creationId xmlns:a16="http://schemas.microsoft.com/office/drawing/2014/main" id="{382AD47D-0957-70E7-CF75-0EDF6D533AF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76" y="2659"/>
              <a:ext cx="454" cy="91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MOD_I32</a:t>
              </a:r>
              <a:endParaRPr lang="en-US" altLang="en-US" sz="1200" b="0"/>
            </a:p>
          </p:txBody>
        </p:sp>
        <p:sp>
          <p:nvSpPr>
            <p:cNvPr id="25" name="Line 26">
              <a:extLst>
                <a:ext uri="{FF2B5EF4-FFF2-40B4-BE49-F238E27FC236}">
                  <a16:creationId xmlns:a16="http://schemas.microsoft.com/office/drawing/2014/main" id="{77669A05-D4BA-5140-F80A-BDE335341F6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86" y="2387"/>
              <a:ext cx="635" cy="272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" name="Line 27">
              <a:extLst>
                <a:ext uri="{FF2B5EF4-FFF2-40B4-BE49-F238E27FC236}">
                  <a16:creationId xmlns:a16="http://schemas.microsoft.com/office/drawing/2014/main" id="{252D31FA-D617-15E3-D918-40F13561E40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239" y="2387"/>
              <a:ext cx="181" cy="272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7" name="Rectangle 28">
              <a:extLst>
                <a:ext uri="{FF2B5EF4-FFF2-40B4-BE49-F238E27FC236}">
                  <a16:creationId xmlns:a16="http://schemas.microsoft.com/office/drawing/2014/main" id="{D7598B4B-D58C-E35C-C775-E966A3563D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33" y="1299"/>
              <a:ext cx="1678" cy="81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en-US" b="0">
                <a:latin typeface="Arial" charset="0"/>
              </a:endParaRPr>
            </a:p>
          </p:txBody>
        </p:sp>
        <p:sp>
          <p:nvSpPr>
            <p:cNvPr id="28" name="Line 29">
              <a:extLst>
                <a:ext uri="{FF2B5EF4-FFF2-40B4-BE49-F238E27FC236}">
                  <a16:creationId xmlns:a16="http://schemas.microsoft.com/office/drawing/2014/main" id="{DB031727-F5D7-3E0D-21EC-5CC2C5729BD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105" y="1298"/>
              <a:ext cx="1270" cy="817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9" name="Line 30">
              <a:extLst>
                <a:ext uri="{FF2B5EF4-FFF2-40B4-BE49-F238E27FC236}">
                  <a16:creationId xmlns:a16="http://schemas.microsoft.com/office/drawing/2014/main" id="{28EAF36D-2D03-B133-AB13-CE958B19382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105" y="1298"/>
              <a:ext cx="1270" cy="817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0" name="Line 31">
              <a:extLst>
                <a:ext uri="{FF2B5EF4-FFF2-40B4-BE49-F238E27FC236}">
                  <a16:creationId xmlns:a16="http://schemas.microsoft.com/office/drawing/2014/main" id="{F9329AFC-DF8F-BD6E-2226-C446F127070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16" y="2659"/>
              <a:ext cx="0" cy="544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1" name="Line 32">
              <a:extLst>
                <a:ext uri="{FF2B5EF4-FFF2-40B4-BE49-F238E27FC236}">
                  <a16:creationId xmlns:a16="http://schemas.microsoft.com/office/drawing/2014/main" id="{23443E91-87DA-C08D-9C1C-F618882159C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87" y="2659"/>
              <a:ext cx="0" cy="544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2" name="Line 33">
              <a:extLst>
                <a:ext uri="{FF2B5EF4-FFF2-40B4-BE49-F238E27FC236}">
                  <a16:creationId xmlns:a16="http://schemas.microsoft.com/office/drawing/2014/main" id="{624C3F0F-0752-C04C-EB6A-E6AFC3B22F8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016" y="618"/>
              <a:ext cx="0" cy="544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3" name="Line 34">
              <a:extLst>
                <a:ext uri="{FF2B5EF4-FFF2-40B4-BE49-F238E27FC236}">
                  <a16:creationId xmlns:a16="http://schemas.microsoft.com/office/drawing/2014/main" id="{ADA71BD8-4EE3-6CC2-9468-37A169D5C20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16" y="1344"/>
              <a:ext cx="0" cy="1315"/>
            </a:xfrm>
            <a:prstGeom prst="line">
              <a:avLst/>
            </a:prstGeom>
            <a:noFill/>
            <a:ln w="63500">
              <a:solidFill>
                <a:srgbClr val="FF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4" name="Line 35">
              <a:extLst>
                <a:ext uri="{FF2B5EF4-FFF2-40B4-BE49-F238E27FC236}">
                  <a16:creationId xmlns:a16="http://schemas.microsoft.com/office/drawing/2014/main" id="{E4CD51FB-4491-537D-2FD9-C68DDAACB1A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016" y="2205"/>
              <a:ext cx="817" cy="454"/>
            </a:xfrm>
            <a:prstGeom prst="line">
              <a:avLst/>
            </a:prstGeom>
            <a:noFill/>
            <a:ln w="63500">
              <a:solidFill>
                <a:srgbClr val="FF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5" name="Line 36">
              <a:extLst>
                <a:ext uri="{FF2B5EF4-FFF2-40B4-BE49-F238E27FC236}">
                  <a16:creationId xmlns:a16="http://schemas.microsoft.com/office/drawing/2014/main" id="{A43B70B2-15B5-4449-3B15-2E61FCF1CAA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16" y="1162"/>
              <a:ext cx="771" cy="1497"/>
            </a:xfrm>
            <a:prstGeom prst="line">
              <a:avLst/>
            </a:prstGeom>
            <a:noFill/>
            <a:ln w="63500">
              <a:solidFill>
                <a:srgbClr val="33CC33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6" name="Line 37">
              <a:extLst>
                <a:ext uri="{FF2B5EF4-FFF2-40B4-BE49-F238E27FC236}">
                  <a16:creationId xmlns:a16="http://schemas.microsoft.com/office/drawing/2014/main" id="{3B6BC782-9CF2-C569-77F6-DDDB779C360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016" y="1162"/>
              <a:ext cx="1316" cy="182"/>
            </a:xfrm>
            <a:prstGeom prst="line">
              <a:avLst/>
            </a:prstGeom>
            <a:noFill/>
            <a:ln w="63500">
              <a:solidFill>
                <a:srgbClr val="FF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" name="Line 38">
              <a:extLst>
                <a:ext uri="{FF2B5EF4-FFF2-40B4-BE49-F238E27FC236}">
                  <a16:creationId xmlns:a16="http://schemas.microsoft.com/office/drawing/2014/main" id="{A1ACBCFD-380E-9BAE-4B62-8A1AE4BFEF2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105" y="1162"/>
              <a:ext cx="227" cy="137"/>
            </a:xfrm>
            <a:prstGeom prst="line">
              <a:avLst/>
            </a:prstGeom>
            <a:noFill/>
            <a:ln w="63500">
              <a:solidFill>
                <a:srgbClr val="FF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8" name="Line 39">
              <a:extLst>
                <a:ext uri="{FF2B5EF4-FFF2-40B4-BE49-F238E27FC236}">
                  <a16:creationId xmlns:a16="http://schemas.microsoft.com/office/drawing/2014/main" id="{71153EE7-F49C-93B3-E7FC-0EEACA86594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16" y="1162"/>
              <a:ext cx="2359" cy="136"/>
            </a:xfrm>
            <a:prstGeom prst="line">
              <a:avLst/>
            </a:prstGeom>
            <a:noFill/>
            <a:ln w="63500">
              <a:solidFill>
                <a:srgbClr val="FFC0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9" name="Line 40">
              <a:extLst>
                <a:ext uri="{FF2B5EF4-FFF2-40B4-BE49-F238E27FC236}">
                  <a16:creationId xmlns:a16="http://schemas.microsoft.com/office/drawing/2014/main" id="{8ACB46B2-0AA2-6377-5232-EB452CEBCF0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787" y="2205"/>
              <a:ext cx="182" cy="454"/>
            </a:xfrm>
            <a:prstGeom prst="line">
              <a:avLst/>
            </a:prstGeom>
            <a:noFill/>
            <a:ln w="63500">
              <a:solidFill>
                <a:srgbClr val="33CC33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0" name="Line 41">
              <a:extLst>
                <a:ext uri="{FF2B5EF4-FFF2-40B4-BE49-F238E27FC236}">
                  <a16:creationId xmlns:a16="http://schemas.microsoft.com/office/drawing/2014/main" id="{5BFAEE82-BD70-F865-BDEE-04A3901AB41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969" y="2115"/>
              <a:ext cx="1406" cy="90"/>
            </a:xfrm>
            <a:prstGeom prst="line">
              <a:avLst/>
            </a:prstGeom>
            <a:noFill/>
            <a:ln w="63500">
              <a:solidFill>
                <a:srgbClr val="33CC33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1" name="Line 42">
              <a:extLst>
                <a:ext uri="{FF2B5EF4-FFF2-40B4-BE49-F238E27FC236}">
                  <a16:creationId xmlns:a16="http://schemas.microsoft.com/office/drawing/2014/main" id="{496E3411-F9F4-13B3-79FC-8870274C259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16" y="3203"/>
              <a:ext cx="408" cy="363"/>
            </a:xfrm>
            <a:prstGeom prst="line">
              <a:avLst/>
            </a:prstGeom>
            <a:noFill/>
            <a:ln w="63500">
              <a:solidFill>
                <a:srgbClr val="FF00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2" name="Line 43">
              <a:extLst>
                <a:ext uri="{FF2B5EF4-FFF2-40B4-BE49-F238E27FC236}">
                  <a16:creationId xmlns:a16="http://schemas.microsoft.com/office/drawing/2014/main" id="{740BCD95-A84B-685B-2142-A8A85A312AD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014" y="3385"/>
              <a:ext cx="1406" cy="227"/>
            </a:xfrm>
            <a:prstGeom prst="line">
              <a:avLst/>
            </a:prstGeom>
            <a:noFill/>
            <a:ln w="63500">
              <a:solidFill>
                <a:srgbClr val="33CC33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3" name="Line 44">
              <a:extLst>
                <a:ext uri="{FF2B5EF4-FFF2-40B4-BE49-F238E27FC236}">
                  <a16:creationId xmlns:a16="http://schemas.microsoft.com/office/drawing/2014/main" id="{18DBEC4F-BC52-73B2-228D-9EC814C5EA7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878" y="2614"/>
              <a:ext cx="136" cy="998"/>
            </a:xfrm>
            <a:prstGeom prst="line">
              <a:avLst/>
            </a:prstGeom>
            <a:noFill/>
            <a:ln w="63500">
              <a:solidFill>
                <a:srgbClr val="33CC33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" name="Line 45">
              <a:extLst>
                <a:ext uri="{FF2B5EF4-FFF2-40B4-BE49-F238E27FC236}">
                  <a16:creationId xmlns:a16="http://schemas.microsoft.com/office/drawing/2014/main" id="{2DF707C3-6F8E-E7B4-C222-AA084B3EC8F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87" y="2614"/>
              <a:ext cx="91" cy="45"/>
            </a:xfrm>
            <a:prstGeom prst="line">
              <a:avLst/>
            </a:prstGeom>
            <a:noFill/>
            <a:ln w="63500">
              <a:solidFill>
                <a:srgbClr val="33CC33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5" name="Line 46">
              <a:extLst>
                <a:ext uri="{FF2B5EF4-FFF2-40B4-BE49-F238E27FC236}">
                  <a16:creationId xmlns:a16="http://schemas.microsoft.com/office/drawing/2014/main" id="{68BEE035-E2B4-0490-179A-B985E8E9C64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878" y="2251"/>
              <a:ext cx="136" cy="998"/>
            </a:xfrm>
            <a:prstGeom prst="line">
              <a:avLst/>
            </a:prstGeom>
            <a:noFill/>
            <a:ln w="63500">
              <a:solidFill>
                <a:srgbClr val="00CC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6" name="Line 47">
              <a:extLst>
                <a:ext uri="{FF2B5EF4-FFF2-40B4-BE49-F238E27FC236}">
                  <a16:creationId xmlns:a16="http://schemas.microsoft.com/office/drawing/2014/main" id="{004794C0-C2BB-5C4E-EE74-5157A4FC033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14" y="2251"/>
              <a:ext cx="1406" cy="136"/>
            </a:xfrm>
            <a:prstGeom prst="line">
              <a:avLst/>
            </a:prstGeom>
            <a:noFill/>
            <a:ln w="63500">
              <a:solidFill>
                <a:srgbClr val="00CC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7" name="Line 48">
              <a:extLst>
                <a:ext uri="{FF2B5EF4-FFF2-40B4-BE49-F238E27FC236}">
                  <a16:creationId xmlns:a16="http://schemas.microsoft.com/office/drawing/2014/main" id="{990A18F9-B81D-7DC2-8202-18E8D354E1D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787" y="3203"/>
              <a:ext cx="91" cy="46"/>
            </a:xfrm>
            <a:prstGeom prst="line">
              <a:avLst/>
            </a:prstGeom>
            <a:noFill/>
            <a:ln w="63500">
              <a:solidFill>
                <a:srgbClr val="00CC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8" name="Line 49">
              <a:extLst>
                <a:ext uri="{FF2B5EF4-FFF2-40B4-BE49-F238E27FC236}">
                  <a16:creationId xmlns:a16="http://schemas.microsoft.com/office/drawing/2014/main" id="{7F64A0F9-BCFE-677F-2A10-D387F32D918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23" y="2478"/>
              <a:ext cx="136" cy="997"/>
            </a:xfrm>
            <a:prstGeom prst="line">
              <a:avLst/>
            </a:prstGeom>
            <a:noFill/>
            <a:ln w="63500">
              <a:solidFill>
                <a:srgbClr val="FF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" name="Line 50">
              <a:extLst>
                <a:ext uri="{FF2B5EF4-FFF2-40B4-BE49-F238E27FC236}">
                  <a16:creationId xmlns:a16="http://schemas.microsoft.com/office/drawing/2014/main" id="{4AD642D2-0781-52E3-C7DA-2680AAEC70B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059" y="3385"/>
              <a:ext cx="227" cy="90"/>
            </a:xfrm>
            <a:prstGeom prst="line">
              <a:avLst/>
            </a:prstGeom>
            <a:noFill/>
            <a:ln w="63500">
              <a:solidFill>
                <a:srgbClr val="FF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0" name="Line 51">
              <a:extLst>
                <a:ext uri="{FF2B5EF4-FFF2-40B4-BE49-F238E27FC236}">
                  <a16:creationId xmlns:a16="http://schemas.microsoft.com/office/drawing/2014/main" id="{C232F715-2DE9-D5AD-7FE4-F7A062C5CA0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016" y="2478"/>
              <a:ext cx="907" cy="181"/>
            </a:xfrm>
            <a:prstGeom prst="line">
              <a:avLst/>
            </a:prstGeom>
            <a:noFill/>
            <a:ln w="63500">
              <a:solidFill>
                <a:srgbClr val="FF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" name="Line 52">
              <a:extLst>
                <a:ext uri="{FF2B5EF4-FFF2-40B4-BE49-F238E27FC236}">
                  <a16:creationId xmlns:a16="http://schemas.microsoft.com/office/drawing/2014/main" id="{619C4E1F-5015-6B6D-2A9D-17F2EAF99A8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16" y="3203"/>
              <a:ext cx="907" cy="182"/>
            </a:xfrm>
            <a:prstGeom prst="line">
              <a:avLst/>
            </a:prstGeom>
            <a:noFill/>
            <a:ln w="63500">
              <a:solidFill>
                <a:srgbClr val="993366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2" name="Line 53">
              <a:extLst>
                <a:ext uri="{FF2B5EF4-FFF2-40B4-BE49-F238E27FC236}">
                  <a16:creationId xmlns:a16="http://schemas.microsoft.com/office/drawing/2014/main" id="{8299AC6E-240E-630E-C5DA-BE2F94D623C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923" y="2341"/>
              <a:ext cx="136" cy="1044"/>
            </a:xfrm>
            <a:prstGeom prst="line">
              <a:avLst/>
            </a:prstGeom>
            <a:noFill/>
            <a:ln w="63500">
              <a:solidFill>
                <a:srgbClr val="993366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3" name="Line 54">
              <a:extLst>
                <a:ext uri="{FF2B5EF4-FFF2-40B4-BE49-F238E27FC236}">
                  <a16:creationId xmlns:a16="http://schemas.microsoft.com/office/drawing/2014/main" id="{94666B5B-B893-0333-233A-814DD62C38B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059" y="2341"/>
              <a:ext cx="227" cy="46"/>
            </a:xfrm>
            <a:prstGeom prst="line">
              <a:avLst/>
            </a:prstGeom>
            <a:noFill/>
            <a:ln w="63500">
              <a:solidFill>
                <a:srgbClr val="993366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4" name="Line 55">
              <a:extLst>
                <a:ext uri="{FF2B5EF4-FFF2-40B4-BE49-F238E27FC236}">
                  <a16:creationId xmlns:a16="http://schemas.microsoft.com/office/drawing/2014/main" id="{44CB3566-6BDF-10B0-403F-B5F185163EB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833" y="2115"/>
              <a:ext cx="272" cy="90"/>
            </a:xfrm>
            <a:prstGeom prst="line">
              <a:avLst/>
            </a:prstGeom>
            <a:noFill/>
            <a:ln w="63500">
              <a:solidFill>
                <a:srgbClr val="FF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5" name="Line 56">
              <a:extLst>
                <a:ext uri="{FF2B5EF4-FFF2-40B4-BE49-F238E27FC236}">
                  <a16:creationId xmlns:a16="http://schemas.microsoft.com/office/drawing/2014/main" id="{F8B3899A-AB40-66F4-DC95-F488CF040F3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86" y="2659"/>
              <a:ext cx="363" cy="726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56" name="Text Box 20">
            <a:extLst>
              <a:ext uri="{FF2B5EF4-FFF2-40B4-BE49-F238E27FC236}">
                <a16:creationId xmlns:a16="http://schemas.microsoft.com/office/drawing/2014/main" id="{575F6128-E577-B1CA-D517-57D0D30F38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5397" y="4217114"/>
            <a:ext cx="351429" cy="144562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 dirty="0"/>
              <a:t>PHI</a:t>
            </a:r>
            <a:endParaRPr lang="en-US" altLang="en-US" sz="1200" dirty="0"/>
          </a:p>
        </p:txBody>
      </p:sp>
      <p:sp>
        <p:nvSpPr>
          <p:cNvPr id="57" name="Text Box 20">
            <a:extLst>
              <a:ext uri="{FF2B5EF4-FFF2-40B4-BE49-F238E27FC236}">
                <a16:creationId xmlns:a16="http://schemas.microsoft.com/office/drawing/2014/main" id="{E9BB2A9C-0ABA-7F4D-D068-4D1CECD989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27903" y="4217114"/>
            <a:ext cx="351429" cy="144562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 dirty="0"/>
              <a:t>PHI</a:t>
            </a:r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40500495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dirty="0"/>
              <a:t>Architektura překladače</a:t>
            </a:r>
            <a:endParaRPr lang="cs-CZ" altLang="en-US" noProof="1"/>
          </a:p>
        </p:txBody>
      </p:sp>
      <p:sp>
        <p:nvSpPr>
          <p:cNvPr id="1024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2101372B-7342-4108-8EAA-BBDB54368203}" type="slidenum">
              <a:rPr lang="en-US" altLang="en-US" sz="1400" b="0" smtClean="0">
                <a:solidFill>
                  <a:srgbClr val="99FF9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r>
              <a:rPr lang="cs-CZ" altLang="en-US" sz="1400" b="0">
                <a:solidFill>
                  <a:srgbClr val="99FF99"/>
                </a:solidFill>
                <a:latin typeface="Arial" charset="0"/>
              </a:rPr>
              <a:t> </a:t>
            </a:r>
            <a:endParaRPr lang="en-US" altLang="en-US" sz="1400" b="0">
              <a:solidFill>
                <a:srgbClr val="99FF99"/>
              </a:solidFill>
              <a:latin typeface="Arial" charset="0"/>
            </a:endParaRPr>
          </a:p>
        </p:txBody>
      </p:sp>
      <p:sp>
        <p:nvSpPr>
          <p:cNvPr id="10245" name="Text Box 4"/>
          <p:cNvSpPr txBox="1">
            <a:spLocks noChangeArrowheads="1"/>
          </p:cNvSpPr>
          <p:nvPr/>
        </p:nvSpPr>
        <p:spPr bwMode="auto">
          <a:xfrm>
            <a:off x="755650" y="4581525"/>
            <a:ext cx="2879725" cy="5397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b="0">
                <a:latin typeface="Arial" charset="0"/>
              </a:rPr>
              <a:t>Generátor mezikódu</a:t>
            </a:r>
            <a:endParaRPr lang="en-US" altLang="en-US" b="0">
              <a:latin typeface="Arial" charset="0"/>
            </a:endParaRPr>
          </a:p>
        </p:txBody>
      </p:sp>
      <p:sp>
        <p:nvSpPr>
          <p:cNvPr id="10246" name="Line 5"/>
          <p:cNvSpPr>
            <a:spLocks noChangeShapeType="1"/>
          </p:cNvSpPr>
          <p:nvPr/>
        </p:nvSpPr>
        <p:spPr bwMode="auto">
          <a:xfrm>
            <a:off x="1979613" y="1846263"/>
            <a:ext cx="0" cy="504825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10247" name="Text Box 6"/>
          <p:cNvSpPr txBox="1">
            <a:spLocks noChangeArrowheads="1"/>
          </p:cNvSpPr>
          <p:nvPr/>
        </p:nvSpPr>
        <p:spPr bwMode="auto">
          <a:xfrm>
            <a:off x="755650" y="1270000"/>
            <a:ext cx="2879725" cy="5397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b="0">
                <a:latin typeface="Arial" charset="0"/>
              </a:rPr>
              <a:t>Lexikální analyzátor</a:t>
            </a:r>
            <a:endParaRPr lang="en-US" altLang="en-US" b="0">
              <a:latin typeface="Arial" charset="0"/>
            </a:endParaRPr>
          </a:p>
        </p:txBody>
      </p:sp>
      <p:sp>
        <p:nvSpPr>
          <p:cNvPr id="10248" name="Text Box 7"/>
          <p:cNvSpPr txBox="1">
            <a:spLocks noChangeArrowheads="1"/>
          </p:cNvSpPr>
          <p:nvPr/>
        </p:nvSpPr>
        <p:spPr bwMode="auto">
          <a:xfrm>
            <a:off x="755650" y="2386013"/>
            <a:ext cx="2879725" cy="5397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b="0">
                <a:latin typeface="Arial" charset="0"/>
              </a:rPr>
              <a:t>Parser</a:t>
            </a:r>
            <a:endParaRPr lang="en-US" altLang="en-US" b="0">
              <a:latin typeface="Arial" charset="0"/>
            </a:endParaRPr>
          </a:p>
        </p:txBody>
      </p:sp>
      <p:sp>
        <p:nvSpPr>
          <p:cNvPr id="10249" name="Text Box 8"/>
          <p:cNvSpPr txBox="1">
            <a:spLocks noChangeArrowheads="1"/>
          </p:cNvSpPr>
          <p:nvPr/>
        </p:nvSpPr>
        <p:spPr bwMode="auto">
          <a:xfrm>
            <a:off x="755650" y="3502025"/>
            <a:ext cx="2879725" cy="5397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b="0">
                <a:latin typeface="Arial" charset="0"/>
              </a:rPr>
              <a:t>Sémantický analyzátor</a:t>
            </a:r>
            <a:endParaRPr lang="en-US" altLang="en-US" b="0">
              <a:latin typeface="Arial" charset="0"/>
            </a:endParaRPr>
          </a:p>
        </p:txBody>
      </p:sp>
      <p:sp>
        <p:nvSpPr>
          <p:cNvPr id="10250" name="Text Box 9"/>
          <p:cNvSpPr txBox="1">
            <a:spLocks noChangeArrowheads="1"/>
          </p:cNvSpPr>
          <p:nvPr/>
        </p:nvSpPr>
        <p:spPr bwMode="auto">
          <a:xfrm>
            <a:off x="5219700" y="2781300"/>
            <a:ext cx="2879725" cy="5397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b="0">
                <a:latin typeface="Arial" charset="0"/>
              </a:rPr>
              <a:t>Generátor kódu</a:t>
            </a:r>
            <a:endParaRPr lang="en-US" altLang="en-US" b="0">
              <a:latin typeface="Arial" charset="0"/>
            </a:endParaRPr>
          </a:p>
        </p:txBody>
      </p:sp>
      <p:sp>
        <p:nvSpPr>
          <p:cNvPr id="10251" name="Line 10"/>
          <p:cNvSpPr>
            <a:spLocks noChangeShapeType="1"/>
          </p:cNvSpPr>
          <p:nvPr/>
        </p:nvSpPr>
        <p:spPr bwMode="auto">
          <a:xfrm>
            <a:off x="1979613" y="2925763"/>
            <a:ext cx="0" cy="504825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10252" name="Line 11"/>
          <p:cNvSpPr>
            <a:spLocks noChangeShapeType="1"/>
          </p:cNvSpPr>
          <p:nvPr/>
        </p:nvSpPr>
        <p:spPr bwMode="auto">
          <a:xfrm>
            <a:off x="1979613" y="4076700"/>
            <a:ext cx="0" cy="504825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10253" name="Line 12"/>
          <p:cNvSpPr>
            <a:spLocks noChangeShapeType="1"/>
          </p:cNvSpPr>
          <p:nvPr/>
        </p:nvSpPr>
        <p:spPr bwMode="auto">
          <a:xfrm flipV="1">
            <a:off x="3635375" y="3068638"/>
            <a:ext cx="1584325" cy="187325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10254" name="Text Box 13"/>
          <p:cNvSpPr txBox="1">
            <a:spLocks noChangeArrowheads="1"/>
          </p:cNvSpPr>
          <p:nvPr/>
        </p:nvSpPr>
        <p:spPr bwMode="auto">
          <a:xfrm>
            <a:off x="2051050" y="1917700"/>
            <a:ext cx="1655763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 b="0" dirty="0">
                <a:latin typeface="Arial" charset="0"/>
              </a:rPr>
              <a:t>Posloupnost tokenů</a:t>
            </a:r>
            <a:endParaRPr lang="en-US" altLang="en-US" sz="1200" b="0" dirty="0">
              <a:latin typeface="Arial" charset="0"/>
            </a:endParaRPr>
          </a:p>
        </p:txBody>
      </p:sp>
      <p:sp>
        <p:nvSpPr>
          <p:cNvPr id="10255" name="Line 14"/>
          <p:cNvSpPr>
            <a:spLocks noChangeShapeType="1"/>
          </p:cNvSpPr>
          <p:nvPr/>
        </p:nvSpPr>
        <p:spPr bwMode="auto">
          <a:xfrm>
            <a:off x="395288" y="1558925"/>
            <a:ext cx="360362" cy="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10256" name="Text Box 15"/>
          <p:cNvSpPr txBox="1">
            <a:spLocks noChangeArrowheads="1"/>
          </p:cNvSpPr>
          <p:nvPr/>
        </p:nvSpPr>
        <p:spPr bwMode="auto">
          <a:xfrm>
            <a:off x="2051050" y="2998788"/>
            <a:ext cx="1655763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 b="0">
                <a:latin typeface="Arial" charset="0"/>
              </a:rPr>
              <a:t>Derivační strom</a:t>
            </a:r>
            <a:endParaRPr lang="en-US" altLang="en-US" sz="1200" b="0">
              <a:latin typeface="Arial" charset="0"/>
            </a:endParaRPr>
          </a:p>
        </p:txBody>
      </p:sp>
      <p:sp>
        <p:nvSpPr>
          <p:cNvPr id="10257" name="Text Box 16"/>
          <p:cNvSpPr txBox="1">
            <a:spLocks noChangeArrowheads="1"/>
          </p:cNvSpPr>
          <p:nvPr/>
        </p:nvSpPr>
        <p:spPr bwMode="auto">
          <a:xfrm>
            <a:off x="2051050" y="4151313"/>
            <a:ext cx="1655763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 b="0">
                <a:latin typeface="Arial" charset="0"/>
              </a:rPr>
              <a:t>Derivační strom</a:t>
            </a:r>
            <a:endParaRPr lang="en-US" altLang="en-US" sz="1200" b="0">
              <a:latin typeface="Arial" charset="0"/>
            </a:endParaRPr>
          </a:p>
        </p:txBody>
      </p:sp>
      <p:sp>
        <p:nvSpPr>
          <p:cNvPr id="10258" name="Text Box 17"/>
          <p:cNvSpPr txBox="1">
            <a:spLocks noChangeArrowheads="1"/>
          </p:cNvSpPr>
          <p:nvPr/>
        </p:nvSpPr>
        <p:spPr bwMode="auto">
          <a:xfrm>
            <a:off x="3924300" y="3357563"/>
            <a:ext cx="1008063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 b="0">
                <a:latin typeface="Arial" charset="0"/>
              </a:rPr>
              <a:t>Mezikód</a:t>
            </a:r>
            <a:endParaRPr lang="en-US" altLang="en-US" sz="1200" b="0">
              <a:latin typeface="Arial" charset="0"/>
            </a:endParaRPr>
          </a:p>
        </p:txBody>
      </p:sp>
      <p:sp>
        <p:nvSpPr>
          <p:cNvPr id="10259" name="Text Box 18"/>
          <p:cNvSpPr txBox="1">
            <a:spLocks noChangeArrowheads="1"/>
          </p:cNvSpPr>
          <p:nvPr/>
        </p:nvSpPr>
        <p:spPr bwMode="auto">
          <a:xfrm>
            <a:off x="2051050" y="4151313"/>
            <a:ext cx="1655763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 b="0">
                <a:latin typeface="Arial" charset="0"/>
              </a:rPr>
              <a:t>Derivační strom</a:t>
            </a:r>
            <a:endParaRPr lang="en-US" altLang="en-US" sz="1200" b="0">
              <a:latin typeface="Arial" charset="0"/>
            </a:endParaRPr>
          </a:p>
        </p:txBody>
      </p:sp>
      <p:sp>
        <p:nvSpPr>
          <p:cNvPr id="10260" name="Text Box 19"/>
          <p:cNvSpPr txBox="1">
            <a:spLocks noChangeArrowheads="1"/>
          </p:cNvSpPr>
          <p:nvPr/>
        </p:nvSpPr>
        <p:spPr bwMode="auto">
          <a:xfrm>
            <a:off x="6588125" y="3429000"/>
            <a:ext cx="2160588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 b="0">
                <a:latin typeface="Arial" charset="0"/>
              </a:rPr>
              <a:t>Cílový kód</a:t>
            </a:r>
            <a:endParaRPr lang="en-US" altLang="en-US" sz="1200" b="0">
              <a:latin typeface="Arial" charset="0"/>
            </a:endParaRPr>
          </a:p>
        </p:txBody>
      </p:sp>
      <p:sp>
        <p:nvSpPr>
          <p:cNvPr id="10261" name="Line 20"/>
          <p:cNvSpPr>
            <a:spLocks noChangeShapeType="1"/>
          </p:cNvSpPr>
          <p:nvPr/>
        </p:nvSpPr>
        <p:spPr bwMode="auto">
          <a:xfrm>
            <a:off x="6516688" y="3357563"/>
            <a:ext cx="0" cy="504825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10262" name="Line 21"/>
          <p:cNvSpPr>
            <a:spLocks noChangeShapeType="1"/>
          </p:cNvSpPr>
          <p:nvPr/>
        </p:nvSpPr>
        <p:spPr bwMode="auto">
          <a:xfrm flipV="1">
            <a:off x="4572000" y="836613"/>
            <a:ext cx="0" cy="5545137"/>
          </a:xfrm>
          <a:prstGeom prst="line">
            <a:avLst/>
          </a:prstGeom>
          <a:noFill/>
          <a:ln w="50800" cap="rnd">
            <a:solidFill>
              <a:srgbClr val="8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10263" name="Text Box 22"/>
          <p:cNvSpPr txBox="1">
            <a:spLocks noChangeArrowheads="1"/>
          </p:cNvSpPr>
          <p:nvPr/>
        </p:nvSpPr>
        <p:spPr bwMode="auto">
          <a:xfrm>
            <a:off x="2484438" y="765175"/>
            <a:ext cx="2014537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 b="0">
                <a:latin typeface="Arial" charset="0"/>
              </a:rPr>
              <a:t>front-end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 b="0">
                <a:latin typeface="Arial" charset="0"/>
              </a:rPr>
              <a:t>závislý na vstupním jazyku</a:t>
            </a:r>
            <a:endParaRPr lang="en-US" altLang="en-US" sz="1200" b="0">
              <a:latin typeface="Arial" charset="0"/>
            </a:endParaRPr>
          </a:p>
        </p:txBody>
      </p:sp>
      <p:sp>
        <p:nvSpPr>
          <p:cNvPr id="10264" name="Text Box 23"/>
          <p:cNvSpPr txBox="1">
            <a:spLocks noChangeArrowheads="1"/>
          </p:cNvSpPr>
          <p:nvPr/>
        </p:nvSpPr>
        <p:spPr bwMode="auto">
          <a:xfrm>
            <a:off x="4643438" y="765175"/>
            <a:ext cx="1873250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 b="0">
                <a:latin typeface="Arial" charset="0"/>
              </a:rPr>
              <a:t>back-end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 b="0">
                <a:latin typeface="Arial" charset="0"/>
              </a:rPr>
              <a:t>závislý na cílovém stroji</a:t>
            </a:r>
            <a:endParaRPr lang="en-US" altLang="en-US" sz="1200" b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71903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dirty="0"/>
              <a:t>Architektura překladače</a:t>
            </a:r>
            <a:endParaRPr lang="cs-CZ" altLang="en-US" noProof="1"/>
          </a:p>
        </p:txBody>
      </p:sp>
      <p:sp>
        <p:nvSpPr>
          <p:cNvPr id="112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2A0052DC-C61A-4A95-AA32-4DCB6EB06DD5}" type="slidenum">
              <a:rPr lang="en-US" altLang="en-US" sz="1400" b="0" smtClean="0">
                <a:solidFill>
                  <a:srgbClr val="99FF9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r>
              <a:rPr lang="cs-CZ" altLang="en-US" sz="1400" b="0">
                <a:solidFill>
                  <a:srgbClr val="99FF99"/>
                </a:solidFill>
                <a:latin typeface="Arial" charset="0"/>
              </a:rPr>
              <a:t> </a:t>
            </a:r>
            <a:endParaRPr lang="en-US" altLang="en-US" sz="1400" b="0">
              <a:solidFill>
                <a:srgbClr val="99FF99"/>
              </a:solidFill>
              <a:latin typeface="Arial" charset="0"/>
            </a:endParaRPr>
          </a:p>
        </p:txBody>
      </p:sp>
      <p:sp>
        <p:nvSpPr>
          <p:cNvPr id="11269" name="Text Box 4"/>
          <p:cNvSpPr txBox="1">
            <a:spLocks noChangeArrowheads="1"/>
          </p:cNvSpPr>
          <p:nvPr/>
        </p:nvSpPr>
        <p:spPr bwMode="auto">
          <a:xfrm>
            <a:off x="755650" y="4618038"/>
            <a:ext cx="2879725" cy="5397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b="0">
                <a:latin typeface="Arial" charset="0"/>
              </a:rPr>
              <a:t>Optimalizace</a:t>
            </a:r>
            <a:endParaRPr lang="en-US" altLang="en-US" b="0">
              <a:latin typeface="Arial" charset="0"/>
            </a:endParaRPr>
          </a:p>
        </p:txBody>
      </p:sp>
      <p:sp>
        <p:nvSpPr>
          <p:cNvPr id="11270" name="Text Box 5"/>
          <p:cNvSpPr txBox="1">
            <a:spLocks noChangeArrowheads="1"/>
          </p:cNvSpPr>
          <p:nvPr/>
        </p:nvSpPr>
        <p:spPr bwMode="auto">
          <a:xfrm>
            <a:off x="755650" y="5734050"/>
            <a:ext cx="2879725" cy="5397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b="0">
                <a:latin typeface="Arial" charset="0"/>
              </a:rPr>
              <a:t>Generátor mezikódu</a:t>
            </a:r>
            <a:endParaRPr lang="en-US" altLang="en-US" b="0">
              <a:latin typeface="Arial" charset="0"/>
            </a:endParaRPr>
          </a:p>
        </p:txBody>
      </p:sp>
      <p:sp>
        <p:nvSpPr>
          <p:cNvPr id="11271" name="Text Box 6"/>
          <p:cNvSpPr txBox="1">
            <a:spLocks noChangeArrowheads="1"/>
          </p:cNvSpPr>
          <p:nvPr/>
        </p:nvSpPr>
        <p:spPr bwMode="auto">
          <a:xfrm>
            <a:off x="5219700" y="5083175"/>
            <a:ext cx="2879725" cy="5397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b="0">
                <a:latin typeface="Arial" charset="0"/>
              </a:rPr>
              <a:t>Strojově závislé optimalizace</a:t>
            </a:r>
            <a:endParaRPr lang="en-US" altLang="en-US" b="0">
              <a:latin typeface="Arial" charset="0"/>
            </a:endParaRPr>
          </a:p>
        </p:txBody>
      </p:sp>
      <p:sp>
        <p:nvSpPr>
          <p:cNvPr id="11272" name="Line 7"/>
          <p:cNvSpPr>
            <a:spLocks noChangeShapeType="1"/>
          </p:cNvSpPr>
          <p:nvPr/>
        </p:nvSpPr>
        <p:spPr bwMode="auto">
          <a:xfrm>
            <a:off x="1979613" y="1846263"/>
            <a:ext cx="0" cy="504825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11273" name="Text Box 8"/>
          <p:cNvSpPr txBox="1">
            <a:spLocks noChangeArrowheads="1"/>
          </p:cNvSpPr>
          <p:nvPr/>
        </p:nvSpPr>
        <p:spPr bwMode="auto">
          <a:xfrm>
            <a:off x="755650" y="1270000"/>
            <a:ext cx="2879725" cy="5397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b="0">
                <a:latin typeface="Arial" charset="0"/>
              </a:rPr>
              <a:t>Lexikální analyzátor</a:t>
            </a:r>
            <a:endParaRPr lang="en-US" altLang="en-US" b="0">
              <a:latin typeface="Arial" charset="0"/>
            </a:endParaRPr>
          </a:p>
        </p:txBody>
      </p:sp>
      <p:sp>
        <p:nvSpPr>
          <p:cNvPr id="11274" name="Text Box 9"/>
          <p:cNvSpPr txBox="1">
            <a:spLocks noChangeArrowheads="1"/>
          </p:cNvSpPr>
          <p:nvPr/>
        </p:nvSpPr>
        <p:spPr bwMode="auto">
          <a:xfrm>
            <a:off x="755650" y="2386013"/>
            <a:ext cx="2879725" cy="5397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b="0">
                <a:latin typeface="Arial" charset="0"/>
              </a:rPr>
              <a:t>Parser</a:t>
            </a:r>
            <a:endParaRPr lang="en-US" altLang="en-US" b="0">
              <a:latin typeface="Arial" charset="0"/>
            </a:endParaRPr>
          </a:p>
        </p:txBody>
      </p:sp>
      <p:sp>
        <p:nvSpPr>
          <p:cNvPr id="11275" name="Text Box 10"/>
          <p:cNvSpPr txBox="1">
            <a:spLocks noChangeArrowheads="1"/>
          </p:cNvSpPr>
          <p:nvPr/>
        </p:nvSpPr>
        <p:spPr bwMode="auto">
          <a:xfrm>
            <a:off x="755650" y="3502025"/>
            <a:ext cx="2879725" cy="5397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b="0">
                <a:latin typeface="Arial" charset="0"/>
              </a:rPr>
              <a:t>Sémantický analyzátor</a:t>
            </a:r>
            <a:endParaRPr lang="en-US" altLang="en-US" b="0">
              <a:latin typeface="Arial" charset="0"/>
            </a:endParaRPr>
          </a:p>
        </p:txBody>
      </p:sp>
      <p:sp>
        <p:nvSpPr>
          <p:cNvPr id="11276" name="Text Box 11"/>
          <p:cNvSpPr txBox="1">
            <a:spLocks noChangeArrowheads="1"/>
          </p:cNvSpPr>
          <p:nvPr/>
        </p:nvSpPr>
        <p:spPr bwMode="auto">
          <a:xfrm>
            <a:off x="5148263" y="1700213"/>
            <a:ext cx="2879725" cy="5397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b="0">
                <a:latin typeface="Arial" charset="0"/>
              </a:rPr>
              <a:t>Optimalizace</a:t>
            </a:r>
            <a:endParaRPr lang="en-US" altLang="en-US" b="0">
              <a:latin typeface="Arial" charset="0"/>
            </a:endParaRPr>
          </a:p>
        </p:txBody>
      </p:sp>
      <p:sp>
        <p:nvSpPr>
          <p:cNvPr id="11277" name="Text Box 12"/>
          <p:cNvSpPr txBox="1">
            <a:spLocks noChangeArrowheads="1"/>
          </p:cNvSpPr>
          <p:nvPr/>
        </p:nvSpPr>
        <p:spPr bwMode="auto">
          <a:xfrm>
            <a:off x="5219700" y="3954463"/>
            <a:ext cx="2879725" cy="5397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b="0">
                <a:latin typeface="Arial" charset="0"/>
              </a:rPr>
              <a:t>Generátor kódu</a:t>
            </a:r>
            <a:endParaRPr lang="en-US" altLang="en-US" b="0">
              <a:latin typeface="Arial" charset="0"/>
            </a:endParaRPr>
          </a:p>
        </p:txBody>
      </p:sp>
      <p:sp>
        <p:nvSpPr>
          <p:cNvPr id="11278" name="Text Box 13"/>
          <p:cNvSpPr txBox="1">
            <a:spLocks noChangeArrowheads="1"/>
          </p:cNvSpPr>
          <p:nvPr/>
        </p:nvSpPr>
        <p:spPr bwMode="auto">
          <a:xfrm>
            <a:off x="5219700" y="2827338"/>
            <a:ext cx="2879725" cy="5397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b="0">
                <a:latin typeface="Arial" charset="0"/>
              </a:rPr>
              <a:t>Strojově závislé optimalizace</a:t>
            </a:r>
            <a:endParaRPr lang="en-US" altLang="en-US" b="0">
              <a:latin typeface="Arial" charset="0"/>
            </a:endParaRPr>
          </a:p>
        </p:txBody>
      </p:sp>
      <p:sp>
        <p:nvSpPr>
          <p:cNvPr id="11279" name="Line 14"/>
          <p:cNvSpPr>
            <a:spLocks noChangeShapeType="1"/>
          </p:cNvSpPr>
          <p:nvPr/>
        </p:nvSpPr>
        <p:spPr bwMode="auto">
          <a:xfrm>
            <a:off x="1979613" y="2925763"/>
            <a:ext cx="0" cy="504825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11280" name="Line 15"/>
          <p:cNvSpPr>
            <a:spLocks noChangeShapeType="1"/>
          </p:cNvSpPr>
          <p:nvPr/>
        </p:nvSpPr>
        <p:spPr bwMode="auto">
          <a:xfrm>
            <a:off x="1979613" y="4078288"/>
            <a:ext cx="0" cy="504825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11281" name="Line 16"/>
          <p:cNvSpPr>
            <a:spLocks noChangeShapeType="1"/>
          </p:cNvSpPr>
          <p:nvPr/>
        </p:nvSpPr>
        <p:spPr bwMode="auto">
          <a:xfrm>
            <a:off x="1979613" y="5159375"/>
            <a:ext cx="0" cy="504825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11282" name="Line 17"/>
          <p:cNvSpPr>
            <a:spLocks noChangeShapeType="1"/>
          </p:cNvSpPr>
          <p:nvPr/>
        </p:nvSpPr>
        <p:spPr bwMode="auto">
          <a:xfrm>
            <a:off x="6588125" y="2274888"/>
            <a:ext cx="0" cy="504825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11283" name="Line 18"/>
          <p:cNvSpPr>
            <a:spLocks noChangeShapeType="1"/>
          </p:cNvSpPr>
          <p:nvPr/>
        </p:nvSpPr>
        <p:spPr bwMode="auto">
          <a:xfrm>
            <a:off x="6588125" y="3355975"/>
            <a:ext cx="0" cy="504825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11284" name="Line 19"/>
          <p:cNvSpPr>
            <a:spLocks noChangeShapeType="1"/>
          </p:cNvSpPr>
          <p:nvPr/>
        </p:nvSpPr>
        <p:spPr bwMode="auto">
          <a:xfrm>
            <a:off x="6588125" y="4508500"/>
            <a:ext cx="0" cy="504825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11285" name="Line 20"/>
          <p:cNvSpPr>
            <a:spLocks noChangeShapeType="1"/>
          </p:cNvSpPr>
          <p:nvPr/>
        </p:nvSpPr>
        <p:spPr bwMode="auto">
          <a:xfrm flipV="1">
            <a:off x="3635375" y="2205038"/>
            <a:ext cx="1512888" cy="360045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11286" name="Text Box 21"/>
          <p:cNvSpPr txBox="1">
            <a:spLocks noChangeArrowheads="1"/>
          </p:cNvSpPr>
          <p:nvPr/>
        </p:nvSpPr>
        <p:spPr bwMode="auto">
          <a:xfrm>
            <a:off x="2051050" y="1917700"/>
            <a:ext cx="1655763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 b="0">
                <a:latin typeface="Arial" charset="0"/>
              </a:rPr>
              <a:t>Posloupnost tokenů</a:t>
            </a:r>
            <a:endParaRPr lang="en-US" altLang="en-US" sz="1200" b="0">
              <a:latin typeface="Arial" charset="0"/>
            </a:endParaRPr>
          </a:p>
        </p:txBody>
      </p:sp>
      <p:sp>
        <p:nvSpPr>
          <p:cNvPr id="11287" name="Line 22"/>
          <p:cNvSpPr>
            <a:spLocks noChangeShapeType="1"/>
          </p:cNvSpPr>
          <p:nvPr/>
        </p:nvSpPr>
        <p:spPr bwMode="auto">
          <a:xfrm>
            <a:off x="395288" y="1558925"/>
            <a:ext cx="360362" cy="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11288" name="Text Box 23"/>
          <p:cNvSpPr txBox="1">
            <a:spLocks noChangeArrowheads="1"/>
          </p:cNvSpPr>
          <p:nvPr/>
        </p:nvSpPr>
        <p:spPr bwMode="auto">
          <a:xfrm>
            <a:off x="2051050" y="2998788"/>
            <a:ext cx="1655763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 b="0" dirty="0">
                <a:latin typeface="Arial" charset="0"/>
              </a:rPr>
              <a:t>Derivační strom</a:t>
            </a:r>
            <a:r>
              <a:rPr lang="en-US" altLang="en-US" sz="1200" b="0" dirty="0">
                <a:latin typeface="Arial" charset="0"/>
              </a:rPr>
              <a:t> / AST</a:t>
            </a:r>
          </a:p>
        </p:txBody>
      </p:sp>
      <p:sp>
        <p:nvSpPr>
          <p:cNvPr id="11289" name="Text Box 24"/>
          <p:cNvSpPr txBox="1">
            <a:spLocks noChangeArrowheads="1"/>
          </p:cNvSpPr>
          <p:nvPr/>
        </p:nvSpPr>
        <p:spPr bwMode="auto">
          <a:xfrm>
            <a:off x="2051050" y="4151313"/>
            <a:ext cx="1655763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 dirty="0">
                <a:latin typeface="Arial" charset="0"/>
              </a:rPr>
              <a:t>AST</a:t>
            </a:r>
          </a:p>
        </p:txBody>
      </p:sp>
      <p:sp>
        <p:nvSpPr>
          <p:cNvPr id="11290" name="Text Box 25"/>
          <p:cNvSpPr txBox="1">
            <a:spLocks noChangeArrowheads="1"/>
          </p:cNvSpPr>
          <p:nvPr/>
        </p:nvSpPr>
        <p:spPr bwMode="auto">
          <a:xfrm>
            <a:off x="2051050" y="5230813"/>
            <a:ext cx="1655763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 dirty="0">
                <a:latin typeface="Arial" charset="0"/>
              </a:rPr>
              <a:t>AST</a:t>
            </a:r>
          </a:p>
        </p:txBody>
      </p:sp>
      <p:sp>
        <p:nvSpPr>
          <p:cNvPr id="11291" name="Text Box 26"/>
          <p:cNvSpPr txBox="1">
            <a:spLocks noChangeArrowheads="1"/>
          </p:cNvSpPr>
          <p:nvPr/>
        </p:nvSpPr>
        <p:spPr bwMode="auto">
          <a:xfrm>
            <a:off x="3924300" y="2997200"/>
            <a:ext cx="1008063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 b="0">
                <a:latin typeface="Arial" charset="0"/>
              </a:rPr>
              <a:t>Mezikód (střední úrovně)</a:t>
            </a:r>
            <a:endParaRPr lang="en-US" altLang="en-US" sz="1200" b="0">
              <a:latin typeface="Arial" charset="0"/>
            </a:endParaRPr>
          </a:p>
        </p:txBody>
      </p:sp>
      <p:sp>
        <p:nvSpPr>
          <p:cNvPr id="11293" name="Text Box 28"/>
          <p:cNvSpPr txBox="1">
            <a:spLocks noChangeArrowheads="1"/>
          </p:cNvSpPr>
          <p:nvPr/>
        </p:nvSpPr>
        <p:spPr bwMode="auto">
          <a:xfrm>
            <a:off x="6659563" y="2347913"/>
            <a:ext cx="2160587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 b="0">
                <a:latin typeface="Arial" charset="0"/>
              </a:rPr>
              <a:t>Mezikód (střední úrovně)</a:t>
            </a:r>
            <a:endParaRPr lang="en-US" altLang="en-US" sz="1200" b="0">
              <a:latin typeface="Arial" charset="0"/>
            </a:endParaRPr>
          </a:p>
        </p:txBody>
      </p:sp>
      <p:sp>
        <p:nvSpPr>
          <p:cNvPr id="11294" name="Text Box 29"/>
          <p:cNvSpPr txBox="1">
            <a:spLocks noChangeArrowheads="1"/>
          </p:cNvSpPr>
          <p:nvPr/>
        </p:nvSpPr>
        <p:spPr bwMode="auto">
          <a:xfrm>
            <a:off x="6659563" y="3427413"/>
            <a:ext cx="2160587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 b="0">
                <a:latin typeface="Arial" charset="0"/>
              </a:rPr>
              <a:t>Mezikód (střední úrovně)</a:t>
            </a:r>
            <a:endParaRPr lang="en-US" altLang="en-US" sz="1200" b="0">
              <a:latin typeface="Arial" charset="0"/>
            </a:endParaRPr>
          </a:p>
        </p:txBody>
      </p:sp>
      <p:sp>
        <p:nvSpPr>
          <p:cNvPr id="11295" name="Text Box 30"/>
          <p:cNvSpPr txBox="1">
            <a:spLocks noChangeArrowheads="1"/>
          </p:cNvSpPr>
          <p:nvPr/>
        </p:nvSpPr>
        <p:spPr bwMode="auto">
          <a:xfrm>
            <a:off x="6659563" y="4579938"/>
            <a:ext cx="2160587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 b="0">
                <a:latin typeface="Arial" charset="0"/>
              </a:rPr>
              <a:t>Mezikód nízké úrovně</a:t>
            </a:r>
            <a:endParaRPr lang="en-US" altLang="en-US" sz="1200" b="0">
              <a:latin typeface="Arial" charset="0"/>
            </a:endParaRPr>
          </a:p>
        </p:txBody>
      </p:sp>
      <p:sp>
        <p:nvSpPr>
          <p:cNvPr id="11296" name="Text Box 31"/>
          <p:cNvSpPr txBox="1">
            <a:spLocks noChangeArrowheads="1"/>
          </p:cNvSpPr>
          <p:nvPr/>
        </p:nvSpPr>
        <p:spPr bwMode="auto">
          <a:xfrm>
            <a:off x="6659563" y="5732463"/>
            <a:ext cx="2160587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 b="0">
                <a:latin typeface="Arial" charset="0"/>
              </a:rPr>
              <a:t>Cílový kód</a:t>
            </a:r>
            <a:endParaRPr lang="en-US" altLang="en-US" sz="1200" b="0">
              <a:latin typeface="Arial" charset="0"/>
            </a:endParaRPr>
          </a:p>
        </p:txBody>
      </p:sp>
      <p:sp>
        <p:nvSpPr>
          <p:cNvPr id="11297" name="Line 32"/>
          <p:cNvSpPr>
            <a:spLocks noChangeShapeType="1"/>
          </p:cNvSpPr>
          <p:nvPr/>
        </p:nvSpPr>
        <p:spPr bwMode="auto">
          <a:xfrm>
            <a:off x="6588125" y="5659438"/>
            <a:ext cx="0" cy="504825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11298" name="Line 33"/>
          <p:cNvSpPr>
            <a:spLocks noChangeShapeType="1"/>
          </p:cNvSpPr>
          <p:nvPr/>
        </p:nvSpPr>
        <p:spPr bwMode="auto">
          <a:xfrm flipV="1">
            <a:off x="4572000" y="836613"/>
            <a:ext cx="0" cy="5545137"/>
          </a:xfrm>
          <a:prstGeom prst="line">
            <a:avLst/>
          </a:prstGeom>
          <a:noFill/>
          <a:ln w="50800" cap="rnd">
            <a:solidFill>
              <a:srgbClr val="8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11299" name="Text Box 34"/>
          <p:cNvSpPr txBox="1">
            <a:spLocks noChangeArrowheads="1"/>
          </p:cNvSpPr>
          <p:nvPr/>
        </p:nvSpPr>
        <p:spPr bwMode="auto">
          <a:xfrm>
            <a:off x="2484438" y="765175"/>
            <a:ext cx="2014537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 b="0">
                <a:latin typeface="Arial" charset="0"/>
              </a:rPr>
              <a:t>front-end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 b="0">
                <a:latin typeface="Arial" charset="0"/>
              </a:rPr>
              <a:t>závislý na vstupním jazyku</a:t>
            </a:r>
            <a:endParaRPr lang="en-US" altLang="en-US" sz="1200" b="0">
              <a:latin typeface="Arial" charset="0"/>
            </a:endParaRPr>
          </a:p>
        </p:txBody>
      </p:sp>
      <p:sp>
        <p:nvSpPr>
          <p:cNvPr id="11300" name="Text Box 35"/>
          <p:cNvSpPr txBox="1">
            <a:spLocks noChangeArrowheads="1"/>
          </p:cNvSpPr>
          <p:nvPr/>
        </p:nvSpPr>
        <p:spPr bwMode="auto">
          <a:xfrm>
            <a:off x="4643438" y="765175"/>
            <a:ext cx="1873250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 b="0">
                <a:latin typeface="Arial" charset="0"/>
              </a:rPr>
              <a:t>back-end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 b="0">
                <a:latin typeface="Arial" charset="0"/>
              </a:rPr>
              <a:t>závislý na cílovém stroji</a:t>
            </a:r>
            <a:endParaRPr lang="en-US" altLang="en-US" sz="1200" b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32313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5E6BD717-94BB-42E5-98FE-8FAB51A877E8}" type="slidenum">
              <a:rPr lang="en-US" altLang="en-US" sz="1400" b="0" smtClean="0">
                <a:solidFill>
                  <a:srgbClr val="99FF9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r>
              <a:rPr lang="cs-CZ" altLang="en-US" sz="1400" b="0">
                <a:solidFill>
                  <a:srgbClr val="99FF99"/>
                </a:solidFill>
                <a:latin typeface="Arial" charset="0"/>
              </a:rPr>
              <a:t> </a:t>
            </a:r>
            <a:endParaRPr lang="en-US" altLang="en-US" sz="1400" b="0">
              <a:solidFill>
                <a:srgbClr val="99FF99"/>
              </a:solidFill>
              <a:latin typeface="Arial" charset="0"/>
            </a:endParaRPr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/>
              <a:t>Mezikódy</a:t>
            </a:r>
            <a:endParaRPr lang="cs-CZ" altLang="en-US" noProof="1"/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2" eaLnBrk="1" hangingPunct="1"/>
            <a:r>
              <a:rPr lang="cs-CZ" altLang="en-US" sz="1600" dirty="0"/>
              <a:t>Vysokoúrovňový mezikód </a:t>
            </a:r>
          </a:p>
          <a:p>
            <a:pPr lvl="3" eaLnBrk="1" hangingPunct="1"/>
            <a:r>
              <a:rPr lang="cs-CZ" altLang="en-US" sz="1400" dirty="0"/>
              <a:t>Reprezentace vstupního programu</a:t>
            </a:r>
          </a:p>
          <a:p>
            <a:pPr lvl="4" eaLnBrk="1" hangingPunct="1"/>
            <a:r>
              <a:rPr lang="cs-CZ" altLang="en-US" sz="1200" dirty="0"/>
              <a:t>Během fází, řešících konstrukce a pravidla vstupního jazyka</a:t>
            </a:r>
          </a:p>
          <a:p>
            <a:pPr lvl="4" eaLnBrk="1" hangingPunct="1"/>
            <a:r>
              <a:rPr lang="cs-CZ" altLang="en-US" sz="1200" dirty="0"/>
              <a:t>Užívá logické typy a operace vstupního jazyka</a:t>
            </a:r>
          </a:p>
          <a:p>
            <a:pPr lvl="3" eaLnBrk="1" hangingPunct="1"/>
            <a:r>
              <a:rPr lang="cs-CZ" altLang="en-US" sz="1400" dirty="0"/>
              <a:t>Nejčastěji ve formě anotovaného AST (abstract syntax tree)</a:t>
            </a:r>
          </a:p>
          <a:p>
            <a:pPr lvl="4" eaLnBrk="1" hangingPunct="1"/>
            <a:r>
              <a:rPr lang="cs-CZ" altLang="en-US" sz="1200" dirty="0"/>
              <a:t>Derivační strom podle abstraktní gramatiky</a:t>
            </a:r>
          </a:p>
          <a:p>
            <a:pPr lvl="2" eaLnBrk="1" hangingPunct="1"/>
            <a:r>
              <a:rPr lang="cs-CZ" altLang="en-US" sz="1600" dirty="0"/>
              <a:t>Mezikód střední úrovně</a:t>
            </a:r>
          </a:p>
          <a:p>
            <a:pPr lvl="3" eaLnBrk="1" hangingPunct="1"/>
            <a:r>
              <a:rPr lang="cs-CZ" altLang="en-US" sz="1400" dirty="0"/>
              <a:t>Nejčastější hranice mezi front- a back-endem</a:t>
            </a:r>
          </a:p>
          <a:p>
            <a:pPr lvl="3" eaLnBrk="1" hangingPunct="1"/>
            <a:r>
              <a:rPr lang="cs-CZ" altLang="en-US" sz="1400" dirty="0"/>
              <a:t>Na vstupním jazyce nezávislá reprezentace</a:t>
            </a:r>
          </a:p>
          <a:p>
            <a:pPr lvl="4" eaLnBrk="1" hangingPunct="1"/>
            <a:r>
              <a:rPr lang="cs-CZ" altLang="en-US" sz="1200" dirty="0"/>
              <a:t>Užívá fyzické typy a operace na nich</a:t>
            </a:r>
          </a:p>
          <a:p>
            <a:pPr lvl="3" eaLnBrk="1" hangingPunct="1"/>
            <a:r>
              <a:rPr lang="cs-CZ" altLang="en-US" sz="1400" dirty="0"/>
              <a:t>Nejčastěji ve formě čtveřic</a:t>
            </a:r>
          </a:p>
          <a:p>
            <a:pPr lvl="4" eaLnBrk="1" hangingPunct="1"/>
            <a:r>
              <a:rPr lang="cs-CZ" altLang="en-US" sz="1200" dirty="0"/>
              <a:t>Tříadresové pseudoinstrukce, pomocné proměnné</a:t>
            </a:r>
          </a:p>
          <a:p>
            <a:pPr lvl="4" eaLnBrk="1" hangingPunct="1"/>
            <a:r>
              <a:rPr lang="cs-CZ" altLang="en-US" sz="1200" dirty="0"/>
              <a:t>Někdy ve speciálních formách (SSA – static single assignment)</a:t>
            </a:r>
          </a:p>
          <a:p>
            <a:pPr lvl="4" eaLnBrk="1" hangingPunct="1"/>
            <a:r>
              <a:rPr lang="cs-CZ" altLang="en-US" sz="1200" dirty="0"/>
              <a:t>Control-flow může být ve formě grafu BB (základních bloků)</a:t>
            </a:r>
          </a:p>
          <a:p>
            <a:pPr lvl="2" eaLnBrk="1" hangingPunct="1"/>
            <a:r>
              <a:rPr lang="cs-CZ" altLang="en-US" sz="1600" dirty="0"/>
              <a:t>Nízkoúrovňový mezikód</a:t>
            </a:r>
          </a:p>
          <a:p>
            <a:pPr lvl="3" eaLnBrk="1" hangingPunct="1"/>
            <a:r>
              <a:rPr lang="cs-CZ" altLang="en-US" sz="1400" dirty="0"/>
              <a:t>Ekvivalent strojových instrukcí</a:t>
            </a:r>
          </a:p>
          <a:p>
            <a:pPr lvl="4" eaLnBrk="1" hangingPunct="1"/>
            <a:r>
              <a:rPr lang="cs-CZ" altLang="en-US" sz="1200" dirty="0"/>
              <a:t>Nekompaktní forma, symbolické a relokované operandy</a:t>
            </a:r>
          </a:p>
          <a:p>
            <a:pPr lvl="4" eaLnBrk="1" hangingPunct="1"/>
            <a:r>
              <a:rPr lang="cs-CZ" altLang="en-US" sz="1200" dirty="0"/>
              <a:t>Před alokací registrů forma s neomezeným počtem virtuálních registrů</a:t>
            </a:r>
          </a:p>
          <a:p>
            <a:pPr lvl="3" eaLnBrk="1" hangingPunct="1"/>
            <a:r>
              <a:rPr lang="cs-CZ" altLang="en-US" sz="1400" dirty="0"/>
              <a:t>Někdy v univerzální strojově nezávislé formě (GCC RTL)</a:t>
            </a:r>
            <a:endParaRPr lang="cs-CZ" altLang="en-US" sz="1400" noProof="1"/>
          </a:p>
        </p:txBody>
      </p:sp>
    </p:spTree>
    <p:extLst>
      <p:ext uri="{BB962C8B-B14F-4D97-AF65-F5344CB8AC3E}">
        <p14:creationId xmlns:p14="http://schemas.microsoft.com/office/powerpoint/2010/main" val="20986740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895FD789-D1BD-45CC-A1B0-931568CEE1F9}" type="slidenum">
              <a:rPr lang="en-US" altLang="en-US" sz="1400" b="0" smtClean="0">
                <a:solidFill>
                  <a:srgbClr val="99FF9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r>
              <a:rPr lang="cs-CZ" altLang="en-US" sz="1400" b="0">
                <a:solidFill>
                  <a:srgbClr val="99FF99"/>
                </a:solidFill>
                <a:latin typeface="Arial" charset="0"/>
              </a:rPr>
              <a:t> </a:t>
            </a:r>
            <a:endParaRPr lang="en-US" altLang="en-US" sz="1400" b="0">
              <a:solidFill>
                <a:srgbClr val="99FF99"/>
              </a:solidFill>
              <a:latin typeface="Arial" charset="0"/>
            </a:endParaRPr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/>
              <a:t>Mezikódy</a:t>
            </a:r>
            <a:endParaRPr lang="cs-CZ" altLang="en-US" noProof="1"/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indent="0" eaLnBrk="1" hangingPunct="1"/>
            <a:endParaRPr lang="en-US" altLang="en-US"/>
          </a:p>
          <a:p>
            <a:pPr lvl="1" indent="0" eaLnBrk="1" hangingPunct="1"/>
            <a:endParaRPr lang="en-US" altLang="en-US"/>
          </a:p>
          <a:p>
            <a:pPr lvl="1" indent="0" eaLnBrk="1" hangingPunct="1"/>
            <a:endParaRPr lang="en-US" altLang="en-US"/>
          </a:p>
          <a:p>
            <a:pPr lvl="1" indent="0" eaLnBrk="1" hangingPunct="1"/>
            <a:r>
              <a:rPr lang="cs-CZ" altLang="en-US"/>
              <a:t>Informace uložené v mezikódu střední úrovně</a:t>
            </a:r>
          </a:p>
          <a:p>
            <a:pPr lvl="2" eaLnBrk="1" hangingPunct="1"/>
            <a:r>
              <a:rPr lang="cs-CZ" altLang="en-US"/>
              <a:t>Seznam globálních proměnných</a:t>
            </a:r>
          </a:p>
          <a:p>
            <a:pPr lvl="2" eaLnBrk="1" hangingPunct="1"/>
            <a:r>
              <a:rPr lang="cs-CZ" altLang="en-US"/>
              <a:t>Další </a:t>
            </a:r>
            <a:r>
              <a:rPr lang="en-US" altLang="en-US"/>
              <a:t>glob</a:t>
            </a:r>
            <a:r>
              <a:rPr lang="cs-CZ" altLang="en-US"/>
              <a:t>ální informace pro generovaný kód</a:t>
            </a:r>
          </a:p>
          <a:p>
            <a:pPr lvl="2" eaLnBrk="1" hangingPunct="1"/>
            <a:r>
              <a:rPr lang="cs-CZ" altLang="en-US"/>
              <a:t>Seznam procedur</a:t>
            </a:r>
          </a:p>
          <a:p>
            <a:pPr lvl="2" eaLnBrk="1" hangingPunct="1"/>
            <a:r>
              <a:rPr lang="cs-CZ" altLang="en-US"/>
              <a:t>Další informace pro debugger</a:t>
            </a:r>
          </a:p>
        </p:txBody>
      </p:sp>
    </p:spTree>
    <p:extLst>
      <p:ext uri="{BB962C8B-B14F-4D97-AF65-F5344CB8AC3E}">
        <p14:creationId xmlns:p14="http://schemas.microsoft.com/office/powerpoint/2010/main" val="27683790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EEEFA886-D861-426F-B34C-84126E5526CF}" type="slidenum">
              <a:rPr lang="en-US" altLang="en-US" sz="1400" b="0" smtClean="0">
                <a:solidFill>
                  <a:srgbClr val="99FF9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r>
              <a:rPr lang="cs-CZ" altLang="en-US" sz="1400" b="0">
                <a:solidFill>
                  <a:srgbClr val="99FF99"/>
                </a:solidFill>
                <a:latin typeface="Arial" charset="0"/>
              </a:rPr>
              <a:t> </a:t>
            </a:r>
            <a:endParaRPr lang="en-US" altLang="en-US" sz="1400" b="0">
              <a:solidFill>
                <a:srgbClr val="99FF99"/>
              </a:solidFill>
              <a:latin typeface="Arial" charset="0"/>
            </a:endParaRPr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/>
              <a:t>Mezikódy</a:t>
            </a:r>
            <a:endParaRPr lang="cs-CZ" altLang="en-US" noProof="1"/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indent="0" eaLnBrk="1" hangingPunct="1"/>
            <a:r>
              <a:rPr lang="cs-CZ" altLang="en-US" sz="2000" dirty="0"/>
              <a:t>Informace uložené v mezikódu střední úrovně</a:t>
            </a:r>
          </a:p>
          <a:p>
            <a:pPr lvl="2" eaLnBrk="1" hangingPunct="1"/>
            <a:r>
              <a:rPr lang="cs-CZ" altLang="en-US" sz="1800" dirty="0"/>
              <a:t>Seznam globálních proměnných</a:t>
            </a:r>
          </a:p>
          <a:p>
            <a:pPr lvl="4" eaLnBrk="1" hangingPunct="1"/>
            <a:r>
              <a:rPr lang="cs-CZ" altLang="en-US" sz="1600" dirty="0"/>
              <a:t>Velikost</a:t>
            </a:r>
          </a:p>
          <a:p>
            <a:pPr lvl="4" eaLnBrk="1" hangingPunct="1"/>
            <a:r>
              <a:rPr lang="cs-CZ" altLang="en-US" sz="1600" dirty="0"/>
              <a:t>Inicializace</a:t>
            </a:r>
          </a:p>
          <a:p>
            <a:pPr lvl="4" eaLnBrk="1" hangingPunct="1"/>
            <a:r>
              <a:rPr lang="cs-CZ" altLang="en-US" sz="1600" dirty="0"/>
              <a:t>Příznak konstantnosti</a:t>
            </a:r>
          </a:p>
          <a:p>
            <a:pPr lvl="4" eaLnBrk="1" hangingPunct="1"/>
            <a:r>
              <a:rPr lang="cs-CZ" altLang="en-US" sz="1600" dirty="0"/>
              <a:t>Jméno (pro linker)</a:t>
            </a:r>
          </a:p>
          <a:p>
            <a:pPr lvl="4" eaLnBrk="1" hangingPunct="1"/>
            <a:r>
              <a:rPr lang="cs-CZ" altLang="en-US" sz="1600" dirty="0"/>
              <a:t>Logický typ (pro debugger)</a:t>
            </a:r>
          </a:p>
          <a:p>
            <a:pPr lvl="2" eaLnBrk="1" hangingPunct="1"/>
            <a:r>
              <a:rPr lang="cs-CZ" altLang="en-US" sz="1800" dirty="0"/>
              <a:t>Další globální informace pro generovaný kód</a:t>
            </a:r>
          </a:p>
          <a:p>
            <a:pPr lvl="3" eaLnBrk="1" hangingPunct="1"/>
            <a:r>
              <a:rPr lang="cs-CZ" altLang="en-US" sz="1600" dirty="0"/>
              <a:t>Konstanty (reálné, řetězcové, strukturované)</a:t>
            </a:r>
          </a:p>
          <a:p>
            <a:pPr lvl="3" eaLnBrk="1" hangingPunct="1"/>
            <a:r>
              <a:rPr lang="cs-CZ" altLang="en-US" sz="1600" dirty="0"/>
              <a:t>Tabulky virtuálních funkcí, RTTI</a:t>
            </a:r>
          </a:p>
          <a:p>
            <a:pPr lvl="3" eaLnBrk="1" hangingPunct="1"/>
            <a:r>
              <a:rPr lang="cs-CZ" altLang="en-US" sz="1600" dirty="0"/>
              <a:t>Často splývají s globálními proměnnými</a:t>
            </a:r>
          </a:p>
          <a:p>
            <a:pPr lvl="2" eaLnBrk="1" hangingPunct="1"/>
            <a:r>
              <a:rPr lang="cs-CZ" altLang="en-US" sz="1800" dirty="0"/>
              <a:t>Seznam procedur</a:t>
            </a:r>
          </a:p>
          <a:p>
            <a:pPr lvl="2" eaLnBrk="1" hangingPunct="1"/>
            <a:r>
              <a:rPr lang="cs-CZ" altLang="en-US" sz="1800" dirty="0"/>
              <a:t>Další informace pro debugger</a:t>
            </a:r>
          </a:p>
          <a:p>
            <a:pPr lvl="3" eaLnBrk="1" hangingPunct="1"/>
            <a:r>
              <a:rPr lang="cs-CZ" altLang="en-US" sz="1600" dirty="0"/>
              <a:t>Jména a konstrukce typů</a:t>
            </a:r>
          </a:p>
        </p:txBody>
      </p:sp>
    </p:spTree>
    <p:extLst>
      <p:ext uri="{BB962C8B-B14F-4D97-AF65-F5344CB8AC3E}">
        <p14:creationId xmlns:p14="http://schemas.microsoft.com/office/powerpoint/2010/main" val="16532455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D110B4EA-510D-429D-B424-97A2ECB6B3F3}" type="slidenum">
              <a:rPr lang="en-US" altLang="en-US" sz="1400" b="0" smtClean="0">
                <a:solidFill>
                  <a:srgbClr val="99FF9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r>
              <a:rPr lang="cs-CZ" altLang="en-US" sz="1400" b="0">
                <a:solidFill>
                  <a:srgbClr val="99FF99"/>
                </a:solidFill>
                <a:latin typeface="Arial" charset="0"/>
              </a:rPr>
              <a:t> </a:t>
            </a:r>
            <a:endParaRPr lang="en-US" altLang="en-US" sz="1400" b="0">
              <a:solidFill>
                <a:srgbClr val="99FF99"/>
              </a:solidFill>
              <a:latin typeface="Arial" charset="0"/>
            </a:endParaRPr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/>
              <a:t>Mezikódy</a:t>
            </a:r>
            <a:endParaRPr lang="cs-CZ" altLang="en-US" noProof="1"/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indent="0" eaLnBrk="1" hangingPunct="1"/>
            <a:r>
              <a:rPr lang="cs-CZ" altLang="en-US" sz="2000" dirty="0"/>
              <a:t>Popis procedury</a:t>
            </a:r>
          </a:p>
          <a:p>
            <a:pPr lvl="3" eaLnBrk="1" hangingPunct="1"/>
            <a:r>
              <a:rPr lang="cs-CZ" altLang="en-US" sz="1600" dirty="0"/>
              <a:t>Jméno (pro linker a chybová hlášení)</a:t>
            </a:r>
          </a:p>
          <a:p>
            <a:pPr lvl="2" eaLnBrk="1" hangingPunct="1"/>
            <a:r>
              <a:rPr lang="cs-CZ" altLang="en-US" sz="1800" dirty="0"/>
              <a:t>Seznam parametrů</a:t>
            </a:r>
          </a:p>
          <a:p>
            <a:pPr lvl="3" eaLnBrk="1" hangingPunct="1"/>
            <a:r>
              <a:rPr lang="cs-CZ" altLang="en-US" sz="1600" dirty="0"/>
              <a:t>Fyzický typ (+ velikost)</a:t>
            </a:r>
          </a:p>
          <a:p>
            <a:pPr lvl="3" eaLnBrk="1" hangingPunct="1"/>
            <a:r>
              <a:rPr lang="cs-CZ" altLang="en-US" sz="1600" dirty="0"/>
              <a:t>Umístění podle volací konvence</a:t>
            </a:r>
          </a:p>
          <a:p>
            <a:pPr lvl="3" eaLnBrk="1" hangingPunct="1"/>
            <a:r>
              <a:rPr lang="cs-CZ" altLang="en-US" sz="1600" dirty="0"/>
              <a:t>Jméno (pro debugger a chybová hlášení)</a:t>
            </a:r>
          </a:p>
          <a:p>
            <a:pPr lvl="3" eaLnBrk="1" hangingPunct="1"/>
            <a:r>
              <a:rPr lang="cs-CZ" altLang="en-US" sz="1600" dirty="0"/>
              <a:t>Logický typ (pro debugger a určení aliasů)</a:t>
            </a:r>
          </a:p>
          <a:p>
            <a:pPr lvl="2" eaLnBrk="1" hangingPunct="1"/>
            <a:r>
              <a:rPr lang="cs-CZ" altLang="en-US" sz="1800" dirty="0"/>
              <a:t>Seznam lokálních proměnných</a:t>
            </a:r>
          </a:p>
          <a:p>
            <a:pPr lvl="3" eaLnBrk="1" hangingPunct="1"/>
            <a:r>
              <a:rPr lang="cs-CZ" altLang="en-US" sz="1600" dirty="0"/>
              <a:t>Fyzický typ (+ velikost)</a:t>
            </a:r>
          </a:p>
          <a:p>
            <a:pPr lvl="3" eaLnBrk="1" hangingPunct="1"/>
            <a:r>
              <a:rPr lang="cs-CZ" altLang="en-US" sz="1600" dirty="0"/>
              <a:t>Jméno (pro debugger a chybová hlášení)</a:t>
            </a:r>
          </a:p>
          <a:p>
            <a:pPr lvl="3" eaLnBrk="1" hangingPunct="1"/>
            <a:r>
              <a:rPr lang="cs-CZ" altLang="en-US" sz="1600" dirty="0"/>
              <a:t>Logický typ (pro debugger a určení aliasů)</a:t>
            </a:r>
          </a:p>
          <a:p>
            <a:pPr lvl="3" eaLnBrk="1" hangingPunct="1"/>
            <a:r>
              <a:rPr lang="cs-CZ" altLang="en-US" sz="1600" dirty="0"/>
              <a:t>Proměnné ve vnořených blocích se obvykle povyšují na úroveň procedury</a:t>
            </a:r>
          </a:p>
          <a:p>
            <a:pPr lvl="2" eaLnBrk="1" hangingPunct="1"/>
            <a:r>
              <a:rPr lang="cs-CZ" altLang="en-US" sz="1800" dirty="0"/>
              <a:t>Kód procedury</a:t>
            </a:r>
          </a:p>
          <a:p>
            <a:pPr lvl="2" eaLnBrk="1" hangingPunct="1"/>
            <a:r>
              <a:rPr lang="cs-CZ" altLang="en-US" sz="1800" dirty="0"/>
              <a:t>Další informace (popisy výjimek apod.)</a:t>
            </a:r>
          </a:p>
        </p:txBody>
      </p:sp>
    </p:spTree>
    <p:extLst>
      <p:ext uri="{BB962C8B-B14F-4D97-AF65-F5344CB8AC3E}">
        <p14:creationId xmlns:p14="http://schemas.microsoft.com/office/powerpoint/2010/main" val="10348860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Intermediate code</a:t>
            </a:r>
            <a:endParaRPr lang="cs-CZ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sz="2600" dirty="0"/>
              <a:t>Intermediate representation of the source code</a:t>
            </a:r>
          </a:p>
          <a:p>
            <a:pPr eaLnBrk="1" hangingPunct="1"/>
            <a:r>
              <a:rPr lang="en-US" sz="2600" dirty="0"/>
              <a:t>Separates front end from back end</a:t>
            </a:r>
            <a:endParaRPr lang="cs-CZ" sz="2600" dirty="0"/>
          </a:p>
          <a:p>
            <a:pPr eaLnBrk="1" hangingPunct="1"/>
            <a:r>
              <a:rPr lang="en-US" sz="2600" dirty="0"/>
              <a:t>Advantages</a:t>
            </a:r>
            <a:endParaRPr lang="cs-CZ" sz="2600" dirty="0"/>
          </a:p>
          <a:p>
            <a:pPr lvl="1" eaLnBrk="1" hangingPunct="1"/>
            <a:r>
              <a:rPr lang="en-US" sz="2200" dirty="0"/>
              <a:t>Different back ends for the same input language</a:t>
            </a:r>
            <a:r>
              <a:rPr lang="cs-CZ" sz="2200" dirty="0"/>
              <a:t> – </a:t>
            </a:r>
            <a:r>
              <a:rPr lang="en-US" sz="2200" dirty="0"/>
              <a:t>support for different CPU architectures</a:t>
            </a:r>
            <a:endParaRPr lang="cs-CZ" sz="2200" dirty="0"/>
          </a:p>
          <a:p>
            <a:pPr lvl="2" eaLnBrk="1" hangingPunct="1"/>
            <a:r>
              <a:rPr lang="cs-CZ" sz="2100" dirty="0" err="1"/>
              <a:t>gcc</a:t>
            </a:r>
            <a:endParaRPr lang="cs-CZ" sz="2100" dirty="0"/>
          </a:p>
          <a:p>
            <a:pPr lvl="1" eaLnBrk="1" hangingPunct="1"/>
            <a:r>
              <a:rPr lang="en-US" sz="2200" dirty="0"/>
              <a:t>Different front ends for the same output language</a:t>
            </a:r>
            <a:r>
              <a:rPr lang="cs-CZ" sz="2200" dirty="0"/>
              <a:t> – </a:t>
            </a:r>
            <a:r>
              <a:rPr lang="en-US" sz="2200" dirty="0"/>
              <a:t>support more programming languages for the same CPU architecture</a:t>
            </a:r>
            <a:endParaRPr lang="cs-CZ" sz="2200" dirty="0"/>
          </a:p>
          <a:p>
            <a:pPr lvl="2" eaLnBrk="1" hangingPunct="1"/>
            <a:r>
              <a:rPr lang="cs-CZ" sz="2100" dirty="0"/>
              <a:t>.NET</a:t>
            </a:r>
          </a:p>
          <a:p>
            <a:pPr lvl="1" eaLnBrk="1" hangingPunct="1"/>
            <a:r>
              <a:rPr lang="en-US" sz="2200" dirty="0"/>
              <a:t>A machine-independent optimizations</a:t>
            </a:r>
            <a:r>
              <a:rPr lang="cs-CZ" sz="2200" dirty="0"/>
              <a:t> – HLO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kuba">
  <a:themeElements>
    <a:clrScheme name="kuba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kub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kuba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uba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kuba</Template>
  <TotalTime>1158</TotalTime>
  <Words>2422</Words>
  <Application>Microsoft Office PowerPoint</Application>
  <PresentationFormat>On-screen Show (4:3)</PresentationFormat>
  <Paragraphs>601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0" baseType="lpstr">
      <vt:lpstr>Wingdings</vt:lpstr>
      <vt:lpstr>Arial</vt:lpstr>
      <vt:lpstr>kuba</vt:lpstr>
      <vt:lpstr>Compiler principles</vt:lpstr>
      <vt:lpstr>Architektura překladače</vt:lpstr>
      <vt:lpstr>Architektura překladače</vt:lpstr>
      <vt:lpstr>Architektura překladače</vt:lpstr>
      <vt:lpstr>Mezikódy</vt:lpstr>
      <vt:lpstr>Mezikódy</vt:lpstr>
      <vt:lpstr>Mezikódy</vt:lpstr>
      <vt:lpstr>Mezikódy</vt:lpstr>
      <vt:lpstr>Intermediate code</vt:lpstr>
      <vt:lpstr>Intermediate languages</vt:lpstr>
      <vt:lpstr>Examples – syntax tree and DAG</vt:lpstr>
      <vt:lpstr>Examples – postfix notation and three-address code</vt:lpstr>
      <vt:lpstr>Three-address code operands</vt:lpstr>
      <vt:lpstr>Types of three-address statements</vt:lpstr>
      <vt:lpstr>Implementation of three-address code – quadruples</vt:lpstr>
      <vt:lpstr>Implementation of three-address code – triples</vt:lpstr>
      <vt:lpstr>Implementation of three-address code – indirect triples</vt:lpstr>
      <vt:lpstr>SSA – Static Single Assignment</vt:lpstr>
      <vt:lpstr>SSA – Static Single Assignment</vt:lpstr>
      <vt:lpstr>Plně sekvenční čtveřicový mezikód</vt:lpstr>
      <vt:lpstr>Elementy mezikódu</vt:lpstr>
      <vt:lpstr>Částečně sekvenční čtveřicový mezikód</vt:lpstr>
      <vt:lpstr>Nesekvenční mezikód s hranicemi příkazů</vt:lpstr>
      <vt:lpstr>Nesekvenční mezikód se závislostmi</vt:lpstr>
      <vt:lpstr>Náhrada proměnných data-flow grafem</vt:lpstr>
      <vt:lpstr>Data-flow graf</vt:lpstr>
      <vt:lpstr>Mezikód ve formě SSA</vt:lpstr>
    </vt:vector>
  </TitlesOfParts>
  <Company>Ulita, KSI, MFF UK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Principy překladačů</dc:title>
  <dc:creator>Jakub Yaghob</dc:creator>
  <cp:lastModifiedBy>David Bednárek</cp:lastModifiedBy>
  <cp:revision>72</cp:revision>
  <dcterms:created xsi:type="dcterms:W3CDTF">2005-09-28T09:53:52Z</dcterms:created>
  <dcterms:modified xsi:type="dcterms:W3CDTF">2024-11-27T14:31:38Z</dcterms:modified>
</cp:coreProperties>
</file>