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sldIdLst>
    <p:sldId id="256" r:id="rId2"/>
    <p:sldId id="265" r:id="rId3"/>
    <p:sldId id="274" r:id="rId4"/>
    <p:sldId id="267" r:id="rId5"/>
    <p:sldId id="266" r:id="rId6"/>
    <p:sldId id="268" r:id="rId7"/>
    <p:sldId id="269" r:id="rId8"/>
    <p:sldId id="270" r:id="rId9"/>
    <p:sldId id="275" r:id="rId10"/>
    <p:sldId id="320" r:id="rId11"/>
    <p:sldId id="288" r:id="rId12"/>
    <p:sldId id="283" r:id="rId13"/>
    <p:sldId id="287" r:id="rId14"/>
    <p:sldId id="278" r:id="rId15"/>
    <p:sldId id="279" r:id="rId16"/>
    <p:sldId id="280" r:id="rId17"/>
    <p:sldId id="281" r:id="rId18"/>
    <p:sldId id="271" r:id="rId19"/>
    <p:sldId id="273" r:id="rId20"/>
    <p:sldId id="272" r:id="rId21"/>
    <p:sldId id="282" r:id="rId22"/>
    <p:sldId id="284" r:id="rId23"/>
    <p:sldId id="285" r:id="rId24"/>
    <p:sldId id="286" r:id="rId25"/>
    <p:sldId id="289" r:id="rId26"/>
    <p:sldId id="290" r:id="rId27"/>
    <p:sldId id="276" r:id="rId28"/>
    <p:sldId id="277" r:id="rId29"/>
    <p:sldId id="321" r:id="rId30"/>
    <p:sldId id="322" r:id="rId31"/>
    <p:sldId id="323" r:id="rId32"/>
    <p:sldId id="324" r:id="rId33"/>
    <p:sldId id="325" r:id="rId34"/>
    <p:sldId id="291" r:id="rId35"/>
    <p:sldId id="326" r:id="rId36"/>
    <p:sldId id="328" r:id="rId37"/>
    <p:sldId id="327" r:id="rId38"/>
    <p:sldId id="292" r:id="rId39"/>
    <p:sldId id="293" r:id="rId40"/>
    <p:sldId id="295" r:id="rId41"/>
    <p:sldId id="296" r:id="rId42"/>
    <p:sldId id="294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29" r:id="rId59"/>
    <p:sldId id="313" r:id="rId60"/>
    <p:sldId id="315" r:id="rId61"/>
    <p:sldId id="316" r:id="rId62"/>
    <p:sldId id="317" r:id="rId63"/>
    <p:sldId id="318" r:id="rId64"/>
    <p:sldId id="319" r:id="rId65"/>
    <p:sldId id="314" r:id="rId66"/>
    <p:sldId id="330" r:id="rId67"/>
  </p:sldIdLst>
  <p:sldSz cx="9144000" cy="6858000" type="screen4x3"/>
  <p:notesSz cx="6858000" cy="9144000"/>
  <p:embeddedFontLst>
    <p:embeddedFont>
      <p:font typeface="Arial Unicode MS"/>
      <p:regular r:id="rId68"/>
    </p:embeddedFont>
    <p:embeddedFont>
      <p:font typeface="Cambria Math" panose="02040503050406030204" pitchFamily="18" charset="0"/>
      <p:regular r:id="rId69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2" autoAdjust="0"/>
    <p:restoredTop sz="94660"/>
  </p:normalViewPr>
  <p:slideViewPr>
    <p:cSldViewPr>
      <p:cViewPr varScale="1">
        <p:scale>
          <a:sx n="126" d="100"/>
          <a:sy n="126" d="100"/>
        </p:scale>
        <p:origin x="105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9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font" Target="fonts/font2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6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7B9364-DCCC-4D05-B0FA-719EEEBCFA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40B15-6A23-4095-8263-F2994648D9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D0B20-9BE7-4E93-9F4F-C4488C1865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471E4-1618-4962-9DD3-FCE8E632E5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EBF73-CAE2-432A-9A2E-9080CCBFFF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78488-AB5A-47C2-B2B6-472A9A087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69BDD-82F9-424B-9994-CD1838C6CB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CF2EB-87CC-4745-AD19-3DD75C6277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3AD98-49E4-47EF-8F7C-26DD62AA6C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6C51F-3A30-42D6-83FC-956567B7DA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74032-6628-4C3A-8BF9-A244AF1014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89377-A873-492C-BC45-4FDBEF9E0E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38E7A3CD-479E-4A86-9484-C287E7BC54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cs-CZ"/>
          </a:p>
        </p:txBody>
      </p:sp>
      <p:pic>
        <p:nvPicPr>
          <p:cNvPr id="1033" name="Picture 9" descr="b2e2lirt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Compiler principles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Syntax analysis</a:t>
            </a:r>
            <a:endParaRPr lang="cs-CZ" dirty="0"/>
          </a:p>
          <a:p>
            <a:pPr eaLnBrk="1" hangingPunct="1"/>
            <a:endParaRPr lang="cs-CZ" dirty="0"/>
          </a:p>
          <a:p>
            <a:r>
              <a:rPr lang="cs-CZ" strike="sngStrike" dirty="0"/>
              <a:t>Jakub Yaghob</a:t>
            </a:r>
          </a:p>
          <a:p>
            <a:r>
              <a:rPr lang="en-US" dirty="0"/>
              <a:t>David </a:t>
            </a:r>
            <a:r>
              <a:rPr lang="en-US" dirty="0" err="1"/>
              <a:t>Bedn</a:t>
            </a:r>
            <a:r>
              <a:rPr lang="cs-CZ" dirty="0"/>
              <a:t>árek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Top-down parsing</a:t>
            </a:r>
            <a:endParaRPr lang="cs-CZ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D272A0C-3A01-C769-A27C-F970632D0C39}"/>
              </a:ext>
            </a:extLst>
          </p:cNvPr>
          <p:cNvGrpSpPr/>
          <p:nvPr/>
        </p:nvGrpSpPr>
        <p:grpSpPr>
          <a:xfrm>
            <a:off x="611560" y="2554404"/>
            <a:ext cx="1157213" cy="873388"/>
            <a:chOff x="3779912" y="2060848"/>
            <a:chExt cx="1157213" cy="87338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F9A73E7-927D-A266-A07A-6011B4A195A5}"/>
                </a:ext>
              </a:extLst>
            </p:cNvPr>
            <p:cNvGrpSpPr/>
            <p:nvPr/>
          </p:nvGrpSpPr>
          <p:grpSpPr>
            <a:xfrm>
              <a:off x="3779912" y="2060848"/>
              <a:ext cx="1157213" cy="369332"/>
              <a:chOff x="3779912" y="2060848"/>
              <a:chExt cx="1157213" cy="369332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93419A64-82BE-5363-248D-FECB8A55B4B2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4" name="Straight Connector 3">
                  <a:extLst>
                    <a:ext uri="{FF2B5EF4-FFF2-40B4-BE49-F238E27FC236}">
                      <a16:creationId xmlns:a16="http://schemas.microsoft.com/office/drawing/2014/main" id="{5CA1570A-21B1-29C4-3BE1-B8F5E06FC05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" name="Straight Connector 4">
                  <a:extLst>
                    <a:ext uri="{FF2B5EF4-FFF2-40B4-BE49-F238E27FC236}">
                      <a16:creationId xmlns:a16="http://schemas.microsoft.com/office/drawing/2014/main" id="{46D21446-5602-D3F4-5431-E5296DC8694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" name="Straight Connector 5">
                  <a:extLst>
                    <a:ext uri="{FF2B5EF4-FFF2-40B4-BE49-F238E27FC236}">
                      <a16:creationId xmlns:a16="http://schemas.microsoft.com/office/drawing/2014/main" id="{C142DF7A-9BA5-D729-10BD-BAD26258F1B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3D5BD1C-34FF-399E-D183-24D94B2D2B3E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/>
                  <a:t>S$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449CF5C-E836-BD03-8A61-4ECEC703B09C}"/>
                </a:ext>
              </a:extLst>
            </p:cNvPr>
            <p:cNvGrpSpPr/>
            <p:nvPr/>
          </p:nvGrpSpPr>
          <p:grpSpPr>
            <a:xfrm>
              <a:off x="3779912" y="2564904"/>
              <a:ext cx="1157213" cy="369332"/>
              <a:chOff x="3779912" y="2060848"/>
              <a:chExt cx="1157213" cy="369332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CC9D00AD-E1D7-88E4-E279-C8D1A8FA7DAA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63DB7383-64AC-0ADA-1E1E-7D13622D9FB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5E0C3C00-87A8-0AFE-C460-534FF6B671C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B277E02C-FDF6-3DD3-A9BD-DBAB9FE0AFC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9612389-F5A3-C1CF-FD8B-90145FE9EA6A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/>
                  <a:t>w$</a:t>
                </a:r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9B06E4B-F3FC-51B0-C3ED-6441105D4F55}"/>
              </a:ext>
            </a:extLst>
          </p:cNvPr>
          <p:cNvGrpSpPr/>
          <p:nvPr/>
        </p:nvGrpSpPr>
        <p:grpSpPr>
          <a:xfrm>
            <a:off x="611560" y="4358717"/>
            <a:ext cx="1157213" cy="873388"/>
            <a:chOff x="3779912" y="2060848"/>
            <a:chExt cx="1157213" cy="873388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572A2E6-A8BF-4E19-E432-25734CB04B78}"/>
                </a:ext>
              </a:extLst>
            </p:cNvPr>
            <p:cNvGrpSpPr/>
            <p:nvPr/>
          </p:nvGrpSpPr>
          <p:grpSpPr>
            <a:xfrm>
              <a:off x="3779912" y="2060848"/>
              <a:ext cx="1157213" cy="369332"/>
              <a:chOff x="3779912" y="2060848"/>
              <a:chExt cx="1157213" cy="369332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99306B31-E1F9-1C78-0369-BB227B3BAC5B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E36A251C-C558-1664-7338-041A3A46601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D95E5B03-E933-E2B8-B854-A70C0FCFC14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57A0A0E7-C6E3-2056-4242-9A8B26F7CD2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9C4A6D7-ABB0-3752-A3B5-DAC92C68F203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/>
                  <a:t>$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F2C74E6-FA26-0436-71E9-784051AF9883}"/>
                </a:ext>
              </a:extLst>
            </p:cNvPr>
            <p:cNvGrpSpPr/>
            <p:nvPr/>
          </p:nvGrpSpPr>
          <p:grpSpPr>
            <a:xfrm>
              <a:off x="3779912" y="2564904"/>
              <a:ext cx="1157213" cy="369332"/>
              <a:chOff x="3779912" y="2060848"/>
              <a:chExt cx="1157213" cy="369332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D1B57317-9569-4AA6-6C96-955760808FE8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570188F5-9A5F-4376-DCC0-FE6CBFA17F6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AB949945-BC65-7D31-3DF3-4F8726F624C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B2F66453-06CA-AB66-4403-E3E19667BC7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5E637A9-513C-B605-5702-46974353E83E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/>
                  <a:t>$</a:t>
                </a:r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32825F1-0B59-02FC-3C90-F3B948D000E4}"/>
              </a:ext>
            </a:extLst>
          </p:cNvPr>
          <p:cNvSpPr txBox="1"/>
          <p:nvPr/>
        </p:nvSpPr>
        <p:spPr>
          <a:xfrm>
            <a:off x="457200" y="1870178"/>
            <a:ext cx="1505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initial</a:t>
            </a:r>
            <a:br>
              <a:rPr lang="en-US" dirty="0"/>
            </a:br>
            <a:r>
              <a:rPr lang="en-US" dirty="0"/>
              <a:t>configuration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9DF3607-E362-B806-A7E5-FBEA86E9B8CF}"/>
              </a:ext>
            </a:extLst>
          </p:cNvPr>
          <p:cNvSpPr txBox="1"/>
          <p:nvPr/>
        </p:nvSpPr>
        <p:spPr>
          <a:xfrm>
            <a:off x="450384" y="3645024"/>
            <a:ext cx="1505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final</a:t>
            </a:r>
            <a:br>
              <a:rPr lang="en-US" dirty="0"/>
            </a:br>
            <a:r>
              <a:rPr lang="en-US" dirty="0"/>
              <a:t>configuration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CBB0C5D-96FE-E54A-3F56-84400069BA52}"/>
              </a:ext>
            </a:extLst>
          </p:cNvPr>
          <p:cNvGrpSpPr/>
          <p:nvPr/>
        </p:nvGrpSpPr>
        <p:grpSpPr>
          <a:xfrm>
            <a:off x="3059832" y="2516509"/>
            <a:ext cx="1157213" cy="873388"/>
            <a:chOff x="3779912" y="2060848"/>
            <a:chExt cx="1157213" cy="873388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EC661B62-4EC2-39E4-4E85-1E0262264FEB}"/>
                </a:ext>
              </a:extLst>
            </p:cNvPr>
            <p:cNvGrpSpPr/>
            <p:nvPr/>
          </p:nvGrpSpPr>
          <p:grpSpPr>
            <a:xfrm>
              <a:off x="3779912" y="2060848"/>
              <a:ext cx="1157213" cy="369332"/>
              <a:chOff x="3779912" y="2060848"/>
              <a:chExt cx="1157213" cy="369332"/>
            </a:xfrm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C4B68C35-AAAE-E319-CC34-683B2A553A37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32B03929-5CC0-8182-135F-8A02C1D5086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7BF30184-A218-46FE-FC3E-9E657C5B61E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C76EBC85-AA5B-79B0-FE8A-7A75F4E80EC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CB518A3-D4FA-712E-7F36-BD37B5BFCBE7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/>
                  <a:t>au$</a:t>
                </a: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D8D35B5B-2C43-051A-5D1E-2A3A3CB0A51A}"/>
                </a:ext>
              </a:extLst>
            </p:cNvPr>
            <p:cNvGrpSpPr/>
            <p:nvPr/>
          </p:nvGrpSpPr>
          <p:grpSpPr>
            <a:xfrm>
              <a:off x="3779912" y="2564904"/>
              <a:ext cx="1157213" cy="369332"/>
              <a:chOff x="3779912" y="2060848"/>
              <a:chExt cx="1157213" cy="369332"/>
            </a:xfrm>
          </p:grpSpPr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81575C96-B78A-695C-0FC0-4F3B6DC5BAD7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20ACDCE6-38F9-38CC-5F4F-3CF7C055A71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45A7CCED-CE8B-2493-756A-A24930DD826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527638D6-49EF-1E6D-2805-BE8D9B430DD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313C0F0-BE63-1165-D398-418563A54A9D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/>
                  <a:t>av$</a:t>
                </a:r>
              </a:p>
            </p:txBody>
          </p:sp>
        </p:grp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C96D3482-BD21-3D1B-11A7-3117ADB4A479}"/>
              </a:ext>
            </a:extLst>
          </p:cNvPr>
          <p:cNvGrpSpPr/>
          <p:nvPr/>
        </p:nvGrpSpPr>
        <p:grpSpPr>
          <a:xfrm>
            <a:off x="3059832" y="4320822"/>
            <a:ext cx="1157213" cy="873388"/>
            <a:chOff x="3779912" y="2060848"/>
            <a:chExt cx="1157213" cy="873388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A03739CF-102C-2A6A-AAD5-0D7029DAB8B8}"/>
                </a:ext>
              </a:extLst>
            </p:cNvPr>
            <p:cNvGrpSpPr/>
            <p:nvPr/>
          </p:nvGrpSpPr>
          <p:grpSpPr>
            <a:xfrm>
              <a:off x="3779912" y="2060848"/>
              <a:ext cx="1157213" cy="369332"/>
              <a:chOff x="3779912" y="2060848"/>
              <a:chExt cx="1157213" cy="369332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C0B85F8C-B1D4-BD20-9A55-6E48B7094933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38F09DCA-F0CD-347A-3822-A88E0980421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6A6F3857-91F5-95C5-F30E-794900B11F1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97F18DB0-AD77-E099-C331-82E2C04DD7A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59D81577-4786-8479-EE2D-087D60AD7993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/>
                  <a:t>u$</a:t>
                </a:r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6BC652A0-B34F-1266-8B60-DB49CF057198}"/>
                </a:ext>
              </a:extLst>
            </p:cNvPr>
            <p:cNvGrpSpPr/>
            <p:nvPr/>
          </p:nvGrpSpPr>
          <p:grpSpPr>
            <a:xfrm>
              <a:off x="3779912" y="2564904"/>
              <a:ext cx="1157213" cy="369332"/>
              <a:chOff x="3779912" y="2060848"/>
              <a:chExt cx="1157213" cy="369332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7E0935F8-985D-987D-E946-0E5EA971CD42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DB0A2094-FB73-505C-C2CC-CF4DA10C3F6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058110C5-A8C5-6194-94AC-E96F41266D3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4F84AB29-58C0-BEDC-7049-3FD1F835BBF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057E3AC-9921-8565-FE89-E9D28E3ABD73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/>
                  <a:t>v$</a:t>
                </a:r>
              </a:p>
            </p:txBody>
          </p:sp>
        </p:grp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99F1ACA4-DD6A-B332-6E40-8FDC089F0DA1}"/>
              </a:ext>
            </a:extLst>
          </p:cNvPr>
          <p:cNvSpPr txBox="1"/>
          <p:nvPr/>
        </p:nvSpPr>
        <p:spPr>
          <a:xfrm>
            <a:off x="3033714" y="1832283"/>
            <a:ext cx="1249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pop action</a:t>
            </a:r>
            <a:br>
              <a:rPr lang="en-US" dirty="0"/>
            </a:br>
            <a:r>
              <a:rPr lang="en-US" dirty="0" err="1"/>
              <a:t>a∈T</a:t>
            </a:r>
            <a:endParaRPr lang="en-US" dirty="0"/>
          </a:p>
        </p:txBody>
      </p:sp>
      <p:sp>
        <p:nvSpPr>
          <p:cNvPr id="30721" name="Arrow: Down 30720">
            <a:extLst>
              <a:ext uri="{FF2B5EF4-FFF2-40B4-BE49-F238E27FC236}">
                <a16:creationId xmlns:a16="http://schemas.microsoft.com/office/drawing/2014/main" id="{F282828F-F397-0B40-EF4C-BE787CEFB15C}"/>
              </a:ext>
            </a:extLst>
          </p:cNvPr>
          <p:cNvSpPr/>
          <p:nvPr/>
        </p:nvSpPr>
        <p:spPr bwMode="auto">
          <a:xfrm>
            <a:off x="3406216" y="3501008"/>
            <a:ext cx="504056" cy="663601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0724" name="Group 30723">
            <a:extLst>
              <a:ext uri="{FF2B5EF4-FFF2-40B4-BE49-F238E27FC236}">
                <a16:creationId xmlns:a16="http://schemas.microsoft.com/office/drawing/2014/main" id="{6DE2B1B3-72D1-8ACC-F336-1E04E90DB990}"/>
              </a:ext>
            </a:extLst>
          </p:cNvPr>
          <p:cNvGrpSpPr/>
          <p:nvPr/>
        </p:nvGrpSpPr>
        <p:grpSpPr>
          <a:xfrm>
            <a:off x="5602834" y="2516509"/>
            <a:ext cx="1157213" cy="873388"/>
            <a:chOff x="3779912" y="2060848"/>
            <a:chExt cx="1157213" cy="873388"/>
          </a:xfrm>
        </p:grpSpPr>
        <p:grpSp>
          <p:nvGrpSpPr>
            <p:cNvPr id="30725" name="Group 30724">
              <a:extLst>
                <a:ext uri="{FF2B5EF4-FFF2-40B4-BE49-F238E27FC236}">
                  <a16:creationId xmlns:a16="http://schemas.microsoft.com/office/drawing/2014/main" id="{08775388-46DE-1454-36C4-D5C802696A07}"/>
                </a:ext>
              </a:extLst>
            </p:cNvPr>
            <p:cNvGrpSpPr/>
            <p:nvPr/>
          </p:nvGrpSpPr>
          <p:grpSpPr>
            <a:xfrm>
              <a:off x="3779912" y="2060848"/>
              <a:ext cx="1157213" cy="369332"/>
              <a:chOff x="3779912" y="2060848"/>
              <a:chExt cx="1157213" cy="369332"/>
            </a:xfrm>
          </p:grpSpPr>
          <p:grpSp>
            <p:nvGrpSpPr>
              <p:cNvPr id="30732" name="Group 30731">
                <a:extLst>
                  <a:ext uri="{FF2B5EF4-FFF2-40B4-BE49-F238E27FC236}">
                    <a16:creationId xmlns:a16="http://schemas.microsoft.com/office/drawing/2014/main" id="{B9359A98-98FD-4F22-E76B-409B368F5FE8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30734" name="Straight Connector 30733">
                  <a:extLst>
                    <a:ext uri="{FF2B5EF4-FFF2-40B4-BE49-F238E27FC236}">
                      <a16:creationId xmlns:a16="http://schemas.microsoft.com/office/drawing/2014/main" id="{84D795D9-7AC2-5B22-C81B-915823801EF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735" name="Straight Connector 30734">
                  <a:extLst>
                    <a:ext uri="{FF2B5EF4-FFF2-40B4-BE49-F238E27FC236}">
                      <a16:creationId xmlns:a16="http://schemas.microsoft.com/office/drawing/2014/main" id="{EC989824-A5B4-1B31-6449-0B26AD2AAF2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736" name="Straight Connector 30735">
                  <a:extLst>
                    <a:ext uri="{FF2B5EF4-FFF2-40B4-BE49-F238E27FC236}">
                      <a16:creationId xmlns:a16="http://schemas.microsoft.com/office/drawing/2014/main" id="{0CDF5FC0-1BC8-7C75-ED1F-30D061A984F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30733" name="TextBox 30732">
                <a:extLst>
                  <a:ext uri="{FF2B5EF4-FFF2-40B4-BE49-F238E27FC236}">
                    <a16:creationId xmlns:a16="http://schemas.microsoft.com/office/drawing/2014/main" id="{B35284FD-9FEA-4D11-C293-F8F982368A2C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/>
                  <a:t>Xu$</a:t>
                </a:r>
              </a:p>
            </p:txBody>
          </p:sp>
        </p:grpSp>
        <p:grpSp>
          <p:nvGrpSpPr>
            <p:cNvPr id="30726" name="Group 30725">
              <a:extLst>
                <a:ext uri="{FF2B5EF4-FFF2-40B4-BE49-F238E27FC236}">
                  <a16:creationId xmlns:a16="http://schemas.microsoft.com/office/drawing/2014/main" id="{25E3EA3F-B281-1BBB-8FB2-7122A34E5024}"/>
                </a:ext>
              </a:extLst>
            </p:cNvPr>
            <p:cNvGrpSpPr/>
            <p:nvPr/>
          </p:nvGrpSpPr>
          <p:grpSpPr>
            <a:xfrm>
              <a:off x="3779912" y="2564904"/>
              <a:ext cx="1157213" cy="369332"/>
              <a:chOff x="3779912" y="2060848"/>
              <a:chExt cx="1157213" cy="369332"/>
            </a:xfrm>
          </p:grpSpPr>
          <p:grpSp>
            <p:nvGrpSpPr>
              <p:cNvPr id="30727" name="Group 30726">
                <a:extLst>
                  <a:ext uri="{FF2B5EF4-FFF2-40B4-BE49-F238E27FC236}">
                    <a16:creationId xmlns:a16="http://schemas.microsoft.com/office/drawing/2014/main" id="{FAFAA628-9368-1F02-D3BB-44CD4FB24D87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30729" name="Straight Connector 30728">
                  <a:extLst>
                    <a:ext uri="{FF2B5EF4-FFF2-40B4-BE49-F238E27FC236}">
                      <a16:creationId xmlns:a16="http://schemas.microsoft.com/office/drawing/2014/main" id="{D90A267F-5921-D501-10F3-CB1755CE163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730" name="Straight Connector 30729">
                  <a:extLst>
                    <a:ext uri="{FF2B5EF4-FFF2-40B4-BE49-F238E27FC236}">
                      <a16:creationId xmlns:a16="http://schemas.microsoft.com/office/drawing/2014/main" id="{684CB431-4141-45F6-DC55-147F2DA4633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731" name="Straight Connector 30730">
                  <a:extLst>
                    <a:ext uri="{FF2B5EF4-FFF2-40B4-BE49-F238E27FC236}">
                      <a16:creationId xmlns:a16="http://schemas.microsoft.com/office/drawing/2014/main" id="{AAEE0012-7B6C-239D-0EE9-FF6F851B800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30728" name="TextBox 30727">
                <a:extLst>
                  <a:ext uri="{FF2B5EF4-FFF2-40B4-BE49-F238E27FC236}">
                    <a16:creationId xmlns:a16="http://schemas.microsoft.com/office/drawing/2014/main" id="{8158500B-DF29-07F0-D9EB-719EFF9FD9D3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/>
                  <a:t>v$</a:t>
                </a:r>
              </a:p>
            </p:txBody>
          </p:sp>
        </p:grpSp>
      </p:grpSp>
      <p:grpSp>
        <p:nvGrpSpPr>
          <p:cNvPr id="30737" name="Group 30736">
            <a:extLst>
              <a:ext uri="{FF2B5EF4-FFF2-40B4-BE49-F238E27FC236}">
                <a16:creationId xmlns:a16="http://schemas.microsoft.com/office/drawing/2014/main" id="{14EB25B1-7525-8546-2AA3-F6292D25FEF0}"/>
              </a:ext>
            </a:extLst>
          </p:cNvPr>
          <p:cNvGrpSpPr/>
          <p:nvPr/>
        </p:nvGrpSpPr>
        <p:grpSpPr>
          <a:xfrm>
            <a:off x="5602834" y="4320822"/>
            <a:ext cx="1157213" cy="873388"/>
            <a:chOff x="3779912" y="2060848"/>
            <a:chExt cx="1157213" cy="873388"/>
          </a:xfrm>
        </p:grpSpPr>
        <p:grpSp>
          <p:nvGrpSpPr>
            <p:cNvPr id="30738" name="Group 30737">
              <a:extLst>
                <a:ext uri="{FF2B5EF4-FFF2-40B4-BE49-F238E27FC236}">
                  <a16:creationId xmlns:a16="http://schemas.microsoft.com/office/drawing/2014/main" id="{9A1E4887-5E05-1E65-0477-5A6330E3CF55}"/>
                </a:ext>
              </a:extLst>
            </p:cNvPr>
            <p:cNvGrpSpPr/>
            <p:nvPr/>
          </p:nvGrpSpPr>
          <p:grpSpPr>
            <a:xfrm>
              <a:off x="3779912" y="2060848"/>
              <a:ext cx="1157213" cy="369332"/>
              <a:chOff x="3779912" y="2060848"/>
              <a:chExt cx="1157213" cy="369332"/>
            </a:xfrm>
          </p:grpSpPr>
          <p:grpSp>
            <p:nvGrpSpPr>
              <p:cNvPr id="30745" name="Group 30744">
                <a:extLst>
                  <a:ext uri="{FF2B5EF4-FFF2-40B4-BE49-F238E27FC236}">
                    <a16:creationId xmlns:a16="http://schemas.microsoft.com/office/drawing/2014/main" id="{B735C186-37FC-A6DD-56BB-494339E5425B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30747" name="Straight Connector 30746">
                  <a:extLst>
                    <a:ext uri="{FF2B5EF4-FFF2-40B4-BE49-F238E27FC236}">
                      <a16:creationId xmlns:a16="http://schemas.microsoft.com/office/drawing/2014/main" id="{7C59C984-6C0B-FEA7-A6C9-CBF032F7A20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748" name="Straight Connector 30747">
                  <a:extLst>
                    <a:ext uri="{FF2B5EF4-FFF2-40B4-BE49-F238E27FC236}">
                      <a16:creationId xmlns:a16="http://schemas.microsoft.com/office/drawing/2014/main" id="{8ECCD54E-CB0A-8568-F53E-9F0A23BFE18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749" name="Straight Connector 30748">
                  <a:extLst>
                    <a:ext uri="{FF2B5EF4-FFF2-40B4-BE49-F238E27FC236}">
                      <a16:creationId xmlns:a16="http://schemas.microsoft.com/office/drawing/2014/main" id="{2E0AE42F-DA05-74B2-2CE6-1C99F4B8082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30746" name="TextBox 30745">
                <a:extLst>
                  <a:ext uri="{FF2B5EF4-FFF2-40B4-BE49-F238E27FC236}">
                    <a16:creationId xmlns:a16="http://schemas.microsoft.com/office/drawing/2014/main" id="{8671690E-A1EA-EDAD-262F-1D6EB7754378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 err="1"/>
                  <a:t>wu</a:t>
                </a:r>
                <a:r>
                  <a:rPr lang="en-US" dirty="0"/>
                  <a:t>$</a:t>
                </a:r>
              </a:p>
            </p:txBody>
          </p:sp>
        </p:grpSp>
        <p:grpSp>
          <p:nvGrpSpPr>
            <p:cNvPr id="30739" name="Group 30738">
              <a:extLst>
                <a:ext uri="{FF2B5EF4-FFF2-40B4-BE49-F238E27FC236}">
                  <a16:creationId xmlns:a16="http://schemas.microsoft.com/office/drawing/2014/main" id="{43F036A2-F407-008A-DBEB-4AFF5788694A}"/>
                </a:ext>
              </a:extLst>
            </p:cNvPr>
            <p:cNvGrpSpPr/>
            <p:nvPr/>
          </p:nvGrpSpPr>
          <p:grpSpPr>
            <a:xfrm>
              <a:off x="3779912" y="2564904"/>
              <a:ext cx="1157213" cy="369332"/>
              <a:chOff x="3779912" y="2060848"/>
              <a:chExt cx="1157213" cy="369332"/>
            </a:xfrm>
          </p:grpSpPr>
          <p:grpSp>
            <p:nvGrpSpPr>
              <p:cNvPr id="30740" name="Group 30739">
                <a:extLst>
                  <a:ext uri="{FF2B5EF4-FFF2-40B4-BE49-F238E27FC236}">
                    <a16:creationId xmlns:a16="http://schemas.microsoft.com/office/drawing/2014/main" id="{1555C360-1D4E-1BF0-442A-7576E18790A7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30742" name="Straight Connector 30741">
                  <a:extLst>
                    <a:ext uri="{FF2B5EF4-FFF2-40B4-BE49-F238E27FC236}">
                      <a16:creationId xmlns:a16="http://schemas.microsoft.com/office/drawing/2014/main" id="{B5134DA8-DD94-37F9-8156-52E2C2F79F1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743" name="Straight Connector 30742">
                  <a:extLst>
                    <a:ext uri="{FF2B5EF4-FFF2-40B4-BE49-F238E27FC236}">
                      <a16:creationId xmlns:a16="http://schemas.microsoft.com/office/drawing/2014/main" id="{142E0C94-93F2-777D-0CE7-D63D14A6885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744" name="Straight Connector 30743">
                  <a:extLst>
                    <a:ext uri="{FF2B5EF4-FFF2-40B4-BE49-F238E27FC236}">
                      <a16:creationId xmlns:a16="http://schemas.microsoft.com/office/drawing/2014/main" id="{B4931EA7-0DE1-F6D1-14F5-874EFA3F09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30741" name="TextBox 30740">
                <a:extLst>
                  <a:ext uri="{FF2B5EF4-FFF2-40B4-BE49-F238E27FC236}">
                    <a16:creationId xmlns:a16="http://schemas.microsoft.com/office/drawing/2014/main" id="{E84DEC46-7453-B2E5-D36F-14B4E7BC5D8E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/>
                  <a:t>v$</a:t>
                </a:r>
              </a:p>
            </p:txBody>
          </p:sp>
        </p:grpSp>
      </p:grpSp>
      <p:sp>
        <p:nvSpPr>
          <p:cNvPr id="30750" name="TextBox 30749">
            <a:extLst>
              <a:ext uri="{FF2B5EF4-FFF2-40B4-BE49-F238E27FC236}">
                <a16:creationId xmlns:a16="http://schemas.microsoft.com/office/drawing/2014/main" id="{58BEE638-C903-63A0-2478-AF56C3167056}"/>
              </a:ext>
            </a:extLst>
          </p:cNvPr>
          <p:cNvSpPr txBox="1"/>
          <p:nvPr/>
        </p:nvSpPr>
        <p:spPr>
          <a:xfrm>
            <a:off x="5390769" y="1832283"/>
            <a:ext cx="1620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expand action</a:t>
            </a:r>
            <a:br>
              <a:rPr lang="en-US" dirty="0"/>
            </a:br>
            <a:r>
              <a:rPr lang="en-US" dirty="0" err="1"/>
              <a:t>X</a:t>
            </a:r>
            <a:r>
              <a:rPr lang="en-US" sz="1800" dirty="0" err="1">
                <a:cs typeface="Arial" charset="0"/>
              </a:rPr>
              <a:t>→w</a:t>
            </a:r>
            <a:r>
              <a:rPr lang="en-US" sz="1800" dirty="0">
                <a:cs typeface="Arial" charset="0"/>
              </a:rPr>
              <a:t> </a:t>
            </a:r>
            <a:r>
              <a:rPr lang="en-US" dirty="0"/>
              <a:t>∈ P</a:t>
            </a:r>
          </a:p>
        </p:txBody>
      </p:sp>
      <p:sp>
        <p:nvSpPr>
          <p:cNvPr id="30751" name="Arrow: Down 30750">
            <a:extLst>
              <a:ext uri="{FF2B5EF4-FFF2-40B4-BE49-F238E27FC236}">
                <a16:creationId xmlns:a16="http://schemas.microsoft.com/office/drawing/2014/main" id="{B8105AC1-C7A8-2BB9-F7A2-9A5FAD782182}"/>
              </a:ext>
            </a:extLst>
          </p:cNvPr>
          <p:cNvSpPr/>
          <p:nvPr/>
        </p:nvSpPr>
        <p:spPr bwMode="auto">
          <a:xfrm>
            <a:off x="5949218" y="3501008"/>
            <a:ext cx="504056" cy="663601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752" name="TextBox 30751">
            <a:extLst>
              <a:ext uri="{FF2B5EF4-FFF2-40B4-BE49-F238E27FC236}">
                <a16:creationId xmlns:a16="http://schemas.microsoft.com/office/drawing/2014/main" id="{48987083-D5BB-D6EA-7D5D-F386868E8B13}"/>
              </a:ext>
            </a:extLst>
          </p:cNvPr>
          <p:cNvSpPr txBox="1"/>
          <p:nvPr/>
        </p:nvSpPr>
        <p:spPr>
          <a:xfrm>
            <a:off x="611560" y="5660094"/>
            <a:ext cx="6301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 may be more than one rule for a given nonterminal X.</a:t>
            </a:r>
            <a:br>
              <a:rPr lang="en-US" dirty="0"/>
            </a:br>
            <a:r>
              <a:rPr lang="en-US" dirty="0"/>
              <a:t>Top-down parsing methods (LL(k)) etc. differ in the way how</a:t>
            </a:r>
            <a:br>
              <a:rPr lang="en-US" dirty="0"/>
            </a:br>
            <a:r>
              <a:rPr lang="en-US" dirty="0"/>
              <a:t>the rule is chosen, usually based on </a:t>
            </a:r>
            <a:r>
              <a:rPr lang="en-US" dirty="0" err="1"/>
              <a:t>FIRST</a:t>
            </a:r>
            <a:r>
              <a:rPr lang="en-US" baseline="-25000" dirty="0" err="1"/>
              <a:t>k</a:t>
            </a:r>
            <a:r>
              <a:rPr lang="en-US" dirty="0"/>
              <a:t>(v)</a:t>
            </a:r>
          </a:p>
        </p:txBody>
      </p:sp>
    </p:spTree>
    <p:extLst>
      <p:ext uri="{BB962C8B-B14F-4D97-AF65-F5344CB8AC3E}">
        <p14:creationId xmlns:p14="http://schemas.microsoft.com/office/powerpoint/2010/main" val="899171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Naming grammar classes</a:t>
            </a:r>
            <a:endParaRPr lang="cs-CZ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dirty="0"/>
              <a:t>PXY(k)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/>
              <a:t>X – </a:t>
            </a:r>
            <a:r>
              <a:rPr lang="en-US" sz="2600" dirty="0"/>
              <a:t>direction of the input reading</a:t>
            </a:r>
            <a:endParaRPr lang="cs-CZ" sz="2600" dirty="0"/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In our case always </a:t>
            </a:r>
            <a:r>
              <a:rPr lang="cs-CZ" sz="2200" dirty="0"/>
              <a:t>L, </a:t>
            </a:r>
            <a:r>
              <a:rPr lang="en-US" sz="2200" dirty="0"/>
              <a:t>i.e. from left to right</a:t>
            </a:r>
            <a:endParaRPr lang="cs-CZ" sz="2200" dirty="0"/>
          </a:p>
          <a:p>
            <a:pPr eaLnBrk="1" hangingPunct="1">
              <a:lnSpc>
                <a:spcPct val="80000"/>
              </a:lnSpc>
            </a:pPr>
            <a:r>
              <a:rPr lang="cs-CZ" sz="2600" dirty="0"/>
              <a:t>Y – </a:t>
            </a:r>
            <a:r>
              <a:rPr lang="en-US" sz="2600" dirty="0"/>
              <a:t>kind of derivation produced</a:t>
            </a:r>
            <a:endParaRPr lang="cs-CZ" sz="2600" dirty="0"/>
          </a:p>
          <a:p>
            <a:pPr lvl="1" eaLnBrk="1" hangingPunct="1">
              <a:lnSpc>
                <a:spcPct val="80000"/>
              </a:lnSpc>
            </a:pPr>
            <a:r>
              <a:rPr lang="cs-CZ" sz="2200" dirty="0"/>
              <a:t>L – </a:t>
            </a:r>
            <a:r>
              <a:rPr lang="en-US" sz="2200" dirty="0"/>
              <a:t>left derivation</a:t>
            </a:r>
            <a:endParaRPr lang="cs-CZ" sz="2200" dirty="0"/>
          </a:p>
          <a:p>
            <a:pPr lvl="1" eaLnBrk="1" hangingPunct="1">
              <a:lnSpc>
                <a:spcPct val="80000"/>
              </a:lnSpc>
            </a:pPr>
            <a:r>
              <a:rPr lang="cs-CZ" sz="2200" dirty="0"/>
              <a:t>R – </a:t>
            </a:r>
            <a:r>
              <a:rPr lang="en-US" sz="2200" dirty="0"/>
              <a:t>right derivation</a:t>
            </a:r>
            <a:endParaRPr lang="cs-CZ" sz="2200" dirty="0"/>
          </a:p>
          <a:p>
            <a:pPr eaLnBrk="1" hangingPunct="1">
              <a:lnSpc>
                <a:spcPct val="80000"/>
              </a:lnSpc>
            </a:pPr>
            <a:r>
              <a:rPr lang="cs-CZ" sz="2600" dirty="0"/>
              <a:t>P – prefix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Subtle division of some grammar classes</a:t>
            </a:r>
            <a:endParaRPr lang="cs-CZ" sz="2200" dirty="0"/>
          </a:p>
          <a:p>
            <a:pPr eaLnBrk="1" hangingPunct="1">
              <a:lnSpc>
                <a:spcPct val="80000"/>
              </a:lnSpc>
            </a:pPr>
            <a:r>
              <a:rPr lang="cs-CZ" sz="2600" dirty="0"/>
              <a:t>k –</a:t>
            </a:r>
            <a:r>
              <a:rPr lang="en-US" sz="2600" dirty="0"/>
              <a:t> look-ahead</a:t>
            </a:r>
            <a:endParaRPr lang="cs-CZ" sz="2600" dirty="0"/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An integer</a:t>
            </a:r>
            <a:r>
              <a:rPr lang="cs-CZ" sz="2200" dirty="0"/>
              <a:t>, </a:t>
            </a:r>
            <a:r>
              <a:rPr lang="en-US" sz="2200" dirty="0"/>
              <a:t>usually</a:t>
            </a:r>
            <a:r>
              <a:rPr lang="cs-CZ" sz="2200" dirty="0"/>
              <a:t> 1, </a:t>
            </a:r>
            <a:r>
              <a:rPr lang="en-US" sz="2200" dirty="0"/>
              <a:t>can be</a:t>
            </a:r>
            <a:r>
              <a:rPr lang="cs-CZ" sz="2200" dirty="0"/>
              <a:t> 0 </a:t>
            </a:r>
            <a:r>
              <a:rPr lang="en-US" sz="2200" dirty="0"/>
              <a:t>or more generally</a:t>
            </a:r>
            <a:r>
              <a:rPr lang="cs-CZ" sz="2200" dirty="0"/>
              <a:t> k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/>
              <a:t>Examples</a:t>
            </a:r>
            <a:endParaRPr lang="cs-CZ" sz="2600" dirty="0"/>
          </a:p>
          <a:p>
            <a:pPr lvl="1" eaLnBrk="1" hangingPunct="1">
              <a:lnSpc>
                <a:spcPct val="80000"/>
              </a:lnSpc>
            </a:pPr>
            <a:r>
              <a:rPr lang="cs-CZ" sz="2200" dirty="0"/>
              <a:t>LL(1), LR(0), LR(1), LL(k), SLR(1), LALR(1)</a:t>
            </a:r>
          </a:p>
        </p:txBody>
      </p:sp>
    </p:spTree>
    <p:extLst>
      <p:ext uri="{BB962C8B-B14F-4D97-AF65-F5344CB8AC3E}">
        <p14:creationId xmlns:p14="http://schemas.microsoft.com/office/powerpoint/2010/main" val="1772296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LL(1) automaton behavior</a:t>
            </a:r>
            <a:endParaRPr lang="cs-CZ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/>
              <a:t>Initial configuration</a:t>
            </a:r>
            <a:endParaRPr lang="cs-CZ" sz="21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Input pointer points to the first terminal in the input string</a:t>
            </a:r>
            <a:endParaRPr lang="cs-CZ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The stack contains the start symbol of the grammar on top of $</a:t>
            </a:r>
            <a:endParaRPr lang="cs-CZ" sz="2000" dirty="0"/>
          </a:p>
          <a:p>
            <a:pPr eaLnBrk="1" hangingPunct="1">
              <a:lnSpc>
                <a:spcPct val="90000"/>
              </a:lnSpc>
            </a:pPr>
            <a:r>
              <a:rPr lang="en-US" sz="2100" dirty="0"/>
              <a:t>In each step, the automaton decides, what to do, using a symbol </a:t>
            </a:r>
            <a:r>
              <a:rPr lang="en-US" sz="2100" b="1" dirty="0"/>
              <a:t>X</a:t>
            </a:r>
            <a:r>
              <a:rPr lang="en-US" sz="2100" dirty="0"/>
              <a:t> on top of the stack and a terminal </a:t>
            </a:r>
            <a:r>
              <a:rPr lang="cs-CZ" sz="2100" b="1" dirty="0"/>
              <a:t>a</a:t>
            </a:r>
            <a:r>
              <a:rPr lang="cs-CZ" sz="2100" dirty="0"/>
              <a:t>, </a:t>
            </a:r>
            <a:r>
              <a:rPr lang="en-US" sz="2100" dirty="0"/>
              <a:t>pointed by input pointer</a:t>
            </a:r>
            <a:endParaRPr lang="cs-CZ" sz="21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If</a:t>
            </a:r>
            <a:r>
              <a:rPr lang="cs-CZ" sz="2000" dirty="0"/>
              <a:t> X=a=</a:t>
            </a:r>
            <a:r>
              <a:rPr lang="en-US" sz="2000" dirty="0"/>
              <a:t>$</a:t>
            </a:r>
            <a:r>
              <a:rPr lang="cs-CZ" sz="2000" dirty="0"/>
              <a:t>, </a:t>
            </a:r>
            <a:r>
              <a:rPr lang="en-US" sz="2000" dirty="0"/>
              <a:t>the parser halts, parsing finished successfully</a:t>
            </a:r>
            <a:endParaRPr lang="cs-CZ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If</a:t>
            </a:r>
            <a:r>
              <a:rPr lang="cs-CZ" sz="2000" dirty="0"/>
              <a:t> X=a</a:t>
            </a:r>
            <a:r>
              <a:rPr lang="cs-CZ" sz="2000" dirty="0">
                <a:cs typeface="Arial" charset="0"/>
              </a:rPr>
              <a:t>≠</a:t>
            </a:r>
            <a:r>
              <a:rPr lang="en-US" sz="2000" dirty="0"/>
              <a:t>$</a:t>
            </a:r>
            <a:r>
              <a:rPr lang="cs-CZ" sz="2000" dirty="0"/>
              <a:t>, </a:t>
            </a:r>
            <a:r>
              <a:rPr lang="en-US" sz="2000" dirty="0"/>
              <a:t>the parser pops</a:t>
            </a:r>
            <a:r>
              <a:rPr lang="cs-CZ" sz="2000" dirty="0"/>
              <a:t> X </a:t>
            </a:r>
            <a:r>
              <a:rPr lang="en-US" sz="2000" dirty="0"/>
              <a:t>from the stack and advances the input pointer to the next input symbol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If X</a:t>
            </a:r>
            <a:r>
              <a:rPr lang="cs-CZ" sz="2000" dirty="0">
                <a:cs typeface="Arial" charset="0"/>
              </a:rPr>
              <a:t>≠</a:t>
            </a:r>
            <a:r>
              <a:rPr lang="en-US" sz="2000" dirty="0">
                <a:cs typeface="Arial" charset="0"/>
              </a:rPr>
              <a:t>a and X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∈T, the parser reports error</a:t>
            </a:r>
            <a:endParaRPr lang="cs-CZ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If</a:t>
            </a:r>
            <a:r>
              <a:rPr lang="cs-CZ" sz="2000" dirty="0"/>
              <a:t> X </a:t>
            </a:r>
            <a:r>
              <a:rPr lang="en-US" sz="2000" dirty="0"/>
              <a:t>is a nonterminal</a:t>
            </a:r>
            <a:r>
              <a:rPr lang="cs-CZ" sz="2000" dirty="0"/>
              <a:t>, </a:t>
            </a:r>
            <a:r>
              <a:rPr lang="en-US" sz="2000" dirty="0"/>
              <a:t>the parser uses entry </a:t>
            </a:r>
            <a:r>
              <a:rPr lang="cs-CZ" sz="2000" dirty="0"/>
              <a:t>M</a:t>
            </a:r>
            <a:r>
              <a:rPr lang="en-US" sz="2000" dirty="0"/>
              <a:t>[X, a]</a:t>
            </a:r>
            <a:r>
              <a:rPr lang="cs-CZ" sz="2000" dirty="0"/>
              <a:t>. </a:t>
            </a:r>
            <a:r>
              <a:rPr lang="en-US" sz="2000" dirty="0"/>
              <a:t>If this entry is a production, the parser replaces X on top of the stack by the right side (leftmost symbol on top of the stack).</a:t>
            </a:r>
            <a:r>
              <a:rPr lang="cs-CZ" sz="2000" dirty="0"/>
              <a:t> </a:t>
            </a:r>
            <a:r>
              <a:rPr lang="en-US" sz="2000" dirty="0"/>
              <a:t>At the same time, the parser generates an output about using the production.</a:t>
            </a:r>
            <a:r>
              <a:rPr lang="cs-CZ" sz="2000" dirty="0"/>
              <a:t> </a:t>
            </a:r>
            <a:r>
              <a:rPr lang="en-US" sz="2000" dirty="0"/>
              <a:t>If the entry is </a:t>
            </a:r>
            <a:r>
              <a:rPr lang="en-US" sz="2000" b="1" dirty="0"/>
              <a:t>error</a:t>
            </a:r>
            <a:r>
              <a:rPr lang="cs-CZ" sz="2000" dirty="0"/>
              <a:t>, </a:t>
            </a:r>
            <a:r>
              <a:rPr lang="en-US" sz="2000" dirty="0"/>
              <a:t>the parser informs about a syntax error</a:t>
            </a:r>
            <a:r>
              <a:rPr lang="cs-CZ" sz="2000" dirty="0"/>
              <a:t>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57F30C-199F-57C5-989B-60CE8A4499A6}"/>
              </a:ext>
            </a:extLst>
          </p:cNvPr>
          <p:cNvGrpSpPr/>
          <p:nvPr/>
        </p:nvGrpSpPr>
        <p:grpSpPr>
          <a:xfrm>
            <a:off x="6732240" y="1131757"/>
            <a:ext cx="1157213" cy="873388"/>
            <a:chOff x="3779912" y="2060848"/>
            <a:chExt cx="1157213" cy="87338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6271A69-5541-48CD-F48E-FD3D1427BA85}"/>
                </a:ext>
              </a:extLst>
            </p:cNvPr>
            <p:cNvGrpSpPr/>
            <p:nvPr/>
          </p:nvGrpSpPr>
          <p:grpSpPr>
            <a:xfrm>
              <a:off x="3779912" y="2060848"/>
              <a:ext cx="1157213" cy="369332"/>
              <a:chOff x="3779912" y="2060848"/>
              <a:chExt cx="1157213" cy="369332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28181C41-22EC-20D4-8470-2F2F673FCC09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B6FAA424-0FD6-4379-2411-66F56B09D57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97F1F3A5-300F-D87B-E649-E6FD64F4EEC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3A6F9E56-0303-0EAE-78E7-5BE9D83EA34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B8151F5-112A-5347-BF3C-8206F3921CE0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dirty="0"/>
                  <a:t>X</a:t>
                </a:r>
                <a:r>
                  <a:rPr lang="en-US" dirty="0"/>
                  <a:t>u$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A768E76-C635-ABF6-F988-10E8A2F1C911}"/>
                </a:ext>
              </a:extLst>
            </p:cNvPr>
            <p:cNvGrpSpPr/>
            <p:nvPr/>
          </p:nvGrpSpPr>
          <p:grpSpPr>
            <a:xfrm>
              <a:off x="3779912" y="2564904"/>
              <a:ext cx="1157213" cy="369332"/>
              <a:chOff x="3779912" y="2060848"/>
              <a:chExt cx="1157213" cy="369332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82E03B90-146C-A24A-8E0E-614DC873DEE4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7" name="Straight Connector 6">
                  <a:extLst>
                    <a:ext uri="{FF2B5EF4-FFF2-40B4-BE49-F238E27FC236}">
                      <a16:creationId xmlns:a16="http://schemas.microsoft.com/office/drawing/2014/main" id="{F5CD7C09-380D-A4DF-4517-25DED93DD85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" name="Straight Connector 7">
                  <a:extLst>
                    <a:ext uri="{FF2B5EF4-FFF2-40B4-BE49-F238E27FC236}">
                      <a16:creationId xmlns:a16="http://schemas.microsoft.com/office/drawing/2014/main" id="{66B3C8E9-EDB3-722A-4C71-9B40A61D88F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A5FB476F-7CC1-A9A1-9D1C-2B63BCB1902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56C8338-DB75-FEF7-1DA8-84D5BD8A086E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dirty="0"/>
                  <a:t>a</a:t>
                </a:r>
                <a:r>
                  <a:rPr lang="en-US" dirty="0"/>
                  <a:t>v$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3111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LL(1) grammar</a:t>
            </a:r>
            <a:endParaRPr lang="cs-CZ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Context-free grammar </a:t>
            </a:r>
            <a:r>
              <a:rPr lang="cs-CZ" dirty="0"/>
              <a:t>G=(T,N,S,P) </a:t>
            </a:r>
            <a:r>
              <a:rPr lang="en-US" dirty="0"/>
              <a:t>is a</a:t>
            </a:r>
            <a:r>
              <a:rPr lang="cs-CZ" dirty="0"/>
              <a:t> LL(1) </a:t>
            </a:r>
            <a:r>
              <a:rPr lang="en-US" dirty="0"/>
              <a:t>grammar</a:t>
            </a:r>
            <a:r>
              <a:rPr lang="cs-CZ" dirty="0"/>
              <a:t>, </a:t>
            </a:r>
            <a:r>
              <a:rPr lang="en-US" dirty="0"/>
              <a:t>if and only if</a:t>
            </a:r>
          </a:p>
          <a:p>
            <a:pPr lvl="1" eaLnBrk="1" hangingPunct="1"/>
            <a:r>
              <a:rPr lang="en-US" dirty="0"/>
              <a:t>for every </a:t>
            </a:r>
            <a:r>
              <a:rPr lang="cs-CZ" dirty="0">
                <a:cs typeface="Arial" charset="0"/>
              </a:rPr>
              <a:t>u,v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T*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, A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N,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dirty="0">
                <a:cs typeface="Arial" charset="0"/>
              </a:rPr>
              <a:t>γ</a:t>
            </a:r>
            <a:r>
              <a:rPr lang="cs-CZ" dirty="0">
                <a:cs typeface="Arial" charset="0"/>
              </a:rPr>
              <a:t>,</a:t>
            </a:r>
            <a:r>
              <a:rPr lang="el-GR" dirty="0">
                <a:cs typeface="Arial" charset="0"/>
              </a:rPr>
              <a:t>δ</a:t>
            </a:r>
            <a:r>
              <a:rPr lang="el-GR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(T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N)*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 such that</a:t>
            </a:r>
            <a:br>
              <a:rPr lang="en-US" dirty="0">
                <a:ea typeface="Arial Unicode MS" pitchFamily="34" charset="-128"/>
                <a:cs typeface="Arial Unicode MS" pitchFamily="34" charset="-128"/>
              </a:rPr>
            </a:br>
            <a:r>
              <a:rPr lang="en-US" dirty="0">
                <a:cs typeface="Arial" charset="0"/>
              </a:rPr>
              <a:t>S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→* </a:t>
            </a:r>
            <a:r>
              <a:rPr lang="cs-CZ" noProof="1">
                <a:cs typeface="Arial" charset="0"/>
              </a:rPr>
              <a:t>uA</a:t>
            </a:r>
            <a:r>
              <a:rPr lang="el-GR" noProof="1">
                <a:cs typeface="Arial" charset="0"/>
              </a:rPr>
              <a:t>γ</a:t>
            </a:r>
            <a:r>
              <a:rPr lang="cs-CZ" dirty="0">
                <a:cs typeface="Arial" charset="0"/>
              </a:rPr>
              <a:t>, </a:t>
            </a:r>
            <a:r>
              <a:rPr lang="en-US" dirty="0">
                <a:cs typeface="Arial" charset="0"/>
              </a:rPr>
              <a:t>S 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→* </a:t>
            </a:r>
            <a:r>
              <a:rPr lang="cs-CZ" noProof="1">
                <a:cs typeface="Arial" charset="0"/>
              </a:rPr>
              <a:t>vA</a:t>
            </a:r>
            <a:r>
              <a:rPr lang="el-GR" noProof="1">
                <a:cs typeface="Arial" charset="0"/>
              </a:rPr>
              <a:t>δ</a:t>
            </a:r>
            <a:r>
              <a:rPr lang="en-US" noProof="1">
                <a:cs typeface="Arial" charset="0"/>
              </a:rPr>
              <a:t>    [aka </a:t>
            </a:r>
            <a:r>
              <a:rPr lang="en-US" dirty="0">
                <a:cs typeface="Arial" charset="0"/>
              </a:rPr>
              <a:t>left sentential forms]</a:t>
            </a:r>
            <a:endParaRPr lang="en-US" dirty="0"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/>
            <a:r>
              <a:rPr lang="en-US" dirty="0"/>
              <a:t>if 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A→</a:t>
            </a:r>
            <a:r>
              <a:rPr lang="el-GR" dirty="0">
                <a:cs typeface="Arial" charset="0"/>
              </a:rPr>
              <a:t>α</a:t>
            </a:r>
            <a:r>
              <a:rPr lang="cs-CZ" dirty="0">
                <a:cs typeface="Arial" charset="0"/>
              </a:rPr>
              <a:t>, A→</a:t>
            </a:r>
            <a:r>
              <a:rPr lang="el-GR" dirty="0">
                <a:cs typeface="Arial" charset="0"/>
              </a:rPr>
              <a:t>β</a:t>
            </a:r>
            <a:r>
              <a:rPr lang="cs-CZ" dirty="0">
                <a:cs typeface="Arial" charset="0"/>
              </a:rPr>
              <a:t>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P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 are two distinct productions</a:t>
            </a:r>
          </a:p>
          <a:p>
            <a:pPr lvl="1" eaLnBrk="1" hangingPunct="1"/>
            <a:r>
              <a:rPr lang="en-US" dirty="0">
                <a:ea typeface="Arial Unicode MS" pitchFamily="34" charset="-128"/>
                <a:cs typeface="Arial Unicode MS" pitchFamily="34" charset="-128"/>
              </a:rPr>
              <a:t>then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there are no x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T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l-GR" dirty="0">
                <a:ea typeface="Arial Unicode MS" pitchFamily="34" charset="-128"/>
                <a:cs typeface="Arial Unicode MS" pitchFamily="34" charset="-128"/>
              </a:rPr>
              <a:t>φ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l-GR" dirty="0">
                <a:ea typeface="Arial Unicode MS" pitchFamily="34" charset="-128"/>
                <a:cs typeface="Arial Unicode MS" pitchFamily="34" charset="-128"/>
              </a:rPr>
              <a:t>ψ</a:t>
            </a:r>
            <a:r>
              <a:rPr lang="el-GR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(T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N)*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such that </a:t>
            </a:r>
            <a:br>
              <a:rPr lang="en-US" dirty="0">
                <a:ea typeface="Arial Unicode MS" pitchFamily="34" charset="-128"/>
                <a:cs typeface="Arial Unicode MS" pitchFamily="34" charset="-128"/>
              </a:rPr>
            </a:br>
            <a:r>
              <a:rPr lang="el-GR" dirty="0">
                <a:cs typeface="Arial" charset="0"/>
              </a:rPr>
              <a:t>αγ</a:t>
            </a:r>
            <a:r>
              <a:rPr lang="en-US" dirty="0">
                <a:cs typeface="Arial" charset="0"/>
              </a:rPr>
              <a:t> 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→*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 x</a:t>
            </a:r>
            <a:r>
              <a:rPr lang="el-GR" dirty="0">
                <a:ea typeface="Arial Unicode MS" pitchFamily="34" charset="-128"/>
                <a:cs typeface="Arial Unicode MS" pitchFamily="34" charset="-128"/>
              </a:rPr>
              <a:t>φ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l-GR" dirty="0">
                <a:cs typeface="Arial" charset="0"/>
              </a:rPr>
              <a:t>βδ</a:t>
            </a:r>
            <a:r>
              <a:rPr lang="en-US" dirty="0">
                <a:cs typeface="Arial" charset="0"/>
              </a:rPr>
              <a:t> 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→*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 x</a:t>
            </a:r>
            <a:r>
              <a:rPr lang="el-GR" dirty="0">
                <a:ea typeface="Arial Unicode MS" pitchFamily="34" charset="-128"/>
                <a:cs typeface="Arial Unicode MS" pitchFamily="34" charset="-128"/>
              </a:rPr>
              <a:t>ψ</a:t>
            </a:r>
            <a:endParaRPr lang="en-US" dirty="0"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/>
            <a:r>
              <a:rPr lang="en-US" dirty="0">
                <a:ea typeface="Arial Unicode MS" pitchFamily="34" charset="-128"/>
                <a:cs typeface="Arial Unicode MS" pitchFamily="34" charset="-128"/>
              </a:rPr>
              <a:t>also denoted as 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FIRST(</a:t>
            </a:r>
            <a:r>
              <a:rPr lang="el-GR" dirty="0">
                <a:cs typeface="Arial" charset="0"/>
              </a:rPr>
              <a:t>αγ</a:t>
            </a:r>
            <a:r>
              <a:rPr lang="cs-CZ" dirty="0">
                <a:cs typeface="Arial" charset="0"/>
              </a:rPr>
              <a:t>)</a:t>
            </a:r>
            <a:r>
              <a:rPr lang="en-US" dirty="0">
                <a:cs typeface="Arial" charset="0"/>
              </a:rPr>
              <a:t>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∩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FIRST(</a:t>
            </a:r>
            <a:r>
              <a:rPr lang="el-GR" dirty="0">
                <a:cs typeface="Arial" charset="0"/>
              </a:rPr>
              <a:t>βδ</a:t>
            </a:r>
            <a:r>
              <a:rPr lang="cs-CZ" dirty="0">
                <a:cs typeface="Arial" charset="0"/>
              </a:rPr>
              <a:t>)</a:t>
            </a:r>
            <a:r>
              <a:rPr lang="en-US" dirty="0">
                <a:cs typeface="Arial" charset="0"/>
              </a:rPr>
              <a:t> </a:t>
            </a:r>
            <a:r>
              <a:rPr lang="cs-CZ" dirty="0">
                <a:cs typeface="Arial" charset="0"/>
              </a:rPr>
              <a:t>=</a:t>
            </a:r>
            <a:r>
              <a:rPr lang="en-US" dirty="0">
                <a:cs typeface="Arial" charset="0"/>
              </a:rPr>
              <a:t>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∅</a:t>
            </a:r>
            <a:endParaRPr lang="en-US" dirty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8CCCA7C-EF03-17B6-5F57-8FFB8CC0F6FD}"/>
              </a:ext>
            </a:extLst>
          </p:cNvPr>
          <p:cNvGrpSpPr/>
          <p:nvPr/>
        </p:nvGrpSpPr>
        <p:grpSpPr>
          <a:xfrm>
            <a:off x="890547" y="5581588"/>
            <a:ext cx="1157213" cy="873388"/>
            <a:chOff x="3779912" y="2060848"/>
            <a:chExt cx="1157213" cy="87338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AB70C99-C3D7-5353-49AC-65A0AB6C9B05}"/>
                </a:ext>
              </a:extLst>
            </p:cNvPr>
            <p:cNvGrpSpPr/>
            <p:nvPr/>
          </p:nvGrpSpPr>
          <p:grpSpPr>
            <a:xfrm>
              <a:off x="3779912" y="2060848"/>
              <a:ext cx="1157213" cy="369332"/>
              <a:chOff x="3779912" y="2060848"/>
              <a:chExt cx="1157213" cy="369332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12CE0067-7C95-C97A-BFE8-C1B0F9B3F3EF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F1FCBCC8-3104-3F83-0595-F403C4B622D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1C52E890-15B5-7B13-2EFD-DF3242757E7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D131CB5D-F060-7DB3-580D-711DE986C1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1D7EA50-34B7-D099-BE1C-7450FFA3BB86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cs-CZ" b="1" noProof="1">
                    <a:cs typeface="Arial" charset="0"/>
                  </a:rPr>
                  <a:t>A</a:t>
                </a:r>
                <a:r>
                  <a:rPr lang="el-GR" noProof="1">
                    <a:cs typeface="Arial" charset="0"/>
                  </a:rPr>
                  <a:t>γ</a:t>
                </a:r>
                <a:r>
                  <a:rPr lang="en-US" dirty="0"/>
                  <a:t>$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29B225E-465D-46CC-6E76-A29B3FF6FB92}"/>
                </a:ext>
              </a:extLst>
            </p:cNvPr>
            <p:cNvGrpSpPr/>
            <p:nvPr/>
          </p:nvGrpSpPr>
          <p:grpSpPr>
            <a:xfrm>
              <a:off x="3779912" y="2564904"/>
              <a:ext cx="1157213" cy="369332"/>
              <a:chOff x="3779912" y="2060848"/>
              <a:chExt cx="1157213" cy="369332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7B8B600F-4DA7-373F-8F24-489A03E94228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7" name="Straight Connector 6">
                  <a:extLst>
                    <a:ext uri="{FF2B5EF4-FFF2-40B4-BE49-F238E27FC236}">
                      <a16:creationId xmlns:a16="http://schemas.microsoft.com/office/drawing/2014/main" id="{E1F6CF80-3DE1-0050-1C3B-7E929D27AFB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" name="Straight Connector 7">
                  <a:extLst>
                    <a:ext uri="{FF2B5EF4-FFF2-40B4-BE49-F238E27FC236}">
                      <a16:creationId xmlns:a16="http://schemas.microsoft.com/office/drawing/2014/main" id="{9FAB3E12-4EA6-D8A1-3158-6BA2D829FD2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B4EC7436-61BD-221E-A1D1-3BDC64341CA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15F2E73-4208-E890-0B5E-944D602DFACB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dirty="0">
                    <a:ea typeface="Arial Unicode MS" pitchFamily="34" charset="-128"/>
                    <a:cs typeface="Arial Unicode MS" pitchFamily="34" charset="-128"/>
                  </a:rPr>
                  <a:t>x</a:t>
                </a:r>
                <a:r>
                  <a:rPr lang="el-GR" dirty="0">
                    <a:ea typeface="Arial Unicode MS" pitchFamily="34" charset="-128"/>
                    <a:cs typeface="Arial Unicode MS" pitchFamily="34" charset="-128"/>
                  </a:rPr>
                  <a:t>φ</a:t>
                </a:r>
                <a:r>
                  <a:rPr lang="en-US" dirty="0"/>
                  <a:t>$</a:t>
                </a:r>
              </a:p>
            </p:txBody>
          </p:sp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3D4F5BD-E527-3F15-4AC4-774809E3730D}"/>
              </a:ext>
            </a:extLst>
          </p:cNvPr>
          <p:cNvGrpSpPr/>
          <p:nvPr/>
        </p:nvGrpSpPr>
        <p:grpSpPr>
          <a:xfrm>
            <a:off x="5220072" y="5559162"/>
            <a:ext cx="1157213" cy="873388"/>
            <a:chOff x="3779912" y="2060848"/>
            <a:chExt cx="1157213" cy="873388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DEF0931-117F-417E-AC54-0082406A898E}"/>
                </a:ext>
              </a:extLst>
            </p:cNvPr>
            <p:cNvGrpSpPr/>
            <p:nvPr/>
          </p:nvGrpSpPr>
          <p:grpSpPr>
            <a:xfrm>
              <a:off x="3779912" y="2060848"/>
              <a:ext cx="1157213" cy="369332"/>
              <a:chOff x="3779912" y="2060848"/>
              <a:chExt cx="1157213" cy="369332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9F2BBB2C-D48B-EAAD-1820-CBE24DC1BBD8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8F009666-9E54-B6DE-405A-8F346C343D5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C4918CF0-FBD1-2210-4918-55BF1E989AE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0F39ABCA-5BB2-ED5F-C91A-1B87C8D2E7C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4756A3D-C2F4-7EFD-B6D1-8FB37168C6AE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cs-CZ" b="1" noProof="1">
                    <a:cs typeface="Arial" charset="0"/>
                  </a:rPr>
                  <a:t>A</a:t>
                </a:r>
                <a:r>
                  <a:rPr lang="el-GR" noProof="1">
                    <a:cs typeface="Arial" charset="0"/>
                  </a:rPr>
                  <a:t>δ</a:t>
                </a:r>
                <a:r>
                  <a:rPr lang="en-US" dirty="0"/>
                  <a:t>$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7EFB840-1DAE-4895-FFC8-97366CC84BF7}"/>
                </a:ext>
              </a:extLst>
            </p:cNvPr>
            <p:cNvGrpSpPr/>
            <p:nvPr/>
          </p:nvGrpSpPr>
          <p:grpSpPr>
            <a:xfrm>
              <a:off x="3779912" y="2564904"/>
              <a:ext cx="1157213" cy="369332"/>
              <a:chOff x="3779912" y="2060848"/>
              <a:chExt cx="1157213" cy="369332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37527167-AC30-6D91-4E2A-60B0A3452B80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17CA8859-62BA-C811-6939-37CDC40DCC7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F792B466-60C8-CF81-BF10-7AF186B0687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6DD11904-5603-7C03-7AAD-8C6D59C0BF8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EB8440A-F110-35D1-AB6C-0B71129B4459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dirty="0">
                    <a:ea typeface="Arial Unicode MS" pitchFamily="34" charset="-128"/>
                    <a:cs typeface="Arial Unicode MS" pitchFamily="34" charset="-128"/>
                  </a:rPr>
                  <a:t>x</a:t>
                </a:r>
                <a:r>
                  <a:rPr lang="el-GR" dirty="0">
                    <a:ea typeface="Arial Unicode MS" pitchFamily="34" charset="-128"/>
                    <a:cs typeface="Arial Unicode MS" pitchFamily="34" charset="-128"/>
                  </a:rPr>
                  <a:t>ψ</a:t>
                </a:r>
                <a:r>
                  <a:rPr lang="en-US" dirty="0"/>
                  <a:t>$</a:t>
                </a:r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20479AD-0729-51E9-3809-1BF7B3E52019}"/>
              </a:ext>
            </a:extLst>
          </p:cNvPr>
          <p:cNvGrpSpPr/>
          <p:nvPr/>
        </p:nvGrpSpPr>
        <p:grpSpPr>
          <a:xfrm>
            <a:off x="2483767" y="5581588"/>
            <a:ext cx="1157213" cy="873388"/>
            <a:chOff x="3779912" y="2060848"/>
            <a:chExt cx="1157213" cy="87338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C388C47-36CA-3401-03B0-485D6D2C7952}"/>
                </a:ext>
              </a:extLst>
            </p:cNvPr>
            <p:cNvGrpSpPr/>
            <p:nvPr/>
          </p:nvGrpSpPr>
          <p:grpSpPr>
            <a:xfrm>
              <a:off x="3779912" y="2060848"/>
              <a:ext cx="1157213" cy="369332"/>
              <a:chOff x="3779912" y="2060848"/>
              <a:chExt cx="1157213" cy="369332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554234B7-146C-E8E9-6254-DF7563F11941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6AB019C0-DA30-E39B-B709-E98E704DB98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D08288FC-A559-5528-584C-E78DD820E85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E13A1DCE-4D19-2C16-A71B-DBA757B5923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8EC6D81-52E7-FCB9-68CD-D8E3FE219BE6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l-GR" dirty="0">
                    <a:cs typeface="Arial" charset="0"/>
                  </a:rPr>
                  <a:t>α</a:t>
                </a:r>
                <a:r>
                  <a:rPr lang="el-GR" noProof="1">
                    <a:cs typeface="Arial" charset="0"/>
                  </a:rPr>
                  <a:t>γ</a:t>
                </a:r>
                <a:r>
                  <a:rPr lang="en-US" dirty="0"/>
                  <a:t>$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E017B70-C73B-53AD-859D-41E026578150}"/>
                </a:ext>
              </a:extLst>
            </p:cNvPr>
            <p:cNvGrpSpPr/>
            <p:nvPr/>
          </p:nvGrpSpPr>
          <p:grpSpPr>
            <a:xfrm>
              <a:off x="3779912" y="2564904"/>
              <a:ext cx="1157213" cy="369332"/>
              <a:chOff x="3779912" y="2060848"/>
              <a:chExt cx="1157213" cy="369332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812322CC-6F03-03F6-8AEB-C9DA619D1B10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16436153-561F-0F53-9366-A3A4A3D2052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1DEF12A4-E0F8-103C-769A-83DE5EF56A2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7A673375-AE2A-5E1F-018A-85DB7B2B81A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0A6B476-FA5E-90D7-284D-4DD8B3918983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>
                    <a:ea typeface="Arial Unicode MS" pitchFamily="34" charset="-128"/>
                    <a:cs typeface="Arial Unicode MS" pitchFamily="34" charset="-128"/>
                  </a:rPr>
                  <a:t>x</a:t>
                </a:r>
                <a:r>
                  <a:rPr lang="el-GR" dirty="0">
                    <a:ea typeface="Arial Unicode MS" pitchFamily="34" charset="-128"/>
                    <a:cs typeface="Arial Unicode MS" pitchFamily="34" charset="-128"/>
                  </a:rPr>
                  <a:t>φ</a:t>
                </a:r>
                <a:r>
                  <a:rPr lang="en-US" dirty="0"/>
                  <a:t>$</a:t>
                </a:r>
              </a:p>
            </p:txBody>
          </p:sp>
        </p:grpSp>
      </p:grp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EA737EDB-B3E1-1100-CFF4-35243DD8A37F}"/>
              </a:ext>
            </a:extLst>
          </p:cNvPr>
          <p:cNvSpPr/>
          <p:nvPr/>
        </p:nvSpPr>
        <p:spPr bwMode="auto">
          <a:xfrm>
            <a:off x="2128812" y="5766254"/>
            <a:ext cx="288010" cy="36933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447A15B7-8A12-1013-B723-4F35521E22C4}"/>
              </a:ext>
            </a:extLst>
          </p:cNvPr>
          <p:cNvSpPr/>
          <p:nvPr/>
        </p:nvSpPr>
        <p:spPr bwMode="auto">
          <a:xfrm>
            <a:off x="6477675" y="5766254"/>
            <a:ext cx="288010" cy="36933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01809D4-C455-86C9-8BCF-9C736DFEBB3F}"/>
              </a:ext>
            </a:extLst>
          </p:cNvPr>
          <p:cNvGrpSpPr/>
          <p:nvPr/>
        </p:nvGrpSpPr>
        <p:grpSpPr>
          <a:xfrm>
            <a:off x="6856323" y="5581588"/>
            <a:ext cx="1157213" cy="873388"/>
            <a:chOff x="3779912" y="2060848"/>
            <a:chExt cx="1157213" cy="873388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BAF745B-744B-5CA9-22E2-E3E8B5BFF785}"/>
                </a:ext>
              </a:extLst>
            </p:cNvPr>
            <p:cNvGrpSpPr/>
            <p:nvPr/>
          </p:nvGrpSpPr>
          <p:grpSpPr>
            <a:xfrm>
              <a:off x="3779912" y="2060848"/>
              <a:ext cx="1157213" cy="369332"/>
              <a:chOff x="3779912" y="2060848"/>
              <a:chExt cx="1157213" cy="369332"/>
            </a:xfrm>
          </p:grpSpPr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556441A6-4DBE-FF1C-CB90-3A740B32F1D6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C74E79A1-A627-237F-D44C-2F363FD6218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A4132F87-574A-D686-7CBA-DE64EB0B71A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44CA8CC3-9178-CC34-52B2-C319CB05DA4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6B634903-834A-CC0E-D0D3-4480E2A6535B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l-GR" dirty="0">
                    <a:cs typeface="Arial" charset="0"/>
                  </a:rPr>
                  <a:t>β</a:t>
                </a:r>
                <a:r>
                  <a:rPr lang="el-GR" noProof="1">
                    <a:cs typeface="Arial" charset="0"/>
                  </a:rPr>
                  <a:t>δ</a:t>
                </a:r>
                <a:r>
                  <a:rPr lang="en-US" dirty="0"/>
                  <a:t>$</a:t>
                </a: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4E8F4B78-FBFD-0AAE-4F16-B8502049F66D}"/>
                </a:ext>
              </a:extLst>
            </p:cNvPr>
            <p:cNvGrpSpPr/>
            <p:nvPr/>
          </p:nvGrpSpPr>
          <p:grpSpPr>
            <a:xfrm>
              <a:off x="3779912" y="2564904"/>
              <a:ext cx="1157213" cy="369332"/>
              <a:chOff x="3779912" y="2060848"/>
              <a:chExt cx="1157213" cy="369332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ADDEA5D5-92F7-683A-D4E4-6CCD2EBE1CF6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5D36F73B-E598-DADC-F2E1-DC95FB987F8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C0B1CAF7-5458-D655-7D7E-F2CEFF21D27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F152BDD7-7800-9D98-C8BA-E83FCB336F0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49935B1-6292-E227-61C7-30B30EA7E1EF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>
                    <a:ea typeface="Arial Unicode MS" pitchFamily="34" charset="-128"/>
                    <a:cs typeface="Arial Unicode MS" pitchFamily="34" charset="-128"/>
                  </a:rPr>
                  <a:t>x</a:t>
                </a:r>
                <a:r>
                  <a:rPr lang="el-GR" dirty="0">
                    <a:ea typeface="Arial Unicode MS" pitchFamily="34" charset="-128"/>
                    <a:cs typeface="Arial Unicode MS" pitchFamily="34" charset="-128"/>
                  </a:rPr>
                  <a:t>ψ</a:t>
                </a:r>
                <a:r>
                  <a:rPr lang="en-US" dirty="0"/>
                  <a:t>$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05073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Operators </a:t>
            </a:r>
            <a:r>
              <a:rPr lang="cs-CZ" dirty="0"/>
              <a:t>FIRST </a:t>
            </a:r>
            <a:r>
              <a:rPr lang="en-US" dirty="0"/>
              <a:t>and</a:t>
            </a:r>
            <a:r>
              <a:rPr lang="cs-CZ" dirty="0"/>
              <a:t> FOLLOW –</a:t>
            </a:r>
            <a:r>
              <a:rPr lang="en-US" dirty="0"/>
              <a:t> definitions</a:t>
            </a:r>
            <a:endParaRPr lang="cs-CZ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/>
              <a:t>If </a:t>
            </a:r>
            <a:r>
              <a:rPr lang="el-GR" sz="2600" dirty="0">
                <a:cs typeface="Arial" charset="0"/>
              </a:rPr>
              <a:t>α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is any string of grammar symbols</a:t>
            </a:r>
            <a:r>
              <a:rPr lang="cs-CZ" sz="2600" dirty="0">
                <a:cs typeface="Arial" charset="0"/>
              </a:rPr>
              <a:t>, </a:t>
            </a:r>
            <a:r>
              <a:rPr lang="en-US" sz="2600" dirty="0">
                <a:cs typeface="Arial" charset="0"/>
              </a:rPr>
              <a:t>let</a:t>
            </a:r>
            <a:r>
              <a:rPr lang="cs-CZ" sz="2600" dirty="0">
                <a:cs typeface="Arial" charset="0"/>
              </a:rPr>
              <a:t> FIRST(</a:t>
            </a:r>
            <a:r>
              <a:rPr lang="el-GR" sz="2600" dirty="0">
                <a:cs typeface="Arial" charset="0"/>
              </a:rPr>
              <a:t>α</a:t>
            </a:r>
            <a:r>
              <a:rPr lang="cs-CZ" sz="2600" dirty="0">
                <a:cs typeface="Arial" charset="0"/>
              </a:rPr>
              <a:t>) </a:t>
            </a:r>
            <a:r>
              <a:rPr lang="en-US" sz="2600" dirty="0">
                <a:cs typeface="Arial" charset="0"/>
              </a:rPr>
              <a:t>be the set of terminals that begin the strings derived from</a:t>
            </a:r>
            <a:r>
              <a:rPr lang="cs-CZ" sz="2600" dirty="0">
                <a:cs typeface="Arial" charset="0"/>
              </a:rPr>
              <a:t> </a:t>
            </a:r>
            <a:r>
              <a:rPr lang="el-GR" sz="2600" dirty="0">
                <a:cs typeface="Arial" charset="0"/>
              </a:rPr>
              <a:t>α</a:t>
            </a:r>
            <a:r>
              <a:rPr lang="cs-CZ" sz="2600" dirty="0">
                <a:cs typeface="Arial" charset="0"/>
              </a:rPr>
              <a:t>. </a:t>
            </a:r>
            <a:r>
              <a:rPr lang="en-US" sz="2600" dirty="0">
                <a:cs typeface="Arial" charset="0"/>
              </a:rPr>
              <a:t>If </a:t>
            </a:r>
            <a:r>
              <a:rPr lang="el-GR" sz="2600" dirty="0">
                <a:cs typeface="Arial" charset="0"/>
              </a:rPr>
              <a:t>α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can be derived to</a:t>
            </a:r>
            <a:r>
              <a:rPr lang="cs-CZ" sz="2600" dirty="0">
                <a:cs typeface="Arial" charset="0"/>
              </a:rPr>
              <a:t>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cs-CZ" sz="2600" dirty="0">
                <a:cs typeface="Arial" charset="0"/>
              </a:rPr>
              <a:t>, </a:t>
            </a:r>
            <a:r>
              <a:rPr lang="en-US" sz="2600" dirty="0">
                <a:cs typeface="Arial" charset="0"/>
              </a:rPr>
              <a:t>then</a:t>
            </a:r>
            <a:r>
              <a:rPr lang="cs-CZ" sz="2600" dirty="0">
                <a:cs typeface="Arial" charset="0"/>
              </a:rPr>
              <a:t>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is also in</a:t>
            </a:r>
            <a:r>
              <a:rPr lang="cs-CZ" sz="2600" dirty="0">
                <a:cs typeface="Arial" charset="0"/>
              </a:rPr>
              <a:t> FIRST(</a:t>
            </a:r>
            <a:r>
              <a:rPr lang="el-GR" sz="2600" dirty="0">
                <a:cs typeface="Arial" charset="0"/>
              </a:rPr>
              <a:t>α</a:t>
            </a:r>
            <a:r>
              <a:rPr lang="cs-CZ" sz="2600" dirty="0">
                <a:cs typeface="Arial" charset="0"/>
              </a:rPr>
              <a:t>)</a:t>
            </a:r>
          </a:p>
          <a:p>
            <a:pPr eaLnBrk="1" hangingPunct="1"/>
            <a:r>
              <a:rPr lang="en-US" sz="2600" dirty="0">
                <a:cs typeface="Arial" charset="0"/>
              </a:rPr>
              <a:t>Define </a:t>
            </a:r>
            <a:r>
              <a:rPr lang="cs-CZ" sz="2600" dirty="0">
                <a:cs typeface="Arial" charset="0"/>
              </a:rPr>
              <a:t>FOLLOW(A)</a:t>
            </a:r>
            <a:r>
              <a:rPr lang="en-US" sz="2600" dirty="0">
                <a:cs typeface="Arial" charset="0"/>
              </a:rPr>
              <a:t>,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for nonterminal</a:t>
            </a:r>
            <a:r>
              <a:rPr lang="cs-CZ" sz="2600" dirty="0">
                <a:cs typeface="Arial" charset="0"/>
              </a:rPr>
              <a:t> A</a:t>
            </a:r>
            <a:r>
              <a:rPr lang="en-US" sz="2600" dirty="0">
                <a:cs typeface="Arial" charset="0"/>
              </a:rPr>
              <a:t>, to be the set of terminals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that can appear immediately to the right of </a:t>
            </a:r>
            <a:r>
              <a:rPr lang="cs-CZ" sz="2600" dirty="0">
                <a:cs typeface="Arial" charset="0"/>
              </a:rPr>
              <a:t>A </a:t>
            </a:r>
            <a:r>
              <a:rPr lang="en-US" sz="2600" dirty="0">
                <a:cs typeface="Arial" charset="0"/>
              </a:rPr>
              <a:t>in some string</a:t>
            </a:r>
            <a:r>
              <a:rPr lang="cs-CZ" sz="2600" dirty="0">
                <a:cs typeface="Arial" charset="0"/>
              </a:rPr>
              <a:t>, </a:t>
            </a:r>
            <a:r>
              <a:rPr lang="en-US" sz="2600" dirty="0">
                <a:cs typeface="Arial" charset="0"/>
              </a:rPr>
              <a:t>where exists a derivation of the form </a:t>
            </a:r>
            <a:r>
              <a:rPr lang="cs-CZ" sz="2600" dirty="0">
                <a:cs typeface="Arial" charset="0"/>
              </a:rPr>
              <a:t>S </a:t>
            </a:r>
            <a:r>
              <a:rPr lang="cs-CZ" sz="2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cs-CZ" sz="2600" dirty="0">
                <a:ea typeface="Arial Unicode MS" pitchFamily="34" charset="-128"/>
                <a:cs typeface="Arial Unicode MS" pitchFamily="34" charset="-128"/>
              </a:rPr>
              <a:t>* </a:t>
            </a:r>
            <a:r>
              <a:rPr lang="el-GR" sz="2600" dirty="0">
                <a:cs typeface="Arial" charset="0"/>
              </a:rPr>
              <a:t>α</a:t>
            </a:r>
            <a:r>
              <a:rPr lang="cs-CZ" sz="2600" dirty="0" err="1">
                <a:cs typeface="Arial" charset="0"/>
              </a:rPr>
              <a:t>Aa</a:t>
            </a:r>
            <a:r>
              <a:rPr lang="el-GR" sz="2600" dirty="0">
                <a:cs typeface="Arial" charset="0"/>
              </a:rPr>
              <a:t>β</a:t>
            </a:r>
            <a:r>
              <a:rPr lang="en-US" sz="2600" dirty="0">
                <a:cs typeface="Arial" charset="0"/>
              </a:rPr>
              <a:t> for some </a:t>
            </a:r>
            <a:r>
              <a:rPr lang="el-GR" sz="2600" dirty="0">
                <a:cs typeface="Arial" charset="0"/>
              </a:rPr>
              <a:t>α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and</a:t>
            </a:r>
            <a:r>
              <a:rPr lang="cs-CZ" sz="2600" dirty="0">
                <a:cs typeface="Arial" charset="0"/>
              </a:rPr>
              <a:t> </a:t>
            </a:r>
            <a:r>
              <a:rPr lang="el-GR" sz="2600" dirty="0">
                <a:cs typeface="Arial" charset="0"/>
              </a:rPr>
              <a:t>β</a:t>
            </a:r>
            <a:r>
              <a:rPr lang="cs-CZ" sz="2600" dirty="0">
                <a:cs typeface="Arial" charset="0"/>
              </a:rPr>
              <a:t>. </a:t>
            </a:r>
            <a:r>
              <a:rPr lang="en-US" sz="2600" dirty="0">
                <a:cs typeface="Arial" charset="0"/>
              </a:rPr>
              <a:t>If</a:t>
            </a:r>
            <a:r>
              <a:rPr lang="cs-CZ" sz="2600" dirty="0">
                <a:cs typeface="Arial" charset="0"/>
              </a:rPr>
              <a:t> A </a:t>
            </a:r>
            <a:r>
              <a:rPr lang="en-US" sz="2600" dirty="0">
                <a:cs typeface="Arial" charset="0"/>
              </a:rPr>
              <a:t>can be the rightmost symbol in some sentential form</a:t>
            </a:r>
            <a:r>
              <a:rPr lang="cs-CZ" sz="2600" dirty="0">
                <a:cs typeface="Arial" charset="0"/>
              </a:rPr>
              <a:t>, </a:t>
            </a:r>
            <a:r>
              <a:rPr lang="en-US" sz="2600" dirty="0">
                <a:cs typeface="Arial" charset="0"/>
              </a:rPr>
              <a:t>then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$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is in</a:t>
            </a:r>
            <a:r>
              <a:rPr lang="cs-CZ" sz="2600" dirty="0">
                <a:cs typeface="Arial" charset="0"/>
              </a:rPr>
              <a:t> FOLLOW(A).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Construction of the </a:t>
            </a:r>
            <a:r>
              <a:rPr lang="cs-CZ" dirty="0"/>
              <a:t>FIRST</a:t>
            </a:r>
            <a:r>
              <a:rPr lang="en-US" dirty="0"/>
              <a:t> operator</a:t>
            </a:r>
            <a:endParaRPr lang="cs-CZ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/>
              <a:t>Construction for a grammar symbol </a:t>
            </a:r>
            <a:r>
              <a:rPr lang="cs-CZ" sz="2600" dirty="0"/>
              <a:t>X</a:t>
            </a:r>
          </a:p>
          <a:p>
            <a:pPr lvl="1" eaLnBrk="1" hangingPunct="1"/>
            <a:r>
              <a:rPr lang="en-US" sz="2200" dirty="0"/>
              <a:t>If</a:t>
            </a:r>
            <a:r>
              <a:rPr lang="cs-CZ" sz="2200" dirty="0"/>
              <a:t> X </a:t>
            </a:r>
            <a:r>
              <a:rPr lang="en-US" sz="2200" dirty="0"/>
              <a:t>is terminal</a:t>
            </a:r>
            <a:r>
              <a:rPr lang="cs-CZ" sz="2200" dirty="0"/>
              <a:t>, </a:t>
            </a:r>
            <a:r>
              <a:rPr lang="en-US" sz="2200" dirty="0"/>
              <a:t>then</a:t>
            </a:r>
            <a:r>
              <a:rPr lang="cs-CZ" sz="2200" dirty="0"/>
              <a:t> FIRST(X)=</a:t>
            </a:r>
            <a:r>
              <a:rPr lang="en-US" sz="2200" dirty="0"/>
              <a:t>{X}</a:t>
            </a:r>
            <a:endParaRPr lang="cs-CZ" sz="2200" dirty="0"/>
          </a:p>
          <a:p>
            <a:pPr lvl="1" eaLnBrk="1" hangingPunct="1"/>
            <a:r>
              <a:rPr lang="en-US" sz="2200" dirty="0"/>
              <a:t>If</a:t>
            </a:r>
            <a:r>
              <a:rPr lang="cs-CZ" sz="2200" dirty="0"/>
              <a:t> X</a:t>
            </a:r>
            <a:r>
              <a:rPr lang="cs-CZ" sz="2200" dirty="0">
                <a:cs typeface="Arial" charset="0"/>
              </a:rPr>
              <a:t>→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cs-CZ" sz="2200" dirty="0"/>
              <a:t> </a:t>
            </a:r>
            <a:r>
              <a:rPr lang="en-US" sz="2200" dirty="0"/>
              <a:t>is a production</a:t>
            </a:r>
            <a:r>
              <a:rPr lang="cs-CZ" sz="2200" dirty="0">
                <a:cs typeface="Arial" charset="0"/>
              </a:rPr>
              <a:t>, </a:t>
            </a:r>
            <a:r>
              <a:rPr lang="en-US" sz="2200" dirty="0">
                <a:cs typeface="Arial" charset="0"/>
              </a:rPr>
              <a:t>then add</a:t>
            </a:r>
            <a:r>
              <a:rPr lang="cs-CZ" sz="2200" dirty="0">
                <a:cs typeface="Arial" charset="0"/>
              </a:rPr>
              <a:t> 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cs-CZ" sz="2200" dirty="0">
                <a:cs typeface="Arial" charset="0"/>
              </a:rPr>
              <a:t> </a:t>
            </a:r>
            <a:r>
              <a:rPr lang="en-US" sz="2200" dirty="0">
                <a:cs typeface="Arial" charset="0"/>
              </a:rPr>
              <a:t>to</a:t>
            </a:r>
            <a:r>
              <a:rPr lang="cs-CZ" sz="2200" dirty="0">
                <a:cs typeface="Arial" charset="0"/>
              </a:rPr>
              <a:t> FIRST(X)</a:t>
            </a:r>
          </a:p>
          <a:p>
            <a:pPr lvl="1" eaLnBrk="1" hangingPunct="1"/>
            <a:r>
              <a:rPr lang="en-US" sz="2200" dirty="0">
                <a:cs typeface="Arial" charset="0"/>
              </a:rPr>
              <a:t>If</a:t>
            </a:r>
            <a:r>
              <a:rPr lang="cs-CZ" sz="2200" dirty="0">
                <a:cs typeface="Arial" charset="0"/>
              </a:rPr>
              <a:t> X </a:t>
            </a:r>
            <a:r>
              <a:rPr lang="en-US" sz="2200" dirty="0">
                <a:cs typeface="Arial" charset="0"/>
              </a:rPr>
              <a:t>is nonterminal and</a:t>
            </a:r>
            <a:r>
              <a:rPr lang="cs-CZ" sz="2200" dirty="0">
                <a:cs typeface="Arial" charset="0"/>
              </a:rPr>
              <a:t> </a:t>
            </a:r>
            <a:r>
              <a:rPr lang="cs-CZ" sz="2200" noProof="1">
                <a:cs typeface="Arial" charset="0"/>
              </a:rPr>
              <a:t>X→Y</a:t>
            </a:r>
            <a:r>
              <a:rPr lang="cs-CZ" sz="2200" baseline="-25000" noProof="1">
                <a:cs typeface="Arial" charset="0"/>
              </a:rPr>
              <a:t>1</a:t>
            </a:r>
            <a:r>
              <a:rPr lang="cs-CZ" sz="2200" noProof="1">
                <a:cs typeface="Arial" charset="0"/>
              </a:rPr>
              <a:t>Y</a:t>
            </a:r>
            <a:r>
              <a:rPr lang="cs-CZ" sz="2200" baseline="-25000" noProof="1">
                <a:cs typeface="Arial" charset="0"/>
              </a:rPr>
              <a:t>2</a:t>
            </a:r>
            <a:r>
              <a:rPr lang="cs-CZ" sz="2200" noProof="1">
                <a:cs typeface="Arial" charset="0"/>
              </a:rPr>
              <a:t>…Y</a:t>
            </a:r>
            <a:r>
              <a:rPr lang="cs-CZ" sz="2200" baseline="-25000" noProof="1">
                <a:cs typeface="Arial" charset="0"/>
              </a:rPr>
              <a:t>k</a:t>
            </a:r>
            <a:r>
              <a:rPr lang="cs-CZ" sz="2200" dirty="0">
                <a:cs typeface="Arial" charset="0"/>
              </a:rPr>
              <a:t> </a:t>
            </a:r>
            <a:r>
              <a:rPr lang="en-US" sz="2200" dirty="0">
                <a:cs typeface="Arial" charset="0"/>
              </a:rPr>
              <a:t>is a production</a:t>
            </a:r>
            <a:r>
              <a:rPr lang="cs-CZ" sz="2200" dirty="0">
                <a:cs typeface="Arial" charset="0"/>
              </a:rPr>
              <a:t>, </a:t>
            </a:r>
            <a:r>
              <a:rPr lang="en-US" sz="2200" dirty="0">
                <a:cs typeface="Arial" charset="0"/>
              </a:rPr>
              <a:t>then place</a:t>
            </a:r>
            <a:r>
              <a:rPr lang="cs-CZ" sz="2200" dirty="0">
                <a:cs typeface="Arial" charset="0"/>
              </a:rPr>
              <a:t> </a:t>
            </a:r>
            <a:r>
              <a:rPr lang="cs-CZ" sz="2200" b="1" dirty="0">
                <a:cs typeface="Arial" charset="0"/>
              </a:rPr>
              <a:t>a</a:t>
            </a:r>
            <a:r>
              <a:rPr lang="cs-CZ" sz="2200" dirty="0">
                <a:cs typeface="Arial" charset="0"/>
              </a:rPr>
              <a:t> </a:t>
            </a:r>
            <a:r>
              <a:rPr lang="en-US" sz="2200" dirty="0">
                <a:cs typeface="Arial" charset="0"/>
              </a:rPr>
              <a:t>in</a:t>
            </a:r>
            <a:r>
              <a:rPr lang="cs-CZ" sz="2200" dirty="0">
                <a:cs typeface="Arial" charset="0"/>
              </a:rPr>
              <a:t> FIRST(X), </a:t>
            </a:r>
            <a:r>
              <a:rPr lang="en-US" sz="2200" dirty="0">
                <a:cs typeface="Arial" charset="0"/>
              </a:rPr>
              <a:t>if for some </a:t>
            </a:r>
            <a:r>
              <a:rPr lang="en-US" sz="2200" dirty="0" err="1">
                <a:cs typeface="Arial" charset="0"/>
              </a:rPr>
              <a:t>i</a:t>
            </a:r>
            <a:r>
              <a:rPr lang="en-US" sz="2200" dirty="0">
                <a:cs typeface="Arial" charset="0"/>
              </a:rPr>
              <a:t>,</a:t>
            </a:r>
            <a:r>
              <a:rPr lang="cs-CZ" sz="2200" dirty="0">
                <a:cs typeface="Arial" charset="0"/>
              </a:rPr>
              <a:t> </a:t>
            </a:r>
            <a:r>
              <a:rPr lang="cs-CZ" sz="2200" b="1" dirty="0">
                <a:cs typeface="Arial" charset="0"/>
              </a:rPr>
              <a:t>a</a:t>
            </a:r>
            <a:r>
              <a:rPr lang="cs-CZ" sz="2200" dirty="0">
                <a:cs typeface="Arial" charset="0"/>
              </a:rPr>
              <a:t> </a:t>
            </a:r>
            <a:r>
              <a:rPr lang="en-US" sz="2200" dirty="0">
                <a:cs typeface="Arial" charset="0"/>
              </a:rPr>
              <a:t>is in</a:t>
            </a:r>
            <a:r>
              <a:rPr lang="cs-CZ" sz="2200" dirty="0">
                <a:cs typeface="Arial" charset="0"/>
              </a:rPr>
              <a:t> FIRST(</a:t>
            </a:r>
            <a:r>
              <a:rPr lang="cs-CZ" sz="2200" noProof="1">
                <a:cs typeface="Arial" charset="0"/>
              </a:rPr>
              <a:t>Y</a:t>
            </a:r>
            <a:r>
              <a:rPr lang="cs-CZ" sz="2200" baseline="-25000" noProof="1">
                <a:cs typeface="Arial" charset="0"/>
              </a:rPr>
              <a:t>i</a:t>
            </a:r>
            <a:r>
              <a:rPr lang="cs-CZ" sz="2200" dirty="0">
                <a:cs typeface="Arial" charset="0"/>
              </a:rPr>
              <a:t>) </a:t>
            </a:r>
            <a:r>
              <a:rPr lang="en-US" sz="2200" dirty="0">
                <a:cs typeface="Arial" charset="0"/>
              </a:rPr>
              <a:t>and 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cs-CZ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sz="2200" dirty="0">
                <a:ea typeface="Arial Unicode MS" pitchFamily="34" charset="-128"/>
                <a:cs typeface="Arial Unicode MS" pitchFamily="34" charset="-128"/>
              </a:rPr>
              <a:t>FIRST(</a:t>
            </a:r>
            <a:r>
              <a:rPr lang="cs-CZ" sz="2200" noProof="1"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cs-CZ" sz="2200" baseline="-25000" noProof="1"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cs-CZ" sz="2200" dirty="0"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US" sz="22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∀ </a:t>
            </a:r>
            <a:r>
              <a:rPr lang="cs-CZ" sz="2200" dirty="0">
                <a:cs typeface="Arial" charset="0"/>
              </a:rPr>
              <a:t>j</a:t>
            </a:r>
            <a:r>
              <a:rPr lang="en-US" sz="2200" dirty="0">
                <a:cs typeface="Arial" charset="0"/>
              </a:rPr>
              <a:t>&lt;</a:t>
            </a:r>
            <a:r>
              <a:rPr lang="cs-CZ" sz="2200" dirty="0">
                <a:cs typeface="Arial" charset="0"/>
              </a:rPr>
              <a:t>i. </a:t>
            </a:r>
            <a:r>
              <a:rPr lang="en-US" sz="2200" dirty="0">
                <a:cs typeface="Arial" charset="0"/>
              </a:rPr>
              <a:t>If</a:t>
            </a:r>
            <a:r>
              <a:rPr lang="cs-CZ" sz="2200" dirty="0">
                <a:cs typeface="Arial" charset="0"/>
              </a:rPr>
              <a:t> 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cs-CZ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sz="2200" dirty="0">
                <a:ea typeface="Arial Unicode MS" pitchFamily="34" charset="-128"/>
                <a:cs typeface="Arial Unicode MS" pitchFamily="34" charset="-128"/>
              </a:rPr>
              <a:t>FIRST(</a:t>
            </a:r>
            <a:r>
              <a:rPr lang="cs-CZ" sz="2200" noProof="1"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cs-CZ" sz="2200" baseline="-25000" noProof="1"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cs-CZ" sz="2200" dirty="0"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US" sz="22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∀ </a:t>
            </a:r>
            <a:r>
              <a:rPr lang="cs-CZ" sz="2200" dirty="0">
                <a:cs typeface="Arial" charset="0"/>
              </a:rPr>
              <a:t>j</a:t>
            </a:r>
            <a:r>
              <a:rPr lang="en-US" sz="2200" dirty="0">
                <a:cs typeface="Arial" charset="0"/>
              </a:rPr>
              <a:t>,</a:t>
            </a:r>
            <a:r>
              <a:rPr lang="cs-CZ" sz="22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>
                <a:ea typeface="Arial Unicode MS" pitchFamily="34" charset="-128"/>
                <a:cs typeface="Arial Unicode MS" pitchFamily="34" charset="-128"/>
              </a:rPr>
              <a:t>then add</a:t>
            </a:r>
            <a:r>
              <a:rPr lang="cs-CZ" sz="22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cs-CZ" sz="22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cs-CZ" sz="2200" dirty="0">
                <a:ea typeface="Arial Unicode MS" pitchFamily="34" charset="-128"/>
                <a:cs typeface="Arial Unicode MS" pitchFamily="34" charset="-128"/>
              </a:rPr>
              <a:t> FIRST(X)</a:t>
            </a:r>
          </a:p>
          <a:p>
            <a:pPr eaLnBrk="1" hangingPunct="1"/>
            <a:r>
              <a:rPr lang="en-US" sz="2600" dirty="0">
                <a:ea typeface="Arial Unicode MS" pitchFamily="34" charset="-128"/>
                <a:cs typeface="Arial Unicode MS" pitchFamily="34" charset="-128"/>
              </a:rPr>
              <a:t>Construction for any string</a:t>
            </a:r>
            <a:endParaRPr lang="cs-CZ" sz="2600" dirty="0"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/>
            <a:r>
              <a:rPr lang="en-US" sz="2200" dirty="0">
                <a:ea typeface="Arial Unicode MS" pitchFamily="34" charset="-128"/>
                <a:cs typeface="Arial Unicode MS" pitchFamily="34" charset="-128"/>
              </a:rPr>
              <a:t>The construction of the FIRST operator for a string</a:t>
            </a:r>
            <a:r>
              <a:rPr lang="cs-CZ" sz="22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200" noProof="1"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cs-CZ" sz="2200" baseline="-25000" noProof="1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cs-CZ" sz="2200" noProof="1"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cs-CZ" sz="2200" baseline="-25000" noProof="1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cs-CZ" sz="2200" noProof="1">
                <a:ea typeface="Arial Unicode MS" pitchFamily="34" charset="-128"/>
                <a:cs typeface="Arial Unicode MS" pitchFamily="34" charset="-128"/>
              </a:rPr>
              <a:t>…X</a:t>
            </a:r>
            <a:r>
              <a:rPr lang="cs-CZ" sz="2200" baseline="-25000" noProof="1"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cs-CZ" sz="2200" noProof="1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>
                <a:ea typeface="Arial Unicode MS" pitchFamily="34" charset="-128"/>
                <a:cs typeface="Arial Unicode MS" pitchFamily="34" charset="-128"/>
              </a:rPr>
              <a:t>is similar as for nonterminal</a:t>
            </a:r>
            <a:r>
              <a:rPr lang="cs-CZ" sz="2200" dirty="0"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Construction of the </a:t>
            </a:r>
            <a:r>
              <a:rPr lang="cs-CZ" dirty="0"/>
              <a:t>FOLLOW</a:t>
            </a:r>
            <a:r>
              <a:rPr lang="en-US" dirty="0"/>
              <a:t> operator</a:t>
            </a:r>
            <a:endParaRPr lang="cs-CZ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Construction for a nonterminal A</a:t>
            </a:r>
            <a:endParaRPr lang="cs-CZ" dirty="0"/>
          </a:p>
          <a:p>
            <a:pPr lvl="1" eaLnBrk="1" hangingPunct="1"/>
            <a:r>
              <a:rPr lang="en-US" dirty="0"/>
              <a:t>Place $</a:t>
            </a:r>
            <a:r>
              <a:rPr lang="cs-CZ" dirty="0"/>
              <a:t> </a:t>
            </a:r>
            <a:r>
              <a:rPr lang="en-US" dirty="0"/>
              <a:t>in</a:t>
            </a:r>
            <a:r>
              <a:rPr lang="cs-CZ" dirty="0"/>
              <a:t> FOLLOW(S), </a:t>
            </a:r>
            <a:r>
              <a:rPr lang="en-US" dirty="0"/>
              <a:t>where</a:t>
            </a:r>
            <a:r>
              <a:rPr lang="cs-CZ" dirty="0"/>
              <a:t> S </a:t>
            </a:r>
            <a:r>
              <a:rPr lang="en-US" dirty="0"/>
              <a:t>is the start symbol of a grammar and</a:t>
            </a:r>
            <a:r>
              <a:rPr lang="cs-CZ" dirty="0"/>
              <a:t> </a:t>
            </a:r>
            <a:r>
              <a:rPr lang="en-US" dirty="0"/>
              <a:t>$</a:t>
            </a:r>
            <a:r>
              <a:rPr lang="cs-CZ" dirty="0"/>
              <a:t> </a:t>
            </a:r>
            <a:r>
              <a:rPr lang="en-US" dirty="0"/>
              <a:t>is </a:t>
            </a:r>
            <a:r>
              <a:rPr lang="cs-CZ" dirty="0"/>
              <a:t>EOS</a:t>
            </a:r>
          </a:p>
          <a:p>
            <a:pPr lvl="1" eaLnBrk="1" hangingPunct="1"/>
            <a:r>
              <a:rPr lang="en-US" dirty="0"/>
              <a:t>If there is a production </a:t>
            </a:r>
            <a:r>
              <a:rPr lang="cs-CZ" dirty="0"/>
              <a:t>A</a:t>
            </a:r>
            <a:r>
              <a:rPr lang="cs-CZ" dirty="0">
                <a:cs typeface="Arial" charset="0"/>
              </a:rPr>
              <a:t>→</a:t>
            </a:r>
            <a:r>
              <a:rPr lang="el-GR" dirty="0">
                <a:cs typeface="Arial" charset="0"/>
              </a:rPr>
              <a:t>α</a:t>
            </a:r>
            <a:r>
              <a:rPr lang="cs-CZ" dirty="0">
                <a:cs typeface="Arial" charset="0"/>
              </a:rPr>
              <a:t>B</a:t>
            </a:r>
            <a:r>
              <a:rPr lang="el-GR" dirty="0">
                <a:cs typeface="Arial" charset="0"/>
              </a:rPr>
              <a:t>β</a:t>
            </a:r>
            <a:r>
              <a:rPr lang="en-US" dirty="0">
                <a:cs typeface="Arial" charset="0"/>
              </a:rPr>
              <a:t>, then everything in </a:t>
            </a:r>
            <a:r>
              <a:rPr lang="cs-CZ" dirty="0">
                <a:cs typeface="Arial" charset="0"/>
              </a:rPr>
              <a:t>FIRST(</a:t>
            </a:r>
            <a:r>
              <a:rPr lang="el-GR" dirty="0">
                <a:cs typeface="Arial" charset="0"/>
              </a:rPr>
              <a:t>β</a:t>
            </a:r>
            <a:r>
              <a:rPr lang="cs-CZ" dirty="0">
                <a:cs typeface="Arial" charset="0"/>
              </a:rPr>
              <a:t>) </a:t>
            </a:r>
            <a:r>
              <a:rPr lang="en-US" dirty="0">
                <a:cs typeface="Arial" charset="0"/>
              </a:rPr>
              <a:t>except for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cs-CZ" dirty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is placed in </a:t>
            </a:r>
            <a:r>
              <a:rPr lang="cs-CZ" dirty="0">
                <a:cs typeface="Arial" charset="0"/>
              </a:rPr>
              <a:t>FOLLOW(B)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dirty="0">
                <a:cs typeface="Arial" charset="0"/>
              </a:rPr>
              <a:t>If there is a production </a:t>
            </a:r>
            <a:r>
              <a:rPr lang="cs-CZ" dirty="0">
                <a:cs typeface="Arial" charset="0"/>
              </a:rPr>
              <a:t>A→</a:t>
            </a:r>
            <a:r>
              <a:rPr lang="el-GR" dirty="0">
                <a:cs typeface="Arial" charset="0"/>
              </a:rPr>
              <a:t>α</a:t>
            </a:r>
            <a:r>
              <a:rPr lang="cs-CZ" dirty="0">
                <a:cs typeface="Arial" charset="0"/>
              </a:rPr>
              <a:t>B </a:t>
            </a:r>
            <a:r>
              <a:rPr lang="en-US" dirty="0">
                <a:cs typeface="Arial" charset="0"/>
              </a:rPr>
              <a:t>or </a:t>
            </a:r>
            <a:r>
              <a:rPr lang="cs-CZ" dirty="0">
                <a:cs typeface="Arial" charset="0"/>
              </a:rPr>
              <a:t>A→</a:t>
            </a:r>
            <a:r>
              <a:rPr lang="el-GR" dirty="0">
                <a:cs typeface="Arial" charset="0"/>
              </a:rPr>
              <a:t>α</a:t>
            </a:r>
            <a:r>
              <a:rPr lang="cs-CZ" dirty="0">
                <a:cs typeface="Arial" charset="0"/>
              </a:rPr>
              <a:t>B</a:t>
            </a:r>
            <a:r>
              <a:rPr lang="el-GR" dirty="0">
                <a:cs typeface="Arial" charset="0"/>
              </a:rPr>
              <a:t>β</a:t>
            </a:r>
            <a:r>
              <a:rPr lang="en-US" dirty="0">
                <a:cs typeface="Arial" charset="0"/>
              </a:rPr>
              <a:t> where</a:t>
            </a:r>
            <a:r>
              <a:rPr lang="cs-CZ" dirty="0">
                <a:cs typeface="Arial" charset="0"/>
              </a:rPr>
              <a:t>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>
                <a:cs typeface="Arial" charset="0"/>
              </a:rPr>
              <a:t>FIRST(</a:t>
            </a:r>
            <a:r>
              <a:rPr lang="el-GR" dirty="0">
                <a:cs typeface="Arial" charset="0"/>
              </a:rPr>
              <a:t>β</a:t>
            </a:r>
            <a:r>
              <a:rPr lang="cs-CZ" dirty="0">
                <a:cs typeface="Arial" charset="0"/>
              </a:rPr>
              <a:t>)</a:t>
            </a:r>
            <a:r>
              <a:rPr lang="en-US" dirty="0">
                <a:cs typeface="Arial" charset="0"/>
              </a:rPr>
              <a:t>, then everything in </a:t>
            </a:r>
            <a:r>
              <a:rPr lang="cs-CZ" dirty="0">
                <a:cs typeface="Arial" charset="0"/>
              </a:rPr>
              <a:t>FOLLOW(A) </a:t>
            </a:r>
            <a:r>
              <a:rPr lang="en-US" dirty="0">
                <a:cs typeface="Arial" charset="0"/>
              </a:rPr>
              <a:t>is in</a:t>
            </a:r>
            <a:r>
              <a:rPr lang="cs-CZ" dirty="0">
                <a:cs typeface="Arial" charset="0"/>
              </a:rPr>
              <a:t> FOLLOW(B)</a:t>
            </a:r>
            <a:endParaRPr lang="el-GR" dirty="0">
              <a:cs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FIRST </a:t>
            </a:r>
            <a:r>
              <a:rPr lang="en-US" dirty="0"/>
              <a:t>and</a:t>
            </a:r>
            <a:r>
              <a:rPr lang="cs-CZ" dirty="0"/>
              <a:t> FOLLOW – </a:t>
            </a:r>
            <a:r>
              <a:rPr lang="en-US" dirty="0"/>
              <a:t>an example for our grammar</a:t>
            </a:r>
            <a:endParaRPr lang="cs-CZ" dirty="0"/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sz="2600"/>
              <a:t>FIRST(</a:t>
            </a:r>
            <a:r>
              <a:rPr lang="en-US" sz="2600"/>
              <a:t>E</a:t>
            </a:r>
            <a:r>
              <a:rPr lang="cs-CZ" sz="2600"/>
              <a:t>)=</a:t>
            </a:r>
            <a:r>
              <a:rPr lang="en-US" sz="2600"/>
              <a:t>{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(</a:t>
            </a:r>
            <a:r>
              <a:rPr lang="en-US" sz="2600"/>
              <a:t>,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id</a:t>
            </a:r>
            <a:r>
              <a:rPr lang="en-US" sz="2600"/>
              <a:t> }</a:t>
            </a:r>
          </a:p>
          <a:p>
            <a:pPr eaLnBrk="1" hangingPunct="1"/>
            <a:r>
              <a:rPr lang="cs-CZ" sz="2600"/>
              <a:t>FIRST(</a:t>
            </a:r>
            <a:r>
              <a:rPr lang="en-US" sz="2600"/>
              <a:t>T</a:t>
            </a:r>
            <a:r>
              <a:rPr lang="cs-CZ" sz="2600"/>
              <a:t>)=</a:t>
            </a:r>
            <a:r>
              <a:rPr lang="en-US" sz="2600"/>
              <a:t>{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(</a:t>
            </a:r>
            <a:r>
              <a:rPr lang="en-US" sz="2600"/>
              <a:t>,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id</a:t>
            </a:r>
            <a:r>
              <a:rPr lang="en-US" sz="2600"/>
              <a:t> }</a:t>
            </a:r>
          </a:p>
          <a:p>
            <a:pPr eaLnBrk="1" hangingPunct="1"/>
            <a:r>
              <a:rPr lang="cs-CZ" sz="2600"/>
              <a:t>FIRST(</a:t>
            </a:r>
            <a:r>
              <a:rPr lang="en-US" sz="2600"/>
              <a:t>F</a:t>
            </a:r>
            <a:r>
              <a:rPr lang="cs-CZ" sz="2600"/>
              <a:t>)=</a:t>
            </a:r>
            <a:r>
              <a:rPr lang="en-US" sz="2600"/>
              <a:t>{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(</a:t>
            </a:r>
            <a:r>
              <a:rPr lang="en-US" sz="2600"/>
              <a:t>,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id</a:t>
            </a:r>
            <a:r>
              <a:rPr lang="en-US" sz="2600"/>
              <a:t> }</a:t>
            </a:r>
          </a:p>
          <a:p>
            <a:pPr eaLnBrk="1" hangingPunct="1"/>
            <a:r>
              <a:rPr lang="en-US" sz="2600"/>
              <a:t>FIRST(E’)={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+</a:t>
            </a:r>
            <a:r>
              <a:rPr lang="en-US" sz="2600"/>
              <a:t>, </a:t>
            </a:r>
            <a:r>
              <a:rPr lang="el-GR" sz="260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600"/>
              <a:t> }</a:t>
            </a:r>
          </a:p>
          <a:p>
            <a:pPr eaLnBrk="1" hangingPunct="1"/>
            <a:r>
              <a:rPr lang="en-US" sz="2600"/>
              <a:t>FIRST(T’)={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*</a:t>
            </a:r>
            <a:r>
              <a:rPr lang="en-US" sz="2600"/>
              <a:t>, </a:t>
            </a:r>
            <a:r>
              <a:rPr lang="el-GR" sz="260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600"/>
              <a:t> }</a:t>
            </a:r>
            <a:endParaRPr lang="cs-CZ" sz="2600"/>
          </a:p>
        </p:txBody>
      </p:sp>
      <p:sp>
        <p:nvSpPr>
          <p:cNvPr id="2560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19263"/>
            <a:ext cx="4171950" cy="4411662"/>
          </a:xfrm>
        </p:spPr>
        <p:txBody>
          <a:bodyPr/>
          <a:lstStyle/>
          <a:p>
            <a:pPr eaLnBrk="1" hangingPunct="1"/>
            <a:r>
              <a:rPr lang="en-US" sz="2600"/>
              <a:t>FOLLOW(E)={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)</a:t>
            </a:r>
            <a:r>
              <a:rPr lang="en-US" sz="2600"/>
              <a:t>, $ }</a:t>
            </a:r>
          </a:p>
          <a:p>
            <a:pPr eaLnBrk="1" hangingPunct="1"/>
            <a:r>
              <a:rPr lang="en-US" sz="2600"/>
              <a:t>FOLLOW(E’)={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)</a:t>
            </a:r>
            <a:r>
              <a:rPr lang="en-US" sz="2600"/>
              <a:t>, $ }</a:t>
            </a:r>
          </a:p>
          <a:p>
            <a:pPr eaLnBrk="1" hangingPunct="1"/>
            <a:r>
              <a:rPr lang="en-US" sz="2600"/>
              <a:t>FOLLOW(T)={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+</a:t>
            </a:r>
            <a:r>
              <a:rPr lang="en-US" sz="2600"/>
              <a:t>,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)</a:t>
            </a:r>
            <a:r>
              <a:rPr lang="en-US" sz="2600"/>
              <a:t>, $ }</a:t>
            </a:r>
          </a:p>
          <a:p>
            <a:pPr eaLnBrk="1" hangingPunct="1"/>
            <a:r>
              <a:rPr lang="en-US" sz="2600"/>
              <a:t>FOLLOW(T’)={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+</a:t>
            </a:r>
            <a:r>
              <a:rPr lang="en-US" sz="2600"/>
              <a:t>,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)</a:t>
            </a:r>
            <a:r>
              <a:rPr lang="en-US" sz="2600"/>
              <a:t>, $ }</a:t>
            </a:r>
          </a:p>
          <a:p>
            <a:pPr eaLnBrk="1" hangingPunct="1"/>
            <a:r>
              <a:rPr lang="en-US" sz="2600"/>
              <a:t>FOLLOW(F)={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+</a:t>
            </a:r>
            <a:r>
              <a:rPr lang="en-US" sz="2600"/>
              <a:t>,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*</a:t>
            </a:r>
            <a:r>
              <a:rPr lang="en-US" sz="2600"/>
              <a:t>,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)</a:t>
            </a:r>
            <a:r>
              <a:rPr lang="en-US" sz="2600"/>
              <a:t>, $ }</a:t>
            </a:r>
            <a:endParaRPr lang="cs-CZ" sz="2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Left recursion elimination</a:t>
            </a:r>
            <a:endParaRPr lang="cs-CZ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573337"/>
          </a:xfrm>
        </p:spPr>
        <p:txBody>
          <a:bodyPr/>
          <a:lstStyle/>
          <a:p>
            <a:pPr eaLnBrk="1" hangingPunct="1"/>
            <a:r>
              <a:rPr lang="en-US" dirty="0"/>
              <a:t>A grammar is a left-recursive grammar, when there is a non-terminal A for which it is true that </a:t>
            </a:r>
            <a:r>
              <a:rPr lang="cs-CZ" dirty="0"/>
              <a:t>A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en-US" baseline="30000" dirty="0"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cs-CZ" dirty="0">
                <a:cs typeface="Arial" charset="0"/>
              </a:rPr>
              <a:t>A</a:t>
            </a:r>
            <a:r>
              <a:rPr lang="el-GR" dirty="0">
                <a:cs typeface="Arial" charset="0"/>
              </a:rPr>
              <a:t>α</a:t>
            </a:r>
            <a:r>
              <a:rPr lang="cs-CZ" dirty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for a string</a:t>
            </a:r>
            <a:r>
              <a:rPr lang="cs-CZ" dirty="0">
                <a:cs typeface="Arial" charset="0"/>
              </a:rPr>
              <a:t> </a:t>
            </a:r>
            <a:r>
              <a:rPr lang="el-GR" dirty="0">
                <a:cs typeface="Arial" charset="0"/>
              </a:rPr>
              <a:t>α</a:t>
            </a:r>
            <a:endParaRPr lang="cs-CZ" dirty="0">
              <a:cs typeface="Arial" charset="0"/>
            </a:endParaRPr>
          </a:p>
          <a:p>
            <a:pPr eaLnBrk="1" hangingPunct="1"/>
            <a:r>
              <a:rPr lang="en-US" dirty="0">
                <a:cs typeface="Arial" charset="0"/>
              </a:rPr>
              <a:t>It is a problem for top-down parsing</a:t>
            </a:r>
            <a:endParaRPr lang="cs-CZ" dirty="0">
              <a:cs typeface="Arial" charset="0"/>
            </a:endParaRPr>
          </a:p>
          <a:p>
            <a:pPr eaLnBrk="1" hangingPunct="1"/>
            <a:r>
              <a:rPr lang="en-US" dirty="0">
                <a:cs typeface="Arial" charset="0"/>
              </a:rPr>
              <a:t>A simple solution for </a:t>
            </a:r>
            <a:r>
              <a:rPr lang="el-GR" dirty="0">
                <a:cs typeface="Arial" charset="0"/>
              </a:rPr>
              <a:t>βα</a:t>
            </a:r>
            <a:r>
              <a:rPr lang="en-US" baseline="30000" dirty="0">
                <a:cs typeface="Arial" charset="0"/>
              </a:rPr>
              <a:t>m</a:t>
            </a:r>
            <a:r>
              <a:rPr lang="cs-CZ" dirty="0">
                <a:cs typeface="Arial" charset="0"/>
              </a:rPr>
              <a:t>:</a:t>
            </a: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539750" y="4292600"/>
            <a:ext cx="208756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600"/>
              <a:t>A </a:t>
            </a:r>
            <a:r>
              <a:rPr lang="cs-CZ" sz="2600">
                <a:cs typeface="Arial" charset="0"/>
              </a:rPr>
              <a:t>→ A</a:t>
            </a:r>
            <a:r>
              <a:rPr lang="el-GR" sz="2600">
                <a:cs typeface="Arial" charset="0"/>
              </a:rPr>
              <a:t>α</a:t>
            </a:r>
            <a:endParaRPr lang="cs-CZ" sz="2600">
              <a:cs typeface="Arial" charset="0"/>
            </a:endParaRP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600">
                <a:cs typeface="Arial" charset="0"/>
              </a:rPr>
              <a:t>A → </a:t>
            </a:r>
            <a:r>
              <a:rPr lang="el-GR" sz="2600">
                <a:cs typeface="Arial" charset="0"/>
              </a:rPr>
              <a:t>β</a:t>
            </a:r>
          </a:p>
        </p:txBody>
      </p:sp>
      <p:sp>
        <p:nvSpPr>
          <p:cNvPr id="18438" name="Rectangle 10"/>
          <p:cNvSpPr>
            <a:spLocks noChangeArrowheads="1"/>
          </p:cNvSpPr>
          <p:nvPr/>
        </p:nvSpPr>
        <p:spPr bwMode="auto">
          <a:xfrm>
            <a:off x="4500563" y="4292600"/>
            <a:ext cx="23764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600"/>
              <a:t>A </a:t>
            </a:r>
            <a:r>
              <a:rPr lang="cs-CZ" sz="2600">
                <a:cs typeface="Arial" charset="0"/>
              </a:rPr>
              <a:t>→ </a:t>
            </a:r>
            <a:r>
              <a:rPr lang="el-GR" sz="2600">
                <a:cs typeface="Arial" charset="0"/>
              </a:rPr>
              <a:t>β</a:t>
            </a:r>
            <a:r>
              <a:rPr lang="cs-CZ" sz="2600">
                <a:cs typeface="Arial" charset="0"/>
              </a:rPr>
              <a:t>A</a:t>
            </a:r>
            <a:r>
              <a:rPr lang="en-US" sz="2600">
                <a:cs typeface="Arial" charset="0"/>
              </a:rPr>
              <a:t>’</a:t>
            </a:r>
            <a:endParaRPr lang="cs-CZ" sz="2600">
              <a:cs typeface="Arial" charset="0"/>
            </a:endParaRP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600">
                <a:cs typeface="Arial" charset="0"/>
              </a:rPr>
              <a:t>A</a:t>
            </a:r>
            <a:r>
              <a:rPr lang="en-US" sz="2600">
                <a:cs typeface="Arial" charset="0"/>
              </a:rPr>
              <a:t>’</a:t>
            </a:r>
            <a:r>
              <a:rPr lang="cs-CZ" sz="2600">
                <a:cs typeface="Arial" charset="0"/>
              </a:rPr>
              <a:t> → </a:t>
            </a:r>
            <a:r>
              <a:rPr lang="el-GR" sz="2600">
                <a:cs typeface="Arial" charset="0"/>
              </a:rPr>
              <a:t>α</a:t>
            </a:r>
            <a:r>
              <a:rPr lang="en-US" sz="2600">
                <a:cs typeface="Arial" charset="0"/>
              </a:rPr>
              <a:t>A’</a:t>
            </a: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600">
                <a:cs typeface="Arial" charset="0"/>
              </a:rPr>
              <a:t>A</a:t>
            </a:r>
            <a:r>
              <a:rPr lang="en-US" sz="2600">
                <a:cs typeface="Arial" charset="0"/>
              </a:rPr>
              <a:t>’</a:t>
            </a:r>
            <a:r>
              <a:rPr lang="cs-CZ" sz="2600">
                <a:cs typeface="Arial" charset="0"/>
              </a:rPr>
              <a:t> →</a:t>
            </a:r>
            <a:r>
              <a:rPr lang="en-US" sz="2600">
                <a:cs typeface="Arial" charset="0"/>
              </a:rPr>
              <a:t> </a:t>
            </a:r>
            <a:r>
              <a:rPr lang="el-GR" sz="2600">
                <a:latin typeface="Times New Roman" pitchFamily="18" charset="0"/>
                <a:cs typeface="Times New Roman" pitchFamily="18" charset="0"/>
              </a:rPr>
              <a:t>Λ</a:t>
            </a:r>
          </a:p>
        </p:txBody>
      </p:sp>
    </p:spTree>
    <p:extLst>
      <p:ext uri="{BB962C8B-B14F-4D97-AF65-F5344CB8AC3E}">
        <p14:creationId xmlns:p14="http://schemas.microsoft.com/office/powerpoint/2010/main" val="3506386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Removing left recursion from our grammar</a:t>
            </a:r>
            <a:endParaRPr lang="cs-CZ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cs-CZ" sz="2600"/>
              <a:t>E </a:t>
            </a:r>
            <a:r>
              <a:rPr lang="cs-CZ" sz="2600">
                <a:cs typeface="Arial" charset="0"/>
              </a:rPr>
              <a:t>→ E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sz="2600">
                <a:cs typeface="Arial" charset="0"/>
              </a:rPr>
              <a:t> T</a:t>
            </a:r>
          </a:p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cs-CZ" sz="2600"/>
              <a:t>E </a:t>
            </a:r>
            <a:r>
              <a:rPr lang="cs-CZ" sz="2600">
                <a:cs typeface="Arial" charset="0"/>
              </a:rPr>
              <a:t>→ T</a:t>
            </a:r>
          </a:p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cs-CZ" sz="2600"/>
              <a:t>T </a:t>
            </a:r>
            <a:r>
              <a:rPr lang="cs-CZ" sz="2600">
                <a:cs typeface="Arial" charset="0"/>
              </a:rPr>
              <a:t>→ T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*</a:t>
            </a:r>
            <a:r>
              <a:rPr lang="cs-CZ" sz="2600">
                <a:cs typeface="Arial" charset="0"/>
              </a:rPr>
              <a:t> F</a:t>
            </a:r>
          </a:p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cs-CZ" sz="2600"/>
              <a:t>T </a:t>
            </a:r>
            <a:r>
              <a:rPr lang="cs-CZ" sz="2600">
                <a:cs typeface="Arial" charset="0"/>
              </a:rPr>
              <a:t>→ F</a:t>
            </a:r>
          </a:p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cs-CZ" sz="2600"/>
              <a:t>F </a:t>
            </a:r>
            <a:r>
              <a:rPr lang="cs-CZ" sz="2600">
                <a:cs typeface="Arial" charset="0"/>
              </a:rPr>
              <a:t>→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(</a:t>
            </a:r>
            <a:r>
              <a:rPr lang="cs-CZ" sz="2600">
                <a:cs typeface="Arial" charset="0"/>
              </a:rPr>
              <a:t> E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)</a:t>
            </a:r>
          </a:p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cs-CZ" sz="2600"/>
              <a:t>F </a:t>
            </a:r>
            <a:r>
              <a:rPr lang="cs-CZ" sz="2600">
                <a:cs typeface="Arial" charset="0"/>
              </a:rPr>
              <a:t>→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id</a:t>
            </a:r>
            <a:endParaRPr lang="cs-CZ" sz="260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95300" indent="-495300" eaLnBrk="1" hangingPunct="1">
              <a:buSzTx/>
              <a:buFont typeface="Wingdings" pitchFamily="2" charset="2"/>
              <a:buAutoNum type="arabicPeriod"/>
            </a:pPr>
            <a:r>
              <a:rPr lang="cs-CZ" sz="2600"/>
              <a:t>E </a:t>
            </a:r>
            <a:r>
              <a:rPr lang="cs-CZ" sz="2600">
                <a:cs typeface="Arial" charset="0"/>
              </a:rPr>
              <a:t>→ TE</a:t>
            </a:r>
            <a:r>
              <a:rPr lang="en-US" sz="2600">
                <a:cs typeface="Arial" charset="0"/>
              </a:rPr>
              <a:t>’</a:t>
            </a:r>
            <a:endParaRPr lang="cs-CZ" sz="2600">
              <a:cs typeface="Arial" charset="0"/>
            </a:endParaRPr>
          </a:p>
          <a:p>
            <a:pPr marL="495300" indent="-495300" eaLnBrk="1" hangingPunct="1">
              <a:buSzTx/>
              <a:buFont typeface="Wingdings" pitchFamily="2" charset="2"/>
              <a:buAutoNum type="arabicPeriod"/>
            </a:pPr>
            <a:r>
              <a:rPr lang="cs-CZ" sz="2600"/>
              <a:t>E</a:t>
            </a:r>
            <a:r>
              <a:rPr lang="en-US" sz="2600"/>
              <a:t>’</a:t>
            </a:r>
            <a:r>
              <a:rPr lang="cs-CZ" sz="2600"/>
              <a:t> </a:t>
            </a:r>
            <a:r>
              <a:rPr lang="cs-CZ" sz="2600">
                <a:cs typeface="Arial" charset="0"/>
              </a:rPr>
              <a:t>→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sz="2600">
                <a:cs typeface="Arial" charset="0"/>
              </a:rPr>
              <a:t> T</a:t>
            </a:r>
            <a:r>
              <a:rPr lang="en-US" sz="2600">
                <a:cs typeface="Arial" charset="0"/>
              </a:rPr>
              <a:t>E’</a:t>
            </a:r>
            <a:endParaRPr lang="cs-CZ" sz="2600">
              <a:cs typeface="Arial" charset="0"/>
            </a:endParaRPr>
          </a:p>
          <a:p>
            <a:pPr marL="495300" indent="-495300" eaLnBrk="1" hangingPunct="1">
              <a:buSzTx/>
              <a:buFont typeface="Wingdings" pitchFamily="2" charset="2"/>
              <a:buAutoNum type="arabicPeriod"/>
            </a:pPr>
            <a:r>
              <a:rPr lang="cs-CZ" sz="2600">
                <a:cs typeface="Arial" charset="0"/>
              </a:rPr>
              <a:t>E</a:t>
            </a:r>
            <a:r>
              <a:rPr lang="en-US" sz="2600">
                <a:cs typeface="Arial" charset="0"/>
              </a:rPr>
              <a:t>’ → </a:t>
            </a:r>
            <a:r>
              <a:rPr lang="el-GR" sz="2600">
                <a:latin typeface="Times New Roman" pitchFamily="18" charset="0"/>
                <a:cs typeface="Times New Roman" pitchFamily="18" charset="0"/>
              </a:rPr>
              <a:t>Λ</a:t>
            </a:r>
          </a:p>
          <a:p>
            <a:pPr marL="495300" indent="-495300" eaLnBrk="1" hangingPunct="1">
              <a:buSzTx/>
              <a:buFont typeface="Wingdings" pitchFamily="2" charset="2"/>
              <a:buAutoNum type="arabicPeriod"/>
            </a:pPr>
            <a:r>
              <a:rPr lang="cs-CZ" sz="2600"/>
              <a:t>T </a:t>
            </a:r>
            <a:r>
              <a:rPr lang="cs-CZ" sz="2600">
                <a:cs typeface="Arial" charset="0"/>
              </a:rPr>
              <a:t>→ FT</a:t>
            </a:r>
            <a:r>
              <a:rPr lang="en-US" sz="2600">
                <a:cs typeface="Arial" charset="0"/>
              </a:rPr>
              <a:t>’</a:t>
            </a:r>
            <a:endParaRPr lang="cs-CZ" sz="2600">
              <a:cs typeface="Arial" charset="0"/>
            </a:endParaRPr>
          </a:p>
          <a:p>
            <a:pPr marL="495300" indent="-495300" eaLnBrk="1" hangingPunct="1">
              <a:buSzTx/>
              <a:buFont typeface="Wingdings" pitchFamily="2" charset="2"/>
              <a:buAutoNum type="arabicPeriod"/>
            </a:pPr>
            <a:r>
              <a:rPr lang="cs-CZ" sz="2600"/>
              <a:t>T</a:t>
            </a:r>
            <a:r>
              <a:rPr lang="en-US" sz="2600"/>
              <a:t>’</a:t>
            </a:r>
            <a:r>
              <a:rPr lang="cs-CZ" sz="2600"/>
              <a:t> </a:t>
            </a:r>
            <a:r>
              <a:rPr lang="cs-CZ" sz="2600">
                <a:cs typeface="Arial" charset="0"/>
              </a:rPr>
              <a:t>→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*</a:t>
            </a:r>
            <a:r>
              <a:rPr lang="cs-CZ" sz="2600">
                <a:cs typeface="Arial" charset="0"/>
              </a:rPr>
              <a:t> F</a:t>
            </a:r>
            <a:r>
              <a:rPr lang="en-US" sz="2600">
                <a:cs typeface="Arial" charset="0"/>
              </a:rPr>
              <a:t>T’</a:t>
            </a:r>
          </a:p>
          <a:p>
            <a:pPr marL="495300" indent="-495300" eaLnBrk="1" hangingPunct="1">
              <a:buSzTx/>
              <a:buFont typeface="Wingdings" pitchFamily="2" charset="2"/>
              <a:buAutoNum type="arabicPeriod"/>
            </a:pPr>
            <a:r>
              <a:rPr lang="en-US" sz="2600">
                <a:cs typeface="Arial" charset="0"/>
              </a:rPr>
              <a:t>T’ → </a:t>
            </a:r>
            <a:r>
              <a:rPr lang="el-GR" sz="2600">
                <a:latin typeface="Times New Roman" pitchFamily="18" charset="0"/>
                <a:cs typeface="Times New Roman" pitchFamily="18" charset="0"/>
              </a:rPr>
              <a:t>Λ</a:t>
            </a:r>
            <a:endParaRPr lang="cs-CZ" sz="2600">
              <a:cs typeface="Arial" charset="0"/>
            </a:endParaRPr>
          </a:p>
          <a:p>
            <a:pPr marL="495300" indent="-495300" eaLnBrk="1" hangingPunct="1">
              <a:buSzTx/>
              <a:buFont typeface="Wingdings" pitchFamily="2" charset="2"/>
              <a:buAutoNum type="arabicPeriod"/>
            </a:pPr>
            <a:r>
              <a:rPr lang="cs-CZ" sz="2600"/>
              <a:t>F </a:t>
            </a:r>
            <a:r>
              <a:rPr lang="cs-CZ" sz="2600">
                <a:cs typeface="Arial" charset="0"/>
              </a:rPr>
              <a:t>→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(</a:t>
            </a:r>
            <a:r>
              <a:rPr lang="cs-CZ" sz="2600">
                <a:cs typeface="Arial" charset="0"/>
              </a:rPr>
              <a:t> E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)</a:t>
            </a:r>
          </a:p>
          <a:p>
            <a:pPr marL="495300" indent="-495300" eaLnBrk="1" hangingPunct="1">
              <a:buSzTx/>
              <a:buFont typeface="Wingdings" pitchFamily="2" charset="2"/>
              <a:buAutoNum type="arabicPeriod"/>
            </a:pPr>
            <a:r>
              <a:rPr lang="cs-CZ" sz="2600"/>
              <a:t>F </a:t>
            </a:r>
            <a:r>
              <a:rPr lang="cs-CZ" sz="2600">
                <a:cs typeface="Arial" charset="0"/>
              </a:rPr>
              <a:t>→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id</a:t>
            </a:r>
          </a:p>
        </p:txBody>
      </p:sp>
    </p:spTree>
    <p:extLst>
      <p:ext uri="{BB962C8B-B14F-4D97-AF65-F5344CB8AC3E}">
        <p14:creationId xmlns:p14="http://schemas.microsoft.com/office/powerpoint/2010/main" val="5780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6"/>
          <p:cNvSpPr txBox="1">
            <a:spLocks noChangeArrowheads="1"/>
          </p:cNvSpPr>
          <p:nvPr/>
        </p:nvSpPr>
        <p:spPr bwMode="auto">
          <a:xfrm>
            <a:off x="3563938" y="4508500"/>
            <a:ext cx="11525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Get next</a:t>
            </a:r>
            <a:br>
              <a:rPr lang="en-US" dirty="0"/>
            </a:br>
            <a:r>
              <a:rPr lang="en-US" dirty="0"/>
              <a:t>token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Syntax analysis</a:t>
            </a:r>
            <a:endParaRPr lang="cs-CZ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942669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dirty="0"/>
              <a:t>The main task</a:t>
            </a:r>
            <a:endParaRPr lang="cs-CZ" sz="2600" dirty="0"/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Produce a derivation or build the derivation tree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Produce syntax-related error messages and recover from errors</a:t>
            </a:r>
            <a:endParaRPr lang="cs-CZ" sz="2200" dirty="0"/>
          </a:p>
          <a:p>
            <a:pPr eaLnBrk="1" hangingPunct="1">
              <a:lnSpc>
                <a:spcPct val="80000"/>
              </a:lnSpc>
            </a:pPr>
            <a:r>
              <a:rPr lang="en-US" sz="2600" dirty="0"/>
              <a:t>The parser is often the main loop of the front-end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Both lexical analysis (the previous phase) and semantic analysis (the following phase) invoked from syntax analysis</a:t>
            </a:r>
            <a:endParaRPr lang="cs-CZ" sz="2200" dirty="0"/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Automaton type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Languages described using context-free grammars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/>
              <a:t>We need a pushdown automaton</a:t>
            </a:r>
            <a:endParaRPr lang="cs-CZ" sz="1900" dirty="0"/>
          </a:p>
          <a:p>
            <a:pPr lvl="2" eaLnBrk="1" hangingPunct="1">
              <a:lnSpc>
                <a:spcPct val="80000"/>
              </a:lnSpc>
            </a:pPr>
            <a:endParaRPr lang="cs-CZ" sz="1900" dirty="0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2268538" y="501332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Lexical</a:t>
            </a:r>
            <a:br>
              <a:rPr lang="en-US" dirty="0"/>
            </a:br>
            <a:r>
              <a:rPr lang="en-US" dirty="0"/>
              <a:t>analysis</a:t>
            </a:r>
            <a:endParaRPr lang="cs-CZ" dirty="0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4427538" y="501332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Syntax</a:t>
            </a:r>
            <a:br>
              <a:rPr lang="en-US" dirty="0"/>
            </a:br>
            <a:r>
              <a:rPr lang="en-US" dirty="0"/>
              <a:t>analysis</a:t>
            </a:r>
            <a:endParaRPr lang="cs-CZ" dirty="0"/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323850" y="5013325"/>
            <a:ext cx="1295400" cy="5762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Source</a:t>
            </a:r>
            <a:br>
              <a:rPr lang="en-US" dirty="0"/>
            </a:br>
            <a:r>
              <a:rPr lang="en-US" dirty="0"/>
              <a:t>code</a:t>
            </a:r>
            <a:endParaRPr lang="cs-CZ" dirty="0"/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4427538" y="6165850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Symbol</a:t>
            </a:r>
            <a:br>
              <a:rPr lang="en-US" dirty="0"/>
            </a:br>
            <a:r>
              <a:rPr lang="en-US" dirty="0"/>
              <a:t>tables</a:t>
            </a:r>
            <a:endParaRPr lang="cs-CZ" dirty="0"/>
          </a:p>
        </p:txBody>
      </p:sp>
      <p:sp>
        <p:nvSpPr>
          <p:cNvPr id="12297" name="Line 8"/>
          <p:cNvSpPr>
            <a:spLocks noChangeShapeType="1"/>
          </p:cNvSpPr>
          <p:nvPr/>
        </p:nvSpPr>
        <p:spPr bwMode="auto">
          <a:xfrm>
            <a:off x="1619250" y="5300663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2298" name="Line 9"/>
          <p:cNvSpPr>
            <a:spLocks noChangeShapeType="1"/>
          </p:cNvSpPr>
          <p:nvPr/>
        </p:nvSpPr>
        <p:spPr bwMode="auto">
          <a:xfrm>
            <a:off x="3563938" y="54451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2299" name="Line 10"/>
          <p:cNvSpPr>
            <a:spLocks noChangeShapeType="1"/>
          </p:cNvSpPr>
          <p:nvPr/>
        </p:nvSpPr>
        <p:spPr bwMode="auto">
          <a:xfrm flipH="1">
            <a:off x="3563938" y="51577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2300" name="Line 11"/>
          <p:cNvSpPr>
            <a:spLocks noChangeShapeType="1"/>
          </p:cNvSpPr>
          <p:nvPr/>
        </p:nvSpPr>
        <p:spPr bwMode="auto">
          <a:xfrm>
            <a:off x="2916238" y="5589588"/>
            <a:ext cx="1511300" cy="93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2301" name="Line 12"/>
          <p:cNvSpPr>
            <a:spLocks noChangeShapeType="1"/>
          </p:cNvSpPr>
          <p:nvPr/>
        </p:nvSpPr>
        <p:spPr bwMode="auto">
          <a:xfrm flipH="1">
            <a:off x="5724525" y="5589588"/>
            <a:ext cx="1800225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2302" name="Line 13"/>
          <p:cNvSpPr>
            <a:spLocks noChangeShapeType="1"/>
          </p:cNvSpPr>
          <p:nvPr/>
        </p:nvSpPr>
        <p:spPr bwMode="auto">
          <a:xfrm>
            <a:off x="8101013" y="53006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2303" name="Text Box 14"/>
          <p:cNvSpPr txBox="1">
            <a:spLocks noChangeArrowheads="1"/>
          </p:cNvSpPr>
          <p:nvPr/>
        </p:nvSpPr>
        <p:spPr bwMode="auto">
          <a:xfrm>
            <a:off x="3635375" y="5445125"/>
            <a:ext cx="8002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Token</a:t>
            </a:r>
          </a:p>
        </p:txBody>
      </p:sp>
      <p:sp>
        <p:nvSpPr>
          <p:cNvPr id="12304" name="Rectangle 17"/>
          <p:cNvSpPr>
            <a:spLocks noChangeArrowheads="1"/>
          </p:cNvSpPr>
          <p:nvPr/>
        </p:nvSpPr>
        <p:spPr bwMode="auto">
          <a:xfrm>
            <a:off x="6804025" y="501332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The rest of</a:t>
            </a:r>
            <a:br>
              <a:rPr lang="en-US" dirty="0"/>
            </a:br>
            <a:r>
              <a:rPr lang="en-US" dirty="0"/>
              <a:t>front-end</a:t>
            </a:r>
            <a:endParaRPr lang="cs-CZ" dirty="0"/>
          </a:p>
        </p:txBody>
      </p:sp>
      <p:sp>
        <p:nvSpPr>
          <p:cNvPr id="12305" name="Line 18"/>
          <p:cNvSpPr>
            <a:spLocks noChangeShapeType="1"/>
          </p:cNvSpPr>
          <p:nvPr/>
        </p:nvSpPr>
        <p:spPr bwMode="auto">
          <a:xfrm>
            <a:off x="5724525" y="53006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7689756" y="5553760"/>
            <a:ext cx="14542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Intermediate</a:t>
            </a:r>
            <a:br>
              <a:rPr lang="en-US" dirty="0"/>
            </a:br>
            <a:r>
              <a:rPr lang="en-US" dirty="0"/>
              <a:t>code</a:t>
            </a:r>
          </a:p>
        </p:txBody>
      </p:sp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5724525" y="4652963"/>
            <a:ext cx="1223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Derivation</a:t>
            </a:r>
            <a:br>
              <a:rPr lang="en-US" dirty="0"/>
            </a:br>
            <a:r>
              <a:rPr lang="en-US" dirty="0"/>
              <a:t>tree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Left factoring</a:t>
            </a:r>
            <a:endParaRPr lang="cs-CZ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565721"/>
          </a:xfrm>
        </p:spPr>
        <p:txBody>
          <a:bodyPr/>
          <a:lstStyle/>
          <a:p>
            <a:pPr eaLnBrk="1" hangingPunct="1"/>
            <a:r>
              <a:rPr lang="en-US" dirty="0"/>
              <a:t>LL Conflict solved by creating intermediate </a:t>
            </a:r>
            <a:r>
              <a:rPr lang="en-US" dirty="0" err="1"/>
              <a:t>nonterminals</a:t>
            </a:r>
            <a:endParaRPr lang="en-US" dirty="0"/>
          </a:p>
          <a:p>
            <a:pPr lvl="1" eaLnBrk="1" hangingPunct="1"/>
            <a:r>
              <a:rPr lang="en-US" dirty="0"/>
              <a:t>Works only if there is no left recursion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9179" y="4076476"/>
            <a:ext cx="28797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600" dirty="0"/>
              <a:t>A </a:t>
            </a:r>
            <a:r>
              <a:rPr lang="cs-CZ" sz="2600" dirty="0">
                <a:cs typeface="Arial" charset="0"/>
              </a:rPr>
              <a:t>→ </a:t>
            </a:r>
            <a:r>
              <a:rPr lang="el-GR" sz="2600" dirty="0">
                <a:cs typeface="Arial" charset="0"/>
              </a:rPr>
              <a:t>αβ</a:t>
            </a:r>
            <a:r>
              <a:rPr lang="cs-CZ" sz="2600" baseline="-25000" dirty="0">
                <a:cs typeface="Arial" charset="0"/>
              </a:rPr>
              <a:t>1</a:t>
            </a: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600" dirty="0">
                <a:cs typeface="Arial" charset="0"/>
              </a:rPr>
              <a:t>A → </a:t>
            </a:r>
            <a:r>
              <a:rPr lang="el-GR" sz="2600" dirty="0">
                <a:cs typeface="Arial" charset="0"/>
              </a:rPr>
              <a:t>αβ</a:t>
            </a:r>
            <a:r>
              <a:rPr lang="cs-CZ" sz="2600" baseline="-25000" dirty="0">
                <a:cs typeface="Arial" charset="0"/>
              </a:rPr>
              <a:t>2</a:t>
            </a:r>
            <a:endParaRPr lang="el-GR" sz="2600" dirty="0">
              <a:cs typeface="Arial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499992" y="4076476"/>
            <a:ext cx="327818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600" dirty="0"/>
              <a:t>A</a:t>
            </a:r>
            <a:r>
              <a:rPr lang="cs-CZ" sz="2600" dirty="0">
                <a:cs typeface="Arial" charset="0"/>
              </a:rPr>
              <a:t>→ </a:t>
            </a:r>
            <a:r>
              <a:rPr lang="el-GR" sz="2600" dirty="0">
                <a:cs typeface="Arial" charset="0"/>
              </a:rPr>
              <a:t>α</a:t>
            </a:r>
            <a:r>
              <a:rPr lang="cs-CZ" sz="2600" dirty="0">
                <a:cs typeface="Arial" charset="0"/>
              </a:rPr>
              <a:t>A</a:t>
            </a:r>
            <a:r>
              <a:rPr lang="en-US" sz="2600" dirty="0">
                <a:cs typeface="Arial" charset="0"/>
              </a:rPr>
              <a:t>’</a:t>
            </a:r>
            <a:endParaRPr lang="cs-CZ" sz="2600" dirty="0">
              <a:cs typeface="Arial" charset="0"/>
            </a:endParaRP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600" dirty="0">
                <a:cs typeface="Arial" charset="0"/>
              </a:rPr>
              <a:t>A</a:t>
            </a:r>
            <a:r>
              <a:rPr lang="en-US" sz="2600" dirty="0">
                <a:cs typeface="Arial" charset="0"/>
              </a:rPr>
              <a:t>’</a:t>
            </a:r>
            <a:r>
              <a:rPr lang="cs-CZ" sz="2600" dirty="0">
                <a:cs typeface="Arial" charset="0"/>
              </a:rPr>
              <a:t>→ </a:t>
            </a:r>
            <a:r>
              <a:rPr lang="el-GR" sz="2600" dirty="0">
                <a:cs typeface="Arial" charset="0"/>
              </a:rPr>
              <a:t>β</a:t>
            </a:r>
            <a:r>
              <a:rPr lang="cs-CZ" sz="2600" baseline="-25000" dirty="0">
                <a:cs typeface="Arial" charset="0"/>
              </a:rPr>
              <a:t>1</a:t>
            </a:r>
            <a:endParaRPr lang="en-US" sz="2600" dirty="0">
              <a:cs typeface="Arial" charset="0"/>
            </a:endParaRP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600" dirty="0">
                <a:cs typeface="Arial" charset="0"/>
              </a:rPr>
              <a:t>A</a:t>
            </a:r>
            <a:r>
              <a:rPr lang="en-US" sz="2600" dirty="0">
                <a:cs typeface="Arial" charset="0"/>
              </a:rPr>
              <a:t>’</a:t>
            </a:r>
            <a:r>
              <a:rPr lang="cs-CZ" sz="2600" dirty="0">
                <a:cs typeface="Arial" charset="0"/>
              </a:rPr>
              <a:t>→</a:t>
            </a:r>
            <a:r>
              <a:rPr lang="en-US" sz="2600" dirty="0">
                <a:cs typeface="Arial" charset="0"/>
              </a:rPr>
              <a:t> </a:t>
            </a:r>
            <a:r>
              <a:rPr lang="el-GR" sz="2600" dirty="0">
                <a:cs typeface="Arial" charset="0"/>
              </a:rPr>
              <a:t>β</a:t>
            </a:r>
            <a:r>
              <a:rPr lang="cs-CZ" sz="2600" baseline="-25000" dirty="0">
                <a:cs typeface="Arial" charset="0"/>
              </a:rPr>
              <a:t>2</a:t>
            </a:r>
            <a:endParaRPr lang="el-GR" sz="2600" baseline="-25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407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Nonrecursive</a:t>
            </a:r>
            <a:r>
              <a:rPr lang="en-US" dirty="0"/>
              <a:t> predictive parsing</a:t>
            </a:r>
            <a:endParaRPr lang="cs-CZ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581525"/>
            <a:ext cx="8229600" cy="1655763"/>
          </a:xfrm>
        </p:spPr>
        <p:txBody>
          <a:bodyPr/>
          <a:lstStyle/>
          <a:p>
            <a:pPr eaLnBrk="1" hangingPunct="1"/>
            <a:r>
              <a:rPr lang="en-US" dirty="0"/>
              <a:t>Parsing table </a:t>
            </a:r>
            <a:r>
              <a:rPr lang="cs-CZ" dirty="0"/>
              <a:t>M</a:t>
            </a:r>
            <a:r>
              <a:rPr lang="en-US" dirty="0"/>
              <a:t>[A, a]</a:t>
            </a:r>
            <a:r>
              <a:rPr lang="cs-CZ" dirty="0"/>
              <a:t>, </a:t>
            </a:r>
            <a:r>
              <a:rPr lang="en-US" dirty="0"/>
              <a:t>where</a:t>
            </a:r>
            <a:r>
              <a:rPr lang="cs-CZ" dirty="0"/>
              <a:t> A </a:t>
            </a:r>
            <a:r>
              <a:rPr lang="en-US" dirty="0"/>
              <a:t>is nonterminal and </a:t>
            </a:r>
            <a:r>
              <a:rPr lang="cs-CZ" b="1" dirty="0"/>
              <a:t>a</a:t>
            </a:r>
            <a:r>
              <a:rPr lang="cs-CZ" dirty="0"/>
              <a:t> </a:t>
            </a:r>
            <a:r>
              <a:rPr lang="en-US" dirty="0"/>
              <a:t>is terminal</a:t>
            </a:r>
            <a:endParaRPr lang="cs-CZ" dirty="0"/>
          </a:p>
          <a:p>
            <a:pPr eaLnBrk="1" hangingPunct="1"/>
            <a:r>
              <a:rPr lang="en-US" dirty="0"/>
              <a:t>The stack contains grammar symbols</a:t>
            </a:r>
            <a:endParaRPr lang="cs-CZ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922713" y="2565400"/>
            <a:ext cx="1439862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dirty="0"/>
              <a:t>Automat</a:t>
            </a:r>
            <a:r>
              <a:rPr lang="en-US" dirty="0"/>
              <a:t>on</a:t>
            </a:r>
            <a:endParaRPr lang="cs-CZ" dirty="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922713" y="3790950"/>
            <a:ext cx="1439862" cy="6492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Parsing </a:t>
            </a:r>
            <a:br>
              <a:rPr lang="en-US" dirty="0"/>
            </a:br>
            <a:r>
              <a:rPr lang="en-US" dirty="0"/>
              <a:t>table </a:t>
            </a:r>
            <a:r>
              <a:rPr lang="cs-CZ" dirty="0"/>
              <a:t>M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994150" y="1557338"/>
            <a:ext cx="433388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a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427538" y="1557338"/>
            <a:ext cx="433387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+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4859338" y="1557338"/>
            <a:ext cx="433387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b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5291138" y="1557338"/>
            <a:ext cx="433387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$</a:t>
            </a:r>
            <a:endParaRPr lang="cs-CZ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4641850" y="321468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V="1">
            <a:off x="4641850" y="19177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1978025" y="2565400"/>
            <a:ext cx="504825" cy="431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  <a:endParaRPr lang="cs-CZ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1978025" y="2998788"/>
            <a:ext cx="504825" cy="431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Y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978025" y="3430588"/>
            <a:ext cx="504825" cy="431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Z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1978025" y="3862388"/>
            <a:ext cx="504825" cy="431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$</a:t>
            </a:r>
            <a:endParaRPr lang="cs-CZ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2482850" y="27813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5362575" y="2781300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6565900" y="2946400"/>
            <a:ext cx="825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output</a:t>
            </a:r>
            <a:endParaRPr lang="cs-CZ" dirty="0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2914650" y="1557338"/>
            <a:ext cx="684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input</a:t>
            </a:r>
            <a:endParaRPr lang="cs-CZ" dirty="0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754063" y="2565400"/>
            <a:ext cx="723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stack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Construction of predictive parsing tables</a:t>
            </a:r>
            <a:endParaRPr lang="cs-CZ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For each production </a:t>
            </a:r>
            <a:r>
              <a:rPr lang="cs-CZ" dirty="0"/>
              <a:t>A</a:t>
            </a:r>
            <a:r>
              <a:rPr lang="cs-CZ" dirty="0">
                <a:cs typeface="Arial" charset="0"/>
              </a:rPr>
              <a:t>→</a:t>
            </a:r>
            <a:r>
              <a:rPr lang="el-GR" dirty="0">
                <a:cs typeface="Arial" charset="0"/>
              </a:rPr>
              <a:t>α</a:t>
            </a:r>
            <a:r>
              <a:rPr lang="cs-CZ" dirty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do following steps</a:t>
            </a:r>
            <a:endParaRPr lang="cs-CZ" dirty="0">
              <a:cs typeface="Arial" charset="0"/>
            </a:endParaRPr>
          </a:p>
          <a:p>
            <a:pPr lvl="1" eaLnBrk="1" hangingPunct="1"/>
            <a:r>
              <a:rPr lang="en-US" dirty="0">
                <a:cs typeface="Arial" charset="0"/>
              </a:rPr>
              <a:t>For</a:t>
            </a:r>
            <a:r>
              <a:rPr lang="cs-CZ" dirty="0">
                <a:cs typeface="Arial" charset="0"/>
              </a:rPr>
              <a:t>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∀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 err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 err="1">
                <a:ea typeface="Arial Unicode MS" pitchFamily="34" charset="-128"/>
                <a:cs typeface="Arial Unicode MS" pitchFamily="34" charset="-128"/>
              </a:rPr>
              <a:t>FIRST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l-GR" dirty="0">
                <a:cs typeface="Arial" charset="0"/>
              </a:rPr>
              <a:t>α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add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/>
              <a:t>A</a:t>
            </a:r>
            <a:r>
              <a:rPr lang="cs-CZ" dirty="0">
                <a:cs typeface="Arial" charset="0"/>
              </a:rPr>
              <a:t>→</a:t>
            </a:r>
            <a:r>
              <a:rPr lang="el-GR" dirty="0">
                <a:cs typeface="Arial" charset="0"/>
              </a:rPr>
              <a:t>α</a:t>
            </a:r>
            <a:r>
              <a:rPr lang="cs-CZ" dirty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to</a:t>
            </a:r>
            <a:r>
              <a:rPr lang="cs-CZ" dirty="0">
                <a:cs typeface="Arial" charset="0"/>
              </a:rPr>
              <a:t> M</a:t>
            </a:r>
            <a:r>
              <a:rPr lang="en-US" dirty="0">
                <a:cs typeface="Arial" charset="0"/>
              </a:rPr>
              <a:t>[A, a]</a:t>
            </a:r>
          </a:p>
          <a:p>
            <a:pPr lvl="1" eaLnBrk="1" hangingPunct="1"/>
            <a:r>
              <a:rPr lang="en-US" dirty="0">
                <a:ea typeface="Arial Unicode MS" pitchFamily="34" charset="-128"/>
                <a:cs typeface="Arial Unicode MS" pitchFamily="34" charset="-128"/>
              </a:rPr>
              <a:t>If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FIRST(</a:t>
            </a:r>
            <a:r>
              <a:rPr lang="el-GR" dirty="0">
                <a:cs typeface="Arial" charset="0"/>
              </a:rPr>
              <a:t>α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),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add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/>
              <a:t>A</a:t>
            </a:r>
            <a:r>
              <a:rPr lang="cs-CZ" dirty="0">
                <a:cs typeface="Arial" charset="0"/>
              </a:rPr>
              <a:t>→</a:t>
            </a:r>
            <a:r>
              <a:rPr lang="el-GR" dirty="0">
                <a:cs typeface="Arial" charset="0"/>
              </a:rPr>
              <a:t>α</a:t>
            </a:r>
            <a:r>
              <a:rPr lang="cs-CZ" dirty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to</a:t>
            </a:r>
            <a:r>
              <a:rPr lang="cs-CZ" dirty="0">
                <a:cs typeface="Arial" charset="0"/>
              </a:rPr>
              <a:t> M </a:t>
            </a:r>
            <a:r>
              <a:rPr lang="en-US" dirty="0">
                <a:cs typeface="Arial" charset="0"/>
              </a:rPr>
              <a:t>[A, </a:t>
            </a:r>
            <a:r>
              <a:rPr lang="cs-CZ" dirty="0">
                <a:cs typeface="Arial" charset="0"/>
              </a:rPr>
              <a:t>b</a:t>
            </a:r>
            <a:r>
              <a:rPr lang="en-US" dirty="0">
                <a:cs typeface="Arial" charset="0"/>
              </a:rPr>
              <a:t>]</a:t>
            </a:r>
            <a:r>
              <a:rPr lang="cs-CZ" dirty="0">
                <a:cs typeface="Arial" charset="0"/>
              </a:rPr>
              <a:t> </a:t>
            </a:r>
            <a:br>
              <a:rPr lang="cs-CZ" dirty="0">
                <a:cs typeface="Arial" charset="0"/>
              </a:rPr>
            </a:b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∀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 err="1"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cs-CZ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 err="1">
                <a:ea typeface="Arial Unicode MS" pitchFamily="34" charset="-128"/>
                <a:cs typeface="Arial Unicode MS" pitchFamily="34" charset="-128"/>
              </a:rPr>
              <a:t>FOLLOW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(A).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Moreover, if $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FOLLOW(A),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add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/>
              <a:t>A</a:t>
            </a:r>
            <a:r>
              <a:rPr lang="cs-CZ" dirty="0">
                <a:cs typeface="Arial" charset="0"/>
              </a:rPr>
              <a:t>→</a:t>
            </a:r>
            <a:r>
              <a:rPr lang="el-GR" dirty="0">
                <a:cs typeface="Arial" charset="0"/>
              </a:rPr>
              <a:t>α</a:t>
            </a:r>
            <a:r>
              <a:rPr lang="cs-CZ" dirty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to</a:t>
            </a:r>
            <a:r>
              <a:rPr lang="cs-CZ" dirty="0">
                <a:cs typeface="Arial" charset="0"/>
              </a:rPr>
              <a:t> M</a:t>
            </a:r>
            <a:r>
              <a:rPr lang="en-US" dirty="0">
                <a:cs typeface="Arial" charset="0"/>
              </a:rPr>
              <a:t>[A, $]</a:t>
            </a:r>
            <a:endParaRPr lang="cs-CZ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cs typeface="Arial" charset="0"/>
              </a:rPr>
              <a:t>Mark each empty entry in</a:t>
            </a:r>
            <a:r>
              <a:rPr lang="cs-CZ" dirty="0">
                <a:cs typeface="Arial" charset="0"/>
              </a:rPr>
              <a:t> M </a:t>
            </a:r>
            <a:r>
              <a:rPr lang="en-US" dirty="0">
                <a:cs typeface="Arial" charset="0"/>
              </a:rPr>
              <a:t>as</a:t>
            </a:r>
            <a:r>
              <a:rPr lang="cs-CZ" dirty="0">
                <a:cs typeface="Arial" charset="0"/>
              </a:rPr>
              <a:t> </a:t>
            </a:r>
            <a:r>
              <a:rPr lang="en-US" b="1" dirty="0">
                <a:cs typeface="Arial" charset="0"/>
              </a:rPr>
              <a:t>error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 of table construction for our grammar</a:t>
            </a:r>
            <a:endParaRPr lang="cs-CZ" dirty="0"/>
          </a:p>
        </p:txBody>
      </p:sp>
      <p:graphicFrame>
        <p:nvGraphicFramePr>
          <p:cNvPr id="44187" name="Group 155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411665"/>
        </p:xfrm>
        <a:graphic>
          <a:graphicData uri="http://schemas.openxmlformats.org/drawingml/2006/table">
            <a:tbl>
              <a:tblPr/>
              <a:tblGrid>
                <a:gridCol w="65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6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06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3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→TE’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→TE’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→+TE’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→FT’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→FT’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T’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→*FT’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→id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→(E)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 of parser behavior for our grammar</a:t>
            </a:r>
            <a:endParaRPr lang="cs-CZ" dirty="0"/>
          </a:p>
        </p:txBody>
      </p:sp>
      <p:graphicFrame>
        <p:nvGraphicFramePr>
          <p:cNvPr id="45452" name="Group 39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28213895"/>
              </p:ext>
            </p:extLst>
          </p:nvPr>
        </p:nvGraphicFramePr>
        <p:xfrm>
          <a:off x="457200" y="1719263"/>
          <a:ext cx="4038600" cy="4589465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Stack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Output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id+id*id$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E’T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id+id*id$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→TE’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E’T’F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id+id*id$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→FT’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E’T’</a:t>
                      </a: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id+id*id$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E’T’</a:t>
                      </a:r>
                      <a:endParaRPr kumimoji="0" lang="cs-CZ" sz="20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+id*id$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E’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+id*id$</a:t>
                      </a:r>
                      <a:endParaRPr kumimoji="0" lang="cs-CZ" sz="20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T’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el-GR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E’T</a:t>
                      </a: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+id*id$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E’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TE’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E’T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id*id$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E’T’F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id*id$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→FT’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5450" name="Group 39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37567216"/>
              </p:ext>
            </p:extLst>
          </p:nvPr>
        </p:nvGraphicFramePr>
        <p:xfrm>
          <a:off x="4648200" y="1719263"/>
          <a:ext cx="4038600" cy="4157663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Stack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Output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E’T’</a:t>
                      </a: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id*id$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E’T’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*id$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E’T’F</a:t>
                      </a: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*id$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T’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FT’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E’T’F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id$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E’T’</a:t>
                      </a: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id$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E’T’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E’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T’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el-GR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E’</a:t>
                      </a:r>
                      <a:r>
                        <a:rPr kumimoji="0" lang="cs-CZ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el-GR" sz="20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Expanding definition of </a:t>
            </a:r>
            <a:r>
              <a:rPr lang="cs-CZ" dirty="0"/>
              <a:t>FIRST </a:t>
            </a:r>
            <a:r>
              <a:rPr lang="en-US" dirty="0"/>
              <a:t>and</a:t>
            </a:r>
            <a:r>
              <a:rPr lang="cs-CZ" dirty="0"/>
              <a:t> FOLLOW </a:t>
            </a:r>
            <a:r>
              <a:rPr lang="en-US" dirty="0"/>
              <a:t>on</a:t>
            </a:r>
            <a:r>
              <a:rPr lang="cs-CZ" dirty="0"/>
              <a:t> 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/>
              <a:t>If </a:t>
            </a:r>
            <a:r>
              <a:rPr lang="el-GR" sz="2600" dirty="0">
                <a:cs typeface="Arial" charset="0"/>
              </a:rPr>
              <a:t>α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is a string from grammar symbols</a:t>
            </a:r>
            <a:r>
              <a:rPr lang="cs-CZ" sz="2600" dirty="0">
                <a:cs typeface="Arial" charset="0"/>
              </a:rPr>
              <a:t>, </a:t>
            </a:r>
            <a:r>
              <a:rPr lang="en-US" sz="2600" dirty="0">
                <a:cs typeface="Arial" charset="0"/>
              </a:rPr>
              <a:t>then</a:t>
            </a:r>
            <a:r>
              <a:rPr lang="cs-CZ" sz="2600" dirty="0">
                <a:cs typeface="Arial" charset="0"/>
              </a:rPr>
              <a:t> </a:t>
            </a:r>
            <a:r>
              <a:rPr lang="cs-CZ" sz="2600" dirty="0" err="1">
                <a:cs typeface="Arial" charset="0"/>
              </a:rPr>
              <a:t>FIRST</a:t>
            </a:r>
            <a:r>
              <a:rPr lang="cs-CZ" sz="2600" baseline="-25000" dirty="0" err="1">
                <a:cs typeface="Arial" charset="0"/>
              </a:rPr>
              <a:t>k</a:t>
            </a:r>
            <a:r>
              <a:rPr lang="cs-CZ" sz="2600" dirty="0">
                <a:cs typeface="Arial" charset="0"/>
              </a:rPr>
              <a:t>(</a:t>
            </a:r>
            <a:r>
              <a:rPr lang="el-GR" sz="2600" dirty="0">
                <a:cs typeface="Arial" charset="0"/>
              </a:rPr>
              <a:t>α</a:t>
            </a:r>
            <a:r>
              <a:rPr lang="cs-CZ" sz="2600" dirty="0">
                <a:cs typeface="Arial" charset="0"/>
              </a:rPr>
              <a:t>) </a:t>
            </a:r>
            <a:r>
              <a:rPr lang="en-US" sz="2600" dirty="0">
                <a:cs typeface="Arial" charset="0"/>
              </a:rPr>
              <a:t>is a set of terminal words with maximal length</a:t>
            </a:r>
            <a:r>
              <a:rPr lang="cs-CZ" sz="2600" dirty="0">
                <a:cs typeface="Arial" charset="0"/>
              </a:rPr>
              <a:t> k, </a:t>
            </a:r>
            <a:r>
              <a:rPr lang="en-US" sz="2600" dirty="0">
                <a:cs typeface="Arial" charset="0"/>
              </a:rPr>
              <a:t>which are on the beginning of at least one string derived from </a:t>
            </a:r>
            <a:r>
              <a:rPr lang="el-GR" sz="2600" dirty="0">
                <a:cs typeface="Arial" charset="0"/>
              </a:rPr>
              <a:t>α</a:t>
            </a:r>
            <a:r>
              <a:rPr lang="cs-CZ" sz="2600" dirty="0">
                <a:cs typeface="Arial" charset="0"/>
              </a:rPr>
              <a:t>. </a:t>
            </a:r>
            <a:r>
              <a:rPr lang="en-US" sz="2600" dirty="0">
                <a:cs typeface="Arial" charset="0"/>
              </a:rPr>
              <a:t>If </a:t>
            </a:r>
            <a:r>
              <a:rPr lang="el-GR" sz="2600" dirty="0">
                <a:cs typeface="Arial" charset="0"/>
              </a:rPr>
              <a:t>α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can be derived on</a:t>
            </a:r>
            <a:r>
              <a:rPr lang="cs-CZ" sz="2600" dirty="0">
                <a:cs typeface="Arial" charset="0"/>
              </a:rPr>
              <a:t>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cs-CZ" sz="2600" dirty="0">
                <a:cs typeface="Arial" charset="0"/>
              </a:rPr>
              <a:t>, </a:t>
            </a:r>
            <a:r>
              <a:rPr lang="en-US" sz="2600" dirty="0">
                <a:cs typeface="Arial" charset="0"/>
              </a:rPr>
              <a:t>then</a:t>
            </a:r>
            <a:r>
              <a:rPr lang="cs-CZ" sz="2600" dirty="0">
                <a:cs typeface="Arial" charset="0"/>
              </a:rPr>
              <a:t>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is in</a:t>
            </a:r>
            <a:r>
              <a:rPr lang="cs-CZ" sz="2600" dirty="0">
                <a:cs typeface="Arial" charset="0"/>
              </a:rPr>
              <a:t> </a:t>
            </a:r>
            <a:r>
              <a:rPr lang="cs-CZ" sz="2600" dirty="0" err="1">
                <a:cs typeface="Arial" charset="0"/>
              </a:rPr>
              <a:t>FIRST</a:t>
            </a:r>
            <a:r>
              <a:rPr lang="cs-CZ" sz="2600" baseline="-25000" dirty="0" err="1">
                <a:cs typeface="Arial" charset="0"/>
              </a:rPr>
              <a:t>k</a:t>
            </a:r>
            <a:r>
              <a:rPr lang="cs-CZ" sz="2600" dirty="0">
                <a:cs typeface="Arial" charset="0"/>
              </a:rPr>
              <a:t>(</a:t>
            </a:r>
            <a:r>
              <a:rPr lang="el-GR" sz="2600" dirty="0">
                <a:cs typeface="Arial" charset="0"/>
              </a:rPr>
              <a:t>α</a:t>
            </a:r>
            <a:r>
              <a:rPr lang="cs-CZ" sz="2600" dirty="0">
                <a:cs typeface="Arial" charset="0"/>
              </a:rPr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 err="1">
                <a:cs typeface="Arial" charset="0"/>
              </a:rPr>
              <a:t>FOLLOW</a:t>
            </a:r>
            <a:r>
              <a:rPr lang="cs-CZ" sz="2600" baseline="-25000" dirty="0" err="1">
                <a:cs typeface="Arial" charset="0"/>
              </a:rPr>
              <a:t>k</a:t>
            </a:r>
            <a:r>
              <a:rPr lang="cs-CZ" sz="2600" dirty="0">
                <a:cs typeface="Arial" charset="0"/>
              </a:rPr>
              <a:t>(A) </a:t>
            </a:r>
            <a:r>
              <a:rPr lang="en-US" sz="2600" dirty="0">
                <a:cs typeface="Arial" charset="0"/>
              </a:rPr>
              <a:t>for nonterminal </a:t>
            </a:r>
            <a:r>
              <a:rPr lang="cs-CZ" sz="2600" dirty="0">
                <a:cs typeface="Arial" charset="0"/>
              </a:rPr>
              <a:t>A </a:t>
            </a:r>
            <a:r>
              <a:rPr lang="en-US" sz="2600" dirty="0">
                <a:cs typeface="Arial" charset="0"/>
              </a:rPr>
              <a:t>is a set of terminal words with maximal length k</a:t>
            </a:r>
            <a:r>
              <a:rPr lang="cs-CZ" sz="2600" dirty="0">
                <a:cs typeface="Arial" charset="0"/>
              </a:rPr>
              <a:t>, </a:t>
            </a:r>
            <a:r>
              <a:rPr lang="en-US" sz="2600" dirty="0">
                <a:cs typeface="Arial" charset="0"/>
              </a:rPr>
              <a:t>which can be on the right side of </a:t>
            </a:r>
            <a:r>
              <a:rPr lang="cs-CZ" sz="2600" dirty="0">
                <a:cs typeface="Arial" charset="0"/>
              </a:rPr>
              <a:t>A </a:t>
            </a:r>
            <a:r>
              <a:rPr lang="en-US" sz="2600" dirty="0">
                <a:cs typeface="Arial" charset="0"/>
              </a:rPr>
              <a:t>in any string derived from the start nonterminal</a:t>
            </a:r>
            <a:r>
              <a:rPr lang="cs-CZ" sz="2600" dirty="0">
                <a:cs typeface="Arial" charset="0"/>
              </a:rPr>
              <a:t> (S </a:t>
            </a:r>
            <a:r>
              <a:rPr lang="cs-CZ" sz="2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cs-CZ" sz="2600" dirty="0">
                <a:ea typeface="Arial Unicode MS" pitchFamily="34" charset="-128"/>
                <a:cs typeface="Arial Unicode MS" pitchFamily="34" charset="-128"/>
              </a:rPr>
              <a:t>* </a:t>
            </a:r>
            <a:r>
              <a:rPr lang="el-GR" sz="2600" dirty="0">
                <a:cs typeface="Arial" charset="0"/>
              </a:rPr>
              <a:t>α</a:t>
            </a:r>
            <a:r>
              <a:rPr lang="cs-CZ" sz="2600" dirty="0">
                <a:cs typeface="Arial" charset="0"/>
              </a:rPr>
              <a:t>Au</a:t>
            </a:r>
            <a:r>
              <a:rPr lang="el-GR" sz="2600" dirty="0">
                <a:cs typeface="Arial" charset="0"/>
              </a:rPr>
              <a:t>β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for some</a:t>
            </a:r>
            <a:r>
              <a:rPr lang="cs-CZ" sz="2600" dirty="0">
                <a:cs typeface="Arial" charset="0"/>
              </a:rPr>
              <a:t> </a:t>
            </a:r>
            <a:r>
              <a:rPr lang="el-GR" sz="2600" dirty="0">
                <a:cs typeface="Arial" charset="0"/>
              </a:rPr>
              <a:t>α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and</a:t>
            </a:r>
            <a:r>
              <a:rPr lang="cs-CZ" sz="2600" dirty="0">
                <a:cs typeface="Arial" charset="0"/>
              </a:rPr>
              <a:t> </a:t>
            </a:r>
            <a:r>
              <a:rPr lang="el-GR" sz="2600" dirty="0">
                <a:cs typeface="Arial" charset="0"/>
              </a:rPr>
              <a:t>β</a:t>
            </a:r>
            <a:r>
              <a:rPr lang="cs-CZ" sz="2600" dirty="0">
                <a:cs typeface="Arial" charset="0"/>
              </a:rPr>
              <a:t>). </a:t>
            </a:r>
            <a:r>
              <a:rPr lang="en-US" sz="2600" dirty="0">
                <a:cs typeface="Arial" charset="0"/>
              </a:rPr>
              <a:t>If </a:t>
            </a:r>
            <a:r>
              <a:rPr lang="cs-CZ" sz="2600" dirty="0">
                <a:cs typeface="Arial" charset="0"/>
              </a:rPr>
              <a:t>A </a:t>
            </a:r>
            <a:r>
              <a:rPr lang="en-US" sz="2600" dirty="0">
                <a:cs typeface="Arial" charset="0"/>
              </a:rPr>
              <a:t>is the right-most symbol in any sentential form</a:t>
            </a:r>
            <a:r>
              <a:rPr lang="cs-CZ" sz="2600" dirty="0">
                <a:cs typeface="Arial" charset="0"/>
              </a:rPr>
              <a:t>, </a:t>
            </a:r>
            <a:r>
              <a:rPr lang="en-US" sz="2600" dirty="0">
                <a:cs typeface="Arial" charset="0"/>
              </a:rPr>
              <a:t>then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$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is in</a:t>
            </a:r>
            <a:r>
              <a:rPr lang="cs-CZ" sz="2600" dirty="0">
                <a:cs typeface="Arial" charset="0"/>
              </a:rPr>
              <a:t> </a:t>
            </a:r>
            <a:r>
              <a:rPr lang="cs-CZ" sz="2600" dirty="0" err="1">
                <a:cs typeface="Arial" charset="0"/>
              </a:rPr>
              <a:t>FOLLOW</a:t>
            </a:r>
            <a:r>
              <a:rPr lang="cs-CZ" sz="2600" baseline="-25000" dirty="0" err="1">
                <a:cs typeface="Arial" charset="0"/>
              </a:rPr>
              <a:t>k</a:t>
            </a:r>
            <a:r>
              <a:rPr lang="cs-CZ" sz="2600" dirty="0">
                <a:cs typeface="Arial" charset="0"/>
              </a:rPr>
              <a:t>(A).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LL(k) </a:t>
            </a:r>
            <a:r>
              <a:rPr lang="en-US" dirty="0"/>
              <a:t>grammar</a:t>
            </a:r>
            <a:endParaRPr lang="cs-CZ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Context-free grammar </a:t>
            </a:r>
            <a:r>
              <a:rPr lang="cs-CZ" dirty="0"/>
              <a:t>G=(T,N,S,P) </a:t>
            </a:r>
            <a:r>
              <a:rPr lang="en-US" dirty="0"/>
              <a:t>is a </a:t>
            </a:r>
            <a:r>
              <a:rPr lang="en-US" b="1" dirty="0"/>
              <a:t>strong</a:t>
            </a:r>
            <a:r>
              <a:rPr lang="en-US" dirty="0"/>
              <a:t> </a:t>
            </a:r>
            <a:r>
              <a:rPr lang="cs-CZ" b="1" dirty="0"/>
              <a:t>LL(k)</a:t>
            </a:r>
            <a:r>
              <a:rPr lang="cs-CZ" dirty="0"/>
              <a:t> </a:t>
            </a:r>
            <a:r>
              <a:rPr lang="en-US" dirty="0"/>
              <a:t>grammar for</a:t>
            </a:r>
            <a:r>
              <a:rPr lang="cs-CZ" dirty="0"/>
              <a:t> k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≥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cs-CZ" dirty="0"/>
              <a:t>, </a:t>
            </a:r>
            <a:r>
              <a:rPr lang="en-US" dirty="0"/>
              <a:t>if and only if whenever 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A→</a:t>
            </a:r>
            <a:r>
              <a:rPr lang="el-GR" dirty="0">
                <a:cs typeface="Arial" charset="0"/>
              </a:rPr>
              <a:t>α</a:t>
            </a:r>
            <a:r>
              <a:rPr lang="cs-CZ" dirty="0">
                <a:cs typeface="Arial" charset="0"/>
              </a:rPr>
              <a:t>, A→</a:t>
            </a:r>
            <a:r>
              <a:rPr lang="el-GR" dirty="0">
                <a:cs typeface="Arial" charset="0"/>
              </a:rPr>
              <a:t>β</a:t>
            </a:r>
            <a:r>
              <a:rPr lang="cs-CZ" dirty="0">
                <a:cs typeface="Arial" charset="0"/>
              </a:rPr>
              <a:t>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P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 are two distinct (</a:t>
            </a:r>
            <a:r>
              <a:rPr lang="el-GR" dirty="0">
                <a:cs typeface="Arial" charset="0"/>
              </a:rPr>
              <a:t>α≠β</a:t>
            </a:r>
            <a:r>
              <a:rPr lang="en-US" dirty="0">
                <a:cs typeface="Arial" charset="0"/>
              </a:rPr>
              <a:t>)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productions and we have </a:t>
            </a:r>
            <a:r>
              <a:rPr lang="en-US" dirty="0">
                <a:cs typeface="Arial" charset="0"/>
              </a:rPr>
              <a:t>any left sentential forms </a:t>
            </a:r>
            <a:r>
              <a:rPr lang="cs-CZ" noProof="1">
                <a:cs typeface="Arial" charset="0"/>
              </a:rPr>
              <a:t>uA</a:t>
            </a:r>
            <a:r>
              <a:rPr lang="el-GR" noProof="1">
                <a:cs typeface="Arial" charset="0"/>
              </a:rPr>
              <a:t>γ</a:t>
            </a:r>
            <a:r>
              <a:rPr lang="cs-CZ" dirty="0">
                <a:cs typeface="Arial" charset="0"/>
              </a:rPr>
              <a:t>, </a:t>
            </a:r>
            <a:r>
              <a:rPr lang="cs-CZ" noProof="1">
                <a:cs typeface="Arial" charset="0"/>
              </a:rPr>
              <a:t>vA</a:t>
            </a:r>
            <a:r>
              <a:rPr lang="el-GR" noProof="1">
                <a:cs typeface="Arial" charset="0"/>
              </a:rPr>
              <a:t>δ</a:t>
            </a:r>
            <a:r>
              <a:rPr lang="cs-CZ" dirty="0">
                <a:cs typeface="Arial" charset="0"/>
              </a:rPr>
              <a:t>, </a:t>
            </a:r>
            <a:r>
              <a:rPr lang="en-US" dirty="0">
                <a:cs typeface="Arial" charset="0"/>
              </a:rPr>
              <a:t>where </a:t>
            </a:r>
            <a:r>
              <a:rPr lang="cs-CZ" dirty="0" err="1">
                <a:cs typeface="Arial" charset="0"/>
              </a:rPr>
              <a:t>u,v</a:t>
            </a:r>
            <a:r>
              <a:rPr lang="cs-CZ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 err="1">
                <a:ea typeface="Arial Unicode MS" pitchFamily="34" charset="-128"/>
                <a:cs typeface="Arial Unicode MS" pitchFamily="34" charset="-128"/>
              </a:rPr>
              <a:t>T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*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and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dirty="0">
                <a:cs typeface="Arial" charset="0"/>
              </a:rPr>
              <a:t>γ</a:t>
            </a:r>
            <a:r>
              <a:rPr lang="cs-CZ" dirty="0">
                <a:cs typeface="Arial" charset="0"/>
              </a:rPr>
              <a:t>,</a:t>
            </a:r>
            <a:r>
              <a:rPr lang="el-GR" dirty="0">
                <a:cs typeface="Arial" charset="0"/>
              </a:rPr>
              <a:t>δ</a:t>
            </a:r>
            <a:r>
              <a:rPr lang="el-GR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(T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N)*,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the following condition holds:</a:t>
            </a:r>
          </a:p>
          <a:p>
            <a:pPr lvl="1" eaLnBrk="1" hangingPunct="1"/>
            <a:r>
              <a:rPr lang="en-US" dirty="0" err="1">
                <a:ea typeface="Arial Unicode MS" pitchFamily="34" charset="-128"/>
                <a:cs typeface="Arial Unicode MS" pitchFamily="34" charset="-128"/>
              </a:rPr>
              <a:t>FIRST</a:t>
            </a:r>
            <a:r>
              <a:rPr lang="en-US" baseline="-25000" dirty="0" err="1"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l-GR" dirty="0">
                <a:cs typeface="Arial" charset="0"/>
              </a:rPr>
              <a:t>αγ</a:t>
            </a:r>
            <a:r>
              <a:rPr lang="cs-CZ" dirty="0">
                <a:cs typeface="Arial" charset="0"/>
              </a:rPr>
              <a:t>)</a:t>
            </a:r>
            <a:r>
              <a:rPr lang="en-US" dirty="0">
                <a:cs typeface="Arial" charset="0"/>
              </a:rPr>
              <a:t>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∩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 err="1">
                <a:ea typeface="Arial Unicode MS" pitchFamily="34" charset="-128"/>
                <a:cs typeface="Arial Unicode MS" pitchFamily="34" charset="-128"/>
              </a:rPr>
              <a:t>FIRST</a:t>
            </a:r>
            <a:r>
              <a:rPr lang="cs-CZ" baseline="-25000" dirty="0" err="1"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l-GR" dirty="0">
                <a:cs typeface="Arial" charset="0"/>
              </a:rPr>
              <a:t>βδ</a:t>
            </a:r>
            <a:r>
              <a:rPr lang="cs-CZ" dirty="0">
                <a:cs typeface="Arial" charset="0"/>
              </a:rPr>
              <a:t>)</a:t>
            </a:r>
            <a:r>
              <a:rPr lang="en-US" dirty="0">
                <a:cs typeface="Arial" charset="0"/>
              </a:rPr>
              <a:t> </a:t>
            </a:r>
            <a:r>
              <a:rPr lang="cs-CZ" dirty="0">
                <a:cs typeface="Arial" charset="0"/>
              </a:rPr>
              <a:t>=</a:t>
            </a:r>
            <a:r>
              <a:rPr lang="en-US" dirty="0">
                <a:cs typeface="Arial" charset="0"/>
              </a:rPr>
              <a:t>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∅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eaLnBrk="1" hangingPunct="1"/>
            <a:r>
              <a:rPr lang="cs-CZ" b="1" dirty="0"/>
              <a:t>LL(k)</a:t>
            </a:r>
            <a:r>
              <a:rPr lang="cs-CZ" dirty="0"/>
              <a:t> (</a:t>
            </a:r>
            <a:r>
              <a:rPr lang="en-US" dirty="0"/>
              <a:t>not strong</a:t>
            </a:r>
            <a:r>
              <a:rPr lang="cs-CZ" dirty="0"/>
              <a:t>)</a:t>
            </a:r>
          </a:p>
          <a:p>
            <a:pPr lvl="1" eaLnBrk="1" hangingPunct="1"/>
            <a:r>
              <a:rPr lang="en-US" dirty="0"/>
              <a:t>The condition is required only for </a:t>
            </a:r>
            <a:r>
              <a:rPr lang="cs-CZ" dirty="0"/>
              <a:t>u=v, </a:t>
            </a:r>
            <a:r>
              <a:rPr lang="el-GR" dirty="0">
                <a:cs typeface="Arial" charset="0"/>
              </a:rPr>
              <a:t>γ</a:t>
            </a:r>
            <a:r>
              <a:rPr lang="cs-CZ" dirty="0">
                <a:cs typeface="Arial" charset="0"/>
              </a:rPr>
              <a:t>=</a:t>
            </a:r>
            <a:r>
              <a:rPr lang="el-GR" dirty="0">
                <a:cs typeface="Arial" charset="0"/>
              </a:rPr>
              <a:t>δ</a:t>
            </a:r>
            <a:endParaRPr lang="en-US" dirty="0">
              <a:cs typeface="Arial" charset="0"/>
            </a:endParaRPr>
          </a:p>
          <a:p>
            <a:pPr eaLnBrk="1" hangingPunct="1"/>
            <a:r>
              <a:rPr lang="en-US" dirty="0">
                <a:cs typeface="Arial" charset="0"/>
              </a:rPr>
              <a:t>For k=1, strong is the same as non-strong</a:t>
            </a:r>
            <a:endParaRPr lang="el-GR" dirty="0">
              <a:cs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Recursive-descent parsing</a:t>
            </a:r>
            <a:endParaRPr lang="cs-CZ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dirty="0"/>
              <a:t>One procedure/function for each nonterminal of a grammar</a:t>
            </a:r>
            <a:endParaRPr lang="cs-CZ" sz="2600" dirty="0"/>
          </a:p>
          <a:p>
            <a:pPr eaLnBrk="1" hangingPunct="1">
              <a:lnSpc>
                <a:spcPct val="80000"/>
              </a:lnSpc>
            </a:pPr>
            <a:r>
              <a:rPr lang="en-US" sz="2600" dirty="0"/>
              <a:t>Each procedure does two things</a:t>
            </a:r>
            <a:endParaRPr lang="cs-CZ" sz="2600" dirty="0"/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It decides, which grammar production with given nonterminal on the left side will be used using look-ahead.</a:t>
            </a:r>
            <a:r>
              <a:rPr lang="cs-CZ" sz="2200" dirty="0"/>
              <a:t> </a:t>
            </a:r>
            <a:r>
              <a:rPr lang="en-US" sz="2200" dirty="0"/>
              <a:t>A production with right side </a:t>
            </a:r>
            <a:r>
              <a:rPr lang="el-GR" sz="2200" dirty="0">
                <a:cs typeface="Arial" charset="0"/>
              </a:rPr>
              <a:t>α</a:t>
            </a:r>
            <a:r>
              <a:rPr lang="cs-CZ" sz="2200" dirty="0">
                <a:cs typeface="Arial" charset="0"/>
              </a:rPr>
              <a:t> </a:t>
            </a:r>
            <a:r>
              <a:rPr lang="en-US" sz="2200" dirty="0"/>
              <a:t>will be used, when the look-ahead is in </a:t>
            </a:r>
            <a:r>
              <a:rPr lang="cs-CZ" sz="2200" dirty="0">
                <a:cs typeface="Arial" charset="0"/>
              </a:rPr>
              <a:t>FIRST(</a:t>
            </a:r>
            <a:r>
              <a:rPr lang="el-GR" sz="2200" dirty="0">
                <a:cs typeface="Arial" charset="0"/>
              </a:rPr>
              <a:t>α</a:t>
            </a:r>
            <a:r>
              <a:rPr lang="cs-CZ" sz="2200" dirty="0">
                <a:cs typeface="Arial" charset="0"/>
              </a:rPr>
              <a:t>). </a:t>
            </a:r>
            <a:r>
              <a:rPr lang="en-US" sz="2200" dirty="0">
                <a:cs typeface="Arial" charset="0"/>
              </a:rPr>
              <a:t>If there is a conflict for the look-ahead among some production right sides, the grammar is not suitable for recursive-descent parsing.</a:t>
            </a:r>
            <a:r>
              <a:rPr lang="cs-CZ" sz="2200" dirty="0">
                <a:cs typeface="Arial" charset="0"/>
              </a:rPr>
              <a:t> </a:t>
            </a:r>
            <a:r>
              <a:rPr lang="en-US" sz="2200" dirty="0">
                <a:cs typeface="Arial" charset="0"/>
              </a:rPr>
              <a:t>A production with 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cs-CZ" sz="2200" dirty="0">
                <a:cs typeface="Arial" charset="0"/>
              </a:rPr>
              <a:t> </a:t>
            </a:r>
            <a:r>
              <a:rPr lang="en-US" sz="2200" dirty="0">
                <a:cs typeface="Arial" charset="0"/>
              </a:rPr>
              <a:t>on the right side will be used, if the look-ahead is not in FIRST of any right side.</a:t>
            </a:r>
            <a:endParaRPr lang="cs-CZ" sz="2200" dirty="0"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200" dirty="0">
                <a:cs typeface="Arial" charset="0"/>
              </a:rPr>
              <a:t>Procedure code copies the right side of a production.</a:t>
            </a:r>
            <a:r>
              <a:rPr lang="cs-CZ" sz="2200" dirty="0">
                <a:cs typeface="Arial" charset="0"/>
              </a:rPr>
              <a:t> </a:t>
            </a:r>
            <a:r>
              <a:rPr lang="en-US" sz="2200" dirty="0">
                <a:cs typeface="Arial" charset="0"/>
              </a:rPr>
              <a:t>Nonterminal means calling a procedure for this nonterminal.</a:t>
            </a:r>
            <a:r>
              <a:rPr lang="cs-CZ" sz="2200" dirty="0">
                <a:cs typeface="Arial" charset="0"/>
              </a:rPr>
              <a:t> </a:t>
            </a:r>
            <a:r>
              <a:rPr lang="en-US" sz="2200" dirty="0">
                <a:cs typeface="Arial" charset="0"/>
              </a:rPr>
              <a:t>Terminal is compared with the look-ahead. If they are equal, a next terminal is read. If they are not equal, it is an error.</a:t>
            </a:r>
            <a:endParaRPr lang="cs-CZ" sz="2200" dirty="0">
              <a:cs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Recursive-descent parsing – example for our grammar</a:t>
            </a:r>
            <a:endParaRPr lang="cs-CZ" dirty="0"/>
          </a:p>
        </p:txBody>
      </p:sp>
      <p:sp>
        <p:nvSpPr>
          <p:cNvPr id="28675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038600" cy="4805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void match(token t)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if(lookahead==t)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  lookahead = nexttoken();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else error();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void E(void)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T(); Eap();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void Eap(void)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if(lookahead=='+')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  match('+'); T(); Eap();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void T(void)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F(); Tap();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}</a:t>
            </a:r>
            <a:endParaRPr lang="cs-CZ" sz="1800">
              <a:latin typeface="Courier New" pitchFamily="49" charset="0"/>
            </a:endParaRPr>
          </a:p>
        </p:txBody>
      </p:sp>
      <p:sp>
        <p:nvSpPr>
          <p:cNvPr id="28676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19263"/>
            <a:ext cx="4495800" cy="48053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void Tap(void) {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if(lookahead=='*') {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  match('*'); F(); Tap(); }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void F(void) {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switch(lookahead) {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  case '(':	match('('); E();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			match(')');break;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  case 'id':	match('id'); break;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  default: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		error();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}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}</a:t>
            </a:r>
            <a:endParaRPr lang="cs-CZ" sz="1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Regular-right-part (RRP) grammars</a:t>
            </a:r>
            <a:endParaRPr lang="cs-CZ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cs-CZ" sz="2600"/>
              <a:t>E </a:t>
            </a:r>
            <a:r>
              <a:rPr lang="cs-CZ" sz="2600">
                <a:cs typeface="Arial" charset="0"/>
              </a:rPr>
              <a:t>→ E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sz="2600">
                <a:cs typeface="Arial" charset="0"/>
              </a:rPr>
              <a:t> T</a:t>
            </a:r>
          </a:p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cs-CZ" sz="2600"/>
              <a:t>E </a:t>
            </a:r>
            <a:r>
              <a:rPr lang="cs-CZ" sz="2600">
                <a:cs typeface="Arial" charset="0"/>
              </a:rPr>
              <a:t>→ T</a:t>
            </a:r>
          </a:p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cs-CZ" sz="2600"/>
              <a:t>T </a:t>
            </a:r>
            <a:r>
              <a:rPr lang="cs-CZ" sz="2600">
                <a:cs typeface="Arial" charset="0"/>
              </a:rPr>
              <a:t>→ T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*</a:t>
            </a:r>
            <a:r>
              <a:rPr lang="cs-CZ" sz="2600">
                <a:cs typeface="Arial" charset="0"/>
              </a:rPr>
              <a:t> F</a:t>
            </a:r>
          </a:p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cs-CZ" sz="2600"/>
              <a:t>T </a:t>
            </a:r>
            <a:r>
              <a:rPr lang="cs-CZ" sz="2600">
                <a:cs typeface="Arial" charset="0"/>
              </a:rPr>
              <a:t>→ F</a:t>
            </a:r>
          </a:p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cs-CZ" sz="2600"/>
              <a:t>F </a:t>
            </a:r>
            <a:r>
              <a:rPr lang="cs-CZ" sz="2600">
                <a:cs typeface="Arial" charset="0"/>
              </a:rPr>
              <a:t>→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(</a:t>
            </a:r>
            <a:r>
              <a:rPr lang="cs-CZ" sz="2600">
                <a:cs typeface="Arial" charset="0"/>
              </a:rPr>
              <a:t> E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)</a:t>
            </a:r>
          </a:p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cs-CZ" sz="2600"/>
              <a:t>F </a:t>
            </a:r>
            <a:r>
              <a:rPr lang="cs-CZ" sz="2600">
                <a:cs typeface="Arial" charset="0"/>
              </a:rPr>
              <a:t>→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id</a:t>
            </a:r>
            <a:endParaRPr lang="cs-CZ" sz="260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95300" indent="-495300" eaLnBrk="1" hangingPunct="1">
              <a:buSzTx/>
              <a:buFont typeface="Wingdings" pitchFamily="2" charset="2"/>
              <a:buAutoNum type="arabicPeriod"/>
            </a:pPr>
            <a:r>
              <a:rPr lang="cs-CZ" sz="2600" dirty="0"/>
              <a:t>E </a:t>
            </a:r>
            <a:r>
              <a:rPr lang="cs-CZ" sz="2600" dirty="0">
                <a:cs typeface="Arial" charset="0"/>
              </a:rPr>
              <a:t>→ </a:t>
            </a:r>
            <a:r>
              <a:rPr lang="en-US" sz="2600" dirty="0">
                <a:cs typeface="Arial" charset="0"/>
              </a:rPr>
              <a:t>E (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sz="2600" dirty="0">
                <a:cs typeface="Arial" charset="0"/>
              </a:rPr>
              <a:t> T</a:t>
            </a:r>
            <a:r>
              <a:rPr lang="en-US" sz="2600" dirty="0">
                <a:cs typeface="Arial" charset="0"/>
              </a:rPr>
              <a:t> )*</a:t>
            </a:r>
            <a:endParaRPr lang="cs-CZ" sz="2600" dirty="0">
              <a:cs typeface="Arial" charset="0"/>
            </a:endParaRPr>
          </a:p>
          <a:p>
            <a:pPr marL="495300" indent="-495300" eaLnBrk="1" hangingPunct="1">
              <a:buSzTx/>
              <a:buFont typeface="Wingdings" pitchFamily="2" charset="2"/>
              <a:buAutoNum type="arabicPeriod"/>
            </a:pPr>
            <a:r>
              <a:rPr lang="cs-CZ" sz="2600" dirty="0"/>
              <a:t>T </a:t>
            </a:r>
            <a:r>
              <a:rPr lang="cs-CZ" sz="2600" dirty="0">
                <a:cs typeface="Arial" charset="0"/>
              </a:rPr>
              <a:t>→ F</a:t>
            </a:r>
            <a:r>
              <a:rPr lang="en-US" sz="2600" dirty="0">
                <a:cs typeface="Arial" charset="0"/>
              </a:rPr>
              <a:t> (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*</a:t>
            </a:r>
            <a:r>
              <a:rPr lang="cs-CZ" sz="2600" dirty="0">
                <a:cs typeface="Arial" charset="0"/>
              </a:rPr>
              <a:t> F</a:t>
            </a:r>
            <a:r>
              <a:rPr lang="en-US" sz="2600" dirty="0">
                <a:cs typeface="Arial" charset="0"/>
              </a:rPr>
              <a:t> )*</a:t>
            </a:r>
            <a:endParaRPr lang="cs-CZ" sz="2600" dirty="0">
              <a:cs typeface="Arial" charset="0"/>
            </a:endParaRPr>
          </a:p>
          <a:p>
            <a:pPr marL="495300" indent="-495300" eaLnBrk="1" hangingPunct="1">
              <a:buSzTx/>
              <a:buFont typeface="Wingdings" pitchFamily="2" charset="2"/>
              <a:buAutoNum type="arabicPeriod"/>
            </a:pPr>
            <a:r>
              <a:rPr lang="cs-CZ" sz="2600" dirty="0"/>
              <a:t>F </a:t>
            </a:r>
            <a:r>
              <a:rPr lang="cs-CZ" sz="2600" dirty="0">
                <a:cs typeface="Arial" charset="0"/>
              </a:rPr>
              <a:t>→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(</a:t>
            </a:r>
            <a:r>
              <a:rPr lang="cs-CZ" sz="2600" dirty="0">
                <a:cs typeface="Arial" charset="0"/>
              </a:rPr>
              <a:t> E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)</a:t>
            </a:r>
            <a:r>
              <a:rPr lang="en-US" dirty="0"/>
              <a:t> |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id</a:t>
            </a:r>
            <a:endParaRPr lang="en-US" sz="2600" b="1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buSzTx/>
            </a:pPr>
            <a:r>
              <a:rPr lang="en-US" sz="2000" dirty="0"/>
              <a:t>Regular expressions on the right</a:t>
            </a:r>
          </a:p>
          <a:p>
            <a:pPr lvl="1" eaLnBrk="1" hangingPunct="1">
              <a:buSzTx/>
            </a:pPr>
            <a:r>
              <a:rPr lang="en-US" sz="1600" dirty="0"/>
              <a:t>Only one rule for a nonterminal</a:t>
            </a:r>
          </a:p>
          <a:p>
            <a:pPr eaLnBrk="1" hangingPunct="1">
              <a:buSzTx/>
            </a:pPr>
            <a:r>
              <a:rPr lang="en-US" sz="2000" dirty="0"/>
              <a:t>This example </a:t>
            </a:r>
            <a:r>
              <a:rPr lang="en-US" sz="2000" dirty="0" err="1"/>
              <a:t>RRPG</a:t>
            </a:r>
            <a:r>
              <a:rPr lang="en-US" sz="2000" dirty="0"/>
              <a:t> produces the same language as the plain G on the left</a:t>
            </a:r>
          </a:p>
          <a:p>
            <a:pPr lvl="1" eaLnBrk="1" hangingPunct="1">
              <a:buSzTx/>
            </a:pPr>
            <a:r>
              <a:rPr lang="en-US" sz="1800" dirty="0"/>
              <a:t>But not the same derivation/tree</a:t>
            </a:r>
            <a:endParaRPr lang="en-US" sz="2200" b="1" dirty="0">
              <a:solidFill>
                <a:schemeClr val="accent2"/>
              </a:solidFill>
              <a:cs typeface="Arial" charset="0"/>
            </a:endParaRPr>
          </a:p>
          <a:p>
            <a:pPr marL="495300" indent="-495300" eaLnBrk="1" hangingPunct="1">
              <a:buSzTx/>
              <a:buFont typeface="Wingdings" pitchFamily="2" charset="2"/>
              <a:buAutoNum type="arabicPeriod"/>
            </a:pPr>
            <a:endParaRPr lang="cs-CZ" sz="2600" b="1" dirty="0">
              <a:solidFill>
                <a:schemeClr val="accent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651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Non-context-free language constructions</a:t>
            </a:r>
            <a:endParaRPr lang="cs-CZ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noProof="1"/>
              <a:t>L</a:t>
            </a:r>
            <a:r>
              <a:rPr lang="cs-CZ" baseline="-25000" noProof="1"/>
              <a:t>1</a:t>
            </a:r>
            <a:r>
              <a:rPr lang="cs-CZ" noProof="1"/>
              <a:t>={ wcw | w=(a|b)* }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Check, whether an identifier </a:t>
            </a:r>
            <a:r>
              <a:rPr lang="en-US" b="1" dirty="0"/>
              <a:t>w</a:t>
            </a:r>
            <a:r>
              <a:rPr lang="en-US" dirty="0"/>
              <a:t> is declared before using</a:t>
            </a:r>
          </a:p>
          <a:p>
            <a:pPr eaLnBrk="1" hangingPunct="1">
              <a:lnSpc>
                <a:spcPct val="90000"/>
              </a:lnSpc>
            </a:pPr>
            <a:r>
              <a:rPr lang="en-US" noProof="1"/>
              <a:t>L</a:t>
            </a:r>
            <a:r>
              <a:rPr lang="en-US" baseline="-25000" noProof="1"/>
              <a:t>2</a:t>
            </a:r>
            <a:r>
              <a:rPr lang="en-US" noProof="1"/>
              <a:t>={ a</a:t>
            </a:r>
            <a:r>
              <a:rPr lang="en-US" baseline="30000" noProof="1"/>
              <a:t>n</a:t>
            </a:r>
            <a:r>
              <a:rPr lang="en-US" noProof="1"/>
              <a:t>b</a:t>
            </a:r>
            <a:r>
              <a:rPr lang="en-US" baseline="30000" noProof="1"/>
              <a:t>m</a:t>
            </a:r>
            <a:r>
              <a:rPr lang="en-US" noProof="1"/>
              <a:t>c</a:t>
            </a:r>
            <a:r>
              <a:rPr lang="en-US" baseline="30000" noProof="1"/>
              <a:t>n</a:t>
            </a:r>
            <a:r>
              <a:rPr lang="en-US" noProof="1"/>
              <a:t>d</a:t>
            </a:r>
            <a:r>
              <a:rPr lang="en-US" baseline="30000" noProof="1"/>
              <a:t>m</a:t>
            </a:r>
            <a:r>
              <a:rPr lang="en-US" noProof="1"/>
              <a:t> | n</a:t>
            </a:r>
            <a:r>
              <a:rPr lang="en-US" noProof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≥</a:t>
            </a:r>
            <a:r>
              <a:rPr lang="en-US" noProof="1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noProof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m≥</a:t>
            </a:r>
            <a:r>
              <a:rPr lang="en-US" noProof="1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noProof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noProof="1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Check, whether number of parameters in function call confirms to the function declaration</a:t>
            </a:r>
          </a:p>
          <a:p>
            <a:pPr eaLnBrk="1" hangingPunct="1">
              <a:lnSpc>
                <a:spcPct val="90000"/>
              </a:lnSpc>
            </a:pPr>
            <a:r>
              <a:rPr lang="en-US" noProof="1"/>
              <a:t>L</a:t>
            </a:r>
            <a:r>
              <a:rPr lang="en-US" baseline="-25000" noProof="1"/>
              <a:t>3</a:t>
            </a:r>
            <a:r>
              <a:rPr lang="en-US" noProof="1"/>
              <a:t>={ a</a:t>
            </a:r>
            <a:r>
              <a:rPr lang="en-US" baseline="30000" noProof="1"/>
              <a:t>n</a:t>
            </a:r>
            <a:r>
              <a:rPr lang="en-US" noProof="1"/>
              <a:t>b</a:t>
            </a:r>
            <a:r>
              <a:rPr lang="en-US" baseline="30000" noProof="1"/>
              <a:t>n</a:t>
            </a:r>
            <a:r>
              <a:rPr lang="en-US" noProof="1"/>
              <a:t>c</a:t>
            </a:r>
            <a:r>
              <a:rPr lang="en-US" baseline="30000" noProof="1"/>
              <a:t>n</a:t>
            </a:r>
            <a:r>
              <a:rPr lang="en-US" noProof="1"/>
              <a:t> | n</a:t>
            </a:r>
            <a:r>
              <a:rPr lang="en-US" noProof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≥</a:t>
            </a:r>
            <a:r>
              <a:rPr lang="en-US" noProof="1">
                <a:ea typeface="Arial Unicode MS" pitchFamily="34" charset="-128"/>
                <a:cs typeface="Arial Unicode MS" pitchFamily="34" charset="-128"/>
              </a:rPr>
              <a:t>0</a:t>
            </a:r>
            <a:r>
              <a:rPr lang="en-US" noProof="1"/>
              <a:t> }</a:t>
            </a:r>
          </a:p>
          <a:p>
            <a:pPr lvl="1" eaLnBrk="1" hangingPunct="1">
              <a:lnSpc>
                <a:spcPct val="90000"/>
              </a:lnSpc>
            </a:pPr>
            <a:r>
              <a:rPr lang="cs-CZ" noProof="1"/>
              <a:t>(abc)*</a:t>
            </a:r>
            <a:r>
              <a:rPr lang="cs-CZ" dirty="0"/>
              <a:t> </a:t>
            </a:r>
            <a:r>
              <a:rPr lang="en-US" dirty="0"/>
              <a:t>is a regular expression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LL(k) parsing for RRP grammars</a:t>
            </a:r>
            <a:endParaRPr lang="cs-CZ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SzTx/>
            </a:pPr>
            <a:r>
              <a:rPr lang="en-US" dirty="0"/>
              <a:t>Regular expressions converted to deterministic automata</a:t>
            </a:r>
          </a:p>
          <a:p>
            <a:pPr eaLnBrk="1" hangingPunct="1">
              <a:buSzTx/>
            </a:pPr>
            <a:r>
              <a:rPr lang="en-US" dirty="0"/>
              <a:t>Stack contains states of these automata</a:t>
            </a:r>
          </a:p>
          <a:p>
            <a:pPr lvl="1" eaLnBrk="1" hangingPunct="1">
              <a:buSzTx/>
            </a:pPr>
            <a:r>
              <a:rPr lang="en-US" dirty="0"/>
              <a:t>Instead of terminals and non-terminals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95300" indent="-495300" eaLnBrk="1" hangingPunct="1">
              <a:buSzTx/>
              <a:buFont typeface="Wingdings" pitchFamily="2" charset="2"/>
              <a:buAutoNum type="arabicPeriod"/>
            </a:pPr>
            <a:r>
              <a:rPr lang="cs-CZ" sz="2600" dirty="0"/>
              <a:t>E </a:t>
            </a:r>
            <a:r>
              <a:rPr lang="cs-CZ" sz="2600" dirty="0">
                <a:cs typeface="Arial" charset="0"/>
              </a:rPr>
              <a:t>→ </a:t>
            </a:r>
            <a:r>
              <a:rPr lang="en-US" sz="2600" dirty="0">
                <a:cs typeface="Arial" charset="0"/>
              </a:rPr>
              <a:t>E (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sz="2600" dirty="0">
                <a:cs typeface="Arial" charset="0"/>
              </a:rPr>
              <a:t> T</a:t>
            </a:r>
            <a:r>
              <a:rPr lang="en-US" sz="2600" dirty="0">
                <a:cs typeface="Arial" charset="0"/>
              </a:rPr>
              <a:t> )*</a:t>
            </a:r>
            <a:endParaRPr lang="cs-CZ" sz="2600" dirty="0">
              <a:cs typeface="Arial" charset="0"/>
            </a:endParaRPr>
          </a:p>
          <a:p>
            <a:pPr marL="495300" indent="-495300" eaLnBrk="1" hangingPunct="1">
              <a:buSzTx/>
              <a:buFont typeface="Wingdings" pitchFamily="2" charset="2"/>
              <a:buAutoNum type="arabicPeriod"/>
            </a:pPr>
            <a:r>
              <a:rPr lang="cs-CZ" sz="2600" dirty="0"/>
              <a:t>T </a:t>
            </a:r>
            <a:r>
              <a:rPr lang="cs-CZ" sz="2600" dirty="0">
                <a:cs typeface="Arial" charset="0"/>
              </a:rPr>
              <a:t>→ F</a:t>
            </a:r>
            <a:r>
              <a:rPr lang="en-US" sz="2600" dirty="0">
                <a:cs typeface="Arial" charset="0"/>
              </a:rPr>
              <a:t> (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*</a:t>
            </a:r>
            <a:r>
              <a:rPr lang="cs-CZ" sz="2600" dirty="0">
                <a:cs typeface="Arial" charset="0"/>
              </a:rPr>
              <a:t> F</a:t>
            </a:r>
            <a:r>
              <a:rPr lang="en-US" sz="2600" dirty="0">
                <a:cs typeface="Arial" charset="0"/>
              </a:rPr>
              <a:t> )*</a:t>
            </a:r>
            <a:endParaRPr lang="cs-CZ" sz="2600" dirty="0">
              <a:cs typeface="Arial" charset="0"/>
            </a:endParaRPr>
          </a:p>
          <a:p>
            <a:pPr marL="495300" indent="-495300" eaLnBrk="1" hangingPunct="1">
              <a:buSzTx/>
              <a:buFont typeface="Wingdings" pitchFamily="2" charset="2"/>
              <a:buAutoNum type="arabicPeriod"/>
            </a:pPr>
            <a:r>
              <a:rPr lang="cs-CZ" sz="2600" dirty="0"/>
              <a:t>F </a:t>
            </a:r>
            <a:r>
              <a:rPr lang="cs-CZ" sz="2600" dirty="0">
                <a:cs typeface="Arial" charset="0"/>
              </a:rPr>
              <a:t>→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(</a:t>
            </a:r>
            <a:r>
              <a:rPr lang="cs-CZ" sz="2600" dirty="0">
                <a:cs typeface="Arial" charset="0"/>
              </a:rPr>
              <a:t> E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)</a:t>
            </a:r>
            <a:r>
              <a:rPr lang="en-US" sz="2400" dirty="0"/>
              <a:t> |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id</a:t>
            </a:r>
            <a:endParaRPr lang="en-US" sz="2600" b="1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buSzTx/>
            </a:pPr>
            <a:r>
              <a:rPr lang="en-US" dirty="0"/>
              <a:t>Decisions needed in almost any state of each automaton</a:t>
            </a:r>
          </a:p>
          <a:p>
            <a:pPr lvl="1" eaLnBrk="1" hangingPunct="1">
              <a:buSzTx/>
            </a:pPr>
            <a:r>
              <a:rPr lang="en-US" dirty="0"/>
              <a:t>For classic grammar, decisions are between rules = at the RP start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6247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LL(k) parsing for RRP grammars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5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>
                  <a:buSzTx/>
                </a:pPr>
                <a:r>
                  <a:rPr lang="en-US" sz="280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be the RRP automaton for nonterminal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endParaRPr lang="en-US" sz="2800" dirty="0"/>
              </a:p>
              <a:p>
                <a:pPr eaLnBrk="1" hangingPunct="1">
                  <a:buSzTx/>
                </a:pPr>
                <a:r>
                  <a:rPr lang="en-US" sz="2800" dirty="0"/>
                  <a:t>The </a:t>
                </a:r>
                <a:r>
                  <a:rPr lang="en-US" sz="2800" dirty="0" err="1"/>
                  <a:t>FIRST</a:t>
                </a:r>
                <a:r>
                  <a:rPr lang="en-US" sz="2800" baseline="-25000" dirty="0" err="1"/>
                  <a:t>k</a:t>
                </a:r>
                <a:r>
                  <a:rPr lang="en-US" sz="2800" dirty="0"/>
                  <a:t> function is extended to states of each RRP automaton:</a:t>
                </a:r>
              </a:p>
              <a:p>
                <a:pPr marL="0" indent="0" eaLnBrk="1" hangingPunct="1">
                  <a:buSz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𝐹𝐼𝑅𝑆𝑇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⋃"/>
                          <m:subHide m:val="on"/>
                          <m:sup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{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𝐹𝐼𝑅𝑆𝑇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d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;</m:t>
                          </m:r>
                          <m:sSup>
                            <m:sSup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)∈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}</m:t>
                          </m:r>
                        </m:e>
                      </m:nary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194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59" t="-1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45537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LL(k) parsing for RRP grammars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5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>
                  <a:buSzTx/>
                </a:pPr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/>
                  <a:t> is at the top of the stack</a:t>
                </a:r>
              </a:p>
              <a:p>
                <a:pPr lvl="1" eaLnBrk="1" hangingPunct="1">
                  <a:buSzTx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400" dirty="0"/>
                  <a:t> for some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- the RRP automaton for nonterminal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endParaRPr lang="en-US" sz="2400" dirty="0"/>
              </a:p>
              <a:p>
                <a:pPr eaLnBrk="1" hangingPunct="1">
                  <a:buSzTx/>
                </a:pPr>
                <a:r>
                  <a:rPr lang="en-US" sz="2800" dirty="0"/>
                  <a:t>Let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800" dirty="0"/>
                  <a:t> be the look-ahead</a:t>
                </a:r>
              </a:p>
              <a:p>
                <a:pPr eaLnBrk="1" hangingPunct="1">
                  <a:buSzTx/>
                </a:pPr>
                <a:r>
                  <a:rPr lang="en-US" sz="2800" dirty="0"/>
                  <a:t>A transition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/>
                  <a:t> is taken if</a:t>
                </a:r>
                <a:endParaRPr lang="en-US" sz="2800" b="0" i="1" dirty="0">
                  <a:latin typeface="Cambria Math" panose="02040503050406030204" pitchFamily="18" charset="0"/>
                </a:endParaRPr>
              </a:p>
              <a:p>
                <a:pPr marL="0" indent="0" eaLnBrk="1" hangingPunct="1">
                  <a:buSzTx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𝐹𝐼𝑅𝑆𝑇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𝐹𝐼𝑅𝑆𝑇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𝐹𝐼𝑅𝑆𝑇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).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𝐹𝑂𝐿𝐿𝑂𝑊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  <a:p>
                <a:pPr eaLnBrk="1" hangingPunct="1">
                  <a:buSzTx/>
                </a:pPr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, the stack entry is discarded if</a:t>
                </a:r>
              </a:p>
              <a:p>
                <a:pPr marL="0" indent="0" algn="ctr" eaLnBrk="1" hangingPunct="1">
                  <a:buSzTx/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𝐹𝑂𝐿𝐿𝑂𝑊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94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59" t="-1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57542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Recursive-descent parsing – example for RRP grammar</a:t>
            </a:r>
            <a:endParaRPr lang="cs-CZ" dirty="0"/>
          </a:p>
        </p:txBody>
      </p:sp>
      <p:sp>
        <p:nvSpPr>
          <p:cNvPr id="28675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038600" cy="4805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void match(token t)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if(lookahead==t)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  lookahead = nexttoken();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else error();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void E(void)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T(); </a:t>
            </a:r>
            <a:endParaRPr lang="en-US" sz="1800" b="1" noProof="1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noProof="1">
                <a:latin typeface="Courier New" pitchFamily="49" charset="0"/>
              </a:rPr>
              <a:t>  while</a:t>
            </a:r>
            <a:r>
              <a:rPr lang="cs-CZ" sz="1800" b="1" noProof="1">
                <a:latin typeface="Courier New" pitchFamily="49" charset="0"/>
              </a:rPr>
              <a:t>(lookahead=='+')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  match('+'); T();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void T(void) {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F();</a:t>
            </a:r>
            <a:endParaRPr lang="en-US" sz="1800" b="1" noProof="1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800" b="1" noProof="1">
                <a:latin typeface="Courier New" pitchFamily="49" charset="0"/>
              </a:rPr>
              <a:t>  while</a:t>
            </a:r>
            <a:r>
              <a:rPr lang="cs-CZ" sz="1800" b="1" noProof="1">
                <a:latin typeface="Courier New" pitchFamily="49" charset="0"/>
              </a:rPr>
              <a:t>(lookahead=='*') {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  match('*'); F(); Tap();</a:t>
            </a:r>
            <a:endParaRPr lang="en-US" sz="1800" b="1" noProof="1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800" b="1" noProof="1">
                <a:latin typeface="Courier New" pitchFamily="49" charset="0"/>
              </a:rPr>
              <a:t>  </a:t>
            </a:r>
            <a:r>
              <a:rPr lang="cs-CZ" sz="1800" b="1" noProof="1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}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28676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19263"/>
            <a:ext cx="4495800" cy="48053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void F(void) {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switch(lookahead) {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  case '(':	match('('); E();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			match(')');break;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  case 'id':	match('id'); break;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  default: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		error();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  }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noProof="1">
                <a:latin typeface="Courier New" pitchFamily="49" charset="0"/>
              </a:rPr>
              <a:t>}</a:t>
            </a:r>
            <a:endParaRPr lang="en-US" sz="1800" b="1" noProof="1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b="1" noProof="1">
              <a:latin typeface="Courier New" pitchFamily="49" charset="0"/>
            </a:endParaRPr>
          </a:p>
          <a:p>
            <a:pPr marL="495300" indent="-495300" eaLnBrk="1" hangingPunct="1">
              <a:buSzTx/>
              <a:buFont typeface="Wingdings" pitchFamily="2" charset="2"/>
              <a:buAutoNum type="arabicPeriod"/>
            </a:pPr>
            <a:r>
              <a:rPr lang="cs-CZ" sz="1800" dirty="0"/>
              <a:t>E </a:t>
            </a:r>
            <a:r>
              <a:rPr lang="cs-CZ" sz="1800" dirty="0">
                <a:cs typeface="Arial" charset="0"/>
              </a:rPr>
              <a:t>→ </a:t>
            </a:r>
            <a:r>
              <a:rPr lang="en-US" sz="1800" dirty="0">
                <a:cs typeface="Arial" charset="0"/>
              </a:rPr>
              <a:t>E ( </a:t>
            </a:r>
            <a:r>
              <a:rPr lang="cs-CZ" sz="1800" b="1" dirty="0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sz="1800" dirty="0">
                <a:cs typeface="Arial" charset="0"/>
              </a:rPr>
              <a:t> T</a:t>
            </a:r>
            <a:r>
              <a:rPr lang="en-US" sz="1800" dirty="0">
                <a:cs typeface="Arial" charset="0"/>
              </a:rPr>
              <a:t> )*</a:t>
            </a:r>
            <a:endParaRPr lang="cs-CZ" sz="1800" dirty="0">
              <a:cs typeface="Arial" charset="0"/>
            </a:endParaRPr>
          </a:p>
          <a:p>
            <a:pPr marL="495300" indent="-495300" eaLnBrk="1" hangingPunct="1">
              <a:buSzTx/>
              <a:buFont typeface="Wingdings" pitchFamily="2" charset="2"/>
              <a:buAutoNum type="arabicPeriod"/>
            </a:pPr>
            <a:r>
              <a:rPr lang="cs-CZ" sz="1800" dirty="0"/>
              <a:t>T </a:t>
            </a:r>
            <a:r>
              <a:rPr lang="cs-CZ" sz="1800" dirty="0">
                <a:cs typeface="Arial" charset="0"/>
              </a:rPr>
              <a:t>→ F</a:t>
            </a:r>
            <a:r>
              <a:rPr lang="en-US" sz="1800" dirty="0">
                <a:cs typeface="Arial" charset="0"/>
              </a:rPr>
              <a:t> ( </a:t>
            </a:r>
            <a:r>
              <a:rPr lang="cs-CZ" sz="1800" b="1" dirty="0">
                <a:solidFill>
                  <a:schemeClr val="accent2"/>
                </a:solidFill>
                <a:cs typeface="Arial" charset="0"/>
              </a:rPr>
              <a:t>*</a:t>
            </a:r>
            <a:r>
              <a:rPr lang="cs-CZ" sz="1800" dirty="0">
                <a:cs typeface="Arial" charset="0"/>
              </a:rPr>
              <a:t> F</a:t>
            </a:r>
            <a:r>
              <a:rPr lang="en-US" sz="1800" dirty="0">
                <a:cs typeface="Arial" charset="0"/>
              </a:rPr>
              <a:t> )*</a:t>
            </a:r>
            <a:endParaRPr lang="cs-CZ" sz="1800" dirty="0">
              <a:cs typeface="Arial" charset="0"/>
            </a:endParaRPr>
          </a:p>
          <a:p>
            <a:pPr marL="495300" indent="-495300" eaLnBrk="1" hangingPunct="1">
              <a:buSzTx/>
              <a:buFont typeface="Wingdings" pitchFamily="2" charset="2"/>
              <a:buAutoNum type="arabicPeriod"/>
            </a:pPr>
            <a:r>
              <a:rPr lang="cs-CZ" sz="1800" dirty="0"/>
              <a:t>F </a:t>
            </a:r>
            <a:r>
              <a:rPr lang="cs-CZ" sz="1800" dirty="0">
                <a:cs typeface="Arial" charset="0"/>
              </a:rPr>
              <a:t>→ </a:t>
            </a:r>
            <a:r>
              <a:rPr lang="cs-CZ" sz="1800" b="1" dirty="0">
                <a:solidFill>
                  <a:schemeClr val="accent2"/>
                </a:solidFill>
                <a:cs typeface="Arial" charset="0"/>
              </a:rPr>
              <a:t>(</a:t>
            </a:r>
            <a:r>
              <a:rPr lang="cs-CZ" sz="1800" dirty="0">
                <a:cs typeface="Arial" charset="0"/>
              </a:rPr>
              <a:t> E </a:t>
            </a:r>
            <a:r>
              <a:rPr lang="cs-CZ" sz="1800" b="1" dirty="0">
                <a:solidFill>
                  <a:schemeClr val="accent2"/>
                </a:solidFill>
                <a:cs typeface="Arial" charset="0"/>
              </a:rPr>
              <a:t>)</a:t>
            </a:r>
            <a:r>
              <a:rPr lang="en-US" sz="1600" dirty="0"/>
              <a:t> | </a:t>
            </a:r>
            <a:r>
              <a:rPr lang="cs-CZ" sz="1800" b="1" dirty="0">
                <a:solidFill>
                  <a:schemeClr val="accent2"/>
                </a:solidFill>
                <a:cs typeface="Arial" charset="0"/>
              </a:rPr>
              <a:t>id</a:t>
            </a:r>
            <a:endParaRPr lang="en-US" sz="1800" b="1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415851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Bottom-up analysis</a:t>
            </a:r>
            <a:endParaRPr lang="cs-CZ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100" dirty="0"/>
              <a:t>Attempts to find in reverse the rightmost derivation for an input string</a:t>
            </a:r>
            <a:endParaRPr lang="cs-CZ" sz="2100" dirty="0"/>
          </a:p>
          <a:p>
            <a:pPr eaLnBrk="1" hangingPunct="1">
              <a:lnSpc>
                <a:spcPct val="90000"/>
              </a:lnSpc>
            </a:pPr>
            <a:r>
              <a:rPr lang="en-US" sz="2100" dirty="0"/>
              <a:t>Attempts to construct a parse tree for an input string beginning at the leaves and working up towards the root</a:t>
            </a:r>
            <a:endParaRPr lang="cs-CZ" sz="2100" dirty="0"/>
          </a:p>
          <a:p>
            <a:pPr eaLnBrk="1" hangingPunct="1">
              <a:lnSpc>
                <a:spcPct val="90000"/>
              </a:lnSpc>
            </a:pPr>
            <a:r>
              <a:rPr lang="en-US" sz="2100" dirty="0"/>
              <a:t>Replace a substring corresponding to a right side of a production by a nonterminal from the left side of the production in each reduce step</a:t>
            </a:r>
            <a:endParaRPr lang="cs-CZ" sz="2100" dirty="0"/>
          </a:p>
          <a:p>
            <a:pPr eaLnBrk="1" hangingPunct="1">
              <a:lnSpc>
                <a:spcPct val="90000"/>
              </a:lnSpc>
            </a:pPr>
            <a:r>
              <a:rPr lang="en-US" sz="2100" dirty="0"/>
              <a:t>Used in parser generators</a:t>
            </a:r>
            <a:endParaRPr lang="cs-CZ" sz="2100" dirty="0"/>
          </a:p>
          <a:p>
            <a:pPr lvl="1" eaLnBrk="1" hangingPunct="1">
              <a:lnSpc>
                <a:spcPct val="90000"/>
              </a:lnSpc>
            </a:pPr>
            <a:r>
              <a:rPr lang="cs-CZ" sz="2000" dirty="0" err="1"/>
              <a:t>Bison</a:t>
            </a:r>
            <a:r>
              <a:rPr lang="cs-CZ" sz="2000" dirty="0"/>
              <a:t> – LALR(1), GLR(1)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dirty="0"/>
              <a:t>Advantages against</a:t>
            </a:r>
            <a:r>
              <a:rPr lang="cs-CZ" sz="2100" dirty="0"/>
              <a:t> LL(1) </a:t>
            </a:r>
            <a:r>
              <a:rPr lang="en-US" sz="2100" dirty="0"/>
              <a:t>parsers</a:t>
            </a:r>
            <a:endParaRPr lang="cs-CZ" sz="21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It can be implemented with the same efficiency as top-down parsing</a:t>
            </a:r>
            <a:endParaRPr lang="cs-CZ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The class of decidable languages</a:t>
            </a:r>
            <a:r>
              <a:rPr lang="cs-CZ" sz="2000" dirty="0"/>
              <a:t> LR(1) </a:t>
            </a:r>
            <a:r>
              <a:rPr lang="en-US" sz="2000" dirty="0"/>
              <a:t>is a proper superset of </a:t>
            </a:r>
            <a:r>
              <a:rPr lang="cs-CZ" sz="2000" dirty="0"/>
              <a:t> LL(1)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dirty="0"/>
              <a:t>SLR(1), LR(1), LALR(1)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F846C4-1922-7028-71AA-8033BDB486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5699497-67F0-A084-A841-6734409E6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Bottom-up</a:t>
            </a:r>
            <a:r>
              <a:rPr lang="en-US" dirty="0"/>
              <a:t> parsing</a:t>
            </a:r>
            <a:r>
              <a:rPr lang="cs-CZ" dirty="0"/>
              <a:t> (theory)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497DC08-34F7-604B-4064-2A9E6394A2D7}"/>
              </a:ext>
            </a:extLst>
          </p:cNvPr>
          <p:cNvGrpSpPr/>
          <p:nvPr/>
        </p:nvGrpSpPr>
        <p:grpSpPr>
          <a:xfrm>
            <a:off x="611560" y="2554404"/>
            <a:ext cx="1157213" cy="873388"/>
            <a:chOff x="611560" y="2554404"/>
            <a:chExt cx="1157213" cy="87338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C9A660A-B686-B068-D95A-75EBE3F4150F}"/>
                </a:ext>
              </a:extLst>
            </p:cNvPr>
            <p:cNvGrpSpPr/>
            <p:nvPr/>
          </p:nvGrpSpPr>
          <p:grpSpPr>
            <a:xfrm>
              <a:off x="611560" y="2554404"/>
              <a:ext cx="1152128" cy="369332"/>
              <a:chOff x="3779912" y="2060848"/>
              <a:chExt cx="1152128" cy="369332"/>
            </a:xfrm>
          </p:grpSpPr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2EA4E91E-C7A3-8067-8DCE-B4ED6CE19C5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779912" y="2060848"/>
                <a:ext cx="1152128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FF5400D1-6D30-5843-54BF-E11E63AD4C9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779912" y="2430180"/>
                <a:ext cx="1152128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7F55D348-A5B1-6240-C8E7-8576649B6F8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779912" y="2060848"/>
                <a:ext cx="0" cy="369332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4EE2520-2D68-B7C7-A4F5-C4091B0669D1}"/>
                </a:ext>
              </a:extLst>
            </p:cNvPr>
            <p:cNvGrpSpPr/>
            <p:nvPr/>
          </p:nvGrpSpPr>
          <p:grpSpPr>
            <a:xfrm>
              <a:off x="611560" y="3058460"/>
              <a:ext cx="1157213" cy="369332"/>
              <a:chOff x="3779912" y="2060848"/>
              <a:chExt cx="1157213" cy="369332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E9DBF7FC-8FC9-237E-8D36-E564D68F9656}"/>
                  </a:ext>
                </a:extLst>
              </p:cNvPr>
              <p:cNvGrpSpPr/>
              <p:nvPr/>
            </p:nvGrpSpPr>
            <p:grpSpPr>
              <a:xfrm>
                <a:off x="3779912" y="2060848"/>
                <a:ext cx="1152128" cy="369332"/>
                <a:chOff x="3779912" y="2060848"/>
                <a:chExt cx="1152128" cy="369332"/>
              </a:xfrm>
            </p:grpSpPr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8536EA7C-A249-FA8C-2519-B1EB1FAA42E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060848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1C90C85D-4427-DDCC-B32E-398B388E544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9912" y="2430180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5B4F4B97-4DB3-0CE4-AB42-F073D7B7650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32040" y="2060848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C72828A-8D70-638B-636D-8FB85AF3C9E1}"/>
                  </a:ext>
                </a:extLst>
              </p:cNvPr>
              <p:cNvSpPr txBox="1"/>
              <p:nvPr/>
            </p:nvSpPr>
            <p:spPr>
              <a:xfrm>
                <a:off x="3784997" y="206084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/>
                  <a:t>w$</a:t>
                </a:r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854E24D1-23E5-899B-B523-A0271B5CD0A4}"/>
              </a:ext>
            </a:extLst>
          </p:cNvPr>
          <p:cNvSpPr txBox="1"/>
          <p:nvPr/>
        </p:nvSpPr>
        <p:spPr>
          <a:xfrm>
            <a:off x="457200" y="1870178"/>
            <a:ext cx="1505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initial</a:t>
            </a:r>
            <a:br>
              <a:rPr lang="en-US" dirty="0"/>
            </a:br>
            <a:r>
              <a:rPr lang="en-US" dirty="0"/>
              <a:t>configuration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CC45A3D-8D60-76C5-DEF3-316168DA9789}"/>
              </a:ext>
            </a:extLst>
          </p:cNvPr>
          <p:cNvSpPr txBox="1"/>
          <p:nvPr/>
        </p:nvSpPr>
        <p:spPr>
          <a:xfrm>
            <a:off x="450384" y="3645024"/>
            <a:ext cx="1505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final</a:t>
            </a:r>
            <a:br>
              <a:rPr lang="en-US" dirty="0"/>
            </a:br>
            <a:r>
              <a:rPr lang="en-US" dirty="0"/>
              <a:t>configuration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02228A5-F042-4534-C4CF-B46BFF8B9273}"/>
              </a:ext>
            </a:extLst>
          </p:cNvPr>
          <p:cNvSpPr txBox="1"/>
          <p:nvPr/>
        </p:nvSpPr>
        <p:spPr>
          <a:xfrm>
            <a:off x="3014478" y="1832283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shift action</a:t>
            </a:r>
            <a:br>
              <a:rPr lang="en-US" dirty="0"/>
            </a:br>
            <a:r>
              <a:rPr lang="en-US" dirty="0" err="1"/>
              <a:t>a∈T</a:t>
            </a:r>
            <a:endParaRPr lang="en-US" dirty="0"/>
          </a:p>
        </p:txBody>
      </p:sp>
      <p:sp>
        <p:nvSpPr>
          <p:cNvPr id="30721" name="Arrow: Down 30720">
            <a:extLst>
              <a:ext uri="{FF2B5EF4-FFF2-40B4-BE49-F238E27FC236}">
                <a16:creationId xmlns:a16="http://schemas.microsoft.com/office/drawing/2014/main" id="{CC1197AA-8F16-DAC6-D583-F8DA55008442}"/>
              </a:ext>
            </a:extLst>
          </p:cNvPr>
          <p:cNvSpPr/>
          <p:nvPr/>
        </p:nvSpPr>
        <p:spPr bwMode="auto">
          <a:xfrm>
            <a:off x="3406216" y="3501008"/>
            <a:ext cx="504056" cy="663601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750" name="TextBox 30749">
            <a:extLst>
              <a:ext uri="{FF2B5EF4-FFF2-40B4-BE49-F238E27FC236}">
                <a16:creationId xmlns:a16="http://schemas.microsoft.com/office/drawing/2014/main" id="{97183E50-1396-58B3-3D63-6BAD4EBCF83B}"/>
              </a:ext>
            </a:extLst>
          </p:cNvPr>
          <p:cNvSpPr txBox="1"/>
          <p:nvPr/>
        </p:nvSpPr>
        <p:spPr>
          <a:xfrm>
            <a:off x="5416419" y="1832283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reduce action</a:t>
            </a:r>
            <a:br>
              <a:rPr lang="en-US" dirty="0"/>
            </a:br>
            <a:r>
              <a:rPr lang="en-US" dirty="0" err="1"/>
              <a:t>X</a:t>
            </a:r>
            <a:r>
              <a:rPr lang="en-US" sz="1800" dirty="0" err="1">
                <a:cs typeface="Arial" charset="0"/>
              </a:rPr>
              <a:t>→w</a:t>
            </a:r>
            <a:r>
              <a:rPr lang="en-US" sz="1800" dirty="0">
                <a:cs typeface="Arial" charset="0"/>
              </a:rPr>
              <a:t> </a:t>
            </a:r>
            <a:r>
              <a:rPr lang="en-US" dirty="0"/>
              <a:t>∈ P</a:t>
            </a:r>
          </a:p>
        </p:txBody>
      </p:sp>
      <p:sp>
        <p:nvSpPr>
          <p:cNvPr id="30751" name="Arrow: Down 30750">
            <a:extLst>
              <a:ext uri="{FF2B5EF4-FFF2-40B4-BE49-F238E27FC236}">
                <a16:creationId xmlns:a16="http://schemas.microsoft.com/office/drawing/2014/main" id="{28C26C7C-509F-936C-6F30-D38DDC6C1714}"/>
              </a:ext>
            </a:extLst>
          </p:cNvPr>
          <p:cNvSpPr/>
          <p:nvPr/>
        </p:nvSpPr>
        <p:spPr bwMode="auto">
          <a:xfrm>
            <a:off x="5949218" y="3501008"/>
            <a:ext cx="504056" cy="663601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752" name="TextBox 30751">
            <a:extLst>
              <a:ext uri="{FF2B5EF4-FFF2-40B4-BE49-F238E27FC236}">
                <a16:creationId xmlns:a16="http://schemas.microsoft.com/office/drawing/2014/main" id="{A335C52A-889B-76F5-6660-50D0C3185ADF}"/>
              </a:ext>
            </a:extLst>
          </p:cNvPr>
          <p:cNvSpPr txBox="1"/>
          <p:nvPr/>
        </p:nvSpPr>
        <p:spPr>
          <a:xfrm>
            <a:off x="611560" y="5660094"/>
            <a:ext cx="8490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 may be more than one rule whose right part matches a suffix of the stack.</a:t>
            </a:r>
            <a:br>
              <a:rPr lang="en-US" dirty="0"/>
            </a:br>
            <a:r>
              <a:rPr lang="en-US" dirty="0"/>
              <a:t>Bottom-up parsing methods (LR(k),LALR(k),</a:t>
            </a:r>
            <a:r>
              <a:rPr lang="en-US" dirty="0" err="1"/>
              <a:t>SLR</a:t>
            </a:r>
            <a:r>
              <a:rPr lang="en-US" dirty="0"/>
              <a:t>(k)) differ in the way how the rule</a:t>
            </a:r>
          </a:p>
          <a:p>
            <a:r>
              <a:rPr lang="en-US" dirty="0"/>
              <a:t>is chosen, based on </a:t>
            </a:r>
            <a:r>
              <a:rPr lang="en-US" dirty="0" err="1"/>
              <a:t>FIRST</a:t>
            </a:r>
            <a:r>
              <a:rPr lang="en-US" baseline="-25000" dirty="0" err="1"/>
              <a:t>k</a:t>
            </a:r>
            <a:r>
              <a:rPr lang="en-US" dirty="0"/>
              <a:t>(v) plus some information extracted from the stack</a:t>
            </a:r>
          </a:p>
        </p:txBody>
      </p:sp>
      <p:grpSp>
        <p:nvGrpSpPr>
          <p:cNvPr id="30792" name="Group 30791">
            <a:extLst>
              <a:ext uri="{FF2B5EF4-FFF2-40B4-BE49-F238E27FC236}">
                <a16:creationId xmlns:a16="http://schemas.microsoft.com/office/drawing/2014/main" id="{8EDCF195-E453-E5D9-D782-A515B664C76C}"/>
              </a:ext>
            </a:extLst>
          </p:cNvPr>
          <p:cNvGrpSpPr/>
          <p:nvPr/>
        </p:nvGrpSpPr>
        <p:grpSpPr>
          <a:xfrm>
            <a:off x="628576" y="4320821"/>
            <a:ext cx="1157213" cy="873389"/>
            <a:chOff x="628576" y="4320821"/>
            <a:chExt cx="1157213" cy="873389"/>
          </a:xfrm>
        </p:grpSpPr>
        <p:grpSp>
          <p:nvGrpSpPr>
            <p:cNvPr id="30758" name="Group 30757">
              <a:extLst>
                <a:ext uri="{FF2B5EF4-FFF2-40B4-BE49-F238E27FC236}">
                  <a16:creationId xmlns:a16="http://schemas.microsoft.com/office/drawing/2014/main" id="{18188D04-E2BB-1F2D-EB2C-8C9A8BAFEB33}"/>
                </a:ext>
              </a:extLst>
            </p:cNvPr>
            <p:cNvGrpSpPr/>
            <p:nvPr/>
          </p:nvGrpSpPr>
          <p:grpSpPr>
            <a:xfrm>
              <a:off x="628576" y="4320822"/>
              <a:ext cx="1157213" cy="873388"/>
              <a:chOff x="628576" y="4320822"/>
              <a:chExt cx="1157213" cy="873388"/>
            </a:xfrm>
          </p:grpSpPr>
          <p:grpSp>
            <p:nvGrpSpPr>
              <p:cNvPr id="30757" name="Group 30756">
                <a:extLst>
                  <a:ext uri="{FF2B5EF4-FFF2-40B4-BE49-F238E27FC236}">
                    <a16:creationId xmlns:a16="http://schemas.microsoft.com/office/drawing/2014/main" id="{3DEFC7BA-5BAD-47A4-A9BB-9FBB3CB4825B}"/>
                  </a:ext>
                </a:extLst>
              </p:cNvPr>
              <p:cNvGrpSpPr/>
              <p:nvPr/>
            </p:nvGrpSpPr>
            <p:grpSpPr>
              <a:xfrm>
                <a:off x="628576" y="4320822"/>
                <a:ext cx="1152128" cy="369332"/>
                <a:chOff x="628576" y="4320822"/>
                <a:chExt cx="1152128" cy="369332"/>
              </a:xfrm>
            </p:grpSpPr>
            <p:cxnSp>
              <p:nvCxnSpPr>
                <p:cNvPr id="30753" name="Straight Connector 30752">
                  <a:extLst>
                    <a:ext uri="{FF2B5EF4-FFF2-40B4-BE49-F238E27FC236}">
                      <a16:creationId xmlns:a16="http://schemas.microsoft.com/office/drawing/2014/main" id="{3F4789ED-C1E9-D16E-8A19-51A0AE61ED1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320822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754" name="Straight Connector 30753">
                  <a:extLst>
                    <a:ext uri="{FF2B5EF4-FFF2-40B4-BE49-F238E27FC236}">
                      <a16:creationId xmlns:a16="http://schemas.microsoft.com/office/drawing/2014/main" id="{5112C50F-F9D1-775A-5E5E-15671F74E78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690154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755" name="Straight Connector 30754">
                  <a:extLst>
                    <a:ext uri="{FF2B5EF4-FFF2-40B4-BE49-F238E27FC236}">
                      <a16:creationId xmlns:a16="http://schemas.microsoft.com/office/drawing/2014/main" id="{2085C80A-20C9-CBEC-8795-E8C553AB071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320822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C92BF33F-F990-642C-C168-3135EC636DA8}"/>
                  </a:ext>
                </a:extLst>
              </p:cNvPr>
              <p:cNvGrpSpPr/>
              <p:nvPr/>
            </p:nvGrpSpPr>
            <p:grpSpPr>
              <a:xfrm>
                <a:off x="628576" y="4824878"/>
                <a:ext cx="1157213" cy="369332"/>
                <a:chOff x="3779912" y="2060848"/>
                <a:chExt cx="1157213" cy="369332"/>
              </a:xfrm>
            </p:grpSpPr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E5ACBBF8-02A4-1833-94E5-D25EBE5CBE75}"/>
                    </a:ext>
                  </a:extLst>
                </p:cNvPr>
                <p:cNvGrpSpPr/>
                <p:nvPr/>
              </p:nvGrpSpPr>
              <p:grpSpPr>
                <a:xfrm>
                  <a:off x="3779912" y="2060848"/>
                  <a:ext cx="1152128" cy="369332"/>
                  <a:chOff x="3779912" y="2060848"/>
                  <a:chExt cx="1152128" cy="369332"/>
                </a:xfrm>
              </p:grpSpPr>
              <p:cxnSp>
                <p:nvCxnSpPr>
                  <p:cNvPr id="12" name="Straight Connector 11">
                    <a:extLst>
                      <a:ext uri="{FF2B5EF4-FFF2-40B4-BE49-F238E27FC236}">
                        <a16:creationId xmlns:a16="http://schemas.microsoft.com/office/drawing/2014/main" id="{E5B100ED-17F0-D827-47CB-FD5561EE1B0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79912" y="2060848"/>
                    <a:ext cx="1152128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720" name="Straight Connector 30719">
                    <a:extLst>
                      <a:ext uri="{FF2B5EF4-FFF2-40B4-BE49-F238E27FC236}">
                        <a16:creationId xmlns:a16="http://schemas.microsoft.com/office/drawing/2014/main" id="{AA22E826-5CD2-6784-2160-7C6C0E304D8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79912" y="2430180"/>
                    <a:ext cx="1152128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723" name="Straight Connector 30722">
                    <a:extLst>
                      <a:ext uri="{FF2B5EF4-FFF2-40B4-BE49-F238E27FC236}">
                        <a16:creationId xmlns:a16="http://schemas.microsoft.com/office/drawing/2014/main" id="{51B54002-DBF3-8648-0333-A0A58B9D21C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4932040" y="2060848"/>
                    <a:ext cx="0" cy="36933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0C843291-2802-446C-3EE1-64407F4F8451}"/>
                    </a:ext>
                  </a:extLst>
                </p:cNvPr>
                <p:cNvSpPr txBox="1"/>
                <p:nvPr/>
              </p:nvSpPr>
              <p:spPr>
                <a:xfrm>
                  <a:off x="3784997" y="2060848"/>
                  <a:ext cx="11521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dirty="0"/>
                    <a:t>$</a:t>
                  </a:r>
                </a:p>
              </p:txBody>
            </p:sp>
          </p:grpSp>
        </p:grpSp>
        <p:sp>
          <p:nvSpPr>
            <p:cNvPr id="30756" name="TextBox 30755">
              <a:extLst>
                <a:ext uri="{FF2B5EF4-FFF2-40B4-BE49-F238E27FC236}">
                  <a16:creationId xmlns:a16="http://schemas.microsoft.com/office/drawing/2014/main" id="{468A38E6-C88A-A828-183D-13694C4C6193}"/>
                </a:ext>
              </a:extLst>
            </p:cNvPr>
            <p:cNvSpPr txBox="1"/>
            <p:nvPr/>
          </p:nvSpPr>
          <p:spPr>
            <a:xfrm>
              <a:off x="633661" y="4320821"/>
              <a:ext cx="1147043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S</a:t>
              </a:r>
              <a:endParaRPr lang="en-US" dirty="0"/>
            </a:p>
          </p:txBody>
        </p:sp>
      </p:grpSp>
      <p:grpSp>
        <p:nvGrpSpPr>
          <p:cNvPr id="30793" name="Group 30792">
            <a:extLst>
              <a:ext uri="{FF2B5EF4-FFF2-40B4-BE49-F238E27FC236}">
                <a16:creationId xmlns:a16="http://schemas.microsoft.com/office/drawing/2014/main" id="{7F5FE4FA-117D-C951-DF65-C0648129CD24}"/>
              </a:ext>
            </a:extLst>
          </p:cNvPr>
          <p:cNvGrpSpPr/>
          <p:nvPr/>
        </p:nvGrpSpPr>
        <p:grpSpPr>
          <a:xfrm>
            <a:off x="3059703" y="2553116"/>
            <a:ext cx="1157213" cy="873389"/>
            <a:chOff x="628576" y="4320821"/>
            <a:chExt cx="1157213" cy="873389"/>
          </a:xfrm>
        </p:grpSpPr>
        <p:grpSp>
          <p:nvGrpSpPr>
            <p:cNvPr id="30794" name="Group 30793">
              <a:extLst>
                <a:ext uri="{FF2B5EF4-FFF2-40B4-BE49-F238E27FC236}">
                  <a16:creationId xmlns:a16="http://schemas.microsoft.com/office/drawing/2014/main" id="{3DC51843-98C8-7E33-5538-1A392540737F}"/>
                </a:ext>
              </a:extLst>
            </p:cNvPr>
            <p:cNvGrpSpPr/>
            <p:nvPr/>
          </p:nvGrpSpPr>
          <p:grpSpPr>
            <a:xfrm>
              <a:off x="628576" y="4320822"/>
              <a:ext cx="1157213" cy="873388"/>
              <a:chOff x="628576" y="4320822"/>
              <a:chExt cx="1157213" cy="873388"/>
            </a:xfrm>
          </p:grpSpPr>
          <p:grpSp>
            <p:nvGrpSpPr>
              <p:cNvPr id="30796" name="Group 30795">
                <a:extLst>
                  <a:ext uri="{FF2B5EF4-FFF2-40B4-BE49-F238E27FC236}">
                    <a16:creationId xmlns:a16="http://schemas.microsoft.com/office/drawing/2014/main" id="{6D6D5EA1-D3AB-C947-B6C0-C81953309910}"/>
                  </a:ext>
                </a:extLst>
              </p:cNvPr>
              <p:cNvGrpSpPr/>
              <p:nvPr/>
            </p:nvGrpSpPr>
            <p:grpSpPr>
              <a:xfrm>
                <a:off x="628576" y="4320822"/>
                <a:ext cx="1152128" cy="369332"/>
                <a:chOff x="628576" y="4320822"/>
                <a:chExt cx="1152128" cy="369332"/>
              </a:xfrm>
            </p:grpSpPr>
            <p:cxnSp>
              <p:nvCxnSpPr>
                <p:cNvPr id="30803" name="Straight Connector 30802">
                  <a:extLst>
                    <a:ext uri="{FF2B5EF4-FFF2-40B4-BE49-F238E27FC236}">
                      <a16:creationId xmlns:a16="http://schemas.microsoft.com/office/drawing/2014/main" id="{BF5E01AE-A6D5-6A4D-62A6-50B50B7DFDB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320822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804" name="Straight Connector 30803">
                  <a:extLst>
                    <a:ext uri="{FF2B5EF4-FFF2-40B4-BE49-F238E27FC236}">
                      <a16:creationId xmlns:a16="http://schemas.microsoft.com/office/drawing/2014/main" id="{2E4487FA-201C-949C-0179-29669C284ED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690154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805" name="Straight Connector 30804">
                  <a:extLst>
                    <a:ext uri="{FF2B5EF4-FFF2-40B4-BE49-F238E27FC236}">
                      <a16:creationId xmlns:a16="http://schemas.microsoft.com/office/drawing/2014/main" id="{E37CE2B0-A828-08A4-420E-01044095198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320822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0797" name="Group 30796">
                <a:extLst>
                  <a:ext uri="{FF2B5EF4-FFF2-40B4-BE49-F238E27FC236}">
                    <a16:creationId xmlns:a16="http://schemas.microsoft.com/office/drawing/2014/main" id="{000C2287-7EC0-00F9-E085-77E9367F1D18}"/>
                  </a:ext>
                </a:extLst>
              </p:cNvPr>
              <p:cNvGrpSpPr/>
              <p:nvPr/>
            </p:nvGrpSpPr>
            <p:grpSpPr>
              <a:xfrm>
                <a:off x="628576" y="4824878"/>
                <a:ext cx="1157213" cy="369332"/>
                <a:chOff x="3779912" y="2060848"/>
                <a:chExt cx="1157213" cy="369332"/>
              </a:xfrm>
            </p:grpSpPr>
            <p:grpSp>
              <p:nvGrpSpPr>
                <p:cNvPr id="30798" name="Group 30797">
                  <a:extLst>
                    <a:ext uri="{FF2B5EF4-FFF2-40B4-BE49-F238E27FC236}">
                      <a16:creationId xmlns:a16="http://schemas.microsoft.com/office/drawing/2014/main" id="{B56DB298-46CA-BE6A-F4AE-265A6A29CA19}"/>
                    </a:ext>
                  </a:extLst>
                </p:cNvPr>
                <p:cNvGrpSpPr/>
                <p:nvPr/>
              </p:nvGrpSpPr>
              <p:grpSpPr>
                <a:xfrm>
                  <a:off x="3779912" y="2060848"/>
                  <a:ext cx="1152128" cy="369332"/>
                  <a:chOff x="3779912" y="2060848"/>
                  <a:chExt cx="1152128" cy="369332"/>
                </a:xfrm>
              </p:grpSpPr>
              <p:cxnSp>
                <p:nvCxnSpPr>
                  <p:cNvPr id="30800" name="Straight Connector 30799">
                    <a:extLst>
                      <a:ext uri="{FF2B5EF4-FFF2-40B4-BE49-F238E27FC236}">
                        <a16:creationId xmlns:a16="http://schemas.microsoft.com/office/drawing/2014/main" id="{81E8B31F-E658-5187-694E-A162065398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79912" y="2060848"/>
                    <a:ext cx="1152128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801" name="Straight Connector 30800">
                    <a:extLst>
                      <a:ext uri="{FF2B5EF4-FFF2-40B4-BE49-F238E27FC236}">
                        <a16:creationId xmlns:a16="http://schemas.microsoft.com/office/drawing/2014/main" id="{B5190F02-1452-1748-497C-054C5B7147B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79912" y="2430180"/>
                    <a:ext cx="1152128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802" name="Straight Connector 30801">
                    <a:extLst>
                      <a:ext uri="{FF2B5EF4-FFF2-40B4-BE49-F238E27FC236}">
                        <a16:creationId xmlns:a16="http://schemas.microsoft.com/office/drawing/2014/main" id="{88FC85FD-F808-A46D-8CCF-B4BFA9D33F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4932040" y="2060848"/>
                    <a:ext cx="0" cy="36933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30799" name="TextBox 30798">
                  <a:extLst>
                    <a:ext uri="{FF2B5EF4-FFF2-40B4-BE49-F238E27FC236}">
                      <a16:creationId xmlns:a16="http://schemas.microsoft.com/office/drawing/2014/main" id="{EE31E228-DE7E-39B2-A91E-87D8492D3FBA}"/>
                    </a:ext>
                  </a:extLst>
                </p:cNvPr>
                <p:cNvSpPr txBox="1"/>
                <p:nvPr/>
              </p:nvSpPr>
              <p:spPr>
                <a:xfrm>
                  <a:off x="3784997" y="2060848"/>
                  <a:ext cx="11521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dirty="0"/>
                    <a:t>av$</a:t>
                  </a:r>
                </a:p>
              </p:txBody>
            </p:sp>
          </p:grpSp>
        </p:grpSp>
        <p:sp>
          <p:nvSpPr>
            <p:cNvPr id="30795" name="TextBox 30794">
              <a:extLst>
                <a:ext uri="{FF2B5EF4-FFF2-40B4-BE49-F238E27FC236}">
                  <a16:creationId xmlns:a16="http://schemas.microsoft.com/office/drawing/2014/main" id="{141DB27D-5689-C831-962A-0A99FCC3F18B}"/>
                </a:ext>
              </a:extLst>
            </p:cNvPr>
            <p:cNvSpPr txBox="1"/>
            <p:nvPr/>
          </p:nvSpPr>
          <p:spPr>
            <a:xfrm>
              <a:off x="633661" y="4320821"/>
              <a:ext cx="1147043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u</a:t>
              </a:r>
            </a:p>
          </p:txBody>
        </p:sp>
      </p:grpSp>
      <p:grpSp>
        <p:nvGrpSpPr>
          <p:cNvPr id="30806" name="Group 30805">
            <a:extLst>
              <a:ext uri="{FF2B5EF4-FFF2-40B4-BE49-F238E27FC236}">
                <a16:creationId xmlns:a16="http://schemas.microsoft.com/office/drawing/2014/main" id="{7AEA85B1-A090-FD73-5DD2-4209038B96EC}"/>
              </a:ext>
            </a:extLst>
          </p:cNvPr>
          <p:cNvGrpSpPr/>
          <p:nvPr/>
        </p:nvGrpSpPr>
        <p:grpSpPr>
          <a:xfrm>
            <a:off x="3079637" y="4291355"/>
            <a:ext cx="1157213" cy="873389"/>
            <a:chOff x="628576" y="4320821"/>
            <a:chExt cx="1157213" cy="873389"/>
          </a:xfrm>
        </p:grpSpPr>
        <p:grpSp>
          <p:nvGrpSpPr>
            <p:cNvPr id="30807" name="Group 30806">
              <a:extLst>
                <a:ext uri="{FF2B5EF4-FFF2-40B4-BE49-F238E27FC236}">
                  <a16:creationId xmlns:a16="http://schemas.microsoft.com/office/drawing/2014/main" id="{1ACE37AB-EAD7-D438-2799-762AE91C912F}"/>
                </a:ext>
              </a:extLst>
            </p:cNvPr>
            <p:cNvGrpSpPr/>
            <p:nvPr/>
          </p:nvGrpSpPr>
          <p:grpSpPr>
            <a:xfrm>
              <a:off x="628576" y="4320822"/>
              <a:ext cx="1157213" cy="873388"/>
              <a:chOff x="628576" y="4320822"/>
              <a:chExt cx="1157213" cy="873388"/>
            </a:xfrm>
          </p:grpSpPr>
          <p:grpSp>
            <p:nvGrpSpPr>
              <p:cNvPr id="30809" name="Group 30808">
                <a:extLst>
                  <a:ext uri="{FF2B5EF4-FFF2-40B4-BE49-F238E27FC236}">
                    <a16:creationId xmlns:a16="http://schemas.microsoft.com/office/drawing/2014/main" id="{FF6BF708-1285-65E3-4A42-DD0B121BA01B}"/>
                  </a:ext>
                </a:extLst>
              </p:cNvPr>
              <p:cNvGrpSpPr/>
              <p:nvPr/>
            </p:nvGrpSpPr>
            <p:grpSpPr>
              <a:xfrm>
                <a:off x="628576" y="4320822"/>
                <a:ext cx="1152128" cy="369332"/>
                <a:chOff x="628576" y="4320822"/>
                <a:chExt cx="1152128" cy="369332"/>
              </a:xfrm>
            </p:grpSpPr>
            <p:cxnSp>
              <p:nvCxnSpPr>
                <p:cNvPr id="30816" name="Straight Connector 30815">
                  <a:extLst>
                    <a:ext uri="{FF2B5EF4-FFF2-40B4-BE49-F238E27FC236}">
                      <a16:creationId xmlns:a16="http://schemas.microsoft.com/office/drawing/2014/main" id="{594F5900-2376-654D-327F-23A451CCB8D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320822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817" name="Straight Connector 30816">
                  <a:extLst>
                    <a:ext uri="{FF2B5EF4-FFF2-40B4-BE49-F238E27FC236}">
                      <a16:creationId xmlns:a16="http://schemas.microsoft.com/office/drawing/2014/main" id="{F3436EBB-E290-C0C2-288C-CCF47842247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690154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818" name="Straight Connector 30817">
                  <a:extLst>
                    <a:ext uri="{FF2B5EF4-FFF2-40B4-BE49-F238E27FC236}">
                      <a16:creationId xmlns:a16="http://schemas.microsoft.com/office/drawing/2014/main" id="{EE973C16-2F4C-C6A4-C2AC-FFF32FC81E3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320822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0810" name="Group 30809">
                <a:extLst>
                  <a:ext uri="{FF2B5EF4-FFF2-40B4-BE49-F238E27FC236}">
                    <a16:creationId xmlns:a16="http://schemas.microsoft.com/office/drawing/2014/main" id="{66D90BF4-3918-A6F6-AA28-B3262E6689EF}"/>
                  </a:ext>
                </a:extLst>
              </p:cNvPr>
              <p:cNvGrpSpPr/>
              <p:nvPr/>
            </p:nvGrpSpPr>
            <p:grpSpPr>
              <a:xfrm>
                <a:off x="628576" y="4824878"/>
                <a:ext cx="1157213" cy="369332"/>
                <a:chOff x="3779912" y="2060848"/>
                <a:chExt cx="1157213" cy="369332"/>
              </a:xfrm>
            </p:grpSpPr>
            <p:grpSp>
              <p:nvGrpSpPr>
                <p:cNvPr id="30811" name="Group 30810">
                  <a:extLst>
                    <a:ext uri="{FF2B5EF4-FFF2-40B4-BE49-F238E27FC236}">
                      <a16:creationId xmlns:a16="http://schemas.microsoft.com/office/drawing/2014/main" id="{FB512E00-1722-FE9F-D1B1-F40B4940BEC7}"/>
                    </a:ext>
                  </a:extLst>
                </p:cNvPr>
                <p:cNvGrpSpPr/>
                <p:nvPr/>
              </p:nvGrpSpPr>
              <p:grpSpPr>
                <a:xfrm>
                  <a:off x="3779912" y="2060848"/>
                  <a:ext cx="1152128" cy="369332"/>
                  <a:chOff x="3779912" y="2060848"/>
                  <a:chExt cx="1152128" cy="369332"/>
                </a:xfrm>
              </p:grpSpPr>
              <p:cxnSp>
                <p:nvCxnSpPr>
                  <p:cNvPr id="30813" name="Straight Connector 30812">
                    <a:extLst>
                      <a:ext uri="{FF2B5EF4-FFF2-40B4-BE49-F238E27FC236}">
                        <a16:creationId xmlns:a16="http://schemas.microsoft.com/office/drawing/2014/main" id="{DDB2C3B6-8C04-1BB3-8E3F-7A652D363A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79912" y="2060848"/>
                    <a:ext cx="1152128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814" name="Straight Connector 30813">
                    <a:extLst>
                      <a:ext uri="{FF2B5EF4-FFF2-40B4-BE49-F238E27FC236}">
                        <a16:creationId xmlns:a16="http://schemas.microsoft.com/office/drawing/2014/main" id="{E08FC881-918C-952D-E98D-F5BBC511D5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79912" y="2430180"/>
                    <a:ext cx="1152128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815" name="Straight Connector 30814">
                    <a:extLst>
                      <a:ext uri="{FF2B5EF4-FFF2-40B4-BE49-F238E27FC236}">
                        <a16:creationId xmlns:a16="http://schemas.microsoft.com/office/drawing/2014/main" id="{58B0565C-64BB-E40B-1161-AB683C77A7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4932040" y="2060848"/>
                    <a:ext cx="0" cy="36933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30812" name="TextBox 30811">
                  <a:extLst>
                    <a:ext uri="{FF2B5EF4-FFF2-40B4-BE49-F238E27FC236}">
                      <a16:creationId xmlns:a16="http://schemas.microsoft.com/office/drawing/2014/main" id="{733DEE83-BB28-043A-1A50-809004673DD6}"/>
                    </a:ext>
                  </a:extLst>
                </p:cNvPr>
                <p:cNvSpPr txBox="1"/>
                <p:nvPr/>
              </p:nvSpPr>
              <p:spPr>
                <a:xfrm>
                  <a:off x="3784997" y="2060848"/>
                  <a:ext cx="11521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dirty="0"/>
                    <a:t>v$</a:t>
                  </a:r>
                </a:p>
              </p:txBody>
            </p:sp>
          </p:grpSp>
        </p:grpSp>
        <p:sp>
          <p:nvSpPr>
            <p:cNvPr id="30808" name="TextBox 30807">
              <a:extLst>
                <a:ext uri="{FF2B5EF4-FFF2-40B4-BE49-F238E27FC236}">
                  <a16:creationId xmlns:a16="http://schemas.microsoft.com/office/drawing/2014/main" id="{1979B7E9-03E2-4702-A591-CEAD8A171102}"/>
                </a:ext>
              </a:extLst>
            </p:cNvPr>
            <p:cNvSpPr txBox="1"/>
            <p:nvPr/>
          </p:nvSpPr>
          <p:spPr>
            <a:xfrm>
              <a:off x="633661" y="4320821"/>
              <a:ext cx="1147043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ua</a:t>
              </a:r>
              <a:endParaRPr lang="en-US" dirty="0"/>
            </a:p>
          </p:txBody>
        </p:sp>
      </p:grpSp>
      <p:grpSp>
        <p:nvGrpSpPr>
          <p:cNvPr id="30819" name="Group 30818">
            <a:extLst>
              <a:ext uri="{FF2B5EF4-FFF2-40B4-BE49-F238E27FC236}">
                <a16:creationId xmlns:a16="http://schemas.microsoft.com/office/drawing/2014/main" id="{6D3F8508-F8B0-C050-84E7-8362108293CD}"/>
              </a:ext>
            </a:extLst>
          </p:cNvPr>
          <p:cNvGrpSpPr/>
          <p:nvPr/>
        </p:nvGrpSpPr>
        <p:grpSpPr>
          <a:xfrm>
            <a:off x="5622639" y="2553116"/>
            <a:ext cx="1157213" cy="873389"/>
            <a:chOff x="628576" y="4320821"/>
            <a:chExt cx="1157213" cy="873389"/>
          </a:xfrm>
        </p:grpSpPr>
        <p:grpSp>
          <p:nvGrpSpPr>
            <p:cNvPr id="30820" name="Group 30819">
              <a:extLst>
                <a:ext uri="{FF2B5EF4-FFF2-40B4-BE49-F238E27FC236}">
                  <a16:creationId xmlns:a16="http://schemas.microsoft.com/office/drawing/2014/main" id="{B563E3E9-B416-D037-CB87-B3501A9B2618}"/>
                </a:ext>
              </a:extLst>
            </p:cNvPr>
            <p:cNvGrpSpPr/>
            <p:nvPr/>
          </p:nvGrpSpPr>
          <p:grpSpPr>
            <a:xfrm>
              <a:off x="628576" y="4320822"/>
              <a:ext cx="1157213" cy="873388"/>
              <a:chOff x="628576" y="4320822"/>
              <a:chExt cx="1157213" cy="873388"/>
            </a:xfrm>
          </p:grpSpPr>
          <p:grpSp>
            <p:nvGrpSpPr>
              <p:cNvPr id="30822" name="Group 30821">
                <a:extLst>
                  <a:ext uri="{FF2B5EF4-FFF2-40B4-BE49-F238E27FC236}">
                    <a16:creationId xmlns:a16="http://schemas.microsoft.com/office/drawing/2014/main" id="{DE685474-10C9-3372-FFA8-62279412CF68}"/>
                  </a:ext>
                </a:extLst>
              </p:cNvPr>
              <p:cNvGrpSpPr/>
              <p:nvPr/>
            </p:nvGrpSpPr>
            <p:grpSpPr>
              <a:xfrm>
                <a:off x="628576" y="4320822"/>
                <a:ext cx="1152128" cy="369332"/>
                <a:chOff x="628576" y="4320822"/>
                <a:chExt cx="1152128" cy="369332"/>
              </a:xfrm>
            </p:grpSpPr>
            <p:cxnSp>
              <p:nvCxnSpPr>
                <p:cNvPr id="30829" name="Straight Connector 30828">
                  <a:extLst>
                    <a:ext uri="{FF2B5EF4-FFF2-40B4-BE49-F238E27FC236}">
                      <a16:creationId xmlns:a16="http://schemas.microsoft.com/office/drawing/2014/main" id="{2ECD1024-C53F-6729-59F3-612C0CC338F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320822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830" name="Straight Connector 30829">
                  <a:extLst>
                    <a:ext uri="{FF2B5EF4-FFF2-40B4-BE49-F238E27FC236}">
                      <a16:creationId xmlns:a16="http://schemas.microsoft.com/office/drawing/2014/main" id="{1FD6BED7-B595-C05B-A772-DBD901D02B0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690154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831" name="Straight Connector 30830">
                  <a:extLst>
                    <a:ext uri="{FF2B5EF4-FFF2-40B4-BE49-F238E27FC236}">
                      <a16:creationId xmlns:a16="http://schemas.microsoft.com/office/drawing/2014/main" id="{30ABFF8C-293C-8D49-AB69-EFB17A863F4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320822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0823" name="Group 30822">
                <a:extLst>
                  <a:ext uri="{FF2B5EF4-FFF2-40B4-BE49-F238E27FC236}">
                    <a16:creationId xmlns:a16="http://schemas.microsoft.com/office/drawing/2014/main" id="{A99CF424-ACEA-0F7B-7179-BE6E120F2F7E}"/>
                  </a:ext>
                </a:extLst>
              </p:cNvPr>
              <p:cNvGrpSpPr/>
              <p:nvPr/>
            </p:nvGrpSpPr>
            <p:grpSpPr>
              <a:xfrm>
                <a:off x="628576" y="4824878"/>
                <a:ext cx="1157213" cy="369332"/>
                <a:chOff x="3779912" y="2060848"/>
                <a:chExt cx="1157213" cy="369332"/>
              </a:xfrm>
            </p:grpSpPr>
            <p:grpSp>
              <p:nvGrpSpPr>
                <p:cNvPr id="30824" name="Group 30823">
                  <a:extLst>
                    <a:ext uri="{FF2B5EF4-FFF2-40B4-BE49-F238E27FC236}">
                      <a16:creationId xmlns:a16="http://schemas.microsoft.com/office/drawing/2014/main" id="{66CA7CAB-9BD0-8A0A-D842-26A48F882450}"/>
                    </a:ext>
                  </a:extLst>
                </p:cNvPr>
                <p:cNvGrpSpPr/>
                <p:nvPr/>
              </p:nvGrpSpPr>
              <p:grpSpPr>
                <a:xfrm>
                  <a:off x="3779912" y="2060848"/>
                  <a:ext cx="1152128" cy="369332"/>
                  <a:chOff x="3779912" y="2060848"/>
                  <a:chExt cx="1152128" cy="369332"/>
                </a:xfrm>
              </p:grpSpPr>
              <p:cxnSp>
                <p:nvCxnSpPr>
                  <p:cNvPr id="30826" name="Straight Connector 30825">
                    <a:extLst>
                      <a:ext uri="{FF2B5EF4-FFF2-40B4-BE49-F238E27FC236}">
                        <a16:creationId xmlns:a16="http://schemas.microsoft.com/office/drawing/2014/main" id="{0629662D-EB56-F5C4-5173-4A2E5F3BC9A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79912" y="2060848"/>
                    <a:ext cx="1152128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827" name="Straight Connector 30826">
                    <a:extLst>
                      <a:ext uri="{FF2B5EF4-FFF2-40B4-BE49-F238E27FC236}">
                        <a16:creationId xmlns:a16="http://schemas.microsoft.com/office/drawing/2014/main" id="{D761B05E-E323-3C83-5DB4-7F1F83E5AA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79912" y="2430180"/>
                    <a:ext cx="1152128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828" name="Straight Connector 30827">
                    <a:extLst>
                      <a:ext uri="{FF2B5EF4-FFF2-40B4-BE49-F238E27FC236}">
                        <a16:creationId xmlns:a16="http://schemas.microsoft.com/office/drawing/2014/main" id="{D08620FA-B955-5F68-3209-10B4588CD5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4932040" y="2060848"/>
                    <a:ext cx="0" cy="36933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30825" name="TextBox 30824">
                  <a:extLst>
                    <a:ext uri="{FF2B5EF4-FFF2-40B4-BE49-F238E27FC236}">
                      <a16:creationId xmlns:a16="http://schemas.microsoft.com/office/drawing/2014/main" id="{676B4458-7EBE-C62F-E569-94A326069056}"/>
                    </a:ext>
                  </a:extLst>
                </p:cNvPr>
                <p:cNvSpPr txBox="1"/>
                <p:nvPr/>
              </p:nvSpPr>
              <p:spPr>
                <a:xfrm>
                  <a:off x="3784997" y="2060848"/>
                  <a:ext cx="11521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dirty="0"/>
                    <a:t>v$</a:t>
                  </a:r>
                </a:p>
              </p:txBody>
            </p:sp>
          </p:grpSp>
        </p:grpSp>
        <p:sp>
          <p:nvSpPr>
            <p:cNvPr id="30821" name="TextBox 30820">
              <a:extLst>
                <a:ext uri="{FF2B5EF4-FFF2-40B4-BE49-F238E27FC236}">
                  <a16:creationId xmlns:a16="http://schemas.microsoft.com/office/drawing/2014/main" id="{1D96C44F-6AB5-82EC-D293-8E4AE3B4F8A9}"/>
                </a:ext>
              </a:extLst>
            </p:cNvPr>
            <p:cNvSpPr txBox="1"/>
            <p:nvPr/>
          </p:nvSpPr>
          <p:spPr>
            <a:xfrm>
              <a:off x="633661" y="4320821"/>
              <a:ext cx="1147043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uw</a:t>
              </a:r>
              <a:endParaRPr lang="en-US" dirty="0"/>
            </a:p>
          </p:txBody>
        </p:sp>
      </p:grpSp>
      <p:grpSp>
        <p:nvGrpSpPr>
          <p:cNvPr id="30832" name="Group 30831">
            <a:extLst>
              <a:ext uri="{FF2B5EF4-FFF2-40B4-BE49-F238E27FC236}">
                <a16:creationId xmlns:a16="http://schemas.microsoft.com/office/drawing/2014/main" id="{1FB8CD7A-A52D-92FA-6ECA-1E4346D657EA}"/>
              </a:ext>
            </a:extLst>
          </p:cNvPr>
          <p:cNvGrpSpPr/>
          <p:nvPr/>
        </p:nvGrpSpPr>
        <p:grpSpPr>
          <a:xfrm>
            <a:off x="5622639" y="4223263"/>
            <a:ext cx="1157213" cy="873389"/>
            <a:chOff x="628576" y="4320821"/>
            <a:chExt cx="1157213" cy="873389"/>
          </a:xfrm>
        </p:grpSpPr>
        <p:grpSp>
          <p:nvGrpSpPr>
            <p:cNvPr id="30833" name="Group 30832">
              <a:extLst>
                <a:ext uri="{FF2B5EF4-FFF2-40B4-BE49-F238E27FC236}">
                  <a16:creationId xmlns:a16="http://schemas.microsoft.com/office/drawing/2014/main" id="{F032D53A-C081-CA1C-727B-CA1A4A3ACC88}"/>
                </a:ext>
              </a:extLst>
            </p:cNvPr>
            <p:cNvGrpSpPr/>
            <p:nvPr/>
          </p:nvGrpSpPr>
          <p:grpSpPr>
            <a:xfrm>
              <a:off x="628576" y="4320822"/>
              <a:ext cx="1157213" cy="873388"/>
              <a:chOff x="628576" y="4320822"/>
              <a:chExt cx="1157213" cy="873388"/>
            </a:xfrm>
          </p:grpSpPr>
          <p:grpSp>
            <p:nvGrpSpPr>
              <p:cNvPr id="30835" name="Group 30834">
                <a:extLst>
                  <a:ext uri="{FF2B5EF4-FFF2-40B4-BE49-F238E27FC236}">
                    <a16:creationId xmlns:a16="http://schemas.microsoft.com/office/drawing/2014/main" id="{947F12D8-E227-6C87-DCF9-0B7BC051A06F}"/>
                  </a:ext>
                </a:extLst>
              </p:cNvPr>
              <p:cNvGrpSpPr/>
              <p:nvPr/>
            </p:nvGrpSpPr>
            <p:grpSpPr>
              <a:xfrm>
                <a:off x="628576" y="4320822"/>
                <a:ext cx="1152128" cy="369332"/>
                <a:chOff x="628576" y="4320822"/>
                <a:chExt cx="1152128" cy="369332"/>
              </a:xfrm>
            </p:grpSpPr>
            <p:cxnSp>
              <p:nvCxnSpPr>
                <p:cNvPr id="30842" name="Straight Connector 30841">
                  <a:extLst>
                    <a:ext uri="{FF2B5EF4-FFF2-40B4-BE49-F238E27FC236}">
                      <a16:creationId xmlns:a16="http://schemas.microsoft.com/office/drawing/2014/main" id="{4A121E2B-AE4A-F8FE-1A93-91129040ED5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320822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843" name="Straight Connector 30842">
                  <a:extLst>
                    <a:ext uri="{FF2B5EF4-FFF2-40B4-BE49-F238E27FC236}">
                      <a16:creationId xmlns:a16="http://schemas.microsoft.com/office/drawing/2014/main" id="{F774437B-1D3F-C4AA-0081-95F1B5BD9D1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690154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844" name="Straight Connector 30843">
                  <a:extLst>
                    <a:ext uri="{FF2B5EF4-FFF2-40B4-BE49-F238E27FC236}">
                      <a16:creationId xmlns:a16="http://schemas.microsoft.com/office/drawing/2014/main" id="{E2CECF0E-2DD6-27FA-A7BE-AA190D7AAF0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320822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0836" name="Group 30835">
                <a:extLst>
                  <a:ext uri="{FF2B5EF4-FFF2-40B4-BE49-F238E27FC236}">
                    <a16:creationId xmlns:a16="http://schemas.microsoft.com/office/drawing/2014/main" id="{248E0DC9-273C-9EB3-EC8E-E1495291DE02}"/>
                  </a:ext>
                </a:extLst>
              </p:cNvPr>
              <p:cNvGrpSpPr/>
              <p:nvPr/>
            </p:nvGrpSpPr>
            <p:grpSpPr>
              <a:xfrm>
                <a:off x="628576" y="4824878"/>
                <a:ext cx="1157213" cy="369332"/>
                <a:chOff x="3779912" y="2060848"/>
                <a:chExt cx="1157213" cy="369332"/>
              </a:xfrm>
            </p:grpSpPr>
            <p:grpSp>
              <p:nvGrpSpPr>
                <p:cNvPr id="30837" name="Group 30836">
                  <a:extLst>
                    <a:ext uri="{FF2B5EF4-FFF2-40B4-BE49-F238E27FC236}">
                      <a16:creationId xmlns:a16="http://schemas.microsoft.com/office/drawing/2014/main" id="{E6D6FB6C-EC12-CF26-A235-A40043CFF13B}"/>
                    </a:ext>
                  </a:extLst>
                </p:cNvPr>
                <p:cNvGrpSpPr/>
                <p:nvPr/>
              </p:nvGrpSpPr>
              <p:grpSpPr>
                <a:xfrm>
                  <a:off x="3779912" y="2060848"/>
                  <a:ext cx="1152128" cy="369332"/>
                  <a:chOff x="3779912" y="2060848"/>
                  <a:chExt cx="1152128" cy="369332"/>
                </a:xfrm>
              </p:grpSpPr>
              <p:cxnSp>
                <p:nvCxnSpPr>
                  <p:cNvPr id="30839" name="Straight Connector 30838">
                    <a:extLst>
                      <a:ext uri="{FF2B5EF4-FFF2-40B4-BE49-F238E27FC236}">
                        <a16:creationId xmlns:a16="http://schemas.microsoft.com/office/drawing/2014/main" id="{1F25510A-45B3-81AF-CFD2-7C766DE89E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79912" y="2060848"/>
                    <a:ext cx="1152128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840" name="Straight Connector 30839">
                    <a:extLst>
                      <a:ext uri="{FF2B5EF4-FFF2-40B4-BE49-F238E27FC236}">
                        <a16:creationId xmlns:a16="http://schemas.microsoft.com/office/drawing/2014/main" id="{1E594C87-05B9-CDD4-BF12-790E946EBD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79912" y="2430180"/>
                    <a:ext cx="1152128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841" name="Straight Connector 30840">
                    <a:extLst>
                      <a:ext uri="{FF2B5EF4-FFF2-40B4-BE49-F238E27FC236}">
                        <a16:creationId xmlns:a16="http://schemas.microsoft.com/office/drawing/2014/main" id="{F3A4CF75-C88C-68E7-2A30-A9F1EFE818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4932040" y="2060848"/>
                    <a:ext cx="0" cy="36933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30838" name="TextBox 30837">
                  <a:extLst>
                    <a:ext uri="{FF2B5EF4-FFF2-40B4-BE49-F238E27FC236}">
                      <a16:creationId xmlns:a16="http://schemas.microsoft.com/office/drawing/2014/main" id="{A80EDCEE-2E09-813F-FBFE-FB6DCE99C3E9}"/>
                    </a:ext>
                  </a:extLst>
                </p:cNvPr>
                <p:cNvSpPr txBox="1"/>
                <p:nvPr/>
              </p:nvSpPr>
              <p:spPr>
                <a:xfrm>
                  <a:off x="3784997" y="2060848"/>
                  <a:ext cx="11521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dirty="0"/>
                    <a:t>v$</a:t>
                  </a:r>
                </a:p>
              </p:txBody>
            </p:sp>
          </p:grpSp>
        </p:grpSp>
        <p:sp>
          <p:nvSpPr>
            <p:cNvPr id="30834" name="TextBox 30833">
              <a:extLst>
                <a:ext uri="{FF2B5EF4-FFF2-40B4-BE49-F238E27FC236}">
                  <a16:creationId xmlns:a16="http://schemas.microsoft.com/office/drawing/2014/main" id="{D53AC8F9-A3CE-7804-39CE-88C80CD65997}"/>
                </a:ext>
              </a:extLst>
            </p:cNvPr>
            <p:cNvSpPr txBox="1"/>
            <p:nvPr/>
          </p:nvSpPr>
          <p:spPr>
            <a:xfrm>
              <a:off x="633661" y="4320821"/>
              <a:ext cx="1147043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uX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29918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0FFE4C-98DB-2E5D-9CD3-C9A238ED0B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611C146-35AC-BA82-0860-2389FB06C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Bottom-up</a:t>
            </a:r>
            <a:r>
              <a:rPr lang="en-US" dirty="0"/>
              <a:t> parsing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F30F3-47A6-6556-4E8F-7EC0AB956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Item-automaton</a:t>
            </a:r>
          </a:p>
          <a:p>
            <a:pPr lvl="1"/>
            <a:r>
              <a:rPr lang="en-US" sz="2000" dirty="0"/>
              <a:t>Auxiliary finite-state automaton</a:t>
            </a:r>
          </a:p>
          <a:p>
            <a:pPr lvl="1"/>
            <a:r>
              <a:rPr lang="en-US" sz="2000" dirty="0"/>
              <a:t>Controls the parser based on the contents of the parser stack</a:t>
            </a:r>
          </a:p>
          <a:p>
            <a:pPr lvl="2"/>
            <a:r>
              <a:rPr lang="en-US" sz="1800" dirty="0"/>
              <a:t>Different methods produce different automatons</a:t>
            </a:r>
          </a:p>
          <a:p>
            <a:r>
              <a:rPr lang="en-US" sz="2400" dirty="0"/>
              <a:t>Real implementation of the parser</a:t>
            </a:r>
          </a:p>
          <a:p>
            <a:pPr lvl="1"/>
            <a:r>
              <a:rPr lang="en-US" sz="2000" dirty="0"/>
              <a:t>The item-automaton is not restarted when the stack changes</a:t>
            </a:r>
          </a:p>
          <a:p>
            <a:pPr lvl="1"/>
            <a:r>
              <a:rPr lang="en-US" sz="2000" dirty="0"/>
              <a:t>The stack contains item-automaton states encountered when processing the stack</a:t>
            </a:r>
          </a:p>
          <a:p>
            <a:pPr lvl="1"/>
            <a:r>
              <a:rPr lang="en-US" sz="2000" dirty="0"/>
              <a:t>Only the top layers need to be changed</a:t>
            </a:r>
          </a:p>
          <a:p>
            <a:pPr lvl="1"/>
            <a:r>
              <a:rPr lang="en-US" sz="2000" dirty="0"/>
              <a:t>The word on the stack is no longer required</a:t>
            </a:r>
          </a:p>
          <a:p>
            <a:pPr lvl="2"/>
            <a:r>
              <a:rPr lang="en-US" sz="1700" dirty="0"/>
              <a:t>Sometimes shown as states interleaved with </a:t>
            </a:r>
            <a:r>
              <a:rPr lang="en-US" sz="1700" dirty="0" err="1"/>
              <a:t>nonterminals</a:t>
            </a:r>
            <a:r>
              <a:rPr lang="en-US" sz="1700" dirty="0"/>
              <a:t> and terminals</a:t>
            </a:r>
          </a:p>
        </p:txBody>
      </p:sp>
    </p:spTree>
    <p:extLst>
      <p:ext uri="{BB962C8B-B14F-4D97-AF65-F5344CB8AC3E}">
        <p14:creationId xmlns:p14="http://schemas.microsoft.com/office/powerpoint/2010/main" val="27632521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DB5565-7A36-0799-0D7A-8F07FC97B7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B0F2A7F-D260-9CF9-3F2D-F01C537D60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Bottom-up</a:t>
            </a:r>
            <a:r>
              <a:rPr lang="en-US" dirty="0"/>
              <a:t> parsing</a:t>
            </a:r>
            <a:r>
              <a:rPr lang="cs-CZ" dirty="0"/>
              <a:t> (</a:t>
            </a:r>
            <a:r>
              <a:rPr lang="en-US" dirty="0"/>
              <a:t>reality</a:t>
            </a:r>
            <a:r>
              <a:rPr lang="cs-CZ" dirty="0"/>
              <a:t>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AA115FF-1703-4FE8-A97F-4EAA558AAE21}"/>
              </a:ext>
            </a:extLst>
          </p:cNvPr>
          <p:cNvSpPr txBox="1"/>
          <p:nvPr/>
        </p:nvSpPr>
        <p:spPr>
          <a:xfrm>
            <a:off x="457200" y="1870178"/>
            <a:ext cx="1505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initial</a:t>
            </a:r>
            <a:br>
              <a:rPr lang="en-US" dirty="0"/>
            </a:br>
            <a:r>
              <a:rPr lang="en-US" dirty="0"/>
              <a:t>configuration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D539726-C469-B782-9E06-21E50AB641B2}"/>
              </a:ext>
            </a:extLst>
          </p:cNvPr>
          <p:cNvSpPr txBox="1"/>
          <p:nvPr/>
        </p:nvSpPr>
        <p:spPr>
          <a:xfrm>
            <a:off x="450384" y="3645024"/>
            <a:ext cx="1505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final</a:t>
            </a:r>
            <a:br>
              <a:rPr lang="en-US" dirty="0"/>
            </a:br>
            <a:r>
              <a:rPr lang="en-US" dirty="0"/>
              <a:t>configuration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33E2F3C-3F33-FC67-5D05-97382C53D190}"/>
              </a:ext>
            </a:extLst>
          </p:cNvPr>
          <p:cNvSpPr txBox="1"/>
          <p:nvPr/>
        </p:nvSpPr>
        <p:spPr>
          <a:xfrm>
            <a:off x="3014478" y="1832283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shift action</a:t>
            </a:r>
            <a:br>
              <a:rPr lang="en-US" dirty="0"/>
            </a:br>
            <a:r>
              <a:rPr lang="en-US" dirty="0" err="1"/>
              <a:t>a∈T</a:t>
            </a:r>
            <a:endParaRPr lang="en-US" dirty="0"/>
          </a:p>
        </p:txBody>
      </p:sp>
      <p:sp>
        <p:nvSpPr>
          <p:cNvPr id="30721" name="Arrow: Down 30720">
            <a:extLst>
              <a:ext uri="{FF2B5EF4-FFF2-40B4-BE49-F238E27FC236}">
                <a16:creationId xmlns:a16="http://schemas.microsoft.com/office/drawing/2014/main" id="{1A8650B5-D35F-0550-D769-376D16336ABB}"/>
              </a:ext>
            </a:extLst>
          </p:cNvPr>
          <p:cNvSpPr/>
          <p:nvPr/>
        </p:nvSpPr>
        <p:spPr bwMode="auto">
          <a:xfrm>
            <a:off x="3406216" y="3501008"/>
            <a:ext cx="504056" cy="663601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750" name="TextBox 30749">
            <a:extLst>
              <a:ext uri="{FF2B5EF4-FFF2-40B4-BE49-F238E27FC236}">
                <a16:creationId xmlns:a16="http://schemas.microsoft.com/office/drawing/2014/main" id="{34CE5408-79A9-FB91-EAA0-A531AF2F9CBC}"/>
              </a:ext>
            </a:extLst>
          </p:cNvPr>
          <p:cNvSpPr txBox="1"/>
          <p:nvPr/>
        </p:nvSpPr>
        <p:spPr>
          <a:xfrm>
            <a:off x="5296643" y="1832283"/>
            <a:ext cx="1809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reduce action</a:t>
            </a:r>
            <a:br>
              <a:rPr lang="en-US" dirty="0"/>
            </a:br>
            <a:r>
              <a:rPr lang="en-US" dirty="0" err="1"/>
              <a:t>X</a:t>
            </a:r>
            <a:r>
              <a:rPr lang="en-US" sz="1800" dirty="0" err="1">
                <a:cs typeface="Arial" charset="0"/>
              </a:rPr>
              <a:t>→w</a:t>
            </a:r>
            <a:r>
              <a:rPr lang="en-US" sz="1800" dirty="0">
                <a:cs typeface="Arial" charset="0"/>
              </a:rPr>
              <a:t> </a:t>
            </a:r>
            <a:r>
              <a:rPr lang="en-US" dirty="0"/>
              <a:t>∈ P, |w|=n</a:t>
            </a:r>
          </a:p>
        </p:txBody>
      </p:sp>
      <p:sp>
        <p:nvSpPr>
          <p:cNvPr id="30751" name="Arrow: Down 30750">
            <a:extLst>
              <a:ext uri="{FF2B5EF4-FFF2-40B4-BE49-F238E27FC236}">
                <a16:creationId xmlns:a16="http://schemas.microsoft.com/office/drawing/2014/main" id="{F81361D6-293A-6F75-9FB2-D32692DBABD9}"/>
              </a:ext>
            </a:extLst>
          </p:cNvPr>
          <p:cNvSpPr/>
          <p:nvPr/>
        </p:nvSpPr>
        <p:spPr bwMode="auto">
          <a:xfrm>
            <a:off x="5949218" y="3501008"/>
            <a:ext cx="504056" cy="663601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752" name="TextBox 30751">
            <a:extLst>
              <a:ext uri="{FF2B5EF4-FFF2-40B4-BE49-F238E27FC236}">
                <a16:creationId xmlns:a16="http://schemas.microsoft.com/office/drawing/2014/main" id="{2D80EF45-2225-1DE2-66C4-6EA7177C8390}"/>
              </a:ext>
            </a:extLst>
          </p:cNvPr>
          <p:cNvSpPr txBox="1"/>
          <p:nvPr/>
        </p:nvSpPr>
        <p:spPr>
          <a:xfrm>
            <a:off x="611560" y="5660094"/>
            <a:ext cx="8404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stack contains states of the </a:t>
            </a:r>
            <a:r>
              <a:rPr lang="en-US" i="1" dirty="0"/>
              <a:t>LR(k) item-automaton</a:t>
            </a:r>
            <a:r>
              <a:rPr lang="en-US" dirty="0"/>
              <a:t>, always corresponding to </a:t>
            </a:r>
          </a:p>
          <a:p>
            <a:r>
              <a:rPr lang="en-US" dirty="0"/>
              <a:t>a path in the item-automaton starting at the initial state </a:t>
            </a:r>
            <a:r>
              <a:rPr lang="en-US" dirty="0" err="1"/>
              <a:t>q</a:t>
            </a:r>
            <a:r>
              <a:rPr lang="en-US" baseline="-25000" dirty="0" err="1"/>
              <a:t>0</a:t>
            </a:r>
            <a:r>
              <a:rPr lang="en-US" dirty="0"/>
              <a:t>. The choice between </a:t>
            </a:r>
          </a:p>
          <a:p>
            <a:r>
              <a:rPr lang="en-US" dirty="0"/>
              <a:t>shift and reduce and among rules for reduce is based on </a:t>
            </a:r>
            <a:r>
              <a:rPr lang="en-US" dirty="0" err="1"/>
              <a:t>q</a:t>
            </a:r>
            <a:r>
              <a:rPr lang="en-US" baseline="-25000" dirty="0" err="1"/>
              <a:t>i+n</a:t>
            </a:r>
            <a:r>
              <a:rPr lang="en-US" dirty="0"/>
              <a:t> and </a:t>
            </a:r>
            <a:r>
              <a:rPr lang="en-US" dirty="0" err="1"/>
              <a:t>FIRST</a:t>
            </a:r>
            <a:r>
              <a:rPr lang="en-US" baseline="-25000" dirty="0" err="1"/>
              <a:t>k</a:t>
            </a:r>
            <a:r>
              <a:rPr lang="en-US" dirty="0"/>
              <a:t>(v).</a:t>
            </a:r>
            <a:endParaRPr lang="en-US" baseline="-25000" dirty="0"/>
          </a:p>
        </p:txBody>
      </p:sp>
      <p:grpSp>
        <p:nvGrpSpPr>
          <p:cNvPr id="30792" name="Group 30791">
            <a:extLst>
              <a:ext uri="{FF2B5EF4-FFF2-40B4-BE49-F238E27FC236}">
                <a16:creationId xmlns:a16="http://schemas.microsoft.com/office/drawing/2014/main" id="{95007478-C8E1-BD64-7807-65462DE05A6A}"/>
              </a:ext>
            </a:extLst>
          </p:cNvPr>
          <p:cNvGrpSpPr/>
          <p:nvPr/>
        </p:nvGrpSpPr>
        <p:grpSpPr>
          <a:xfrm>
            <a:off x="628576" y="4320821"/>
            <a:ext cx="1157213" cy="873389"/>
            <a:chOff x="628576" y="4320821"/>
            <a:chExt cx="1157213" cy="873389"/>
          </a:xfrm>
        </p:grpSpPr>
        <p:grpSp>
          <p:nvGrpSpPr>
            <p:cNvPr id="30758" name="Group 30757">
              <a:extLst>
                <a:ext uri="{FF2B5EF4-FFF2-40B4-BE49-F238E27FC236}">
                  <a16:creationId xmlns:a16="http://schemas.microsoft.com/office/drawing/2014/main" id="{29732275-C2F6-C79B-640C-2455B619DF71}"/>
                </a:ext>
              </a:extLst>
            </p:cNvPr>
            <p:cNvGrpSpPr/>
            <p:nvPr/>
          </p:nvGrpSpPr>
          <p:grpSpPr>
            <a:xfrm>
              <a:off x="628576" y="4320822"/>
              <a:ext cx="1157213" cy="873388"/>
              <a:chOff x="628576" y="4320822"/>
              <a:chExt cx="1157213" cy="873388"/>
            </a:xfrm>
          </p:grpSpPr>
          <p:grpSp>
            <p:nvGrpSpPr>
              <p:cNvPr id="30757" name="Group 30756">
                <a:extLst>
                  <a:ext uri="{FF2B5EF4-FFF2-40B4-BE49-F238E27FC236}">
                    <a16:creationId xmlns:a16="http://schemas.microsoft.com/office/drawing/2014/main" id="{2A66BD4A-7EC6-4EC5-B6DA-3C974674C4D7}"/>
                  </a:ext>
                </a:extLst>
              </p:cNvPr>
              <p:cNvGrpSpPr/>
              <p:nvPr/>
            </p:nvGrpSpPr>
            <p:grpSpPr>
              <a:xfrm>
                <a:off x="628576" y="4320822"/>
                <a:ext cx="1152128" cy="369332"/>
                <a:chOff x="628576" y="4320822"/>
                <a:chExt cx="1152128" cy="369332"/>
              </a:xfrm>
            </p:grpSpPr>
            <p:cxnSp>
              <p:nvCxnSpPr>
                <p:cNvPr id="30753" name="Straight Connector 30752">
                  <a:extLst>
                    <a:ext uri="{FF2B5EF4-FFF2-40B4-BE49-F238E27FC236}">
                      <a16:creationId xmlns:a16="http://schemas.microsoft.com/office/drawing/2014/main" id="{365B13BD-265B-4D1A-3F7A-D6B33E6E3D5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320822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754" name="Straight Connector 30753">
                  <a:extLst>
                    <a:ext uri="{FF2B5EF4-FFF2-40B4-BE49-F238E27FC236}">
                      <a16:creationId xmlns:a16="http://schemas.microsoft.com/office/drawing/2014/main" id="{0358039F-5E91-15C1-DE43-1CD79D1C696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690154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755" name="Straight Connector 30754">
                  <a:extLst>
                    <a:ext uri="{FF2B5EF4-FFF2-40B4-BE49-F238E27FC236}">
                      <a16:creationId xmlns:a16="http://schemas.microsoft.com/office/drawing/2014/main" id="{AC33E991-DBF5-674B-2B6E-49136D0D5AC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320822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514BE865-237D-ABBA-F636-772B36B6622D}"/>
                  </a:ext>
                </a:extLst>
              </p:cNvPr>
              <p:cNvGrpSpPr/>
              <p:nvPr/>
            </p:nvGrpSpPr>
            <p:grpSpPr>
              <a:xfrm>
                <a:off x="628576" y="4824878"/>
                <a:ext cx="1157213" cy="369332"/>
                <a:chOff x="3779912" y="2060848"/>
                <a:chExt cx="1157213" cy="369332"/>
              </a:xfrm>
            </p:grpSpPr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C6610B31-8E4C-C39F-3655-2745D3F0DCF9}"/>
                    </a:ext>
                  </a:extLst>
                </p:cNvPr>
                <p:cNvGrpSpPr/>
                <p:nvPr/>
              </p:nvGrpSpPr>
              <p:grpSpPr>
                <a:xfrm>
                  <a:off x="3779912" y="2060848"/>
                  <a:ext cx="1152128" cy="369332"/>
                  <a:chOff x="3779912" y="2060848"/>
                  <a:chExt cx="1152128" cy="369332"/>
                </a:xfrm>
              </p:grpSpPr>
              <p:cxnSp>
                <p:nvCxnSpPr>
                  <p:cNvPr id="12" name="Straight Connector 11">
                    <a:extLst>
                      <a:ext uri="{FF2B5EF4-FFF2-40B4-BE49-F238E27FC236}">
                        <a16:creationId xmlns:a16="http://schemas.microsoft.com/office/drawing/2014/main" id="{9F2289EC-B93B-D812-E877-FCF1479FD40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79912" y="2060848"/>
                    <a:ext cx="1152128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720" name="Straight Connector 30719">
                    <a:extLst>
                      <a:ext uri="{FF2B5EF4-FFF2-40B4-BE49-F238E27FC236}">
                        <a16:creationId xmlns:a16="http://schemas.microsoft.com/office/drawing/2014/main" id="{AEDC099D-32AA-9674-AFF3-CABD5A5DFA0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79912" y="2430180"/>
                    <a:ext cx="1152128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723" name="Straight Connector 30722">
                    <a:extLst>
                      <a:ext uri="{FF2B5EF4-FFF2-40B4-BE49-F238E27FC236}">
                        <a16:creationId xmlns:a16="http://schemas.microsoft.com/office/drawing/2014/main" id="{6C4D536A-3F17-950E-A7C4-F01AB1EB74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4932040" y="2060848"/>
                    <a:ext cx="0" cy="36933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7352BAC5-70F3-946A-4E85-50538ADBDA70}"/>
                    </a:ext>
                  </a:extLst>
                </p:cNvPr>
                <p:cNvSpPr txBox="1"/>
                <p:nvPr/>
              </p:nvSpPr>
              <p:spPr>
                <a:xfrm>
                  <a:off x="3784997" y="2060848"/>
                  <a:ext cx="11521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dirty="0"/>
                    <a:t>$</a:t>
                  </a:r>
                </a:p>
              </p:txBody>
            </p:sp>
          </p:grpSp>
        </p:grpSp>
        <p:sp>
          <p:nvSpPr>
            <p:cNvPr id="30756" name="TextBox 30755">
              <a:extLst>
                <a:ext uri="{FF2B5EF4-FFF2-40B4-BE49-F238E27FC236}">
                  <a16:creationId xmlns:a16="http://schemas.microsoft.com/office/drawing/2014/main" id="{56E5CCEE-BD57-B313-E2A8-6554832DE5B2}"/>
                </a:ext>
              </a:extLst>
            </p:cNvPr>
            <p:cNvSpPr txBox="1"/>
            <p:nvPr/>
          </p:nvSpPr>
          <p:spPr>
            <a:xfrm>
              <a:off x="633661" y="4320821"/>
              <a:ext cx="11470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q</a:t>
              </a:r>
              <a:r>
                <a:rPr lang="en-US" baseline="-25000" dirty="0" err="1"/>
                <a:t>0</a:t>
              </a:r>
              <a:r>
                <a:rPr lang="en-US" dirty="0" err="1"/>
                <a:t>q</a:t>
              </a:r>
              <a:r>
                <a:rPr lang="en-US" baseline="-25000" dirty="0" err="1"/>
                <a:t>F</a:t>
              </a:r>
              <a:endParaRPr lang="en-US" baseline="-25000" dirty="0"/>
            </a:p>
            <a:p>
              <a:endParaRPr lang="en-US" baseline="-25000" dirty="0"/>
            </a:p>
            <a:p>
              <a:endParaRPr lang="en-US" dirty="0"/>
            </a:p>
          </p:txBody>
        </p:sp>
      </p:grpSp>
      <p:grpSp>
        <p:nvGrpSpPr>
          <p:cNvPr id="30793" name="Group 30792">
            <a:extLst>
              <a:ext uri="{FF2B5EF4-FFF2-40B4-BE49-F238E27FC236}">
                <a16:creationId xmlns:a16="http://schemas.microsoft.com/office/drawing/2014/main" id="{B59D9C3B-1ACC-C839-66D1-AC708AB164ED}"/>
              </a:ext>
            </a:extLst>
          </p:cNvPr>
          <p:cNvGrpSpPr/>
          <p:nvPr/>
        </p:nvGrpSpPr>
        <p:grpSpPr>
          <a:xfrm>
            <a:off x="3059703" y="2553116"/>
            <a:ext cx="1157213" cy="873389"/>
            <a:chOff x="628576" y="4320821"/>
            <a:chExt cx="1157213" cy="873389"/>
          </a:xfrm>
        </p:grpSpPr>
        <p:grpSp>
          <p:nvGrpSpPr>
            <p:cNvPr id="30794" name="Group 30793">
              <a:extLst>
                <a:ext uri="{FF2B5EF4-FFF2-40B4-BE49-F238E27FC236}">
                  <a16:creationId xmlns:a16="http://schemas.microsoft.com/office/drawing/2014/main" id="{563A8009-7F98-D1D5-F6DE-36F8DE45FA7E}"/>
                </a:ext>
              </a:extLst>
            </p:cNvPr>
            <p:cNvGrpSpPr/>
            <p:nvPr/>
          </p:nvGrpSpPr>
          <p:grpSpPr>
            <a:xfrm>
              <a:off x="628576" y="4320822"/>
              <a:ext cx="1157213" cy="873388"/>
              <a:chOff x="628576" y="4320822"/>
              <a:chExt cx="1157213" cy="873388"/>
            </a:xfrm>
          </p:grpSpPr>
          <p:grpSp>
            <p:nvGrpSpPr>
              <p:cNvPr id="30796" name="Group 30795">
                <a:extLst>
                  <a:ext uri="{FF2B5EF4-FFF2-40B4-BE49-F238E27FC236}">
                    <a16:creationId xmlns:a16="http://schemas.microsoft.com/office/drawing/2014/main" id="{D2F926CC-CB11-F9AC-B340-504567EFA0FE}"/>
                  </a:ext>
                </a:extLst>
              </p:cNvPr>
              <p:cNvGrpSpPr/>
              <p:nvPr/>
            </p:nvGrpSpPr>
            <p:grpSpPr>
              <a:xfrm>
                <a:off x="628576" y="4320822"/>
                <a:ext cx="1152128" cy="369332"/>
                <a:chOff x="628576" y="4320822"/>
                <a:chExt cx="1152128" cy="369332"/>
              </a:xfrm>
            </p:grpSpPr>
            <p:cxnSp>
              <p:nvCxnSpPr>
                <p:cNvPr id="30803" name="Straight Connector 30802">
                  <a:extLst>
                    <a:ext uri="{FF2B5EF4-FFF2-40B4-BE49-F238E27FC236}">
                      <a16:creationId xmlns:a16="http://schemas.microsoft.com/office/drawing/2014/main" id="{0AB623F2-4FF2-C185-A5AB-C1045F36074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320822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804" name="Straight Connector 30803">
                  <a:extLst>
                    <a:ext uri="{FF2B5EF4-FFF2-40B4-BE49-F238E27FC236}">
                      <a16:creationId xmlns:a16="http://schemas.microsoft.com/office/drawing/2014/main" id="{3AF00E1D-B95A-063A-0FB5-A129B6EC685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690154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805" name="Straight Connector 30804">
                  <a:extLst>
                    <a:ext uri="{FF2B5EF4-FFF2-40B4-BE49-F238E27FC236}">
                      <a16:creationId xmlns:a16="http://schemas.microsoft.com/office/drawing/2014/main" id="{726944D8-BE83-CBAA-D4AC-01C6A14177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320822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0797" name="Group 30796">
                <a:extLst>
                  <a:ext uri="{FF2B5EF4-FFF2-40B4-BE49-F238E27FC236}">
                    <a16:creationId xmlns:a16="http://schemas.microsoft.com/office/drawing/2014/main" id="{66EB2CFA-40EB-9113-CE69-863F9EAF9628}"/>
                  </a:ext>
                </a:extLst>
              </p:cNvPr>
              <p:cNvGrpSpPr/>
              <p:nvPr/>
            </p:nvGrpSpPr>
            <p:grpSpPr>
              <a:xfrm>
                <a:off x="628576" y="4824878"/>
                <a:ext cx="1157213" cy="369332"/>
                <a:chOff x="3779912" y="2060848"/>
                <a:chExt cx="1157213" cy="369332"/>
              </a:xfrm>
            </p:grpSpPr>
            <p:grpSp>
              <p:nvGrpSpPr>
                <p:cNvPr id="30798" name="Group 30797">
                  <a:extLst>
                    <a:ext uri="{FF2B5EF4-FFF2-40B4-BE49-F238E27FC236}">
                      <a16:creationId xmlns:a16="http://schemas.microsoft.com/office/drawing/2014/main" id="{8AE65AB5-3A43-CBC9-36C9-34146D90C9DB}"/>
                    </a:ext>
                  </a:extLst>
                </p:cNvPr>
                <p:cNvGrpSpPr/>
                <p:nvPr/>
              </p:nvGrpSpPr>
              <p:grpSpPr>
                <a:xfrm>
                  <a:off x="3779912" y="2060848"/>
                  <a:ext cx="1152128" cy="369332"/>
                  <a:chOff x="3779912" y="2060848"/>
                  <a:chExt cx="1152128" cy="369332"/>
                </a:xfrm>
              </p:grpSpPr>
              <p:cxnSp>
                <p:nvCxnSpPr>
                  <p:cNvPr id="30800" name="Straight Connector 30799">
                    <a:extLst>
                      <a:ext uri="{FF2B5EF4-FFF2-40B4-BE49-F238E27FC236}">
                        <a16:creationId xmlns:a16="http://schemas.microsoft.com/office/drawing/2014/main" id="{CBE3B487-FB66-F229-BFC4-B705CFCD1EC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79912" y="2060848"/>
                    <a:ext cx="1152128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801" name="Straight Connector 30800">
                    <a:extLst>
                      <a:ext uri="{FF2B5EF4-FFF2-40B4-BE49-F238E27FC236}">
                        <a16:creationId xmlns:a16="http://schemas.microsoft.com/office/drawing/2014/main" id="{BCFD1DB9-6298-5293-C9BB-6561EDA40E8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79912" y="2430180"/>
                    <a:ext cx="1152128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802" name="Straight Connector 30801">
                    <a:extLst>
                      <a:ext uri="{FF2B5EF4-FFF2-40B4-BE49-F238E27FC236}">
                        <a16:creationId xmlns:a16="http://schemas.microsoft.com/office/drawing/2014/main" id="{E3B4F603-769C-0FBD-4A9E-C0064EC0A8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4932040" y="2060848"/>
                    <a:ext cx="0" cy="36933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30799" name="TextBox 30798">
                  <a:extLst>
                    <a:ext uri="{FF2B5EF4-FFF2-40B4-BE49-F238E27FC236}">
                      <a16:creationId xmlns:a16="http://schemas.microsoft.com/office/drawing/2014/main" id="{000692F9-3DB8-F6F0-3060-A921FBEE6F32}"/>
                    </a:ext>
                  </a:extLst>
                </p:cNvPr>
                <p:cNvSpPr txBox="1"/>
                <p:nvPr/>
              </p:nvSpPr>
              <p:spPr>
                <a:xfrm>
                  <a:off x="3784997" y="2060848"/>
                  <a:ext cx="11521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dirty="0"/>
                    <a:t>av$</a:t>
                  </a:r>
                </a:p>
              </p:txBody>
            </p:sp>
          </p:grpSp>
        </p:grpSp>
        <p:sp>
          <p:nvSpPr>
            <p:cNvPr id="30795" name="TextBox 30794">
              <a:extLst>
                <a:ext uri="{FF2B5EF4-FFF2-40B4-BE49-F238E27FC236}">
                  <a16:creationId xmlns:a16="http://schemas.microsoft.com/office/drawing/2014/main" id="{721D6857-D9D8-BF19-243C-A194CB15BD13}"/>
                </a:ext>
              </a:extLst>
            </p:cNvPr>
            <p:cNvSpPr txBox="1"/>
            <p:nvPr/>
          </p:nvSpPr>
          <p:spPr>
            <a:xfrm>
              <a:off x="633661" y="4320821"/>
              <a:ext cx="11470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q</a:t>
              </a:r>
              <a:r>
                <a:rPr lang="en-US" baseline="-25000" dirty="0" err="1"/>
                <a:t>0</a:t>
              </a:r>
              <a:r>
                <a:rPr lang="en-US" dirty="0"/>
                <a:t>...q</a:t>
              </a:r>
              <a:r>
                <a:rPr lang="en-US" baseline="-25000" dirty="0"/>
                <a:t>i</a:t>
              </a:r>
            </a:p>
          </p:txBody>
        </p:sp>
      </p:grpSp>
      <p:grpSp>
        <p:nvGrpSpPr>
          <p:cNvPr id="30806" name="Group 30805">
            <a:extLst>
              <a:ext uri="{FF2B5EF4-FFF2-40B4-BE49-F238E27FC236}">
                <a16:creationId xmlns:a16="http://schemas.microsoft.com/office/drawing/2014/main" id="{F74245D2-FD98-25D7-3B4D-09C9CBB8A62F}"/>
              </a:ext>
            </a:extLst>
          </p:cNvPr>
          <p:cNvGrpSpPr/>
          <p:nvPr/>
        </p:nvGrpSpPr>
        <p:grpSpPr>
          <a:xfrm>
            <a:off x="3079637" y="4291355"/>
            <a:ext cx="1157213" cy="873389"/>
            <a:chOff x="628576" y="4320821"/>
            <a:chExt cx="1157213" cy="873389"/>
          </a:xfrm>
        </p:grpSpPr>
        <p:grpSp>
          <p:nvGrpSpPr>
            <p:cNvPr id="30807" name="Group 30806">
              <a:extLst>
                <a:ext uri="{FF2B5EF4-FFF2-40B4-BE49-F238E27FC236}">
                  <a16:creationId xmlns:a16="http://schemas.microsoft.com/office/drawing/2014/main" id="{8044240A-4DC2-846F-C50F-F378605BFD5A}"/>
                </a:ext>
              </a:extLst>
            </p:cNvPr>
            <p:cNvGrpSpPr/>
            <p:nvPr/>
          </p:nvGrpSpPr>
          <p:grpSpPr>
            <a:xfrm>
              <a:off x="628576" y="4320822"/>
              <a:ext cx="1157213" cy="873388"/>
              <a:chOff x="628576" y="4320822"/>
              <a:chExt cx="1157213" cy="873388"/>
            </a:xfrm>
          </p:grpSpPr>
          <p:grpSp>
            <p:nvGrpSpPr>
              <p:cNvPr id="30809" name="Group 30808">
                <a:extLst>
                  <a:ext uri="{FF2B5EF4-FFF2-40B4-BE49-F238E27FC236}">
                    <a16:creationId xmlns:a16="http://schemas.microsoft.com/office/drawing/2014/main" id="{8D7ADB59-7424-A3E8-BD88-FEC00477FDB3}"/>
                  </a:ext>
                </a:extLst>
              </p:cNvPr>
              <p:cNvGrpSpPr/>
              <p:nvPr/>
            </p:nvGrpSpPr>
            <p:grpSpPr>
              <a:xfrm>
                <a:off x="628576" y="4320822"/>
                <a:ext cx="1152128" cy="369332"/>
                <a:chOff x="628576" y="4320822"/>
                <a:chExt cx="1152128" cy="369332"/>
              </a:xfrm>
            </p:grpSpPr>
            <p:cxnSp>
              <p:nvCxnSpPr>
                <p:cNvPr id="30816" name="Straight Connector 30815">
                  <a:extLst>
                    <a:ext uri="{FF2B5EF4-FFF2-40B4-BE49-F238E27FC236}">
                      <a16:creationId xmlns:a16="http://schemas.microsoft.com/office/drawing/2014/main" id="{25A646E6-4B35-525A-72CB-EEB18EC7DE4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320822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817" name="Straight Connector 30816">
                  <a:extLst>
                    <a:ext uri="{FF2B5EF4-FFF2-40B4-BE49-F238E27FC236}">
                      <a16:creationId xmlns:a16="http://schemas.microsoft.com/office/drawing/2014/main" id="{A898239D-B191-0C4B-D063-ADD36157759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690154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818" name="Straight Connector 30817">
                  <a:extLst>
                    <a:ext uri="{FF2B5EF4-FFF2-40B4-BE49-F238E27FC236}">
                      <a16:creationId xmlns:a16="http://schemas.microsoft.com/office/drawing/2014/main" id="{A0A11B7B-0BDB-9C50-FF31-16A2B888461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320822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0810" name="Group 30809">
                <a:extLst>
                  <a:ext uri="{FF2B5EF4-FFF2-40B4-BE49-F238E27FC236}">
                    <a16:creationId xmlns:a16="http://schemas.microsoft.com/office/drawing/2014/main" id="{9AE657D4-5199-4CA3-36B0-855B387E76CA}"/>
                  </a:ext>
                </a:extLst>
              </p:cNvPr>
              <p:cNvGrpSpPr/>
              <p:nvPr/>
            </p:nvGrpSpPr>
            <p:grpSpPr>
              <a:xfrm>
                <a:off x="628576" y="4824878"/>
                <a:ext cx="1157213" cy="369332"/>
                <a:chOff x="3779912" y="2060848"/>
                <a:chExt cx="1157213" cy="369332"/>
              </a:xfrm>
            </p:grpSpPr>
            <p:grpSp>
              <p:nvGrpSpPr>
                <p:cNvPr id="30811" name="Group 30810">
                  <a:extLst>
                    <a:ext uri="{FF2B5EF4-FFF2-40B4-BE49-F238E27FC236}">
                      <a16:creationId xmlns:a16="http://schemas.microsoft.com/office/drawing/2014/main" id="{12E9EBBE-2458-4B72-DF1B-380B7EB0AD4F}"/>
                    </a:ext>
                  </a:extLst>
                </p:cNvPr>
                <p:cNvGrpSpPr/>
                <p:nvPr/>
              </p:nvGrpSpPr>
              <p:grpSpPr>
                <a:xfrm>
                  <a:off x="3779912" y="2060848"/>
                  <a:ext cx="1152128" cy="369332"/>
                  <a:chOff x="3779912" y="2060848"/>
                  <a:chExt cx="1152128" cy="369332"/>
                </a:xfrm>
              </p:grpSpPr>
              <p:cxnSp>
                <p:nvCxnSpPr>
                  <p:cNvPr id="30813" name="Straight Connector 30812">
                    <a:extLst>
                      <a:ext uri="{FF2B5EF4-FFF2-40B4-BE49-F238E27FC236}">
                        <a16:creationId xmlns:a16="http://schemas.microsoft.com/office/drawing/2014/main" id="{46455DEA-6AE4-E3DE-7F57-C711AABA56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79912" y="2060848"/>
                    <a:ext cx="1152128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814" name="Straight Connector 30813">
                    <a:extLst>
                      <a:ext uri="{FF2B5EF4-FFF2-40B4-BE49-F238E27FC236}">
                        <a16:creationId xmlns:a16="http://schemas.microsoft.com/office/drawing/2014/main" id="{52D282E4-CD7F-85CD-9CA1-2FA852F6761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79912" y="2430180"/>
                    <a:ext cx="1152128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815" name="Straight Connector 30814">
                    <a:extLst>
                      <a:ext uri="{FF2B5EF4-FFF2-40B4-BE49-F238E27FC236}">
                        <a16:creationId xmlns:a16="http://schemas.microsoft.com/office/drawing/2014/main" id="{7F825440-220B-A15A-1339-39B6E614F8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4932040" y="2060848"/>
                    <a:ext cx="0" cy="36933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30812" name="TextBox 30811">
                  <a:extLst>
                    <a:ext uri="{FF2B5EF4-FFF2-40B4-BE49-F238E27FC236}">
                      <a16:creationId xmlns:a16="http://schemas.microsoft.com/office/drawing/2014/main" id="{4C7B888C-74BB-7362-2AC6-2997E3FA885A}"/>
                    </a:ext>
                  </a:extLst>
                </p:cNvPr>
                <p:cNvSpPr txBox="1"/>
                <p:nvPr/>
              </p:nvSpPr>
              <p:spPr>
                <a:xfrm>
                  <a:off x="3784997" y="2060848"/>
                  <a:ext cx="11521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dirty="0"/>
                    <a:t>v$</a:t>
                  </a:r>
                </a:p>
              </p:txBody>
            </p:sp>
          </p:grpSp>
        </p:grpSp>
        <p:sp>
          <p:nvSpPr>
            <p:cNvPr id="30808" name="TextBox 30807">
              <a:extLst>
                <a:ext uri="{FF2B5EF4-FFF2-40B4-BE49-F238E27FC236}">
                  <a16:creationId xmlns:a16="http://schemas.microsoft.com/office/drawing/2014/main" id="{ECCC01B4-1836-667D-3D12-36D1B482A8D9}"/>
                </a:ext>
              </a:extLst>
            </p:cNvPr>
            <p:cNvSpPr txBox="1"/>
            <p:nvPr/>
          </p:nvSpPr>
          <p:spPr>
            <a:xfrm>
              <a:off x="633661" y="4320821"/>
              <a:ext cx="1147043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q</a:t>
              </a:r>
              <a:r>
                <a:rPr lang="en-US" baseline="-25000" dirty="0" err="1"/>
                <a:t>0</a:t>
              </a:r>
              <a:r>
                <a:rPr lang="en-US" dirty="0"/>
                <a:t>...</a:t>
              </a:r>
              <a:r>
                <a:rPr lang="en-US" dirty="0" err="1"/>
                <a:t>q</a:t>
              </a:r>
              <a:r>
                <a:rPr lang="en-US" baseline="-25000" dirty="0" err="1"/>
                <a:t>i</a:t>
              </a:r>
              <a:r>
                <a:rPr lang="en-US" dirty="0" err="1"/>
                <a:t>q</a:t>
              </a:r>
              <a:r>
                <a:rPr lang="en-US" baseline="-25000" dirty="0" err="1"/>
                <a:t>i+1</a:t>
              </a:r>
              <a:endParaRPr lang="en-US" dirty="0"/>
            </a:p>
          </p:txBody>
        </p:sp>
      </p:grpSp>
      <p:grpSp>
        <p:nvGrpSpPr>
          <p:cNvPr id="30819" name="Group 30818">
            <a:extLst>
              <a:ext uri="{FF2B5EF4-FFF2-40B4-BE49-F238E27FC236}">
                <a16:creationId xmlns:a16="http://schemas.microsoft.com/office/drawing/2014/main" id="{22A7A382-673B-59E4-261D-19F9D4CFE95B}"/>
              </a:ext>
            </a:extLst>
          </p:cNvPr>
          <p:cNvGrpSpPr/>
          <p:nvPr/>
        </p:nvGrpSpPr>
        <p:grpSpPr>
          <a:xfrm>
            <a:off x="5622639" y="2553116"/>
            <a:ext cx="1157213" cy="873389"/>
            <a:chOff x="628576" y="4320821"/>
            <a:chExt cx="1157213" cy="873389"/>
          </a:xfrm>
        </p:grpSpPr>
        <p:grpSp>
          <p:nvGrpSpPr>
            <p:cNvPr id="30820" name="Group 30819">
              <a:extLst>
                <a:ext uri="{FF2B5EF4-FFF2-40B4-BE49-F238E27FC236}">
                  <a16:creationId xmlns:a16="http://schemas.microsoft.com/office/drawing/2014/main" id="{71059CF5-BFAE-C900-0F22-6FC1D0254008}"/>
                </a:ext>
              </a:extLst>
            </p:cNvPr>
            <p:cNvGrpSpPr/>
            <p:nvPr/>
          </p:nvGrpSpPr>
          <p:grpSpPr>
            <a:xfrm>
              <a:off x="628576" y="4320822"/>
              <a:ext cx="1157213" cy="873388"/>
              <a:chOff x="628576" y="4320822"/>
              <a:chExt cx="1157213" cy="873388"/>
            </a:xfrm>
          </p:grpSpPr>
          <p:grpSp>
            <p:nvGrpSpPr>
              <p:cNvPr id="30822" name="Group 30821">
                <a:extLst>
                  <a:ext uri="{FF2B5EF4-FFF2-40B4-BE49-F238E27FC236}">
                    <a16:creationId xmlns:a16="http://schemas.microsoft.com/office/drawing/2014/main" id="{ED9BB57F-CEED-E978-8AE5-60CAB225087C}"/>
                  </a:ext>
                </a:extLst>
              </p:cNvPr>
              <p:cNvGrpSpPr/>
              <p:nvPr/>
            </p:nvGrpSpPr>
            <p:grpSpPr>
              <a:xfrm>
                <a:off x="628576" y="4320822"/>
                <a:ext cx="1152128" cy="369332"/>
                <a:chOff x="628576" y="4320822"/>
                <a:chExt cx="1152128" cy="369332"/>
              </a:xfrm>
            </p:grpSpPr>
            <p:cxnSp>
              <p:nvCxnSpPr>
                <p:cNvPr id="30829" name="Straight Connector 30828">
                  <a:extLst>
                    <a:ext uri="{FF2B5EF4-FFF2-40B4-BE49-F238E27FC236}">
                      <a16:creationId xmlns:a16="http://schemas.microsoft.com/office/drawing/2014/main" id="{15B6C9E6-6EE5-8F69-66E3-DA49F3ECCC3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320822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830" name="Straight Connector 30829">
                  <a:extLst>
                    <a:ext uri="{FF2B5EF4-FFF2-40B4-BE49-F238E27FC236}">
                      <a16:creationId xmlns:a16="http://schemas.microsoft.com/office/drawing/2014/main" id="{4B2D12F7-70FA-ACB5-280C-4EA618EEA40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690154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831" name="Straight Connector 30830">
                  <a:extLst>
                    <a:ext uri="{FF2B5EF4-FFF2-40B4-BE49-F238E27FC236}">
                      <a16:creationId xmlns:a16="http://schemas.microsoft.com/office/drawing/2014/main" id="{4FB204ED-3093-FD76-213F-062993E3136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320822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0823" name="Group 30822">
                <a:extLst>
                  <a:ext uri="{FF2B5EF4-FFF2-40B4-BE49-F238E27FC236}">
                    <a16:creationId xmlns:a16="http://schemas.microsoft.com/office/drawing/2014/main" id="{12F54851-1DB0-26B5-BFF3-BC0B96EAFFD3}"/>
                  </a:ext>
                </a:extLst>
              </p:cNvPr>
              <p:cNvGrpSpPr/>
              <p:nvPr/>
            </p:nvGrpSpPr>
            <p:grpSpPr>
              <a:xfrm>
                <a:off x="628576" y="4824878"/>
                <a:ext cx="1157213" cy="369332"/>
                <a:chOff x="3779912" y="2060848"/>
                <a:chExt cx="1157213" cy="369332"/>
              </a:xfrm>
            </p:grpSpPr>
            <p:grpSp>
              <p:nvGrpSpPr>
                <p:cNvPr id="30824" name="Group 30823">
                  <a:extLst>
                    <a:ext uri="{FF2B5EF4-FFF2-40B4-BE49-F238E27FC236}">
                      <a16:creationId xmlns:a16="http://schemas.microsoft.com/office/drawing/2014/main" id="{479AE8DC-5B9A-A6D9-BF03-A84E1FD2F8A2}"/>
                    </a:ext>
                  </a:extLst>
                </p:cNvPr>
                <p:cNvGrpSpPr/>
                <p:nvPr/>
              </p:nvGrpSpPr>
              <p:grpSpPr>
                <a:xfrm>
                  <a:off x="3779912" y="2060848"/>
                  <a:ext cx="1152128" cy="369332"/>
                  <a:chOff x="3779912" y="2060848"/>
                  <a:chExt cx="1152128" cy="369332"/>
                </a:xfrm>
              </p:grpSpPr>
              <p:cxnSp>
                <p:nvCxnSpPr>
                  <p:cNvPr id="30826" name="Straight Connector 30825">
                    <a:extLst>
                      <a:ext uri="{FF2B5EF4-FFF2-40B4-BE49-F238E27FC236}">
                        <a16:creationId xmlns:a16="http://schemas.microsoft.com/office/drawing/2014/main" id="{1D9ACF7B-C89A-6A5A-3CB6-9671A386E6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79912" y="2060848"/>
                    <a:ext cx="1152128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827" name="Straight Connector 30826">
                    <a:extLst>
                      <a:ext uri="{FF2B5EF4-FFF2-40B4-BE49-F238E27FC236}">
                        <a16:creationId xmlns:a16="http://schemas.microsoft.com/office/drawing/2014/main" id="{149C15CF-317E-7B06-6980-33DA8111A3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79912" y="2430180"/>
                    <a:ext cx="1152128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828" name="Straight Connector 30827">
                    <a:extLst>
                      <a:ext uri="{FF2B5EF4-FFF2-40B4-BE49-F238E27FC236}">
                        <a16:creationId xmlns:a16="http://schemas.microsoft.com/office/drawing/2014/main" id="{BDDEFDD0-303F-2C83-CC74-3D3E14148F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4932040" y="2060848"/>
                    <a:ext cx="0" cy="36933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30825" name="TextBox 30824">
                  <a:extLst>
                    <a:ext uri="{FF2B5EF4-FFF2-40B4-BE49-F238E27FC236}">
                      <a16:creationId xmlns:a16="http://schemas.microsoft.com/office/drawing/2014/main" id="{E509662B-1267-14E6-268E-5DDC487998CF}"/>
                    </a:ext>
                  </a:extLst>
                </p:cNvPr>
                <p:cNvSpPr txBox="1"/>
                <p:nvPr/>
              </p:nvSpPr>
              <p:spPr>
                <a:xfrm>
                  <a:off x="3784997" y="2060848"/>
                  <a:ext cx="11521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dirty="0"/>
                    <a:t>v$</a:t>
                  </a:r>
                </a:p>
              </p:txBody>
            </p:sp>
          </p:grpSp>
        </p:grpSp>
        <p:sp>
          <p:nvSpPr>
            <p:cNvPr id="30821" name="TextBox 30820">
              <a:extLst>
                <a:ext uri="{FF2B5EF4-FFF2-40B4-BE49-F238E27FC236}">
                  <a16:creationId xmlns:a16="http://schemas.microsoft.com/office/drawing/2014/main" id="{6C3CFE6F-94CE-B012-D28B-98266A507366}"/>
                </a:ext>
              </a:extLst>
            </p:cNvPr>
            <p:cNvSpPr txBox="1"/>
            <p:nvPr/>
          </p:nvSpPr>
          <p:spPr>
            <a:xfrm>
              <a:off x="633661" y="4320821"/>
              <a:ext cx="1147043" cy="369332"/>
            </a:xfrm>
            <a:prstGeom prst="rect">
              <a:avLst/>
            </a:prstGeom>
            <a:noFill/>
          </p:spPr>
          <p:txBody>
            <a:bodyPr wrap="square" lIns="36000" rIns="0" rtlCol="0">
              <a:spAutoFit/>
            </a:bodyPr>
            <a:lstStyle/>
            <a:p>
              <a:r>
                <a:rPr lang="en-US" dirty="0" err="1"/>
                <a:t>q</a:t>
              </a:r>
              <a:r>
                <a:rPr lang="en-US" baseline="-25000" dirty="0" err="1"/>
                <a:t>0</a:t>
              </a:r>
              <a:r>
                <a:rPr lang="en-US" dirty="0"/>
                <a:t>...q</a:t>
              </a:r>
              <a:r>
                <a:rPr lang="en-US" baseline="-25000" dirty="0"/>
                <a:t>i</a:t>
              </a:r>
              <a:r>
                <a:rPr lang="en-US" dirty="0"/>
                <a:t>...</a:t>
              </a:r>
              <a:r>
                <a:rPr lang="en-US" dirty="0" err="1"/>
                <a:t>q</a:t>
              </a:r>
              <a:r>
                <a:rPr lang="en-US" baseline="-25000" dirty="0" err="1"/>
                <a:t>i+n</a:t>
              </a:r>
              <a:endParaRPr lang="en-US" baseline="-25000" dirty="0"/>
            </a:p>
          </p:txBody>
        </p:sp>
      </p:grpSp>
      <p:grpSp>
        <p:nvGrpSpPr>
          <p:cNvPr id="30832" name="Group 30831">
            <a:extLst>
              <a:ext uri="{FF2B5EF4-FFF2-40B4-BE49-F238E27FC236}">
                <a16:creationId xmlns:a16="http://schemas.microsoft.com/office/drawing/2014/main" id="{BA338D37-99E8-1517-52D6-1ADF5AB4B14A}"/>
              </a:ext>
            </a:extLst>
          </p:cNvPr>
          <p:cNvGrpSpPr/>
          <p:nvPr/>
        </p:nvGrpSpPr>
        <p:grpSpPr>
          <a:xfrm>
            <a:off x="5622639" y="4223263"/>
            <a:ext cx="1157213" cy="873389"/>
            <a:chOff x="628576" y="4320821"/>
            <a:chExt cx="1157213" cy="873389"/>
          </a:xfrm>
        </p:grpSpPr>
        <p:grpSp>
          <p:nvGrpSpPr>
            <p:cNvPr id="30833" name="Group 30832">
              <a:extLst>
                <a:ext uri="{FF2B5EF4-FFF2-40B4-BE49-F238E27FC236}">
                  <a16:creationId xmlns:a16="http://schemas.microsoft.com/office/drawing/2014/main" id="{636FA081-A66B-426A-FE4A-8C084D4435CA}"/>
                </a:ext>
              </a:extLst>
            </p:cNvPr>
            <p:cNvGrpSpPr/>
            <p:nvPr/>
          </p:nvGrpSpPr>
          <p:grpSpPr>
            <a:xfrm>
              <a:off x="628576" y="4320822"/>
              <a:ext cx="1157213" cy="873388"/>
              <a:chOff x="628576" y="4320822"/>
              <a:chExt cx="1157213" cy="873388"/>
            </a:xfrm>
          </p:grpSpPr>
          <p:grpSp>
            <p:nvGrpSpPr>
              <p:cNvPr id="30835" name="Group 30834">
                <a:extLst>
                  <a:ext uri="{FF2B5EF4-FFF2-40B4-BE49-F238E27FC236}">
                    <a16:creationId xmlns:a16="http://schemas.microsoft.com/office/drawing/2014/main" id="{92E82873-CE0A-B693-E0C6-D8F69E548FB0}"/>
                  </a:ext>
                </a:extLst>
              </p:cNvPr>
              <p:cNvGrpSpPr/>
              <p:nvPr/>
            </p:nvGrpSpPr>
            <p:grpSpPr>
              <a:xfrm>
                <a:off x="628576" y="4320822"/>
                <a:ext cx="1152128" cy="369332"/>
                <a:chOff x="628576" y="4320822"/>
                <a:chExt cx="1152128" cy="369332"/>
              </a:xfrm>
            </p:grpSpPr>
            <p:cxnSp>
              <p:nvCxnSpPr>
                <p:cNvPr id="30842" name="Straight Connector 30841">
                  <a:extLst>
                    <a:ext uri="{FF2B5EF4-FFF2-40B4-BE49-F238E27FC236}">
                      <a16:creationId xmlns:a16="http://schemas.microsoft.com/office/drawing/2014/main" id="{0083B8B8-80FB-ADEF-21A0-E8CAEEE45C2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320822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843" name="Straight Connector 30842">
                  <a:extLst>
                    <a:ext uri="{FF2B5EF4-FFF2-40B4-BE49-F238E27FC236}">
                      <a16:creationId xmlns:a16="http://schemas.microsoft.com/office/drawing/2014/main" id="{7AFE2C5D-A33B-4624-51FB-501AA5708F4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690154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844" name="Straight Connector 30843">
                  <a:extLst>
                    <a:ext uri="{FF2B5EF4-FFF2-40B4-BE49-F238E27FC236}">
                      <a16:creationId xmlns:a16="http://schemas.microsoft.com/office/drawing/2014/main" id="{6B536A88-3B9C-A502-5B78-3BCBC3AAF76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320822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0836" name="Group 30835">
                <a:extLst>
                  <a:ext uri="{FF2B5EF4-FFF2-40B4-BE49-F238E27FC236}">
                    <a16:creationId xmlns:a16="http://schemas.microsoft.com/office/drawing/2014/main" id="{E6E78092-C9C2-95B5-B70A-CF5A08D296A2}"/>
                  </a:ext>
                </a:extLst>
              </p:cNvPr>
              <p:cNvGrpSpPr/>
              <p:nvPr/>
            </p:nvGrpSpPr>
            <p:grpSpPr>
              <a:xfrm>
                <a:off x="628576" y="4824878"/>
                <a:ext cx="1157213" cy="369332"/>
                <a:chOff x="3779912" y="2060848"/>
                <a:chExt cx="1157213" cy="369332"/>
              </a:xfrm>
            </p:grpSpPr>
            <p:grpSp>
              <p:nvGrpSpPr>
                <p:cNvPr id="30837" name="Group 30836">
                  <a:extLst>
                    <a:ext uri="{FF2B5EF4-FFF2-40B4-BE49-F238E27FC236}">
                      <a16:creationId xmlns:a16="http://schemas.microsoft.com/office/drawing/2014/main" id="{943F00D7-7BC4-EF87-985E-1C9B1DD14C8D}"/>
                    </a:ext>
                  </a:extLst>
                </p:cNvPr>
                <p:cNvGrpSpPr/>
                <p:nvPr/>
              </p:nvGrpSpPr>
              <p:grpSpPr>
                <a:xfrm>
                  <a:off x="3779912" y="2060848"/>
                  <a:ext cx="1152128" cy="369332"/>
                  <a:chOff x="3779912" y="2060848"/>
                  <a:chExt cx="1152128" cy="369332"/>
                </a:xfrm>
              </p:grpSpPr>
              <p:cxnSp>
                <p:nvCxnSpPr>
                  <p:cNvPr id="30839" name="Straight Connector 30838">
                    <a:extLst>
                      <a:ext uri="{FF2B5EF4-FFF2-40B4-BE49-F238E27FC236}">
                        <a16:creationId xmlns:a16="http://schemas.microsoft.com/office/drawing/2014/main" id="{C5508B2E-2316-012E-A814-B9BE372041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79912" y="2060848"/>
                    <a:ext cx="1152128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840" name="Straight Connector 30839">
                    <a:extLst>
                      <a:ext uri="{FF2B5EF4-FFF2-40B4-BE49-F238E27FC236}">
                        <a16:creationId xmlns:a16="http://schemas.microsoft.com/office/drawing/2014/main" id="{2DA6DACC-33C9-AEA5-BAB6-5E9C732DC0A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79912" y="2430180"/>
                    <a:ext cx="1152128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841" name="Straight Connector 30840">
                    <a:extLst>
                      <a:ext uri="{FF2B5EF4-FFF2-40B4-BE49-F238E27FC236}">
                        <a16:creationId xmlns:a16="http://schemas.microsoft.com/office/drawing/2014/main" id="{3B4AF28D-A98B-1E8D-36D9-B8479F68E0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4932040" y="2060848"/>
                    <a:ext cx="0" cy="36933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30838" name="TextBox 30837">
                  <a:extLst>
                    <a:ext uri="{FF2B5EF4-FFF2-40B4-BE49-F238E27FC236}">
                      <a16:creationId xmlns:a16="http://schemas.microsoft.com/office/drawing/2014/main" id="{312EBEA8-B2EE-C1A6-9453-E041A83238F1}"/>
                    </a:ext>
                  </a:extLst>
                </p:cNvPr>
                <p:cNvSpPr txBox="1"/>
                <p:nvPr/>
              </p:nvSpPr>
              <p:spPr>
                <a:xfrm>
                  <a:off x="3784997" y="2060848"/>
                  <a:ext cx="11521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dirty="0"/>
                    <a:t>v$</a:t>
                  </a:r>
                </a:p>
              </p:txBody>
            </p:sp>
          </p:grpSp>
        </p:grpSp>
        <p:sp>
          <p:nvSpPr>
            <p:cNvPr id="30834" name="TextBox 30833">
              <a:extLst>
                <a:ext uri="{FF2B5EF4-FFF2-40B4-BE49-F238E27FC236}">
                  <a16:creationId xmlns:a16="http://schemas.microsoft.com/office/drawing/2014/main" id="{DB03A348-C599-EB5A-62B3-E290D7BDC63A}"/>
                </a:ext>
              </a:extLst>
            </p:cNvPr>
            <p:cNvSpPr txBox="1"/>
            <p:nvPr/>
          </p:nvSpPr>
          <p:spPr>
            <a:xfrm>
              <a:off x="633661" y="4320821"/>
              <a:ext cx="1147043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q</a:t>
              </a:r>
              <a:r>
                <a:rPr lang="en-US" baseline="-25000" dirty="0" err="1"/>
                <a:t>0</a:t>
              </a:r>
              <a:r>
                <a:rPr lang="en-US" dirty="0"/>
                <a:t>...</a:t>
              </a:r>
              <a:r>
                <a:rPr lang="en-US" dirty="0" err="1"/>
                <a:t>q</a:t>
              </a:r>
              <a:r>
                <a:rPr lang="en-US" baseline="-25000" dirty="0" err="1"/>
                <a:t>i</a:t>
              </a:r>
              <a:r>
                <a:rPr lang="en-US" dirty="0" err="1"/>
                <a:t>q</a:t>
              </a:r>
              <a:r>
                <a:rPr lang="en-US" baseline="-25000" dirty="0" err="1"/>
                <a:t>i+1</a:t>
              </a:r>
              <a:endParaRPr lang="en-US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8FD9027-C2C4-76C6-C318-FC2AACED3E31}"/>
              </a:ext>
            </a:extLst>
          </p:cNvPr>
          <p:cNvGrpSpPr/>
          <p:nvPr/>
        </p:nvGrpSpPr>
        <p:grpSpPr>
          <a:xfrm>
            <a:off x="650924" y="2620478"/>
            <a:ext cx="1157213" cy="873389"/>
            <a:chOff x="628576" y="4320821"/>
            <a:chExt cx="1157213" cy="87338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CF1ADAC-E63D-F166-2780-D905F1F55942}"/>
                </a:ext>
              </a:extLst>
            </p:cNvPr>
            <p:cNvGrpSpPr/>
            <p:nvPr/>
          </p:nvGrpSpPr>
          <p:grpSpPr>
            <a:xfrm>
              <a:off x="628576" y="4320822"/>
              <a:ext cx="1157213" cy="873388"/>
              <a:chOff x="628576" y="4320822"/>
              <a:chExt cx="1157213" cy="873388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7EC044F6-1050-6E91-704C-4DDE47C657C0}"/>
                  </a:ext>
                </a:extLst>
              </p:cNvPr>
              <p:cNvGrpSpPr/>
              <p:nvPr/>
            </p:nvGrpSpPr>
            <p:grpSpPr>
              <a:xfrm>
                <a:off x="628576" y="4320822"/>
                <a:ext cx="1152128" cy="369332"/>
                <a:chOff x="628576" y="4320822"/>
                <a:chExt cx="1152128" cy="369332"/>
              </a:xfrm>
            </p:grpSpPr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561C51D-B029-F92B-9129-E292687243B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320822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D6F8C1EC-BCCD-7AB6-2A64-2435724CD64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690154"/>
                  <a:ext cx="1152128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340DB3CC-9691-2F1F-0674-D485DD1DCC5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8576" y="4320822"/>
                  <a:ext cx="0" cy="369332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B385B07E-2828-8CE1-4FF0-008888AE1DF8}"/>
                  </a:ext>
                </a:extLst>
              </p:cNvPr>
              <p:cNvGrpSpPr/>
              <p:nvPr/>
            </p:nvGrpSpPr>
            <p:grpSpPr>
              <a:xfrm>
                <a:off x="628576" y="4824878"/>
                <a:ext cx="1157213" cy="369332"/>
                <a:chOff x="3779912" y="2060848"/>
                <a:chExt cx="1157213" cy="369332"/>
              </a:xfrm>
            </p:grpSpPr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6ADFAD5C-42B8-4FD8-D03C-0376306FBB6E}"/>
                    </a:ext>
                  </a:extLst>
                </p:cNvPr>
                <p:cNvGrpSpPr/>
                <p:nvPr/>
              </p:nvGrpSpPr>
              <p:grpSpPr>
                <a:xfrm>
                  <a:off x="3779912" y="2060848"/>
                  <a:ext cx="1152128" cy="369332"/>
                  <a:chOff x="3779912" y="2060848"/>
                  <a:chExt cx="1152128" cy="369332"/>
                </a:xfrm>
              </p:grpSpPr>
              <p:cxnSp>
                <p:nvCxnSpPr>
                  <p:cNvPr id="24" name="Straight Connector 23">
                    <a:extLst>
                      <a:ext uri="{FF2B5EF4-FFF2-40B4-BE49-F238E27FC236}">
                        <a16:creationId xmlns:a16="http://schemas.microsoft.com/office/drawing/2014/main" id="{868EBBC4-9AC3-63A9-95C1-1724B0D2EB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79912" y="2060848"/>
                    <a:ext cx="1152128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5" name="Straight Connector 24">
                    <a:extLst>
                      <a:ext uri="{FF2B5EF4-FFF2-40B4-BE49-F238E27FC236}">
                        <a16:creationId xmlns:a16="http://schemas.microsoft.com/office/drawing/2014/main" id="{631B4748-39FA-1439-3E21-BDED579213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79912" y="2430180"/>
                    <a:ext cx="1152128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3C9954C8-0333-229F-EA9E-5C88E548D3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4932040" y="2060848"/>
                    <a:ext cx="0" cy="36933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BE4CD51-9B72-08E3-55BA-B43C6E378F01}"/>
                    </a:ext>
                  </a:extLst>
                </p:cNvPr>
                <p:cNvSpPr txBox="1"/>
                <p:nvPr/>
              </p:nvSpPr>
              <p:spPr>
                <a:xfrm>
                  <a:off x="3784997" y="2060848"/>
                  <a:ext cx="11521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dirty="0"/>
                    <a:t>w$</a:t>
                  </a:r>
                </a:p>
              </p:txBody>
            </p:sp>
          </p:grp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8D65CEF-8C02-16C3-2443-39D553FB0AF1}"/>
                </a:ext>
              </a:extLst>
            </p:cNvPr>
            <p:cNvSpPr txBox="1"/>
            <p:nvPr/>
          </p:nvSpPr>
          <p:spPr>
            <a:xfrm>
              <a:off x="633661" y="4320821"/>
              <a:ext cx="1147043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q</a:t>
              </a:r>
              <a:r>
                <a:rPr lang="en-US" baseline="-25000" dirty="0" err="1"/>
                <a:t>0</a:t>
              </a:r>
              <a:endParaRPr lang="en-US" baseline="-25000" dirty="0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C71A781C-BDA7-F404-83EB-D2AA63D2D80F}"/>
              </a:ext>
            </a:extLst>
          </p:cNvPr>
          <p:cNvSpPr txBox="1"/>
          <p:nvPr/>
        </p:nvSpPr>
        <p:spPr>
          <a:xfrm>
            <a:off x="2945410" y="5189306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q</a:t>
            </a:r>
            <a:r>
              <a:rPr lang="en-US" baseline="-25000"/>
              <a:t>i+1</a:t>
            </a:r>
            <a:r>
              <a:rPr lang="en-US"/>
              <a:t> = </a:t>
            </a:r>
            <a:r>
              <a:rPr lang="el-GR"/>
              <a:t>δ</a:t>
            </a:r>
            <a:r>
              <a:rPr lang="en-US"/>
              <a:t>(q</a:t>
            </a:r>
            <a:r>
              <a:rPr lang="en-US" baseline="-25000"/>
              <a:t>i</a:t>
            </a:r>
            <a:r>
              <a:rPr lang="en-US"/>
              <a:t>,a)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A1FBA5-C9E8-0AC0-D34D-BF1C5B88100D}"/>
              </a:ext>
            </a:extLst>
          </p:cNvPr>
          <p:cNvSpPr txBox="1"/>
          <p:nvPr/>
        </p:nvSpPr>
        <p:spPr>
          <a:xfrm>
            <a:off x="5475588" y="5174808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q</a:t>
            </a:r>
            <a:r>
              <a:rPr lang="en-US" baseline="-25000" dirty="0" err="1"/>
              <a:t>i+1</a:t>
            </a:r>
            <a:r>
              <a:rPr lang="en-US" dirty="0"/>
              <a:t> = </a:t>
            </a:r>
            <a:r>
              <a:rPr lang="el-GR" dirty="0"/>
              <a:t>δ</a:t>
            </a:r>
            <a:r>
              <a:rPr lang="en-US" dirty="0"/>
              <a:t>(</a:t>
            </a:r>
            <a:r>
              <a:rPr lang="en-US" dirty="0" err="1"/>
              <a:t>q</a:t>
            </a:r>
            <a:r>
              <a:rPr lang="en-US" baseline="-25000" dirty="0" err="1"/>
              <a:t>i</a:t>
            </a:r>
            <a:r>
              <a:rPr lang="en-US" dirty="0" err="1"/>
              <a:t>,X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74955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LR parser automaton</a:t>
            </a:r>
            <a:endParaRPr lang="cs-CZ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24400"/>
            <a:ext cx="8229600" cy="144145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sz="2600" dirty="0"/>
              <a:t>s</a:t>
            </a:r>
            <a:r>
              <a:rPr lang="cs-CZ" sz="2600" baseline="-25000" dirty="0"/>
              <a:t>i</a:t>
            </a:r>
            <a:r>
              <a:rPr lang="cs-CZ" sz="2600" dirty="0"/>
              <a:t> </a:t>
            </a:r>
            <a:r>
              <a:rPr lang="en-US" sz="2600" dirty="0"/>
              <a:t>are states</a:t>
            </a:r>
            <a:endParaRPr lang="cs-CZ" sz="2600" dirty="0"/>
          </a:p>
          <a:p>
            <a:pPr lvl="1" eaLnBrk="1" hangingPunct="1"/>
            <a:r>
              <a:rPr lang="en-US" sz="2200" dirty="0"/>
              <a:t>A state on the top of the stack is the current state of the automaton</a:t>
            </a:r>
            <a:endParaRPr lang="cs-CZ" sz="2200" dirty="0"/>
          </a:p>
          <a:p>
            <a:pPr eaLnBrk="1" hangingPunct="1"/>
            <a:r>
              <a:rPr lang="cs-CZ" sz="2600" dirty="0" err="1"/>
              <a:t>x</a:t>
            </a:r>
            <a:r>
              <a:rPr lang="cs-CZ" sz="2600" baseline="-25000" dirty="0" err="1"/>
              <a:t>i</a:t>
            </a:r>
            <a:r>
              <a:rPr lang="cs-CZ" sz="2600" dirty="0"/>
              <a:t> </a:t>
            </a:r>
            <a:r>
              <a:rPr lang="en-US" sz="2600" dirty="0"/>
              <a:t>are grammar symbols</a:t>
            </a:r>
            <a:endParaRPr lang="cs-CZ" sz="2600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922713" y="2565400"/>
            <a:ext cx="1439862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dirty="0"/>
              <a:t>Automat</a:t>
            </a:r>
            <a:r>
              <a:rPr lang="en-US" dirty="0"/>
              <a:t>on</a:t>
            </a:r>
            <a:endParaRPr lang="cs-CZ" dirty="0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3203575" y="3789363"/>
            <a:ext cx="1439863" cy="6492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action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4427538" y="1557338"/>
            <a:ext cx="433387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a</a:t>
            </a:r>
            <a:r>
              <a:rPr lang="cs-CZ" baseline="-25000"/>
              <a:t>i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4860925" y="1557338"/>
            <a:ext cx="433388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…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5292725" y="1557338"/>
            <a:ext cx="433388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a</a:t>
            </a:r>
            <a:r>
              <a:rPr lang="cs-CZ" baseline="-25000"/>
              <a:t>n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5724525" y="1557338"/>
            <a:ext cx="433388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$</a:t>
            </a:r>
            <a:endParaRPr lang="cs-CZ"/>
          </a:p>
        </p:txBody>
      </p:sp>
      <p:sp>
        <p:nvSpPr>
          <p:cNvPr id="39946" name="Freeform 10"/>
          <p:cNvSpPr>
            <a:spLocks/>
          </p:cNvSpPr>
          <p:nvPr/>
        </p:nvSpPr>
        <p:spPr bwMode="auto">
          <a:xfrm>
            <a:off x="3851275" y="3214688"/>
            <a:ext cx="790575" cy="574675"/>
          </a:xfrm>
          <a:custGeom>
            <a:avLst/>
            <a:gdLst>
              <a:gd name="T0" fmla="*/ 498 w 498"/>
              <a:gd name="T1" fmla="*/ 0 h 362"/>
              <a:gd name="T2" fmla="*/ 122 w 498"/>
              <a:gd name="T3" fmla="*/ 129 h 362"/>
              <a:gd name="T4" fmla="*/ 0 w 498"/>
              <a:gd name="T5" fmla="*/ 362 h 362"/>
              <a:gd name="T6" fmla="*/ 0 60000 65536"/>
              <a:gd name="T7" fmla="*/ 0 60000 65536"/>
              <a:gd name="T8" fmla="*/ 0 60000 65536"/>
              <a:gd name="T9" fmla="*/ 0 w 498"/>
              <a:gd name="T10" fmla="*/ 0 h 362"/>
              <a:gd name="T11" fmla="*/ 498 w 498"/>
              <a:gd name="T12" fmla="*/ 362 h 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8" h="362">
                <a:moveTo>
                  <a:pt x="498" y="0"/>
                </a:moveTo>
                <a:cubicBezTo>
                  <a:pt x="435" y="21"/>
                  <a:pt x="205" y="69"/>
                  <a:pt x="122" y="129"/>
                </a:cubicBezTo>
                <a:cubicBezTo>
                  <a:pt x="39" y="189"/>
                  <a:pt x="25" y="314"/>
                  <a:pt x="0" y="3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V="1">
            <a:off x="4641850" y="19177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1979613" y="2565400"/>
            <a:ext cx="504825" cy="3587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s</a:t>
            </a:r>
            <a:r>
              <a:rPr lang="cs-CZ" baseline="-25000"/>
              <a:t>m</a:t>
            </a: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1979613" y="2924175"/>
            <a:ext cx="504825" cy="3603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X</a:t>
            </a:r>
            <a:r>
              <a:rPr lang="cs-CZ" baseline="-25000"/>
              <a:t>m</a:t>
            </a:r>
          </a:p>
        </p:txBody>
      </p:sp>
      <p:sp>
        <p:nvSpPr>
          <p:cNvPr id="39950" name="Rectangle 15"/>
          <p:cNvSpPr>
            <a:spLocks noChangeArrowheads="1"/>
          </p:cNvSpPr>
          <p:nvPr/>
        </p:nvSpPr>
        <p:spPr bwMode="auto">
          <a:xfrm>
            <a:off x="1979613" y="4005263"/>
            <a:ext cx="504825" cy="3603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…</a:t>
            </a:r>
            <a:endParaRPr lang="cs-CZ" baseline="-25000"/>
          </a:p>
        </p:txBody>
      </p:sp>
      <p:sp>
        <p:nvSpPr>
          <p:cNvPr id="39951" name="Line 16"/>
          <p:cNvSpPr>
            <a:spLocks noChangeShapeType="1"/>
          </p:cNvSpPr>
          <p:nvPr/>
        </p:nvSpPr>
        <p:spPr bwMode="auto">
          <a:xfrm flipH="1">
            <a:off x="2482850" y="27813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9952" name="Line 17"/>
          <p:cNvSpPr>
            <a:spLocks noChangeShapeType="1"/>
          </p:cNvSpPr>
          <p:nvPr/>
        </p:nvSpPr>
        <p:spPr bwMode="auto">
          <a:xfrm>
            <a:off x="5362575" y="2781300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9953" name="Text Box 18"/>
          <p:cNvSpPr txBox="1">
            <a:spLocks noChangeArrowheads="1"/>
          </p:cNvSpPr>
          <p:nvPr/>
        </p:nvSpPr>
        <p:spPr bwMode="auto">
          <a:xfrm>
            <a:off x="6565900" y="2946400"/>
            <a:ext cx="825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output</a:t>
            </a:r>
            <a:endParaRPr lang="cs-CZ" dirty="0"/>
          </a:p>
        </p:txBody>
      </p:sp>
      <p:sp>
        <p:nvSpPr>
          <p:cNvPr id="39954" name="Text Box 19"/>
          <p:cNvSpPr txBox="1">
            <a:spLocks noChangeArrowheads="1"/>
          </p:cNvSpPr>
          <p:nvPr/>
        </p:nvSpPr>
        <p:spPr bwMode="auto">
          <a:xfrm>
            <a:off x="2555875" y="1557338"/>
            <a:ext cx="684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input</a:t>
            </a:r>
            <a:endParaRPr lang="cs-CZ" dirty="0"/>
          </a:p>
        </p:txBody>
      </p:sp>
      <p:sp>
        <p:nvSpPr>
          <p:cNvPr id="39955" name="Text Box 20"/>
          <p:cNvSpPr txBox="1">
            <a:spLocks noChangeArrowheads="1"/>
          </p:cNvSpPr>
          <p:nvPr/>
        </p:nvSpPr>
        <p:spPr bwMode="auto">
          <a:xfrm>
            <a:off x="754063" y="2565400"/>
            <a:ext cx="723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stack</a:t>
            </a:r>
            <a:endParaRPr lang="cs-CZ" dirty="0"/>
          </a:p>
        </p:txBody>
      </p:sp>
      <p:sp>
        <p:nvSpPr>
          <p:cNvPr id="39956" name="Rectangle 21"/>
          <p:cNvSpPr>
            <a:spLocks noChangeArrowheads="1"/>
          </p:cNvSpPr>
          <p:nvPr/>
        </p:nvSpPr>
        <p:spPr bwMode="auto">
          <a:xfrm>
            <a:off x="3565525" y="1557338"/>
            <a:ext cx="433388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a</a:t>
            </a:r>
            <a:r>
              <a:rPr lang="cs-CZ" baseline="-25000"/>
              <a:t>1</a:t>
            </a:r>
          </a:p>
        </p:txBody>
      </p:sp>
      <p:sp>
        <p:nvSpPr>
          <p:cNvPr id="39957" name="Rectangle 22"/>
          <p:cNvSpPr>
            <a:spLocks noChangeArrowheads="1"/>
          </p:cNvSpPr>
          <p:nvPr/>
        </p:nvSpPr>
        <p:spPr bwMode="auto">
          <a:xfrm>
            <a:off x="3997325" y="1557338"/>
            <a:ext cx="433388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…</a:t>
            </a:r>
          </a:p>
        </p:txBody>
      </p:sp>
      <p:sp>
        <p:nvSpPr>
          <p:cNvPr id="39958" name="Rectangle 23"/>
          <p:cNvSpPr>
            <a:spLocks noChangeArrowheads="1"/>
          </p:cNvSpPr>
          <p:nvPr/>
        </p:nvSpPr>
        <p:spPr bwMode="auto">
          <a:xfrm>
            <a:off x="1979613" y="3284538"/>
            <a:ext cx="504825" cy="3603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s</a:t>
            </a:r>
            <a:r>
              <a:rPr lang="cs-CZ" baseline="-25000"/>
              <a:t>m-1</a:t>
            </a:r>
          </a:p>
        </p:txBody>
      </p:sp>
      <p:sp>
        <p:nvSpPr>
          <p:cNvPr id="39959" name="Rectangle 24"/>
          <p:cNvSpPr>
            <a:spLocks noChangeArrowheads="1"/>
          </p:cNvSpPr>
          <p:nvPr/>
        </p:nvSpPr>
        <p:spPr bwMode="auto">
          <a:xfrm>
            <a:off x="1979613" y="3644900"/>
            <a:ext cx="504825" cy="3587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X</a:t>
            </a:r>
            <a:r>
              <a:rPr lang="cs-CZ" baseline="-25000"/>
              <a:t>m-1</a:t>
            </a:r>
          </a:p>
        </p:txBody>
      </p:sp>
      <p:sp>
        <p:nvSpPr>
          <p:cNvPr id="39960" name="Rectangle 25"/>
          <p:cNvSpPr>
            <a:spLocks noChangeArrowheads="1"/>
          </p:cNvSpPr>
          <p:nvPr/>
        </p:nvSpPr>
        <p:spPr bwMode="auto">
          <a:xfrm>
            <a:off x="1979613" y="4365625"/>
            <a:ext cx="504825" cy="3603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s</a:t>
            </a:r>
            <a:r>
              <a:rPr lang="cs-CZ" baseline="-25000"/>
              <a:t>0</a:t>
            </a:r>
          </a:p>
        </p:txBody>
      </p:sp>
      <p:sp>
        <p:nvSpPr>
          <p:cNvPr id="39961" name="Rectangle 26"/>
          <p:cNvSpPr>
            <a:spLocks noChangeArrowheads="1"/>
          </p:cNvSpPr>
          <p:nvPr/>
        </p:nvSpPr>
        <p:spPr bwMode="auto">
          <a:xfrm>
            <a:off x="4643438" y="3789363"/>
            <a:ext cx="1439862" cy="6492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goto</a:t>
            </a:r>
          </a:p>
        </p:txBody>
      </p:sp>
      <p:sp>
        <p:nvSpPr>
          <p:cNvPr id="39962" name="Freeform 27"/>
          <p:cNvSpPr>
            <a:spLocks/>
          </p:cNvSpPr>
          <p:nvPr/>
        </p:nvSpPr>
        <p:spPr bwMode="auto">
          <a:xfrm flipH="1">
            <a:off x="4643438" y="3213100"/>
            <a:ext cx="790575" cy="574675"/>
          </a:xfrm>
          <a:custGeom>
            <a:avLst/>
            <a:gdLst>
              <a:gd name="T0" fmla="*/ 498 w 498"/>
              <a:gd name="T1" fmla="*/ 0 h 362"/>
              <a:gd name="T2" fmla="*/ 122 w 498"/>
              <a:gd name="T3" fmla="*/ 129 h 362"/>
              <a:gd name="T4" fmla="*/ 0 w 498"/>
              <a:gd name="T5" fmla="*/ 362 h 362"/>
              <a:gd name="T6" fmla="*/ 0 60000 65536"/>
              <a:gd name="T7" fmla="*/ 0 60000 65536"/>
              <a:gd name="T8" fmla="*/ 0 60000 65536"/>
              <a:gd name="T9" fmla="*/ 0 w 498"/>
              <a:gd name="T10" fmla="*/ 0 h 362"/>
              <a:gd name="T11" fmla="*/ 498 w 498"/>
              <a:gd name="T12" fmla="*/ 362 h 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8" h="362">
                <a:moveTo>
                  <a:pt x="498" y="0"/>
                </a:moveTo>
                <a:cubicBezTo>
                  <a:pt x="435" y="21"/>
                  <a:pt x="205" y="69"/>
                  <a:pt x="122" y="129"/>
                </a:cubicBezTo>
                <a:cubicBezTo>
                  <a:pt x="39" y="189"/>
                  <a:pt x="25" y="314"/>
                  <a:pt x="0" y="3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LR(1) automaton behavior</a:t>
            </a:r>
            <a:endParaRPr lang="cs-CZ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100" dirty="0"/>
              <a:t>Initial configuration</a:t>
            </a:r>
            <a:endParaRPr lang="cs-CZ" sz="21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Input pointer points to the first terminal in the input string</a:t>
            </a:r>
            <a:endParaRPr lang="cs-CZ" sz="2000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Initial state </a:t>
            </a:r>
            <a:r>
              <a:rPr lang="cs-CZ" sz="2000" dirty="0"/>
              <a:t>s</a:t>
            </a:r>
            <a:r>
              <a:rPr lang="cs-CZ" sz="2000" baseline="-25000" dirty="0"/>
              <a:t>0</a:t>
            </a:r>
            <a:r>
              <a:rPr lang="en-US" sz="2000" dirty="0"/>
              <a:t> is on the stack</a:t>
            </a:r>
            <a:endParaRPr lang="cs-CZ" sz="2000" baseline="-25000" dirty="0"/>
          </a:p>
          <a:p>
            <a:pPr eaLnBrk="1" hangingPunct="1">
              <a:lnSpc>
                <a:spcPct val="80000"/>
              </a:lnSpc>
            </a:pPr>
            <a:r>
              <a:rPr lang="en-US" sz="2100" dirty="0"/>
              <a:t>In each step address table action[</a:t>
            </a:r>
            <a:r>
              <a:rPr lang="en-US" sz="2100" dirty="0" err="1"/>
              <a:t>s</a:t>
            </a:r>
            <a:r>
              <a:rPr lang="en-US" sz="2100" baseline="-25000" dirty="0" err="1"/>
              <a:t>m</a:t>
            </a:r>
            <a:r>
              <a:rPr lang="en-US" sz="2100" dirty="0"/>
              <a:t>, </a:t>
            </a:r>
            <a:r>
              <a:rPr lang="en-US" sz="2100" dirty="0" err="1"/>
              <a:t>a</a:t>
            </a:r>
            <a:r>
              <a:rPr lang="en-US" sz="2100" baseline="-25000" dirty="0" err="1"/>
              <a:t>i</a:t>
            </a:r>
            <a:r>
              <a:rPr lang="en-US" sz="2100" dirty="0"/>
              <a:t>] using </a:t>
            </a:r>
            <a:r>
              <a:rPr lang="cs-CZ" sz="2100" dirty="0" err="1"/>
              <a:t>s</a:t>
            </a:r>
            <a:r>
              <a:rPr lang="cs-CZ" sz="2100" baseline="-25000" dirty="0" err="1"/>
              <a:t>m</a:t>
            </a:r>
            <a:r>
              <a:rPr lang="cs-CZ" sz="2100" dirty="0"/>
              <a:t> </a:t>
            </a:r>
            <a:r>
              <a:rPr lang="en-US" sz="2100" dirty="0"/>
              <a:t>and</a:t>
            </a:r>
            <a:r>
              <a:rPr lang="cs-CZ" sz="2100" dirty="0"/>
              <a:t> </a:t>
            </a:r>
            <a:r>
              <a:rPr lang="cs-CZ" sz="2100" dirty="0" err="1"/>
              <a:t>a</a:t>
            </a:r>
            <a:r>
              <a:rPr lang="cs-CZ" sz="2100" baseline="-25000" dirty="0" err="1"/>
              <a:t>i</a:t>
            </a:r>
            <a:endParaRPr lang="en-US" sz="2100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Shift</a:t>
            </a:r>
            <a:r>
              <a:rPr lang="cs-CZ" sz="2000" dirty="0"/>
              <a:t> s, </a:t>
            </a:r>
            <a:r>
              <a:rPr lang="en-US" sz="2000" dirty="0"/>
              <a:t>where</a:t>
            </a:r>
            <a:r>
              <a:rPr lang="cs-CZ" sz="2000" dirty="0"/>
              <a:t> s </a:t>
            </a:r>
            <a:r>
              <a:rPr lang="en-US" sz="2000" dirty="0"/>
              <a:t>is a new state</a:t>
            </a:r>
            <a:endParaRPr lang="cs-CZ" sz="2000" dirty="0"/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It shifts the input tape</a:t>
            </a:r>
            <a:r>
              <a:rPr lang="cs-CZ" sz="1800" dirty="0"/>
              <a:t> </a:t>
            </a:r>
            <a:r>
              <a:rPr lang="en-US" sz="1800" dirty="0"/>
              <a:t>by </a:t>
            </a:r>
            <a:r>
              <a:rPr lang="cs-CZ" sz="1800" dirty="0"/>
              <a:t>1 </a:t>
            </a:r>
            <a:r>
              <a:rPr lang="en-US" sz="1800" dirty="0"/>
              <a:t>terminal and add </a:t>
            </a:r>
            <a:r>
              <a:rPr lang="cs-CZ" sz="1800" dirty="0" err="1"/>
              <a:t>a</a:t>
            </a:r>
            <a:r>
              <a:rPr lang="cs-CZ" sz="1800" baseline="-25000" dirty="0" err="1"/>
              <a:t>i</a:t>
            </a:r>
            <a:r>
              <a:rPr lang="cs-CZ" sz="1800" dirty="0"/>
              <a:t> </a:t>
            </a:r>
            <a:r>
              <a:rPr lang="en-US" sz="1800" dirty="0"/>
              <a:t>and</a:t>
            </a:r>
            <a:r>
              <a:rPr lang="cs-CZ" sz="1800" dirty="0"/>
              <a:t> s</a:t>
            </a:r>
            <a:r>
              <a:rPr lang="en-US" sz="1800" dirty="0"/>
              <a:t> on the top of the stack</a:t>
            </a:r>
            <a:endParaRPr lang="cs-CZ" sz="1800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Reduce using production </a:t>
            </a:r>
            <a:r>
              <a:rPr lang="cs-CZ" sz="2000" dirty="0"/>
              <a:t>A</a:t>
            </a:r>
            <a:r>
              <a:rPr lang="cs-CZ" sz="2000" dirty="0">
                <a:cs typeface="Arial" charset="0"/>
              </a:rPr>
              <a:t>→</a:t>
            </a:r>
            <a:r>
              <a:rPr lang="el-GR" sz="2000" dirty="0">
                <a:cs typeface="Arial" charset="0"/>
              </a:rPr>
              <a:t>α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Remove </a:t>
            </a:r>
            <a:r>
              <a:rPr lang="cs-CZ" sz="1800" dirty="0"/>
              <a:t>r=</a:t>
            </a:r>
            <a:r>
              <a:rPr lang="en-US" sz="1800" dirty="0">
                <a:cs typeface="Arial" charset="0"/>
              </a:rPr>
              <a:t>|</a:t>
            </a:r>
            <a:r>
              <a:rPr lang="el-GR" sz="1800" dirty="0">
                <a:cs typeface="Arial" charset="0"/>
              </a:rPr>
              <a:t>α</a:t>
            </a:r>
            <a:r>
              <a:rPr lang="en-US" sz="1800" dirty="0">
                <a:cs typeface="Arial" charset="0"/>
              </a:rPr>
              <a:t>|</a:t>
            </a:r>
            <a:r>
              <a:rPr lang="cs-CZ" sz="1800" dirty="0">
                <a:cs typeface="Arial" charset="0"/>
              </a:rPr>
              <a:t> </a:t>
            </a:r>
            <a:r>
              <a:rPr lang="en-US" sz="1800" dirty="0">
                <a:cs typeface="Arial" charset="0"/>
              </a:rPr>
              <a:t>pairs</a:t>
            </a:r>
            <a:r>
              <a:rPr lang="cs-CZ" sz="1800" dirty="0">
                <a:cs typeface="Arial" charset="0"/>
              </a:rPr>
              <a:t> (</a:t>
            </a:r>
            <a:r>
              <a:rPr lang="cs-CZ" sz="1800" dirty="0" err="1">
                <a:cs typeface="Arial" charset="0"/>
              </a:rPr>
              <a:t>s</a:t>
            </a:r>
            <a:r>
              <a:rPr lang="cs-CZ" sz="1800" baseline="-25000" dirty="0" err="1">
                <a:cs typeface="Arial" charset="0"/>
              </a:rPr>
              <a:t>k</a:t>
            </a:r>
            <a:r>
              <a:rPr lang="cs-CZ" sz="1800" dirty="0">
                <a:cs typeface="Arial" charset="0"/>
              </a:rPr>
              <a:t>, </a:t>
            </a:r>
            <a:r>
              <a:rPr lang="cs-CZ" sz="1800" dirty="0" err="1">
                <a:cs typeface="Arial" charset="0"/>
              </a:rPr>
              <a:t>X</a:t>
            </a:r>
            <a:r>
              <a:rPr lang="cs-CZ" sz="1800" baseline="-25000" dirty="0" err="1">
                <a:cs typeface="Arial" charset="0"/>
              </a:rPr>
              <a:t>k</a:t>
            </a:r>
            <a:r>
              <a:rPr lang="cs-CZ" sz="1800" dirty="0">
                <a:cs typeface="Arial" charset="0"/>
              </a:rPr>
              <a:t>)</a:t>
            </a:r>
            <a:r>
              <a:rPr lang="en-US" sz="1800" dirty="0">
                <a:cs typeface="Arial" charset="0"/>
              </a:rPr>
              <a:t> from the top of the stack</a:t>
            </a:r>
            <a:r>
              <a:rPr lang="cs-CZ" sz="1800" dirty="0">
                <a:cs typeface="Arial" charset="0"/>
              </a:rPr>
              <a:t>, </a:t>
            </a:r>
            <a:r>
              <a:rPr lang="en-US" sz="1800" dirty="0">
                <a:cs typeface="Arial" charset="0"/>
              </a:rPr>
              <a:t>add</a:t>
            </a:r>
            <a:r>
              <a:rPr lang="cs-CZ" sz="1800" dirty="0">
                <a:cs typeface="Arial" charset="0"/>
              </a:rPr>
              <a:t> A </a:t>
            </a:r>
            <a:r>
              <a:rPr lang="en-US" sz="1800" dirty="0">
                <a:cs typeface="Arial" charset="0"/>
              </a:rPr>
              <a:t>on the top of the stack and</a:t>
            </a:r>
            <a:r>
              <a:rPr lang="cs-CZ" sz="1800" dirty="0">
                <a:cs typeface="Arial" charset="0"/>
              </a:rPr>
              <a:t> </a:t>
            </a:r>
            <a:r>
              <a:rPr lang="en-US" sz="1800" dirty="0">
                <a:cs typeface="Arial" charset="0"/>
              </a:rPr>
              <a:t>then </a:t>
            </a:r>
            <a:r>
              <a:rPr lang="cs-CZ" sz="1800" dirty="0" err="1">
                <a:cs typeface="Arial" charset="0"/>
              </a:rPr>
              <a:t>goto</a:t>
            </a:r>
            <a:r>
              <a:rPr lang="en-US" sz="1800" dirty="0">
                <a:cs typeface="Arial" charset="0"/>
              </a:rPr>
              <a:t>[</a:t>
            </a:r>
            <a:r>
              <a:rPr lang="cs-CZ" sz="1800" dirty="0" err="1">
                <a:cs typeface="Arial" charset="0"/>
              </a:rPr>
              <a:t>s</a:t>
            </a:r>
            <a:r>
              <a:rPr lang="cs-CZ" sz="1800" baseline="-25000" dirty="0" err="1">
                <a:cs typeface="Arial" charset="0"/>
              </a:rPr>
              <a:t>m</a:t>
            </a:r>
            <a:r>
              <a:rPr lang="cs-CZ" sz="1800" baseline="-25000" dirty="0">
                <a:cs typeface="Arial" charset="0"/>
              </a:rPr>
              <a:t>-r</a:t>
            </a:r>
            <a:r>
              <a:rPr lang="cs-CZ" sz="1800" dirty="0">
                <a:cs typeface="Arial" charset="0"/>
              </a:rPr>
              <a:t>, A</a:t>
            </a:r>
            <a:r>
              <a:rPr lang="en-US" sz="1800" dirty="0">
                <a:cs typeface="Arial" charset="0"/>
              </a:rPr>
              <a:t>]</a:t>
            </a:r>
            <a:r>
              <a:rPr lang="cs-CZ" sz="1800" dirty="0">
                <a:cs typeface="Arial" charset="0"/>
              </a:rPr>
              <a:t> (</a:t>
            </a:r>
            <a:r>
              <a:rPr lang="cs-CZ" sz="1800" dirty="0" err="1">
                <a:cs typeface="Arial" charset="0"/>
              </a:rPr>
              <a:t>s</a:t>
            </a:r>
            <a:r>
              <a:rPr lang="cs-CZ" sz="1800" baseline="-25000" dirty="0" err="1">
                <a:cs typeface="Arial" charset="0"/>
              </a:rPr>
              <a:t>m</a:t>
            </a:r>
            <a:r>
              <a:rPr lang="cs-CZ" sz="1800" baseline="-25000" dirty="0">
                <a:cs typeface="Arial" charset="0"/>
              </a:rPr>
              <a:t>-r</a:t>
            </a:r>
            <a:r>
              <a:rPr lang="cs-CZ" sz="1800" dirty="0">
                <a:cs typeface="Arial" charset="0"/>
              </a:rPr>
              <a:t> </a:t>
            </a:r>
            <a:r>
              <a:rPr lang="en-US" sz="1800" dirty="0">
                <a:cs typeface="Arial" charset="0"/>
              </a:rPr>
              <a:t>is a state on the top of the stack after erasing pairs</a:t>
            </a:r>
            <a:r>
              <a:rPr lang="cs-CZ" sz="1800" dirty="0">
                <a:cs typeface="Arial" charset="0"/>
              </a:rPr>
              <a:t>)</a:t>
            </a:r>
            <a:endParaRPr lang="en-US" sz="1800" dirty="0">
              <a:cs typeface="Arial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Generate an output</a:t>
            </a:r>
            <a:endParaRPr lang="cs-CZ" sz="1800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Accept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The input string is accepted</a:t>
            </a:r>
            <a:endParaRPr lang="cs-CZ" sz="1800" dirty="0"/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Generate an output</a:t>
            </a:r>
            <a:endParaRPr lang="cs-CZ" sz="1800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Error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The input string is not in the input language</a:t>
            </a:r>
            <a:endParaRPr lang="cs-CZ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 CF grammar</a:t>
            </a:r>
            <a:endParaRPr lang="cs-CZ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cs-CZ" dirty="0"/>
              <a:t>E </a:t>
            </a:r>
            <a:r>
              <a:rPr lang="cs-CZ" dirty="0">
                <a:cs typeface="Arial" charset="0"/>
              </a:rPr>
              <a:t>→ E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dirty="0">
                <a:cs typeface="Arial" charset="0"/>
              </a:rPr>
              <a:t> T</a:t>
            </a:r>
          </a:p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cs-CZ" dirty="0"/>
              <a:t>E </a:t>
            </a:r>
            <a:r>
              <a:rPr lang="cs-CZ" dirty="0">
                <a:cs typeface="Arial" charset="0"/>
              </a:rPr>
              <a:t>→ T</a:t>
            </a:r>
          </a:p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cs-CZ" dirty="0"/>
              <a:t>T </a:t>
            </a:r>
            <a:r>
              <a:rPr lang="cs-CZ" dirty="0">
                <a:cs typeface="Arial" charset="0"/>
              </a:rPr>
              <a:t>→ T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*</a:t>
            </a:r>
            <a:r>
              <a:rPr lang="cs-CZ" dirty="0">
                <a:cs typeface="Arial" charset="0"/>
              </a:rPr>
              <a:t> F</a:t>
            </a:r>
          </a:p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cs-CZ" dirty="0"/>
              <a:t>T </a:t>
            </a:r>
            <a:r>
              <a:rPr lang="cs-CZ" dirty="0">
                <a:cs typeface="Arial" charset="0"/>
              </a:rPr>
              <a:t>→ F</a:t>
            </a:r>
          </a:p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cs-CZ" dirty="0"/>
              <a:t>F </a:t>
            </a:r>
            <a:r>
              <a:rPr lang="cs-CZ" dirty="0">
                <a:cs typeface="Arial" charset="0"/>
              </a:rPr>
              <a:t>→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(</a:t>
            </a:r>
            <a:r>
              <a:rPr lang="cs-CZ" dirty="0">
                <a:cs typeface="Arial" charset="0"/>
              </a:rPr>
              <a:t> E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)</a:t>
            </a:r>
          </a:p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cs-CZ" dirty="0"/>
              <a:t>F </a:t>
            </a:r>
            <a:r>
              <a:rPr lang="cs-CZ" dirty="0">
                <a:cs typeface="Arial" charset="0"/>
              </a:rPr>
              <a:t>→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id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LR automaton tables for our grammar</a:t>
            </a:r>
            <a:endParaRPr lang="cs-CZ" dirty="0"/>
          </a:p>
        </p:txBody>
      </p:sp>
      <p:graphicFrame>
        <p:nvGraphicFramePr>
          <p:cNvPr id="58694" name="Group 3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051829"/>
              </p:ext>
            </p:extLst>
          </p:nvPr>
        </p:nvGraphicFramePr>
        <p:xfrm>
          <a:off x="468313" y="1700213"/>
          <a:ext cx="8229600" cy="4771200"/>
        </p:xfrm>
        <a:graphic>
          <a:graphicData uri="http://schemas.openxmlformats.org/drawingml/2006/table">
            <a:tbl>
              <a:tblPr/>
              <a:tblGrid>
                <a:gridCol w="82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97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goto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s4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s6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s7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r4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r4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r4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r4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s4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r6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r6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r6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r6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s4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s4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s6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s11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r1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s7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r1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r1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r3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r3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r3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r3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 of LR parser behavior </a:t>
            </a:r>
            <a:endParaRPr lang="cs-CZ" dirty="0"/>
          </a:p>
        </p:txBody>
      </p:sp>
      <p:graphicFrame>
        <p:nvGraphicFramePr>
          <p:cNvPr id="60685" name="Group 26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529709"/>
              </p:ext>
            </p:extLst>
          </p:nvPr>
        </p:nvGraphicFramePr>
        <p:xfrm>
          <a:off x="457200" y="1719263"/>
          <a:ext cx="8229600" cy="5112000"/>
        </p:xfrm>
        <a:graphic>
          <a:graphicData uri="http://schemas.openxmlformats.org/drawingml/2006/table">
            <a:tbl>
              <a:tblPr/>
              <a:tblGrid>
                <a:gridCol w="360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Stack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id+id*id$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s5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+id*id$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r6: F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F 3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+id*id$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r4: T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→F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T 2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+id*id$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r2: E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→T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E 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+id*id$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s6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E 1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id*id$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s5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E 1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*id$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r6: F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E 1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 F 3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*id$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r4: T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→F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E 1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 T 9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*id$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s7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E 1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 T 9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7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id$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s5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E 1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 T 9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7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r6: F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E 1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 T 9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7 F 10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r3: T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→T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F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E 1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 T 9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r1: E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→E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E 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LR(k) </a:t>
            </a:r>
            <a:r>
              <a:rPr lang="en-US" dirty="0"/>
              <a:t>grammar</a:t>
            </a:r>
            <a:endParaRPr lang="cs-CZ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Context-free grammar </a:t>
            </a:r>
            <a:r>
              <a:rPr lang="cs-CZ" dirty="0"/>
              <a:t>G=(T,N,S,P) </a:t>
            </a:r>
            <a:r>
              <a:rPr lang="en-US" dirty="0"/>
              <a:t>is </a:t>
            </a:r>
            <a:r>
              <a:rPr lang="cs-CZ" dirty="0"/>
              <a:t>LR(k) </a:t>
            </a:r>
            <a:r>
              <a:rPr lang="en-US" dirty="0"/>
              <a:t>grammar for</a:t>
            </a:r>
            <a:r>
              <a:rPr lang="cs-CZ" dirty="0"/>
              <a:t> k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≥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cs-CZ" dirty="0"/>
              <a:t>, </a:t>
            </a:r>
            <a:r>
              <a:rPr lang="en-US" dirty="0"/>
              <a:t>if and only if whenever 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A→</a:t>
            </a:r>
            <a:r>
              <a:rPr lang="el-GR" dirty="0">
                <a:cs typeface="Arial" charset="0"/>
              </a:rPr>
              <a:t>α</a:t>
            </a:r>
            <a:r>
              <a:rPr lang="cs-CZ" dirty="0">
                <a:cs typeface="Arial" charset="0"/>
              </a:rPr>
              <a:t>, A→</a:t>
            </a:r>
            <a:r>
              <a:rPr lang="el-GR" dirty="0">
                <a:cs typeface="Arial" charset="0"/>
              </a:rPr>
              <a:t>β</a:t>
            </a:r>
            <a:r>
              <a:rPr lang="cs-CZ" dirty="0">
                <a:cs typeface="Arial" charset="0"/>
              </a:rPr>
              <a:t>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P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 are two distinct (</a:t>
            </a:r>
            <a:r>
              <a:rPr lang="el-GR" dirty="0">
                <a:cs typeface="Arial" charset="0"/>
              </a:rPr>
              <a:t>α≠β</a:t>
            </a:r>
            <a:r>
              <a:rPr lang="en-US" dirty="0">
                <a:cs typeface="Arial" charset="0"/>
              </a:rPr>
              <a:t>)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productions of G</a:t>
            </a:r>
            <a:r>
              <a:rPr lang="cs-CZ" dirty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and we have any two right sentential forms </a:t>
            </a:r>
            <a:r>
              <a:rPr lang="el-GR" noProof="1">
                <a:cs typeface="Arial" charset="0"/>
              </a:rPr>
              <a:t>γ</a:t>
            </a:r>
            <a:r>
              <a:rPr lang="cs-CZ" noProof="1">
                <a:cs typeface="Arial" charset="0"/>
              </a:rPr>
              <a:t>Au</a:t>
            </a:r>
            <a:r>
              <a:rPr lang="cs-CZ" dirty="0">
                <a:cs typeface="Arial" charset="0"/>
              </a:rPr>
              <a:t>, </a:t>
            </a:r>
            <a:r>
              <a:rPr lang="el-GR" noProof="1">
                <a:cs typeface="Arial" charset="0"/>
              </a:rPr>
              <a:t>δ</a:t>
            </a:r>
            <a:r>
              <a:rPr lang="cs-CZ" noProof="1">
                <a:cs typeface="Arial" charset="0"/>
              </a:rPr>
              <a:t>Av</a:t>
            </a:r>
            <a:r>
              <a:rPr lang="cs-CZ" dirty="0">
                <a:cs typeface="Arial" charset="0"/>
              </a:rPr>
              <a:t>, </a:t>
            </a:r>
            <a:r>
              <a:rPr lang="en-US" dirty="0">
                <a:cs typeface="Arial" charset="0"/>
              </a:rPr>
              <a:t>where</a:t>
            </a:r>
            <a:r>
              <a:rPr lang="cs-CZ" dirty="0">
                <a:cs typeface="Arial" charset="0"/>
              </a:rPr>
              <a:t> </a:t>
            </a:r>
            <a:r>
              <a:rPr lang="cs-CZ" dirty="0" err="1">
                <a:cs typeface="Arial" charset="0"/>
              </a:rPr>
              <a:t>u,v</a:t>
            </a:r>
            <a:r>
              <a:rPr lang="cs-CZ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 err="1">
                <a:ea typeface="Arial Unicode MS" pitchFamily="34" charset="-128"/>
                <a:cs typeface="Arial Unicode MS" pitchFamily="34" charset="-128"/>
              </a:rPr>
              <a:t>T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*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and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dirty="0">
                <a:cs typeface="Arial" charset="0"/>
              </a:rPr>
              <a:t>γ</a:t>
            </a:r>
            <a:r>
              <a:rPr lang="cs-CZ" dirty="0">
                <a:cs typeface="Arial" charset="0"/>
              </a:rPr>
              <a:t>,</a:t>
            </a:r>
            <a:r>
              <a:rPr lang="el-GR" dirty="0">
                <a:cs typeface="Arial" charset="0"/>
              </a:rPr>
              <a:t>δ</a:t>
            </a:r>
            <a:r>
              <a:rPr lang="el-GR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(T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N)*,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the following condition holds:</a:t>
            </a:r>
          </a:p>
          <a:p>
            <a:pPr lvl="1" eaLnBrk="1" hangingPunct="1"/>
            <a:r>
              <a:rPr lang="en-US" dirty="0">
                <a:ea typeface="Arial Unicode MS" pitchFamily="34" charset="-128"/>
                <a:cs typeface="Arial Unicode MS" pitchFamily="34" charset="-128"/>
              </a:rPr>
              <a:t>FIRST</a:t>
            </a:r>
            <a:r>
              <a:rPr lang="cs-CZ" baseline="-25000" dirty="0"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cs-CZ" dirty="0">
                <a:cs typeface="Arial" charset="0"/>
              </a:rPr>
              <a:t>u)</a:t>
            </a:r>
            <a:r>
              <a:rPr lang="en-US" dirty="0">
                <a:cs typeface="Arial" charset="0"/>
              </a:rPr>
              <a:t>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∩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FIRST</a:t>
            </a:r>
            <a:r>
              <a:rPr lang="cs-CZ" baseline="-25000" dirty="0"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(v</a:t>
            </a:r>
            <a:r>
              <a:rPr lang="cs-CZ" dirty="0">
                <a:cs typeface="Arial" charset="0"/>
              </a:rPr>
              <a:t>)</a:t>
            </a:r>
            <a:r>
              <a:rPr lang="en-US" dirty="0">
                <a:cs typeface="Arial" charset="0"/>
              </a:rPr>
              <a:t> </a:t>
            </a:r>
            <a:r>
              <a:rPr lang="cs-CZ" dirty="0">
                <a:cs typeface="Arial" charset="0"/>
              </a:rPr>
              <a:t>=</a:t>
            </a:r>
            <a:r>
              <a:rPr lang="en-US" dirty="0">
                <a:cs typeface="Arial" charset="0"/>
              </a:rPr>
              <a:t>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∅</a:t>
            </a:r>
            <a:endParaRPr lang="cs-CZ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Grammars (languages) strength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4043363" cy="4446587"/>
          </a:xfrm>
        </p:spPr>
        <p:txBody>
          <a:bodyPr/>
          <a:lstStyle/>
          <a:p>
            <a:pPr eaLnBrk="1" hangingPunct="1"/>
            <a:r>
              <a:rPr lang="en-US" dirty="0"/>
              <a:t>Union of all </a:t>
            </a:r>
            <a:r>
              <a:rPr lang="cs-CZ" dirty="0"/>
              <a:t>LR(k) </a:t>
            </a:r>
            <a:r>
              <a:rPr lang="en-US" dirty="0"/>
              <a:t>are deterministic context-free languages (DBKJ) and it is a proper subset of all context-free languages (BKJ)</a:t>
            </a:r>
          </a:p>
        </p:txBody>
      </p:sp>
      <p:pic>
        <p:nvPicPr>
          <p:cNvPr id="45060" name="Picture 6" descr="Jazy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1628775"/>
            <a:ext cx="3810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Grammar augmentation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/>
              <a:t>Augmentation of a grammar </a:t>
            </a:r>
            <a:r>
              <a:rPr lang="cs-CZ" sz="2600" dirty="0"/>
              <a:t>G=(T,N,S,P)</a:t>
            </a:r>
            <a:r>
              <a:rPr lang="en-US" sz="2600" dirty="0"/>
              <a:t> is a grammar </a:t>
            </a:r>
            <a:r>
              <a:rPr lang="cs-CZ" sz="2600" dirty="0"/>
              <a:t>G</a:t>
            </a:r>
            <a:r>
              <a:rPr lang="en-US" sz="2600" dirty="0"/>
              <a:t>’</a:t>
            </a:r>
            <a:r>
              <a:rPr lang="cs-CZ" sz="2600" dirty="0"/>
              <a:t>=(T,N</a:t>
            </a:r>
            <a:r>
              <a:rPr lang="en-US" sz="2600" dirty="0"/>
              <a:t>’</a:t>
            </a:r>
            <a:r>
              <a:rPr lang="cs-CZ" sz="2600" dirty="0"/>
              <a:t>,S</a:t>
            </a:r>
            <a:r>
              <a:rPr lang="en-US" sz="2600" dirty="0"/>
              <a:t>’</a:t>
            </a:r>
            <a:r>
              <a:rPr lang="cs-CZ" sz="2600" dirty="0"/>
              <a:t>,P</a:t>
            </a:r>
            <a:r>
              <a:rPr lang="en-US" sz="2600" dirty="0"/>
              <a:t>’</a:t>
            </a:r>
            <a:r>
              <a:rPr lang="cs-CZ" sz="2600" dirty="0"/>
              <a:t>), </a:t>
            </a:r>
            <a:r>
              <a:rPr lang="en-US" sz="2600" dirty="0"/>
              <a:t>where</a:t>
            </a:r>
            <a:r>
              <a:rPr lang="cs-CZ" sz="2600" dirty="0"/>
              <a:t> N</a:t>
            </a:r>
            <a:r>
              <a:rPr lang="en-US" sz="2600" dirty="0"/>
              <a:t>’</a:t>
            </a:r>
            <a:r>
              <a:rPr lang="cs-CZ" sz="2600" dirty="0"/>
              <a:t>=N</a:t>
            </a:r>
            <a:r>
              <a:rPr lang="cs-CZ" sz="2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US" sz="2600" dirty="0">
                <a:ea typeface="Arial Unicode MS" pitchFamily="34" charset="-128"/>
                <a:cs typeface="Arial Unicode MS" pitchFamily="34" charset="-128"/>
              </a:rPr>
              <a:t>{S</a:t>
            </a:r>
            <a:r>
              <a:rPr lang="en-US" sz="2600" dirty="0"/>
              <a:t>’} and P’=P</a:t>
            </a:r>
            <a:r>
              <a:rPr lang="en-US" sz="2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∪{S’→S}</a:t>
            </a:r>
          </a:p>
          <a:p>
            <a:pPr eaLnBrk="1" hangingPunct="1"/>
            <a:r>
              <a:rPr lang="en-US" sz="2600" dirty="0">
                <a:ea typeface="Arial Unicode MS" pitchFamily="34" charset="-128"/>
                <a:cs typeface="Arial Unicode MS" pitchFamily="34" charset="-128"/>
              </a:rPr>
              <a:t>The augmentation is not necessary whenever S is on the left side of one production and it isn’t on any right side of grammar productions</a:t>
            </a:r>
            <a:endParaRPr lang="cs-CZ" sz="2600" dirty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sz="2600" dirty="0">
                <a:ea typeface="Arial Unicode MS" pitchFamily="34" charset="-128"/>
                <a:cs typeface="Arial Unicode MS" pitchFamily="34" charset="-128"/>
              </a:rPr>
              <a:t>It helps recognize the end of parsing</a:t>
            </a:r>
            <a:endParaRPr lang="cs-CZ" sz="2600" dirty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sz="2600" dirty="0">
                <a:ea typeface="Arial Unicode MS" pitchFamily="34" charset="-128"/>
                <a:cs typeface="Arial Unicode MS" pitchFamily="34" charset="-128"/>
              </a:rPr>
              <a:t>For our grammar</a:t>
            </a:r>
            <a:r>
              <a:rPr lang="cs-CZ" sz="2600" dirty="0"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lvl="1" eaLnBrk="1" hangingPunct="1"/>
            <a:r>
              <a:rPr lang="cs-CZ" sz="2200" dirty="0"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sz="2200" dirty="0"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cs-CZ" sz="2200" dirty="0">
                <a:ea typeface="Arial Unicode MS" pitchFamily="34" charset="-128"/>
                <a:cs typeface="Arial Unicode MS" pitchFamily="34" charset="-128"/>
              </a:rPr>
              <a:t>→E</a:t>
            </a:r>
            <a:endParaRPr lang="cs-CZ" sz="2200" dirty="0">
              <a:cs typeface="Arial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LR(0) items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/>
              <a:t>LR(0) item of a grammar </a:t>
            </a:r>
            <a:r>
              <a:rPr lang="cs-CZ" sz="2600" dirty="0"/>
              <a:t>G </a:t>
            </a:r>
            <a:r>
              <a:rPr lang="en-US" sz="2600" dirty="0"/>
              <a:t>is a production with a special symbol dot on the right side</a:t>
            </a:r>
            <a:endParaRPr lang="cs-CZ" sz="2600" dirty="0"/>
          </a:p>
          <a:p>
            <a:pPr lvl="1" eaLnBrk="1" hangingPunct="1"/>
            <a:r>
              <a:rPr lang="en-US" sz="2200" dirty="0"/>
              <a:t>Special symbol is a valid symbol for comparison of two LR(0) items of a same production. LR(0) items of the same production are different, whenever the dot is on different position. Moreover, the dot is not a grammar symbol</a:t>
            </a:r>
            <a:endParaRPr lang="cs-CZ" sz="2200" dirty="0"/>
          </a:p>
          <a:p>
            <a:pPr eaLnBrk="1" hangingPunct="1"/>
            <a:r>
              <a:rPr lang="en-US" sz="2600" dirty="0"/>
              <a:t>An example for production </a:t>
            </a:r>
            <a:r>
              <a:rPr lang="cs-CZ" sz="2600" dirty="0"/>
              <a:t>E </a:t>
            </a:r>
            <a:r>
              <a:rPr lang="cs-CZ" sz="2600" dirty="0">
                <a:cs typeface="Arial" charset="0"/>
              </a:rPr>
              <a:t>→ E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sz="2600" dirty="0">
                <a:cs typeface="Arial" charset="0"/>
              </a:rPr>
              <a:t> T: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2200" dirty="0"/>
              <a:t>E </a:t>
            </a:r>
            <a:r>
              <a:rPr lang="cs-CZ" sz="2200" dirty="0">
                <a:cs typeface="Arial" charset="0"/>
              </a:rPr>
              <a:t>→ ♦E </a:t>
            </a:r>
            <a:r>
              <a:rPr lang="cs-CZ" sz="2200" b="1" dirty="0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sz="2200" dirty="0">
                <a:cs typeface="Arial" charset="0"/>
              </a:rPr>
              <a:t> T				</a:t>
            </a:r>
            <a:r>
              <a:rPr lang="cs-CZ" sz="2200" dirty="0"/>
              <a:t>E </a:t>
            </a:r>
            <a:r>
              <a:rPr lang="cs-CZ" sz="2200" dirty="0">
                <a:cs typeface="Arial" charset="0"/>
              </a:rPr>
              <a:t>→ E </a:t>
            </a:r>
            <a:r>
              <a:rPr lang="cs-CZ" sz="2200" b="1" dirty="0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sz="2200" dirty="0">
                <a:cs typeface="Arial" charset="0"/>
              </a:rPr>
              <a:t> ♦T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2200" dirty="0"/>
              <a:t>E </a:t>
            </a:r>
            <a:r>
              <a:rPr lang="cs-CZ" sz="2200" dirty="0">
                <a:cs typeface="Arial" charset="0"/>
              </a:rPr>
              <a:t>→ E ♦</a:t>
            </a:r>
            <a:r>
              <a:rPr lang="cs-CZ" sz="2200" b="1" dirty="0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sz="2200" dirty="0">
                <a:cs typeface="Arial" charset="0"/>
              </a:rPr>
              <a:t> T			</a:t>
            </a:r>
            <a:r>
              <a:rPr lang="en-US" sz="2200" dirty="0">
                <a:cs typeface="Arial" charset="0"/>
              </a:rPr>
              <a:t>	</a:t>
            </a:r>
            <a:r>
              <a:rPr lang="cs-CZ" sz="2200" dirty="0"/>
              <a:t>E </a:t>
            </a:r>
            <a:r>
              <a:rPr lang="cs-CZ" sz="2200" dirty="0">
                <a:cs typeface="Arial" charset="0"/>
              </a:rPr>
              <a:t>→ E </a:t>
            </a:r>
            <a:r>
              <a:rPr lang="cs-CZ" sz="2200" b="1" dirty="0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sz="2200" dirty="0">
                <a:cs typeface="Arial" charset="0"/>
              </a:rPr>
              <a:t> T♦</a:t>
            </a:r>
            <a:endParaRPr lang="en-US" sz="2200" dirty="0">
              <a:cs typeface="Arial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closure operation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If I is a set of LR(0) items for a grammar G, then</a:t>
            </a:r>
            <a:r>
              <a:rPr lang="cs-CZ" dirty="0"/>
              <a:t> CLOSURE(I) </a:t>
            </a:r>
            <a:r>
              <a:rPr lang="en-US" dirty="0"/>
              <a:t>is a set of LR(0) items constructed from I by following rules:</a:t>
            </a:r>
            <a:endParaRPr lang="cs-CZ" dirty="0"/>
          </a:p>
          <a:p>
            <a:pPr lvl="1" eaLnBrk="1" hangingPunct="1"/>
            <a:r>
              <a:rPr lang="en-US" dirty="0"/>
              <a:t>Add I to the</a:t>
            </a:r>
            <a:r>
              <a:rPr lang="cs-CZ" dirty="0"/>
              <a:t> CLOSURE(I)</a:t>
            </a:r>
          </a:p>
          <a:p>
            <a:pPr lvl="1" eaLnBrk="1" hangingPunct="1"/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∀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A→</a:t>
            </a:r>
            <a:r>
              <a:rPr lang="el-GR" dirty="0">
                <a:cs typeface="Arial" charset="0"/>
              </a:rPr>
              <a:t>α</a:t>
            </a:r>
            <a:r>
              <a:rPr lang="cs-CZ" dirty="0">
                <a:cs typeface="Arial" charset="0"/>
              </a:rPr>
              <a:t>♦B</a:t>
            </a:r>
            <a:r>
              <a:rPr lang="el-GR" dirty="0">
                <a:cs typeface="Arial" charset="0"/>
              </a:rPr>
              <a:t>β</a:t>
            </a:r>
            <a:r>
              <a:rPr lang="el-GR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CLOSURE(I)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, where B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∈N,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add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∀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B→</a:t>
            </a:r>
            <a:r>
              <a:rPr lang="el-GR" dirty="0">
                <a:cs typeface="Arial" charset="0"/>
              </a:rPr>
              <a:t>γ</a:t>
            </a:r>
            <a:r>
              <a:rPr lang="el-GR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P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to 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CLOSURE(I)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LR(0) item 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B→</a:t>
            </a:r>
            <a:r>
              <a:rPr lang="cs-CZ" dirty="0">
                <a:cs typeface="Arial" charset="0"/>
              </a:rPr>
              <a:t>♦</a:t>
            </a:r>
            <a:r>
              <a:rPr lang="el-GR" dirty="0">
                <a:cs typeface="Arial" charset="0"/>
              </a:rPr>
              <a:t>γ</a:t>
            </a:r>
            <a:r>
              <a:rPr lang="cs-CZ" dirty="0">
                <a:cs typeface="Arial" charset="0"/>
              </a:rPr>
              <a:t>, </a:t>
            </a:r>
            <a:r>
              <a:rPr lang="en-US" dirty="0">
                <a:cs typeface="Arial" charset="0"/>
              </a:rPr>
              <a:t>if it is not already there</a:t>
            </a:r>
            <a:r>
              <a:rPr lang="cs-CZ" dirty="0">
                <a:cs typeface="Arial" charset="0"/>
              </a:rPr>
              <a:t>. </a:t>
            </a:r>
            <a:r>
              <a:rPr lang="en-US" dirty="0">
                <a:cs typeface="Arial" charset="0"/>
              </a:rPr>
              <a:t>Apply this rule until no more new LR(0) items can be added to </a:t>
            </a:r>
            <a:r>
              <a:rPr lang="cs-CZ" dirty="0">
                <a:cs typeface="Arial" charset="0"/>
              </a:rPr>
              <a:t>CLOSURE(I)</a:t>
            </a:r>
            <a:endParaRPr lang="el-GR" dirty="0">
              <a:cs typeface="Arial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 of closure for our grammar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/>
              <a:t>I=</a:t>
            </a:r>
            <a:r>
              <a:rPr lang="en-US" dirty="0"/>
              <a:t>{S’</a:t>
            </a:r>
            <a:r>
              <a:rPr lang="en-US" dirty="0">
                <a:cs typeface="Arial" charset="0"/>
              </a:rPr>
              <a:t>→♦E}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CLOSURE(I)=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S’</a:t>
            </a:r>
            <a:r>
              <a:rPr lang="en-US" dirty="0">
                <a:cs typeface="Arial" charset="0"/>
              </a:rPr>
              <a:t>→ ♦E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E </a:t>
            </a:r>
            <a:r>
              <a:rPr lang="cs-CZ" dirty="0">
                <a:cs typeface="Arial" charset="0"/>
              </a:rPr>
              <a:t>→</a:t>
            </a:r>
            <a:r>
              <a:rPr lang="en-US" dirty="0">
                <a:cs typeface="Arial" charset="0"/>
              </a:rPr>
              <a:t> ♦</a:t>
            </a:r>
            <a:r>
              <a:rPr lang="cs-CZ" dirty="0">
                <a:cs typeface="Arial" charset="0"/>
              </a:rPr>
              <a:t>E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dirty="0">
                <a:cs typeface="Arial" charset="0"/>
              </a:rPr>
              <a:t> T</a:t>
            </a:r>
            <a:endParaRPr lang="en-US" dirty="0"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E </a:t>
            </a:r>
            <a:r>
              <a:rPr lang="cs-CZ" dirty="0">
                <a:cs typeface="Arial" charset="0"/>
              </a:rPr>
              <a:t>→</a:t>
            </a:r>
            <a:r>
              <a:rPr lang="en-US" dirty="0">
                <a:cs typeface="Arial" charset="0"/>
              </a:rPr>
              <a:t> ♦</a:t>
            </a:r>
            <a:r>
              <a:rPr lang="cs-CZ" dirty="0">
                <a:cs typeface="Arial" charset="0"/>
              </a:rPr>
              <a:t>T</a:t>
            </a:r>
            <a:endParaRPr lang="en-US" dirty="0"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T </a:t>
            </a:r>
            <a:r>
              <a:rPr lang="cs-CZ" dirty="0">
                <a:cs typeface="Arial" charset="0"/>
              </a:rPr>
              <a:t>→ </a:t>
            </a:r>
            <a:r>
              <a:rPr lang="en-US" dirty="0">
                <a:cs typeface="Arial" charset="0"/>
              </a:rPr>
              <a:t>♦</a:t>
            </a:r>
            <a:r>
              <a:rPr lang="cs-CZ" dirty="0">
                <a:cs typeface="Arial" charset="0"/>
              </a:rPr>
              <a:t>T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*</a:t>
            </a:r>
            <a:r>
              <a:rPr lang="cs-CZ" dirty="0">
                <a:cs typeface="Arial" charset="0"/>
              </a:rPr>
              <a:t> F</a:t>
            </a:r>
            <a:endParaRPr lang="en-US" dirty="0"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T </a:t>
            </a:r>
            <a:r>
              <a:rPr lang="cs-CZ" dirty="0">
                <a:cs typeface="Arial" charset="0"/>
              </a:rPr>
              <a:t>→ </a:t>
            </a:r>
            <a:r>
              <a:rPr lang="en-US" dirty="0">
                <a:cs typeface="Arial" charset="0"/>
              </a:rPr>
              <a:t>♦</a:t>
            </a:r>
            <a:r>
              <a:rPr lang="cs-CZ" dirty="0">
                <a:cs typeface="Arial" charset="0"/>
              </a:rPr>
              <a:t>F</a:t>
            </a:r>
            <a:endParaRPr lang="en-US" dirty="0"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F </a:t>
            </a:r>
            <a:r>
              <a:rPr lang="cs-CZ" dirty="0">
                <a:cs typeface="Arial" charset="0"/>
              </a:rPr>
              <a:t>→ </a:t>
            </a:r>
            <a:r>
              <a:rPr lang="en-US" dirty="0">
                <a:cs typeface="Arial" charset="0"/>
              </a:rPr>
              <a:t>♦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(</a:t>
            </a:r>
            <a:r>
              <a:rPr lang="cs-CZ" dirty="0">
                <a:cs typeface="Arial" charset="0"/>
              </a:rPr>
              <a:t> E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)</a:t>
            </a:r>
            <a:endParaRPr lang="en-US" b="1" dirty="0">
              <a:solidFill>
                <a:schemeClr val="accent2"/>
              </a:solidFill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F </a:t>
            </a:r>
            <a:r>
              <a:rPr lang="cs-CZ" dirty="0">
                <a:cs typeface="Arial" charset="0"/>
              </a:rPr>
              <a:t>→ </a:t>
            </a:r>
            <a:r>
              <a:rPr lang="en-US" dirty="0">
                <a:cs typeface="Arial" charset="0"/>
              </a:rPr>
              <a:t>♦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id</a:t>
            </a:r>
            <a:endParaRPr lang="en-US" b="1" dirty="0">
              <a:solidFill>
                <a:schemeClr val="accent2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GOTO operation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GOTO(I, X) </a:t>
            </a:r>
            <a:r>
              <a:rPr lang="en-US" dirty="0"/>
              <a:t>operation for a set I of LR(0) items and a grammar symbol X is defined to be the closure of the set of all LR(0) items </a:t>
            </a:r>
            <a:r>
              <a:rPr lang="cs-CZ" dirty="0"/>
              <a:t>A</a:t>
            </a:r>
            <a:r>
              <a:rPr lang="cs-CZ" dirty="0">
                <a:cs typeface="Arial" charset="0"/>
              </a:rPr>
              <a:t>→</a:t>
            </a:r>
            <a:r>
              <a:rPr lang="el-GR" dirty="0">
                <a:cs typeface="Arial" charset="0"/>
              </a:rPr>
              <a:t>α</a:t>
            </a:r>
            <a:r>
              <a:rPr lang="cs-CZ" dirty="0">
                <a:cs typeface="Arial" charset="0"/>
              </a:rPr>
              <a:t>X♦</a:t>
            </a:r>
            <a:r>
              <a:rPr lang="el-GR" dirty="0">
                <a:cs typeface="Arial" charset="0"/>
              </a:rPr>
              <a:t>β</a:t>
            </a:r>
            <a:r>
              <a:rPr lang="cs-CZ" dirty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such that </a:t>
            </a:r>
            <a:r>
              <a:rPr lang="cs-CZ" dirty="0"/>
              <a:t>A</a:t>
            </a:r>
            <a:r>
              <a:rPr lang="cs-CZ" dirty="0">
                <a:cs typeface="Arial" charset="0"/>
              </a:rPr>
              <a:t>→</a:t>
            </a:r>
            <a:r>
              <a:rPr lang="el-GR" dirty="0">
                <a:cs typeface="Arial" charset="0"/>
              </a:rPr>
              <a:t>α</a:t>
            </a:r>
            <a:r>
              <a:rPr lang="cs-CZ" dirty="0">
                <a:cs typeface="Arial" charset="0"/>
              </a:rPr>
              <a:t>♦X</a:t>
            </a:r>
            <a:r>
              <a:rPr lang="el-GR" dirty="0">
                <a:cs typeface="Arial" charset="0"/>
              </a:rPr>
              <a:t>β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I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Construction of canonical collection of sets of LR(0) items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We have an augmented grammar </a:t>
            </a:r>
            <a:r>
              <a:rPr lang="cs-CZ" dirty="0"/>
              <a:t>G</a:t>
            </a:r>
            <a:r>
              <a:rPr lang="en-US" dirty="0"/>
              <a:t>’</a:t>
            </a:r>
            <a:r>
              <a:rPr lang="cs-CZ" dirty="0"/>
              <a:t>=(T,N</a:t>
            </a:r>
            <a:r>
              <a:rPr lang="en-US" dirty="0"/>
              <a:t>’</a:t>
            </a:r>
            <a:r>
              <a:rPr lang="cs-CZ" dirty="0"/>
              <a:t>,S</a:t>
            </a:r>
            <a:r>
              <a:rPr lang="en-US" dirty="0"/>
              <a:t>’</a:t>
            </a:r>
            <a:r>
              <a:rPr lang="cs-CZ" dirty="0"/>
              <a:t>,P</a:t>
            </a:r>
            <a:r>
              <a:rPr lang="en-US" dirty="0"/>
              <a:t>’</a:t>
            </a:r>
            <a:r>
              <a:rPr lang="cs-CZ" dirty="0"/>
              <a:t>)</a:t>
            </a:r>
          </a:p>
          <a:p>
            <a:pPr eaLnBrk="1" hangingPunct="1"/>
            <a:r>
              <a:rPr lang="en-US" dirty="0"/>
              <a:t>Construction of canonical collection</a:t>
            </a:r>
            <a:r>
              <a:rPr lang="cs-CZ" dirty="0"/>
              <a:t> C </a:t>
            </a:r>
            <a:r>
              <a:rPr lang="en-US" dirty="0"/>
              <a:t>of sets of LR(0) items</a:t>
            </a:r>
            <a:r>
              <a:rPr lang="cs-CZ" dirty="0"/>
              <a:t>:</a:t>
            </a:r>
          </a:p>
          <a:p>
            <a:pPr lvl="1" eaLnBrk="1" hangingPunct="1"/>
            <a:r>
              <a:rPr lang="en-US" dirty="0"/>
              <a:t>We start with</a:t>
            </a:r>
            <a:r>
              <a:rPr lang="cs-CZ" dirty="0"/>
              <a:t> C=</a:t>
            </a:r>
            <a:r>
              <a:rPr lang="en-US" dirty="0"/>
              <a:t>{ CLOSURE({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S’→</a:t>
            </a:r>
            <a:r>
              <a:rPr lang="en-US" dirty="0">
                <a:cs typeface="Arial" charset="0"/>
              </a:rPr>
              <a:t>♦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S}) }</a:t>
            </a:r>
          </a:p>
          <a:p>
            <a:pPr lvl="1"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∀ I∈C and ∀ X∈T∪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N’ such as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GOTO(I, X)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C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GOTO(I, X)≠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∅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add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GOTO(I, X)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C.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Repeat this step, until something new is added to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C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.</a:t>
            </a:r>
            <a:endParaRPr lang="cs-CZ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Derivation (parse, syntax) tree</a:t>
            </a:r>
            <a:endParaRPr lang="cs-CZ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51804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Graphical representation of derivations using trees</a:t>
            </a:r>
            <a:endParaRPr lang="cs-CZ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Vertices are both non-terminals and terminals</a:t>
            </a:r>
            <a:endParaRPr lang="cs-CZ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Edges from inner vertex representing a non-terminal on the left side of a production rule to all symbols from the right side of a production rule</a:t>
            </a:r>
            <a:endParaRPr lang="cs-CZ" dirty="0"/>
          </a:p>
          <a:p>
            <a:pPr eaLnBrk="1" hangingPunct="1">
              <a:lnSpc>
                <a:spcPct val="90000"/>
              </a:lnSpc>
            </a:pPr>
            <a:r>
              <a:rPr lang="cs-CZ" dirty="0"/>
              <a:t>E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⇒①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E+T</a:t>
            </a:r>
            <a:r>
              <a:rPr lang="cs-CZ" dirty="0"/>
              <a:t>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⇒②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T+T</a:t>
            </a:r>
            <a:r>
              <a:rPr lang="cs-CZ" dirty="0"/>
              <a:t>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⇒④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F+T</a:t>
            </a:r>
            <a:r>
              <a:rPr lang="cs-CZ" dirty="0"/>
              <a:t>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⇒⑥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 err="1">
                <a:ea typeface="Arial Unicode MS" pitchFamily="34" charset="-128"/>
                <a:cs typeface="Arial Unicode MS" pitchFamily="34" charset="-128"/>
              </a:rPr>
              <a:t>id+T</a:t>
            </a:r>
            <a:r>
              <a:rPr lang="cs-CZ" dirty="0"/>
              <a:t>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⇒③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 err="1">
                <a:ea typeface="Arial Unicode MS" pitchFamily="34" charset="-128"/>
                <a:cs typeface="Arial Unicode MS" pitchFamily="34" charset="-128"/>
              </a:rPr>
              <a:t>id+T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*F</a:t>
            </a:r>
            <a:r>
              <a:rPr lang="cs-CZ" dirty="0"/>
              <a:t>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⇒④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 err="1">
                <a:ea typeface="Arial Unicode MS" pitchFamily="34" charset="-128"/>
                <a:cs typeface="Arial Unicode MS" pitchFamily="34" charset="-128"/>
              </a:rPr>
              <a:t>id+F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*F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⇒⑥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 err="1">
                <a:ea typeface="Arial Unicode MS" pitchFamily="34" charset="-128"/>
                <a:cs typeface="Arial Unicode MS" pitchFamily="34" charset="-128"/>
              </a:rPr>
              <a:t>id+id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*F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⇒⑥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 err="1">
                <a:ea typeface="Arial Unicode MS" pitchFamily="34" charset="-128"/>
                <a:cs typeface="Arial Unicode MS" pitchFamily="34" charset="-128"/>
              </a:rPr>
              <a:t>id+id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*id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Construction of canonical collection for our grammar</a:t>
            </a:r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auto">
          <a:xfrm>
            <a:off x="971550" y="1557338"/>
            <a:ext cx="1584325" cy="244951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S’→ ♦E</a:t>
            </a:r>
          </a:p>
          <a:p>
            <a:r>
              <a:rPr lang="cs-CZ" sz="2000"/>
              <a:t>E →</a:t>
            </a:r>
            <a:r>
              <a:rPr lang="en-US" sz="2000"/>
              <a:t> ♦</a:t>
            </a:r>
            <a:r>
              <a:rPr lang="cs-CZ" sz="2000"/>
              <a:t>E </a:t>
            </a:r>
            <a:r>
              <a:rPr lang="cs-CZ" sz="2000" b="1">
                <a:solidFill>
                  <a:schemeClr val="accent2"/>
                </a:solidFill>
              </a:rPr>
              <a:t>+</a:t>
            </a:r>
            <a:r>
              <a:rPr lang="cs-CZ" sz="2000"/>
              <a:t> T</a:t>
            </a:r>
          </a:p>
          <a:p>
            <a:r>
              <a:rPr lang="cs-CZ" sz="2000"/>
              <a:t>E →</a:t>
            </a:r>
            <a:r>
              <a:rPr lang="en-US" sz="2000"/>
              <a:t> ♦</a:t>
            </a:r>
            <a:r>
              <a:rPr lang="cs-CZ" sz="2000"/>
              <a:t>T</a:t>
            </a:r>
          </a:p>
          <a:p>
            <a:r>
              <a:rPr lang="cs-CZ" sz="2000"/>
              <a:t>T → </a:t>
            </a:r>
            <a:r>
              <a:rPr lang="en-US" sz="2000"/>
              <a:t>♦</a:t>
            </a:r>
            <a:r>
              <a:rPr lang="cs-CZ" sz="2000"/>
              <a:t>T </a:t>
            </a:r>
            <a:r>
              <a:rPr lang="cs-CZ" sz="2000" b="1">
                <a:solidFill>
                  <a:schemeClr val="accent2"/>
                </a:solidFill>
              </a:rPr>
              <a:t>*</a:t>
            </a:r>
            <a:r>
              <a:rPr lang="cs-CZ" sz="2000"/>
              <a:t> F</a:t>
            </a:r>
          </a:p>
          <a:p>
            <a:r>
              <a:rPr lang="cs-CZ" sz="2000"/>
              <a:t>T → </a:t>
            </a:r>
            <a:r>
              <a:rPr lang="en-US" sz="2000"/>
              <a:t>♦</a:t>
            </a:r>
            <a:r>
              <a:rPr lang="cs-CZ" sz="2000"/>
              <a:t>F</a:t>
            </a:r>
          </a:p>
          <a:p>
            <a:r>
              <a:rPr lang="cs-CZ" sz="2000"/>
              <a:t>F → </a:t>
            </a:r>
            <a:r>
              <a:rPr lang="en-US" sz="2000"/>
              <a:t>♦</a:t>
            </a:r>
            <a:r>
              <a:rPr lang="cs-CZ" sz="2000" b="1">
                <a:solidFill>
                  <a:schemeClr val="accent2"/>
                </a:solidFill>
              </a:rPr>
              <a:t>(</a:t>
            </a:r>
            <a:r>
              <a:rPr lang="cs-CZ" sz="2000"/>
              <a:t> E </a:t>
            </a:r>
            <a:r>
              <a:rPr lang="cs-CZ" sz="2000" b="1">
                <a:solidFill>
                  <a:schemeClr val="accent2"/>
                </a:solidFill>
              </a:rPr>
              <a:t>)</a:t>
            </a:r>
          </a:p>
          <a:p>
            <a:r>
              <a:rPr lang="cs-CZ" sz="2000"/>
              <a:t>F → </a:t>
            </a:r>
            <a:r>
              <a:rPr lang="en-US" sz="2000"/>
              <a:t>♦</a:t>
            </a:r>
            <a:r>
              <a:rPr lang="cs-CZ" sz="2000" b="1">
                <a:solidFill>
                  <a:schemeClr val="accent2"/>
                </a:solidFill>
              </a:rPr>
              <a:t>id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auto">
          <a:xfrm>
            <a:off x="971550" y="4294188"/>
            <a:ext cx="1584325" cy="7207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S’→ E♦</a:t>
            </a:r>
          </a:p>
          <a:p>
            <a:r>
              <a:rPr lang="cs-CZ" sz="2000"/>
              <a:t>E →</a:t>
            </a:r>
            <a:r>
              <a:rPr lang="en-US" sz="2000"/>
              <a:t> </a:t>
            </a:r>
            <a:r>
              <a:rPr lang="cs-CZ" sz="2000"/>
              <a:t>E </a:t>
            </a:r>
            <a:r>
              <a:rPr lang="en-US" sz="2000"/>
              <a:t>♦</a:t>
            </a:r>
            <a:r>
              <a:rPr lang="cs-CZ" sz="2000" b="1">
                <a:solidFill>
                  <a:schemeClr val="accent2"/>
                </a:solidFill>
              </a:rPr>
              <a:t>+</a:t>
            </a:r>
            <a:r>
              <a:rPr lang="cs-CZ" sz="2000"/>
              <a:t> T</a:t>
            </a:r>
            <a:endParaRPr lang="en-US" sz="2000"/>
          </a:p>
        </p:txBody>
      </p:sp>
      <p:sp>
        <p:nvSpPr>
          <p:cNvPr id="76806" name="AutoShape 6"/>
          <p:cNvSpPr>
            <a:spLocks noChangeArrowheads="1"/>
          </p:cNvSpPr>
          <p:nvPr/>
        </p:nvSpPr>
        <p:spPr bwMode="auto">
          <a:xfrm>
            <a:off x="971550" y="5302250"/>
            <a:ext cx="1584325" cy="7207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sz="2000"/>
              <a:t>E →</a:t>
            </a:r>
            <a:r>
              <a:rPr lang="en-US" sz="2000"/>
              <a:t> </a:t>
            </a:r>
            <a:r>
              <a:rPr lang="cs-CZ" sz="2000"/>
              <a:t>T</a:t>
            </a:r>
            <a:r>
              <a:rPr lang="en-US" sz="2000"/>
              <a:t>♦</a:t>
            </a:r>
          </a:p>
          <a:p>
            <a:r>
              <a:rPr lang="cs-CZ" sz="2000"/>
              <a:t>T → T </a:t>
            </a:r>
            <a:r>
              <a:rPr lang="en-US" sz="2000"/>
              <a:t>♦</a:t>
            </a:r>
            <a:r>
              <a:rPr lang="cs-CZ" sz="2000" b="1">
                <a:solidFill>
                  <a:schemeClr val="accent2"/>
                </a:solidFill>
              </a:rPr>
              <a:t>*</a:t>
            </a:r>
            <a:r>
              <a:rPr lang="cs-CZ" sz="2000"/>
              <a:t> F</a:t>
            </a:r>
            <a:endParaRPr lang="en-US" sz="2000"/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>
            <a:off x="971550" y="6308725"/>
            <a:ext cx="1584325" cy="476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sz="2000"/>
              <a:t>T → F</a:t>
            </a:r>
            <a:r>
              <a:rPr lang="en-US" sz="2000"/>
              <a:t>♦</a:t>
            </a:r>
          </a:p>
        </p:txBody>
      </p:sp>
      <p:sp>
        <p:nvSpPr>
          <p:cNvPr id="76808" name="AutoShape 8"/>
          <p:cNvSpPr>
            <a:spLocks noChangeArrowheads="1"/>
          </p:cNvSpPr>
          <p:nvPr/>
        </p:nvSpPr>
        <p:spPr bwMode="auto">
          <a:xfrm>
            <a:off x="3708400" y="1557338"/>
            <a:ext cx="1584325" cy="244951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sz="2000"/>
              <a:t>F → </a:t>
            </a:r>
            <a:r>
              <a:rPr lang="cs-CZ" sz="2000" b="1">
                <a:solidFill>
                  <a:schemeClr val="accent2"/>
                </a:solidFill>
              </a:rPr>
              <a:t>( </a:t>
            </a:r>
            <a:r>
              <a:rPr lang="en-US" sz="2000"/>
              <a:t>♦</a:t>
            </a:r>
            <a:r>
              <a:rPr lang="cs-CZ" sz="2000"/>
              <a:t>E </a:t>
            </a:r>
            <a:r>
              <a:rPr lang="cs-CZ" sz="2000" b="1">
                <a:solidFill>
                  <a:schemeClr val="accent2"/>
                </a:solidFill>
              </a:rPr>
              <a:t>)</a:t>
            </a:r>
            <a:endParaRPr lang="en-US" sz="2000"/>
          </a:p>
          <a:p>
            <a:r>
              <a:rPr lang="cs-CZ" sz="2000"/>
              <a:t>E →</a:t>
            </a:r>
            <a:r>
              <a:rPr lang="en-US" sz="2000"/>
              <a:t> ♦</a:t>
            </a:r>
            <a:r>
              <a:rPr lang="cs-CZ" sz="2000"/>
              <a:t>E </a:t>
            </a:r>
            <a:r>
              <a:rPr lang="cs-CZ" sz="2000" b="1">
                <a:solidFill>
                  <a:schemeClr val="accent2"/>
                </a:solidFill>
              </a:rPr>
              <a:t>+</a:t>
            </a:r>
            <a:r>
              <a:rPr lang="cs-CZ" sz="2000"/>
              <a:t> T</a:t>
            </a:r>
          </a:p>
          <a:p>
            <a:r>
              <a:rPr lang="cs-CZ" sz="2000"/>
              <a:t>E →</a:t>
            </a:r>
            <a:r>
              <a:rPr lang="en-US" sz="2000"/>
              <a:t> ♦</a:t>
            </a:r>
            <a:r>
              <a:rPr lang="cs-CZ" sz="2000"/>
              <a:t>T</a:t>
            </a:r>
          </a:p>
          <a:p>
            <a:r>
              <a:rPr lang="cs-CZ" sz="2000"/>
              <a:t>T → </a:t>
            </a:r>
            <a:r>
              <a:rPr lang="en-US" sz="2000"/>
              <a:t>♦</a:t>
            </a:r>
            <a:r>
              <a:rPr lang="cs-CZ" sz="2000"/>
              <a:t>T </a:t>
            </a:r>
            <a:r>
              <a:rPr lang="cs-CZ" sz="2000" b="1">
                <a:solidFill>
                  <a:schemeClr val="accent2"/>
                </a:solidFill>
              </a:rPr>
              <a:t>*</a:t>
            </a:r>
            <a:r>
              <a:rPr lang="cs-CZ" sz="2000"/>
              <a:t> F</a:t>
            </a:r>
          </a:p>
          <a:p>
            <a:r>
              <a:rPr lang="cs-CZ" sz="2000"/>
              <a:t>T → </a:t>
            </a:r>
            <a:r>
              <a:rPr lang="en-US" sz="2000"/>
              <a:t>♦</a:t>
            </a:r>
            <a:r>
              <a:rPr lang="cs-CZ" sz="2000"/>
              <a:t>F</a:t>
            </a:r>
          </a:p>
          <a:p>
            <a:r>
              <a:rPr lang="cs-CZ" sz="2000"/>
              <a:t>F → </a:t>
            </a:r>
            <a:r>
              <a:rPr lang="en-US" sz="2000"/>
              <a:t>♦</a:t>
            </a:r>
            <a:r>
              <a:rPr lang="cs-CZ" sz="2000" b="1">
                <a:solidFill>
                  <a:schemeClr val="accent2"/>
                </a:solidFill>
              </a:rPr>
              <a:t>(</a:t>
            </a:r>
            <a:r>
              <a:rPr lang="cs-CZ" sz="2000"/>
              <a:t> E </a:t>
            </a:r>
            <a:r>
              <a:rPr lang="cs-CZ" sz="2000" b="1">
                <a:solidFill>
                  <a:schemeClr val="accent2"/>
                </a:solidFill>
              </a:rPr>
              <a:t>)</a:t>
            </a:r>
          </a:p>
          <a:p>
            <a:r>
              <a:rPr lang="cs-CZ" sz="2000"/>
              <a:t>F → </a:t>
            </a:r>
            <a:r>
              <a:rPr lang="en-US" sz="2000"/>
              <a:t>♦</a:t>
            </a:r>
            <a:r>
              <a:rPr lang="cs-CZ" sz="2000" b="1">
                <a:solidFill>
                  <a:schemeClr val="accent2"/>
                </a:solidFill>
              </a:rPr>
              <a:t>id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76809" name="AutoShape 9"/>
          <p:cNvSpPr>
            <a:spLocks noChangeArrowheads="1"/>
          </p:cNvSpPr>
          <p:nvPr/>
        </p:nvSpPr>
        <p:spPr bwMode="auto">
          <a:xfrm>
            <a:off x="3708400" y="4221163"/>
            <a:ext cx="1584325" cy="476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sz="2000"/>
              <a:t>F → </a:t>
            </a:r>
            <a:r>
              <a:rPr lang="cs-CZ" sz="2000" b="1">
                <a:solidFill>
                  <a:schemeClr val="accent2"/>
                </a:solidFill>
              </a:rPr>
              <a:t>id</a:t>
            </a:r>
            <a:r>
              <a:rPr lang="en-US" sz="2000"/>
              <a:t>♦</a:t>
            </a:r>
          </a:p>
        </p:txBody>
      </p:sp>
      <p:sp>
        <p:nvSpPr>
          <p:cNvPr id="76810" name="AutoShape 10"/>
          <p:cNvSpPr>
            <a:spLocks noChangeArrowheads="1"/>
          </p:cNvSpPr>
          <p:nvPr/>
        </p:nvSpPr>
        <p:spPr bwMode="auto">
          <a:xfrm>
            <a:off x="3708400" y="4941888"/>
            <a:ext cx="1584325" cy="18446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sz="2000"/>
              <a:t>E →</a:t>
            </a:r>
            <a:r>
              <a:rPr lang="en-US" sz="2000"/>
              <a:t> </a:t>
            </a:r>
            <a:r>
              <a:rPr lang="cs-CZ" sz="2000"/>
              <a:t>E </a:t>
            </a:r>
            <a:r>
              <a:rPr lang="cs-CZ" sz="2000" b="1">
                <a:solidFill>
                  <a:schemeClr val="accent2"/>
                </a:solidFill>
              </a:rPr>
              <a:t>+</a:t>
            </a:r>
            <a:r>
              <a:rPr lang="cs-CZ" sz="2000"/>
              <a:t> </a:t>
            </a:r>
            <a:r>
              <a:rPr lang="en-US" sz="2000"/>
              <a:t>♦</a:t>
            </a:r>
            <a:r>
              <a:rPr lang="cs-CZ" sz="2000"/>
              <a:t>T</a:t>
            </a:r>
          </a:p>
          <a:p>
            <a:r>
              <a:rPr lang="cs-CZ" sz="2000"/>
              <a:t>T → </a:t>
            </a:r>
            <a:r>
              <a:rPr lang="en-US" sz="2000"/>
              <a:t>♦</a:t>
            </a:r>
            <a:r>
              <a:rPr lang="cs-CZ" sz="2000"/>
              <a:t>T </a:t>
            </a:r>
            <a:r>
              <a:rPr lang="cs-CZ" sz="2000" b="1">
                <a:solidFill>
                  <a:schemeClr val="accent2"/>
                </a:solidFill>
              </a:rPr>
              <a:t>*</a:t>
            </a:r>
            <a:r>
              <a:rPr lang="cs-CZ" sz="2000"/>
              <a:t> F</a:t>
            </a:r>
          </a:p>
          <a:p>
            <a:r>
              <a:rPr lang="cs-CZ" sz="2000"/>
              <a:t>T → </a:t>
            </a:r>
            <a:r>
              <a:rPr lang="en-US" sz="2000"/>
              <a:t>♦</a:t>
            </a:r>
            <a:r>
              <a:rPr lang="cs-CZ" sz="2000"/>
              <a:t>F</a:t>
            </a:r>
          </a:p>
          <a:p>
            <a:r>
              <a:rPr lang="cs-CZ" sz="2000"/>
              <a:t>F → </a:t>
            </a:r>
            <a:r>
              <a:rPr lang="en-US" sz="2000"/>
              <a:t>♦</a:t>
            </a:r>
            <a:r>
              <a:rPr lang="cs-CZ" sz="2000" b="1">
                <a:solidFill>
                  <a:schemeClr val="accent2"/>
                </a:solidFill>
              </a:rPr>
              <a:t>(</a:t>
            </a:r>
            <a:r>
              <a:rPr lang="cs-CZ" sz="2000"/>
              <a:t> E </a:t>
            </a:r>
            <a:r>
              <a:rPr lang="cs-CZ" sz="2000" b="1">
                <a:solidFill>
                  <a:schemeClr val="accent2"/>
                </a:solidFill>
              </a:rPr>
              <a:t>)</a:t>
            </a:r>
          </a:p>
          <a:p>
            <a:r>
              <a:rPr lang="cs-CZ" sz="2000"/>
              <a:t>F → </a:t>
            </a:r>
            <a:r>
              <a:rPr lang="en-US" sz="2000"/>
              <a:t>♦</a:t>
            </a:r>
            <a:r>
              <a:rPr lang="cs-CZ" sz="2000" b="1">
                <a:solidFill>
                  <a:schemeClr val="accent2"/>
                </a:solidFill>
              </a:rPr>
              <a:t>id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76811" name="AutoShape 11"/>
          <p:cNvSpPr>
            <a:spLocks noChangeArrowheads="1"/>
          </p:cNvSpPr>
          <p:nvPr/>
        </p:nvSpPr>
        <p:spPr bwMode="auto">
          <a:xfrm>
            <a:off x="6588125" y="1557338"/>
            <a:ext cx="1584325" cy="10080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sz="2000"/>
              <a:t>T → T </a:t>
            </a:r>
            <a:r>
              <a:rPr lang="cs-CZ" sz="2000" b="1">
                <a:solidFill>
                  <a:schemeClr val="accent2"/>
                </a:solidFill>
              </a:rPr>
              <a:t>*</a:t>
            </a:r>
            <a:r>
              <a:rPr lang="cs-CZ" sz="2000"/>
              <a:t> </a:t>
            </a:r>
            <a:r>
              <a:rPr lang="en-US" sz="2000"/>
              <a:t>♦</a:t>
            </a:r>
            <a:r>
              <a:rPr lang="cs-CZ" sz="2000"/>
              <a:t>F</a:t>
            </a:r>
          </a:p>
          <a:p>
            <a:r>
              <a:rPr lang="cs-CZ" sz="2000"/>
              <a:t>F → </a:t>
            </a:r>
            <a:r>
              <a:rPr lang="en-US" sz="2000"/>
              <a:t>♦</a:t>
            </a:r>
            <a:r>
              <a:rPr lang="cs-CZ" sz="2000" b="1">
                <a:solidFill>
                  <a:schemeClr val="accent2"/>
                </a:solidFill>
              </a:rPr>
              <a:t>(</a:t>
            </a:r>
            <a:r>
              <a:rPr lang="cs-CZ" sz="2000"/>
              <a:t> E </a:t>
            </a:r>
            <a:r>
              <a:rPr lang="cs-CZ" sz="2000" b="1">
                <a:solidFill>
                  <a:schemeClr val="accent2"/>
                </a:solidFill>
              </a:rPr>
              <a:t>)</a:t>
            </a:r>
          </a:p>
          <a:p>
            <a:r>
              <a:rPr lang="cs-CZ" sz="2000"/>
              <a:t>F → </a:t>
            </a:r>
            <a:r>
              <a:rPr lang="en-US" sz="2000"/>
              <a:t>♦</a:t>
            </a:r>
            <a:r>
              <a:rPr lang="cs-CZ" sz="2000" b="1">
                <a:solidFill>
                  <a:schemeClr val="accent2"/>
                </a:solidFill>
              </a:rPr>
              <a:t>id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76812" name="AutoShape 12"/>
          <p:cNvSpPr>
            <a:spLocks noChangeArrowheads="1"/>
          </p:cNvSpPr>
          <p:nvPr/>
        </p:nvSpPr>
        <p:spPr bwMode="auto">
          <a:xfrm>
            <a:off x="6588125" y="2852738"/>
            <a:ext cx="1584325" cy="7207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sz="2000"/>
              <a:t>F → </a:t>
            </a:r>
            <a:r>
              <a:rPr lang="cs-CZ" sz="2000" b="1">
                <a:solidFill>
                  <a:schemeClr val="accent2"/>
                </a:solidFill>
              </a:rPr>
              <a:t>(</a:t>
            </a:r>
            <a:r>
              <a:rPr lang="cs-CZ" sz="2000"/>
              <a:t> E </a:t>
            </a:r>
            <a:r>
              <a:rPr lang="en-US" sz="2000"/>
              <a:t>♦</a:t>
            </a:r>
            <a:r>
              <a:rPr lang="cs-CZ" sz="2000" b="1">
                <a:solidFill>
                  <a:schemeClr val="accent2"/>
                </a:solidFill>
              </a:rPr>
              <a:t>)</a:t>
            </a:r>
          </a:p>
          <a:p>
            <a:r>
              <a:rPr lang="cs-CZ" sz="2000"/>
              <a:t>E →</a:t>
            </a:r>
            <a:r>
              <a:rPr lang="en-US" sz="2000"/>
              <a:t> </a:t>
            </a:r>
            <a:r>
              <a:rPr lang="cs-CZ" sz="2000"/>
              <a:t>E </a:t>
            </a:r>
            <a:r>
              <a:rPr lang="en-US" sz="2000"/>
              <a:t>♦</a:t>
            </a:r>
            <a:r>
              <a:rPr lang="cs-CZ" sz="2000" b="1">
                <a:solidFill>
                  <a:schemeClr val="accent2"/>
                </a:solidFill>
              </a:rPr>
              <a:t>+</a:t>
            </a:r>
            <a:r>
              <a:rPr lang="cs-CZ" sz="2000"/>
              <a:t> T</a:t>
            </a:r>
            <a:endParaRPr lang="en-US" sz="2000"/>
          </a:p>
        </p:txBody>
      </p:sp>
      <p:sp>
        <p:nvSpPr>
          <p:cNvPr id="76813" name="AutoShape 13"/>
          <p:cNvSpPr>
            <a:spLocks noChangeArrowheads="1"/>
          </p:cNvSpPr>
          <p:nvPr/>
        </p:nvSpPr>
        <p:spPr bwMode="auto">
          <a:xfrm>
            <a:off x="6588125" y="3860800"/>
            <a:ext cx="1584325" cy="7207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sz="2000"/>
              <a:t>E →</a:t>
            </a:r>
            <a:r>
              <a:rPr lang="en-US" sz="2000"/>
              <a:t> </a:t>
            </a:r>
            <a:r>
              <a:rPr lang="cs-CZ" sz="2000"/>
              <a:t>E </a:t>
            </a:r>
            <a:r>
              <a:rPr lang="cs-CZ" sz="2000" b="1">
                <a:solidFill>
                  <a:schemeClr val="accent2"/>
                </a:solidFill>
              </a:rPr>
              <a:t>+</a:t>
            </a:r>
            <a:r>
              <a:rPr lang="cs-CZ" sz="2000"/>
              <a:t> T</a:t>
            </a:r>
            <a:r>
              <a:rPr lang="en-US" sz="2000"/>
              <a:t>♦</a:t>
            </a:r>
          </a:p>
          <a:p>
            <a:r>
              <a:rPr lang="cs-CZ" sz="2000"/>
              <a:t>T → T </a:t>
            </a:r>
            <a:r>
              <a:rPr lang="en-US" sz="2000"/>
              <a:t>♦</a:t>
            </a:r>
            <a:r>
              <a:rPr lang="cs-CZ" sz="2000" b="1">
                <a:solidFill>
                  <a:schemeClr val="accent2"/>
                </a:solidFill>
              </a:rPr>
              <a:t>*</a:t>
            </a:r>
            <a:r>
              <a:rPr lang="cs-CZ" sz="2000"/>
              <a:t> F</a:t>
            </a:r>
            <a:endParaRPr lang="en-US" sz="2000"/>
          </a:p>
        </p:txBody>
      </p:sp>
      <p:sp>
        <p:nvSpPr>
          <p:cNvPr id="76814" name="AutoShape 14"/>
          <p:cNvSpPr>
            <a:spLocks noChangeArrowheads="1"/>
          </p:cNvSpPr>
          <p:nvPr/>
        </p:nvSpPr>
        <p:spPr bwMode="auto">
          <a:xfrm>
            <a:off x="6588125" y="4868863"/>
            <a:ext cx="1584325" cy="476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sz="2000"/>
              <a:t>T → T </a:t>
            </a:r>
            <a:r>
              <a:rPr lang="cs-CZ" sz="2000" b="1">
                <a:solidFill>
                  <a:schemeClr val="accent2"/>
                </a:solidFill>
              </a:rPr>
              <a:t>*</a:t>
            </a:r>
            <a:r>
              <a:rPr lang="cs-CZ" sz="2000"/>
              <a:t> F</a:t>
            </a:r>
            <a:r>
              <a:rPr lang="en-US" sz="2000"/>
              <a:t>♦</a:t>
            </a:r>
          </a:p>
        </p:txBody>
      </p:sp>
      <p:sp>
        <p:nvSpPr>
          <p:cNvPr id="76815" name="AutoShape 15"/>
          <p:cNvSpPr>
            <a:spLocks noChangeArrowheads="1"/>
          </p:cNvSpPr>
          <p:nvPr/>
        </p:nvSpPr>
        <p:spPr bwMode="auto">
          <a:xfrm>
            <a:off x="6588125" y="5589588"/>
            <a:ext cx="1584325" cy="476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sz="2000"/>
              <a:t>F → </a:t>
            </a:r>
            <a:r>
              <a:rPr lang="cs-CZ" sz="2000" b="1">
                <a:solidFill>
                  <a:schemeClr val="accent2"/>
                </a:solidFill>
              </a:rPr>
              <a:t>(</a:t>
            </a:r>
            <a:r>
              <a:rPr lang="cs-CZ" sz="2000"/>
              <a:t> E </a:t>
            </a:r>
            <a:r>
              <a:rPr lang="cs-CZ" sz="2000" b="1">
                <a:solidFill>
                  <a:schemeClr val="accent2"/>
                </a:solidFill>
              </a:rPr>
              <a:t>)</a:t>
            </a:r>
            <a:r>
              <a:rPr lang="en-US" sz="2000"/>
              <a:t>♦</a:t>
            </a:r>
          </a:p>
        </p:txBody>
      </p:sp>
      <p:sp>
        <p:nvSpPr>
          <p:cNvPr id="52239" name="Text Box 16"/>
          <p:cNvSpPr txBox="1">
            <a:spLocks noChangeArrowheads="1"/>
          </p:cNvSpPr>
          <p:nvPr/>
        </p:nvSpPr>
        <p:spPr bwMode="auto">
          <a:xfrm>
            <a:off x="468313" y="1628775"/>
            <a:ext cx="331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</a:t>
            </a:r>
            <a:r>
              <a:rPr lang="cs-CZ" baseline="-25000"/>
              <a:t>0</a:t>
            </a:r>
            <a:endParaRPr lang="en-US" baseline="-25000"/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468313" y="4292600"/>
            <a:ext cx="331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</a:t>
            </a:r>
            <a:r>
              <a:rPr lang="cs-CZ" baseline="-25000"/>
              <a:t>1</a:t>
            </a:r>
            <a:endParaRPr lang="en-US" baseline="-25000"/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468313" y="5300663"/>
            <a:ext cx="331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</a:t>
            </a:r>
            <a:r>
              <a:rPr lang="cs-CZ" baseline="-25000"/>
              <a:t>2</a:t>
            </a:r>
            <a:endParaRPr lang="en-US" baseline="-25000"/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468313" y="6237288"/>
            <a:ext cx="331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</a:t>
            </a:r>
            <a:r>
              <a:rPr lang="cs-CZ" baseline="-25000"/>
              <a:t>3</a:t>
            </a:r>
            <a:endParaRPr lang="en-US" baseline="-25000"/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3203575" y="1628775"/>
            <a:ext cx="331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</a:t>
            </a:r>
            <a:r>
              <a:rPr lang="cs-CZ" baseline="-25000"/>
              <a:t>4</a:t>
            </a:r>
            <a:endParaRPr lang="en-US" baseline="-25000"/>
          </a:p>
        </p:txBody>
      </p:sp>
      <p:sp>
        <p:nvSpPr>
          <p:cNvPr id="76821" name="Text Box 21"/>
          <p:cNvSpPr txBox="1">
            <a:spLocks noChangeArrowheads="1"/>
          </p:cNvSpPr>
          <p:nvPr/>
        </p:nvSpPr>
        <p:spPr bwMode="auto">
          <a:xfrm>
            <a:off x="3203575" y="4221163"/>
            <a:ext cx="331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</a:t>
            </a:r>
            <a:r>
              <a:rPr lang="cs-CZ" baseline="-25000"/>
              <a:t>5</a:t>
            </a:r>
            <a:endParaRPr lang="en-US" baseline="-25000"/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3203575" y="5013325"/>
            <a:ext cx="331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</a:t>
            </a:r>
            <a:r>
              <a:rPr lang="cs-CZ" baseline="-25000"/>
              <a:t>6</a:t>
            </a:r>
            <a:endParaRPr lang="en-US" baseline="-25000"/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6084888" y="1628775"/>
            <a:ext cx="331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</a:t>
            </a:r>
            <a:r>
              <a:rPr lang="cs-CZ" baseline="-25000"/>
              <a:t>7</a:t>
            </a:r>
            <a:endParaRPr lang="en-US" baseline="-25000"/>
          </a:p>
        </p:txBody>
      </p: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6084888" y="2852738"/>
            <a:ext cx="331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</a:t>
            </a:r>
            <a:r>
              <a:rPr lang="cs-CZ" baseline="-25000"/>
              <a:t>8</a:t>
            </a:r>
            <a:endParaRPr lang="en-US" baseline="-25000"/>
          </a:p>
        </p:txBody>
      </p: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6084888" y="3860800"/>
            <a:ext cx="331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</a:t>
            </a:r>
            <a:r>
              <a:rPr lang="cs-CZ" baseline="-25000"/>
              <a:t>9</a:t>
            </a:r>
            <a:endParaRPr lang="en-US" baseline="-25000"/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6084888" y="4868863"/>
            <a:ext cx="415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</a:t>
            </a:r>
            <a:r>
              <a:rPr lang="cs-CZ" baseline="-25000"/>
              <a:t>10</a:t>
            </a:r>
            <a:endParaRPr lang="en-US" baseline="-25000"/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6084888" y="5589588"/>
            <a:ext cx="415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</a:t>
            </a:r>
            <a:r>
              <a:rPr lang="cs-CZ" baseline="-25000"/>
              <a:t>11</a:t>
            </a:r>
            <a:endParaRPr lang="en-US" baseline="-25000"/>
          </a:p>
        </p:txBody>
      </p:sp>
      <p:sp>
        <p:nvSpPr>
          <p:cNvPr id="76841" name="Freeform 41"/>
          <p:cNvSpPr>
            <a:spLocks/>
          </p:cNvSpPr>
          <p:nvPr/>
        </p:nvSpPr>
        <p:spPr bwMode="auto">
          <a:xfrm flipH="1">
            <a:off x="755650" y="3357563"/>
            <a:ext cx="220663" cy="1152525"/>
          </a:xfrm>
          <a:custGeom>
            <a:avLst/>
            <a:gdLst>
              <a:gd name="T0" fmla="*/ 0 w 139"/>
              <a:gd name="T1" fmla="*/ 0 h 726"/>
              <a:gd name="T2" fmla="*/ 139 w 139"/>
              <a:gd name="T3" fmla="*/ 396 h 726"/>
              <a:gd name="T4" fmla="*/ 0 w 139"/>
              <a:gd name="T5" fmla="*/ 726 h 726"/>
              <a:gd name="T6" fmla="*/ 0 60000 65536"/>
              <a:gd name="T7" fmla="*/ 0 60000 65536"/>
              <a:gd name="T8" fmla="*/ 0 60000 65536"/>
              <a:gd name="T9" fmla="*/ 0 w 139"/>
              <a:gd name="T10" fmla="*/ 0 h 726"/>
              <a:gd name="T11" fmla="*/ 139 w 139"/>
              <a:gd name="T12" fmla="*/ 726 h 7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" h="726">
                <a:moveTo>
                  <a:pt x="0" y="0"/>
                </a:moveTo>
                <a:cubicBezTo>
                  <a:pt x="23" y="66"/>
                  <a:pt x="139" y="275"/>
                  <a:pt x="139" y="396"/>
                </a:cubicBezTo>
                <a:cubicBezTo>
                  <a:pt x="139" y="517"/>
                  <a:pt x="29" y="657"/>
                  <a:pt x="0" y="72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6842" name="Freeform 42"/>
          <p:cNvSpPr>
            <a:spLocks/>
          </p:cNvSpPr>
          <p:nvPr/>
        </p:nvSpPr>
        <p:spPr bwMode="auto">
          <a:xfrm>
            <a:off x="612775" y="2998788"/>
            <a:ext cx="350838" cy="2513012"/>
          </a:xfrm>
          <a:custGeom>
            <a:avLst/>
            <a:gdLst>
              <a:gd name="T0" fmla="*/ 221 w 221"/>
              <a:gd name="T1" fmla="*/ 0 h 1583"/>
              <a:gd name="T2" fmla="*/ 0 w 221"/>
              <a:gd name="T3" fmla="*/ 565 h 1583"/>
              <a:gd name="T4" fmla="*/ 221 w 221"/>
              <a:gd name="T5" fmla="*/ 1583 h 1583"/>
              <a:gd name="T6" fmla="*/ 0 60000 65536"/>
              <a:gd name="T7" fmla="*/ 0 60000 65536"/>
              <a:gd name="T8" fmla="*/ 0 60000 65536"/>
              <a:gd name="T9" fmla="*/ 0 w 221"/>
              <a:gd name="T10" fmla="*/ 0 h 1583"/>
              <a:gd name="T11" fmla="*/ 221 w 221"/>
              <a:gd name="T12" fmla="*/ 1583 h 15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" h="1583">
                <a:moveTo>
                  <a:pt x="221" y="0"/>
                </a:moveTo>
                <a:cubicBezTo>
                  <a:pt x="185" y="94"/>
                  <a:pt x="0" y="301"/>
                  <a:pt x="0" y="565"/>
                </a:cubicBezTo>
                <a:cubicBezTo>
                  <a:pt x="0" y="829"/>
                  <a:pt x="175" y="1371"/>
                  <a:pt x="221" y="158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6843" name="Freeform 43"/>
          <p:cNvSpPr>
            <a:spLocks/>
          </p:cNvSpPr>
          <p:nvPr/>
        </p:nvSpPr>
        <p:spPr bwMode="auto">
          <a:xfrm>
            <a:off x="403225" y="2224088"/>
            <a:ext cx="552450" cy="4210050"/>
          </a:xfrm>
          <a:custGeom>
            <a:avLst/>
            <a:gdLst>
              <a:gd name="T0" fmla="*/ 348 w 348"/>
              <a:gd name="T1" fmla="*/ 0 h 2652"/>
              <a:gd name="T2" fmla="*/ 0 w 348"/>
              <a:gd name="T3" fmla="*/ 1012 h 2652"/>
              <a:gd name="T4" fmla="*/ 343 w 348"/>
              <a:gd name="T5" fmla="*/ 2652 h 2652"/>
              <a:gd name="T6" fmla="*/ 0 60000 65536"/>
              <a:gd name="T7" fmla="*/ 0 60000 65536"/>
              <a:gd name="T8" fmla="*/ 0 60000 65536"/>
              <a:gd name="T9" fmla="*/ 0 w 348"/>
              <a:gd name="T10" fmla="*/ 0 h 2652"/>
              <a:gd name="T11" fmla="*/ 348 w 348"/>
              <a:gd name="T12" fmla="*/ 2652 h 26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8" h="2652">
                <a:moveTo>
                  <a:pt x="348" y="0"/>
                </a:moveTo>
                <a:cubicBezTo>
                  <a:pt x="290" y="168"/>
                  <a:pt x="1" y="570"/>
                  <a:pt x="0" y="1012"/>
                </a:cubicBezTo>
                <a:cubicBezTo>
                  <a:pt x="0" y="1405"/>
                  <a:pt x="272" y="2310"/>
                  <a:pt x="343" y="26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6844" name="Line 44"/>
          <p:cNvSpPr>
            <a:spLocks noChangeShapeType="1"/>
          </p:cNvSpPr>
          <p:nvPr/>
        </p:nvSpPr>
        <p:spPr bwMode="auto">
          <a:xfrm>
            <a:off x="2555875" y="22050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6845" name="Line 45"/>
          <p:cNvSpPr>
            <a:spLocks noChangeShapeType="1"/>
          </p:cNvSpPr>
          <p:nvPr/>
        </p:nvSpPr>
        <p:spPr bwMode="auto">
          <a:xfrm>
            <a:off x="2555875" y="2420938"/>
            <a:ext cx="1152525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6846" name="Line 46"/>
          <p:cNvSpPr>
            <a:spLocks noChangeShapeType="1"/>
          </p:cNvSpPr>
          <p:nvPr/>
        </p:nvSpPr>
        <p:spPr bwMode="auto">
          <a:xfrm>
            <a:off x="2555875" y="4652963"/>
            <a:ext cx="1152525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6847" name="Freeform 47"/>
          <p:cNvSpPr>
            <a:spLocks/>
          </p:cNvSpPr>
          <p:nvPr/>
        </p:nvSpPr>
        <p:spPr bwMode="auto">
          <a:xfrm>
            <a:off x="2422525" y="2232025"/>
            <a:ext cx="4167188" cy="3055938"/>
          </a:xfrm>
          <a:custGeom>
            <a:avLst/>
            <a:gdLst>
              <a:gd name="T0" fmla="*/ 0 w 2625"/>
              <a:gd name="T1" fmla="*/ 1925 h 1925"/>
              <a:gd name="T2" fmla="*/ 555 w 2625"/>
              <a:gd name="T3" fmla="*/ 1272 h 1925"/>
              <a:gd name="T4" fmla="*/ 1878 w 2625"/>
              <a:gd name="T5" fmla="*/ 1126 h 1925"/>
              <a:gd name="T6" fmla="*/ 2179 w 2625"/>
              <a:gd name="T7" fmla="*/ 213 h 1925"/>
              <a:gd name="T8" fmla="*/ 2625 w 2625"/>
              <a:gd name="T9" fmla="*/ 0 h 19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5"/>
              <a:gd name="T16" fmla="*/ 0 h 1925"/>
              <a:gd name="T17" fmla="*/ 2625 w 2625"/>
              <a:gd name="T18" fmla="*/ 1925 h 19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5" h="1925">
                <a:moveTo>
                  <a:pt x="0" y="1925"/>
                </a:moveTo>
                <a:cubicBezTo>
                  <a:pt x="92" y="1816"/>
                  <a:pt x="242" y="1405"/>
                  <a:pt x="555" y="1272"/>
                </a:cubicBezTo>
                <a:cubicBezTo>
                  <a:pt x="868" y="1139"/>
                  <a:pt x="1607" y="1302"/>
                  <a:pt x="1878" y="1126"/>
                </a:cubicBezTo>
                <a:cubicBezTo>
                  <a:pt x="2202" y="963"/>
                  <a:pt x="2054" y="401"/>
                  <a:pt x="2179" y="213"/>
                </a:cubicBezTo>
                <a:cubicBezTo>
                  <a:pt x="2304" y="25"/>
                  <a:pt x="2532" y="44"/>
                  <a:pt x="262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6848" name="Line 48"/>
          <p:cNvSpPr>
            <a:spLocks noChangeShapeType="1"/>
          </p:cNvSpPr>
          <p:nvPr/>
        </p:nvSpPr>
        <p:spPr bwMode="auto">
          <a:xfrm flipV="1">
            <a:off x="5292725" y="32131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6849" name="Line 49"/>
          <p:cNvSpPr>
            <a:spLocks noChangeShapeType="1"/>
          </p:cNvSpPr>
          <p:nvPr/>
        </p:nvSpPr>
        <p:spPr bwMode="auto">
          <a:xfrm flipH="1">
            <a:off x="2555875" y="2852738"/>
            <a:ext cx="1152525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6850" name="Line 50"/>
          <p:cNvSpPr>
            <a:spLocks noChangeShapeType="1"/>
          </p:cNvSpPr>
          <p:nvPr/>
        </p:nvSpPr>
        <p:spPr bwMode="auto">
          <a:xfrm flipH="1">
            <a:off x="2555875" y="2492375"/>
            <a:ext cx="1152525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6851" name="Freeform 51"/>
          <p:cNvSpPr>
            <a:spLocks/>
          </p:cNvSpPr>
          <p:nvPr/>
        </p:nvSpPr>
        <p:spPr bwMode="auto">
          <a:xfrm>
            <a:off x="5272088" y="1704975"/>
            <a:ext cx="450850" cy="368300"/>
          </a:xfrm>
          <a:custGeom>
            <a:avLst/>
            <a:gdLst>
              <a:gd name="T0" fmla="*/ 13 w 284"/>
              <a:gd name="T1" fmla="*/ 224 h 232"/>
              <a:gd name="T2" fmla="*/ 239 w 284"/>
              <a:gd name="T3" fmla="*/ 203 h 232"/>
              <a:gd name="T4" fmla="*/ 244 w 284"/>
              <a:gd name="T5" fmla="*/ 47 h 232"/>
              <a:gd name="T6" fmla="*/ 0 w 284"/>
              <a:gd name="T7" fmla="*/ 0 h 232"/>
              <a:gd name="T8" fmla="*/ 0 60000 65536"/>
              <a:gd name="T9" fmla="*/ 0 60000 65536"/>
              <a:gd name="T10" fmla="*/ 0 60000 65536"/>
              <a:gd name="T11" fmla="*/ 0 60000 65536"/>
              <a:gd name="T12" fmla="*/ 0 w 284"/>
              <a:gd name="T13" fmla="*/ 0 h 232"/>
              <a:gd name="T14" fmla="*/ 284 w 284"/>
              <a:gd name="T15" fmla="*/ 232 h 2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4" h="232">
                <a:moveTo>
                  <a:pt x="13" y="224"/>
                </a:moveTo>
                <a:cubicBezTo>
                  <a:pt x="51" y="221"/>
                  <a:pt x="201" y="232"/>
                  <a:pt x="239" y="203"/>
                </a:cubicBezTo>
                <a:cubicBezTo>
                  <a:pt x="277" y="174"/>
                  <a:pt x="284" y="81"/>
                  <a:pt x="244" y="47"/>
                </a:cubicBezTo>
                <a:cubicBezTo>
                  <a:pt x="204" y="13"/>
                  <a:pt x="51" y="1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6852" name="Freeform 52"/>
          <p:cNvSpPr>
            <a:spLocks/>
          </p:cNvSpPr>
          <p:nvPr/>
        </p:nvSpPr>
        <p:spPr bwMode="auto">
          <a:xfrm>
            <a:off x="5292725" y="3284538"/>
            <a:ext cx="220663" cy="1049337"/>
          </a:xfrm>
          <a:custGeom>
            <a:avLst/>
            <a:gdLst>
              <a:gd name="T0" fmla="*/ 0 w 139"/>
              <a:gd name="T1" fmla="*/ 0 h 661"/>
              <a:gd name="T2" fmla="*/ 139 w 139"/>
              <a:gd name="T3" fmla="*/ 396 h 661"/>
              <a:gd name="T4" fmla="*/ 3 w 139"/>
              <a:gd name="T5" fmla="*/ 661 h 661"/>
              <a:gd name="T6" fmla="*/ 0 60000 65536"/>
              <a:gd name="T7" fmla="*/ 0 60000 65536"/>
              <a:gd name="T8" fmla="*/ 0 60000 65536"/>
              <a:gd name="T9" fmla="*/ 0 w 139"/>
              <a:gd name="T10" fmla="*/ 0 h 661"/>
              <a:gd name="T11" fmla="*/ 139 w 139"/>
              <a:gd name="T12" fmla="*/ 661 h 6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" h="661">
                <a:moveTo>
                  <a:pt x="0" y="0"/>
                </a:moveTo>
                <a:cubicBezTo>
                  <a:pt x="23" y="66"/>
                  <a:pt x="139" y="286"/>
                  <a:pt x="139" y="396"/>
                </a:cubicBezTo>
                <a:cubicBezTo>
                  <a:pt x="139" y="517"/>
                  <a:pt x="31" y="606"/>
                  <a:pt x="3" y="6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6853" name="Line 53"/>
          <p:cNvSpPr>
            <a:spLocks noChangeShapeType="1"/>
          </p:cNvSpPr>
          <p:nvPr/>
        </p:nvSpPr>
        <p:spPr bwMode="auto">
          <a:xfrm flipV="1">
            <a:off x="5292725" y="4149725"/>
            <a:ext cx="129540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6854" name="Line 54"/>
          <p:cNvSpPr>
            <a:spLocks noChangeShapeType="1"/>
          </p:cNvSpPr>
          <p:nvPr/>
        </p:nvSpPr>
        <p:spPr bwMode="auto">
          <a:xfrm flipH="1">
            <a:off x="2555875" y="65246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6855" name="Freeform 55"/>
          <p:cNvSpPr>
            <a:spLocks/>
          </p:cNvSpPr>
          <p:nvPr/>
        </p:nvSpPr>
        <p:spPr bwMode="auto">
          <a:xfrm flipV="1">
            <a:off x="5292725" y="4508500"/>
            <a:ext cx="220663" cy="865188"/>
          </a:xfrm>
          <a:custGeom>
            <a:avLst/>
            <a:gdLst>
              <a:gd name="T0" fmla="*/ 0 w 139"/>
              <a:gd name="T1" fmla="*/ 0 h 726"/>
              <a:gd name="T2" fmla="*/ 139 w 139"/>
              <a:gd name="T3" fmla="*/ 396 h 726"/>
              <a:gd name="T4" fmla="*/ 0 w 139"/>
              <a:gd name="T5" fmla="*/ 726 h 726"/>
              <a:gd name="T6" fmla="*/ 0 60000 65536"/>
              <a:gd name="T7" fmla="*/ 0 60000 65536"/>
              <a:gd name="T8" fmla="*/ 0 60000 65536"/>
              <a:gd name="T9" fmla="*/ 0 w 139"/>
              <a:gd name="T10" fmla="*/ 0 h 726"/>
              <a:gd name="T11" fmla="*/ 139 w 139"/>
              <a:gd name="T12" fmla="*/ 726 h 7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" h="726">
                <a:moveTo>
                  <a:pt x="0" y="0"/>
                </a:moveTo>
                <a:cubicBezTo>
                  <a:pt x="23" y="66"/>
                  <a:pt x="139" y="275"/>
                  <a:pt x="139" y="396"/>
                </a:cubicBezTo>
                <a:cubicBezTo>
                  <a:pt x="139" y="517"/>
                  <a:pt x="29" y="657"/>
                  <a:pt x="0" y="72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6856" name="Line 56"/>
          <p:cNvSpPr>
            <a:spLocks noChangeShapeType="1"/>
          </p:cNvSpPr>
          <p:nvPr/>
        </p:nvSpPr>
        <p:spPr bwMode="auto">
          <a:xfrm flipH="1">
            <a:off x="5292725" y="2133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6857" name="Freeform 57"/>
          <p:cNvSpPr>
            <a:spLocks/>
          </p:cNvSpPr>
          <p:nvPr/>
        </p:nvSpPr>
        <p:spPr bwMode="auto">
          <a:xfrm>
            <a:off x="5292725" y="2349500"/>
            <a:ext cx="1295400" cy="2141538"/>
          </a:xfrm>
          <a:custGeom>
            <a:avLst/>
            <a:gdLst>
              <a:gd name="T0" fmla="*/ 816 w 816"/>
              <a:gd name="T1" fmla="*/ 0 h 1349"/>
              <a:gd name="T2" fmla="*/ 454 w 816"/>
              <a:gd name="T3" fmla="*/ 206 h 1349"/>
              <a:gd name="T4" fmla="*/ 252 w 816"/>
              <a:gd name="T5" fmla="*/ 1130 h 1349"/>
              <a:gd name="T6" fmla="*/ 0 w 816"/>
              <a:gd name="T7" fmla="*/ 1315 h 1349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1349"/>
              <a:gd name="T14" fmla="*/ 816 w 816"/>
              <a:gd name="T15" fmla="*/ 1349 h 13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1349">
                <a:moveTo>
                  <a:pt x="816" y="0"/>
                </a:moveTo>
                <a:cubicBezTo>
                  <a:pt x="756" y="34"/>
                  <a:pt x="548" y="18"/>
                  <a:pt x="454" y="206"/>
                </a:cubicBezTo>
                <a:cubicBezTo>
                  <a:pt x="360" y="394"/>
                  <a:pt x="328" y="945"/>
                  <a:pt x="252" y="1130"/>
                </a:cubicBezTo>
                <a:cubicBezTo>
                  <a:pt x="116" y="1349"/>
                  <a:pt x="52" y="1276"/>
                  <a:pt x="0" y="131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6858" name="Freeform 58"/>
          <p:cNvSpPr>
            <a:spLocks/>
          </p:cNvSpPr>
          <p:nvPr/>
        </p:nvSpPr>
        <p:spPr bwMode="auto">
          <a:xfrm>
            <a:off x="8172450" y="1844675"/>
            <a:ext cx="431800" cy="3168650"/>
          </a:xfrm>
          <a:custGeom>
            <a:avLst/>
            <a:gdLst>
              <a:gd name="T0" fmla="*/ 0 w 161"/>
              <a:gd name="T1" fmla="*/ 0 h 1814"/>
              <a:gd name="T2" fmla="*/ 161 w 161"/>
              <a:gd name="T3" fmla="*/ 768 h 1814"/>
              <a:gd name="T4" fmla="*/ 0 w 161"/>
              <a:gd name="T5" fmla="*/ 1814 h 1814"/>
              <a:gd name="T6" fmla="*/ 0 60000 65536"/>
              <a:gd name="T7" fmla="*/ 0 60000 65536"/>
              <a:gd name="T8" fmla="*/ 0 60000 65536"/>
              <a:gd name="T9" fmla="*/ 0 w 161"/>
              <a:gd name="T10" fmla="*/ 0 h 1814"/>
              <a:gd name="T11" fmla="*/ 161 w 161"/>
              <a:gd name="T12" fmla="*/ 1814 h 18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1" h="1814">
                <a:moveTo>
                  <a:pt x="0" y="0"/>
                </a:moveTo>
                <a:cubicBezTo>
                  <a:pt x="27" y="128"/>
                  <a:pt x="161" y="466"/>
                  <a:pt x="161" y="768"/>
                </a:cubicBezTo>
                <a:cubicBezTo>
                  <a:pt x="161" y="1070"/>
                  <a:pt x="34" y="1596"/>
                  <a:pt x="0" y="181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6859" name="Freeform 59"/>
          <p:cNvSpPr>
            <a:spLocks/>
          </p:cNvSpPr>
          <p:nvPr/>
        </p:nvSpPr>
        <p:spPr bwMode="auto">
          <a:xfrm>
            <a:off x="8172450" y="2997200"/>
            <a:ext cx="255588" cy="2879725"/>
          </a:xfrm>
          <a:custGeom>
            <a:avLst/>
            <a:gdLst>
              <a:gd name="T0" fmla="*/ 0 w 161"/>
              <a:gd name="T1" fmla="*/ 0 h 1814"/>
              <a:gd name="T2" fmla="*/ 161 w 161"/>
              <a:gd name="T3" fmla="*/ 768 h 1814"/>
              <a:gd name="T4" fmla="*/ 0 w 161"/>
              <a:gd name="T5" fmla="*/ 1814 h 1814"/>
              <a:gd name="T6" fmla="*/ 0 60000 65536"/>
              <a:gd name="T7" fmla="*/ 0 60000 65536"/>
              <a:gd name="T8" fmla="*/ 0 60000 65536"/>
              <a:gd name="T9" fmla="*/ 0 w 161"/>
              <a:gd name="T10" fmla="*/ 0 h 1814"/>
              <a:gd name="T11" fmla="*/ 161 w 161"/>
              <a:gd name="T12" fmla="*/ 1814 h 18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1" h="1814">
                <a:moveTo>
                  <a:pt x="0" y="0"/>
                </a:moveTo>
                <a:cubicBezTo>
                  <a:pt x="27" y="128"/>
                  <a:pt x="161" y="466"/>
                  <a:pt x="161" y="768"/>
                </a:cubicBezTo>
                <a:cubicBezTo>
                  <a:pt x="161" y="1070"/>
                  <a:pt x="34" y="1596"/>
                  <a:pt x="0" y="181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6860" name="Freeform 60"/>
          <p:cNvSpPr>
            <a:spLocks/>
          </p:cNvSpPr>
          <p:nvPr/>
        </p:nvSpPr>
        <p:spPr bwMode="auto">
          <a:xfrm>
            <a:off x="5292725" y="3357563"/>
            <a:ext cx="1295400" cy="2232025"/>
          </a:xfrm>
          <a:custGeom>
            <a:avLst/>
            <a:gdLst>
              <a:gd name="T0" fmla="*/ 816 w 816"/>
              <a:gd name="T1" fmla="*/ 0 h 1406"/>
              <a:gd name="T2" fmla="*/ 496 w 816"/>
              <a:gd name="T3" fmla="*/ 308 h 1406"/>
              <a:gd name="T4" fmla="*/ 231 w 816"/>
              <a:gd name="T5" fmla="*/ 1076 h 1406"/>
              <a:gd name="T6" fmla="*/ 0 w 816"/>
              <a:gd name="T7" fmla="*/ 1406 h 1406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1406"/>
              <a:gd name="T14" fmla="*/ 816 w 816"/>
              <a:gd name="T15" fmla="*/ 1406 h 14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1406">
                <a:moveTo>
                  <a:pt x="816" y="0"/>
                </a:moveTo>
                <a:cubicBezTo>
                  <a:pt x="763" y="51"/>
                  <a:pt x="593" y="129"/>
                  <a:pt x="496" y="308"/>
                </a:cubicBezTo>
                <a:cubicBezTo>
                  <a:pt x="399" y="487"/>
                  <a:pt x="314" y="893"/>
                  <a:pt x="231" y="1076"/>
                </a:cubicBezTo>
                <a:cubicBezTo>
                  <a:pt x="95" y="1310"/>
                  <a:pt x="48" y="1338"/>
                  <a:pt x="0" y="140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6861" name="Freeform 61"/>
          <p:cNvSpPr>
            <a:spLocks/>
          </p:cNvSpPr>
          <p:nvPr/>
        </p:nvSpPr>
        <p:spPr bwMode="auto">
          <a:xfrm>
            <a:off x="8172450" y="2276475"/>
            <a:ext cx="196850" cy="1873250"/>
          </a:xfrm>
          <a:custGeom>
            <a:avLst/>
            <a:gdLst>
              <a:gd name="T0" fmla="*/ 0 w 124"/>
              <a:gd name="T1" fmla="*/ 1180 h 1180"/>
              <a:gd name="T2" fmla="*/ 124 w 124"/>
              <a:gd name="T3" fmla="*/ 647 h 1180"/>
              <a:gd name="T4" fmla="*/ 0 w 124"/>
              <a:gd name="T5" fmla="*/ 0 h 1180"/>
              <a:gd name="T6" fmla="*/ 0 60000 65536"/>
              <a:gd name="T7" fmla="*/ 0 60000 65536"/>
              <a:gd name="T8" fmla="*/ 0 60000 65536"/>
              <a:gd name="T9" fmla="*/ 0 w 124"/>
              <a:gd name="T10" fmla="*/ 0 h 1180"/>
              <a:gd name="T11" fmla="*/ 124 w 124"/>
              <a:gd name="T12" fmla="*/ 1180 h 1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" h="1180">
                <a:moveTo>
                  <a:pt x="0" y="1180"/>
                </a:moveTo>
                <a:cubicBezTo>
                  <a:pt x="21" y="1091"/>
                  <a:pt x="124" y="844"/>
                  <a:pt x="124" y="647"/>
                </a:cubicBezTo>
                <a:cubicBezTo>
                  <a:pt x="124" y="450"/>
                  <a:pt x="26" y="135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6862" name="Text Box 62"/>
          <p:cNvSpPr txBox="1">
            <a:spLocks noChangeArrowheads="1"/>
          </p:cNvSpPr>
          <p:nvPr/>
        </p:nvSpPr>
        <p:spPr bwMode="auto">
          <a:xfrm>
            <a:off x="735013" y="38084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E</a:t>
            </a:r>
            <a:endParaRPr lang="en-US"/>
          </a:p>
        </p:txBody>
      </p:sp>
      <p:sp>
        <p:nvSpPr>
          <p:cNvPr id="76863" name="Text Box 63"/>
          <p:cNvSpPr txBox="1">
            <a:spLocks noChangeArrowheads="1"/>
          </p:cNvSpPr>
          <p:nvPr/>
        </p:nvSpPr>
        <p:spPr bwMode="auto">
          <a:xfrm>
            <a:off x="179388" y="47974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F</a:t>
            </a:r>
            <a:endParaRPr lang="en-US"/>
          </a:p>
        </p:txBody>
      </p:sp>
      <p:sp>
        <p:nvSpPr>
          <p:cNvPr id="76864" name="Text Box 64"/>
          <p:cNvSpPr txBox="1">
            <a:spLocks noChangeArrowheads="1"/>
          </p:cNvSpPr>
          <p:nvPr/>
        </p:nvSpPr>
        <p:spPr bwMode="auto">
          <a:xfrm>
            <a:off x="611188" y="27813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T</a:t>
            </a:r>
            <a:endParaRPr lang="en-US"/>
          </a:p>
        </p:txBody>
      </p:sp>
      <p:sp>
        <p:nvSpPr>
          <p:cNvPr id="76865" name="Text Box 65"/>
          <p:cNvSpPr txBox="1">
            <a:spLocks noChangeArrowheads="1"/>
          </p:cNvSpPr>
          <p:nvPr/>
        </p:nvSpPr>
        <p:spPr bwMode="auto">
          <a:xfrm>
            <a:off x="2843213" y="1844675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accent2"/>
                </a:solidFill>
              </a:rPr>
              <a:t>(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76866" name="Rectangle 66"/>
          <p:cNvSpPr>
            <a:spLocks noChangeArrowheads="1"/>
          </p:cNvSpPr>
          <p:nvPr/>
        </p:nvSpPr>
        <p:spPr bwMode="auto">
          <a:xfrm>
            <a:off x="2700338" y="24209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accent2"/>
                </a:solidFill>
              </a:rPr>
              <a:t>id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76867" name="Text Box 67"/>
          <p:cNvSpPr txBox="1">
            <a:spLocks noChangeArrowheads="1"/>
          </p:cNvSpPr>
          <p:nvPr/>
        </p:nvSpPr>
        <p:spPr bwMode="auto">
          <a:xfrm>
            <a:off x="3059113" y="5229225"/>
            <a:ext cx="31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accent2"/>
                </a:solidFill>
              </a:rPr>
              <a:t>+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76868" name="Rectangle 68"/>
          <p:cNvSpPr>
            <a:spLocks noChangeArrowheads="1"/>
          </p:cNvSpPr>
          <p:nvPr/>
        </p:nvSpPr>
        <p:spPr bwMode="auto">
          <a:xfrm>
            <a:off x="2627313" y="4365625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accent2"/>
                </a:solidFill>
              </a:rPr>
              <a:t>*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76869" name="Text Box 69"/>
          <p:cNvSpPr txBox="1">
            <a:spLocks noChangeArrowheads="1"/>
          </p:cNvSpPr>
          <p:nvPr/>
        </p:nvSpPr>
        <p:spPr bwMode="auto">
          <a:xfrm>
            <a:off x="5364163" y="285273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E</a:t>
            </a:r>
            <a:endParaRPr lang="en-US"/>
          </a:p>
        </p:txBody>
      </p:sp>
      <p:sp>
        <p:nvSpPr>
          <p:cNvPr id="76870" name="Text Box 70"/>
          <p:cNvSpPr txBox="1">
            <a:spLocks noChangeArrowheads="1"/>
          </p:cNvSpPr>
          <p:nvPr/>
        </p:nvSpPr>
        <p:spPr bwMode="auto">
          <a:xfrm>
            <a:off x="3203575" y="27082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T</a:t>
            </a:r>
            <a:endParaRPr lang="en-US"/>
          </a:p>
        </p:txBody>
      </p:sp>
      <p:sp>
        <p:nvSpPr>
          <p:cNvPr id="76871" name="Text Box 71"/>
          <p:cNvSpPr txBox="1">
            <a:spLocks noChangeArrowheads="1"/>
          </p:cNvSpPr>
          <p:nvPr/>
        </p:nvSpPr>
        <p:spPr bwMode="auto">
          <a:xfrm>
            <a:off x="2771775" y="55165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F</a:t>
            </a:r>
            <a:endParaRPr lang="en-US"/>
          </a:p>
        </p:txBody>
      </p:sp>
      <p:sp>
        <p:nvSpPr>
          <p:cNvPr id="76872" name="Text Box 72"/>
          <p:cNvSpPr txBox="1">
            <a:spLocks noChangeArrowheads="1"/>
          </p:cNvSpPr>
          <p:nvPr/>
        </p:nvSpPr>
        <p:spPr bwMode="auto">
          <a:xfrm>
            <a:off x="5508625" y="1412875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accent2"/>
                </a:solidFill>
              </a:rPr>
              <a:t>(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76873" name="Rectangle 73"/>
          <p:cNvSpPr>
            <a:spLocks noChangeArrowheads="1"/>
          </p:cNvSpPr>
          <p:nvPr/>
        </p:nvSpPr>
        <p:spPr bwMode="auto">
          <a:xfrm>
            <a:off x="5364163" y="32845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accent2"/>
                </a:solidFill>
              </a:rPr>
              <a:t>id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76874" name="Text Box 74"/>
          <p:cNvSpPr txBox="1">
            <a:spLocks noChangeArrowheads="1"/>
          </p:cNvSpPr>
          <p:nvPr/>
        </p:nvSpPr>
        <p:spPr bwMode="auto">
          <a:xfrm>
            <a:off x="5580063" y="53736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T</a:t>
            </a:r>
            <a:endParaRPr lang="en-US"/>
          </a:p>
        </p:txBody>
      </p:sp>
      <p:sp>
        <p:nvSpPr>
          <p:cNvPr id="76875" name="Text Box 75"/>
          <p:cNvSpPr txBox="1">
            <a:spLocks noChangeArrowheads="1"/>
          </p:cNvSpPr>
          <p:nvPr/>
        </p:nvSpPr>
        <p:spPr bwMode="auto">
          <a:xfrm>
            <a:off x="3059113" y="616585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F</a:t>
            </a:r>
            <a:endParaRPr lang="en-US"/>
          </a:p>
        </p:txBody>
      </p:sp>
      <p:sp>
        <p:nvSpPr>
          <p:cNvPr id="76876" name="Rectangle 76"/>
          <p:cNvSpPr>
            <a:spLocks noChangeArrowheads="1"/>
          </p:cNvSpPr>
          <p:nvPr/>
        </p:nvSpPr>
        <p:spPr bwMode="auto">
          <a:xfrm>
            <a:off x="5148263" y="46529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accent2"/>
                </a:solidFill>
              </a:rPr>
              <a:t>id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76877" name="Freeform 77"/>
          <p:cNvSpPr>
            <a:spLocks/>
          </p:cNvSpPr>
          <p:nvPr/>
        </p:nvSpPr>
        <p:spPr bwMode="auto">
          <a:xfrm>
            <a:off x="3551238" y="3646488"/>
            <a:ext cx="157162" cy="1728787"/>
          </a:xfrm>
          <a:custGeom>
            <a:avLst/>
            <a:gdLst>
              <a:gd name="T0" fmla="*/ 99 w 99"/>
              <a:gd name="T1" fmla="*/ 1089 h 1089"/>
              <a:gd name="T2" fmla="*/ 0 w 99"/>
              <a:gd name="T3" fmla="*/ 573 h 1089"/>
              <a:gd name="T4" fmla="*/ 99 w 99"/>
              <a:gd name="T5" fmla="*/ 0 h 1089"/>
              <a:gd name="T6" fmla="*/ 0 60000 65536"/>
              <a:gd name="T7" fmla="*/ 0 60000 65536"/>
              <a:gd name="T8" fmla="*/ 0 60000 65536"/>
              <a:gd name="T9" fmla="*/ 0 w 99"/>
              <a:gd name="T10" fmla="*/ 0 h 1089"/>
              <a:gd name="T11" fmla="*/ 99 w 99"/>
              <a:gd name="T12" fmla="*/ 1089 h 10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" h="1089">
                <a:moveTo>
                  <a:pt x="99" y="1089"/>
                </a:moveTo>
                <a:cubicBezTo>
                  <a:pt x="83" y="1003"/>
                  <a:pt x="0" y="754"/>
                  <a:pt x="0" y="573"/>
                </a:cubicBezTo>
                <a:cubicBezTo>
                  <a:pt x="0" y="392"/>
                  <a:pt x="79" y="119"/>
                  <a:pt x="9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6878" name="Text Box 78"/>
          <p:cNvSpPr txBox="1">
            <a:spLocks noChangeArrowheads="1"/>
          </p:cNvSpPr>
          <p:nvPr/>
        </p:nvSpPr>
        <p:spPr bwMode="auto">
          <a:xfrm>
            <a:off x="3348038" y="47244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accent2"/>
                </a:solidFill>
              </a:rPr>
              <a:t>(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76879" name="Rectangle 79"/>
          <p:cNvSpPr>
            <a:spLocks noChangeArrowheads="1"/>
          </p:cNvSpPr>
          <p:nvPr/>
        </p:nvSpPr>
        <p:spPr bwMode="auto">
          <a:xfrm>
            <a:off x="6156325" y="24209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accent2"/>
                </a:solidFill>
              </a:rPr>
              <a:t>id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76880" name="Text Box 80"/>
          <p:cNvSpPr txBox="1">
            <a:spLocks noChangeArrowheads="1"/>
          </p:cNvSpPr>
          <p:nvPr/>
        </p:nvSpPr>
        <p:spPr bwMode="auto">
          <a:xfrm>
            <a:off x="5508625" y="21336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accent2"/>
                </a:solidFill>
              </a:rPr>
              <a:t>(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76881" name="Text Box 81"/>
          <p:cNvSpPr txBox="1">
            <a:spLocks noChangeArrowheads="1"/>
          </p:cNvSpPr>
          <p:nvPr/>
        </p:nvSpPr>
        <p:spPr bwMode="auto">
          <a:xfrm>
            <a:off x="8388350" y="2133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F</a:t>
            </a:r>
            <a:endParaRPr lang="en-US"/>
          </a:p>
        </p:txBody>
      </p:sp>
      <p:sp>
        <p:nvSpPr>
          <p:cNvPr id="76882" name="Text Box 82"/>
          <p:cNvSpPr txBox="1">
            <a:spLocks noChangeArrowheads="1"/>
          </p:cNvSpPr>
          <p:nvPr/>
        </p:nvSpPr>
        <p:spPr bwMode="auto">
          <a:xfrm>
            <a:off x="6227763" y="3500438"/>
            <a:ext cx="31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accent2"/>
                </a:solidFill>
              </a:rPr>
              <a:t>+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76883" name="Text Box 83"/>
          <p:cNvSpPr txBox="1">
            <a:spLocks noChangeArrowheads="1"/>
          </p:cNvSpPr>
          <p:nvPr/>
        </p:nvSpPr>
        <p:spPr bwMode="auto">
          <a:xfrm>
            <a:off x="8243888" y="5300663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accent2"/>
                </a:solidFill>
              </a:rPr>
              <a:t>)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76884" name="Rectangle 84"/>
          <p:cNvSpPr>
            <a:spLocks noChangeArrowheads="1"/>
          </p:cNvSpPr>
          <p:nvPr/>
        </p:nvSpPr>
        <p:spPr bwMode="auto">
          <a:xfrm>
            <a:off x="8027988" y="3644900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accent2"/>
                </a:solidFill>
              </a:rPr>
              <a:t>*</a:t>
            </a:r>
            <a:endParaRPr lang="en-US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  <p:bldP spid="76806" grpId="0" animBg="1"/>
      <p:bldP spid="76807" grpId="0" animBg="1"/>
      <p:bldP spid="76808" grpId="0" build="allAtOnce" animBg="1"/>
      <p:bldP spid="76809" grpId="0" animBg="1"/>
      <p:bldP spid="76810" grpId="0" build="allAtOnce" animBg="1"/>
      <p:bldP spid="76811" grpId="0" build="allAtOnce" animBg="1"/>
      <p:bldP spid="76812" grpId="0" animBg="1"/>
      <p:bldP spid="76813" grpId="0" animBg="1"/>
      <p:bldP spid="76814" grpId="0" animBg="1"/>
      <p:bldP spid="76815" grpId="0" animBg="1"/>
      <p:bldP spid="76817" grpId="0"/>
      <p:bldP spid="76818" grpId="0"/>
      <p:bldP spid="76819" grpId="0"/>
      <p:bldP spid="76820" grpId="0"/>
      <p:bldP spid="76821" grpId="0"/>
      <p:bldP spid="76822" grpId="0"/>
      <p:bldP spid="76823" grpId="0"/>
      <p:bldP spid="76824" grpId="0"/>
      <p:bldP spid="76825" grpId="0"/>
      <p:bldP spid="76826" grpId="0"/>
      <p:bldP spid="76827" grpId="0"/>
      <p:bldP spid="76841" grpId="0" animBg="1"/>
      <p:bldP spid="76842" grpId="0" animBg="1"/>
      <p:bldP spid="76843" grpId="0" animBg="1"/>
      <p:bldP spid="76844" grpId="0" animBg="1"/>
      <p:bldP spid="76845" grpId="0" animBg="1"/>
      <p:bldP spid="76846" grpId="0" animBg="1"/>
      <p:bldP spid="76847" grpId="0" animBg="1"/>
      <p:bldP spid="76848" grpId="0" animBg="1"/>
      <p:bldP spid="76849" grpId="0" animBg="1"/>
      <p:bldP spid="76850" grpId="0" animBg="1"/>
      <p:bldP spid="76851" grpId="0" animBg="1"/>
      <p:bldP spid="76852" grpId="0" animBg="1"/>
      <p:bldP spid="76853" grpId="0" animBg="1"/>
      <p:bldP spid="76854" grpId="0" animBg="1"/>
      <p:bldP spid="76855" grpId="0" animBg="1"/>
      <p:bldP spid="76856" grpId="0" animBg="1"/>
      <p:bldP spid="76857" grpId="0" animBg="1"/>
      <p:bldP spid="76858" grpId="0" animBg="1"/>
      <p:bldP spid="76859" grpId="0" animBg="1"/>
      <p:bldP spid="76860" grpId="0" animBg="1"/>
      <p:bldP spid="76861" grpId="0" animBg="1"/>
      <p:bldP spid="76862" grpId="0"/>
      <p:bldP spid="76863" grpId="0"/>
      <p:bldP spid="76864" grpId="0"/>
      <p:bldP spid="76865" grpId="0"/>
      <p:bldP spid="76866" grpId="0"/>
      <p:bldP spid="76867" grpId="0"/>
      <p:bldP spid="76868" grpId="0"/>
      <p:bldP spid="76869" grpId="0"/>
      <p:bldP spid="76870" grpId="0"/>
      <p:bldP spid="76871" grpId="0"/>
      <p:bldP spid="76872" grpId="0"/>
      <p:bldP spid="76873" grpId="0"/>
      <p:bldP spid="76874" grpId="0"/>
      <p:bldP spid="76875" grpId="0"/>
      <p:bldP spid="76876" grpId="0"/>
      <p:bldP spid="76877" grpId="0" animBg="1"/>
      <p:bldP spid="76878" grpId="0"/>
      <p:bldP spid="76879" grpId="0"/>
      <p:bldP spid="76880" grpId="0"/>
      <p:bldP spid="76881" grpId="0"/>
      <p:bldP spid="76882" grpId="0"/>
      <p:bldP spid="76883" grpId="0"/>
      <p:bldP spid="7688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Valid items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/>
              <a:t>LR(0) item </a:t>
            </a:r>
            <a:r>
              <a:rPr lang="cs-CZ" sz="2600" dirty="0"/>
              <a:t>A</a:t>
            </a:r>
            <a:r>
              <a:rPr lang="cs-CZ" sz="2600" dirty="0">
                <a:cs typeface="Arial" charset="0"/>
              </a:rPr>
              <a:t>→</a:t>
            </a:r>
            <a:r>
              <a:rPr lang="el-GR" sz="2600" dirty="0">
                <a:cs typeface="Arial" charset="0"/>
              </a:rPr>
              <a:t>β</a:t>
            </a:r>
            <a:r>
              <a:rPr lang="cs-CZ" sz="2600" baseline="-25000" dirty="0">
                <a:cs typeface="Arial" charset="0"/>
              </a:rPr>
              <a:t>1</a:t>
            </a:r>
            <a:r>
              <a:rPr lang="el-GR" sz="2600" dirty="0">
                <a:cs typeface="Arial" charset="0"/>
              </a:rPr>
              <a:t>♦β</a:t>
            </a:r>
            <a:r>
              <a:rPr lang="cs-CZ" sz="2600" baseline="-25000" dirty="0">
                <a:cs typeface="Arial" charset="0"/>
              </a:rPr>
              <a:t>2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is a valid item for a viable</a:t>
            </a:r>
            <a:r>
              <a:rPr lang="cs-CZ" sz="2600" dirty="0">
                <a:cs typeface="Arial" charset="0"/>
              </a:rPr>
              <a:t> prefix </a:t>
            </a:r>
            <a:r>
              <a:rPr lang="el-GR" sz="2600" dirty="0">
                <a:cs typeface="Arial" charset="0"/>
              </a:rPr>
              <a:t>αβ</a:t>
            </a:r>
            <a:r>
              <a:rPr lang="cs-CZ" sz="2600" baseline="-25000" dirty="0">
                <a:cs typeface="Arial" charset="0"/>
              </a:rPr>
              <a:t>1</a:t>
            </a:r>
            <a:r>
              <a:rPr lang="cs-CZ" sz="2600" dirty="0">
                <a:cs typeface="Arial" charset="0"/>
              </a:rPr>
              <a:t>, </a:t>
            </a:r>
            <a:r>
              <a:rPr lang="en-US" sz="2600" dirty="0">
                <a:cs typeface="Arial" charset="0"/>
              </a:rPr>
              <a:t>if there is</a:t>
            </a:r>
            <a:r>
              <a:rPr lang="cs-CZ" sz="26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>
                <a:ea typeface="Arial Unicode MS" pitchFamily="34" charset="-128"/>
                <a:cs typeface="Arial Unicode MS" pitchFamily="34" charset="-128"/>
              </a:rPr>
              <a:t>a rightmost derivation</a:t>
            </a:r>
            <a:r>
              <a:rPr lang="cs-CZ" sz="2600" dirty="0">
                <a:ea typeface="Arial Unicode MS" pitchFamily="34" charset="-128"/>
                <a:cs typeface="Arial Unicode MS" pitchFamily="34" charset="-128"/>
              </a:rPr>
              <a:t> S</a:t>
            </a:r>
            <a:r>
              <a:rPr lang="en-US" sz="2600" dirty="0"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en-US" sz="2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en-US" sz="2600" baseline="30000" dirty="0"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l-GR" sz="2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α</a:t>
            </a:r>
            <a:r>
              <a:rPr lang="en-US" sz="2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sz="2600" dirty="0">
                <a:ea typeface="Arial Unicode MS" pitchFamily="34" charset="-128"/>
                <a:cs typeface="Arial Unicode MS" pitchFamily="34" charset="-128"/>
              </a:rPr>
              <a:t>w</a:t>
            </a:r>
            <a:r>
              <a:rPr lang="cs-CZ" sz="2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el-GR" sz="2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αβ</a:t>
            </a:r>
            <a:r>
              <a:rPr lang="cs-CZ" sz="2600" baseline="-25000" dirty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l-GR" sz="2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en-US" sz="2600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cs-CZ" sz="2600" dirty="0">
                <a:ea typeface="Arial Unicode MS" pitchFamily="34" charset="-128"/>
                <a:cs typeface="Arial Unicode MS" pitchFamily="34" charset="-128"/>
              </a:rPr>
              <a:t>w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ea typeface="Arial Unicode MS" pitchFamily="34" charset="-128"/>
                <a:cs typeface="Arial Unicode MS" pitchFamily="34" charset="-128"/>
              </a:rPr>
              <a:t>It is a great hint for a parser. It helps to decide, if the parser should make a shift or a reduction</a:t>
            </a:r>
            <a:r>
              <a:rPr lang="cs-CZ" sz="2600" dirty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600" dirty="0">
                <a:ea typeface="Arial Unicode MS" pitchFamily="34" charset="-128"/>
                <a:cs typeface="Arial Unicode MS" pitchFamily="34" charset="-128"/>
              </a:rPr>
              <a:t>if</a:t>
            </a:r>
            <a:r>
              <a:rPr lang="cs-CZ" sz="26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sz="2600" dirty="0">
                <a:cs typeface="Arial" charset="0"/>
              </a:rPr>
              <a:t>αβ</a:t>
            </a:r>
            <a:r>
              <a:rPr lang="cs-CZ" sz="2600" baseline="-25000" dirty="0">
                <a:cs typeface="Arial" charset="0"/>
              </a:rPr>
              <a:t>1</a:t>
            </a:r>
            <a:r>
              <a:rPr lang="en-US" sz="2600" dirty="0">
                <a:ea typeface="Arial Unicode MS" pitchFamily="34" charset="-128"/>
                <a:cs typeface="Arial Unicode MS" pitchFamily="34" charset="-128"/>
              </a:rPr>
              <a:t> is on top of the stack</a:t>
            </a:r>
            <a:endParaRPr lang="cs-CZ" sz="2600" dirty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cs typeface="Arial" charset="0"/>
              </a:rPr>
              <a:t>Basic </a:t>
            </a:r>
            <a:r>
              <a:rPr lang="cs-CZ" sz="2600" dirty="0">
                <a:cs typeface="Arial" charset="0"/>
              </a:rPr>
              <a:t>LR </a:t>
            </a:r>
            <a:r>
              <a:rPr lang="en-US" sz="2600" dirty="0">
                <a:cs typeface="Arial" charset="0"/>
              </a:rPr>
              <a:t>parsing theorem</a:t>
            </a:r>
            <a:r>
              <a:rPr lang="cs-CZ" sz="2600" dirty="0">
                <a:cs typeface="Arial" charset="0"/>
              </a:rPr>
              <a:t>: </a:t>
            </a:r>
            <a:r>
              <a:rPr lang="en-US" sz="2600" dirty="0">
                <a:cs typeface="Arial" charset="0"/>
              </a:rPr>
              <a:t>A set of valid items for a viable prefix</a:t>
            </a:r>
            <a:r>
              <a:rPr lang="cs-CZ" sz="2600" dirty="0">
                <a:cs typeface="Arial" charset="0"/>
              </a:rPr>
              <a:t> </a:t>
            </a:r>
            <a:r>
              <a:rPr lang="el-GR" sz="2600" dirty="0">
                <a:cs typeface="Arial" charset="0"/>
              </a:rPr>
              <a:t>γ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is exactly a set of items reachable from the initial state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through the prefix</a:t>
            </a:r>
            <a:r>
              <a:rPr lang="cs-CZ" sz="2600" dirty="0">
                <a:cs typeface="Arial" charset="0"/>
              </a:rPr>
              <a:t> </a:t>
            </a:r>
            <a:r>
              <a:rPr lang="el-GR" sz="2600" dirty="0">
                <a:cs typeface="Arial" charset="0"/>
              </a:rPr>
              <a:t>γ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by deterministic finite automaton constructed from canonical collection with GOTO transitions.</a:t>
            </a:r>
            <a:endParaRPr lang="el-GR" sz="2600" baseline="-25000" dirty="0">
              <a:cs typeface="Arial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SLR(1) </a:t>
            </a:r>
            <a:r>
              <a:rPr lang="en-US" dirty="0"/>
              <a:t>automaton construction</a:t>
            </a:r>
            <a:endParaRPr lang="cs-CZ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dirty="0"/>
              <a:t>We have an augmented grammar </a:t>
            </a:r>
            <a:r>
              <a:rPr lang="cs-CZ" sz="2100" dirty="0"/>
              <a:t>G</a:t>
            </a:r>
            <a:r>
              <a:rPr lang="en-US" sz="2100" dirty="0"/>
              <a:t>’.</a:t>
            </a:r>
            <a:r>
              <a:rPr lang="cs-CZ" sz="2100" dirty="0"/>
              <a:t> </a:t>
            </a:r>
            <a:r>
              <a:rPr lang="en-US" sz="2100" dirty="0"/>
              <a:t>Tables of </a:t>
            </a:r>
            <a:r>
              <a:rPr lang="cs-CZ" sz="2100" dirty="0"/>
              <a:t>SLR(1) </a:t>
            </a:r>
            <a:r>
              <a:rPr lang="en-US" sz="2100" dirty="0"/>
              <a:t>automaton</a:t>
            </a:r>
            <a:r>
              <a:rPr lang="cs-CZ" sz="2100" dirty="0"/>
              <a:t> </a:t>
            </a:r>
            <a:r>
              <a:rPr lang="en-US" sz="2100" dirty="0"/>
              <a:t>are constructed by following algorithm</a:t>
            </a:r>
            <a:endParaRPr lang="cs-CZ" sz="2100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Construct a canonical collection </a:t>
            </a:r>
            <a:r>
              <a:rPr lang="cs-CZ" sz="2000" dirty="0"/>
              <a:t>C </a:t>
            </a:r>
            <a:r>
              <a:rPr lang="en-US" sz="2000" dirty="0"/>
              <a:t>of sets of </a:t>
            </a:r>
            <a:r>
              <a:rPr lang="cs-CZ" sz="2000" dirty="0"/>
              <a:t>LR(0) </a:t>
            </a:r>
            <a:r>
              <a:rPr lang="en-US" sz="2000" dirty="0"/>
              <a:t>items</a:t>
            </a:r>
            <a:endParaRPr lang="cs-CZ" sz="2000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State </a:t>
            </a:r>
            <a:r>
              <a:rPr lang="cs-CZ" sz="2000" i="1" dirty="0"/>
              <a:t>i</a:t>
            </a:r>
            <a:r>
              <a:rPr lang="cs-CZ" sz="2000" dirty="0"/>
              <a:t> </a:t>
            </a:r>
            <a:r>
              <a:rPr lang="en-US" sz="2000" dirty="0"/>
              <a:t>is constructed from </a:t>
            </a:r>
            <a:r>
              <a:rPr lang="cs-CZ" sz="2000" dirty="0" err="1"/>
              <a:t>I</a:t>
            </a:r>
            <a:r>
              <a:rPr lang="cs-CZ" sz="2000" baseline="-25000" dirty="0" err="1"/>
              <a:t>i</a:t>
            </a:r>
            <a:r>
              <a:rPr lang="cs-CZ" sz="2000" dirty="0"/>
              <a:t>. </a:t>
            </a:r>
            <a:r>
              <a:rPr lang="en-US" sz="2000" dirty="0"/>
              <a:t>The parsing actions for state </a:t>
            </a:r>
            <a:r>
              <a:rPr lang="cs-CZ" sz="2000" i="1" dirty="0"/>
              <a:t>i</a:t>
            </a:r>
            <a:r>
              <a:rPr lang="cs-CZ" sz="2000" dirty="0"/>
              <a:t> </a:t>
            </a:r>
            <a:r>
              <a:rPr lang="en-US" sz="2000" dirty="0"/>
              <a:t>are determined as follows</a:t>
            </a:r>
            <a:endParaRPr lang="cs-CZ" sz="2000" dirty="0"/>
          </a:p>
          <a:p>
            <a:pPr lvl="2" eaLnBrk="1" hangingPunct="1">
              <a:lnSpc>
                <a:spcPct val="80000"/>
              </a:lnSpc>
            </a:pPr>
            <a:r>
              <a:rPr lang="cs-CZ" sz="1800" dirty="0"/>
              <a:t>A</a:t>
            </a:r>
            <a:r>
              <a:rPr lang="cs-CZ" sz="1800" dirty="0">
                <a:cs typeface="Arial" charset="0"/>
              </a:rPr>
              <a:t>→α♦aβ</a:t>
            </a:r>
            <a:r>
              <a:rPr lang="cs-CZ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sz="18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1800" baseline="-250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18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1800" dirty="0" err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∈T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 GOTO(</a:t>
            </a:r>
            <a:r>
              <a:rPr lang="cs-CZ" sz="18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1800" baseline="-250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1800" dirty="0" err="1">
                <a:ea typeface="Arial Unicode MS" pitchFamily="34" charset="-128"/>
                <a:cs typeface="Arial Unicode MS" pitchFamily="34" charset="-128"/>
              </a:rPr>
              <a:t>,a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)=I</a:t>
            </a:r>
            <a:r>
              <a:rPr lang="en-US" sz="1800" baseline="-25000" dirty="0"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800" dirty="0">
                <a:ea typeface="Arial Unicode MS" pitchFamily="34" charset="-128"/>
                <a:cs typeface="Arial Unicode MS" pitchFamily="34" charset="-128"/>
              </a:rPr>
              <a:t>then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>
                <a:ea typeface="Arial Unicode MS" pitchFamily="34" charset="-128"/>
                <a:cs typeface="Arial Unicode MS" pitchFamily="34" charset="-128"/>
              </a:rPr>
              <a:t>action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cs-CZ" sz="1800" dirty="0" err="1">
                <a:ea typeface="Arial Unicode MS" pitchFamily="34" charset="-128"/>
                <a:cs typeface="Arial Unicode MS" pitchFamily="34" charset="-128"/>
              </a:rPr>
              <a:t>i,a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]=</a:t>
            </a:r>
            <a:r>
              <a:rPr lang="en-US" sz="1800" dirty="0">
                <a:ea typeface="Arial Unicode MS" pitchFamily="34" charset="-128"/>
                <a:cs typeface="Arial Unicode MS" pitchFamily="34" charset="-128"/>
              </a:rPr>
              <a:t>shift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 j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/>
              <a:t>A</a:t>
            </a:r>
            <a:r>
              <a:rPr lang="cs-CZ" sz="1800" dirty="0">
                <a:cs typeface="Arial" charset="0"/>
              </a:rPr>
              <a:t>→α♦</a:t>
            </a:r>
            <a:r>
              <a:rPr lang="cs-CZ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sz="18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1800" baseline="-250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800" dirty="0">
                <a:ea typeface="Arial Unicode MS" pitchFamily="34" charset="-128"/>
                <a:cs typeface="Arial Unicode MS" pitchFamily="34" charset="-128"/>
              </a:rPr>
              <a:t>then </a:t>
            </a:r>
            <a:r>
              <a:rPr lang="cs-CZ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∀</a:t>
            </a:r>
            <a:r>
              <a:rPr lang="cs-CZ" sz="1800" dirty="0" err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∈FOLLOW</a:t>
            </a:r>
            <a:r>
              <a:rPr lang="cs-CZ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(A)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 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A≠S’ 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</a:t>
            </a:r>
            <a:r>
              <a:rPr lang="en-US" sz="1800" dirty="0">
                <a:ea typeface="Arial Unicode MS" pitchFamily="34" charset="-128"/>
                <a:cs typeface="Arial Unicode MS" pitchFamily="34" charset="-128"/>
              </a:rPr>
              <a:t>action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cs-CZ" sz="1800" dirty="0" err="1">
                <a:ea typeface="Arial Unicode MS" pitchFamily="34" charset="-128"/>
                <a:cs typeface="Arial Unicode MS" pitchFamily="34" charset="-128"/>
              </a:rPr>
              <a:t>i,a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]=</a:t>
            </a:r>
            <a:r>
              <a:rPr lang="en-US" sz="1800" dirty="0">
                <a:ea typeface="Arial Unicode MS" pitchFamily="34" charset="-128"/>
                <a:cs typeface="Arial Unicode MS" pitchFamily="34" charset="-128"/>
              </a:rPr>
              <a:t>reduce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1800" dirty="0"/>
              <a:t>A</a:t>
            </a:r>
            <a:r>
              <a:rPr lang="cs-CZ" sz="1800" dirty="0">
                <a:cs typeface="Arial" charset="0"/>
              </a:rPr>
              <a:t>→α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>
                <a:cs typeface="Arial" charset="0"/>
              </a:rPr>
              <a:t>S’→S♦</a:t>
            </a:r>
            <a:r>
              <a:rPr lang="cs-CZ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sz="18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1800" baseline="-250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800" dirty="0">
                <a:ea typeface="Arial Unicode MS" pitchFamily="34" charset="-128"/>
                <a:cs typeface="Arial Unicode MS" pitchFamily="34" charset="-128"/>
              </a:rPr>
              <a:t>then action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[i,$]=</a:t>
            </a:r>
            <a:r>
              <a:rPr lang="en-US" sz="1800" dirty="0">
                <a:ea typeface="Arial Unicode MS" pitchFamily="34" charset="-128"/>
                <a:cs typeface="Arial Unicode MS" pitchFamily="34" charset="-128"/>
              </a:rPr>
              <a:t>accept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If there is a conflict in the previous step, the grammar is not a </a:t>
            </a:r>
            <a:r>
              <a:rPr lang="cs-CZ" sz="2000" dirty="0">
                <a:ea typeface="Arial Unicode MS" pitchFamily="34" charset="-128"/>
                <a:cs typeface="Arial Unicode MS" pitchFamily="34" charset="-128"/>
              </a:rPr>
              <a:t>SLR(1) 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grammar and the automaton cannot be constructed</a:t>
            </a:r>
            <a:endParaRPr lang="cs-CZ" sz="2000" dirty="0"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Table </a:t>
            </a:r>
            <a:r>
              <a:rPr lang="cs-CZ" sz="2000" dirty="0" err="1">
                <a:ea typeface="Arial Unicode MS" pitchFamily="34" charset="-128"/>
                <a:cs typeface="Arial Unicode MS" pitchFamily="34" charset="-128"/>
              </a:rPr>
              <a:t>goto</a:t>
            </a:r>
            <a:r>
              <a:rPr lang="cs-CZ" sz="20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is indexed by state </a:t>
            </a:r>
            <a:r>
              <a:rPr lang="en-US" sz="2000" i="1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 and A</a:t>
            </a:r>
            <a:r>
              <a:rPr lang="cs-CZ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sz="2000" dirty="0"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’: whenever </a:t>
            </a:r>
            <a:r>
              <a:rPr lang="cs-CZ" sz="2000" dirty="0">
                <a:ea typeface="Arial Unicode MS" pitchFamily="34" charset="-128"/>
                <a:cs typeface="Arial Unicode MS" pitchFamily="34" charset="-128"/>
              </a:rPr>
              <a:t>GOTO(</a:t>
            </a:r>
            <a:r>
              <a:rPr lang="cs-CZ" sz="20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2000" baseline="-250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2000" dirty="0"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sz="2000" dirty="0">
                <a:ea typeface="Arial Unicode MS" pitchFamily="34" charset="-128"/>
                <a:cs typeface="Arial Unicode MS" pitchFamily="34" charset="-128"/>
              </a:rPr>
              <a:t>)=I</a:t>
            </a:r>
            <a:r>
              <a:rPr lang="en-US" sz="2000" baseline="-25000" dirty="0"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, then </a:t>
            </a:r>
            <a:r>
              <a:rPr lang="en-US" sz="2000" dirty="0" err="1">
                <a:ea typeface="Arial Unicode MS" pitchFamily="34" charset="-128"/>
                <a:cs typeface="Arial Unicode MS" pitchFamily="34" charset="-128"/>
              </a:rPr>
              <a:t>goto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000" dirty="0">
                <a:ea typeface="Arial Unicode MS" pitchFamily="34" charset="-128"/>
                <a:cs typeface="Arial Unicode MS" pitchFamily="34" charset="-128"/>
              </a:rPr>
              <a:t>[i,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sz="2000" dirty="0">
                <a:ea typeface="Arial Unicode MS" pitchFamily="34" charset="-128"/>
                <a:cs typeface="Arial Unicode MS" pitchFamily="34" charset="-128"/>
              </a:rPr>
              <a:t>]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=j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All empty cells are filled by error instruction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The initial state of the parser is the state, which contains LR(0) item </a:t>
            </a:r>
            <a:r>
              <a:rPr lang="cs-CZ" sz="2000" dirty="0">
                <a:cs typeface="Arial" charset="0"/>
              </a:rPr>
              <a:t>S’→♦S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Full </a:t>
            </a:r>
            <a:r>
              <a:rPr lang="cs-CZ" dirty="0"/>
              <a:t>LR(1) </a:t>
            </a:r>
            <a:r>
              <a:rPr lang="en-US" dirty="0"/>
              <a:t>automata</a:t>
            </a:r>
            <a:endParaRPr lang="cs-CZ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Arial Unicode MS" pitchFamily="34" charset="-128"/>
                <a:cs typeface="Arial Unicode MS" pitchFamily="34" charset="-128"/>
              </a:rPr>
              <a:t>action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cs-CZ" dirty="0" err="1">
                <a:ea typeface="Arial Unicode MS" pitchFamily="34" charset="-128"/>
                <a:cs typeface="Arial Unicode MS" pitchFamily="34" charset="-128"/>
              </a:rPr>
              <a:t>i,a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]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set to reduction </a:t>
            </a:r>
            <a:r>
              <a:rPr lang="cs-CZ" dirty="0"/>
              <a:t>A</a:t>
            </a:r>
            <a:r>
              <a:rPr lang="cs-CZ" dirty="0">
                <a:cs typeface="Arial" charset="0"/>
              </a:rPr>
              <a:t>→α</a:t>
            </a:r>
            <a:r>
              <a:rPr lang="en-US" dirty="0">
                <a:cs typeface="Arial" charset="0"/>
              </a:rPr>
              <a:t>, when </a:t>
            </a:r>
            <a:r>
              <a:rPr lang="cs-CZ" dirty="0"/>
              <a:t>A</a:t>
            </a:r>
            <a:r>
              <a:rPr lang="cs-CZ" dirty="0">
                <a:cs typeface="Arial" charset="0"/>
              </a:rPr>
              <a:t>→α♦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baseline="-250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dirty="0">
                <a:cs typeface="Arial" charset="0"/>
              </a:rPr>
              <a:t>,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∀</a:t>
            </a:r>
            <a:r>
              <a:rPr lang="cs-CZ" dirty="0" err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∈FOLLOW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(A)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a state </a:t>
            </a:r>
            <a:r>
              <a:rPr lang="cs-CZ" i="1" dirty="0"/>
              <a:t>i </a:t>
            </a:r>
            <a:r>
              <a:rPr lang="en-US" dirty="0"/>
              <a:t>during </a:t>
            </a:r>
            <a:r>
              <a:rPr lang="cs-CZ" dirty="0"/>
              <a:t>SLR(1) </a:t>
            </a:r>
            <a:r>
              <a:rPr lang="en-US" dirty="0"/>
              <a:t>construction</a:t>
            </a:r>
            <a:endParaRPr lang="cs-CZ" dirty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Arial Unicode MS" pitchFamily="34" charset="-128"/>
                <a:cs typeface="Arial Unicode MS" pitchFamily="34" charset="-128"/>
              </a:rPr>
              <a:t>In some situation, when </a:t>
            </a:r>
            <a:r>
              <a:rPr lang="cs-CZ" i="1" dirty="0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is on top of the stack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the viable prefix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dirty="0">
                <a:cs typeface="Arial" charset="0"/>
              </a:rPr>
              <a:t>β</a:t>
            </a:r>
            <a:r>
              <a:rPr lang="cs-CZ" dirty="0">
                <a:cs typeface="Arial" charset="0"/>
              </a:rPr>
              <a:t>α </a:t>
            </a:r>
            <a:r>
              <a:rPr lang="en-US" dirty="0">
                <a:cs typeface="Arial" charset="0"/>
              </a:rPr>
              <a:t>is in form</a:t>
            </a:r>
            <a:r>
              <a:rPr lang="cs-CZ" dirty="0">
                <a:cs typeface="Arial" charset="0"/>
              </a:rPr>
              <a:t>, </a:t>
            </a:r>
            <a:r>
              <a:rPr lang="en-US" dirty="0">
                <a:cs typeface="Arial" charset="0"/>
              </a:rPr>
              <a:t>where</a:t>
            </a:r>
            <a:r>
              <a:rPr lang="cs-CZ" dirty="0">
                <a:cs typeface="Arial" charset="0"/>
              </a:rPr>
              <a:t> </a:t>
            </a:r>
            <a:r>
              <a:rPr lang="el-GR" dirty="0">
                <a:cs typeface="Arial" charset="0"/>
              </a:rPr>
              <a:t>β</a:t>
            </a:r>
            <a:r>
              <a:rPr lang="cs-CZ" dirty="0">
                <a:cs typeface="Arial" charset="0"/>
              </a:rPr>
              <a:t>A </a:t>
            </a:r>
            <a:r>
              <a:rPr lang="en-US" dirty="0">
                <a:cs typeface="Arial" charset="0"/>
              </a:rPr>
              <a:t>cannot be followed by a terminal</a:t>
            </a:r>
            <a:r>
              <a:rPr lang="cs-CZ" dirty="0">
                <a:cs typeface="Arial" charset="0"/>
              </a:rPr>
              <a:t> </a:t>
            </a:r>
            <a:r>
              <a:rPr lang="cs-CZ" b="1" dirty="0">
                <a:cs typeface="Arial" charset="0"/>
              </a:rPr>
              <a:t>a</a:t>
            </a:r>
            <a:r>
              <a:rPr lang="cs-CZ" dirty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in any right sentential form</a:t>
            </a:r>
            <a:r>
              <a:rPr lang="cs-CZ" dirty="0">
                <a:cs typeface="Arial" charset="0"/>
              </a:rPr>
              <a:t>. </a:t>
            </a:r>
            <a:r>
              <a:rPr lang="en-US" dirty="0">
                <a:cs typeface="Arial" charset="0"/>
              </a:rPr>
              <a:t>Therefore reduction</a:t>
            </a:r>
            <a:r>
              <a:rPr lang="cs-CZ" dirty="0">
                <a:cs typeface="Arial" charset="0"/>
              </a:rPr>
              <a:t> </a:t>
            </a:r>
            <a:r>
              <a:rPr lang="cs-CZ" dirty="0"/>
              <a:t>A</a:t>
            </a:r>
            <a:r>
              <a:rPr lang="cs-CZ" dirty="0">
                <a:cs typeface="Arial" charset="0"/>
              </a:rPr>
              <a:t>→α </a:t>
            </a:r>
            <a:r>
              <a:rPr lang="en-US" dirty="0">
                <a:cs typeface="Arial" charset="0"/>
              </a:rPr>
              <a:t>is for lookahead</a:t>
            </a:r>
            <a:r>
              <a:rPr lang="cs-CZ" dirty="0">
                <a:cs typeface="Arial" charset="0"/>
              </a:rPr>
              <a:t> </a:t>
            </a:r>
            <a:r>
              <a:rPr lang="cs-CZ" b="1" dirty="0">
                <a:cs typeface="Arial" charset="0"/>
              </a:rPr>
              <a:t>a</a:t>
            </a:r>
            <a:r>
              <a:rPr lang="cs-CZ" dirty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invalid</a:t>
            </a:r>
            <a:r>
              <a:rPr lang="cs-CZ" dirty="0">
                <a:cs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Solution</a:t>
            </a:r>
            <a:r>
              <a:rPr lang="cs-CZ" dirty="0">
                <a:cs typeface="Arial" charset="0"/>
              </a:rPr>
              <a:t>: </a:t>
            </a:r>
            <a:r>
              <a:rPr lang="en-US" dirty="0">
                <a:cs typeface="Arial" charset="0"/>
              </a:rPr>
              <a:t>add more information to states</a:t>
            </a:r>
            <a:r>
              <a:rPr lang="cs-CZ" dirty="0">
                <a:cs typeface="Arial" charset="0"/>
              </a:rPr>
              <a:t>, </a:t>
            </a:r>
            <a:r>
              <a:rPr lang="en-US" dirty="0">
                <a:cs typeface="Arial" charset="0"/>
              </a:rPr>
              <a:t>so we can avoid invalid reductions</a:t>
            </a:r>
            <a:r>
              <a:rPr lang="cs-CZ" dirty="0">
                <a:cs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LR(1) </a:t>
            </a:r>
            <a:r>
              <a:rPr lang="en-US" dirty="0"/>
              <a:t>items</a:t>
            </a:r>
            <a:endParaRPr lang="cs-CZ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cs typeface="Arial" charset="0"/>
              </a:rPr>
              <a:t>The added information is stored as an additional terminal for each LR(0) item</a:t>
            </a:r>
            <a:r>
              <a:rPr lang="cs-CZ" sz="2400" dirty="0">
                <a:cs typeface="Arial" charset="0"/>
              </a:rPr>
              <a:t>. </a:t>
            </a:r>
            <a:r>
              <a:rPr lang="en-US" sz="2400" dirty="0">
                <a:cs typeface="Arial" charset="0"/>
              </a:rPr>
              <a:t>Such item has a form</a:t>
            </a:r>
            <a:r>
              <a:rPr lang="cs-CZ" sz="2400" dirty="0">
                <a:cs typeface="Arial" charset="0"/>
              </a:rPr>
              <a:t> </a:t>
            </a:r>
            <a:r>
              <a:rPr lang="en-US" sz="2400" dirty="0">
                <a:cs typeface="Arial" charset="0"/>
              </a:rPr>
              <a:t>[</a:t>
            </a:r>
            <a:r>
              <a:rPr lang="cs-CZ" sz="2400" dirty="0">
                <a:ea typeface="Arial Unicode MS" pitchFamily="34" charset="-128"/>
                <a:cs typeface="Arial Unicode MS" pitchFamily="34" charset="-128"/>
              </a:rPr>
              <a:t>A→</a:t>
            </a:r>
            <a:r>
              <a:rPr lang="el-GR" sz="2400" dirty="0">
                <a:cs typeface="Arial" charset="0"/>
              </a:rPr>
              <a:t>α</a:t>
            </a:r>
            <a:r>
              <a:rPr lang="cs-CZ" sz="2400" dirty="0">
                <a:cs typeface="Arial" charset="0"/>
              </a:rPr>
              <a:t>♦</a:t>
            </a:r>
            <a:r>
              <a:rPr lang="el-GR" sz="2400" dirty="0">
                <a:cs typeface="Arial" charset="0"/>
              </a:rPr>
              <a:t>β</a:t>
            </a:r>
            <a:r>
              <a:rPr lang="cs-CZ" sz="2400" dirty="0">
                <a:cs typeface="Arial" charset="0"/>
              </a:rPr>
              <a:t>,a</a:t>
            </a:r>
            <a:r>
              <a:rPr lang="en-US" sz="2400" dirty="0">
                <a:cs typeface="Arial" charset="0"/>
              </a:rPr>
              <a:t>]</a:t>
            </a:r>
            <a:r>
              <a:rPr lang="cs-CZ" sz="2400" dirty="0">
                <a:cs typeface="Arial" charset="0"/>
              </a:rPr>
              <a:t>, </a:t>
            </a:r>
            <a:r>
              <a:rPr lang="en-US" sz="2400" dirty="0">
                <a:cs typeface="Arial" charset="0"/>
              </a:rPr>
              <a:t>where</a:t>
            </a:r>
            <a:r>
              <a:rPr lang="cs-CZ" sz="2400" dirty="0">
                <a:cs typeface="Arial" charset="0"/>
              </a:rPr>
              <a:t> </a:t>
            </a:r>
            <a:r>
              <a:rPr lang="cs-CZ" sz="2400" dirty="0">
                <a:ea typeface="Arial Unicode MS" pitchFamily="34" charset="-128"/>
                <a:cs typeface="Arial Unicode MS" pitchFamily="34" charset="-128"/>
              </a:rPr>
              <a:t>A→</a:t>
            </a:r>
            <a:r>
              <a:rPr lang="el-GR" sz="2400" dirty="0">
                <a:cs typeface="Arial" charset="0"/>
              </a:rPr>
              <a:t>αβ</a:t>
            </a:r>
            <a:r>
              <a:rPr lang="cs-CZ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sz="2400" dirty="0">
                <a:ea typeface="Arial Unicode MS" pitchFamily="34" charset="-128"/>
                <a:cs typeface="Arial Unicode MS" pitchFamily="34" charset="-128"/>
              </a:rPr>
              <a:t>P, </a:t>
            </a:r>
            <a:r>
              <a:rPr lang="cs-CZ" sz="2400" dirty="0" err="1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sz="2400" dirty="0" err="1">
                <a:ea typeface="Arial Unicode MS" pitchFamily="34" charset="-128"/>
                <a:cs typeface="Arial Unicode MS" pitchFamily="34" charset="-128"/>
              </a:rPr>
              <a:t>T</a:t>
            </a:r>
            <a:r>
              <a:rPr lang="en-US" sz="2400" dirty="0">
                <a:ea typeface="Arial Unicode MS" pitchFamily="34" charset="-128"/>
                <a:cs typeface="Arial Unicode MS" pitchFamily="34" charset="-128"/>
              </a:rPr>
              <a:t>, and we call it LR(1) item</a:t>
            </a:r>
            <a:r>
              <a:rPr lang="cs-CZ" sz="2400" dirty="0"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400" dirty="0">
                <a:ea typeface="Arial Unicode MS" pitchFamily="34" charset="-128"/>
                <a:cs typeface="Arial Unicode MS" pitchFamily="34" charset="-128"/>
              </a:rPr>
              <a:t>The terminal</a:t>
            </a:r>
            <a:r>
              <a:rPr lang="cs-CZ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400" b="1" dirty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>
                <a:ea typeface="Arial Unicode MS" pitchFamily="34" charset="-128"/>
                <a:cs typeface="Arial Unicode MS" pitchFamily="34" charset="-128"/>
              </a:rPr>
              <a:t>is called lookahead.</a:t>
            </a:r>
            <a:endParaRPr lang="cs-CZ" sz="2400" dirty="0"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ea typeface="Arial Unicode MS" pitchFamily="34" charset="-128"/>
                <a:cs typeface="Arial Unicode MS" pitchFamily="34" charset="-128"/>
              </a:rPr>
              <a:t>The lookahead has no meaning for</a:t>
            </a:r>
            <a:r>
              <a:rPr lang="cs-CZ" sz="2200" dirty="0">
                <a:ea typeface="Arial Unicode MS" pitchFamily="34" charset="-128"/>
                <a:cs typeface="Arial Unicode MS" pitchFamily="34" charset="-128"/>
              </a:rPr>
              <a:t> A→</a:t>
            </a:r>
            <a:r>
              <a:rPr lang="el-GR" sz="2200" dirty="0">
                <a:cs typeface="Arial" charset="0"/>
              </a:rPr>
              <a:t>α</a:t>
            </a:r>
            <a:r>
              <a:rPr lang="cs-CZ" sz="2200" dirty="0">
                <a:cs typeface="Arial" charset="0"/>
              </a:rPr>
              <a:t>♦</a:t>
            </a:r>
            <a:r>
              <a:rPr lang="el-GR" sz="2200" dirty="0">
                <a:cs typeface="Arial" charset="0"/>
              </a:rPr>
              <a:t>β</a:t>
            </a:r>
            <a:r>
              <a:rPr lang="cs-CZ" sz="2200" dirty="0">
                <a:cs typeface="Arial" charset="0"/>
              </a:rPr>
              <a:t>, </a:t>
            </a:r>
            <a:r>
              <a:rPr lang="en-US" sz="2200" dirty="0">
                <a:cs typeface="Arial" charset="0"/>
              </a:rPr>
              <a:t>where</a:t>
            </a:r>
            <a:r>
              <a:rPr lang="cs-CZ" sz="2200" dirty="0">
                <a:cs typeface="Arial" charset="0"/>
              </a:rPr>
              <a:t> </a:t>
            </a:r>
            <a:r>
              <a:rPr lang="el-GR" sz="2200" dirty="0">
                <a:cs typeface="Arial" charset="0"/>
              </a:rPr>
              <a:t>β≠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Λ</a:t>
            </a:r>
            <a:endParaRPr lang="cs-CZ" sz="2200" dirty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cs typeface="Times New Roman" pitchFamily="18" charset="0"/>
              </a:rPr>
              <a:t>Reduction </a:t>
            </a:r>
            <a:r>
              <a:rPr lang="cs-CZ" sz="2200" dirty="0">
                <a:ea typeface="Arial Unicode MS" pitchFamily="34" charset="-128"/>
                <a:cs typeface="Arial Unicode MS" pitchFamily="34" charset="-128"/>
              </a:rPr>
              <a:t>A→</a:t>
            </a:r>
            <a:r>
              <a:rPr lang="el-GR" sz="2200" dirty="0">
                <a:cs typeface="Arial" charset="0"/>
              </a:rPr>
              <a:t>α</a:t>
            </a:r>
            <a:r>
              <a:rPr lang="cs-CZ" sz="2200" dirty="0">
                <a:cs typeface="Arial" charset="0"/>
              </a:rPr>
              <a:t> </a:t>
            </a:r>
            <a:r>
              <a:rPr lang="en-US" sz="2200" dirty="0">
                <a:cs typeface="Arial" charset="0"/>
              </a:rPr>
              <a:t>is set only when</a:t>
            </a:r>
            <a:r>
              <a:rPr lang="cs-CZ" sz="2200" dirty="0">
                <a:cs typeface="Arial" charset="0"/>
              </a:rPr>
              <a:t> </a:t>
            </a:r>
            <a:r>
              <a:rPr lang="en-US" sz="2200" dirty="0">
                <a:cs typeface="Arial" charset="0"/>
              </a:rPr>
              <a:t>[</a:t>
            </a:r>
            <a:r>
              <a:rPr lang="cs-CZ" sz="2200" dirty="0">
                <a:ea typeface="Arial Unicode MS" pitchFamily="34" charset="-128"/>
                <a:cs typeface="Arial Unicode MS" pitchFamily="34" charset="-128"/>
              </a:rPr>
              <a:t>A→</a:t>
            </a:r>
            <a:r>
              <a:rPr lang="el-GR" sz="2200" dirty="0">
                <a:cs typeface="Arial" charset="0"/>
              </a:rPr>
              <a:t>α</a:t>
            </a:r>
            <a:r>
              <a:rPr lang="cs-CZ" sz="2200" dirty="0">
                <a:cs typeface="Arial" charset="0"/>
              </a:rPr>
              <a:t>♦,a</a:t>
            </a:r>
            <a:r>
              <a:rPr lang="en-US" sz="2200" dirty="0">
                <a:cs typeface="Arial" charset="0"/>
              </a:rPr>
              <a:t>]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sz="22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2200" baseline="-250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22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>
                <a:ea typeface="Arial Unicode MS" pitchFamily="34" charset="-128"/>
                <a:cs typeface="Arial Unicode MS" pitchFamily="34" charset="-128"/>
              </a:rPr>
              <a:t>for current state</a:t>
            </a:r>
            <a:r>
              <a:rPr lang="cs-CZ" sz="22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200" i="1" dirty="0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22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>
                <a:ea typeface="Arial Unicode MS" pitchFamily="34" charset="-128"/>
                <a:cs typeface="Arial Unicode MS" pitchFamily="34" charset="-128"/>
              </a:rPr>
              <a:t>and a terminal</a:t>
            </a:r>
            <a:r>
              <a:rPr lang="cs-CZ" sz="22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200" b="1" dirty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sz="22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>
                <a:ea typeface="Arial Unicode MS" pitchFamily="34" charset="-128"/>
                <a:cs typeface="Arial Unicode MS" pitchFamily="34" charset="-128"/>
              </a:rPr>
              <a:t>on the input</a:t>
            </a:r>
            <a:endParaRPr lang="cs-CZ" sz="2200" dirty="0"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ea typeface="Arial Unicode MS" pitchFamily="34" charset="-128"/>
                <a:cs typeface="Arial Unicode MS" pitchFamily="34" charset="-128"/>
              </a:rPr>
              <a:t>A set of terminals created from </a:t>
            </a:r>
            <a:r>
              <a:rPr lang="en-US" sz="2200" dirty="0" err="1">
                <a:ea typeface="Arial Unicode MS" pitchFamily="34" charset="-128"/>
                <a:cs typeface="Arial Unicode MS" pitchFamily="34" charset="-128"/>
              </a:rPr>
              <a:t>lokaheads</a:t>
            </a:r>
            <a:r>
              <a:rPr lang="en-US" sz="2200" dirty="0">
                <a:ea typeface="Arial Unicode MS" pitchFamily="34" charset="-128"/>
                <a:cs typeface="Arial Unicode MS" pitchFamily="34" charset="-128"/>
              </a:rPr>
              <a:t> of LR(1) items</a:t>
            </a:r>
            <a:r>
              <a:rPr lang="cs-CZ" sz="22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⊆</a:t>
            </a:r>
            <a:r>
              <a:rPr lang="cs-CZ" sz="2200" dirty="0">
                <a:ea typeface="Arial Unicode MS" pitchFamily="34" charset="-128"/>
                <a:cs typeface="Arial Unicode MS" pitchFamily="34" charset="-128"/>
              </a:rPr>
              <a:t>FOLLOW(A)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LR(1)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item </a:t>
            </a:r>
            <a:r>
              <a:rPr lang="en-US" sz="2400" dirty="0">
                <a:cs typeface="Arial" charset="0"/>
              </a:rPr>
              <a:t>[</a:t>
            </a:r>
            <a:r>
              <a:rPr lang="cs-CZ" sz="2400" dirty="0">
                <a:ea typeface="Arial Unicode MS" pitchFamily="34" charset="-128"/>
                <a:cs typeface="Arial Unicode MS" pitchFamily="34" charset="-128"/>
              </a:rPr>
              <a:t>A→</a:t>
            </a:r>
            <a:r>
              <a:rPr lang="el-GR" sz="2400" dirty="0">
                <a:cs typeface="Arial" charset="0"/>
              </a:rPr>
              <a:t>α</a:t>
            </a:r>
            <a:r>
              <a:rPr lang="cs-CZ" sz="2400" dirty="0">
                <a:cs typeface="Arial" charset="0"/>
              </a:rPr>
              <a:t>♦</a:t>
            </a:r>
            <a:r>
              <a:rPr lang="el-GR" sz="2400" dirty="0">
                <a:cs typeface="Arial" charset="0"/>
              </a:rPr>
              <a:t>β</a:t>
            </a:r>
            <a:r>
              <a:rPr lang="cs-CZ" sz="2400" dirty="0">
                <a:cs typeface="Arial" charset="0"/>
              </a:rPr>
              <a:t>,a</a:t>
            </a:r>
            <a:r>
              <a:rPr lang="en-US" sz="2400" dirty="0">
                <a:cs typeface="Arial" charset="0"/>
              </a:rPr>
              <a:t>]</a:t>
            </a:r>
            <a:r>
              <a:rPr lang="cs-CZ" sz="2400" dirty="0">
                <a:cs typeface="Arial" charset="0"/>
              </a:rPr>
              <a:t> </a:t>
            </a:r>
            <a:r>
              <a:rPr lang="en-US" sz="2400" dirty="0">
                <a:cs typeface="Arial" charset="0"/>
              </a:rPr>
              <a:t>is valid for viable prefix</a:t>
            </a:r>
            <a:r>
              <a:rPr lang="cs-CZ" sz="2400" dirty="0">
                <a:cs typeface="Arial" charset="0"/>
              </a:rPr>
              <a:t> </a:t>
            </a:r>
            <a:r>
              <a:rPr lang="el-GR" sz="2400" dirty="0">
                <a:cs typeface="Arial" charset="0"/>
              </a:rPr>
              <a:t>γ</a:t>
            </a:r>
            <a:r>
              <a:rPr lang="cs-CZ" sz="2400" dirty="0">
                <a:cs typeface="Arial" charset="0"/>
              </a:rPr>
              <a:t>, </a:t>
            </a:r>
            <a:r>
              <a:rPr lang="en-US" sz="2400" dirty="0">
                <a:cs typeface="Arial" charset="0"/>
              </a:rPr>
              <a:t>whenever</a:t>
            </a:r>
            <a:r>
              <a:rPr lang="cs-CZ" sz="2400" dirty="0">
                <a:cs typeface="Arial" charset="0"/>
              </a:rPr>
              <a:t> </a:t>
            </a:r>
            <a:r>
              <a:rPr lang="cs-CZ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∃</a:t>
            </a:r>
            <a:r>
              <a:rPr lang="cs-CZ" sz="2400" dirty="0">
                <a:cs typeface="Arial" charset="0"/>
              </a:rPr>
              <a:t> </a:t>
            </a:r>
            <a:r>
              <a:rPr lang="en-US" sz="2400" dirty="0">
                <a:cs typeface="Arial" charset="0"/>
              </a:rPr>
              <a:t>right derivation</a:t>
            </a:r>
            <a:r>
              <a:rPr lang="cs-CZ" sz="2400" dirty="0">
                <a:cs typeface="Arial" charset="0"/>
              </a:rPr>
              <a:t> </a:t>
            </a:r>
            <a:r>
              <a:rPr lang="cs-CZ" sz="2400" dirty="0"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en-US" sz="2400" baseline="30000" dirty="0"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l-GR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δ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sz="2400" dirty="0">
                <a:ea typeface="Arial Unicode MS" pitchFamily="34" charset="-128"/>
                <a:cs typeface="Arial Unicode MS" pitchFamily="34" charset="-128"/>
              </a:rPr>
              <a:t>w</a:t>
            </a:r>
            <a:r>
              <a:rPr lang="cs-CZ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el-GR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δαβ</a:t>
            </a:r>
            <a:r>
              <a:rPr lang="cs-CZ" sz="2400" dirty="0">
                <a:ea typeface="Arial Unicode MS" pitchFamily="34" charset="-128"/>
                <a:cs typeface="Arial Unicode MS" pitchFamily="34" charset="-128"/>
              </a:rPr>
              <a:t>w, </a:t>
            </a:r>
            <a:r>
              <a:rPr lang="en-US" sz="2400" dirty="0">
                <a:ea typeface="Arial Unicode MS" pitchFamily="34" charset="-128"/>
                <a:cs typeface="Arial Unicode MS" pitchFamily="34" charset="-128"/>
              </a:rPr>
              <a:t>where</a:t>
            </a:r>
            <a:endParaRPr lang="cs-CZ" sz="2400" dirty="0"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sz="2200" dirty="0">
                <a:cs typeface="Arial" charset="0"/>
              </a:rPr>
              <a:t>γ</a:t>
            </a:r>
            <a:r>
              <a:rPr lang="cs-CZ" sz="2200" dirty="0">
                <a:cs typeface="Arial" charset="0"/>
              </a:rPr>
              <a:t>=</a:t>
            </a:r>
            <a:r>
              <a:rPr lang="el-GR" sz="2200" dirty="0">
                <a:cs typeface="Arial" charset="0"/>
              </a:rPr>
              <a:t>δα</a:t>
            </a:r>
            <a:endParaRPr lang="cs-CZ" sz="2200" dirty="0"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cs typeface="Arial" charset="0"/>
              </a:rPr>
              <a:t>Either </a:t>
            </a:r>
            <a:r>
              <a:rPr lang="cs-CZ" sz="2200" b="1" dirty="0">
                <a:cs typeface="Arial" charset="0"/>
              </a:rPr>
              <a:t>a</a:t>
            </a:r>
            <a:r>
              <a:rPr lang="cs-CZ" sz="2200" dirty="0">
                <a:cs typeface="Arial" charset="0"/>
              </a:rPr>
              <a:t> </a:t>
            </a:r>
            <a:r>
              <a:rPr lang="en-US" sz="2200" dirty="0">
                <a:cs typeface="Arial" charset="0"/>
              </a:rPr>
              <a:t>is the first symbol of</a:t>
            </a:r>
            <a:r>
              <a:rPr lang="cs-CZ" sz="2200" dirty="0">
                <a:cs typeface="Arial" charset="0"/>
              </a:rPr>
              <a:t> w </a:t>
            </a:r>
            <a:r>
              <a:rPr lang="en-US" sz="2200" dirty="0">
                <a:cs typeface="Arial" charset="0"/>
              </a:rPr>
              <a:t>or </a:t>
            </a:r>
            <a:r>
              <a:rPr lang="cs-CZ" sz="2200" dirty="0">
                <a:cs typeface="Arial" charset="0"/>
              </a:rPr>
              <a:t>w=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cs-CZ" sz="2200" dirty="0">
                <a:cs typeface="Arial" charset="0"/>
              </a:rPr>
              <a:t> </a:t>
            </a:r>
            <a:r>
              <a:rPr lang="en-US" sz="2200" dirty="0">
                <a:cs typeface="Arial" charset="0"/>
              </a:rPr>
              <a:t>and</a:t>
            </a:r>
            <a:r>
              <a:rPr lang="cs-CZ" sz="2200" dirty="0">
                <a:cs typeface="Arial" charset="0"/>
              </a:rPr>
              <a:t> </a:t>
            </a:r>
            <a:r>
              <a:rPr lang="cs-CZ" sz="2200" b="1" dirty="0">
                <a:cs typeface="Arial" charset="0"/>
              </a:rPr>
              <a:t>a</a:t>
            </a:r>
            <a:r>
              <a:rPr lang="cs-CZ" sz="2200" dirty="0">
                <a:cs typeface="Arial" charset="0"/>
              </a:rPr>
              <a:t> </a:t>
            </a:r>
            <a:r>
              <a:rPr lang="en-US" sz="2200" dirty="0">
                <a:cs typeface="Arial" charset="0"/>
              </a:rPr>
              <a:t>is</a:t>
            </a:r>
            <a:r>
              <a:rPr lang="cs-CZ" sz="2200" dirty="0">
                <a:cs typeface="Arial" charset="0"/>
              </a:rPr>
              <a:t> </a:t>
            </a:r>
            <a:r>
              <a:rPr lang="en-US" sz="2200" dirty="0">
                <a:cs typeface="Arial" charset="0"/>
              </a:rPr>
              <a:t>$</a:t>
            </a:r>
            <a:endParaRPr lang="el-GR" sz="2200" dirty="0">
              <a:cs typeface="Arial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Closure for </a:t>
            </a:r>
            <a:r>
              <a:rPr lang="cs-CZ" dirty="0"/>
              <a:t>LR(1) </a:t>
            </a:r>
            <a:r>
              <a:rPr lang="en-US" dirty="0"/>
              <a:t>items</a:t>
            </a:r>
            <a:endParaRPr lang="cs-CZ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We have a set of </a:t>
            </a:r>
            <a:r>
              <a:rPr lang="cs-CZ" dirty="0"/>
              <a:t>LR(1) </a:t>
            </a:r>
            <a:r>
              <a:rPr lang="en-US" dirty="0"/>
              <a:t>items</a:t>
            </a:r>
            <a:r>
              <a:rPr lang="cs-CZ" dirty="0"/>
              <a:t> I </a:t>
            </a:r>
            <a:r>
              <a:rPr lang="en-US" dirty="0"/>
              <a:t>for a grammar</a:t>
            </a:r>
            <a:r>
              <a:rPr lang="cs-CZ" dirty="0"/>
              <a:t> G. </a:t>
            </a:r>
            <a:r>
              <a:rPr lang="en-US" dirty="0"/>
              <a:t>We define</a:t>
            </a:r>
            <a:r>
              <a:rPr lang="cs-CZ" dirty="0"/>
              <a:t> CLOSURE1(I) </a:t>
            </a:r>
            <a:r>
              <a:rPr lang="en-US" dirty="0"/>
              <a:t>as a set of </a:t>
            </a:r>
            <a:r>
              <a:rPr lang="cs-CZ" dirty="0"/>
              <a:t>LR(1) </a:t>
            </a:r>
            <a:r>
              <a:rPr lang="en-US" dirty="0"/>
              <a:t>items constructed from I by following procedure</a:t>
            </a:r>
            <a:r>
              <a:rPr lang="cs-CZ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Add set I to </a:t>
            </a:r>
            <a:r>
              <a:rPr lang="cs-CZ" dirty="0"/>
              <a:t>CLOSURE1(I)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∀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A→</a:t>
            </a:r>
            <a:r>
              <a:rPr lang="el-GR" dirty="0">
                <a:cs typeface="Arial" charset="0"/>
              </a:rPr>
              <a:t>α</a:t>
            </a:r>
            <a:r>
              <a:rPr lang="cs-CZ" dirty="0">
                <a:cs typeface="Arial" charset="0"/>
              </a:rPr>
              <a:t>♦B</a:t>
            </a:r>
            <a:r>
              <a:rPr lang="el-GR" dirty="0">
                <a:cs typeface="Arial" charset="0"/>
              </a:rPr>
              <a:t>β</a:t>
            </a:r>
            <a:r>
              <a:rPr lang="en-US" dirty="0">
                <a:cs typeface="Arial" charset="0"/>
              </a:rPr>
              <a:t>,a]</a:t>
            </a:r>
            <a:r>
              <a:rPr lang="el-GR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CLOSURE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(I)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, where B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∈N,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add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LR(1)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item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B→</a:t>
            </a:r>
            <a:r>
              <a:rPr lang="cs-CZ" dirty="0">
                <a:cs typeface="Arial" charset="0"/>
              </a:rPr>
              <a:t>♦</a:t>
            </a:r>
            <a:r>
              <a:rPr lang="el-GR" dirty="0">
                <a:cs typeface="Arial" charset="0"/>
              </a:rPr>
              <a:t>γ</a:t>
            </a:r>
            <a:r>
              <a:rPr lang="en-US" dirty="0">
                <a:cs typeface="Arial" charset="0"/>
              </a:rPr>
              <a:t>,b]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∀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B→</a:t>
            </a:r>
            <a:r>
              <a:rPr lang="el-GR" dirty="0">
                <a:cs typeface="Arial" charset="0"/>
              </a:rPr>
              <a:t>γ</a:t>
            </a:r>
            <a:r>
              <a:rPr lang="el-GR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P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and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∀</a:t>
            </a:r>
            <a:r>
              <a:rPr lang="en-US" dirty="0" err="1"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∈FIRST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l-GR" dirty="0">
                <a:cs typeface="Arial" charset="0"/>
              </a:rPr>
              <a:t>β</a:t>
            </a:r>
            <a:r>
              <a:rPr lang="cs-CZ" dirty="0">
                <a:cs typeface="Arial" charset="0"/>
              </a:rPr>
              <a:t>a) </a:t>
            </a:r>
            <a:r>
              <a:rPr lang="en-US" dirty="0">
                <a:cs typeface="Arial" charset="0"/>
              </a:rPr>
              <a:t>to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CLOSURE1(I)</a:t>
            </a:r>
            <a:r>
              <a:rPr lang="cs-CZ" dirty="0">
                <a:cs typeface="Arial" charset="0"/>
              </a:rPr>
              <a:t>, </a:t>
            </a:r>
            <a:r>
              <a:rPr lang="en-US" dirty="0">
                <a:cs typeface="Arial" charset="0"/>
              </a:rPr>
              <a:t>if it isn’t there already</a:t>
            </a:r>
            <a:r>
              <a:rPr lang="cs-CZ" dirty="0">
                <a:cs typeface="Arial" charset="0"/>
              </a:rPr>
              <a:t>. </a:t>
            </a:r>
            <a:r>
              <a:rPr lang="en-US" dirty="0">
                <a:cs typeface="Arial" charset="0"/>
              </a:rPr>
              <a:t>Repeat this step, until something is added to</a:t>
            </a:r>
            <a:r>
              <a:rPr lang="cs-CZ" dirty="0">
                <a:cs typeface="Arial" charset="0"/>
              </a:rPr>
              <a:t> CLOSURE</a:t>
            </a:r>
            <a:r>
              <a:rPr lang="en-US" dirty="0">
                <a:cs typeface="Arial" charset="0"/>
              </a:rPr>
              <a:t>1</a:t>
            </a:r>
            <a:r>
              <a:rPr lang="cs-CZ" dirty="0">
                <a:cs typeface="Arial" charset="0"/>
              </a:rPr>
              <a:t>(I)</a:t>
            </a:r>
            <a:r>
              <a:rPr lang="en-US" dirty="0">
                <a:cs typeface="Arial" charset="0"/>
              </a:rPr>
              <a:t>.</a:t>
            </a:r>
            <a:endParaRPr lang="cs-CZ" dirty="0">
              <a:cs typeface="Arial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GOTO operation for LR(1) items</a:t>
            </a:r>
            <a:endParaRPr lang="cs-CZ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We define </a:t>
            </a:r>
            <a:r>
              <a:rPr lang="cs-CZ" dirty="0"/>
              <a:t>GOTO1(I, X) </a:t>
            </a:r>
            <a:r>
              <a:rPr lang="en-US" dirty="0"/>
              <a:t>operation for a set I of </a:t>
            </a:r>
            <a:r>
              <a:rPr lang="cs-CZ" dirty="0"/>
              <a:t>LR(1) </a:t>
            </a:r>
            <a:r>
              <a:rPr lang="en-US" dirty="0"/>
              <a:t>items and</a:t>
            </a:r>
            <a:r>
              <a:rPr lang="cs-CZ" dirty="0"/>
              <a:t> </a:t>
            </a:r>
            <a:r>
              <a:rPr lang="en-US" dirty="0"/>
              <a:t>a grammar symbol</a:t>
            </a:r>
            <a:r>
              <a:rPr lang="cs-CZ" dirty="0"/>
              <a:t> X </a:t>
            </a:r>
            <a:r>
              <a:rPr lang="en-US" dirty="0"/>
              <a:t>as a</a:t>
            </a:r>
            <a:r>
              <a:rPr lang="cs-CZ" dirty="0"/>
              <a:t> CLOSURE1 </a:t>
            </a:r>
            <a:r>
              <a:rPr lang="en-US" dirty="0"/>
              <a:t>of a set of all items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cs-CZ" dirty="0"/>
              <a:t>A</a:t>
            </a:r>
            <a:r>
              <a:rPr lang="cs-CZ" dirty="0">
                <a:cs typeface="Arial" charset="0"/>
              </a:rPr>
              <a:t>→</a:t>
            </a:r>
            <a:r>
              <a:rPr lang="el-GR" dirty="0">
                <a:cs typeface="Arial" charset="0"/>
              </a:rPr>
              <a:t>α</a:t>
            </a:r>
            <a:r>
              <a:rPr lang="cs-CZ" dirty="0">
                <a:cs typeface="Arial" charset="0"/>
              </a:rPr>
              <a:t>X♦</a:t>
            </a:r>
            <a:r>
              <a:rPr lang="el-GR" dirty="0">
                <a:cs typeface="Arial" charset="0"/>
              </a:rPr>
              <a:t>β</a:t>
            </a:r>
            <a:r>
              <a:rPr lang="en-US" dirty="0">
                <a:cs typeface="Arial" charset="0"/>
              </a:rPr>
              <a:t>,a]</a:t>
            </a:r>
            <a:r>
              <a:rPr lang="cs-CZ" dirty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where</a:t>
            </a:r>
            <a:r>
              <a:rPr lang="cs-CZ" dirty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[</a:t>
            </a:r>
            <a:r>
              <a:rPr lang="cs-CZ" dirty="0"/>
              <a:t>A</a:t>
            </a:r>
            <a:r>
              <a:rPr lang="cs-CZ" dirty="0">
                <a:cs typeface="Arial" charset="0"/>
              </a:rPr>
              <a:t>→</a:t>
            </a:r>
            <a:r>
              <a:rPr lang="el-GR" dirty="0">
                <a:cs typeface="Arial" charset="0"/>
              </a:rPr>
              <a:t>α</a:t>
            </a:r>
            <a:r>
              <a:rPr lang="cs-CZ" dirty="0">
                <a:cs typeface="Arial" charset="0"/>
              </a:rPr>
              <a:t>♦X</a:t>
            </a:r>
            <a:r>
              <a:rPr lang="el-GR" dirty="0">
                <a:cs typeface="Arial" charset="0"/>
              </a:rPr>
              <a:t>β</a:t>
            </a:r>
            <a:r>
              <a:rPr lang="en-US" dirty="0">
                <a:cs typeface="Arial" charset="0"/>
              </a:rPr>
              <a:t>,a]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I</a:t>
            </a:r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Construction of canonical collection of sets of LR(1) items</a:t>
            </a:r>
            <a:endParaRPr lang="cs-CZ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We have an augmented grammar</a:t>
            </a:r>
            <a:r>
              <a:rPr lang="cs-CZ" dirty="0"/>
              <a:t> G</a:t>
            </a:r>
            <a:r>
              <a:rPr lang="en-US" dirty="0"/>
              <a:t>’</a:t>
            </a:r>
            <a:r>
              <a:rPr lang="cs-CZ" dirty="0"/>
              <a:t>=(T,N</a:t>
            </a:r>
            <a:r>
              <a:rPr lang="en-US" dirty="0"/>
              <a:t>’</a:t>
            </a:r>
            <a:r>
              <a:rPr lang="cs-CZ" dirty="0"/>
              <a:t>,S</a:t>
            </a:r>
            <a:r>
              <a:rPr lang="en-US" dirty="0"/>
              <a:t>’</a:t>
            </a:r>
            <a:r>
              <a:rPr lang="cs-CZ" dirty="0"/>
              <a:t>,P</a:t>
            </a:r>
            <a:r>
              <a:rPr lang="en-US" dirty="0"/>
              <a:t>’</a:t>
            </a:r>
            <a:r>
              <a:rPr lang="cs-CZ" dirty="0"/>
              <a:t>)</a:t>
            </a:r>
          </a:p>
          <a:p>
            <a:pPr eaLnBrk="1" hangingPunct="1"/>
            <a:r>
              <a:rPr lang="en-US" dirty="0"/>
              <a:t>Construction of canonical collection</a:t>
            </a:r>
            <a:r>
              <a:rPr lang="cs-CZ" dirty="0"/>
              <a:t> C </a:t>
            </a:r>
            <a:r>
              <a:rPr lang="en-US" dirty="0"/>
              <a:t>of </a:t>
            </a:r>
            <a:r>
              <a:rPr lang="cs-CZ" dirty="0"/>
              <a:t>LR(1) </a:t>
            </a:r>
            <a:r>
              <a:rPr lang="en-US" dirty="0"/>
              <a:t>items</a:t>
            </a:r>
            <a:r>
              <a:rPr lang="cs-CZ" dirty="0"/>
              <a:t>:</a:t>
            </a:r>
          </a:p>
          <a:p>
            <a:pPr lvl="1" eaLnBrk="1" hangingPunct="1"/>
            <a:r>
              <a:rPr lang="en-US" dirty="0"/>
              <a:t>We start with</a:t>
            </a:r>
            <a:r>
              <a:rPr lang="cs-CZ" dirty="0"/>
              <a:t> C=</a:t>
            </a:r>
            <a:r>
              <a:rPr lang="en-US" dirty="0"/>
              <a:t>{ CLOSURE</a:t>
            </a:r>
            <a:r>
              <a:rPr lang="cs-CZ" dirty="0"/>
              <a:t>1</a:t>
            </a:r>
            <a:r>
              <a:rPr lang="en-US" dirty="0"/>
              <a:t>({[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S’→</a:t>
            </a:r>
            <a:r>
              <a:rPr lang="en-US" dirty="0">
                <a:cs typeface="Arial" charset="0"/>
              </a:rPr>
              <a:t>♦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S,$]}) }</a:t>
            </a:r>
          </a:p>
          <a:p>
            <a:pPr lvl="1"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Add 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GOTO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(I, X)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 to C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∀ I∈C and ∀ X∈T∪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N’, where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GOTO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(I, X)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C 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 GOTO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(I, X)≠</a:t>
            </a:r>
            <a:r>
              <a:rPr lang="cs-CZ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∅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. Repeat this step, until something new is added to </a:t>
            </a:r>
            <a:r>
              <a:rPr lang="cs-CZ" dirty="0"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2C7EF-8072-BD33-C612-C5D321891F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28507694-ACDC-3040-D64C-451FF6795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LR(1) </a:t>
            </a:r>
            <a:r>
              <a:rPr lang="en-US" dirty="0"/>
              <a:t>parsing example</a:t>
            </a:r>
            <a:endParaRPr lang="cs-CZ" dirty="0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7C6CF0F7-4DD6-F5CC-0672-6F09D9D0A2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S</a:t>
            </a:r>
            <a:r>
              <a:rPr lang="en-US"/>
              <a:t>’</a:t>
            </a:r>
            <a:r>
              <a:rPr lang="en-US">
                <a:cs typeface="Arial" charset="0"/>
              </a:rPr>
              <a:t>→S</a:t>
            </a:r>
          </a:p>
          <a:p>
            <a:pPr eaLnBrk="1" hangingPunct="1"/>
            <a:r>
              <a:rPr lang="en-US">
                <a:cs typeface="Arial" charset="0"/>
              </a:rPr>
              <a:t>S→CC</a:t>
            </a:r>
          </a:p>
          <a:p>
            <a:pPr eaLnBrk="1" hangingPunct="1"/>
            <a:r>
              <a:rPr lang="en-US">
                <a:cs typeface="Arial" charset="0"/>
              </a:rPr>
              <a:t>C→cC</a:t>
            </a:r>
          </a:p>
          <a:p>
            <a:pPr eaLnBrk="1" hangingPunct="1"/>
            <a:r>
              <a:rPr lang="en-US">
                <a:cs typeface="Arial" charset="0"/>
              </a:rPr>
              <a:t>C→d</a:t>
            </a:r>
          </a:p>
        </p:txBody>
      </p:sp>
    </p:spTree>
    <p:extLst>
      <p:ext uri="{BB962C8B-B14F-4D97-AF65-F5344CB8AC3E}">
        <p14:creationId xmlns:p14="http://schemas.microsoft.com/office/powerpoint/2010/main" val="13775158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 of closure construction for </a:t>
            </a:r>
            <a:r>
              <a:rPr lang="cs-CZ" dirty="0"/>
              <a:t>LR(1) </a:t>
            </a:r>
            <a:r>
              <a:rPr lang="en-US" dirty="0"/>
              <a:t>items</a:t>
            </a:r>
            <a:endParaRPr lang="cs-CZ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I=</a:t>
            </a:r>
            <a:r>
              <a:rPr lang="en-US" dirty="0"/>
              <a:t>{[S’</a:t>
            </a:r>
            <a:r>
              <a:rPr lang="en-US" dirty="0">
                <a:cs typeface="Arial" charset="0"/>
              </a:rPr>
              <a:t>→♦S,$]}</a:t>
            </a:r>
          </a:p>
          <a:p>
            <a:pPr eaLnBrk="1" hangingPunct="1"/>
            <a:r>
              <a:rPr lang="en-US" dirty="0" err="1">
                <a:cs typeface="Arial" charset="0"/>
              </a:rPr>
              <a:t>CLOSURE1</a:t>
            </a:r>
            <a:r>
              <a:rPr lang="en-US" dirty="0">
                <a:cs typeface="Arial" charset="0"/>
              </a:rPr>
              <a:t>(I)=</a:t>
            </a:r>
          </a:p>
          <a:p>
            <a:pPr lvl="1" eaLnBrk="1" hangingPunct="1"/>
            <a:r>
              <a:rPr lang="en-US" dirty="0"/>
              <a:t>S’</a:t>
            </a:r>
            <a:r>
              <a:rPr lang="en-US" dirty="0">
                <a:cs typeface="Arial" charset="0"/>
              </a:rPr>
              <a:t>→ ♦S, $	</a:t>
            </a:r>
            <a:r>
              <a:rPr lang="el-GR" dirty="0">
                <a:cs typeface="Arial" charset="0"/>
              </a:rPr>
              <a:t>β</a:t>
            </a:r>
            <a:r>
              <a:rPr lang="en-US" dirty="0">
                <a:cs typeface="Arial" charset="0"/>
              </a:rPr>
              <a:t>=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dirty="0">
                <a:cs typeface="Arial" charset="0"/>
              </a:rPr>
              <a:t>,FIRST(</a:t>
            </a:r>
            <a:r>
              <a:rPr lang="el-GR" dirty="0">
                <a:cs typeface="Arial" charset="0"/>
              </a:rPr>
              <a:t>β</a:t>
            </a:r>
            <a:r>
              <a:rPr lang="en-US" dirty="0">
                <a:cs typeface="Arial" charset="0"/>
              </a:rPr>
              <a:t>$)=FIRST($)={$}</a:t>
            </a:r>
            <a:endParaRPr lang="el-GR" dirty="0">
              <a:cs typeface="Arial" charset="0"/>
            </a:endParaRPr>
          </a:p>
          <a:p>
            <a:pPr lvl="1" eaLnBrk="1" hangingPunct="1"/>
            <a:r>
              <a:rPr lang="en-US" dirty="0">
                <a:cs typeface="Arial" charset="0"/>
              </a:rPr>
              <a:t>S→ ♦CC, $	</a:t>
            </a:r>
            <a:r>
              <a:rPr lang="el-GR" dirty="0">
                <a:cs typeface="Arial" charset="0"/>
              </a:rPr>
              <a:t>β</a:t>
            </a:r>
            <a:r>
              <a:rPr lang="en-US" dirty="0">
                <a:cs typeface="Arial" charset="0"/>
              </a:rPr>
              <a:t>=</a:t>
            </a:r>
            <a:r>
              <a:rPr lang="en-US" dirty="0" err="1">
                <a:cs typeface="Arial" charset="0"/>
              </a:rPr>
              <a:t>C,FIRST</a:t>
            </a:r>
            <a:r>
              <a:rPr lang="en-US" dirty="0">
                <a:cs typeface="Arial" charset="0"/>
              </a:rPr>
              <a:t>(C$)={</a:t>
            </a:r>
            <a:r>
              <a:rPr lang="en-US" dirty="0" err="1">
                <a:cs typeface="Arial" charset="0"/>
              </a:rPr>
              <a:t>c,d</a:t>
            </a:r>
            <a:r>
              <a:rPr lang="en-US" dirty="0">
                <a:cs typeface="Arial" charset="0"/>
              </a:rPr>
              <a:t>}</a:t>
            </a:r>
          </a:p>
          <a:p>
            <a:pPr lvl="1" eaLnBrk="1" hangingPunct="1"/>
            <a:r>
              <a:rPr lang="en-US" dirty="0">
                <a:cs typeface="Arial" charset="0"/>
              </a:rPr>
              <a:t>C→ ♦</a:t>
            </a:r>
            <a:r>
              <a:rPr lang="en-US" dirty="0" err="1">
                <a:cs typeface="Arial" charset="0"/>
              </a:rPr>
              <a:t>cC</a:t>
            </a:r>
            <a:r>
              <a:rPr lang="en-US" dirty="0">
                <a:cs typeface="Arial" charset="0"/>
              </a:rPr>
              <a:t>, c/d</a:t>
            </a:r>
          </a:p>
          <a:p>
            <a:pPr lvl="1" eaLnBrk="1" hangingPunct="1"/>
            <a:r>
              <a:rPr lang="en-US" dirty="0">
                <a:cs typeface="Arial" charset="0"/>
              </a:rPr>
              <a:t>C→ ♦d, c/d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</a:t>
            </a:r>
            <a:endParaRPr lang="cs-CZ" dirty="0"/>
          </a:p>
        </p:txBody>
      </p:sp>
      <p:sp>
        <p:nvSpPr>
          <p:cNvPr id="15363" name="Oval 4"/>
          <p:cNvSpPr>
            <a:spLocks noChangeArrowheads="1"/>
          </p:cNvSpPr>
          <p:nvPr/>
        </p:nvSpPr>
        <p:spPr bwMode="auto">
          <a:xfrm>
            <a:off x="466725" y="1484313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E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898525" y="1484313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>
                <a:latin typeface="Arial Unicode MS" pitchFamily="34" charset="-128"/>
              </a:rPr>
              <a:t>⇒①</a:t>
            </a:r>
          </a:p>
        </p:txBody>
      </p:sp>
      <p:sp>
        <p:nvSpPr>
          <p:cNvPr id="15365" name="Oval 6"/>
          <p:cNvSpPr>
            <a:spLocks noChangeArrowheads="1"/>
          </p:cNvSpPr>
          <p:nvPr/>
        </p:nvSpPr>
        <p:spPr bwMode="auto">
          <a:xfrm>
            <a:off x="1690688" y="1484313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E</a:t>
            </a:r>
          </a:p>
        </p:txBody>
      </p:sp>
      <p:sp>
        <p:nvSpPr>
          <p:cNvPr id="15366" name="Oval 7"/>
          <p:cNvSpPr>
            <a:spLocks noChangeArrowheads="1"/>
          </p:cNvSpPr>
          <p:nvPr/>
        </p:nvSpPr>
        <p:spPr bwMode="auto">
          <a:xfrm>
            <a:off x="1258888" y="206057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E</a:t>
            </a:r>
          </a:p>
        </p:txBody>
      </p:sp>
      <p:sp>
        <p:nvSpPr>
          <p:cNvPr id="15367" name="Oval 8"/>
          <p:cNvSpPr>
            <a:spLocks noChangeArrowheads="1"/>
          </p:cNvSpPr>
          <p:nvPr/>
        </p:nvSpPr>
        <p:spPr bwMode="auto">
          <a:xfrm>
            <a:off x="1690688" y="206057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+</a:t>
            </a:r>
          </a:p>
        </p:txBody>
      </p:sp>
      <p:sp>
        <p:nvSpPr>
          <p:cNvPr id="15368" name="Oval 9"/>
          <p:cNvSpPr>
            <a:spLocks noChangeArrowheads="1"/>
          </p:cNvSpPr>
          <p:nvPr/>
        </p:nvSpPr>
        <p:spPr bwMode="auto">
          <a:xfrm>
            <a:off x="2122488" y="206057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T</a:t>
            </a:r>
          </a:p>
        </p:txBody>
      </p:sp>
      <p:cxnSp>
        <p:nvCxnSpPr>
          <p:cNvPr id="15369" name="AutoShape 10"/>
          <p:cNvCxnSpPr>
            <a:cxnSpLocks noChangeShapeType="1"/>
            <a:stCxn id="15365" idx="3"/>
            <a:endCxn id="15366" idx="0"/>
          </p:cNvCxnSpPr>
          <p:nvPr/>
        </p:nvCxnSpPr>
        <p:spPr bwMode="auto">
          <a:xfrm flipH="1">
            <a:off x="1474788" y="1854200"/>
            <a:ext cx="27940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0" name="AutoShape 11"/>
          <p:cNvCxnSpPr>
            <a:cxnSpLocks noChangeShapeType="1"/>
            <a:stCxn id="15365" idx="4"/>
            <a:endCxn id="15367" idx="0"/>
          </p:cNvCxnSpPr>
          <p:nvPr/>
        </p:nvCxnSpPr>
        <p:spPr bwMode="auto">
          <a:xfrm>
            <a:off x="1906588" y="1917700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1" name="AutoShape 12"/>
          <p:cNvCxnSpPr>
            <a:cxnSpLocks noChangeShapeType="1"/>
            <a:stCxn id="15365" idx="5"/>
            <a:endCxn id="15368" idx="0"/>
          </p:cNvCxnSpPr>
          <p:nvPr/>
        </p:nvCxnSpPr>
        <p:spPr bwMode="auto">
          <a:xfrm>
            <a:off x="2058988" y="1854200"/>
            <a:ext cx="27940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2411413" y="1484313"/>
            <a:ext cx="649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>
                <a:latin typeface="Arial Unicode MS" pitchFamily="34" charset="-128"/>
              </a:rPr>
              <a:t>⇒②</a:t>
            </a:r>
          </a:p>
        </p:txBody>
      </p:sp>
      <p:sp>
        <p:nvSpPr>
          <p:cNvPr id="15373" name="Oval 14"/>
          <p:cNvSpPr>
            <a:spLocks noChangeArrowheads="1"/>
          </p:cNvSpPr>
          <p:nvPr/>
        </p:nvSpPr>
        <p:spPr bwMode="auto">
          <a:xfrm>
            <a:off x="3203575" y="1484313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E</a:t>
            </a:r>
          </a:p>
        </p:txBody>
      </p:sp>
      <p:sp>
        <p:nvSpPr>
          <p:cNvPr id="15374" name="Oval 15"/>
          <p:cNvSpPr>
            <a:spLocks noChangeArrowheads="1"/>
          </p:cNvSpPr>
          <p:nvPr/>
        </p:nvSpPr>
        <p:spPr bwMode="auto">
          <a:xfrm>
            <a:off x="2771775" y="206057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E</a:t>
            </a:r>
          </a:p>
        </p:txBody>
      </p:sp>
      <p:sp>
        <p:nvSpPr>
          <p:cNvPr id="15375" name="Oval 16"/>
          <p:cNvSpPr>
            <a:spLocks noChangeArrowheads="1"/>
          </p:cNvSpPr>
          <p:nvPr/>
        </p:nvSpPr>
        <p:spPr bwMode="auto">
          <a:xfrm>
            <a:off x="3203575" y="206057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+</a:t>
            </a:r>
          </a:p>
        </p:txBody>
      </p:sp>
      <p:sp>
        <p:nvSpPr>
          <p:cNvPr id="15376" name="Oval 17"/>
          <p:cNvSpPr>
            <a:spLocks noChangeArrowheads="1"/>
          </p:cNvSpPr>
          <p:nvPr/>
        </p:nvSpPr>
        <p:spPr bwMode="auto">
          <a:xfrm>
            <a:off x="3635375" y="206057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T</a:t>
            </a:r>
          </a:p>
        </p:txBody>
      </p:sp>
      <p:cxnSp>
        <p:nvCxnSpPr>
          <p:cNvPr id="15377" name="AutoShape 18"/>
          <p:cNvCxnSpPr>
            <a:cxnSpLocks noChangeShapeType="1"/>
            <a:stCxn id="15373" idx="3"/>
            <a:endCxn id="15374" idx="0"/>
          </p:cNvCxnSpPr>
          <p:nvPr/>
        </p:nvCxnSpPr>
        <p:spPr bwMode="auto">
          <a:xfrm flipH="1">
            <a:off x="2987675" y="1854200"/>
            <a:ext cx="27940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8" name="AutoShape 19"/>
          <p:cNvCxnSpPr>
            <a:cxnSpLocks noChangeShapeType="1"/>
            <a:stCxn id="15373" idx="4"/>
            <a:endCxn id="15375" idx="0"/>
          </p:cNvCxnSpPr>
          <p:nvPr/>
        </p:nvCxnSpPr>
        <p:spPr bwMode="auto">
          <a:xfrm>
            <a:off x="3419475" y="1917700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9" name="AutoShape 20"/>
          <p:cNvCxnSpPr>
            <a:cxnSpLocks noChangeShapeType="1"/>
            <a:stCxn id="15373" idx="5"/>
            <a:endCxn id="15376" idx="0"/>
          </p:cNvCxnSpPr>
          <p:nvPr/>
        </p:nvCxnSpPr>
        <p:spPr bwMode="auto">
          <a:xfrm>
            <a:off x="3571875" y="1854200"/>
            <a:ext cx="27940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380" name="Oval 21"/>
          <p:cNvSpPr>
            <a:spLocks noChangeArrowheads="1"/>
          </p:cNvSpPr>
          <p:nvPr/>
        </p:nvSpPr>
        <p:spPr bwMode="auto">
          <a:xfrm>
            <a:off x="2771775" y="2636838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T</a:t>
            </a:r>
          </a:p>
        </p:txBody>
      </p:sp>
      <p:cxnSp>
        <p:nvCxnSpPr>
          <p:cNvPr id="15381" name="AutoShape 22"/>
          <p:cNvCxnSpPr>
            <a:cxnSpLocks noChangeShapeType="1"/>
            <a:stCxn id="15374" idx="4"/>
            <a:endCxn id="15380" idx="0"/>
          </p:cNvCxnSpPr>
          <p:nvPr/>
        </p:nvCxnSpPr>
        <p:spPr bwMode="auto">
          <a:xfrm>
            <a:off x="2987675" y="2493963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382" name="Text Box 23"/>
          <p:cNvSpPr txBox="1">
            <a:spLocks noChangeArrowheads="1"/>
          </p:cNvSpPr>
          <p:nvPr/>
        </p:nvSpPr>
        <p:spPr bwMode="auto">
          <a:xfrm>
            <a:off x="3851275" y="1484313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>
                <a:latin typeface="Arial Unicode MS" pitchFamily="34" charset="-128"/>
              </a:rPr>
              <a:t>⇒④</a:t>
            </a:r>
          </a:p>
        </p:txBody>
      </p:sp>
      <p:sp>
        <p:nvSpPr>
          <p:cNvPr id="15383" name="Oval 24"/>
          <p:cNvSpPr>
            <a:spLocks noChangeArrowheads="1"/>
          </p:cNvSpPr>
          <p:nvPr/>
        </p:nvSpPr>
        <p:spPr bwMode="auto">
          <a:xfrm>
            <a:off x="4643438" y="1484313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E</a:t>
            </a:r>
          </a:p>
        </p:txBody>
      </p:sp>
      <p:sp>
        <p:nvSpPr>
          <p:cNvPr id="15384" name="Oval 25"/>
          <p:cNvSpPr>
            <a:spLocks noChangeArrowheads="1"/>
          </p:cNvSpPr>
          <p:nvPr/>
        </p:nvSpPr>
        <p:spPr bwMode="auto">
          <a:xfrm>
            <a:off x="4211638" y="206057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E</a:t>
            </a:r>
          </a:p>
        </p:txBody>
      </p:sp>
      <p:sp>
        <p:nvSpPr>
          <p:cNvPr id="15385" name="Oval 26"/>
          <p:cNvSpPr>
            <a:spLocks noChangeArrowheads="1"/>
          </p:cNvSpPr>
          <p:nvPr/>
        </p:nvSpPr>
        <p:spPr bwMode="auto">
          <a:xfrm>
            <a:off x="4643438" y="206057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+</a:t>
            </a:r>
          </a:p>
        </p:txBody>
      </p:sp>
      <p:sp>
        <p:nvSpPr>
          <p:cNvPr id="15386" name="Oval 27"/>
          <p:cNvSpPr>
            <a:spLocks noChangeArrowheads="1"/>
          </p:cNvSpPr>
          <p:nvPr/>
        </p:nvSpPr>
        <p:spPr bwMode="auto">
          <a:xfrm>
            <a:off x="5075238" y="206057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T</a:t>
            </a:r>
          </a:p>
        </p:txBody>
      </p:sp>
      <p:cxnSp>
        <p:nvCxnSpPr>
          <p:cNvPr id="15387" name="AutoShape 28"/>
          <p:cNvCxnSpPr>
            <a:cxnSpLocks noChangeShapeType="1"/>
            <a:stCxn id="15383" idx="3"/>
            <a:endCxn id="15384" idx="0"/>
          </p:cNvCxnSpPr>
          <p:nvPr/>
        </p:nvCxnSpPr>
        <p:spPr bwMode="auto">
          <a:xfrm flipH="1">
            <a:off x="4427538" y="1854200"/>
            <a:ext cx="27940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88" name="AutoShape 29"/>
          <p:cNvCxnSpPr>
            <a:cxnSpLocks noChangeShapeType="1"/>
            <a:stCxn id="15383" idx="4"/>
            <a:endCxn id="15385" idx="0"/>
          </p:cNvCxnSpPr>
          <p:nvPr/>
        </p:nvCxnSpPr>
        <p:spPr bwMode="auto">
          <a:xfrm>
            <a:off x="4859338" y="1917700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89" name="AutoShape 30"/>
          <p:cNvCxnSpPr>
            <a:cxnSpLocks noChangeShapeType="1"/>
            <a:stCxn id="15383" idx="5"/>
            <a:endCxn id="15386" idx="0"/>
          </p:cNvCxnSpPr>
          <p:nvPr/>
        </p:nvCxnSpPr>
        <p:spPr bwMode="auto">
          <a:xfrm>
            <a:off x="5011738" y="1854200"/>
            <a:ext cx="27940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390" name="Oval 31"/>
          <p:cNvSpPr>
            <a:spLocks noChangeArrowheads="1"/>
          </p:cNvSpPr>
          <p:nvPr/>
        </p:nvSpPr>
        <p:spPr bwMode="auto">
          <a:xfrm>
            <a:off x="4211638" y="2636838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T</a:t>
            </a:r>
          </a:p>
        </p:txBody>
      </p:sp>
      <p:cxnSp>
        <p:nvCxnSpPr>
          <p:cNvPr id="15391" name="AutoShape 32"/>
          <p:cNvCxnSpPr>
            <a:cxnSpLocks noChangeShapeType="1"/>
            <a:stCxn id="15384" idx="4"/>
            <a:endCxn id="15390" idx="0"/>
          </p:cNvCxnSpPr>
          <p:nvPr/>
        </p:nvCxnSpPr>
        <p:spPr bwMode="auto">
          <a:xfrm>
            <a:off x="4427538" y="2493963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392" name="Oval 33"/>
          <p:cNvSpPr>
            <a:spLocks noChangeArrowheads="1"/>
          </p:cNvSpPr>
          <p:nvPr/>
        </p:nvSpPr>
        <p:spPr bwMode="auto">
          <a:xfrm>
            <a:off x="4211638" y="3213100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F</a:t>
            </a:r>
          </a:p>
        </p:txBody>
      </p:sp>
      <p:cxnSp>
        <p:nvCxnSpPr>
          <p:cNvPr id="15393" name="AutoShape 34"/>
          <p:cNvCxnSpPr>
            <a:cxnSpLocks noChangeShapeType="1"/>
            <a:stCxn id="15390" idx="4"/>
            <a:endCxn id="15392" idx="0"/>
          </p:cNvCxnSpPr>
          <p:nvPr/>
        </p:nvCxnSpPr>
        <p:spPr bwMode="auto">
          <a:xfrm>
            <a:off x="4427538" y="3070225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394" name="Text Box 35"/>
          <p:cNvSpPr txBox="1">
            <a:spLocks noChangeArrowheads="1"/>
          </p:cNvSpPr>
          <p:nvPr/>
        </p:nvSpPr>
        <p:spPr bwMode="auto">
          <a:xfrm>
            <a:off x="5507038" y="1484313"/>
            <a:ext cx="649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>
                <a:latin typeface="Arial Unicode MS" pitchFamily="34" charset="-128"/>
              </a:rPr>
              <a:t>⇒⑥</a:t>
            </a:r>
          </a:p>
        </p:txBody>
      </p:sp>
      <p:sp>
        <p:nvSpPr>
          <p:cNvPr id="15395" name="Oval 36"/>
          <p:cNvSpPr>
            <a:spLocks noChangeArrowheads="1"/>
          </p:cNvSpPr>
          <p:nvPr/>
        </p:nvSpPr>
        <p:spPr bwMode="auto">
          <a:xfrm>
            <a:off x="6299200" y="1484313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E</a:t>
            </a:r>
          </a:p>
        </p:txBody>
      </p:sp>
      <p:sp>
        <p:nvSpPr>
          <p:cNvPr id="15396" name="Oval 37"/>
          <p:cNvSpPr>
            <a:spLocks noChangeArrowheads="1"/>
          </p:cNvSpPr>
          <p:nvPr/>
        </p:nvSpPr>
        <p:spPr bwMode="auto">
          <a:xfrm>
            <a:off x="5867400" y="206057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E</a:t>
            </a:r>
          </a:p>
        </p:txBody>
      </p:sp>
      <p:sp>
        <p:nvSpPr>
          <p:cNvPr id="15397" name="Oval 38"/>
          <p:cNvSpPr>
            <a:spLocks noChangeArrowheads="1"/>
          </p:cNvSpPr>
          <p:nvPr/>
        </p:nvSpPr>
        <p:spPr bwMode="auto">
          <a:xfrm>
            <a:off x="6299200" y="206057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+</a:t>
            </a:r>
          </a:p>
        </p:txBody>
      </p:sp>
      <p:sp>
        <p:nvSpPr>
          <p:cNvPr id="15398" name="Oval 39"/>
          <p:cNvSpPr>
            <a:spLocks noChangeArrowheads="1"/>
          </p:cNvSpPr>
          <p:nvPr/>
        </p:nvSpPr>
        <p:spPr bwMode="auto">
          <a:xfrm>
            <a:off x="6731000" y="206057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T</a:t>
            </a:r>
          </a:p>
        </p:txBody>
      </p:sp>
      <p:cxnSp>
        <p:nvCxnSpPr>
          <p:cNvPr id="15399" name="AutoShape 40"/>
          <p:cNvCxnSpPr>
            <a:cxnSpLocks noChangeShapeType="1"/>
            <a:stCxn id="15395" idx="3"/>
            <a:endCxn id="15396" idx="0"/>
          </p:cNvCxnSpPr>
          <p:nvPr/>
        </p:nvCxnSpPr>
        <p:spPr bwMode="auto">
          <a:xfrm flipH="1">
            <a:off x="6083300" y="1854200"/>
            <a:ext cx="27940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00" name="AutoShape 41"/>
          <p:cNvCxnSpPr>
            <a:cxnSpLocks noChangeShapeType="1"/>
            <a:stCxn id="15395" idx="4"/>
            <a:endCxn id="15397" idx="0"/>
          </p:cNvCxnSpPr>
          <p:nvPr/>
        </p:nvCxnSpPr>
        <p:spPr bwMode="auto">
          <a:xfrm>
            <a:off x="6515100" y="1917700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01" name="AutoShape 42"/>
          <p:cNvCxnSpPr>
            <a:cxnSpLocks noChangeShapeType="1"/>
            <a:stCxn id="15395" idx="5"/>
            <a:endCxn id="15398" idx="0"/>
          </p:cNvCxnSpPr>
          <p:nvPr/>
        </p:nvCxnSpPr>
        <p:spPr bwMode="auto">
          <a:xfrm>
            <a:off x="6667500" y="1854200"/>
            <a:ext cx="27940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02" name="Oval 43"/>
          <p:cNvSpPr>
            <a:spLocks noChangeArrowheads="1"/>
          </p:cNvSpPr>
          <p:nvPr/>
        </p:nvSpPr>
        <p:spPr bwMode="auto">
          <a:xfrm>
            <a:off x="5867400" y="2636838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T</a:t>
            </a:r>
          </a:p>
        </p:txBody>
      </p:sp>
      <p:cxnSp>
        <p:nvCxnSpPr>
          <p:cNvPr id="15403" name="AutoShape 44"/>
          <p:cNvCxnSpPr>
            <a:cxnSpLocks noChangeShapeType="1"/>
            <a:stCxn id="15396" idx="4"/>
            <a:endCxn id="15402" idx="0"/>
          </p:cNvCxnSpPr>
          <p:nvPr/>
        </p:nvCxnSpPr>
        <p:spPr bwMode="auto">
          <a:xfrm>
            <a:off x="6083300" y="2493963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04" name="Oval 45"/>
          <p:cNvSpPr>
            <a:spLocks noChangeArrowheads="1"/>
          </p:cNvSpPr>
          <p:nvPr/>
        </p:nvSpPr>
        <p:spPr bwMode="auto">
          <a:xfrm>
            <a:off x="5867400" y="3213100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F</a:t>
            </a:r>
          </a:p>
        </p:txBody>
      </p:sp>
      <p:cxnSp>
        <p:nvCxnSpPr>
          <p:cNvPr id="15405" name="AutoShape 46"/>
          <p:cNvCxnSpPr>
            <a:cxnSpLocks noChangeShapeType="1"/>
            <a:stCxn id="15402" idx="4"/>
            <a:endCxn id="15404" idx="0"/>
          </p:cNvCxnSpPr>
          <p:nvPr/>
        </p:nvCxnSpPr>
        <p:spPr bwMode="auto">
          <a:xfrm>
            <a:off x="6083300" y="3070225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06" name="Oval 47"/>
          <p:cNvSpPr>
            <a:spLocks noChangeArrowheads="1"/>
          </p:cNvSpPr>
          <p:nvPr/>
        </p:nvSpPr>
        <p:spPr bwMode="auto">
          <a:xfrm>
            <a:off x="5867400" y="3789363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id</a:t>
            </a:r>
          </a:p>
        </p:txBody>
      </p:sp>
      <p:cxnSp>
        <p:nvCxnSpPr>
          <p:cNvPr id="15407" name="AutoShape 48"/>
          <p:cNvCxnSpPr>
            <a:cxnSpLocks noChangeShapeType="1"/>
            <a:stCxn id="15404" idx="4"/>
            <a:endCxn id="15406" idx="0"/>
          </p:cNvCxnSpPr>
          <p:nvPr/>
        </p:nvCxnSpPr>
        <p:spPr bwMode="auto">
          <a:xfrm>
            <a:off x="6083300" y="3646488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08" name="Text Box 50"/>
          <p:cNvSpPr txBox="1">
            <a:spLocks noChangeArrowheads="1"/>
          </p:cNvSpPr>
          <p:nvPr/>
        </p:nvSpPr>
        <p:spPr bwMode="auto">
          <a:xfrm>
            <a:off x="6877050" y="1484313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>
                <a:latin typeface="Arial Unicode MS" pitchFamily="34" charset="-128"/>
              </a:rPr>
              <a:t>⇒③</a:t>
            </a:r>
          </a:p>
        </p:txBody>
      </p:sp>
      <p:sp>
        <p:nvSpPr>
          <p:cNvPr id="15409" name="Text Box 51"/>
          <p:cNvSpPr txBox="1">
            <a:spLocks noChangeArrowheads="1"/>
          </p:cNvSpPr>
          <p:nvPr/>
        </p:nvSpPr>
        <p:spPr bwMode="auto">
          <a:xfrm>
            <a:off x="1619250" y="4119563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>
                <a:latin typeface="Arial Unicode MS" pitchFamily="34" charset="-128"/>
              </a:rPr>
              <a:t>⇒④</a:t>
            </a:r>
          </a:p>
        </p:txBody>
      </p:sp>
      <p:sp>
        <p:nvSpPr>
          <p:cNvPr id="15410" name="Oval 52"/>
          <p:cNvSpPr>
            <a:spLocks noChangeArrowheads="1"/>
          </p:cNvSpPr>
          <p:nvPr/>
        </p:nvSpPr>
        <p:spPr bwMode="auto">
          <a:xfrm>
            <a:off x="684213" y="4119563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E</a:t>
            </a:r>
          </a:p>
        </p:txBody>
      </p:sp>
      <p:sp>
        <p:nvSpPr>
          <p:cNvPr id="15411" name="Oval 53"/>
          <p:cNvSpPr>
            <a:spLocks noChangeArrowheads="1"/>
          </p:cNvSpPr>
          <p:nvPr/>
        </p:nvSpPr>
        <p:spPr bwMode="auto">
          <a:xfrm>
            <a:off x="252413" y="469582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E</a:t>
            </a:r>
          </a:p>
        </p:txBody>
      </p:sp>
      <p:sp>
        <p:nvSpPr>
          <p:cNvPr id="15412" name="Oval 54"/>
          <p:cNvSpPr>
            <a:spLocks noChangeArrowheads="1"/>
          </p:cNvSpPr>
          <p:nvPr/>
        </p:nvSpPr>
        <p:spPr bwMode="auto">
          <a:xfrm>
            <a:off x="684213" y="469582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+</a:t>
            </a:r>
          </a:p>
        </p:txBody>
      </p:sp>
      <p:sp>
        <p:nvSpPr>
          <p:cNvPr id="15413" name="Oval 55"/>
          <p:cNvSpPr>
            <a:spLocks noChangeArrowheads="1"/>
          </p:cNvSpPr>
          <p:nvPr/>
        </p:nvSpPr>
        <p:spPr bwMode="auto">
          <a:xfrm>
            <a:off x="1258888" y="469582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T</a:t>
            </a:r>
          </a:p>
        </p:txBody>
      </p:sp>
      <p:cxnSp>
        <p:nvCxnSpPr>
          <p:cNvPr id="15414" name="AutoShape 56"/>
          <p:cNvCxnSpPr>
            <a:cxnSpLocks noChangeShapeType="1"/>
            <a:stCxn id="15410" idx="3"/>
            <a:endCxn id="15411" idx="0"/>
          </p:cNvCxnSpPr>
          <p:nvPr/>
        </p:nvCxnSpPr>
        <p:spPr bwMode="auto">
          <a:xfrm flipH="1">
            <a:off x="468313" y="4489450"/>
            <a:ext cx="27940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15" name="AutoShape 57"/>
          <p:cNvCxnSpPr>
            <a:cxnSpLocks noChangeShapeType="1"/>
            <a:stCxn id="15410" idx="4"/>
            <a:endCxn id="15412" idx="0"/>
          </p:cNvCxnSpPr>
          <p:nvPr/>
        </p:nvCxnSpPr>
        <p:spPr bwMode="auto">
          <a:xfrm>
            <a:off x="900113" y="4552950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16" name="AutoShape 58"/>
          <p:cNvCxnSpPr>
            <a:cxnSpLocks noChangeShapeType="1"/>
            <a:stCxn id="15410" idx="5"/>
            <a:endCxn id="15413" idx="0"/>
          </p:cNvCxnSpPr>
          <p:nvPr/>
        </p:nvCxnSpPr>
        <p:spPr bwMode="auto">
          <a:xfrm>
            <a:off x="1052513" y="4489450"/>
            <a:ext cx="422275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17" name="Oval 59"/>
          <p:cNvSpPr>
            <a:spLocks noChangeArrowheads="1"/>
          </p:cNvSpPr>
          <p:nvPr/>
        </p:nvSpPr>
        <p:spPr bwMode="auto">
          <a:xfrm>
            <a:off x="252413" y="5272088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T</a:t>
            </a:r>
          </a:p>
        </p:txBody>
      </p:sp>
      <p:cxnSp>
        <p:nvCxnSpPr>
          <p:cNvPr id="15418" name="AutoShape 60"/>
          <p:cNvCxnSpPr>
            <a:cxnSpLocks noChangeShapeType="1"/>
            <a:stCxn id="15411" idx="4"/>
            <a:endCxn id="15417" idx="0"/>
          </p:cNvCxnSpPr>
          <p:nvPr/>
        </p:nvCxnSpPr>
        <p:spPr bwMode="auto">
          <a:xfrm>
            <a:off x="468313" y="5129213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19" name="Oval 61"/>
          <p:cNvSpPr>
            <a:spLocks noChangeArrowheads="1"/>
          </p:cNvSpPr>
          <p:nvPr/>
        </p:nvSpPr>
        <p:spPr bwMode="auto">
          <a:xfrm>
            <a:off x="252413" y="5848350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F</a:t>
            </a:r>
          </a:p>
        </p:txBody>
      </p:sp>
      <p:cxnSp>
        <p:nvCxnSpPr>
          <p:cNvPr id="15420" name="AutoShape 62"/>
          <p:cNvCxnSpPr>
            <a:cxnSpLocks noChangeShapeType="1"/>
            <a:stCxn id="15417" idx="4"/>
            <a:endCxn id="15419" idx="0"/>
          </p:cNvCxnSpPr>
          <p:nvPr/>
        </p:nvCxnSpPr>
        <p:spPr bwMode="auto">
          <a:xfrm>
            <a:off x="468313" y="5705475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21" name="Oval 63"/>
          <p:cNvSpPr>
            <a:spLocks noChangeArrowheads="1"/>
          </p:cNvSpPr>
          <p:nvPr/>
        </p:nvSpPr>
        <p:spPr bwMode="auto">
          <a:xfrm>
            <a:off x="252413" y="6424613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id</a:t>
            </a:r>
          </a:p>
        </p:txBody>
      </p:sp>
      <p:cxnSp>
        <p:nvCxnSpPr>
          <p:cNvPr id="15422" name="AutoShape 64"/>
          <p:cNvCxnSpPr>
            <a:cxnSpLocks noChangeShapeType="1"/>
            <a:stCxn id="15419" idx="4"/>
            <a:endCxn id="15421" idx="0"/>
          </p:cNvCxnSpPr>
          <p:nvPr/>
        </p:nvCxnSpPr>
        <p:spPr bwMode="auto">
          <a:xfrm>
            <a:off x="468313" y="6281738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23" name="Oval 65"/>
          <p:cNvSpPr>
            <a:spLocks noChangeArrowheads="1"/>
          </p:cNvSpPr>
          <p:nvPr/>
        </p:nvSpPr>
        <p:spPr bwMode="auto">
          <a:xfrm>
            <a:off x="1258888" y="5272088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*</a:t>
            </a:r>
          </a:p>
        </p:txBody>
      </p:sp>
      <p:sp>
        <p:nvSpPr>
          <p:cNvPr id="15424" name="Oval 66"/>
          <p:cNvSpPr>
            <a:spLocks noChangeArrowheads="1"/>
          </p:cNvSpPr>
          <p:nvPr/>
        </p:nvSpPr>
        <p:spPr bwMode="auto">
          <a:xfrm>
            <a:off x="1692275" y="5272088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F</a:t>
            </a:r>
          </a:p>
        </p:txBody>
      </p:sp>
      <p:sp>
        <p:nvSpPr>
          <p:cNvPr id="15425" name="Oval 67"/>
          <p:cNvSpPr>
            <a:spLocks noChangeArrowheads="1"/>
          </p:cNvSpPr>
          <p:nvPr/>
        </p:nvSpPr>
        <p:spPr bwMode="auto">
          <a:xfrm>
            <a:off x="827088" y="5272088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T</a:t>
            </a:r>
          </a:p>
        </p:txBody>
      </p:sp>
      <p:cxnSp>
        <p:nvCxnSpPr>
          <p:cNvPr id="15426" name="AutoShape 68"/>
          <p:cNvCxnSpPr>
            <a:cxnSpLocks noChangeShapeType="1"/>
            <a:stCxn id="15413" idx="4"/>
            <a:endCxn id="15423" idx="0"/>
          </p:cNvCxnSpPr>
          <p:nvPr/>
        </p:nvCxnSpPr>
        <p:spPr bwMode="auto">
          <a:xfrm>
            <a:off x="1474788" y="5129213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27" name="AutoShape 69"/>
          <p:cNvCxnSpPr>
            <a:cxnSpLocks noChangeShapeType="1"/>
            <a:stCxn id="15413" idx="3"/>
            <a:endCxn id="15425" idx="0"/>
          </p:cNvCxnSpPr>
          <p:nvPr/>
        </p:nvCxnSpPr>
        <p:spPr bwMode="auto">
          <a:xfrm flipH="1">
            <a:off x="1042988" y="5065713"/>
            <a:ext cx="27940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28" name="AutoShape 70"/>
          <p:cNvCxnSpPr>
            <a:cxnSpLocks noChangeShapeType="1"/>
            <a:stCxn id="15413" idx="5"/>
            <a:endCxn id="15424" idx="0"/>
          </p:cNvCxnSpPr>
          <p:nvPr/>
        </p:nvCxnSpPr>
        <p:spPr bwMode="auto">
          <a:xfrm>
            <a:off x="1627188" y="5065713"/>
            <a:ext cx="280987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29" name="Text Box 71"/>
          <p:cNvSpPr txBox="1">
            <a:spLocks noChangeArrowheads="1"/>
          </p:cNvSpPr>
          <p:nvPr/>
        </p:nvSpPr>
        <p:spPr bwMode="auto">
          <a:xfrm>
            <a:off x="3492500" y="4119563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>
                <a:latin typeface="Arial Unicode MS" pitchFamily="34" charset="-128"/>
              </a:rPr>
              <a:t>⇒⑥</a:t>
            </a:r>
          </a:p>
        </p:txBody>
      </p:sp>
      <p:sp>
        <p:nvSpPr>
          <p:cNvPr id="15430" name="Oval 72"/>
          <p:cNvSpPr>
            <a:spLocks noChangeArrowheads="1"/>
          </p:cNvSpPr>
          <p:nvPr/>
        </p:nvSpPr>
        <p:spPr bwMode="auto">
          <a:xfrm>
            <a:off x="2700338" y="4119563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E</a:t>
            </a:r>
          </a:p>
        </p:txBody>
      </p:sp>
      <p:sp>
        <p:nvSpPr>
          <p:cNvPr id="15431" name="Oval 73"/>
          <p:cNvSpPr>
            <a:spLocks noChangeArrowheads="1"/>
          </p:cNvSpPr>
          <p:nvPr/>
        </p:nvSpPr>
        <p:spPr bwMode="auto">
          <a:xfrm>
            <a:off x="2268538" y="469582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E</a:t>
            </a:r>
          </a:p>
        </p:txBody>
      </p:sp>
      <p:sp>
        <p:nvSpPr>
          <p:cNvPr id="15432" name="Oval 74"/>
          <p:cNvSpPr>
            <a:spLocks noChangeArrowheads="1"/>
          </p:cNvSpPr>
          <p:nvPr/>
        </p:nvSpPr>
        <p:spPr bwMode="auto">
          <a:xfrm>
            <a:off x="2700338" y="469582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+</a:t>
            </a:r>
          </a:p>
        </p:txBody>
      </p:sp>
      <p:sp>
        <p:nvSpPr>
          <p:cNvPr id="15433" name="Oval 75"/>
          <p:cNvSpPr>
            <a:spLocks noChangeArrowheads="1"/>
          </p:cNvSpPr>
          <p:nvPr/>
        </p:nvSpPr>
        <p:spPr bwMode="auto">
          <a:xfrm>
            <a:off x="3275013" y="469582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T</a:t>
            </a:r>
          </a:p>
        </p:txBody>
      </p:sp>
      <p:cxnSp>
        <p:nvCxnSpPr>
          <p:cNvPr id="15434" name="AutoShape 76"/>
          <p:cNvCxnSpPr>
            <a:cxnSpLocks noChangeShapeType="1"/>
            <a:stCxn id="15430" idx="3"/>
            <a:endCxn id="15431" idx="0"/>
          </p:cNvCxnSpPr>
          <p:nvPr/>
        </p:nvCxnSpPr>
        <p:spPr bwMode="auto">
          <a:xfrm flipH="1">
            <a:off x="2484438" y="4489450"/>
            <a:ext cx="27940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35" name="AutoShape 77"/>
          <p:cNvCxnSpPr>
            <a:cxnSpLocks noChangeShapeType="1"/>
            <a:stCxn id="15430" idx="4"/>
            <a:endCxn id="15432" idx="0"/>
          </p:cNvCxnSpPr>
          <p:nvPr/>
        </p:nvCxnSpPr>
        <p:spPr bwMode="auto">
          <a:xfrm>
            <a:off x="2916238" y="4552950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36" name="AutoShape 78"/>
          <p:cNvCxnSpPr>
            <a:cxnSpLocks noChangeShapeType="1"/>
            <a:stCxn id="15430" idx="5"/>
            <a:endCxn id="15433" idx="0"/>
          </p:cNvCxnSpPr>
          <p:nvPr/>
        </p:nvCxnSpPr>
        <p:spPr bwMode="auto">
          <a:xfrm>
            <a:off x="3068638" y="4489450"/>
            <a:ext cx="422275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37" name="Oval 79"/>
          <p:cNvSpPr>
            <a:spLocks noChangeArrowheads="1"/>
          </p:cNvSpPr>
          <p:nvPr/>
        </p:nvSpPr>
        <p:spPr bwMode="auto">
          <a:xfrm>
            <a:off x="2268538" y="5272088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T</a:t>
            </a:r>
          </a:p>
        </p:txBody>
      </p:sp>
      <p:cxnSp>
        <p:nvCxnSpPr>
          <p:cNvPr id="15438" name="AutoShape 80"/>
          <p:cNvCxnSpPr>
            <a:cxnSpLocks noChangeShapeType="1"/>
            <a:stCxn id="15431" idx="4"/>
            <a:endCxn id="15437" idx="0"/>
          </p:cNvCxnSpPr>
          <p:nvPr/>
        </p:nvCxnSpPr>
        <p:spPr bwMode="auto">
          <a:xfrm>
            <a:off x="2484438" y="5129213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39" name="Oval 81"/>
          <p:cNvSpPr>
            <a:spLocks noChangeArrowheads="1"/>
          </p:cNvSpPr>
          <p:nvPr/>
        </p:nvSpPr>
        <p:spPr bwMode="auto">
          <a:xfrm>
            <a:off x="2268538" y="5848350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F</a:t>
            </a:r>
          </a:p>
        </p:txBody>
      </p:sp>
      <p:cxnSp>
        <p:nvCxnSpPr>
          <p:cNvPr id="15440" name="AutoShape 82"/>
          <p:cNvCxnSpPr>
            <a:cxnSpLocks noChangeShapeType="1"/>
            <a:stCxn id="15437" idx="4"/>
            <a:endCxn id="15439" idx="0"/>
          </p:cNvCxnSpPr>
          <p:nvPr/>
        </p:nvCxnSpPr>
        <p:spPr bwMode="auto">
          <a:xfrm>
            <a:off x="2484438" y="5705475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41" name="Oval 83"/>
          <p:cNvSpPr>
            <a:spLocks noChangeArrowheads="1"/>
          </p:cNvSpPr>
          <p:nvPr/>
        </p:nvSpPr>
        <p:spPr bwMode="auto">
          <a:xfrm>
            <a:off x="2268538" y="6424613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id</a:t>
            </a:r>
          </a:p>
        </p:txBody>
      </p:sp>
      <p:cxnSp>
        <p:nvCxnSpPr>
          <p:cNvPr id="15442" name="AutoShape 84"/>
          <p:cNvCxnSpPr>
            <a:cxnSpLocks noChangeShapeType="1"/>
            <a:stCxn id="15439" idx="4"/>
            <a:endCxn id="15441" idx="0"/>
          </p:cNvCxnSpPr>
          <p:nvPr/>
        </p:nvCxnSpPr>
        <p:spPr bwMode="auto">
          <a:xfrm>
            <a:off x="2484438" y="6281738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43" name="Oval 85"/>
          <p:cNvSpPr>
            <a:spLocks noChangeArrowheads="1"/>
          </p:cNvSpPr>
          <p:nvPr/>
        </p:nvSpPr>
        <p:spPr bwMode="auto">
          <a:xfrm>
            <a:off x="3275013" y="5272088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*</a:t>
            </a:r>
          </a:p>
        </p:txBody>
      </p:sp>
      <p:sp>
        <p:nvSpPr>
          <p:cNvPr id="15444" name="Oval 86"/>
          <p:cNvSpPr>
            <a:spLocks noChangeArrowheads="1"/>
          </p:cNvSpPr>
          <p:nvPr/>
        </p:nvSpPr>
        <p:spPr bwMode="auto">
          <a:xfrm>
            <a:off x="3708400" y="5272088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F</a:t>
            </a:r>
          </a:p>
        </p:txBody>
      </p:sp>
      <p:sp>
        <p:nvSpPr>
          <p:cNvPr id="15445" name="Oval 87"/>
          <p:cNvSpPr>
            <a:spLocks noChangeArrowheads="1"/>
          </p:cNvSpPr>
          <p:nvPr/>
        </p:nvSpPr>
        <p:spPr bwMode="auto">
          <a:xfrm>
            <a:off x="2843213" y="5272088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T</a:t>
            </a:r>
          </a:p>
        </p:txBody>
      </p:sp>
      <p:cxnSp>
        <p:nvCxnSpPr>
          <p:cNvPr id="15446" name="AutoShape 88"/>
          <p:cNvCxnSpPr>
            <a:cxnSpLocks noChangeShapeType="1"/>
            <a:stCxn id="15433" idx="4"/>
            <a:endCxn id="15443" idx="0"/>
          </p:cNvCxnSpPr>
          <p:nvPr/>
        </p:nvCxnSpPr>
        <p:spPr bwMode="auto">
          <a:xfrm>
            <a:off x="3490913" y="5129213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47" name="AutoShape 89"/>
          <p:cNvCxnSpPr>
            <a:cxnSpLocks noChangeShapeType="1"/>
            <a:stCxn id="15433" idx="3"/>
            <a:endCxn id="15445" idx="0"/>
          </p:cNvCxnSpPr>
          <p:nvPr/>
        </p:nvCxnSpPr>
        <p:spPr bwMode="auto">
          <a:xfrm flipH="1">
            <a:off x="3059113" y="5065713"/>
            <a:ext cx="27940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48" name="AutoShape 90"/>
          <p:cNvCxnSpPr>
            <a:cxnSpLocks noChangeShapeType="1"/>
            <a:stCxn id="15433" idx="5"/>
            <a:endCxn id="15444" idx="0"/>
          </p:cNvCxnSpPr>
          <p:nvPr/>
        </p:nvCxnSpPr>
        <p:spPr bwMode="auto">
          <a:xfrm>
            <a:off x="3643313" y="5065713"/>
            <a:ext cx="280987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49" name="Oval 91"/>
          <p:cNvSpPr>
            <a:spLocks noChangeArrowheads="1"/>
          </p:cNvSpPr>
          <p:nvPr/>
        </p:nvSpPr>
        <p:spPr bwMode="auto">
          <a:xfrm>
            <a:off x="2843213" y="5846763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F</a:t>
            </a:r>
          </a:p>
        </p:txBody>
      </p:sp>
      <p:cxnSp>
        <p:nvCxnSpPr>
          <p:cNvPr id="15450" name="AutoShape 92"/>
          <p:cNvCxnSpPr>
            <a:cxnSpLocks noChangeShapeType="1"/>
            <a:stCxn id="15445" idx="4"/>
            <a:endCxn id="15449" idx="0"/>
          </p:cNvCxnSpPr>
          <p:nvPr/>
        </p:nvCxnSpPr>
        <p:spPr bwMode="auto">
          <a:xfrm>
            <a:off x="3059113" y="5705475"/>
            <a:ext cx="0" cy="141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51" name="Text Box 93"/>
          <p:cNvSpPr txBox="1">
            <a:spLocks noChangeArrowheads="1"/>
          </p:cNvSpPr>
          <p:nvPr/>
        </p:nvSpPr>
        <p:spPr bwMode="auto">
          <a:xfrm>
            <a:off x="5435600" y="4076700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>
                <a:latin typeface="Arial Unicode MS" pitchFamily="34" charset="-128"/>
              </a:rPr>
              <a:t>⇒⑥</a:t>
            </a:r>
          </a:p>
        </p:txBody>
      </p:sp>
      <p:sp>
        <p:nvSpPr>
          <p:cNvPr id="15452" name="Oval 94"/>
          <p:cNvSpPr>
            <a:spLocks noChangeArrowheads="1"/>
          </p:cNvSpPr>
          <p:nvPr/>
        </p:nvSpPr>
        <p:spPr bwMode="auto">
          <a:xfrm>
            <a:off x="4572000" y="4119563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E</a:t>
            </a:r>
          </a:p>
        </p:txBody>
      </p:sp>
      <p:sp>
        <p:nvSpPr>
          <p:cNvPr id="15453" name="Oval 95"/>
          <p:cNvSpPr>
            <a:spLocks noChangeArrowheads="1"/>
          </p:cNvSpPr>
          <p:nvPr/>
        </p:nvSpPr>
        <p:spPr bwMode="auto">
          <a:xfrm>
            <a:off x="4140200" y="469582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E</a:t>
            </a:r>
          </a:p>
        </p:txBody>
      </p:sp>
      <p:sp>
        <p:nvSpPr>
          <p:cNvPr id="15454" name="Oval 96"/>
          <p:cNvSpPr>
            <a:spLocks noChangeArrowheads="1"/>
          </p:cNvSpPr>
          <p:nvPr/>
        </p:nvSpPr>
        <p:spPr bwMode="auto">
          <a:xfrm>
            <a:off x="4572000" y="469582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+</a:t>
            </a:r>
          </a:p>
        </p:txBody>
      </p:sp>
      <p:sp>
        <p:nvSpPr>
          <p:cNvPr id="15455" name="Oval 97"/>
          <p:cNvSpPr>
            <a:spLocks noChangeArrowheads="1"/>
          </p:cNvSpPr>
          <p:nvPr/>
        </p:nvSpPr>
        <p:spPr bwMode="auto">
          <a:xfrm>
            <a:off x="5146675" y="469582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T</a:t>
            </a:r>
          </a:p>
        </p:txBody>
      </p:sp>
      <p:cxnSp>
        <p:nvCxnSpPr>
          <p:cNvPr id="15456" name="AutoShape 98"/>
          <p:cNvCxnSpPr>
            <a:cxnSpLocks noChangeShapeType="1"/>
            <a:stCxn id="15452" idx="3"/>
            <a:endCxn id="15453" idx="0"/>
          </p:cNvCxnSpPr>
          <p:nvPr/>
        </p:nvCxnSpPr>
        <p:spPr bwMode="auto">
          <a:xfrm flipH="1">
            <a:off x="4356100" y="4489450"/>
            <a:ext cx="27940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57" name="AutoShape 99"/>
          <p:cNvCxnSpPr>
            <a:cxnSpLocks noChangeShapeType="1"/>
            <a:stCxn id="15452" idx="4"/>
            <a:endCxn id="15454" idx="0"/>
          </p:cNvCxnSpPr>
          <p:nvPr/>
        </p:nvCxnSpPr>
        <p:spPr bwMode="auto">
          <a:xfrm>
            <a:off x="4787900" y="4552950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58" name="AutoShape 100"/>
          <p:cNvCxnSpPr>
            <a:cxnSpLocks noChangeShapeType="1"/>
            <a:stCxn id="15452" idx="5"/>
            <a:endCxn id="15455" idx="0"/>
          </p:cNvCxnSpPr>
          <p:nvPr/>
        </p:nvCxnSpPr>
        <p:spPr bwMode="auto">
          <a:xfrm>
            <a:off x="4940300" y="4489450"/>
            <a:ext cx="422275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59" name="Oval 101"/>
          <p:cNvSpPr>
            <a:spLocks noChangeArrowheads="1"/>
          </p:cNvSpPr>
          <p:nvPr/>
        </p:nvSpPr>
        <p:spPr bwMode="auto">
          <a:xfrm>
            <a:off x="4140200" y="5272088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T</a:t>
            </a:r>
          </a:p>
        </p:txBody>
      </p:sp>
      <p:cxnSp>
        <p:nvCxnSpPr>
          <p:cNvPr id="15460" name="AutoShape 102"/>
          <p:cNvCxnSpPr>
            <a:cxnSpLocks noChangeShapeType="1"/>
            <a:stCxn id="15453" idx="4"/>
            <a:endCxn id="15459" idx="0"/>
          </p:cNvCxnSpPr>
          <p:nvPr/>
        </p:nvCxnSpPr>
        <p:spPr bwMode="auto">
          <a:xfrm>
            <a:off x="4356100" y="5129213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61" name="Oval 103"/>
          <p:cNvSpPr>
            <a:spLocks noChangeArrowheads="1"/>
          </p:cNvSpPr>
          <p:nvPr/>
        </p:nvSpPr>
        <p:spPr bwMode="auto">
          <a:xfrm>
            <a:off x="4140200" y="5848350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F</a:t>
            </a:r>
          </a:p>
        </p:txBody>
      </p:sp>
      <p:cxnSp>
        <p:nvCxnSpPr>
          <p:cNvPr id="15462" name="AutoShape 104"/>
          <p:cNvCxnSpPr>
            <a:cxnSpLocks noChangeShapeType="1"/>
            <a:stCxn id="15459" idx="4"/>
            <a:endCxn id="15461" idx="0"/>
          </p:cNvCxnSpPr>
          <p:nvPr/>
        </p:nvCxnSpPr>
        <p:spPr bwMode="auto">
          <a:xfrm>
            <a:off x="4356100" y="5705475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63" name="Oval 105"/>
          <p:cNvSpPr>
            <a:spLocks noChangeArrowheads="1"/>
          </p:cNvSpPr>
          <p:nvPr/>
        </p:nvSpPr>
        <p:spPr bwMode="auto">
          <a:xfrm>
            <a:off x="4140200" y="6424613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id</a:t>
            </a:r>
          </a:p>
        </p:txBody>
      </p:sp>
      <p:cxnSp>
        <p:nvCxnSpPr>
          <p:cNvPr id="15464" name="AutoShape 106"/>
          <p:cNvCxnSpPr>
            <a:cxnSpLocks noChangeShapeType="1"/>
            <a:stCxn id="15461" idx="4"/>
            <a:endCxn id="15463" idx="0"/>
          </p:cNvCxnSpPr>
          <p:nvPr/>
        </p:nvCxnSpPr>
        <p:spPr bwMode="auto">
          <a:xfrm>
            <a:off x="4356100" y="6281738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65" name="Oval 107"/>
          <p:cNvSpPr>
            <a:spLocks noChangeArrowheads="1"/>
          </p:cNvSpPr>
          <p:nvPr/>
        </p:nvSpPr>
        <p:spPr bwMode="auto">
          <a:xfrm>
            <a:off x="5146675" y="5272088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*</a:t>
            </a:r>
          </a:p>
        </p:txBody>
      </p:sp>
      <p:sp>
        <p:nvSpPr>
          <p:cNvPr id="15466" name="Oval 108"/>
          <p:cNvSpPr>
            <a:spLocks noChangeArrowheads="1"/>
          </p:cNvSpPr>
          <p:nvPr/>
        </p:nvSpPr>
        <p:spPr bwMode="auto">
          <a:xfrm>
            <a:off x="5580063" y="5272088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F</a:t>
            </a:r>
          </a:p>
        </p:txBody>
      </p:sp>
      <p:sp>
        <p:nvSpPr>
          <p:cNvPr id="15467" name="Oval 109"/>
          <p:cNvSpPr>
            <a:spLocks noChangeArrowheads="1"/>
          </p:cNvSpPr>
          <p:nvPr/>
        </p:nvSpPr>
        <p:spPr bwMode="auto">
          <a:xfrm>
            <a:off x="4714875" y="5272088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T</a:t>
            </a:r>
          </a:p>
        </p:txBody>
      </p:sp>
      <p:cxnSp>
        <p:nvCxnSpPr>
          <p:cNvPr id="15468" name="AutoShape 110"/>
          <p:cNvCxnSpPr>
            <a:cxnSpLocks noChangeShapeType="1"/>
            <a:stCxn id="15455" idx="4"/>
            <a:endCxn id="15465" idx="0"/>
          </p:cNvCxnSpPr>
          <p:nvPr/>
        </p:nvCxnSpPr>
        <p:spPr bwMode="auto">
          <a:xfrm>
            <a:off x="5362575" y="5129213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69" name="AutoShape 111"/>
          <p:cNvCxnSpPr>
            <a:cxnSpLocks noChangeShapeType="1"/>
            <a:stCxn id="15455" idx="3"/>
            <a:endCxn id="15467" idx="0"/>
          </p:cNvCxnSpPr>
          <p:nvPr/>
        </p:nvCxnSpPr>
        <p:spPr bwMode="auto">
          <a:xfrm flipH="1">
            <a:off x="4930775" y="5065713"/>
            <a:ext cx="27940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70" name="AutoShape 112"/>
          <p:cNvCxnSpPr>
            <a:cxnSpLocks noChangeShapeType="1"/>
            <a:stCxn id="15455" idx="5"/>
            <a:endCxn id="15466" idx="0"/>
          </p:cNvCxnSpPr>
          <p:nvPr/>
        </p:nvCxnSpPr>
        <p:spPr bwMode="auto">
          <a:xfrm>
            <a:off x="5514975" y="5065713"/>
            <a:ext cx="280988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71" name="Oval 113"/>
          <p:cNvSpPr>
            <a:spLocks noChangeArrowheads="1"/>
          </p:cNvSpPr>
          <p:nvPr/>
        </p:nvSpPr>
        <p:spPr bwMode="auto">
          <a:xfrm>
            <a:off x="4714875" y="5846763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F</a:t>
            </a:r>
          </a:p>
        </p:txBody>
      </p:sp>
      <p:cxnSp>
        <p:nvCxnSpPr>
          <p:cNvPr id="15472" name="AutoShape 114"/>
          <p:cNvCxnSpPr>
            <a:cxnSpLocks noChangeShapeType="1"/>
            <a:stCxn id="15467" idx="4"/>
            <a:endCxn id="15471" idx="0"/>
          </p:cNvCxnSpPr>
          <p:nvPr/>
        </p:nvCxnSpPr>
        <p:spPr bwMode="auto">
          <a:xfrm>
            <a:off x="4930775" y="5705475"/>
            <a:ext cx="0" cy="141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73" name="Oval 115"/>
          <p:cNvSpPr>
            <a:spLocks noChangeArrowheads="1"/>
          </p:cNvSpPr>
          <p:nvPr/>
        </p:nvSpPr>
        <p:spPr bwMode="auto">
          <a:xfrm>
            <a:off x="4716463" y="642302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id</a:t>
            </a:r>
          </a:p>
        </p:txBody>
      </p:sp>
      <p:cxnSp>
        <p:nvCxnSpPr>
          <p:cNvPr id="15474" name="AutoShape 116"/>
          <p:cNvCxnSpPr>
            <a:cxnSpLocks noChangeShapeType="1"/>
            <a:stCxn id="15473" idx="0"/>
            <a:endCxn id="15471" idx="4"/>
          </p:cNvCxnSpPr>
          <p:nvPr/>
        </p:nvCxnSpPr>
        <p:spPr bwMode="auto">
          <a:xfrm flipH="1" flipV="1">
            <a:off x="4930775" y="6280150"/>
            <a:ext cx="1588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75" name="Oval 118"/>
          <p:cNvSpPr>
            <a:spLocks noChangeArrowheads="1"/>
          </p:cNvSpPr>
          <p:nvPr/>
        </p:nvSpPr>
        <p:spPr bwMode="auto">
          <a:xfrm>
            <a:off x="6443663" y="4119563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E</a:t>
            </a:r>
          </a:p>
        </p:txBody>
      </p:sp>
      <p:sp>
        <p:nvSpPr>
          <p:cNvPr id="15476" name="Oval 119"/>
          <p:cNvSpPr>
            <a:spLocks noChangeArrowheads="1"/>
          </p:cNvSpPr>
          <p:nvPr/>
        </p:nvSpPr>
        <p:spPr bwMode="auto">
          <a:xfrm>
            <a:off x="6011863" y="469582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E</a:t>
            </a:r>
          </a:p>
        </p:txBody>
      </p:sp>
      <p:sp>
        <p:nvSpPr>
          <p:cNvPr id="15477" name="Oval 120"/>
          <p:cNvSpPr>
            <a:spLocks noChangeArrowheads="1"/>
          </p:cNvSpPr>
          <p:nvPr/>
        </p:nvSpPr>
        <p:spPr bwMode="auto">
          <a:xfrm>
            <a:off x="6443663" y="469582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+</a:t>
            </a:r>
          </a:p>
        </p:txBody>
      </p:sp>
      <p:sp>
        <p:nvSpPr>
          <p:cNvPr id="15478" name="Oval 121"/>
          <p:cNvSpPr>
            <a:spLocks noChangeArrowheads="1"/>
          </p:cNvSpPr>
          <p:nvPr/>
        </p:nvSpPr>
        <p:spPr bwMode="auto">
          <a:xfrm>
            <a:off x="7018338" y="469582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T</a:t>
            </a:r>
          </a:p>
        </p:txBody>
      </p:sp>
      <p:cxnSp>
        <p:nvCxnSpPr>
          <p:cNvPr id="15479" name="AutoShape 122"/>
          <p:cNvCxnSpPr>
            <a:cxnSpLocks noChangeShapeType="1"/>
            <a:stCxn id="15475" idx="3"/>
            <a:endCxn id="15476" idx="0"/>
          </p:cNvCxnSpPr>
          <p:nvPr/>
        </p:nvCxnSpPr>
        <p:spPr bwMode="auto">
          <a:xfrm flipH="1">
            <a:off x="6227763" y="4489450"/>
            <a:ext cx="27940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80" name="AutoShape 123"/>
          <p:cNvCxnSpPr>
            <a:cxnSpLocks noChangeShapeType="1"/>
            <a:stCxn id="15475" idx="4"/>
            <a:endCxn id="15477" idx="0"/>
          </p:cNvCxnSpPr>
          <p:nvPr/>
        </p:nvCxnSpPr>
        <p:spPr bwMode="auto">
          <a:xfrm>
            <a:off x="6659563" y="4552950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81" name="AutoShape 124"/>
          <p:cNvCxnSpPr>
            <a:cxnSpLocks noChangeShapeType="1"/>
            <a:stCxn id="15475" idx="5"/>
            <a:endCxn id="15478" idx="0"/>
          </p:cNvCxnSpPr>
          <p:nvPr/>
        </p:nvCxnSpPr>
        <p:spPr bwMode="auto">
          <a:xfrm>
            <a:off x="6811963" y="4489450"/>
            <a:ext cx="422275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82" name="Oval 125"/>
          <p:cNvSpPr>
            <a:spLocks noChangeArrowheads="1"/>
          </p:cNvSpPr>
          <p:nvPr/>
        </p:nvSpPr>
        <p:spPr bwMode="auto">
          <a:xfrm>
            <a:off x="6011863" y="5272088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T</a:t>
            </a:r>
          </a:p>
        </p:txBody>
      </p:sp>
      <p:cxnSp>
        <p:nvCxnSpPr>
          <p:cNvPr id="15483" name="AutoShape 126"/>
          <p:cNvCxnSpPr>
            <a:cxnSpLocks noChangeShapeType="1"/>
            <a:stCxn id="15476" idx="4"/>
            <a:endCxn id="15482" idx="0"/>
          </p:cNvCxnSpPr>
          <p:nvPr/>
        </p:nvCxnSpPr>
        <p:spPr bwMode="auto">
          <a:xfrm>
            <a:off x="6227763" y="5129213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84" name="Oval 127"/>
          <p:cNvSpPr>
            <a:spLocks noChangeArrowheads="1"/>
          </p:cNvSpPr>
          <p:nvPr/>
        </p:nvSpPr>
        <p:spPr bwMode="auto">
          <a:xfrm>
            <a:off x="6011863" y="5848350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F</a:t>
            </a:r>
          </a:p>
        </p:txBody>
      </p:sp>
      <p:cxnSp>
        <p:nvCxnSpPr>
          <p:cNvPr id="15485" name="AutoShape 128"/>
          <p:cNvCxnSpPr>
            <a:cxnSpLocks noChangeShapeType="1"/>
            <a:stCxn id="15482" idx="4"/>
            <a:endCxn id="15484" idx="0"/>
          </p:cNvCxnSpPr>
          <p:nvPr/>
        </p:nvCxnSpPr>
        <p:spPr bwMode="auto">
          <a:xfrm>
            <a:off x="6227763" y="5705475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86" name="Oval 129"/>
          <p:cNvSpPr>
            <a:spLocks noChangeArrowheads="1"/>
          </p:cNvSpPr>
          <p:nvPr/>
        </p:nvSpPr>
        <p:spPr bwMode="auto">
          <a:xfrm>
            <a:off x="6011863" y="6424613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id</a:t>
            </a:r>
          </a:p>
        </p:txBody>
      </p:sp>
      <p:cxnSp>
        <p:nvCxnSpPr>
          <p:cNvPr id="15487" name="AutoShape 130"/>
          <p:cNvCxnSpPr>
            <a:cxnSpLocks noChangeShapeType="1"/>
            <a:stCxn id="15484" idx="4"/>
            <a:endCxn id="15486" idx="0"/>
          </p:cNvCxnSpPr>
          <p:nvPr/>
        </p:nvCxnSpPr>
        <p:spPr bwMode="auto">
          <a:xfrm>
            <a:off x="6227763" y="6281738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88" name="Oval 131"/>
          <p:cNvSpPr>
            <a:spLocks noChangeArrowheads="1"/>
          </p:cNvSpPr>
          <p:nvPr/>
        </p:nvSpPr>
        <p:spPr bwMode="auto">
          <a:xfrm>
            <a:off x="7018338" y="5272088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*</a:t>
            </a:r>
          </a:p>
        </p:txBody>
      </p:sp>
      <p:sp>
        <p:nvSpPr>
          <p:cNvPr id="15489" name="Oval 132"/>
          <p:cNvSpPr>
            <a:spLocks noChangeArrowheads="1"/>
          </p:cNvSpPr>
          <p:nvPr/>
        </p:nvSpPr>
        <p:spPr bwMode="auto">
          <a:xfrm>
            <a:off x="7451725" y="5272088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F</a:t>
            </a:r>
          </a:p>
        </p:txBody>
      </p:sp>
      <p:sp>
        <p:nvSpPr>
          <p:cNvPr id="15490" name="Oval 133"/>
          <p:cNvSpPr>
            <a:spLocks noChangeArrowheads="1"/>
          </p:cNvSpPr>
          <p:nvPr/>
        </p:nvSpPr>
        <p:spPr bwMode="auto">
          <a:xfrm>
            <a:off x="6586538" y="5272088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T</a:t>
            </a:r>
          </a:p>
        </p:txBody>
      </p:sp>
      <p:cxnSp>
        <p:nvCxnSpPr>
          <p:cNvPr id="15491" name="AutoShape 134"/>
          <p:cNvCxnSpPr>
            <a:cxnSpLocks noChangeShapeType="1"/>
            <a:stCxn id="15478" idx="4"/>
            <a:endCxn id="15488" idx="0"/>
          </p:cNvCxnSpPr>
          <p:nvPr/>
        </p:nvCxnSpPr>
        <p:spPr bwMode="auto">
          <a:xfrm>
            <a:off x="7234238" y="5129213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92" name="AutoShape 135"/>
          <p:cNvCxnSpPr>
            <a:cxnSpLocks noChangeShapeType="1"/>
            <a:stCxn id="15478" idx="3"/>
            <a:endCxn id="15490" idx="0"/>
          </p:cNvCxnSpPr>
          <p:nvPr/>
        </p:nvCxnSpPr>
        <p:spPr bwMode="auto">
          <a:xfrm flipH="1">
            <a:off x="6802438" y="5065713"/>
            <a:ext cx="27940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93" name="AutoShape 136"/>
          <p:cNvCxnSpPr>
            <a:cxnSpLocks noChangeShapeType="1"/>
            <a:stCxn id="15478" idx="5"/>
            <a:endCxn id="15489" idx="0"/>
          </p:cNvCxnSpPr>
          <p:nvPr/>
        </p:nvCxnSpPr>
        <p:spPr bwMode="auto">
          <a:xfrm>
            <a:off x="7386638" y="5065713"/>
            <a:ext cx="280987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94" name="Oval 137"/>
          <p:cNvSpPr>
            <a:spLocks noChangeArrowheads="1"/>
          </p:cNvSpPr>
          <p:nvPr/>
        </p:nvSpPr>
        <p:spPr bwMode="auto">
          <a:xfrm>
            <a:off x="6586538" y="5846763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F</a:t>
            </a:r>
          </a:p>
        </p:txBody>
      </p:sp>
      <p:cxnSp>
        <p:nvCxnSpPr>
          <p:cNvPr id="15495" name="AutoShape 138"/>
          <p:cNvCxnSpPr>
            <a:cxnSpLocks noChangeShapeType="1"/>
            <a:stCxn id="15490" idx="4"/>
            <a:endCxn id="15494" idx="0"/>
          </p:cNvCxnSpPr>
          <p:nvPr/>
        </p:nvCxnSpPr>
        <p:spPr bwMode="auto">
          <a:xfrm>
            <a:off x="6802438" y="5705475"/>
            <a:ext cx="0" cy="141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96" name="Oval 139"/>
          <p:cNvSpPr>
            <a:spLocks noChangeArrowheads="1"/>
          </p:cNvSpPr>
          <p:nvPr/>
        </p:nvSpPr>
        <p:spPr bwMode="auto">
          <a:xfrm>
            <a:off x="6588125" y="6423025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id</a:t>
            </a:r>
          </a:p>
        </p:txBody>
      </p:sp>
      <p:cxnSp>
        <p:nvCxnSpPr>
          <p:cNvPr id="15497" name="AutoShape 140"/>
          <p:cNvCxnSpPr>
            <a:cxnSpLocks noChangeShapeType="1"/>
            <a:stCxn id="15496" idx="0"/>
            <a:endCxn id="15494" idx="4"/>
          </p:cNvCxnSpPr>
          <p:nvPr/>
        </p:nvCxnSpPr>
        <p:spPr bwMode="auto">
          <a:xfrm flipH="1" flipV="1">
            <a:off x="6802438" y="6280150"/>
            <a:ext cx="1587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98" name="Oval 141"/>
          <p:cNvSpPr>
            <a:spLocks noChangeArrowheads="1"/>
          </p:cNvSpPr>
          <p:nvPr/>
        </p:nvSpPr>
        <p:spPr bwMode="auto">
          <a:xfrm>
            <a:off x="7451725" y="5846763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id</a:t>
            </a:r>
          </a:p>
        </p:txBody>
      </p:sp>
      <p:cxnSp>
        <p:nvCxnSpPr>
          <p:cNvPr id="15499" name="AutoShape 142"/>
          <p:cNvCxnSpPr>
            <a:cxnSpLocks noChangeShapeType="1"/>
            <a:stCxn id="15498" idx="0"/>
            <a:endCxn id="15489" idx="4"/>
          </p:cNvCxnSpPr>
          <p:nvPr/>
        </p:nvCxnSpPr>
        <p:spPr bwMode="auto">
          <a:xfrm flipV="1">
            <a:off x="7667625" y="5705475"/>
            <a:ext cx="0" cy="141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Example of construction of canonical collection of LR(1) items</a:t>
            </a:r>
            <a:endParaRPr lang="cs-CZ" dirty="0"/>
          </a:p>
        </p:txBody>
      </p:sp>
      <p:sp>
        <p:nvSpPr>
          <p:cNvPr id="62467" name="Text Box 14"/>
          <p:cNvSpPr txBox="1">
            <a:spLocks noChangeArrowheads="1"/>
          </p:cNvSpPr>
          <p:nvPr/>
        </p:nvSpPr>
        <p:spPr bwMode="auto">
          <a:xfrm>
            <a:off x="250825" y="1628775"/>
            <a:ext cx="331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</a:t>
            </a:r>
            <a:r>
              <a:rPr lang="cs-CZ" baseline="-25000"/>
              <a:t>0</a:t>
            </a:r>
            <a:endParaRPr lang="en-US" baseline="-25000"/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250825" y="3284538"/>
            <a:ext cx="331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</a:t>
            </a:r>
            <a:r>
              <a:rPr lang="en-US" baseline="-25000"/>
              <a:t>1</a:t>
            </a: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250825" y="4005263"/>
            <a:ext cx="331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</a:t>
            </a:r>
            <a:r>
              <a:rPr lang="en-US" baseline="-25000"/>
              <a:t>2</a:t>
            </a: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250825" y="5300663"/>
            <a:ext cx="331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</a:t>
            </a:r>
            <a:r>
              <a:rPr lang="en-US" baseline="-25000"/>
              <a:t>3</a:t>
            </a:r>
          </a:p>
        </p:txBody>
      </p: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4787900" y="1628775"/>
            <a:ext cx="331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</a:t>
            </a:r>
            <a:r>
              <a:rPr lang="en-US" baseline="-25000"/>
              <a:t>4</a:t>
            </a:r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4787900" y="2349500"/>
            <a:ext cx="331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</a:t>
            </a:r>
            <a:r>
              <a:rPr lang="en-US" baseline="-25000"/>
              <a:t>5</a:t>
            </a:r>
          </a:p>
        </p:txBody>
      </p:sp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4787900" y="3068638"/>
            <a:ext cx="331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</a:t>
            </a:r>
            <a:r>
              <a:rPr lang="en-US" baseline="-25000"/>
              <a:t>6</a:t>
            </a:r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4787900" y="4365625"/>
            <a:ext cx="331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</a:t>
            </a:r>
            <a:r>
              <a:rPr lang="en-US" baseline="-25000"/>
              <a:t>7</a:t>
            </a:r>
          </a:p>
        </p:txBody>
      </p:sp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4787900" y="5084763"/>
            <a:ext cx="331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</a:t>
            </a:r>
            <a:r>
              <a:rPr lang="en-US" baseline="-25000"/>
              <a:t>8</a:t>
            </a:r>
          </a:p>
        </p:txBody>
      </p:sp>
      <p:sp>
        <p:nvSpPr>
          <p:cNvPr id="87063" name="Text Box 23"/>
          <p:cNvSpPr txBox="1">
            <a:spLocks noChangeArrowheads="1"/>
          </p:cNvSpPr>
          <p:nvPr/>
        </p:nvSpPr>
        <p:spPr bwMode="auto">
          <a:xfrm>
            <a:off x="4787900" y="5805488"/>
            <a:ext cx="331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</a:t>
            </a:r>
            <a:r>
              <a:rPr lang="en-US" baseline="-25000"/>
              <a:t>9</a:t>
            </a:r>
          </a:p>
        </p:txBody>
      </p:sp>
      <p:sp>
        <p:nvSpPr>
          <p:cNvPr id="87064" name="Freeform 24"/>
          <p:cNvSpPr>
            <a:spLocks/>
          </p:cNvSpPr>
          <p:nvPr/>
        </p:nvSpPr>
        <p:spPr bwMode="auto">
          <a:xfrm>
            <a:off x="2411413" y="2708275"/>
            <a:ext cx="158750" cy="792163"/>
          </a:xfrm>
          <a:custGeom>
            <a:avLst/>
            <a:gdLst>
              <a:gd name="T0" fmla="*/ 0 w 100"/>
              <a:gd name="T1" fmla="*/ 0 h 499"/>
              <a:gd name="T2" fmla="*/ 100 w 100"/>
              <a:gd name="T3" fmla="*/ 258 h 499"/>
              <a:gd name="T4" fmla="*/ 0 w 100"/>
              <a:gd name="T5" fmla="*/ 499 h 499"/>
              <a:gd name="T6" fmla="*/ 0 60000 65536"/>
              <a:gd name="T7" fmla="*/ 0 60000 65536"/>
              <a:gd name="T8" fmla="*/ 0 60000 65536"/>
              <a:gd name="T9" fmla="*/ 0 w 100"/>
              <a:gd name="T10" fmla="*/ 0 h 499"/>
              <a:gd name="T11" fmla="*/ 100 w 100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" h="499">
                <a:moveTo>
                  <a:pt x="0" y="0"/>
                </a:moveTo>
                <a:cubicBezTo>
                  <a:pt x="17" y="43"/>
                  <a:pt x="100" y="175"/>
                  <a:pt x="100" y="258"/>
                </a:cubicBezTo>
                <a:cubicBezTo>
                  <a:pt x="100" y="341"/>
                  <a:pt x="21" y="449"/>
                  <a:pt x="0" y="49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87065" name="Text Box 25"/>
          <p:cNvSpPr txBox="1">
            <a:spLocks noChangeArrowheads="1"/>
          </p:cNvSpPr>
          <p:nvPr/>
        </p:nvSpPr>
        <p:spPr bwMode="auto">
          <a:xfrm>
            <a:off x="2555875" y="29241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87066" name="Freeform 26"/>
          <p:cNvSpPr>
            <a:spLocks/>
          </p:cNvSpPr>
          <p:nvPr/>
        </p:nvSpPr>
        <p:spPr bwMode="auto">
          <a:xfrm>
            <a:off x="2411413" y="2565400"/>
            <a:ext cx="461962" cy="1727200"/>
          </a:xfrm>
          <a:custGeom>
            <a:avLst/>
            <a:gdLst>
              <a:gd name="T0" fmla="*/ 0 w 291"/>
              <a:gd name="T1" fmla="*/ 0 h 1088"/>
              <a:gd name="T2" fmla="*/ 291 w 291"/>
              <a:gd name="T3" fmla="*/ 339 h 1088"/>
              <a:gd name="T4" fmla="*/ 0 w 291"/>
              <a:gd name="T5" fmla="*/ 1088 h 1088"/>
              <a:gd name="T6" fmla="*/ 0 60000 65536"/>
              <a:gd name="T7" fmla="*/ 0 60000 65536"/>
              <a:gd name="T8" fmla="*/ 0 60000 65536"/>
              <a:gd name="T9" fmla="*/ 0 w 291"/>
              <a:gd name="T10" fmla="*/ 0 h 1088"/>
              <a:gd name="T11" fmla="*/ 291 w 291"/>
              <a:gd name="T12" fmla="*/ 1088 h 10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1" h="1088">
                <a:moveTo>
                  <a:pt x="0" y="0"/>
                </a:moveTo>
                <a:cubicBezTo>
                  <a:pt x="48" y="56"/>
                  <a:pt x="291" y="158"/>
                  <a:pt x="291" y="339"/>
                </a:cubicBezTo>
                <a:cubicBezTo>
                  <a:pt x="291" y="520"/>
                  <a:pt x="61" y="932"/>
                  <a:pt x="0" y="10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87067" name="Text Box 27"/>
          <p:cNvSpPr txBox="1">
            <a:spLocks noChangeArrowheads="1"/>
          </p:cNvSpPr>
          <p:nvPr/>
        </p:nvSpPr>
        <p:spPr bwMode="auto">
          <a:xfrm>
            <a:off x="2771775" y="32845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87068" name="Freeform 28"/>
          <p:cNvSpPr>
            <a:spLocks/>
          </p:cNvSpPr>
          <p:nvPr/>
        </p:nvSpPr>
        <p:spPr bwMode="auto">
          <a:xfrm>
            <a:off x="2411413" y="2420938"/>
            <a:ext cx="684212" cy="3168650"/>
          </a:xfrm>
          <a:custGeom>
            <a:avLst/>
            <a:gdLst>
              <a:gd name="T0" fmla="*/ 0 w 431"/>
              <a:gd name="T1" fmla="*/ 0 h 1996"/>
              <a:gd name="T2" fmla="*/ 431 w 431"/>
              <a:gd name="T3" fmla="*/ 525 h 1996"/>
              <a:gd name="T4" fmla="*/ 0 w 431"/>
              <a:gd name="T5" fmla="*/ 1996 h 1996"/>
              <a:gd name="T6" fmla="*/ 0 60000 65536"/>
              <a:gd name="T7" fmla="*/ 0 60000 65536"/>
              <a:gd name="T8" fmla="*/ 0 60000 65536"/>
              <a:gd name="T9" fmla="*/ 0 w 431"/>
              <a:gd name="T10" fmla="*/ 0 h 1996"/>
              <a:gd name="T11" fmla="*/ 431 w 431"/>
              <a:gd name="T12" fmla="*/ 1996 h 19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" h="1996">
                <a:moveTo>
                  <a:pt x="0" y="0"/>
                </a:moveTo>
                <a:cubicBezTo>
                  <a:pt x="72" y="87"/>
                  <a:pt x="431" y="192"/>
                  <a:pt x="431" y="525"/>
                </a:cubicBezTo>
                <a:cubicBezTo>
                  <a:pt x="431" y="858"/>
                  <a:pt x="90" y="1690"/>
                  <a:pt x="0" y="19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87069" name="Text Box 29"/>
          <p:cNvSpPr txBox="1">
            <a:spLocks noChangeArrowheads="1"/>
          </p:cNvSpPr>
          <p:nvPr/>
        </p:nvSpPr>
        <p:spPr bwMode="auto">
          <a:xfrm>
            <a:off x="2771775" y="24209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87070" name="Line 30"/>
          <p:cNvSpPr>
            <a:spLocks noChangeShapeType="1"/>
          </p:cNvSpPr>
          <p:nvPr/>
        </p:nvSpPr>
        <p:spPr bwMode="auto">
          <a:xfrm>
            <a:off x="2411413" y="1989138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87071" name="Text Box 31"/>
          <p:cNvSpPr txBox="1">
            <a:spLocks noChangeArrowheads="1"/>
          </p:cNvSpPr>
          <p:nvPr/>
        </p:nvSpPr>
        <p:spPr bwMode="auto">
          <a:xfrm>
            <a:off x="3348038" y="1916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87072" name="Line 32"/>
          <p:cNvSpPr>
            <a:spLocks noChangeShapeType="1"/>
          </p:cNvSpPr>
          <p:nvPr/>
        </p:nvSpPr>
        <p:spPr bwMode="auto">
          <a:xfrm flipV="1">
            <a:off x="2411413" y="2636838"/>
            <a:ext cx="2808287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87073" name="Text Box 33"/>
          <p:cNvSpPr txBox="1">
            <a:spLocks noChangeArrowheads="1"/>
          </p:cNvSpPr>
          <p:nvPr/>
        </p:nvSpPr>
        <p:spPr bwMode="auto">
          <a:xfrm>
            <a:off x="3203575" y="35004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87074" name="Line 34"/>
          <p:cNvSpPr>
            <a:spLocks noChangeShapeType="1"/>
          </p:cNvSpPr>
          <p:nvPr/>
        </p:nvSpPr>
        <p:spPr bwMode="auto">
          <a:xfrm flipV="1">
            <a:off x="2411413" y="3500438"/>
            <a:ext cx="2808287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87075" name="Text Box 35"/>
          <p:cNvSpPr txBox="1">
            <a:spLocks noChangeArrowheads="1"/>
          </p:cNvSpPr>
          <p:nvPr/>
        </p:nvSpPr>
        <p:spPr bwMode="auto">
          <a:xfrm>
            <a:off x="4211638" y="35004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87076" name="Line 36"/>
          <p:cNvSpPr>
            <a:spLocks noChangeShapeType="1"/>
          </p:cNvSpPr>
          <p:nvPr/>
        </p:nvSpPr>
        <p:spPr bwMode="auto">
          <a:xfrm>
            <a:off x="2411413" y="4724400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87077" name="Text Box 37"/>
          <p:cNvSpPr txBox="1">
            <a:spLocks noChangeArrowheads="1"/>
          </p:cNvSpPr>
          <p:nvPr/>
        </p:nvSpPr>
        <p:spPr bwMode="auto">
          <a:xfrm>
            <a:off x="2987675" y="43656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87079" name="Text Box 39"/>
          <p:cNvSpPr txBox="1">
            <a:spLocks noChangeArrowheads="1"/>
          </p:cNvSpPr>
          <p:nvPr/>
        </p:nvSpPr>
        <p:spPr bwMode="auto">
          <a:xfrm>
            <a:off x="2700338" y="50847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87080" name="Line 40"/>
          <p:cNvSpPr>
            <a:spLocks noChangeShapeType="1"/>
          </p:cNvSpPr>
          <p:nvPr/>
        </p:nvSpPr>
        <p:spPr bwMode="auto">
          <a:xfrm flipV="1">
            <a:off x="2411413" y="5445125"/>
            <a:ext cx="28082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87081" name="Text Box 41"/>
          <p:cNvSpPr txBox="1">
            <a:spLocks noChangeArrowheads="1"/>
          </p:cNvSpPr>
          <p:nvPr/>
        </p:nvSpPr>
        <p:spPr bwMode="auto">
          <a:xfrm>
            <a:off x="3203575" y="53736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87083" name="Text Box 43"/>
          <p:cNvSpPr txBox="1">
            <a:spLocks noChangeArrowheads="1"/>
          </p:cNvSpPr>
          <p:nvPr/>
        </p:nvSpPr>
        <p:spPr bwMode="auto">
          <a:xfrm>
            <a:off x="2555875" y="61658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87085" name="Freeform 45"/>
          <p:cNvSpPr>
            <a:spLocks/>
          </p:cNvSpPr>
          <p:nvPr/>
        </p:nvSpPr>
        <p:spPr bwMode="auto">
          <a:xfrm>
            <a:off x="2411413" y="1990725"/>
            <a:ext cx="2808287" cy="3744913"/>
          </a:xfrm>
          <a:custGeom>
            <a:avLst/>
            <a:gdLst>
              <a:gd name="T0" fmla="*/ 0 w 1769"/>
              <a:gd name="T1" fmla="*/ 2359 h 2359"/>
              <a:gd name="T2" fmla="*/ 472 w 1769"/>
              <a:gd name="T3" fmla="*/ 1971 h 2359"/>
              <a:gd name="T4" fmla="*/ 1302 w 1769"/>
              <a:gd name="T5" fmla="*/ 415 h 2359"/>
              <a:gd name="T6" fmla="*/ 1769 w 1769"/>
              <a:gd name="T7" fmla="*/ 0 h 2359"/>
              <a:gd name="T8" fmla="*/ 0 60000 65536"/>
              <a:gd name="T9" fmla="*/ 0 60000 65536"/>
              <a:gd name="T10" fmla="*/ 0 60000 65536"/>
              <a:gd name="T11" fmla="*/ 0 60000 65536"/>
              <a:gd name="T12" fmla="*/ 0 w 1769"/>
              <a:gd name="T13" fmla="*/ 0 h 2359"/>
              <a:gd name="T14" fmla="*/ 1769 w 1769"/>
              <a:gd name="T15" fmla="*/ 2359 h 23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69" h="2359">
                <a:moveTo>
                  <a:pt x="0" y="2359"/>
                </a:moveTo>
                <a:cubicBezTo>
                  <a:pt x="79" y="2294"/>
                  <a:pt x="255" y="2295"/>
                  <a:pt x="472" y="1971"/>
                </a:cubicBezTo>
                <a:cubicBezTo>
                  <a:pt x="688" y="1630"/>
                  <a:pt x="1065" y="786"/>
                  <a:pt x="1302" y="415"/>
                </a:cubicBezTo>
                <a:cubicBezTo>
                  <a:pt x="1539" y="44"/>
                  <a:pt x="1672" y="86"/>
                  <a:pt x="176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87087" name="Arc 47"/>
          <p:cNvSpPr>
            <a:spLocks/>
          </p:cNvSpPr>
          <p:nvPr/>
        </p:nvSpPr>
        <p:spPr bwMode="auto">
          <a:xfrm rot="10795499" flipV="1">
            <a:off x="6659563" y="2851150"/>
            <a:ext cx="433387" cy="388938"/>
          </a:xfrm>
          <a:custGeom>
            <a:avLst/>
            <a:gdLst>
              <a:gd name="T0" fmla="*/ 166994 w 43200"/>
              <a:gd name="T1" fmla="*/ 388938 h 42624"/>
              <a:gd name="T2" fmla="*/ 432805 w 43200"/>
              <a:gd name="T3" fmla="*/ 211505 h 42624"/>
              <a:gd name="T4" fmla="*/ 216693 w 43200"/>
              <a:gd name="T5" fmla="*/ 197097 h 42624"/>
              <a:gd name="T6" fmla="*/ 0 60000 65536"/>
              <a:gd name="T7" fmla="*/ 0 60000 65536"/>
              <a:gd name="T8" fmla="*/ 0 60000 65536"/>
              <a:gd name="T9" fmla="*/ 0 w 43200"/>
              <a:gd name="T10" fmla="*/ 0 h 42624"/>
              <a:gd name="T11" fmla="*/ 43200 w 43200"/>
              <a:gd name="T12" fmla="*/ 42624 h 42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2624" fill="none" extrusionOk="0">
                <a:moveTo>
                  <a:pt x="16645" y="42624"/>
                </a:moveTo>
                <a:cubicBezTo>
                  <a:pt x="6892" y="40325"/>
                  <a:pt x="0" y="3162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126"/>
                  <a:pt x="43180" y="22653"/>
                  <a:pt x="43142" y="23179"/>
                </a:cubicBezTo>
              </a:path>
              <a:path w="43200" h="42624" stroke="0" extrusionOk="0">
                <a:moveTo>
                  <a:pt x="16645" y="42624"/>
                </a:moveTo>
                <a:cubicBezTo>
                  <a:pt x="6892" y="40325"/>
                  <a:pt x="0" y="3162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126"/>
                  <a:pt x="43180" y="22653"/>
                  <a:pt x="43142" y="2317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7088" name="Text Box 48"/>
          <p:cNvSpPr txBox="1">
            <a:spLocks noChangeArrowheads="1"/>
          </p:cNvSpPr>
          <p:nvPr/>
        </p:nvSpPr>
        <p:spPr bwMode="auto">
          <a:xfrm>
            <a:off x="7019925" y="27082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87089" name="Arc 49"/>
          <p:cNvSpPr>
            <a:spLocks/>
          </p:cNvSpPr>
          <p:nvPr/>
        </p:nvSpPr>
        <p:spPr bwMode="auto">
          <a:xfrm rot="16195499" flipV="1">
            <a:off x="2232025" y="6129338"/>
            <a:ext cx="360363" cy="287337"/>
          </a:xfrm>
          <a:custGeom>
            <a:avLst/>
            <a:gdLst>
              <a:gd name="T0" fmla="*/ 138857 w 43200"/>
              <a:gd name="T1" fmla="*/ 287337 h 42624"/>
              <a:gd name="T2" fmla="*/ 359879 w 43200"/>
              <a:gd name="T3" fmla="*/ 156254 h 42624"/>
              <a:gd name="T4" fmla="*/ 180182 w 43200"/>
              <a:gd name="T5" fmla="*/ 145610 h 42624"/>
              <a:gd name="T6" fmla="*/ 0 60000 65536"/>
              <a:gd name="T7" fmla="*/ 0 60000 65536"/>
              <a:gd name="T8" fmla="*/ 0 60000 65536"/>
              <a:gd name="T9" fmla="*/ 0 w 43200"/>
              <a:gd name="T10" fmla="*/ 0 h 42624"/>
              <a:gd name="T11" fmla="*/ 43200 w 43200"/>
              <a:gd name="T12" fmla="*/ 42624 h 42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2624" fill="none" extrusionOk="0">
                <a:moveTo>
                  <a:pt x="16645" y="42624"/>
                </a:moveTo>
                <a:cubicBezTo>
                  <a:pt x="6892" y="40325"/>
                  <a:pt x="0" y="3162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126"/>
                  <a:pt x="43180" y="22653"/>
                  <a:pt x="43142" y="23179"/>
                </a:cubicBezTo>
              </a:path>
              <a:path w="43200" h="42624" stroke="0" extrusionOk="0">
                <a:moveTo>
                  <a:pt x="16645" y="42624"/>
                </a:moveTo>
                <a:cubicBezTo>
                  <a:pt x="6892" y="40325"/>
                  <a:pt x="0" y="3162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126"/>
                  <a:pt x="43180" y="22653"/>
                  <a:pt x="43142" y="2317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7090" name="Freeform 50"/>
          <p:cNvSpPr>
            <a:spLocks/>
          </p:cNvSpPr>
          <p:nvPr/>
        </p:nvSpPr>
        <p:spPr bwMode="auto">
          <a:xfrm>
            <a:off x="6948488" y="3789363"/>
            <a:ext cx="100012" cy="719137"/>
          </a:xfrm>
          <a:custGeom>
            <a:avLst/>
            <a:gdLst>
              <a:gd name="T0" fmla="*/ 0 w 63"/>
              <a:gd name="T1" fmla="*/ 0 h 453"/>
              <a:gd name="T2" fmla="*/ 63 w 63"/>
              <a:gd name="T3" fmla="*/ 239 h 453"/>
              <a:gd name="T4" fmla="*/ 0 w 63"/>
              <a:gd name="T5" fmla="*/ 453 h 453"/>
              <a:gd name="T6" fmla="*/ 0 60000 65536"/>
              <a:gd name="T7" fmla="*/ 0 60000 65536"/>
              <a:gd name="T8" fmla="*/ 0 60000 65536"/>
              <a:gd name="T9" fmla="*/ 0 w 63"/>
              <a:gd name="T10" fmla="*/ 0 h 453"/>
              <a:gd name="T11" fmla="*/ 63 w 63"/>
              <a:gd name="T12" fmla="*/ 453 h 4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3" h="453">
                <a:moveTo>
                  <a:pt x="0" y="0"/>
                </a:moveTo>
                <a:cubicBezTo>
                  <a:pt x="10" y="40"/>
                  <a:pt x="63" y="164"/>
                  <a:pt x="63" y="239"/>
                </a:cubicBezTo>
                <a:cubicBezTo>
                  <a:pt x="63" y="314"/>
                  <a:pt x="13" y="409"/>
                  <a:pt x="0" y="45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87091" name="Text Box 51"/>
          <p:cNvSpPr txBox="1">
            <a:spLocks noChangeArrowheads="1"/>
          </p:cNvSpPr>
          <p:nvPr/>
        </p:nvSpPr>
        <p:spPr bwMode="auto">
          <a:xfrm>
            <a:off x="7019925" y="3933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87092" name="Freeform 52"/>
          <p:cNvSpPr>
            <a:spLocks/>
          </p:cNvSpPr>
          <p:nvPr/>
        </p:nvSpPr>
        <p:spPr bwMode="auto">
          <a:xfrm>
            <a:off x="6948488" y="3573463"/>
            <a:ext cx="352425" cy="2447925"/>
          </a:xfrm>
          <a:custGeom>
            <a:avLst/>
            <a:gdLst>
              <a:gd name="T0" fmla="*/ 0 w 222"/>
              <a:gd name="T1" fmla="*/ 0 h 1542"/>
              <a:gd name="T2" fmla="*/ 222 w 222"/>
              <a:gd name="T3" fmla="*/ 380 h 1542"/>
              <a:gd name="T4" fmla="*/ 0 w 222"/>
              <a:gd name="T5" fmla="*/ 1542 h 1542"/>
              <a:gd name="T6" fmla="*/ 0 60000 65536"/>
              <a:gd name="T7" fmla="*/ 0 60000 65536"/>
              <a:gd name="T8" fmla="*/ 0 60000 65536"/>
              <a:gd name="T9" fmla="*/ 0 w 222"/>
              <a:gd name="T10" fmla="*/ 0 h 1542"/>
              <a:gd name="T11" fmla="*/ 222 w 222"/>
              <a:gd name="T12" fmla="*/ 1542 h 15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" h="1542">
                <a:moveTo>
                  <a:pt x="0" y="0"/>
                </a:moveTo>
                <a:cubicBezTo>
                  <a:pt x="37" y="63"/>
                  <a:pt x="222" y="123"/>
                  <a:pt x="222" y="380"/>
                </a:cubicBezTo>
                <a:cubicBezTo>
                  <a:pt x="222" y="637"/>
                  <a:pt x="46" y="1300"/>
                  <a:pt x="0" y="154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87093" name="Text Box 53"/>
          <p:cNvSpPr txBox="1">
            <a:spLocks noChangeArrowheads="1"/>
          </p:cNvSpPr>
          <p:nvPr/>
        </p:nvSpPr>
        <p:spPr bwMode="auto">
          <a:xfrm>
            <a:off x="7092950" y="3429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87097" name="AutoShape 57"/>
          <p:cNvSpPr>
            <a:spLocks noChangeArrowheads="1"/>
          </p:cNvSpPr>
          <p:nvPr/>
        </p:nvSpPr>
        <p:spPr bwMode="auto">
          <a:xfrm>
            <a:off x="684213" y="3284538"/>
            <a:ext cx="1727200" cy="43338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S’→ S♦, $</a:t>
            </a:r>
            <a:endParaRPr lang="cs-CZ" sz="2000"/>
          </a:p>
        </p:txBody>
      </p:sp>
      <p:sp>
        <p:nvSpPr>
          <p:cNvPr id="87100" name="AutoShape 60"/>
          <p:cNvSpPr>
            <a:spLocks noChangeArrowheads="1"/>
          </p:cNvSpPr>
          <p:nvPr/>
        </p:nvSpPr>
        <p:spPr bwMode="auto">
          <a:xfrm>
            <a:off x="5219700" y="1700213"/>
            <a:ext cx="1727200" cy="43338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C→ d♦, c/d</a:t>
            </a:r>
            <a:endParaRPr lang="cs-CZ" sz="2000"/>
          </a:p>
        </p:txBody>
      </p:sp>
      <p:sp>
        <p:nvSpPr>
          <p:cNvPr id="87101" name="AutoShape 61"/>
          <p:cNvSpPr>
            <a:spLocks noChangeArrowheads="1"/>
          </p:cNvSpPr>
          <p:nvPr/>
        </p:nvSpPr>
        <p:spPr bwMode="auto">
          <a:xfrm>
            <a:off x="5219700" y="2349500"/>
            <a:ext cx="1727200" cy="4333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S→ CC♦, $</a:t>
            </a:r>
            <a:endParaRPr lang="cs-CZ" sz="2000"/>
          </a:p>
        </p:txBody>
      </p:sp>
      <p:sp>
        <p:nvSpPr>
          <p:cNvPr id="87103" name="AutoShape 63"/>
          <p:cNvSpPr>
            <a:spLocks noChangeArrowheads="1"/>
          </p:cNvSpPr>
          <p:nvPr/>
        </p:nvSpPr>
        <p:spPr bwMode="auto">
          <a:xfrm>
            <a:off x="5219700" y="4437063"/>
            <a:ext cx="1727200" cy="43338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C→ d♦, $</a:t>
            </a:r>
            <a:endParaRPr lang="cs-CZ" sz="2000"/>
          </a:p>
        </p:txBody>
      </p:sp>
      <p:sp>
        <p:nvSpPr>
          <p:cNvPr id="87104" name="AutoShape 64"/>
          <p:cNvSpPr>
            <a:spLocks noChangeArrowheads="1"/>
          </p:cNvSpPr>
          <p:nvPr/>
        </p:nvSpPr>
        <p:spPr bwMode="auto">
          <a:xfrm>
            <a:off x="5219700" y="5157788"/>
            <a:ext cx="1727200" cy="43338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C→ cC♦, c/d</a:t>
            </a:r>
            <a:endParaRPr lang="cs-CZ" sz="2000"/>
          </a:p>
        </p:txBody>
      </p:sp>
      <p:sp>
        <p:nvSpPr>
          <p:cNvPr id="87105" name="AutoShape 65"/>
          <p:cNvSpPr>
            <a:spLocks noChangeArrowheads="1"/>
          </p:cNvSpPr>
          <p:nvPr/>
        </p:nvSpPr>
        <p:spPr bwMode="auto">
          <a:xfrm>
            <a:off x="5219700" y="5805488"/>
            <a:ext cx="1727200" cy="43338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C→ cC♦, $</a:t>
            </a:r>
            <a:endParaRPr lang="cs-CZ" sz="2000"/>
          </a:p>
        </p:txBody>
      </p:sp>
      <p:sp>
        <p:nvSpPr>
          <p:cNvPr id="87108" name="AutoShape 68"/>
          <p:cNvSpPr>
            <a:spLocks noChangeArrowheads="1"/>
          </p:cNvSpPr>
          <p:nvPr/>
        </p:nvSpPr>
        <p:spPr bwMode="auto">
          <a:xfrm>
            <a:off x="684213" y="1628775"/>
            <a:ext cx="1727200" cy="1295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S’→ ♦S, $</a:t>
            </a:r>
          </a:p>
          <a:p>
            <a:r>
              <a:rPr lang="en-US" sz="2000"/>
              <a:t>S→ ♦CC, $</a:t>
            </a:r>
          </a:p>
          <a:p>
            <a:r>
              <a:rPr lang="en-US" sz="2000"/>
              <a:t>C→ ♦cC, c/d</a:t>
            </a:r>
          </a:p>
          <a:p>
            <a:r>
              <a:rPr lang="en-US" sz="2000"/>
              <a:t>C→ ♦d, c/d</a:t>
            </a:r>
            <a:endParaRPr lang="cs-CZ" sz="2000"/>
          </a:p>
        </p:txBody>
      </p:sp>
      <p:sp>
        <p:nvSpPr>
          <p:cNvPr id="87109" name="AutoShape 69"/>
          <p:cNvSpPr>
            <a:spLocks noChangeArrowheads="1"/>
          </p:cNvSpPr>
          <p:nvPr/>
        </p:nvSpPr>
        <p:spPr bwMode="auto">
          <a:xfrm>
            <a:off x="684213" y="4005263"/>
            <a:ext cx="1727200" cy="10080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S→ C♦C, $</a:t>
            </a:r>
          </a:p>
          <a:p>
            <a:r>
              <a:rPr lang="en-US" sz="2000"/>
              <a:t>C→ ♦cC, $</a:t>
            </a:r>
          </a:p>
          <a:p>
            <a:r>
              <a:rPr lang="en-US" sz="2000"/>
              <a:t>C→ ♦d, $</a:t>
            </a:r>
            <a:endParaRPr lang="cs-CZ" sz="2000"/>
          </a:p>
        </p:txBody>
      </p:sp>
      <p:sp>
        <p:nvSpPr>
          <p:cNvPr id="87110" name="AutoShape 70"/>
          <p:cNvSpPr>
            <a:spLocks noChangeArrowheads="1"/>
          </p:cNvSpPr>
          <p:nvPr/>
        </p:nvSpPr>
        <p:spPr bwMode="auto">
          <a:xfrm>
            <a:off x="684213" y="5300663"/>
            <a:ext cx="1727200" cy="10080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C→ c♦C, c/d</a:t>
            </a:r>
          </a:p>
          <a:p>
            <a:r>
              <a:rPr lang="en-US" sz="2000"/>
              <a:t>C→ ♦cC, c/d</a:t>
            </a:r>
          </a:p>
          <a:p>
            <a:r>
              <a:rPr lang="en-US" sz="2000"/>
              <a:t>C→ ♦d, c/d</a:t>
            </a:r>
            <a:endParaRPr lang="cs-CZ" sz="2000"/>
          </a:p>
        </p:txBody>
      </p:sp>
      <p:sp>
        <p:nvSpPr>
          <p:cNvPr id="87111" name="AutoShape 71"/>
          <p:cNvSpPr>
            <a:spLocks noChangeArrowheads="1"/>
          </p:cNvSpPr>
          <p:nvPr/>
        </p:nvSpPr>
        <p:spPr bwMode="auto">
          <a:xfrm>
            <a:off x="5219700" y="3068638"/>
            <a:ext cx="1727200" cy="10080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C→ c♦C, $</a:t>
            </a:r>
          </a:p>
          <a:p>
            <a:r>
              <a:rPr lang="en-US" sz="2000"/>
              <a:t>C→ ♦cC, $</a:t>
            </a:r>
          </a:p>
          <a:p>
            <a:r>
              <a:rPr lang="en-US" sz="2000"/>
              <a:t>C→ ♦d, $</a:t>
            </a:r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5" grpId="0"/>
      <p:bldP spid="87056" grpId="0"/>
      <p:bldP spid="87057" grpId="0"/>
      <p:bldP spid="87058" grpId="0"/>
      <p:bldP spid="87059" grpId="0"/>
      <p:bldP spid="87060" grpId="0"/>
      <p:bldP spid="87061" grpId="0"/>
      <p:bldP spid="87062" grpId="0"/>
      <p:bldP spid="87063" grpId="0"/>
      <p:bldP spid="87064" grpId="0" animBg="1"/>
      <p:bldP spid="87065" grpId="0"/>
      <p:bldP spid="87066" grpId="0" animBg="1"/>
      <p:bldP spid="87067" grpId="0"/>
      <p:bldP spid="87068" grpId="0" animBg="1"/>
      <p:bldP spid="87069" grpId="0"/>
      <p:bldP spid="87070" grpId="0" animBg="1"/>
      <p:bldP spid="87071" grpId="0"/>
      <p:bldP spid="87072" grpId="0" animBg="1"/>
      <p:bldP spid="87073" grpId="0"/>
      <p:bldP spid="87074" grpId="0" animBg="1"/>
      <p:bldP spid="87075" grpId="0"/>
      <p:bldP spid="87076" grpId="0" animBg="1"/>
      <p:bldP spid="87077" grpId="0"/>
      <p:bldP spid="87079" grpId="0"/>
      <p:bldP spid="87080" grpId="0" animBg="1"/>
      <p:bldP spid="87081" grpId="0"/>
      <p:bldP spid="87083" grpId="0"/>
      <p:bldP spid="87085" grpId="0" animBg="1"/>
      <p:bldP spid="87087" grpId="0" animBg="1"/>
      <p:bldP spid="87088" grpId="0"/>
      <p:bldP spid="87089" grpId="0" animBg="1"/>
      <p:bldP spid="87090" grpId="0" animBg="1"/>
      <p:bldP spid="87091" grpId="0"/>
      <p:bldP spid="87092" grpId="0" animBg="1"/>
      <p:bldP spid="87093" grpId="0"/>
      <p:bldP spid="87097" grpId="0" animBg="1"/>
      <p:bldP spid="87100" grpId="0" animBg="1"/>
      <p:bldP spid="87101" grpId="0" animBg="1"/>
      <p:bldP spid="87103" grpId="0" animBg="1"/>
      <p:bldP spid="87104" grpId="0" animBg="1"/>
      <p:bldP spid="87105" grpId="0" animBg="1"/>
      <p:bldP spid="87109" grpId="0" build="allAtOnce" animBg="1"/>
      <p:bldP spid="87110" grpId="0" build="allAtOnce" animBg="1"/>
      <p:bldP spid="87111" grpId="0" build="allAtOnce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LR(1) </a:t>
            </a:r>
            <a:r>
              <a:rPr lang="en-US" dirty="0"/>
              <a:t>parser construction</a:t>
            </a:r>
            <a:endParaRPr lang="cs-CZ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dirty="0"/>
              <a:t>We have an augmented grammar </a:t>
            </a:r>
            <a:r>
              <a:rPr lang="cs-CZ" sz="2100" dirty="0"/>
              <a:t>G</a:t>
            </a:r>
            <a:r>
              <a:rPr lang="en-US" sz="2100" dirty="0"/>
              <a:t>’.</a:t>
            </a:r>
            <a:r>
              <a:rPr lang="cs-CZ" sz="2100" dirty="0"/>
              <a:t> </a:t>
            </a:r>
            <a:r>
              <a:rPr lang="en-US" sz="2100" dirty="0"/>
              <a:t>L</a:t>
            </a:r>
            <a:r>
              <a:rPr lang="cs-CZ" sz="2100" dirty="0"/>
              <a:t>R(1) automat</a:t>
            </a:r>
            <a:r>
              <a:rPr lang="en-US" sz="2100" dirty="0"/>
              <a:t>on tables are constructed by following algorithm</a:t>
            </a:r>
            <a:endParaRPr lang="cs-CZ" sz="2100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Construct a canonical collection </a:t>
            </a:r>
            <a:r>
              <a:rPr lang="cs-CZ" sz="2000" dirty="0"/>
              <a:t>C </a:t>
            </a:r>
            <a:r>
              <a:rPr lang="en-US" sz="2000" dirty="0"/>
              <a:t>of sets of </a:t>
            </a:r>
            <a:r>
              <a:rPr lang="cs-CZ" sz="2000" dirty="0"/>
              <a:t>LR(</a:t>
            </a:r>
            <a:r>
              <a:rPr lang="en-US" sz="2000" dirty="0"/>
              <a:t>1</a:t>
            </a:r>
            <a:r>
              <a:rPr lang="cs-CZ" sz="2000" dirty="0"/>
              <a:t>) </a:t>
            </a:r>
            <a:r>
              <a:rPr lang="en-US" sz="2000" dirty="0"/>
              <a:t>items</a:t>
            </a:r>
            <a:endParaRPr lang="cs-CZ" sz="2000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State </a:t>
            </a:r>
            <a:r>
              <a:rPr lang="cs-CZ" sz="2000" i="1" dirty="0"/>
              <a:t>i</a:t>
            </a:r>
            <a:r>
              <a:rPr lang="cs-CZ" sz="2000" dirty="0"/>
              <a:t> </a:t>
            </a:r>
            <a:r>
              <a:rPr lang="en-US" sz="2000" dirty="0"/>
              <a:t>is constructed from</a:t>
            </a:r>
            <a:r>
              <a:rPr lang="cs-CZ" sz="2000" dirty="0"/>
              <a:t> </a:t>
            </a:r>
            <a:r>
              <a:rPr lang="cs-CZ" sz="2000" dirty="0" err="1"/>
              <a:t>I</a:t>
            </a:r>
            <a:r>
              <a:rPr lang="cs-CZ" sz="2000" baseline="-25000" dirty="0" err="1"/>
              <a:t>i</a:t>
            </a:r>
            <a:r>
              <a:rPr lang="cs-CZ" sz="2000" dirty="0"/>
              <a:t>. </a:t>
            </a:r>
            <a:r>
              <a:rPr lang="en-US" sz="2000" dirty="0"/>
              <a:t>The parsing actions for state </a:t>
            </a:r>
            <a:r>
              <a:rPr lang="cs-CZ" sz="2000" i="1" dirty="0"/>
              <a:t>i</a:t>
            </a:r>
            <a:r>
              <a:rPr lang="cs-CZ" sz="2000" dirty="0"/>
              <a:t> </a:t>
            </a:r>
            <a:r>
              <a:rPr lang="en-US" sz="2000" dirty="0"/>
              <a:t>are determined as follows</a:t>
            </a:r>
            <a:endParaRPr lang="cs-CZ" sz="2000" dirty="0"/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[</a:t>
            </a:r>
            <a:r>
              <a:rPr lang="cs-CZ" sz="1800" dirty="0"/>
              <a:t>A</a:t>
            </a:r>
            <a:r>
              <a:rPr lang="cs-CZ" sz="1800" dirty="0">
                <a:cs typeface="Arial" charset="0"/>
              </a:rPr>
              <a:t>→α♦aβ</a:t>
            </a:r>
            <a:r>
              <a:rPr lang="en-US" sz="1800" dirty="0">
                <a:cs typeface="Arial" charset="0"/>
              </a:rPr>
              <a:t>,b]</a:t>
            </a:r>
            <a:r>
              <a:rPr lang="cs-CZ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sz="18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1800" baseline="-250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1800" dirty="0" err="1">
                <a:ea typeface="Arial Unicode MS" pitchFamily="34" charset="-128"/>
                <a:cs typeface="Arial Unicode MS" pitchFamily="34" charset="-128"/>
              </a:rPr>
              <a:t>,a</a:t>
            </a:r>
            <a:r>
              <a:rPr lang="cs-CZ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∈T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 GOTO</a:t>
            </a:r>
            <a:r>
              <a:rPr lang="en-US" sz="1800" dirty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cs-CZ" sz="18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1800" baseline="-250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1800" dirty="0" err="1">
                <a:ea typeface="Arial Unicode MS" pitchFamily="34" charset="-128"/>
                <a:cs typeface="Arial Unicode MS" pitchFamily="34" charset="-128"/>
              </a:rPr>
              <a:t>,a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)=I</a:t>
            </a:r>
            <a:r>
              <a:rPr lang="en-US" sz="1800" baseline="-25000" dirty="0"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800" dirty="0">
                <a:ea typeface="Arial Unicode MS" pitchFamily="34" charset="-128"/>
                <a:cs typeface="Arial Unicode MS" pitchFamily="34" charset="-128"/>
              </a:rPr>
              <a:t>then action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cs-CZ" sz="1800" dirty="0" err="1">
                <a:ea typeface="Arial Unicode MS" pitchFamily="34" charset="-128"/>
                <a:cs typeface="Arial Unicode MS" pitchFamily="34" charset="-128"/>
              </a:rPr>
              <a:t>i,a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]=</a:t>
            </a:r>
            <a:r>
              <a:rPr lang="en-US" sz="1800" dirty="0">
                <a:ea typeface="Arial Unicode MS" pitchFamily="34" charset="-128"/>
                <a:cs typeface="Arial Unicode MS" pitchFamily="34" charset="-128"/>
              </a:rPr>
              <a:t>shift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 j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[</a:t>
            </a:r>
            <a:r>
              <a:rPr lang="cs-CZ" sz="1800" dirty="0"/>
              <a:t>A</a:t>
            </a:r>
            <a:r>
              <a:rPr lang="cs-CZ" sz="1800" dirty="0">
                <a:cs typeface="Arial" charset="0"/>
              </a:rPr>
              <a:t>→α♦</a:t>
            </a:r>
            <a:r>
              <a:rPr lang="en-US" sz="1800" dirty="0">
                <a:cs typeface="Arial" charset="0"/>
              </a:rPr>
              <a:t>,a]</a:t>
            </a:r>
            <a:r>
              <a:rPr lang="cs-CZ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sz="18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1800" baseline="-250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 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A≠S’</a:t>
            </a:r>
            <a:r>
              <a:rPr lang="en-US" sz="1800" dirty="0">
                <a:ea typeface="Arial Unicode MS" pitchFamily="34" charset="-128"/>
                <a:cs typeface="Arial Unicode MS" pitchFamily="34" charset="-128"/>
              </a:rPr>
              <a:t>, then action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cs-CZ" sz="1800" dirty="0" err="1">
                <a:ea typeface="Arial Unicode MS" pitchFamily="34" charset="-128"/>
                <a:cs typeface="Arial Unicode MS" pitchFamily="34" charset="-128"/>
              </a:rPr>
              <a:t>i,a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]=</a:t>
            </a:r>
            <a:r>
              <a:rPr lang="en-US" sz="1800" dirty="0">
                <a:ea typeface="Arial Unicode MS" pitchFamily="34" charset="-128"/>
                <a:cs typeface="Arial Unicode MS" pitchFamily="34" charset="-128"/>
              </a:rPr>
              <a:t>reduce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1800" dirty="0"/>
              <a:t>A</a:t>
            </a:r>
            <a:r>
              <a:rPr lang="cs-CZ" sz="1800" dirty="0">
                <a:cs typeface="Arial" charset="0"/>
              </a:rPr>
              <a:t>→α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>
                <a:cs typeface="Arial" charset="0"/>
              </a:rPr>
              <a:t>[</a:t>
            </a:r>
            <a:r>
              <a:rPr lang="cs-CZ" sz="1800" dirty="0">
                <a:cs typeface="Arial" charset="0"/>
              </a:rPr>
              <a:t>S’→S♦</a:t>
            </a:r>
            <a:r>
              <a:rPr lang="en-US" sz="1800" dirty="0">
                <a:cs typeface="Arial" charset="0"/>
              </a:rPr>
              <a:t>,$]</a:t>
            </a:r>
            <a:r>
              <a:rPr lang="cs-CZ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sz="18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1800" baseline="-250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800" dirty="0">
                <a:ea typeface="Arial Unicode MS" pitchFamily="34" charset="-128"/>
                <a:cs typeface="Arial Unicode MS" pitchFamily="34" charset="-128"/>
              </a:rPr>
              <a:t>then action</a:t>
            </a:r>
            <a:r>
              <a:rPr lang="cs-CZ" sz="1800" dirty="0">
                <a:ea typeface="Arial Unicode MS" pitchFamily="34" charset="-128"/>
                <a:cs typeface="Arial Unicode MS" pitchFamily="34" charset="-128"/>
              </a:rPr>
              <a:t>[i,$]=</a:t>
            </a:r>
            <a:r>
              <a:rPr lang="en-US" sz="1800" dirty="0">
                <a:ea typeface="Arial Unicode MS" pitchFamily="34" charset="-128"/>
                <a:cs typeface="Arial Unicode MS" pitchFamily="34" charset="-128"/>
              </a:rPr>
              <a:t>accept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If there is a conflict in the previous step, the grammar is not a </a:t>
            </a:r>
            <a:r>
              <a:rPr lang="cs-CZ" sz="2000" dirty="0">
                <a:ea typeface="Arial Unicode MS" pitchFamily="34" charset="-128"/>
                <a:cs typeface="Arial Unicode MS" pitchFamily="34" charset="-128"/>
              </a:rPr>
              <a:t>LR(1) 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grammar and the automaton cannot be constructed</a:t>
            </a:r>
            <a:endParaRPr lang="cs-CZ" sz="2000" dirty="0"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Table </a:t>
            </a:r>
            <a:r>
              <a:rPr lang="cs-CZ" sz="2000" dirty="0" err="1">
                <a:ea typeface="Arial Unicode MS" pitchFamily="34" charset="-128"/>
                <a:cs typeface="Arial Unicode MS" pitchFamily="34" charset="-128"/>
              </a:rPr>
              <a:t>goto</a:t>
            </a:r>
            <a:r>
              <a:rPr lang="cs-CZ" sz="20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is indexed by state </a:t>
            </a:r>
            <a:r>
              <a:rPr lang="en-US" sz="2000" i="1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 and A</a:t>
            </a:r>
            <a:r>
              <a:rPr lang="cs-CZ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sz="2000" dirty="0"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’: whenever </a:t>
            </a:r>
            <a:r>
              <a:rPr lang="cs-CZ" sz="2000" dirty="0">
                <a:ea typeface="Arial Unicode MS" pitchFamily="34" charset="-128"/>
                <a:cs typeface="Arial Unicode MS" pitchFamily="34" charset="-128"/>
              </a:rPr>
              <a:t>GOTO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cs-CZ" sz="2000" dirty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cs-CZ" sz="20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2000" baseline="-250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2000" dirty="0"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sz="2000" dirty="0">
                <a:ea typeface="Arial Unicode MS" pitchFamily="34" charset="-128"/>
                <a:cs typeface="Arial Unicode MS" pitchFamily="34" charset="-128"/>
              </a:rPr>
              <a:t>)=I</a:t>
            </a:r>
            <a:r>
              <a:rPr lang="en-US" sz="2000" baseline="-25000" dirty="0"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, then </a:t>
            </a:r>
            <a:r>
              <a:rPr lang="en-US" sz="2000" dirty="0" err="1">
                <a:ea typeface="Arial Unicode MS" pitchFamily="34" charset="-128"/>
                <a:cs typeface="Arial Unicode MS" pitchFamily="34" charset="-128"/>
              </a:rPr>
              <a:t>goto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000" dirty="0">
                <a:ea typeface="Arial Unicode MS" pitchFamily="34" charset="-128"/>
                <a:cs typeface="Arial Unicode MS" pitchFamily="34" charset="-128"/>
              </a:rPr>
              <a:t>[i,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sz="2000" dirty="0">
                <a:ea typeface="Arial Unicode MS" pitchFamily="34" charset="-128"/>
                <a:cs typeface="Arial Unicode MS" pitchFamily="34" charset="-128"/>
              </a:rPr>
              <a:t>]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=j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All empty cells are filled by error instruction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The initial state of the parser is the state, which contains LR(1) item [</a:t>
            </a:r>
            <a:r>
              <a:rPr lang="cs-CZ" sz="2000" dirty="0">
                <a:cs typeface="Arial" charset="0"/>
              </a:rPr>
              <a:t>S’→♦S</a:t>
            </a:r>
            <a:r>
              <a:rPr lang="en-US" sz="2000" dirty="0">
                <a:cs typeface="Arial" charset="0"/>
              </a:rPr>
              <a:t>,$]</a:t>
            </a:r>
            <a:endParaRPr lang="cs-CZ" sz="22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LALR</a:t>
            </a:r>
            <a:endParaRPr lang="cs-CZ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z="2600" dirty="0"/>
              <a:t>LALR=</a:t>
            </a:r>
            <a:r>
              <a:rPr lang="cs-CZ" sz="2600" dirty="0" err="1"/>
              <a:t>LookAhead</a:t>
            </a:r>
            <a:r>
              <a:rPr lang="cs-CZ" sz="2600" dirty="0"/>
              <a:t>-LR</a:t>
            </a:r>
          </a:p>
          <a:p>
            <a:pPr eaLnBrk="1" hangingPunct="1"/>
            <a:r>
              <a:rPr lang="en-US" sz="2600" dirty="0"/>
              <a:t>Often used in practice</a:t>
            </a:r>
            <a:endParaRPr lang="cs-CZ" sz="2600" dirty="0"/>
          </a:p>
          <a:p>
            <a:pPr lvl="1" eaLnBrk="1" hangingPunct="1"/>
            <a:r>
              <a:rPr lang="cs-CZ" sz="2200" dirty="0" err="1"/>
              <a:t>Bison</a:t>
            </a:r>
            <a:endParaRPr lang="cs-CZ" sz="2200" dirty="0"/>
          </a:p>
          <a:p>
            <a:pPr lvl="1" eaLnBrk="1" hangingPunct="1"/>
            <a:r>
              <a:rPr lang="en-US" sz="2200" dirty="0"/>
              <a:t>Most common programming languages can be expressed by an </a:t>
            </a:r>
            <a:r>
              <a:rPr lang="cs-CZ" sz="2200" dirty="0"/>
              <a:t>LALR</a:t>
            </a:r>
            <a:r>
              <a:rPr lang="en-US" sz="2200" dirty="0"/>
              <a:t> grammar</a:t>
            </a:r>
            <a:endParaRPr lang="cs-CZ" sz="2200" dirty="0"/>
          </a:p>
          <a:p>
            <a:pPr lvl="1" eaLnBrk="1" hangingPunct="1"/>
            <a:r>
              <a:rPr lang="en-US" sz="2200" dirty="0"/>
              <a:t>Parser tables are considerably smaller then </a:t>
            </a:r>
            <a:r>
              <a:rPr lang="cs-CZ" sz="2200" dirty="0"/>
              <a:t>LR(1)</a:t>
            </a:r>
            <a:r>
              <a:rPr lang="en-US" sz="2200" dirty="0"/>
              <a:t> tables</a:t>
            </a:r>
            <a:endParaRPr lang="cs-CZ" sz="2200" dirty="0"/>
          </a:p>
          <a:p>
            <a:pPr eaLnBrk="1" hangingPunct="1"/>
            <a:r>
              <a:rPr lang="cs-CZ" sz="2600" dirty="0"/>
              <a:t>SLR </a:t>
            </a:r>
            <a:r>
              <a:rPr lang="en-US" sz="2600" dirty="0"/>
              <a:t>and</a:t>
            </a:r>
            <a:r>
              <a:rPr lang="cs-CZ" sz="2600" dirty="0"/>
              <a:t> LALR</a:t>
            </a:r>
            <a:r>
              <a:rPr lang="en-US" sz="2600" dirty="0"/>
              <a:t> parsers have the same number of states, </a:t>
            </a:r>
            <a:r>
              <a:rPr lang="cs-CZ" sz="2600" dirty="0"/>
              <a:t>LR </a:t>
            </a:r>
            <a:r>
              <a:rPr lang="en-US" sz="2600" dirty="0"/>
              <a:t>parsers have greater number of states</a:t>
            </a:r>
            <a:endParaRPr lang="cs-CZ" sz="2600" dirty="0"/>
          </a:p>
          <a:p>
            <a:pPr lvl="1" eaLnBrk="1" hangingPunct="1"/>
            <a:r>
              <a:rPr lang="en-US" sz="2200" dirty="0"/>
              <a:t>Common languages have hundreds of states</a:t>
            </a:r>
            <a:endParaRPr lang="cs-CZ" sz="2200" dirty="0"/>
          </a:p>
          <a:p>
            <a:pPr lvl="1" eaLnBrk="1" hangingPunct="1"/>
            <a:r>
              <a:rPr lang="cs-CZ" sz="2200" dirty="0"/>
              <a:t>LR(1) </a:t>
            </a:r>
            <a:r>
              <a:rPr lang="en-US" sz="2200" dirty="0"/>
              <a:t>parsers have thousands of states for the same grammar</a:t>
            </a:r>
            <a:endParaRPr lang="cs-CZ" sz="22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How to make smaller tables</a:t>
            </a:r>
            <a:r>
              <a:rPr lang="cs-CZ" dirty="0"/>
              <a:t>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/>
              <a:t>Idea</a:t>
            </a:r>
            <a:r>
              <a:rPr lang="cs-CZ" sz="2600" dirty="0"/>
              <a:t>: </a:t>
            </a:r>
            <a:r>
              <a:rPr lang="en-US" sz="2600" dirty="0"/>
              <a:t>merge sets with the same core into one set including </a:t>
            </a:r>
            <a:r>
              <a:rPr lang="cs-CZ" sz="2600" dirty="0"/>
              <a:t>GOTO1</a:t>
            </a:r>
            <a:r>
              <a:rPr lang="en-US" sz="2600" dirty="0"/>
              <a:t> merge</a:t>
            </a:r>
            <a:endParaRPr lang="cs-CZ" sz="2600" dirty="0"/>
          </a:p>
          <a:p>
            <a:pPr lvl="1" eaLnBrk="1" hangingPunct="1"/>
            <a:r>
              <a:rPr lang="en-US" sz="2200" dirty="0"/>
              <a:t>Core</a:t>
            </a:r>
            <a:r>
              <a:rPr lang="cs-CZ" sz="2200" dirty="0"/>
              <a:t>: </a:t>
            </a:r>
            <a:r>
              <a:rPr lang="en-US" sz="2200" dirty="0"/>
              <a:t>a set of LR(0) items (no lookahead)</a:t>
            </a:r>
            <a:endParaRPr lang="cs-CZ" sz="2200" dirty="0"/>
          </a:p>
          <a:p>
            <a:pPr lvl="1" eaLnBrk="1" hangingPunct="1"/>
            <a:r>
              <a:rPr lang="en-US" sz="2200" dirty="0"/>
              <a:t>Merge cannot produce shift/reduce</a:t>
            </a:r>
            <a:r>
              <a:rPr lang="cs-CZ" sz="2200" dirty="0"/>
              <a:t> </a:t>
            </a:r>
            <a:r>
              <a:rPr lang="en-US" sz="2200" dirty="0"/>
              <a:t>conflict</a:t>
            </a:r>
            <a:endParaRPr lang="cs-CZ" sz="2200" dirty="0"/>
          </a:p>
          <a:p>
            <a:pPr lvl="2" eaLnBrk="1" hangingPunct="1"/>
            <a:r>
              <a:rPr lang="en-US" sz="2100" dirty="0"/>
              <a:t>Suppose in the union there is a conflict on lookahead </a:t>
            </a:r>
            <a:r>
              <a:rPr lang="en-US" sz="2100" b="1" dirty="0"/>
              <a:t>a</a:t>
            </a:r>
            <a:r>
              <a:rPr lang="en-US" sz="2100" dirty="0"/>
              <a:t> for LR(1) items</a:t>
            </a:r>
            <a:r>
              <a:rPr lang="cs-CZ" sz="2100" dirty="0"/>
              <a:t> </a:t>
            </a:r>
            <a:r>
              <a:rPr lang="en-US" sz="2100" dirty="0"/>
              <a:t>[</a:t>
            </a:r>
            <a:r>
              <a:rPr lang="cs-CZ" sz="2100" dirty="0"/>
              <a:t>A</a:t>
            </a:r>
            <a:r>
              <a:rPr lang="cs-CZ" sz="2100" dirty="0">
                <a:cs typeface="Arial" charset="0"/>
              </a:rPr>
              <a:t>→</a:t>
            </a:r>
            <a:r>
              <a:rPr lang="el-GR" sz="2100" dirty="0">
                <a:cs typeface="Arial" charset="0"/>
              </a:rPr>
              <a:t>α</a:t>
            </a:r>
            <a:r>
              <a:rPr lang="cs-CZ" sz="1900" dirty="0">
                <a:cs typeface="Arial" charset="0"/>
              </a:rPr>
              <a:t>♦,a</a:t>
            </a:r>
            <a:r>
              <a:rPr lang="en-US" sz="2100" dirty="0"/>
              <a:t>]</a:t>
            </a:r>
            <a:r>
              <a:rPr lang="cs-CZ" sz="2100" dirty="0"/>
              <a:t> </a:t>
            </a:r>
            <a:r>
              <a:rPr lang="en-US" sz="2100" dirty="0"/>
              <a:t>and</a:t>
            </a:r>
            <a:r>
              <a:rPr lang="cs-CZ" sz="2100" dirty="0"/>
              <a:t> </a:t>
            </a:r>
            <a:r>
              <a:rPr lang="en-US" sz="2100" dirty="0"/>
              <a:t>[</a:t>
            </a:r>
            <a:r>
              <a:rPr lang="cs-CZ" sz="2100" dirty="0"/>
              <a:t>B</a:t>
            </a:r>
            <a:r>
              <a:rPr lang="cs-CZ" sz="2100" dirty="0">
                <a:cs typeface="Arial" charset="0"/>
              </a:rPr>
              <a:t>→</a:t>
            </a:r>
            <a:r>
              <a:rPr lang="el-GR" sz="2100" dirty="0">
                <a:cs typeface="Arial" charset="0"/>
              </a:rPr>
              <a:t>β</a:t>
            </a:r>
            <a:r>
              <a:rPr lang="cs-CZ" sz="1900" dirty="0">
                <a:cs typeface="Arial" charset="0"/>
              </a:rPr>
              <a:t>♦a</a:t>
            </a:r>
            <a:r>
              <a:rPr lang="el-GR" sz="2100" dirty="0">
                <a:cs typeface="Arial" charset="0"/>
              </a:rPr>
              <a:t>γ</a:t>
            </a:r>
            <a:r>
              <a:rPr lang="cs-CZ" sz="2100" dirty="0">
                <a:cs typeface="Arial" charset="0"/>
              </a:rPr>
              <a:t>,b</a:t>
            </a:r>
            <a:r>
              <a:rPr lang="en-US" sz="2100" dirty="0"/>
              <a:t>]</a:t>
            </a:r>
            <a:endParaRPr lang="cs-CZ" sz="2100" dirty="0"/>
          </a:p>
          <a:p>
            <a:pPr lvl="2" eaLnBrk="1" hangingPunct="1"/>
            <a:r>
              <a:rPr lang="en-US" sz="2100" dirty="0"/>
              <a:t>Cores are same</a:t>
            </a:r>
            <a:r>
              <a:rPr lang="cs-CZ" sz="2100" dirty="0"/>
              <a:t>, </a:t>
            </a:r>
            <a:r>
              <a:rPr lang="en-US" sz="2100" dirty="0"/>
              <a:t>therefore in the set with [</a:t>
            </a:r>
            <a:r>
              <a:rPr lang="cs-CZ" sz="2100" dirty="0"/>
              <a:t>A</a:t>
            </a:r>
            <a:r>
              <a:rPr lang="cs-CZ" sz="2100" dirty="0">
                <a:cs typeface="Arial" charset="0"/>
              </a:rPr>
              <a:t>→</a:t>
            </a:r>
            <a:r>
              <a:rPr lang="el-GR" sz="2100" dirty="0">
                <a:cs typeface="Arial" charset="0"/>
              </a:rPr>
              <a:t>α</a:t>
            </a:r>
            <a:r>
              <a:rPr lang="cs-CZ" sz="1900" dirty="0">
                <a:cs typeface="Arial" charset="0"/>
              </a:rPr>
              <a:t>♦,a</a:t>
            </a:r>
            <a:r>
              <a:rPr lang="en-US" sz="2100" dirty="0"/>
              <a:t>]</a:t>
            </a:r>
            <a:r>
              <a:rPr lang="cs-CZ" sz="2100" dirty="0"/>
              <a:t> </a:t>
            </a:r>
            <a:r>
              <a:rPr lang="en-US" sz="2100" dirty="0"/>
              <a:t>must be [</a:t>
            </a:r>
            <a:r>
              <a:rPr lang="cs-CZ" sz="2100" dirty="0"/>
              <a:t>B</a:t>
            </a:r>
            <a:r>
              <a:rPr lang="cs-CZ" sz="2100" dirty="0">
                <a:cs typeface="Arial" charset="0"/>
              </a:rPr>
              <a:t>→</a:t>
            </a:r>
            <a:r>
              <a:rPr lang="el-GR" sz="2100" dirty="0">
                <a:cs typeface="Arial" charset="0"/>
              </a:rPr>
              <a:t>β</a:t>
            </a:r>
            <a:r>
              <a:rPr lang="cs-CZ" sz="1900" dirty="0">
                <a:cs typeface="Arial" charset="0"/>
              </a:rPr>
              <a:t>♦a</a:t>
            </a:r>
            <a:r>
              <a:rPr lang="el-GR" sz="2100" dirty="0">
                <a:cs typeface="Arial" charset="0"/>
              </a:rPr>
              <a:t>γ</a:t>
            </a:r>
            <a:r>
              <a:rPr lang="cs-CZ" sz="2100" dirty="0">
                <a:cs typeface="Arial" charset="0"/>
              </a:rPr>
              <a:t>,c</a:t>
            </a:r>
            <a:r>
              <a:rPr lang="en-US" sz="2100" dirty="0"/>
              <a:t>]</a:t>
            </a:r>
            <a:r>
              <a:rPr lang="cs-CZ" sz="2100" dirty="0"/>
              <a:t> </a:t>
            </a:r>
            <a:r>
              <a:rPr lang="en-US" sz="2100" dirty="0"/>
              <a:t>as well for some </a:t>
            </a:r>
            <a:r>
              <a:rPr lang="cs-CZ" sz="2100" b="1" dirty="0"/>
              <a:t>c</a:t>
            </a:r>
            <a:r>
              <a:rPr lang="en-US" sz="2100" dirty="0"/>
              <a:t>. There was already a shift/reduce conflict before merge</a:t>
            </a:r>
            <a:endParaRPr lang="cs-CZ" sz="2100" dirty="0"/>
          </a:p>
          <a:p>
            <a:pPr lvl="1" eaLnBrk="1" hangingPunct="1"/>
            <a:r>
              <a:rPr lang="en-US" sz="2200" dirty="0"/>
              <a:t>Merge can produce reduce/reduce</a:t>
            </a:r>
            <a:r>
              <a:rPr lang="cs-CZ" sz="2200" dirty="0"/>
              <a:t> </a:t>
            </a:r>
            <a:r>
              <a:rPr lang="en-US" sz="2200" dirty="0"/>
              <a:t>conflict</a:t>
            </a:r>
            <a:endParaRPr lang="cs-CZ" sz="22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Easy LALR(1) table construction</a:t>
            </a:r>
            <a:endParaRPr lang="cs-CZ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dirty="0"/>
              <a:t>We have an augmented grammar </a:t>
            </a:r>
            <a:r>
              <a:rPr lang="cs-CZ" sz="2100" dirty="0"/>
              <a:t>G</a:t>
            </a:r>
            <a:r>
              <a:rPr lang="en-US" sz="2100" dirty="0"/>
              <a:t>’.</a:t>
            </a:r>
            <a:r>
              <a:rPr lang="cs-CZ" sz="2100" dirty="0"/>
              <a:t> </a:t>
            </a:r>
            <a:r>
              <a:rPr lang="en-US" sz="2100" dirty="0"/>
              <a:t>LAL</a:t>
            </a:r>
            <a:r>
              <a:rPr lang="cs-CZ" sz="2100" dirty="0"/>
              <a:t>R(1) automat</a:t>
            </a:r>
            <a:r>
              <a:rPr lang="en-US" sz="2100" dirty="0"/>
              <a:t>on tables are constructed by following algorithm</a:t>
            </a:r>
            <a:endParaRPr lang="cs-CZ" sz="2100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Construct a canonical collection </a:t>
            </a:r>
            <a:r>
              <a:rPr lang="cs-CZ" sz="2000" dirty="0"/>
              <a:t>C </a:t>
            </a:r>
            <a:r>
              <a:rPr lang="en-US" sz="2000" dirty="0"/>
              <a:t>of sets of </a:t>
            </a:r>
            <a:r>
              <a:rPr lang="cs-CZ" sz="2000" dirty="0"/>
              <a:t>LR(</a:t>
            </a:r>
            <a:r>
              <a:rPr lang="en-US" sz="2000" dirty="0"/>
              <a:t>1</a:t>
            </a:r>
            <a:r>
              <a:rPr lang="cs-CZ" sz="2000" dirty="0"/>
              <a:t>) </a:t>
            </a:r>
            <a:r>
              <a:rPr lang="en-US" sz="2000" dirty="0"/>
              <a:t>items</a:t>
            </a:r>
            <a:endParaRPr lang="cs-CZ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1900" dirty="0"/>
              <a:t>For each core in collection C, find all sets having that core, and replace these sets by their union</a:t>
            </a:r>
            <a:endParaRPr lang="cs-CZ" sz="1900" dirty="0"/>
          </a:p>
          <a:p>
            <a:pPr lvl="1" eaLnBrk="1" hangingPunct="1">
              <a:lnSpc>
                <a:spcPct val="90000"/>
              </a:lnSpc>
            </a:pPr>
            <a:r>
              <a:rPr lang="en-US" sz="1900" dirty="0"/>
              <a:t>Let </a:t>
            </a:r>
            <a:r>
              <a:rPr lang="cs-CZ" sz="1900" dirty="0"/>
              <a:t>C</a:t>
            </a:r>
            <a:r>
              <a:rPr lang="en-US" sz="1900" dirty="0"/>
              <a:t>’={ J</a:t>
            </a:r>
            <a:r>
              <a:rPr lang="en-US" sz="1900" baseline="-25000" dirty="0"/>
              <a:t>0</a:t>
            </a:r>
            <a:r>
              <a:rPr lang="en-US" sz="1900" dirty="0"/>
              <a:t>, J</a:t>
            </a:r>
            <a:r>
              <a:rPr lang="en-US" sz="1900" baseline="-25000" dirty="0"/>
              <a:t>1</a:t>
            </a:r>
            <a:r>
              <a:rPr lang="en-US" sz="1900" dirty="0"/>
              <a:t>, …, </a:t>
            </a:r>
            <a:r>
              <a:rPr lang="en-US" sz="1900" dirty="0" err="1"/>
              <a:t>J</a:t>
            </a:r>
            <a:r>
              <a:rPr lang="en-US" sz="1900" baseline="-25000" dirty="0" err="1"/>
              <a:t>m</a:t>
            </a:r>
            <a:r>
              <a:rPr lang="en-US" sz="1900" dirty="0"/>
              <a:t> }</a:t>
            </a:r>
            <a:r>
              <a:rPr lang="cs-CZ" sz="1900" dirty="0"/>
              <a:t> </a:t>
            </a:r>
            <a:r>
              <a:rPr lang="en-US" sz="1900" dirty="0"/>
              <a:t>be the resulting collection of</a:t>
            </a:r>
            <a:r>
              <a:rPr lang="cs-CZ" sz="1900" dirty="0"/>
              <a:t> LR(1) </a:t>
            </a:r>
            <a:r>
              <a:rPr lang="en-US" sz="1900" dirty="0"/>
              <a:t>items</a:t>
            </a:r>
            <a:endParaRPr lang="cs-CZ" sz="1900" dirty="0"/>
          </a:p>
          <a:p>
            <a:pPr lvl="1" eaLnBrk="1" hangingPunct="1">
              <a:lnSpc>
                <a:spcPct val="90000"/>
              </a:lnSpc>
            </a:pPr>
            <a:r>
              <a:rPr lang="en-US" sz="1900" dirty="0"/>
              <a:t>Table</a:t>
            </a:r>
            <a:r>
              <a:rPr lang="cs-CZ" sz="1900" dirty="0"/>
              <a:t> </a:t>
            </a:r>
            <a:r>
              <a:rPr lang="en-US" sz="1900" dirty="0"/>
              <a:t>action is constructed for </a:t>
            </a:r>
            <a:r>
              <a:rPr lang="cs-CZ" sz="1900" dirty="0"/>
              <a:t>C</a:t>
            </a:r>
            <a:r>
              <a:rPr lang="en-US" sz="1900" dirty="0"/>
              <a:t>’ in the same manner as for full </a:t>
            </a:r>
            <a:r>
              <a:rPr lang="cs-CZ" sz="1900" dirty="0"/>
              <a:t>LR(1) </a:t>
            </a:r>
            <a:r>
              <a:rPr lang="en-US" sz="1900" dirty="0"/>
              <a:t>parser</a:t>
            </a:r>
            <a:endParaRPr lang="cs-CZ" sz="1900" dirty="0"/>
          </a:p>
          <a:p>
            <a:pPr lvl="1" eaLnBrk="1" hangingPunct="1">
              <a:lnSpc>
                <a:spcPct val="90000"/>
              </a:lnSpc>
            </a:pPr>
            <a:r>
              <a:rPr lang="en-US" sz="1900" dirty="0"/>
              <a:t>If there is a conflict, the grammar is not </a:t>
            </a:r>
            <a:r>
              <a:rPr lang="cs-CZ" sz="1900" dirty="0"/>
              <a:t>LALR(1) </a:t>
            </a:r>
            <a:r>
              <a:rPr lang="en-US" sz="1900" dirty="0"/>
              <a:t>grammar</a:t>
            </a:r>
            <a:endParaRPr lang="cs-CZ" sz="1900" dirty="0"/>
          </a:p>
          <a:p>
            <a:pPr lvl="1" eaLnBrk="1" hangingPunct="1">
              <a:lnSpc>
                <a:spcPct val="90000"/>
              </a:lnSpc>
            </a:pPr>
            <a:r>
              <a:rPr lang="en-US" sz="1900" dirty="0"/>
              <a:t>If </a:t>
            </a:r>
            <a:r>
              <a:rPr lang="cs-CZ" sz="1900" dirty="0"/>
              <a:t>J</a:t>
            </a:r>
            <a:r>
              <a:rPr lang="cs-CZ" sz="19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cs-CZ" sz="1900" dirty="0"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1900" dirty="0"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cs-CZ" sz="19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900" dirty="0">
                <a:ea typeface="Arial Unicode MS" pitchFamily="34" charset="-128"/>
                <a:cs typeface="Arial Unicode MS" pitchFamily="34" charset="-128"/>
              </a:rPr>
              <a:t>is the union of sets of LR(1) items</a:t>
            </a:r>
            <a:r>
              <a:rPr lang="cs-CZ" sz="19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19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1900" baseline="-250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1900" dirty="0">
                <a:ea typeface="Arial Unicode MS" pitchFamily="34" charset="-128"/>
                <a:cs typeface="Arial Unicode MS" pitchFamily="34" charset="-128"/>
              </a:rPr>
              <a:t> (J=I</a:t>
            </a:r>
            <a:r>
              <a:rPr lang="cs-CZ" sz="1900" baseline="-25000" dirty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cs-CZ" sz="19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cs-CZ" sz="1900" dirty="0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1900" baseline="-25000" dirty="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cs-CZ" sz="19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cs-CZ" sz="1900" dirty="0">
                <a:ea typeface="Arial Unicode MS" pitchFamily="34" charset="-128"/>
                <a:cs typeface="Arial Unicode MS" pitchFamily="34" charset="-128"/>
              </a:rPr>
              <a:t>…</a:t>
            </a:r>
            <a:r>
              <a:rPr lang="cs-CZ" sz="19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1900" baseline="-25000" dirty="0" err="1"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cs-CZ" sz="1900" dirty="0"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US" sz="1900" dirty="0">
                <a:ea typeface="Arial Unicode MS" pitchFamily="34" charset="-128"/>
                <a:cs typeface="Arial Unicode MS" pitchFamily="34" charset="-128"/>
              </a:rPr>
              <a:t>, then cores </a:t>
            </a:r>
            <a:r>
              <a:rPr lang="cs-CZ" sz="1900" dirty="0">
                <a:ea typeface="Arial Unicode MS" pitchFamily="34" charset="-128"/>
                <a:cs typeface="Arial Unicode MS" pitchFamily="34" charset="-128"/>
              </a:rPr>
              <a:t>GOTO1(I</a:t>
            </a:r>
            <a:r>
              <a:rPr lang="cs-CZ" sz="1900" baseline="-25000" dirty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cs-CZ" sz="1900" dirty="0">
                <a:ea typeface="Arial Unicode MS" pitchFamily="34" charset="-128"/>
                <a:cs typeface="Arial Unicode MS" pitchFamily="34" charset="-128"/>
              </a:rPr>
              <a:t>,X), …, GOTO1(</a:t>
            </a:r>
            <a:r>
              <a:rPr lang="cs-CZ" sz="19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1900" baseline="-25000" dirty="0" err="1"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cs-CZ" sz="1900" dirty="0" err="1">
                <a:ea typeface="Arial Unicode MS" pitchFamily="34" charset="-128"/>
                <a:cs typeface="Arial Unicode MS" pitchFamily="34" charset="-128"/>
              </a:rPr>
              <a:t>,X</a:t>
            </a:r>
            <a:r>
              <a:rPr lang="cs-CZ" sz="1900" dirty="0"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1900" dirty="0">
                <a:ea typeface="Arial Unicode MS" pitchFamily="34" charset="-128"/>
                <a:cs typeface="Arial Unicode MS" pitchFamily="34" charset="-128"/>
              </a:rPr>
              <a:t>are the same</a:t>
            </a:r>
            <a:r>
              <a:rPr lang="cs-CZ" sz="1900" dirty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900" dirty="0">
                <a:ea typeface="Arial Unicode MS" pitchFamily="34" charset="-128"/>
                <a:cs typeface="Arial Unicode MS" pitchFamily="34" charset="-128"/>
              </a:rPr>
              <a:t>since</a:t>
            </a:r>
            <a:r>
              <a:rPr lang="cs-CZ" sz="1900" dirty="0">
                <a:ea typeface="Arial Unicode MS" pitchFamily="34" charset="-128"/>
                <a:cs typeface="Arial Unicode MS" pitchFamily="34" charset="-128"/>
              </a:rPr>
              <a:t> I</a:t>
            </a:r>
            <a:r>
              <a:rPr lang="cs-CZ" sz="1900" baseline="-25000" dirty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cs-CZ" sz="1900" dirty="0">
                <a:ea typeface="Arial Unicode MS" pitchFamily="34" charset="-128"/>
                <a:cs typeface="Arial Unicode MS" pitchFamily="34" charset="-128"/>
              </a:rPr>
              <a:t>, …, </a:t>
            </a:r>
            <a:r>
              <a:rPr lang="cs-CZ" sz="1900" dirty="0" err="1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1900" baseline="-25000" dirty="0" err="1"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cs-CZ" sz="19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900" dirty="0">
                <a:ea typeface="Arial Unicode MS" pitchFamily="34" charset="-128"/>
                <a:cs typeface="Arial Unicode MS" pitchFamily="34" charset="-128"/>
              </a:rPr>
              <a:t>all have the same core</a:t>
            </a:r>
            <a:r>
              <a:rPr lang="cs-CZ" sz="1900" dirty="0"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1900" dirty="0">
                <a:ea typeface="Arial Unicode MS" pitchFamily="34" charset="-128"/>
                <a:cs typeface="Arial Unicode MS" pitchFamily="34" charset="-128"/>
              </a:rPr>
              <a:t>Let </a:t>
            </a:r>
            <a:r>
              <a:rPr lang="cs-CZ" sz="1900" dirty="0">
                <a:ea typeface="Arial Unicode MS" pitchFamily="34" charset="-128"/>
                <a:cs typeface="Arial Unicode MS" pitchFamily="34" charset="-128"/>
              </a:rPr>
              <a:t>K </a:t>
            </a:r>
            <a:r>
              <a:rPr lang="en-US" sz="1900" dirty="0">
                <a:ea typeface="Arial Unicode MS" pitchFamily="34" charset="-128"/>
                <a:cs typeface="Arial Unicode MS" pitchFamily="34" charset="-128"/>
              </a:rPr>
              <a:t>be the union of all sets of items having the same core as </a:t>
            </a:r>
            <a:r>
              <a:rPr lang="cs-CZ" sz="1900" dirty="0" err="1">
                <a:ea typeface="Arial Unicode MS" pitchFamily="34" charset="-128"/>
                <a:cs typeface="Arial Unicode MS" pitchFamily="34" charset="-128"/>
              </a:rPr>
              <a:t>goto</a:t>
            </a:r>
            <a:r>
              <a:rPr lang="cs-CZ" sz="1900" dirty="0">
                <a:ea typeface="Arial Unicode MS" pitchFamily="34" charset="-128"/>
                <a:cs typeface="Arial Unicode MS" pitchFamily="34" charset="-128"/>
              </a:rPr>
              <a:t>(I</a:t>
            </a:r>
            <a:r>
              <a:rPr lang="cs-CZ" sz="1900" baseline="-25000" dirty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cs-CZ" sz="1900" dirty="0">
                <a:ea typeface="Arial Unicode MS" pitchFamily="34" charset="-128"/>
                <a:cs typeface="Arial Unicode MS" pitchFamily="34" charset="-128"/>
              </a:rPr>
              <a:t>,X). </a:t>
            </a:r>
            <a:r>
              <a:rPr lang="en-US" sz="1900" dirty="0">
                <a:ea typeface="Arial Unicode MS" pitchFamily="34" charset="-128"/>
                <a:cs typeface="Arial Unicode MS" pitchFamily="34" charset="-128"/>
              </a:rPr>
              <a:t>Then</a:t>
            </a:r>
            <a:r>
              <a:rPr lang="cs-CZ" sz="1900" dirty="0">
                <a:ea typeface="Arial Unicode MS" pitchFamily="34" charset="-128"/>
                <a:cs typeface="Arial Unicode MS" pitchFamily="34" charset="-128"/>
              </a:rPr>
              <a:t> GOTO1(J,X)=K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dirty="0">
                <a:ea typeface="Arial Unicode MS" pitchFamily="34" charset="-128"/>
                <a:cs typeface="Arial Unicode MS" pitchFamily="34" charset="-128"/>
              </a:rPr>
              <a:t>Important disadvantage </a:t>
            </a:r>
            <a:r>
              <a:rPr lang="cs-CZ" sz="2100" dirty="0"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en-US" sz="2100" dirty="0">
                <a:ea typeface="Arial Unicode MS" pitchFamily="34" charset="-128"/>
                <a:cs typeface="Arial Unicode MS" pitchFamily="34" charset="-128"/>
              </a:rPr>
              <a:t>we need to construct full </a:t>
            </a:r>
            <a:r>
              <a:rPr lang="cs-CZ" sz="2100">
                <a:ea typeface="Arial Unicode MS" pitchFamily="34" charset="-128"/>
                <a:cs typeface="Arial Unicode MS" pitchFamily="34" charset="-128"/>
              </a:rPr>
              <a:t>LR(1</a:t>
            </a:r>
            <a:r>
              <a:rPr lang="cs-CZ" sz="2100" dirty="0">
                <a:ea typeface="Arial Unicode MS" pitchFamily="34" charset="-128"/>
                <a:cs typeface="Arial Unicode MS" pitchFamily="34" charset="-128"/>
              </a:rPr>
              <a:t>)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LR(1) </a:t>
            </a:r>
            <a:r>
              <a:rPr lang="en-US" dirty="0"/>
              <a:t>but not </a:t>
            </a:r>
            <a:r>
              <a:rPr lang="en-US" dirty="0" err="1"/>
              <a:t>SLR</a:t>
            </a:r>
            <a:r>
              <a:rPr lang="en-US" dirty="0"/>
              <a:t>(1)</a:t>
            </a:r>
            <a:endParaRPr lang="cs-CZ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S</a:t>
            </a:r>
            <a:r>
              <a:rPr lang="en-US" dirty="0"/>
              <a:t>’</a:t>
            </a:r>
            <a:r>
              <a:rPr lang="en-US" dirty="0">
                <a:cs typeface="Arial" charset="0"/>
              </a:rPr>
              <a:t>→S</a:t>
            </a:r>
          </a:p>
          <a:p>
            <a:pPr eaLnBrk="1" hangingPunct="1"/>
            <a:r>
              <a:rPr lang="en-US" dirty="0" err="1">
                <a:cs typeface="Arial" charset="0"/>
              </a:rPr>
              <a:t>S→L</a:t>
            </a:r>
            <a:r>
              <a:rPr lang="en-US" dirty="0">
                <a:cs typeface="Arial" charset="0"/>
              </a:rPr>
              <a:t>=R</a:t>
            </a:r>
          </a:p>
          <a:p>
            <a:pPr eaLnBrk="1" hangingPunct="1"/>
            <a:r>
              <a:rPr lang="en-US" dirty="0" err="1">
                <a:cs typeface="Arial" charset="0"/>
              </a:rPr>
              <a:t>S→R</a:t>
            </a:r>
            <a:endParaRPr lang="en-US" dirty="0">
              <a:cs typeface="Arial" charset="0"/>
            </a:endParaRPr>
          </a:p>
          <a:p>
            <a:pPr eaLnBrk="1" hangingPunct="1"/>
            <a:r>
              <a:rPr lang="en-US" dirty="0">
                <a:cs typeface="Arial" charset="0"/>
              </a:rPr>
              <a:t>L→*R</a:t>
            </a:r>
          </a:p>
          <a:p>
            <a:pPr eaLnBrk="1" hangingPunct="1"/>
            <a:r>
              <a:rPr lang="en-US" dirty="0" err="1">
                <a:cs typeface="Arial" charset="0"/>
              </a:rPr>
              <a:t>L→i</a:t>
            </a:r>
            <a:endParaRPr lang="en-US" dirty="0">
              <a:cs typeface="Arial" charset="0"/>
            </a:endParaRPr>
          </a:p>
          <a:p>
            <a:pPr eaLnBrk="1" hangingPunct="1"/>
            <a:r>
              <a:rPr lang="en-US" dirty="0" err="1">
                <a:cs typeface="Arial" charset="0"/>
              </a:rPr>
              <a:t>R→L</a:t>
            </a:r>
            <a:endParaRPr lang="en-US" dirty="0">
              <a:cs typeface="Arial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ADA747-4A94-3851-6A5D-6719629D07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0734EDE3-C3B8-07B2-F665-C0FDAF5AA2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LR(1) </a:t>
            </a:r>
            <a:r>
              <a:rPr lang="en-US" dirty="0"/>
              <a:t>but not LALR(1)</a:t>
            </a:r>
            <a:endParaRPr lang="cs-CZ" dirty="0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49CEDFA-364E-9EFA-F62F-D7F41ACF2E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S</a:t>
            </a:r>
            <a:r>
              <a:rPr lang="en-US" dirty="0"/>
              <a:t>’</a:t>
            </a:r>
            <a:r>
              <a:rPr lang="en-US" dirty="0">
                <a:cs typeface="Arial" charset="0"/>
              </a:rPr>
              <a:t>→S</a:t>
            </a:r>
          </a:p>
          <a:p>
            <a:pPr eaLnBrk="1" hangingPunct="1"/>
            <a:r>
              <a:rPr lang="en-US" dirty="0" err="1">
                <a:cs typeface="Arial" charset="0"/>
              </a:rPr>
              <a:t>S→aAd</a:t>
            </a:r>
            <a:endParaRPr lang="en-US" dirty="0">
              <a:cs typeface="Arial" charset="0"/>
            </a:endParaRPr>
          </a:p>
          <a:p>
            <a:pPr eaLnBrk="1" hangingPunct="1"/>
            <a:r>
              <a:rPr lang="en-US" dirty="0" err="1">
                <a:cs typeface="Arial" charset="0"/>
              </a:rPr>
              <a:t>S→aBe</a:t>
            </a:r>
            <a:endParaRPr lang="en-US" dirty="0">
              <a:cs typeface="Arial" charset="0"/>
            </a:endParaRPr>
          </a:p>
          <a:p>
            <a:pPr eaLnBrk="1" hangingPunct="1"/>
            <a:r>
              <a:rPr lang="en-US" dirty="0" err="1">
                <a:cs typeface="Arial" charset="0"/>
              </a:rPr>
              <a:t>S→bAe</a:t>
            </a:r>
            <a:endParaRPr lang="en-US" dirty="0">
              <a:cs typeface="Arial" charset="0"/>
            </a:endParaRPr>
          </a:p>
          <a:p>
            <a:pPr eaLnBrk="1" hangingPunct="1"/>
            <a:r>
              <a:rPr lang="en-US" dirty="0" err="1">
                <a:cs typeface="Arial" charset="0"/>
              </a:rPr>
              <a:t>S→bBd</a:t>
            </a:r>
            <a:endParaRPr lang="en-US">
              <a:cs typeface="Arial" charset="0"/>
            </a:endParaRPr>
          </a:p>
          <a:p>
            <a:pPr eaLnBrk="1" hangingPunct="1"/>
            <a:r>
              <a:rPr lang="en-US" dirty="0" err="1">
                <a:cs typeface="Arial" charset="0"/>
              </a:rPr>
              <a:t>A→c</a:t>
            </a:r>
            <a:endParaRPr lang="en-US" dirty="0">
              <a:cs typeface="Arial" charset="0"/>
            </a:endParaRPr>
          </a:p>
          <a:p>
            <a:pPr eaLnBrk="1" hangingPunct="1"/>
            <a:r>
              <a:rPr lang="en-US" dirty="0" err="1">
                <a:cs typeface="Arial" charset="0"/>
              </a:rPr>
              <a:t>B→c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755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Ambiguous grammar</a:t>
            </a:r>
            <a:endParaRPr lang="cs-C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14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/>
              <a:t>We can construct distinct derivation trees for the same input word</a:t>
            </a:r>
            <a:endParaRPr lang="cs-CZ" sz="2600" dirty="0"/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Real-life example </a:t>
            </a:r>
            <a:r>
              <a:rPr lang="cs-CZ" sz="2600" dirty="0"/>
              <a:t>(</a:t>
            </a:r>
            <a:r>
              <a:rPr lang="en-US" sz="2600" dirty="0"/>
              <a:t>dangling else</a:t>
            </a:r>
            <a:r>
              <a:rPr lang="cs-CZ" sz="2600" dirty="0"/>
              <a:t>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err="1"/>
              <a:t>stmt</a:t>
            </a:r>
            <a:r>
              <a:rPr lang="en-US" sz="2200" dirty="0"/>
              <a:t> </a:t>
            </a:r>
            <a:r>
              <a:rPr lang="en-US" sz="2200" dirty="0">
                <a:cs typeface="Arial" charset="0"/>
              </a:rPr>
              <a:t>→ </a:t>
            </a:r>
            <a:r>
              <a:rPr lang="en-US" sz="2200" b="1" dirty="0">
                <a:cs typeface="Arial" charset="0"/>
              </a:rPr>
              <a:t>if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noProof="1">
                <a:cs typeface="Arial" charset="0"/>
              </a:rPr>
              <a:t>expr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b="1" dirty="0">
                <a:cs typeface="Arial" charset="0"/>
              </a:rPr>
              <a:t>then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 err="1"/>
              <a:t>stmt</a:t>
            </a:r>
            <a:endParaRPr lang="en-US" sz="2200" dirty="0"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cs typeface="Arial" charset="0"/>
              </a:rPr>
              <a:t>               | </a:t>
            </a:r>
            <a:r>
              <a:rPr lang="en-US" sz="2200" b="1" dirty="0">
                <a:cs typeface="Arial" charset="0"/>
              </a:rPr>
              <a:t>if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noProof="1">
                <a:cs typeface="Arial" charset="0"/>
              </a:rPr>
              <a:t>expr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b="1" dirty="0">
                <a:cs typeface="Arial" charset="0"/>
              </a:rPr>
              <a:t>then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 err="1"/>
              <a:t>stmt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b="1" dirty="0">
                <a:cs typeface="Arial" charset="0"/>
              </a:rPr>
              <a:t>else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 err="1"/>
              <a:t>stmt</a:t>
            </a:r>
            <a:endParaRPr lang="en-US" sz="2200" dirty="0"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           | </a:t>
            </a:r>
            <a:r>
              <a:rPr lang="en-US" sz="2200" b="1" dirty="0">
                <a:cs typeface="Arial" charset="0"/>
              </a:rPr>
              <a:t>while</a:t>
            </a:r>
            <a:r>
              <a:rPr lang="en-US" sz="2200" dirty="0">
                <a:cs typeface="Arial" charset="0"/>
              </a:rPr>
              <a:t> expr </a:t>
            </a:r>
            <a:r>
              <a:rPr lang="en-US" sz="2200" b="1" dirty="0">
                <a:cs typeface="Arial" charset="0"/>
              </a:rPr>
              <a:t>do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 err="1">
                <a:cs typeface="Arial" charset="0"/>
              </a:rPr>
              <a:t>stmt</a:t>
            </a:r>
            <a:endParaRPr lang="en-US" sz="2200" dirty="0"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           | </a:t>
            </a:r>
            <a:r>
              <a:rPr lang="en-US" sz="2200" b="1" dirty="0" err="1">
                <a:cs typeface="Arial" charset="0"/>
              </a:rPr>
              <a:t>goto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 err="1">
                <a:cs typeface="Arial" charset="0"/>
              </a:rPr>
              <a:t>num</a:t>
            </a:r>
            <a:endParaRPr lang="en-US" sz="2200" dirty="0"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cs typeface="Arial" charset="0"/>
              </a:rPr>
              <a:t>Input word</a:t>
            </a:r>
            <a:r>
              <a:rPr lang="cs-CZ" sz="2200" dirty="0">
                <a:cs typeface="Arial" charset="0"/>
              </a:rPr>
              <a:t>: </a:t>
            </a:r>
            <a:r>
              <a:rPr lang="en-US" sz="2200" b="1" dirty="0">
                <a:cs typeface="Arial" charset="0"/>
              </a:rPr>
              <a:t>if</a:t>
            </a:r>
            <a:r>
              <a:rPr lang="en-US" sz="2200" dirty="0">
                <a:cs typeface="Arial" charset="0"/>
              </a:rPr>
              <a:t> E</a:t>
            </a:r>
            <a:r>
              <a:rPr lang="en-US" sz="2200" baseline="-25000" dirty="0">
                <a:cs typeface="Arial" charset="0"/>
              </a:rPr>
              <a:t>1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b="1" dirty="0">
                <a:cs typeface="Arial" charset="0"/>
              </a:rPr>
              <a:t>then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b="1" dirty="0">
                <a:cs typeface="Arial" charset="0"/>
              </a:rPr>
              <a:t>if</a:t>
            </a:r>
            <a:r>
              <a:rPr lang="en-US" sz="2200" dirty="0">
                <a:cs typeface="Arial" charset="0"/>
              </a:rPr>
              <a:t> E</a:t>
            </a:r>
            <a:r>
              <a:rPr lang="en-US" sz="2200" baseline="-25000" dirty="0">
                <a:cs typeface="Arial" charset="0"/>
              </a:rPr>
              <a:t>2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b="1" dirty="0">
                <a:cs typeface="Arial" charset="0"/>
              </a:rPr>
              <a:t>then</a:t>
            </a:r>
            <a:r>
              <a:rPr lang="en-US" sz="2200" dirty="0">
                <a:cs typeface="Arial" charset="0"/>
              </a:rPr>
              <a:t> S</a:t>
            </a:r>
            <a:r>
              <a:rPr lang="en-US" sz="2200" baseline="-25000" dirty="0">
                <a:cs typeface="Arial" charset="0"/>
              </a:rPr>
              <a:t>1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b="1" dirty="0">
                <a:cs typeface="Arial" charset="0"/>
              </a:rPr>
              <a:t>else</a:t>
            </a:r>
            <a:r>
              <a:rPr lang="en-US" sz="2200" dirty="0">
                <a:cs typeface="Arial" charset="0"/>
              </a:rPr>
              <a:t> S</a:t>
            </a:r>
            <a:r>
              <a:rPr lang="en-US" sz="2200" baseline="-25000" dirty="0">
                <a:cs typeface="Arial" charset="0"/>
              </a:rPr>
              <a:t>2</a:t>
            </a:r>
          </a:p>
        </p:txBody>
      </p:sp>
      <p:sp>
        <p:nvSpPr>
          <p:cNvPr id="16388" name="Oval 5"/>
          <p:cNvSpPr>
            <a:spLocks noChangeArrowheads="1"/>
          </p:cNvSpPr>
          <p:nvPr/>
        </p:nvSpPr>
        <p:spPr bwMode="auto">
          <a:xfrm>
            <a:off x="1042988" y="4724400"/>
            <a:ext cx="503237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stmt</a:t>
            </a:r>
          </a:p>
        </p:txBody>
      </p:sp>
      <p:sp>
        <p:nvSpPr>
          <p:cNvPr id="16389" name="Oval 6"/>
          <p:cNvSpPr>
            <a:spLocks noChangeArrowheads="1"/>
          </p:cNvSpPr>
          <p:nvPr/>
        </p:nvSpPr>
        <p:spPr bwMode="auto">
          <a:xfrm>
            <a:off x="323850" y="5300663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16390" name="Oval 7"/>
          <p:cNvSpPr>
            <a:spLocks noChangeArrowheads="1"/>
          </p:cNvSpPr>
          <p:nvPr/>
        </p:nvSpPr>
        <p:spPr bwMode="auto">
          <a:xfrm>
            <a:off x="684213" y="5300663"/>
            <a:ext cx="433387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E1</a:t>
            </a:r>
            <a:endParaRPr lang="en-US"/>
          </a:p>
        </p:txBody>
      </p:sp>
      <p:sp>
        <p:nvSpPr>
          <p:cNvPr id="16391" name="Oval 12"/>
          <p:cNvSpPr>
            <a:spLocks noChangeArrowheads="1"/>
          </p:cNvSpPr>
          <p:nvPr/>
        </p:nvSpPr>
        <p:spPr bwMode="auto">
          <a:xfrm>
            <a:off x="971550" y="5949950"/>
            <a:ext cx="433388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E2</a:t>
            </a:r>
            <a:endParaRPr lang="en-US"/>
          </a:p>
        </p:txBody>
      </p:sp>
      <p:sp>
        <p:nvSpPr>
          <p:cNvPr id="16392" name="Oval 13"/>
          <p:cNvSpPr>
            <a:spLocks noChangeArrowheads="1"/>
          </p:cNvSpPr>
          <p:nvPr/>
        </p:nvSpPr>
        <p:spPr bwMode="auto">
          <a:xfrm>
            <a:off x="2051050" y="5949950"/>
            <a:ext cx="433388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S1</a:t>
            </a:r>
            <a:endParaRPr lang="en-US"/>
          </a:p>
        </p:txBody>
      </p:sp>
      <p:sp>
        <p:nvSpPr>
          <p:cNvPr id="16393" name="Oval 14"/>
          <p:cNvSpPr>
            <a:spLocks noChangeArrowheads="1"/>
          </p:cNvSpPr>
          <p:nvPr/>
        </p:nvSpPr>
        <p:spPr bwMode="auto">
          <a:xfrm>
            <a:off x="2987675" y="5949950"/>
            <a:ext cx="433388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S2</a:t>
            </a:r>
            <a:endParaRPr lang="en-US"/>
          </a:p>
        </p:txBody>
      </p:sp>
      <p:sp>
        <p:nvSpPr>
          <p:cNvPr id="16394" name="Oval 15"/>
          <p:cNvSpPr>
            <a:spLocks noChangeArrowheads="1"/>
          </p:cNvSpPr>
          <p:nvPr/>
        </p:nvSpPr>
        <p:spPr bwMode="auto">
          <a:xfrm>
            <a:off x="1331913" y="5300663"/>
            <a:ext cx="503237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then</a:t>
            </a:r>
          </a:p>
        </p:txBody>
      </p:sp>
      <p:sp>
        <p:nvSpPr>
          <p:cNvPr id="16395" name="Oval 16"/>
          <p:cNvSpPr>
            <a:spLocks noChangeArrowheads="1"/>
          </p:cNvSpPr>
          <p:nvPr/>
        </p:nvSpPr>
        <p:spPr bwMode="auto">
          <a:xfrm>
            <a:off x="2484438" y="5949950"/>
            <a:ext cx="503237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else</a:t>
            </a:r>
          </a:p>
        </p:txBody>
      </p:sp>
      <p:cxnSp>
        <p:nvCxnSpPr>
          <p:cNvPr id="16396" name="AutoShape 17"/>
          <p:cNvCxnSpPr>
            <a:cxnSpLocks noChangeShapeType="1"/>
            <a:stCxn id="16388" idx="2"/>
            <a:endCxn id="16389" idx="7"/>
          </p:cNvCxnSpPr>
          <p:nvPr/>
        </p:nvCxnSpPr>
        <p:spPr bwMode="auto">
          <a:xfrm flipH="1">
            <a:off x="692150" y="4941888"/>
            <a:ext cx="350838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6397" name="Oval 18"/>
          <p:cNvSpPr>
            <a:spLocks noChangeArrowheads="1"/>
          </p:cNvSpPr>
          <p:nvPr/>
        </p:nvSpPr>
        <p:spPr bwMode="auto">
          <a:xfrm>
            <a:off x="1908175" y="5300663"/>
            <a:ext cx="503238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stmt</a:t>
            </a:r>
          </a:p>
        </p:txBody>
      </p:sp>
      <p:cxnSp>
        <p:nvCxnSpPr>
          <p:cNvPr id="16398" name="AutoShape 19"/>
          <p:cNvCxnSpPr>
            <a:cxnSpLocks noChangeShapeType="1"/>
            <a:stCxn id="16390" idx="7"/>
            <a:endCxn id="16388" idx="3"/>
          </p:cNvCxnSpPr>
          <p:nvPr/>
        </p:nvCxnSpPr>
        <p:spPr bwMode="auto">
          <a:xfrm flipV="1">
            <a:off x="1054100" y="5094288"/>
            <a:ext cx="61913" cy="269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9" name="AutoShape 20"/>
          <p:cNvCxnSpPr>
            <a:cxnSpLocks noChangeShapeType="1"/>
            <a:stCxn id="16394" idx="0"/>
            <a:endCxn id="16388" idx="5"/>
          </p:cNvCxnSpPr>
          <p:nvPr/>
        </p:nvCxnSpPr>
        <p:spPr bwMode="auto">
          <a:xfrm flipH="1" flipV="1">
            <a:off x="1473200" y="5094288"/>
            <a:ext cx="111125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0" name="AutoShape 21"/>
          <p:cNvCxnSpPr>
            <a:cxnSpLocks noChangeShapeType="1"/>
            <a:stCxn id="16397" idx="1"/>
            <a:endCxn id="16388" idx="6"/>
          </p:cNvCxnSpPr>
          <p:nvPr/>
        </p:nvCxnSpPr>
        <p:spPr bwMode="auto">
          <a:xfrm flipH="1" flipV="1">
            <a:off x="1546225" y="4941888"/>
            <a:ext cx="434975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6401" name="Oval 22"/>
          <p:cNvSpPr>
            <a:spLocks noChangeArrowheads="1"/>
          </p:cNvSpPr>
          <p:nvPr/>
        </p:nvSpPr>
        <p:spPr bwMode="auto">
          <a:xfrm>
            <a:off x="611188" y="5949950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16402" name="Oval 23"/>
          <p:cNvSpPr>
            <a:spLocks noChangeArrowheads="1"/>
          </p:cNvSpPr>
          <p:nvPr/>
        </p:nvSpPr>
        <p:spPr bwMode="auto">
          <a:xfrm>
            <a:off x="1476375" y="5949950"/>
            <a:ext cx="503238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then</a:t>
            </a:r>
          </a:p>
        </p:txBody>
      </p:sp>
      <p:cxnSp>
        <p:nvCxnSpPr>
          <p:cNvPr id="16403" name="AutoShape 24"/>
          <p:cNvCxnSpPr>
            <a:cxnSpLocks noChangeShapeType="1"/>
            <a:stCxn id="16401" idx="7"/>
            <a:endCxn id="16397" idx="3"/>
          </p:cNvCxnSpPr>
          <p:nvPr/>
        </p:nvCxnSpPr>
        <p:spPr bwMode="auto">
          <a:xfrm flipV="1">
            <a:off x="979488" y="5670550"/>
            <a:ext cx="1001712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4" name="AutoShape 25"/>
          <p:cNvCxnSpPr>
            <a:cxnSpLocks noChangeShapeType="1"/>
            <a:stCxn id="16391" idx="7"/>
            <a:endCxn id="16397" idx="3"/>
          </p:cNvCxnSpPr>
          <p:nvPr/>
        </p:nvCxnSpPr>
        <p:spPr bwMode="auto">
          <a:xfrm flipV="1">
            <a:off x="1341438" y="5670550"/>
            <a:ext cx="639762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5" name="AutoShape 26"/>
          <p:cNvCxnSpPr>
            <a:cxnSpLocks noChangeShapeType="1"/>
            <a:stCxn id="16397" idx="5"/>
            <a:endCxn id="16393" idx="0"/>
          </p:cNvCxnSpPr>
          <p:nvPr/>
        </p:nvCxnSpPr>
        <p:spPr bwMode="auto">
          <a:xfrm>
            <a:off x="2338388" y="5670550"/>
            <a:ext cx="866775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6" name="AutoShape 27"/>
          <p:cNvCxnSpPr>
            <a:cxnSpLocks noChangeShapeType="1"/>
            <a:stCxn id="16395" idx="0"/>
            <a:endCxn id="16397" idx="5"/>
          </p:cNvCxnSpPr>
          <p:nvPr/>
        </p:nvCxnSpPr>
        <p:spPr bwMode="auto">
          <a:xfrm flipH="1" flipV="1">
            <a:off x="2338388" y="5670550"/>
            <a:ext cx="398462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7" name="AutoShape 28"/>
          <p:cNvCxnSpPr>
            <a:cxnSpLocks noChangeShapeType="1"/>
            <a:stCxn id="16402" idx="0"/>
            <a:endCxn id="16397" idx="4"/>
          </p:cNvCxnSpPr>
          <p:nvPr/>
        </p:nvCxnSpPr>
        <p:spPr bwMode="auto">
          <a:xfrm flipV="1">
            <a:off x="1728788" y="5734050"/>
            <a:ext cx="43180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8" name="AutoShape 29"/>
          <p:cNvCxnSpPr>
            <a:cxnSpLocks noChangeShapeType="1"/>
            <a:stCxn id="16392" idx="0"/>
            <a:endCxn id="16397" idx="4"/>
          </p:cNvCxnSpPr>
          <p:nvPr/>
        </p:nvCxnSpPr>
        <p:spPr bwMode="auto">
          <a:xfrm flipH="1" flipV="1">
            <a:off x="2160588" y="5734050"/>
            <a:ext cx="10795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6409" name="Oval 30"/>
          <p:cNvSpPr>
            <a:spLocks noChangeArrowheads="1"/>
          </p:cNvSpPr>
          <p:nvPr/>
        </p:nvSpPr>
        <p:spPr bwMode="auto">
          <a:xfrm>
            <a:off x="5002213" y="4724400"/>
            <a:ext cx="503237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stmt</a:t>
            </a:r>
          </a:p>
        </p:txBody>
      </p:sp>
      <p:sp>
        <p:nvSpPr>
          <p:cNvPr id="16410" name="Oval 31"/>
          <p:cNvSpPr>
            <a:spLocks noChangeArrowheads="1"/>
          </p:cNvSpPr>
          <p:nvPr/>
        </p:nvSpPr>
        <p:spPr bwMode="auto">
          <a:xfrm>
            <a:off x="4283075" y="5300663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16411" name="Oval 32"/>
          <p:cNvSpPr>
            <a:spLocks noChangeArrowheads="1"/>
          </p:cNvSpPr>
          <p:nvPr/>
        </p:nvSpPr>
        <p:spPr bwMode="auto">
          <a:xfrm>
            <a:off x="4643438" y="5300663"/>
            <a:ext cx="433387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E1</a:t>
            </a:r>
            <a:endParaRPr lang="en-US"/>
          </a:p>
        </p:txBody>
      </p:sp>
      <p:sp>
        <p:nvSpPr>
          <p:cNvPr id="16412" name="Oval 33"/>
          <p:cNvSpPr>
            <a:spLocks noChangeArrowheads="1"/>
          </p:cNvSpPr>
          <p:nvPr/>
        </p:nvSpPr>
        <p:spPr bwMode="auto">
          <a:xfrm>
            <a:off x="4930775" y="5949950"/>
            <a:ext cx="433388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E2</a:t>
            </a:r>
            <a:endParaRPr lang="en-US"/>
          </a:p>
        </p:txBody>
      </p:sp>
      <p:sp>
        <p:nvSpPr>
          <p:cNvPr id="16413" name="Oval 34"/>
          <p:cNvSpPr>
            <a:spLocks noChangeArrowheads="1"/>
          </p:cNvSpPr>
          <p:nvPr/>
        </p:nvSpPr>
        <p:spPr bwMode="auto">
          <a:xfrm>
            <a:off x="6010275" y="5949950"/>
            <a:ext cx="433388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S1</a:t>
            </a:r>
            <a:endParaRPr lang="en-US"/>
          </a:p>
        </p:txBody>
      </p:sp>
      <p:sp>
        <p:nvSpPr>
          <p:cNvPr id="16414" name="Oval 35"/>
          <p:cNvSpPr>
            <a:spLocks noChangeArrowheads="1"/>
          </p:cNvSpPr>
          <p:nvPr/>
        </p:nvSpPr>
        <p:spPr bwMode="auto">
          <a:xfrm>
            <a:off x="7019925" y="5300663"/>
            <a:ext cx="433388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S2</a:t>
            </a:r>
            <a:endParaRPr lang="en-US"/>
          </a:p>
        </p:txBody>
      </p:sp>
      <p:sp>
        <p:nvSpPr>
          <p:cNvPr id="16415" name="Oval 36"/>
          <p:cNvSpPr>
            <a:spLocks noChangeArrowheads="1"/>
          </p:cNvSpPr>
          <p:nvPr/>
        </p:nvSpPr>
        <p:spPr bwMode="auto">
          <a:xfrm>
            <a:off x="5076825" y="5300663"/>
            <a:ext cx="503238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then</a:t>
            </a:r>
          </a:p>
        </p:txBody>
      </p:sp>
      <p:sp>
        <p:nvSpPr>
          <p:cNvPr id="16416" name="Oval 37"/>
          <p:cNvSpPr>
            <a:spLocks noChangeArrowheads="1"/>
          </p:cNvSpPr>
          <p:nvPr/>
        </p:nvSpPr>
        <p:spPr bwMode="auto">
          <a:xfrm>
            <a:off x="6443663" y="5300663"/>
            <a:ext cx="503237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else</a:t>
            </a:r>
          </a:p>
        </p:txBody>
      </p:sp>
      <p:cxnSp>
        <p:nvCxnSpPr>
          <p:cNvPr id="16417" name="AutoShape 38"/>
          <p:cNvCxnSpPr>
            <a:cxnSpLocks noChangeShapeType="1"/>
            <a:stCxn id="16409" idx="2"/>
            <a:endCxn id="16410" idx="7"/>
          </p:cNvCxnSpPr>
          <p:nvPr/>
        </p:nvCxnSpPr>
        <p:spPr bwMode="auto">
          <a:xfrm flipH="1">
            <a:off x="4651375" y="4941888"/>
            <a:ext cx="350838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6418" name="Oval 39"/>
          <p:cNvSpPr>
            <a:spLocks noChangeArrowheads="1"/>
          </p:cNvSpPr>
          <p:nvPr/>
        </p:nvSpPr>
        <p:spPr bwMode="auto">
          <a:xfrm>
            <a:off x="5867400" y="5300663"/>
            <a:ext cx="503238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stmt</a:t>
            </a:r>
          </a:p>
        </p:txBody>
      </p:sp>
      <p:cxnSp>
        <p:nvCxnSpPr>
          <p:cNvPr id="16419" name="AutoShape 40"/>
          <p:cNvCxnSpPr>
            <a:cxnSpLocks noChangeShapeType="1"/>
            <a:stCxn id="16411" idx="7"/>
            <a:endCxn id="16409" idx="3"/>
          </p:cNvCxnSpPr>
          <p:nvPr/>
        </p:nvCxnSpPr>
        <p:spPr bwMode="auto">
          <a:xfrm flipV="1">
            <a:off x="5013325" y="5094288"/>
            <a:ext cx="61913" cy="269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20" name="AutoShape 41"/>
          <p:cNvCxnSpPr>
            <a:cxnSpLocks noChangeShapeType="1"/>
            <a:stCxn id="16415" idx="0"/>
            <a:endCxn id="16409" idx="4"/>
          </p:cNvCxnSpPr>
          <p:nvPr/>
        </p:nvCxnSpPr>
        <p:spPr bwMode="auto">
          <a:xfrm flipH="1" flipV="1">
            <a:off x="5254625" y="5157788"/>
            <a:ext cx="74613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21" name="AutoShape 42"/>
          <p:cNvCxnSpPr>
            <a:cxnSpLocks noChangeShapeType="1"/>
            <a:stCxn id="16418" idx="1"/>
            <a:endCxn id="16409" idx="5"/>
          </p:cNvCxnSpPr>
          <p:nvPr/>
        </p:nvCxnSpPr>
        <p:spPr bwMode="auto">
          <a:xfrm flipH="1" flipV="1">
            <a:off x="5432425" y="5094288"/>
            <a:ext cx="508000" cy="269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6422" name="Oval 43"/>
          <p:cNvSpPr>
            <a:spLocks noChangeArrowheads="1"/>
          </p:cNvSpPr>
          <p:nvPr/>
        </p:nvSpPr>
        <p:spPr bwMode="auto">
          <a:xfrm>
            <a:off x="4570413" y="5949950"/>
            <a:ext cx="4318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16423" name="Oval 44"/>
          <p:cNvSpPr>
            <a:spLocks noChangeArrowheads="1"/>
          </p:cNvSpPr>
          <p:nvPr/>
        </p:nvSpPr>
        <p:spPr bwMode="auto">
          <a:xfrm>
            <a:off x="5435600" y="5949950"/>
            <a:ext cx="503238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then</a:t>
            </a:r>
          </a:p>
        </p:txBody>
      </p:sp>
      <p:cxnSp>
        <p:nvCxnSpPr>
          <p:cNvPr id="16424" name="AutoShape 45"/>
          <p:cNvCxnSpPr>
            <a:cxnSpLocks noChangeShapeType="1"/>
            <a:stCxn id="16422" idx="7"/>
            <a:endCxn id="16418" idx="3"/>
          </p:cNvCxnSpPr>
          <p:nvPr/>
        </p:nvCxnSpPr>
        <p:spPr bwMode="auto">
          <a:xfrm flipV="1">
            <a:off x="4938713" y="5670550"/>
            <a:ext cx="1001712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25" name="AutoShape 46"/>
          <p:cNvCxnSpPr>
            <a:cxnSpLocks noChangeShapeType="1"/>
            <a:stCxn id="16412" idx="7"/>
            <a:endCxn id="16418" idx="3"/>
          </p:cNvCxnSpPr>
          <p:nvPr/>
        </p:nvCxnSpPr>
        <p:spPr bwMode="auto">
          <a:xfrm flipV="1">
            <a:off x="5300663" y="5670550"/>
            <a:ext cx="639762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26" name="AutoShape 47"/>
          <p:cNvCxnSpPr>
            <a:cxnSpLocks noChangeShapeType="1"/>
            <a:stCxn id="16409" idx="6"/>
            <a:endCxn id="16414" idx="0"/>
          </p:cNvCxnSpPr>
          <p:nvPr/>
        </p:nvCxnSpPr>
        <p:spPr bwMode="auto">
          <a:xfrm>
            <a:off x="5505450" y="4941888"/>
            <a:ext cx="1731963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27" name="AutoShape 48"/>
          <p:cNvCxnSpPr>
            <a:cxnSpLocks noChangeShapeType="1"/>
            <a:stCxn id="16416" idx="0"/>
            <a:endCxn id="16409" idx="6"/>
          </p:cNvCxnSpPr>
          <p:nvPr/>
        </p:nvCxnSpPr>
        <p:spPr bwMode="auto">
          <a:xfrm flipH="1" flipV="1">
            <a:off x="5505450" y="4941888"/>
            <a:ext cx="1190625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28" name="AutoShape 49"/>
          <p:cNvCxnSpPr>
            <a:cxnSpLocks noChangeShapeType="1"/>
            <a:stCxn id="16423" idx="0"/>
            <a:endCxn id="16418" idx="4"/>
          </p:cNvCxnSpPr>
          <p:nvPr/>
        </p:nvCxnSpPr>
        <p:spPr bwMode="auto">
          <a:xfrm flipV="1">
            <a:off x="5688013" y="5734050"/>
            <a:ext cx="43180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29" name="AutoShape 50"/>
          <p:cNvCxnSpPr>
            <a:cxnSpLocks noChangeShapeType="1"/>
            <a:stCxn id="16413" idx="0"/>
            <a:endCxn id="16418" idx="4"/>
          </p:cNvCxnSpPr>
          <p:nvPr/>
        </p:nvCxnSpPr>
        <p:spPr bwMode="auto">
          <a:xfrm flipH="1" flipV="1">
            <a:off x="6119813" y="5734050"/>
            <a:ext cx="10795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Disambiguation</a:t>
            </a:r>
            <a:endParaRPr lang="cs-CZ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/>
              <a:t>Clarify, which tree is wanted (for its semantics)</a:t>
            </a:r>
            <a:endParaRPr lang="cs-CZ" sz="26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In our case: </a:t>
            </a:r>
            <a:r>
              <a:rPr lang="en-US" sz="2000" b="1" dirty="0"/>
              <a:t>else</a:t>
            </a:r>
            <a:r>
              <a:rPr lang="en-US" sz="2000" dirty="0"/>
              <a:t> pairs with nearest “unpaired” </a:t>
            </a:r>
            <a:r>
              <a:rPr lang="en-US" sz="2000" b="1" dirty="0"/>
              <a:t>if</a:t>
            </a:r>
            <a:r>
              <a:rPr lang="en-US" sz="2000" dirty="0"/>
              <a:t> (without </a:t>
            </a:r>
            <a:r>
              <a:rPr lang="en-US" sz="2000" b="1" dirty="0"/>
              <a:t>else</a:t>
            </a:r>
            <a:r>
              <a:rPr lang="en-US" sz="2000" dirty="0"/>
              <a:t>)</a:t>
            </a:r>
            <a:endParaRPr lang="en-US" sz="2000" b="1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Implies that</a:t>
            </a:r>
            <a:r>
              <a:rPr lang="cs-CZ" sz="2000" dirty="0"/>
              <a:t> </a:t>
            </a:r>
            <a:r>
              <a:rPr lang="en-US" sz="2000" dirty="0"/>
              <a:t>anything between </a:t>
            </a:r>
            <a:r>
              <a:rPr lang="en-US" sz="2000" b="1" dirty="0"/>
              <a:t>if</a:t>
            </a:r>
            <a:r>
              <a:rPr lang="cs-CZ" sz="2000" dirty="0"/>
              <a:t> </a:t>
            </a:r>
            <a:r>
              <a:rPr lang="en-US" sz="2000" dirty="0"/>
              <a:t>and </a:t>
            </a:r>
            <a:r>
              <a:rPr lang="en-US" sz="2000" b="1" dirty="0"/>
              <a:t>else</a:t>
            </a:r>
            <a:r>
              <a:rPr lang="en-US" sz="2000" dirty="0"/>
              <a:t> must be "paired"</a:t>
            </a:r>
            <a:endParaRPr lang="cs-CZ" sz="2000" dirty="0"/>
          </a:p>
          <a:p>
            <a:pPr lvl="1" eaLnBrk="1" hangingPunct="1">
              <a:lnSpc>
                <a:spcPct val="80000"/>
              </a:lnSpc>
            </a:pPr>
            <a:r>
              <a:rPr lang="en-US" sz="2200" dirty="0" err="1"/>
              <a:t>stmt</a:t>
            </a:r>
            <a:r>
              <a:rPr lang="en-US" sz="2200" dirty="0"/>
              <a:t> </a:t>
            </a:r>
            <a:r>
              <a:rPr lang="en-US" sz="2200" dirty="0">
                <a:cs typeface="Arial" charset="0"/>
              </a:rPr>
              <a:t>→ </a:t>
            </a:r>
            <a:r>
              <a:rPr lang="en-US" sz="2200" noProof="1">
                <a:cs typeface="Arial" charset="0"/>
              </a:rPr>
              <a:t>m_stmt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noProof="1">
                <a:cs typeface="Arial" charset="0"/>
              </a:rPr>
              <a:t>           | u_stmt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noProof="1"/>
              <a:t>m_stmt</a:t>
            </a:r>
            <a:r>
              <a:rPr lang="en-US" sz="2200" dirty="0"/>
              <a:t> </a:t>
            </a:r>
            <a:r>
              <a:rPr lang="en-US" sz="2200" dirty="0">
                <a:cs typeface="Arial" charset="0"/>
              </a:rPr>
              <a:t>→ </a:t>
            </a:r>
            <a:r>
              <a:rPr lang="en-US" sz="2200" b="1" dirty="0">
                <a:cs typeface="Arial" charset="0"/>
              </a:rPr>
              <a:t>if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noProof="1">
                <a:cs typeface="Arial" charset="0"/>
              </a:rPr>
              <a:t>expr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b="1" dirty="0">
                <a:cs typeface="Arial" charset="0"/>
              </a:rPr>
              <a:t>then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noProof="1">
                <a:cs typeface="Arial" charset="0"/>
              </a:rPr>
              <a:t>m_</a:t>
            </a:r>
            <a:r>
              <a:rPr lang="en-US" sz="2200" noProof="1"/>
              <a:t>stmt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b="1" dirty="0">
                <a:cs typeface="Arial" charset="0"/>
              </a:rPr>
              <a:t>else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noProof="1">
                <a:cs typeface="Arial" charset="0"/>
              </a:rPr>
              <a:t>m_</a:t>
            </a:r>
            <a:r>
              <a:rPr lang="en-US" sz="2200" noProof="1"/>
              <a:t>stmt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                    | </a:t>
            </a:r>
            <a:r>
              <a:rPr lang="en-US" sz="2200" b="1" dirty="0">
                <a:cs typeface="Arial" charset="0"/>
              </a:rPr>
              <a:t>while</a:t>
            </a:r>
            <a:r>
              <a:rPr lang="en-US" sz="2200" dirty="0">
                <a:cs typeface="Arial" charset="0"/>
              </a:rPr>
              <a:t> expr </a:t>
            </a:r>
            <a:r>
              <a:rPr lang="en-US" sz="2200" b="1" dirty="0">
                <a:cs typeface="Arial" charset="0"/>
              </a:rPr>
              <a:t>do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 err="1">
                <a:cs typeface="Arial" charset="0"/>
              </a:rPr>
              <a:t>m_stmt</a:t>
            </a:r>
            <a:endParaRPr lang="en-US" sz="2200" dirty="0"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                    | </a:t>
            </a:r>
            <a:r>
              <a:rPr lang="en-US" sz="2200" b="1" dirty="0" err="1">
                <a:cs typeface="Arial" charset="0"/>
              </a:rPr>
              <a:t>goto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 err="1">
                <a:cs typeface="Arial" charset="0"/>
              </a:rPr>
              <a:t>num</a:t>
            </a:r>
            <a:endParaRPr lang="en-US" sz="2200" dirty="0"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200" noProof="1"/>
              <a:t>u_stmt</a:t>
            </a:r>
            <a:r>
              <a:rPr lang="en-US" sz="2200" dirty="0"/>
              <a:t> </a:t>
            </a:r>
            <a:r>
              <a:rPr lang="en-US" sz="2200" dirty="0">
                <a:cs typeface="Arial" charset="0"/>
              </a:rPr>
              <a:t>→ </a:t>
            </a:r>
            <a:r>
              <a:rPr lang="en-US" sz="2200" b="1" dirty="0">
                <a:cs typeface="Arial" charset="0"/>
              </a:rPr>
              <a:t>if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noProof="1">
                <a:cs typeface="Arial" charset="0"/>
              </a:rPr>
              <a:t>expr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b="1" dirty="0">
                <a:cs typeface="Arial" charset="0"/>
              </a:rPr>
              <a:t>then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 err="1"/>
              <a:t>stmt</a:t>
            </a:r>
            <a:endParaRPr lang="en-US" sz="2200" dirty="0"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cs typeface="Arial" charset="0"/>
              </a:rPr>
              <a:t>                   | </a:t>
            </a:r>
            <a:r>
              <a:rPr lang="en-US" sz="2200" b="1" dirty="0">
                <a:cs typeface="Arial" charset="0"/>
              </a:rPr>
              <a:t>if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noProof="1">
                <a:cs typeface="Arial" charset="0"/>
              </a:rPr>
              <a:t>expr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b="1" dirty="0">
                <a:cs typeface="Arial" charset="0"/>
              </a:rPr>
              <a:t>then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noProof="1">
                <a:cs typeface="Arial" charset="0"/>
              </a:rPr>
              <a:t>m_</a:t>
            </a:r>
            <a:r>
              <a:rPr lang="en-US" sz="2200" noProof="1"/>
              <a:t>stmt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b="1" dirty="0">
                <a:cs typeface="Arial" charset="0"/>
              </a:rPr>
              <a:t>else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noProof="1">
                <a:cs typeface="Arial" charset="0"/>
              </a:rPr>
              <a:t>u_</a:t>
            </a:r>
            <a:r>
              <a:rPr lang="en-US" sz="2200" noProof="1"/>
              <a:t>stmt</a:t>
            </a:r>
            <a:endParaRPr lang="en-US" sz="22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                   | </a:t>
            </a:r>
            <a:r>
              <a:rPr lang="en-US" sz="2200" b="1" dirty="0">
                <a:cs typeface="Arial" charset="0"/>
              </a:rPr>
              <a:t>while</a:t>
            </a:r>
            <a:r>
              <a:rPr lang="en-US" sz="2200" dirty="0">
                <a:cs typeface="Arial" charset="0"/>
              </a:rPr>
              <a:t> expr </a:t>
            </a:r>
            <a:r>
              <a:rPr lang="en-US" sz="2200" b="1" dirty="0">
                <a:cs typeface="Arial" charset="0"/>
              </a:rPr>
              <a:t>do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 err="1">
                <a:cs typeface="Arial" charset="0"/>
              </a:rPr>
              <a:t>u_stmt</a:t>
            </a:r>
            <a:endParaRPr lang="en-US" sz="2200" noProof="1"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Top-down parsing</a:t>
            </a:r>
            <a:endParaRPr lang="cs-CZ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/>
              <a:t>An attempt to construct a parse tree for the input </a:t>
            </a:r>
            <a:r>
              <a:rPr lang="en-US" sz="2100" b="1" dirty="0"/>
              <a:t>starting from the root</a:t>
            </a:r>
            <a:r>
              <a:rPr lang="en-US" sz="2100" dirty="0"/>
              <a:t> and creating the nodes of the tree in preorder</a:t>
            </a:r>
            <a:endParaRPr lang="cs-CZ" sz="2100" dirty="0"/>
          </a:p>
          <a:p>
            <a:pPr lvl="1" eaLnBrk="1" hangingPunct="1">
              <a:lnSpc>
                <a:spcPct val="90000"/>
              </a:lnSpc>
            </a:pPr>
            <a:r>
              <a:rPr lang="en-US" sz="1700" dirty="0"/>
              <a:t>It will produce the leftmost derivation for an input string</a:t>
            </a:r>
            <a:endParaRPr lang="cs-CZ" sz="17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Non-recursive predictive parsing</a:t>
            </a:r>
            <a:endParaRPr lang="cs-CZ" sz="1800" dirty="0"/>
          </a:p>
          <a:p>
            <a:pPr lvl="2" eaLnBrk="1" hangingPunct="1">
              <a:lnSpc>
                <a:spcPct val="90000"/>
              </a:lnSpc>
            </a:pPr>
            <a:r>
              <a:rPr lang="en-US" sz="1600" dirty="0"/>
              <a:t>An automaton with an explicit stack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/>
              <a:t>Actions correspond to rewriting along the leftmost derivation</a:t>
            </a:r>
            <a:endParaRPr lang="cs-CZ" sz="1600" dirty="0"/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Recursive-descent parsing</a:t>
            </a:r>
            <a:endParaRPr lang="cs-CZ" sz="1800" dirty="0"/>
          </a:p>
          <a:p>
            <a:pPr lvl="2" eaLnBrk="1" hangingPunct="1">
              <a:lnSpc>
                <a:spcPct val="90000"/>
              </a:lnSpc>
            </a:pPr>
            <a:r>
              <a:rPr lang="en-US" sz="1600" dirty="0"/>
              <a:t>Recursive descent using procedures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/>
              <a:t>Each call corresponds to descend from a node to its children</a:t>
            </a:r>
            <a:endParaRPr lang="cs-CZ" sz="16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LL(k) class of grammars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Many real-life languages/grammars do not fit here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In particular, it cannot handle left recursion in the grammar</a:t>
            </a:r>
            <a:endParaRPr lang="cs-CZ" sz="1800" dirty="0"/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ANTLR, CocoR –</a:t>
            </a:r>
            <a:r>
              <a:rPr lang="en-US" sz="2000" dirty="0"/>
              <a:t> LL conflict resolution using dynamic look-ahead</a:t>
            </a:r>
            <a:r>
              <a:rPr lang="cs-CZ" sz="2000" dirty="0"/>
              <a:t> </a:t>
            </a:r>
            <a:r>
              <a:rPr lang="en-US" sz="2000" dirty="0"/>
              <a:t>(like automatically extending k)</a:t>
            </a:r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3311</TotalTime>
  <Words>6811</Words>
  <Application>Microsoft Office PowerPoint</Application>
  <PresentationFormat>On-screen Show (4:3)</PresentationFormat>
  <Paragraphs>963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3" baseType="lpstr">
      <vt:lpstr>Arial</vt:lpstr>
      <vt:lpstr>Arial Unicode MS</vt:lpstr>
      <vt:lpstr>Wingdings</vt:lpstr>
      <vt:lpstr>Times New Roman</vt:lpstr>
      <vt:lpstr>Cambria Math</vt:lpstr>
      <vt:lpstr>Courier New</vt:lpstr>
      <vt:lpstr>kuba</vt:lpstr>
      <vt:lpstr>Compiler principles</vt:lpstr>
      <vt:lpstr>Syntax analysis</vt:lpstr>
      <vt:lpstr>Non-context-free language constructions</vt:lpstr>
      <vt:lpstr>Example CF grammar</vt:lpstr>
      <vt:lpstr>Derivation (parse, syntax) tree</vt:lpstr>
      <vt:lpstr>Example</vt:lpstr>
      <vt:lpstr>Ambiguous grammar</vt:lpstr>
      <vt:lpstr>Disambiguation</vt:lpstr>
      <vt:lpstr>Top-down parsing</vt:lpstr>
      <vt:lpstr>Top-down parsing</vt:lpstr>
      <vt:lpstr>Naming grammar classes</vt:lpstr>
      <vt:lpstr>LL(1) automaton behavior</vt:lpstr>
      <vt:lpstr>LL(1) grammar</vt:lpstr>
      <vt:lpstr>Operators FIRST and FOLLOW – definitions</vt:lpstr>
      <vt:lpstr>Construction of the FIRST operator</vt:lpstr>
      <vt:lpstr>Construction of the FOLLOW operator</vt:lpstr>
      <vt:lpstr>FIRST and FOLLOW – an example for our grammar</vt:lpstr>
      <vt:lpstr>Left recursion elimination</vt:lpstr>
      <vt:lpstr>Removing left recursion from our grammar</vt:lpstr>
      <vt:lpstr>Left factoring</vt:lpstr>
      <vt:lpstr>Nonrecursive predictive parsing</vt:lpstr>
      <vt:lpstr>Construction of predictive parsing tables</vt:lpstr>
      <vt:lpstr>Example of table construction for our grammar</vt:lpstr>
      <vt:lpstr>Example of parser behavior for our grammar</vt:lpstr>
      <vt:lpstr>Expanding definition of FIRST and FOLLOW on k</vt:lpstr>
      <vt:lpstr>LL(k) grammar</vt:lpstr>
      <vt:lpstr>Recursive-descent parsing</vt:lpstr>
      <vt:lpstr>Recursive-descent parsing – example for our grammar</vt:lpstr>
      <vt:lpstr>Regular-right-part (RRP) grammars</vt:lpstr>
      <vt:lpstr>LL(k) parsing for RRP grammars</vt:lpstr>
      <vt:lpstr>LL(k) parsing for RRP grammars</vt:lpstr>
      <vt:lpstr>LL(k) parsing for RRP grammars</vt:lpstr>
      <vt:lpstr>Recursive-descent parsing – example for RRP grammar</vt:lpstr>
      <vt:lpstr>Bottom-up analysis</vt:lpstr>
      <vt:lpstr>Bottom-up parsing (theory)</vt:lpstr>
      <vt:lpstr>Bottom-up parsing</vt:lpstr>
      <vt:lpstr>Bottom-up parsing (reality)</vt:lpstr>
      <vt:lpstr>LR parser automaton</vt:lpstr>
      <vt:lpstr>LR(1) automaton behavior</vt:lpstr>
      <vt:lpstr>LR automaton tables for our grammar</vt:lpstr>
      <vt:lpstr>Example of LR parser behavior </vt:lpstr>
      <vt:lpstr>LR(k) grammar</vt:lpstr>
      <vt:lpstr>Grammars (languages) strength</vt:lpstr>
      <vt:lpstr>Grammar augmentation</vt:lpstr>
      <vt:lpstr>LR(0) items</vt:lpstr>
      <vt:lpstr>The closure operation</vt:lpstr>
      <vt:lpstr>Example of closure for our grammar</vt:lpstr>
      <vt:lpstr>GOTO operation</vt:lpstr>
      <vt:lpstr>Construction of canonical collection of sets of LR(0) items</vt:lpstr>
      <vt:lpstr>Construction of canonical collection for our grammar</vt:lpstr>
      <vt:lpstr>Valid items</vt:lpstr>
      <vt:lpstr>SLR(1) automaton construction</vt:lpstr>
      <vt:lpstr>Full LR(1) automata</vt:lpstr>
      <vt:lpstr>LR(1) items</vt:lpstr>
      <vt:lpstr>Closure for LR(1) items</vt:lpstr>
      <vt:lpstr>GOTO operation for LR(1) items</vt:lpstr>
      <vt:lpstr>Construction of canonical collection of sets of LR(1) items</vt:lpstr>
      <vt:lpstr>LR(1) parsing example</vt:lpstr>
      <vt:lpstr>Example of closure construction for LR(1) items</vt:lpstr>
      <vt:lpstr>Example of construction of canonical collection of LR(1) items</vt:lpstr>
      <vt:lpstr>LR(1) parser construction</vt:lpstr>
      <vt:lpstr>LALR</vt:lpstr>
      <vt:lpstr>How to make smaller tables?</vt:lpstr>
      <vt:lpstr>Easy LALR(1) table construction</vt:lpstr>
      <vt:lpstr>LR(1) but not SLR(1)</vt:lpstr>
      <vt:lpstr>LR(1) but not LALR(1)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David Bednárek</cp:lastModifiedBy>
  <cp:revision>267</cp:revision>
  <dcterms:created xsi:type="dcterms:W3CDTF">2005-09-28T09:53:52Z</dcterms:created>
  <dcterms:modified xsi:type="dcterms:W3CDTF">2024-11-06T14:24:58Z</dcterms:modified>
</cp:coreProperties>
</file>