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12" autoAdjust="0"/>
    <p:restoredTop sz="94660"/>
  </p:normalViewPr>
  <p:slideViewPr>
    <p:cSldViewPr>
      <p:cViewPr varScale="1">
        <p:scale>
          <a:sx n="126" d="100"/>
          <a:sy n="126" d="100"/>
        </p:scale>
        <p:origin x="129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6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7B9364-DCCC-4D05-B0FA-719EEEBCFA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40B15-6A23-4095-8263-F2994648D9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D0B20-9BE7-4E93-9F4F-C4488C1865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471E4-1618-4962-9DD3-FCE8E632E5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EBF73-CAE2-432A-9A2E-9080CCBFFF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78488-AB5A-47C2-B2B6-472A9A087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69BDD-82F9-424B-9994-CD1838C6CB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CF2EB-87CC-4745-AD19-3DD75C6277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3AD98-49E4-47EF-8F7C-26DD62AA6C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6C51F-3A30-42D6-83FC-956567B7DA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74032-6628-4C3A-8BF9-A244AF1014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89377-A873-492C-BC45-4FDBEF9E0E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38E7A3CD-479E-4A86-9484-C287E7BC54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cs-CZ"/>
          </a:p>
        </p:txBody>
      </p:sp>
      <p:pic>
        <p:nvPicPr>
          <p:cNvPr id="1033" name="Picture 9" descr="b2e2lirt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Compiler principles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Lexical analysis</a:t>
            </a:r>
            <a:endParaRPr lang="cs-CZ" dirty="0"/>
          </a:p>
          <a:p>
            <a:pPr eaLnBrk="1" hangingPunct="1"/>
            <a:endParaRPr lang="cs-CZ" dirty="0"/>
          </a:p>
          <a:p>
            <a:r>
              <a:rPr lang="cs-CZ" strike="sngStrike" dirty="0"/>
              <a:t>Jakub Yaghob</a:t>
            </a:r>
          </a:p>
          <a:p>
            <a:r>
              <a:rPr lang="en-US" dirty="0"/>
              <a:t>David </a:t>
            </a:r>
            <a:r>
              <a:rPr lang="en-US" dirty="0" err="1"/>
              <a:t>Bedn</a:t>
            </a:r>
            <a:r>
              <a:rPr lang="cs-CZ"/>
              <a:t>árek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Input buffering</a:t>
            </a:r>
            <a:endParaRPr lang="cs-CZ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 simple non-optimizing compilers, lexical analysis may cost 7</a:t>
            </a:r>
            <a:r>
              <a:rPr lang="cs-CZ" dirty="0"/>
              <a:t>0</a:t>
            </a:r>
            <a:r>
              <a:rPr lang="en-US" dirty="0"/>
              <a:t>% of the compile time</a:t>
            </a:r>
            <a:endParaRPr lang="cs-CZ" dirty="0"/>
          </a:p>
          <a:p>
            <a:pPr eaLnBrk="1" hangingPunct="1"/>
            <a:r>
              <a:rPr lang="en-US" dirty="0"/>
              <a:t>Frequently used speed-up techniques</a:t>
            </a:r>
          </a:p>
          <a:p>
            <a:pPr lvl="1" eaLnBrk="1" hangingPunct="1"/>
            <a:r>
              <a:rPr lang="en-US" dirty="0"/>
              <a:t>Combine all patterns into a single deterministic automaton</a:t>
            </a:r>
          </a:p>
          <a:p>
            <a:pPr lvl="1" eaLnBrk="1" hangingPunct="1"/>
            <a:r>
              <a:rPr lang="en-US" dirty="0"/>
              <a:t>Read the input file in large blocks (buffers) using low-level (binary-mode) functions</a:t>
            </a:r>
          </a:p>
          <a:p>
            <a:pPr lvl="2" eaLnBrk="1" hangingPunct="1"/>
            <a:r>
              <a:rPr lang="en-US" dirty="0"/>
              <a:t>The automaton works in the buffer memory</a:t>
            </a:r>
            <a:endParaRPr lang="cs-CZ" dirty="0"/>
          </a:p>
          <a:p>
            <a:pPr lvl="2" eaLnBrk="1" hangingPunct="1"/>
            <a:r>
              <a:rPr lang="en-US" dirty="0"/>
              <a:t>Problem: Swapping buffers at #include directives etc.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419128" y="4797425"/>
            <a:ext cx="16850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Get next token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Lexical analysis</a:t>
            </a:r>
            <a:endParaRPr lang="cs-CZ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1496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600" dirty="0"/>
              <a:t>Reads input characters and produces a sequence of tokens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/>
              <a:t>Separated from syntax analysis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/>
              <a:t>Software-engineering concerns</a:t>
            </a:r>
            <a:endParaRPr lang="cs-CZ" sz="1400" dirty="0"/>
          </a:p>
          <a:p>
            <a:pPr lvl="2" eaLnBrk="1" hangingPunct="1">
              <a:lnSpc>
                <a:spcPct val="80000"/>
              </a:lnSpc>
            </a:pPr>
            <a:r>
              <a:rPr lang="en-US" sz="1400" dirty="0"/>
              <a:t>Decomposition of large software</a:t>
            </a:r>
            <a:endParaRPr lang="cs-CZ" sz="1400" dirty="0"/>
          </a:p>
          <a:p>
            <a:pPr lvl="1" eaLnBrk="1" hangingPunct="1">
              <a:lnSpc>
                <a:spcPct val="80000"/>
              </a:lnSpc>
            </a:pPr>
            <a:r>
              <a:rPr lang="en-US" sz="1400" dirty="0"/>
              <a:t>Specialization</a:t>
            </a:r>
            <a:endParaRPr lang="cs-CZ" sz="1400" dirty="0"/>
          </a:p>
          <a:p>
            <a:pPr lvl="2" eaLnBrk="1" hangingPunct="1">
              <a:lnSpc>
                <a:spcPct val="80000"/>
              </a:lnSpc>
            </a:pPr>
            <a:r>
              <a:rPr lang="en-US" sz="1400" dirty="0"/>
              <a:t>Speedup</a:t>
            </a:r>
            <a:endParaRPr lang="cs-CZ" sz="1400" dirty="0"/>
          </a:p>
          <a:p>
            <a:pPr lvl="1" eaLnBrk="1" hangingPunct="1">
              <a:lnSpc>
                <a:spcPct val="80000"/>
              </a:lnSpc>
            </a:pPr>
            <a:r>
              <a:rPr lang="en-US" sz="1400" dirty="0"/>
              <a:t>Easier portability</a:t>
            </a:r>
            <a:endParaRPr lang="cs-CZ" sz="1400" dirty="0"/>
          </a:p>
          <a:p>
            <a:pPr lvl="2" eaLnBrk="1" hangingPunct="1">
              <a:lnSpc>
                <a:spcPct val="80000"/>
              </a:lnSpc>
            </a:pPr>
            <a:r>
              <a:rPr lang="en-US" sz="1400" dirty="0"/>
              <a:t>Changes in character encoding etc.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b="1" dirty="0"/>
              <a:t>„</a:t>
            </a:r>
            <a:r>
              <a:rPr lang="en-US" sz="1400" b="1" dirty="0"/>
              <a:t>Increasing</a:t>
            </a:r>
            <a:r>
              <a:rPr lang="cs-CZ" sz="1400" b="1" dirty="0"/>
              <a:t>“ </a:t>
            </a:r>
            <a:r>
              <a:rPr lang="en-US" sz="1400" b="1" dirty="0"/>
              <a:t>grammar look-ahead</a:t>
            </a:r>
            <a:endParaRPr lang="cs-CZ" sz="1400" b="1" dirty="0"/>
          </a:p>
          <a:p>
            <a:pPr lvl="2" eaLnBrk="1" hangingPunct="1">
              <a:lnSpc>
                <a:spcPct val="80000"/>
              </a:lnSpc>
            </a:pPr>
            <a:r>
              <a:rPr lang="cs-CZ" sz="1400" dirty="0"/>
              <a:t>LR(1) </a:t>
            </a:r>
            <a:r>
              <a:rPr lang="en-US" sz="1400" dirty="0"/>
              <a:t>does not mean look-ahead for 1 character</a:t>
            </a:r>
            <a:endParaRPr lang="cs-CZ" sz="1400" dirty="0"/>
          </a:p>
          <a:p>
            <a:pPr lvl="1" eaLnBrk="1" hangingPunct="1">
              <a:lnSpc>
                <a:spcPct val="80000"/>
              </a:lnSpc>
            </a:pPr>
            <a:r>
              <a:rPr lang="en-US" sz="1400" dirty="0"/>
              <a:t>Steps inserted between lexical and syntax analysis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/>
              <a:t>Preprocessor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/>
              <a:t>Symbol table lookup, representation of literals</a:t>
            </a:r>
            <a:endParaRPr lang="cs-CZ" sz="1400" dirty="0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2123728" y="501332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Lexical</a:t>
            </a:r>
            <a:br>
              <a:rPr lang="en-US" dirty="0"/>
            </a:br>
            <a:r>
              <a:rPr lang="en-US" dirty="0"/>
              <a:t>analysis</a:t>
            </a:r>
            <a:endParaRPr lang="cs-CZ" dirty="0"/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5147916" y="501332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Syntax</a:t>
            </a:r>
            <a:br>
              <a:rPr lang="en-US" dirty="0"/>
            </a:br>
            <a:r>
              <a:rPr lang="en-US" dirty="0"/>
              <a:t>analysis</a:t>
            </a:r>
            <a:endParaRPr lang="cs-CZ" dirty="0"/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323850" y="5013325"/>
            <a:ext cx="1295400" cy="5762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Source</a:t>
            </a:r>
            <a:br>
              <a:rPr lang="en-US" dirty="0"/>
            </a:br>
            <a:r>
              <a:rPr lang="en-US" dirty="0"/>
              <a:t>code</a:t>
            </a:r>
            <a:endParaRPr lang="cs-CZ" dirty="0"/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3635028" y="6165850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Symbol</a:t>
            </a:r>
            <a:br>
              <a:rPr lang="en-US" dirty="0"/>
            </a:br>
            <a:r>
              <a:rPr lang="en-US" dirty="0"/>
              <a:t>tables</a:t>
            </a:r>
            <a:endParaRPr lang="cs-CZ" dirty="0"/>
          </a:p>
        </p:txBody>
      </p:sp>
      <p:sp>
        <p:nvSpPr>
          <p:cNvPr id="4105" name="Line 8"/>
          <p:cNvSpPr>
            <a:spLocks noChangeShapeType="1"/>
          </p:cNvSpPr>
          <p:nvPr/>
        </p:nvSpPr>
        <p:spPr bwMode="auto">
          <a:xfrm>
            <a:off x="1619251" y="5300663"/>
            <a:ext cx="50447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106" name="Line 9"/>
          <p:cNvSpPr>
            <a:spLocks noChangeShapeType="1"/>
          </p:cNvSpPr>
          <p:nvPr/>
        </p:nvSpPr>
        <p:spPr bwMode="auto">
          <a:xfrm>
            <a:off x="3419128" y="5445125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3419128" y="5157788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108" name="Line 11"/>
          <p:cNvSpPr>
            <a:spLocks noChangeShapeType="1"/>
          </p:cNvSpPr>
          <p:nvPr/>
        </p:nvSpPr>
        <p:spPr bwMode="auto">
          <a:xfrm>
            <a:off x="2814678" y="5588002"/>
            <a:ext cx="821938" cy="93662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109" name="Line 12"/>
          <p:cNvSpPr>
            <a:spLocks noChangeShapeType="1"/>
          </p:cNvSpPr>
          <p:nvPr/>
        </p:nvSpPr>
        <p:spPr bwMode="auto">
          <a:xfrm flipH="1">
            <a:off x="4930426" y="5588002"/>
            <a:ext cx="3241973" cy="86533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110" name="Line 13"/>
          <p:cNvSpPr>
            <a:spLocks noChangeShapeType="1"/>
          </p:cNvSpPr>
          <p:nvPr/>
        </p:nvSpPr>
        <p:spPr bwMode="auto">
          <a:xfrm>
            <a:off x="6443316" y="5300663"/>
            <a:ext cx="100974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3319156" y="5413890"/>
            <a:ext cx="19287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Stream of tokens</a:t>
            </a: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1EA26A18-4D6E-90FA-5156-F03102BC9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064" y="5012531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Semantic</a:t>
            </a:r>
            <a:br>
              <a:rPr lang="en-US" dirty="0"/>
            </a:br>
            <a:r>
              <a:rPr lang="en-US" dirty="0"/>
              <a:t>analysis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/>
      <p:bldP spid="6154" grpId="0" animBg="1"/>
      <p:bldP spid="61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Lexical analysis terms</a:t>
            </a:r>
            <a:endParaRPr 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/>
              <a:t>Token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An element of the output stream of the lexical analysis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May be equivalent to a </a:t>
            </a:r>
            <a:r>
              <a:rPr lang="en-US" sz="1600" i="1" dirty="0"/>
              <a:t>terminal</a:t>
            </a:r>
            <a:r>
              <a:rPr lang="en-US" sz="1600" dirty="0"/>
              <a:t> at the syntax analysis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/>
              <a:t>Or mapped to a terminal by an inserted stage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/>
              <a:t>Lexical element</a:t>
            </a:r>
            <a:endParaRPr lang="cs-CZ" sz="1800" dirty="0"/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A sequence of characters in source code corresponding to a token</a:t>
            </a:r>
            <a:endParaRPr lang="cs-CZ" sz="1600" dirty="0"/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Some lexical elements do not produce any token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/>
              <a:t>Comments, whitespace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/>
              <a:t>Pattern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Rules describing the set of input strings mapped to given token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Usually described by regular expressions</a:t>
            </a:r>
            <a:endParaRPr lang="cs-CZ" sz="1600" dirty="0"/>
          </a:p>
          <a:p>
            <a:pPr eaLnBrk="1" hangingPunct="1">
              <a:lnSpc>
                <a:spcPct val="80000"/>
              </a:lnSpc>
            </a:pPr>
            <a:r>
              <a:rPr lang="en-US" sz="1800" noProof="1"/>
              <a:t>Literal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A lexical element carrying a value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noProof="1"/>
              <a:t>Passed further as an </a:t>
            </a:r>
            <a:r>
              <a:rPr lang="en-US" sz="1600" i="1" noProof="1"/>
              <a:t>attribute </a:t>
            </a:r>
            <a:r>
              <a:rPr lang="en-US" sz="1600" noProof="1"/>
              <a:t>of the corresponding token/terminal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noProof="1"/>
              <a:t>Identifier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noProof="1"/>
              <a:t>A lexical element used to identify something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noProof="1"/>
              <a:t>The lexical analyser does not care about the scope/type/meaning/...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noProof="1"/>
              <a:t>Text passed as an </a:t>
            </a:r>
            <a:r>
              <a:rPr lang="en-US" sz="1600" i="1" noProof="1"/>
              <a:t>attribute</a:t>
            </a:r>
            <a:r>
              <a:rPr lang="en-US" sz="1600" noProof="1"/>
              <a:t> or stored to a (scope-less) table</a:t>
            </a:r>
            <a:endParaRPr lang="cs-CZ" sz="1600" noProof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Examples</a:t>
            </a:r>
            <a:endParaRPr lang="cs-CZ" dirty="0"/>
          </a:p>
        </p:txBody>
      </p:sp>
      <p:graphicFrame>
        <p:nvGraphicFramePr>
          <p:cNvPr id="8241" name="Group 4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01510"/>
              </p:ext>
            </p:extLst>
          </p:nvPr>
        </p:nvGraphicFramePr>
        <p:xfrm>
          <a:off x="457200" y="1719263"/>
          <a:ext cx="8229600" cy="2834640"/>
        </p:xfrm>
        <a:graphic>
          <a:graphicData uri="http://schemas.openxmlformats.org/drawingml/2006/table">
            <a:tbl>
              <a:tblPr/>
              <a:tblGrid>
                <a:gridCol w="1306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028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Token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Lexical element</a:t>
                      </a: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Regular expression</a:t>
                      </a: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while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relop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&lt;,&lt;=,=,&lt;&gt;,&gt;,&gt;=</a:t>
                      </a: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\&lt;|\&lt;=|=|\&lt;&gt;|&gt;|&gt;=</a:t>
                      </a: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0, 123</a:t>
                      </a: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[0-9]+</a:t>
                      </a: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/* comment */</a:t>
                      </a: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\/\*</a:t>
                      </a:r>
                      <a:r>
                        <a:rPr kumimoji="0" lang="cs-CZ" sz="26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r>
                        <a:rPr kumimoji="0" lang="en-US" sz="26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</a:t>
                      </a:r>
                      <a:r>
                        <a:rPr kumimoji="0" lang="cs-CZ" sz="26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\*\/</a:t>
                      </a:r>
                      <a:br>
                        <a:rPr kumimoji="0" lang="en-US" sz="26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600" b="0" i="1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often a stateful description</a:t>
                      </a:r>
                      <a:endParaRPr kumimoji="0" lang="cs-CZ" sz="2600" b="0" i="1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Interesting problems in lexical analysis</a:t>
            </a:r>
            <a:endParaRPr lang="cs-CZ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dirty="0"/>
              <a:t>Line indentation</a:t>
            </a:r>
            <a:endParaRPr lang="cs-CZ" sz="2600" dirty="0"/>
          </a:p>
          <a:p>
            <a:pPr lvl="1" eaLnBrk="1" hangingPunct="1">
              <a:lnSpc>
                <a:spcPct val="80000"/>
              </a:lnSpc>
            </a:pPr>
            <a:r>
              <a:rPr lang="en-US" sz="2200" dirty="0"/>
              <a:t>Some languages have the indentation as a syntax construction</a:t>
            </a:r>
            <a:endParaRPr lang="cs-CZ" sz="2200" dirty="0"/>
          </a:p>
          <a:p>
            <a:pPr lvl="2" eaLnBrk="1" hangingPunct="1">
              <a:lnSpc>
                <a:spcPct val="80000"/>
              </a:lnSpc>
            </a:pPr>
            <a:r>
              <a:rPr lang="cs-CZ" sz="2100" dirty="0"/>
              <a:t>Python, </a:t>
            </a:r>
            <a:r>
              <a:rPr lang="cs-CZ" sz="2100" dirty="0" err="1"/>
              <a:t>Flex</a:t>
            </a:r>
            <a:endParaRPr lang="cs-CZ" sz="2100" dirty="0"/>
          </a:p>
          <a:p>
            <a:pPr eaLnBrk="1" hangingPunct="1">
              <a:lnSpc>
                <a:spcPct val="80000"/>
              </a:lnSpc>
            </a:pPr>
            <a:r>
              <a:rPr lang="en-US" sz="2600" dirty="0"/>
              <a:t>Identifiers</a:t>
            </a:r>
            <a:endParaRPr lang="cs-CZ" sz="2600" dirty="0"/>
          </a:p>
          <a:p>
            <a:pPr lvl="1" eaLnBrk="1" hangingPunct="1">
              <a:lnSpc>
                <a:spcPct val="80000"/>
              </a:lnSpc>
            </a:pPr>
            <a:r>
              <a:rPr lang="en-US" sz="2200" dirty="0"/>
              <a:t>Identifiers with spaces (FORTRAN)</a:t>
            </a:r>
            <a:endParaRPr lang="cs-CZ" sz="2200" dirty="0"/>
          </a:p>
          <a:p>
            <a:pPr lvl="2" eaLnBrk="1" hangingPunct="1">
              <a:lnSpc>
                <a:spcPct val="80000"/>
              </a:lnSpc>
            </a:pPr>
            <a:r>
              <a:rPr lang="cs-CZ" sz="2100" dirty="0"/>
              <a:t>DO 5 I = 1.25</a:t>
            </a:r>
            <a:r>
              <a:rPr lang="en-US" sz="2100" dirty="0"/>
              <a:t>		! assign 1.25 to variable </a:t>
            </a:r>
            <a:r>
              <a:rPr lang="en-US" sz="2100" dirty="0" err="1"/>
              <a:t>DO5I</a:t>
            </a:r>
            <a:endParaRPr lang="cs-CZ" sz="2100" dirty="0"/>
          </a:p>
          <a:p>
            <a:pPr lvl="2" eaLnBrk="1" hangingPunct="1">
              <a:lnSpc>
                <a:spcPct val="80000"/>
              </a:lnSpc>
            </a:pPr>
            <a:r>
              <a:rPr lang="cs-CZ" sz="2100" dirty="0"/>
              <a:t>DO 5 I = 1,25</a:t>
            </a:r>
            <a:r>
              <a:rPr lang="en-US" sz="2100" dirty="0"/>
              <a:t> 		! labelled loop through 1 to 25 using I</a:t>
            </a:r>
            <a:endParaRPr lang="cs-CZ" sz="2100" dirty="0"/>
          </a:p>
          <a:p>
            <a:pPr lvl="1" eaLnBrk="1" hangingPunct="1">
              <a:lnSpc>
                <a:spcPct val="80000"/>
              </a:lnSpc>
            </a:pPr>
            <a:r>
              <a:rPr lang="en-US" sz="2200" dirty="0"/>
              <a:t>Keywords as identifiers ("override" in C++)</a:t>
            </a:r>
            <a:endParaRPr lang="cs-CZ" sz="2200" dirty="0"/>
          </a:p>
          <a:p>
            <a:pPr eaLnBrk="1" hangingPunct="1">
              <a:lnSpc>
                <a:spcPct val="80000"/>
              </a:lnSpc>
            </a:pPr>
            <a:r>
              <a:rPr lang="en-US" sz="2600" dirty="0"/>
              <a:t>Context or position-dependent tokens</a:t>
            </a:r>
            <a:endParaRPr lang="cs-CZ" sz="2600" dirty="0"/>
          </a:p>
          <a:p>
            <a:pPr lvl="2" eaLnBrk="1" hangingPunct="1">
              <a:lnSpc>
                <a:spcPct val="80000"/>
              </a:lnSpc>
            </a:pPr>
            <a:r>
              <a:rPr lang="en-US" sz="2100" dirty="0"/>
              <a:t>* this is a comment in FORTRAN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/>
              <a:t>void f() { __</a:t>
            </a:r>
            <a:r>
              <a:rPr lang="en-US" sz="2100" dirty="0" err="1"/>
              <a:t>asm</a:t>
            </a:r>
            <a:r>
              <a:rPr lang="en-US" sz="2100" dirty="0"/>
              <a:t> { </a:t>
            </a:r>
            <a:br>
              <a:rPr lang="en-US" sz="2100" dirty="0"/>
            </a:br>
            <a:r>
              <a:rPr lang="en-US" sz="2100" dirty="0"/>
              <a:t>  </a:t>
            </a:r>
            <a:r>
              <a:rPr lang="en-US" sz="2100" dirty="0" err="1"/>
              <a:t>xor</a:t>
            </a:r>
            <a:r>
              <a:rPr lang="en-US" sz="2100" dirty="0"/>
              <a:t> </a:t>
            </a:r>
            <a:r>
              <a:rPr lang="en-US" sz="2100" dirty="0" err="1"/>
              <a:t>eax,eax</a:t>
            </a:r>
            <a:r>
              <a:rPr lang="en-US" sz="2100" dirty="0"/>
              <a:t> ; this is a comment in </a:t>
            </a:r>
            <a:r>
              <a:rPr lang="en-US" sz="2100" dirty="0" err="1"/>
              <a:t>MSVC</a:t>
            </a:r>
            <a:r>
              <a:rPr lang="en-US" sz="2100" dirty="0"/>
              <a:t> assembly block</a:t>
            </a:r>
            <a:br>
              <a:rPr lang="en-US" sz="2100" dirty="0"/>
            </a:br>
            <a:r>
              <a:rPr lang="en-US" sz="2100" dirty="0"/>
              <a:t>} 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Lexical analysis background</a:t>
            </a:r>
            <a:endParaRPr lang="cs-CZ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854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noProof="1"/>
              <a:t>Patterns using regular expressions </a:t>
            </a:r>
            <a:r>
              <a:rPr lang="cs-CZ" sz="2600" dirty="0">
                <a:cs typeface="Arial" charset="0"/>
              </a:rPr>
              <a:t>→ </a:t>
            </a:r>
            <a:r>
              <a:rPr lang="en-US" sz="2600" dirty="0">
                <a:cs typeface="Arial" charset="0"/>
              </a:rPr>
              <a:t>regular languages</a:t>
            </a:r>
            <a:r>
              <a:rPr lang="cs-CZ" sz="2600" dirty="0">
                <a:cs typeface="Arial" charset="0"/>
              </a:rPr>
              <a:t> → </a:t>
            </a:r>
            <a:r>
              <a:rPr lang="en-US" sz="2600" dirty="0">
                <a:cs typeface="Arial" charset="0"/>
              </a:rPr>
              <a:t>accepted by finite automata</a:t>
            </a:r>
            <a:endParaRPr lang="cs-CZ" sz="2600" dirty="0"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600" dirty="0">
                <a:cs typeface="Arial" charset="0"/>
              </a:rPr>
              <a:t>Restarting the automaton after each recognized/accepted token</a:t>
            </a:r>
            <a:endParaRPr lang="cs-CZ" sz="2600" dirty="0"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600" dirty="0">
                <a:cs typeface="Arial" charset="0"/>
              </a:rPr>
              <a:t>Finite automaton for an integer in C:</a:t>
            </a:r>
            <a:endParaRPr lang="cs-CZ" sz="2600" dirty="0">
              <a:cs typeface="Arial" charset="0"/>
            </a:endParaRP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971550" y="38608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197" name="Oval 12"/>
          <p:cNvSpPr>
            <a:spLocks noChangeArrowheads="1"/>
          </p:cNvSpPr>
          <p:nvPr/>
        </p:nvSpPr>
        <p:spPr bwMode="auto">
          <a:xfrm>
            <a:off x="2124075" y="38608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198" name="Oval 13"/>
          <p:cNvSpPr>
            <a:spLocks noChangeArrowheads="1"/>
          </p:cNvSpPr>
          <p:nvPr/>
        </p:nvSpPr>
        <p:spPr bwMode="auto">
          <a:xfrm>
            <a:off x="2627313" y="56610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199" name="Oval 14"/>
          <p:cNvSpPr>
            <a:spLocks noChangeArrowheads="1"/>
          </p:cNvSpPr>
          <p:nvPr/>
        </p:nvSpPr>
        <p:spPr bwMode="auto">
          <a:xfrm>
            <a:off x="3563938" y="50133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200" name="Oval 15"/>
          <p:cNvSpPr>
            <a:spLocks noChangeArrowheads="1"/>
          </p:cNvSpPr>
          <p:nvPr/>
        </p:nvSpPr>
        <p:spPr bwMode="auto">
          <a:xfrm>
            <a:off x="3490913" y="63087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201" name="Oval 17"/>
          <p:cNvSpPr>
            <a:spLocks noChangeArrowheads="1"/>
          </p:cNvSpPr>
          <p:nvPr/>
        </p:nvSpPr>
        <p:spPr bwMode="auto">
          <a:xfrm>
            <a:off x="5364163" y="50133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202" name="Text Box 19"/>
          <p:cNvSpPr txBox="1">
            <a:spLocks noChangeArrowheads="1"/>
          </p:cNvSpPr>
          <p:nvPr/>
        </p:nvSpPr>
        <p:spPr bwMode="auto">
          <a:xfrm>
            <a:off x="1476375" y="3716338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</a:t>
            </a:r>
            <a:r>
              <a:rPr lang="cs-CZ"/>
              <a:t>1-9</a:t>
            </a:r>
            <a:r>
              <a:rPr lang="en-US"/>
              <a:t>]</a:t>
            </a:r>
            <a:endParaRPr lang="cs-CZ"/>
          </a:p>
        </p:txBody>
      </p:sp>
      <p:sp>
        <p:nvSpPr>
          <p:cNvPr id="8203" name="Text Box 21"/>
          <p:cNvSpPr txBox="1">
            <a:spLocks noChangeArrowheads="1"/>
          </p:cNvSpPr>
          <p:nvPr/>
        </p:nvSpPr>
        <p:spPr bwMode="auto">
          <a:xfrm>
            <a:off x="1692275" y="4941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0</a:t>
            </a:r>
          </a:p>
        </p:txBody>
      </p:sp>
      <p:cxnSp>
        <p:nvCxnSpPr>
          <p:cNvPr id="8204" name="AutoShape 22"/>
          <p:cNvCxnSpPr>
            <a:cxnSpLocks noChangeShapeType="1"/>
            <a:endCxn id="8196" idx="2"/>
          </p:cNvCxnSpPr>
          <p:nvPr/>
        </p:nvCxnSpPr>
        <p:spPr bwMode="auto">
          <a:xfrm>
            <a:off x="395288" y="4076700"/>
            <a:ext cx="5762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05" name="AutoShape 23"/>
          <p:cNvCxnSpPr>
            <a:cxnSpLocks noChangeShapeType="1"/>
            <a:stCxn id="8196" idx="6"/>
            <a:endCxn id="8197" idx="2"/>
          </p:cNvCxnSpPr>
          <p:nvPr/>
        </p:nvCxnSpPr>
        <p:spPr bwMode="auto">
          <a:xfrm>
            <a:off x="1403350" y="4076700"/>
            <a:ext cx="720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06" name="AutoShape 24"/>
          <p:cNvCxnSpPr>
            <a:cxnSpLocks noChangeShapeType="1"/>
            <a:stCxn id="8196" idx="4"/>
            <a:endCxn id="8198" idx="1"/>
          </p:cNvCxnSpPr>
          <p:nvPr/>
        </p:nvCxnSpPr>
        <p:spPr bwMode="auto">
          <a:xfrm>
            <a:off x="1187450" y="4292600"/>
            <a:ext cx="1503363" cy="1431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07" name="AutoShape 25"/>
          <p:cNvCxnSpPr>
            <a:cxnSpLocks noChangeShapeType="1"/>
            <a:stCxn id="8197" idx="3"/>
            <a:endCxn id="8197" idx="5"/>
          </p:cNvCxnSpPr>
          <p:nvPr/>
        </p:nvCxnSpPr>
        <p:spPr bwMode="auto">
          <a:xfrm rot="16200000" flipH="1">
            <a:off x="2339181" y="4077494"/>
            <a:ext cx="1588" cy="304800"/>
          </a:xfrm>
          <a:prstGeom prst="curvedConnector3">
            <a:avLst>
              <a:gd name="adj1" fmla="val 1840000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08" name="AutoShape 26"/>
          <p:cNvCxnSpPr>
            <a:cxnSpLocks noChangeShapeType="1"/>
            <a:stCxn id="8197" idx="6"/>
          </p:cNvCxnSpPr>
          <p:nvPr/>
        </p:nvCxnSpPr>
        <p:spPr bwMode="auto">
          <a:xfrm>
            <a:off x="2555875" y="4076700"/>
            <a:ext cx="936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209" name="Text Box 27"/>
          <p:cNvSpPr txBox="1">
            <a:spLocks noChangeArrowheads="1"/>
          </p:cNvSpPr>
          <p:nvPr/>
        </p:nvSpPr>
        <p:spPr bwMode="auto">
          <a:xfrm>
            <a:off x="2484438" y="429260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</a:t>
            </a:r>
            <a:r>
              <a:rPr lang="cs-CZ"/>
              <a:t>0-9</a:t>
            </a:r>
            <a:r>
              <a:rPr lang="en-US"/>
              <a:t>]</a:t>
            </a:r>
            <a:endParaRPr lang="cs-CZ"/>
          </a:p>
        </p:txBody>
      </p:sp>
      <p:sp>
        <p:nvSpPr>
          <p:cNvPr id="8210" name="Text Box 28"/>
          <p:cNvSpPr txBox="1">
            <a:spLocks noChangeArrowheads="1"/>
          </p:cNvSpPr>
          <p:nvPr/>
        </p:nvSpPr>
        <p:spPr bwMode="auto">
          <a:xfrm>
            <a:off x="2700338" y="3716338"/>
            <a:ext cx="33118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Decimal integer </a:t>
            </a:r>
            <a:r>
              <a:rPr lang="cs-CZ" dirty="0"/>
              <a:t>(SINT)</a:t>
            </a:r>
          </a:p>
        </p:txBody>
      </p:sp>
      <p:cxnSp>
        <p:nvCxnSpPr>
          <p:cNvPr id="8211" name="AutoShape 29"/>
          <p:cNvCxnSpPr>
            <a:cxnSpLocks noChangeShapeType="1"/>
            <a:stCxn id="8198" idx="7"/>
            <a:endCxn id="8199" idx="2"/>
          </p:cNvCxnSpPr>
          <p:nvPr/>
        </p:nvCxnSpPr>
        <p:spPr bwMode="auto">
          <a:xfrm flipV="1">
            <a:off x="2995613" y="5229225"/>
            <a:ext cx="568325" cy="495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12" name="AutoShape 30"/>
          <p:cNvCxnSpPr>
            <a:cxnSpLocks noChangeShapeType="1"/>
            <a:stCxn id="8198" idx="5"/>
            <a:endCxn id="8200" idx="2"/>
          </p:cNvCxnSpPr>
          <p:nvPr/>
        </p:nvCxnSpPr>
        <p:spPr bwMode="auto">
          <a:xfrm>
            <a:off x="2995613" y="6029325"/>
            <a:ext cx="495300" cy="495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13" name="AutoShape 31"/>
          <p:cNvCxnSpPr>
            <a:cxnSpLocks noChangeShapeType="1"/>
            <a:stCxn id="8198" idx="2"/>
          </p:cNvCxnSpPr>
          <p:nvPr/>
        </p:nvCxnSpPr>
        <p:spPr bwMode="auto">
          <a:xfrm flipH="1">
            <a:off x="1763713" y="5876925"/>
            <a:ext cx="863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214" name="Text Box 33"/>
          <p:cNvSpPr txBox="1">
            <a:spLocks noChangeArrowheads="1"/>
          </p:cNvSpPr>
          <p:nvPr/>
        </p:nvSpPr>
        <p:spPr bwMode="auto">
          <a:xfrm>
            <a:off x="2771775" y="5084763"/>
            <a:ext cx="57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[xX]</a:t>
            </a:r>
            <a:endParaRPr lang="cs-CZ"/>
          </a:p>
        </p:txBody>
      </p:sp>
      <p:sp>
        <p:nvSpPr>
          <p:cNvPr id="8215" name="Text Box 34"/>
          <p:cNvSpPr txBox="1">
            <a:spLocks noChangeArrowheads="1"/>
          </p:cNvSpPr>
          <p:nvPr/>
        </p:nvSpPr>
        <p:spPr bwMode="auto">
          <a:xfrm>
            <a:off x="2627313" y="6237288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</a:t>
            </a:r>
            <a:r>
              <a:rPr lang="cs-CZ"/>
              <a:t>1-</a:t>
            </a:r>
            <a:r>
              <a:rPr lang="en-US"/>
              <a:t>7]</a:t>
            </a:r>
            <a:endParaRPr lang="cs-CZ"/>
          </a:p>
        </p:txBody>
      </p:sp>
      <p:cxnSp>
        <p:nvCxnSpPr>
          <p:cNvPr id="8216" name="AutoShape 35"/>
          <p:cNvCxnSpPr>
            <a:cxnSpLocks noChangeShapeType="1"/>
            <a:stCxn id="8200" idx="1"/>
            <a:endCxn id="8200" idx="7"/>
          </p:cNvCxnSpPr>
          <p:nvPr/>
        </p:nvCxnSpPr>
        <p:spPr bwMode="auto">
          <a:xfrm rot="5400000" flipV="1">
            <a:off x="3706019" y="6220619"/>
            <a:ext cx="1588" cy="304800"/>
          </a:xfrm>
          <a:prstGeom prst="curvedConnector3">
            <a:avLst>
              <a:gd name="adj1" fmla="val -1840000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17" name="AutoShape 36"/>
          <p:cNvCxnSpPr>
            <a:cxnSpLocks noChangeShapeType="1"/>
            <a:stCxn id="8200" idx="6"/>
          </p:cNvCxnSpPr>
          <p:nvPr/>
        </p:nvCxnSpPr>
        <p:spPr bwMode="auto">
          <a:xfrm>
            <a:off x="3922713" y="6524625"/>
            <a:ext cx="936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218" name="Text Box 37"/>
          <p:cNvSpPr txBox="1">
            <a:spLocks noChangeArrowheads="1"/>
          </p:cNvSpPr>
          <p:nvPr/>
        </p:nvSpPr>
        <p:spPr bwMode="auto">
          <a:xfrm>
            <a:off x="4067175" y="6165850"/>
            <a:ext cx="2952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Octal integer </a:t>
            </a:r>
            <a:r>
              <a:rPr lang="cs-CZ" dirty="0"/>
              <a:t>(UINT)</a:t>
            </a:r>
          </a:p>
        </p:txBody>
      </p:sp>
      <p:sp>
        <p:nvSpPr>
          <p:cNvPr id="8219" name="Text Box 38"/>
          <p:cNvSpPr txBox="1">
            <a:spLocks noChangeArrowheads="1"/>
          </p:cNvSpPr>
          <p:nvPr/>
        </p:nvSpPr>
        <p:spPr bwMode="auto">
          <a:xfrm>
            <a:off x="3419475" y="5661025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</a:t>
            </a:r>
            <a:r>
              <a:rPr lang="cs-CZ"/>
              <a:t>0-</a:t>
            </a:r>
            <a:r>
              <a:rPr lang="en-US"/>
              <a:t>7]</a:t>
            </a:r>
            <a:endParaRPr lang="cs-CZ"/>
          </a:p>
        </p:txBody>
      </p:sp>
      <p:cxnSp>
        <p:nvCxnSpPr>
          <p:cNvPr id="8220" name="AutoShape 39"/>
          <p:cNvCxnSpPr>
            <a:cxnSpLocks noChangeShapeType="1"/>
            <a:stCxn id="8199" idx="6"/>
            <a:endCxn id="8201" idx="2"/>
          </p:cNvCxnSpPr>
          <p:nvPr/>
        </p:nvCxnSpPr>
        <p:spPr bwMode="auto">
          <a:xfrm>
            <a:off x="3995738" y="5229225"/>
            <a:ext cx="13684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221" name="Text Box 40"/>
          <p:cNvSpPr txBox="1">
            <a:spLocks noChangeArrowheads="1"/>
          </p:cNvSpPr>
          <p:nvPr/>
        </p:nvSpPr>
        <p:spPr bwMode="auto">
          <a:xfrm>
            <a:off x="3995738" y="4868863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</a:t>
            </a:r>
            <a:r>
              <a:rPr lang="cs-CZ"/>
              <a:t>0-9A-Fa-f</a:t>
            </a:r>
            <a:r>
              <a:rPr lang="en-US"/>
              <a:t>]</a:t>
            </a:r>
            <a:endParaRPr lang="cs-CZ"/>
          </a:p>
        </p:txBody>
      </p:sp>
      <p:cxnSp>
        <p:nvCxnSpPr>
          <p:cNvPr id="8222" name="AutoShape 41"/>
          <p:cNvCxnSpPr>
            <a:cxnSpLocks noChangeShapeType="1"/>
            <a:stCxn id="8201" idx="6"/>
          </p:cNvCxnSpPr>
          <p:nvPr/>
        </p:nvCxnSpPr>
        <p:spPr bwMode="auto">
          <a:xfrm>
            <a:off x="5795963" y="5229225"/>
            <a:ext cx="1152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23" name="AutoShape 42"/>
          <p:cNvCxnSpPr>
            <a:cxnSpLocks noChangeShapeType="1"/>
            <a:stCxn id="8201" idx="1"/>
            <a:endCxn id="8201" idx="7"/>
          </p:cNvCxnSpPr>
          <p:nvPr/>
        </p:nvCxnSpPr>
        <p:spPr bwMode="auto">
          <a:xfrm rot="5400000" flipV="1">
            <a:off x="5579269" y="4925219"/>
            <a:ext cx="1588" cy="304800"/>
          </a:xfrm>
          <a:prstGeom prst="curvedConnector3">
            <a:avLst>
              <a:gd name="adj1" fmla="val -1840000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224" name="Text Box 43"/>
          <p:cNvSpPr txBox="1">
            <a:spLocks noChangeArrowheads="1"/>
          </p:cNvSpPr>
          <p:nvPr/>
        </p:nvSpPr>
        <p:spPr bwMode="auto">
          <a:xfrm>
            <a:off x="4932363" y="4365625"/>
            <a:ext cx="127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</a:t>
            </a:r>
            <a:r>
              <a:rPr lang="cs-CZ"/>
              <a:t>0-9A-Fa-f</a:t>
            </a:r>
            <a:r>
              <a:rPr lang="en-US"/>
              <a:t>]</a:t>
            </a:r>
            <a:endParaRPr lang="cs-CZ"/>
          </a:p>
        </p:txBody>
      </p:sp>
      <p:sp>
        <p:nvSpPr>
          <p:cNvPr id="8225" name="Text Box 44"/>
          <p:cNvSpPr txBox="1">
            <a:spLocks noChangeArrowheads="1"/>
          </p:cNvSpPr>
          <p:nvPr/>
        </p:nvSpPr>
        <p:spPr bwMode="auto">
          <a:xfrm>
            <a:off x="5795963" y="5229225"/>
            <a:ext cx="27368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Hexadecimal integer </a:t>
            </a:r>
            <a:r>
              <a:rPr lang="cs-CZ" dirty="0"/>
              <a:t>(UINT)</a:t>
            </a:r>
          </a:p>
        </p:txBody>
      </p:sp>
      <p:sp>
        <p:nvSpPr>
          <p:cNvPr id="8226" name="Text Box 45"/>
          <p:cNvSpPr txBox="1">
            <a:spLocks noChangeArrowheads="1"/>
          </p:cNvSpPr>
          <p:nvPr/>
        </p:nvSpPr>
        <p:spPr bwMode="auto">
          <a:xfrm>
            <a:off x="611188" y="5949950"/>
            <a:ext cx="1908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Decimal integer </a:t>
            </a:r>
            <a:r>
              <a:rPr lang="cs-CZ" dirty="0"/>
              <a:t>(SINT)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Lexical analysis</a:t>
            </a:r>
            <a:endParaRPr lang="cs-CZ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854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dirty="0">
                <a:cs typeface="Arial" charset="0"/>
              </a:rPr>
              <a:t>Automaton defined for every pattern (via </a:t>
            </a:r>
            <a:r>
              <a:rPr lang="en-US" sz="2600" dirty="0" err="1">
                <a:cs typeface="Arial" charset="0"/>
              </a:rPr>
              <a:t>regexp</a:t>
            </a:r>
            <a:r>
              <a:rPr lang="en-US" sz="2600" dirty="0">
                <a:cs typeface="Arial" charset="0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>
                <a:cs typeface="Arial" charset="0"/>
              </a:rPr>
              <a:t>All automata merged to one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>
                <a:cs typeface="Arial" charset="0"/>
              </a:rPr>
              <a:t>Non-determinism usually solved by priority of patterns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>
                <a:cs typeface="Arial" charset="0"/>
              </a:rPr>
              <a:t>Context-dependent tokens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>
                <a:cs typeface="Arial" charset="0"/>
              </a:rPr>
              <a:t>Multiple entry-points of the automaton</a:t>
            </a:r>
            <a:endParaRPr lang="cs-CZ" sz="2200" dirty="0">
              <a:cs typeface="Arial" charset="0"/>
            </a:endParaRP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971550" y="38608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197" name="Oval 12"/>
          <p:cNvSpPr>
            <a:spLocks noChangeArrowheads="1"/>
          </p:cNvSpPr>
          <p:nvPr/>
        </p:nvSpPr>
        <p:spPr bwMode="auto">
          <a:xfrm>
            <a:off x="2124075" y="38608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198" name="Oval 13"/>
          <p:cNvSpPr>
            <a:spLocks noChangeArrowheads="1"/>
          </p:cNvSpPr>
          <p:nvPr/>
        </p:nvSpPr>
        <p:spPr bwMode="auto">
          <a:xfrm>
            <a:off x="2627313" y="56610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199" name="Oval 14"/>
          <p:cNvSpPr>
            <a:spLocks noChangeArrowheads="1"/>
          </p:cNvSpPr>
          <p:nvPr/>
        </p:nvSpPr>
        <p:spPr bwMode="auto">
          <a:xfrm>
            <a:off x="3563938" y="50133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200" name="Oval 15"/>
          <p:cNvSpPr>
            <a:spLocks noChangeArrowheads="1"/>
          </p:cNvSpPr>
          <p:nvPr/>
        </p:nvSpPr>
        <p:spPr bwMode="auto">
          <a:xfrm>
            <a:off x="3490913" y="63087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201" name="Oval 17"/>
          <p:cNvSpPr>
            <a:spLocks noChangeArrowheads="1"/>
          </p:cNvSpPr>
          <p:nvPr/>
        </p:nvSpPr>
        <p:spPr bwMode="auto">
          <a:xfrm>
            <a:off x="5364163" y="50133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202" name="Text Box 19"/>
          <p:cNvSpPr txBox="1">
            <a:spLocks noChangeArrowheads="1"/>
          </p:cNvSpPr>
          <p:nvPr/>
        </p:nvSpPr>
        <p:spPr bwMode="auto">
          <a:xfrm>
            <a:off x="1476375" y="3716338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</a:t>
            </a:r>
            <a:r>
              <a:rPr lang="cs-CZ"/>
              <a:t>1-9</a:t>
            </a:r>
            <a:r>
              <a:rPr lang="en-US"/>
              <a:t>]</a:t>
            </a:r>
            <a:endParaRPr lang="cs-CZ"/>
          </a:p>
        </p:txBody>
      </p:sp>
      <p:sp>
        <p:nvSpPr>
          <p:cNvPr id="8203" name="Text Box 21"/>
          <p:cNvSpPr txBox="1">
            <a:spLocks noChangeArrowheads="1"/>
          </p:cNvSpPr>
          <p:nvPr/>
        </p:nvSpPr>
        <p:spPr bwMode="auto">
          <a:xfrm>
            <a:off x="1692275" y="49418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0</a:t>
            </a:r>
          </a:p>
        </p:txBody>
      </p:sp>
      <p:cxnSp>
        <p:nvCxnSpPr>
          <p:cNvPr id="8204" name="AutoShape 22"/>
          <p:cNvCxnSpPr>
            <a:cxnSpLocks noChangeShapeType="1"/>
            <a:endCxn id="8196" idx="2"/>
          </p:cNvCxnSpPr>
          <p:nvPr/>
        </p:nvCxnSpPr>
        <p:spPr bwMode="auto">
          <a:xfrm>
            <a:off x="395288" y="4076700"/>
            <a:ext cx="5762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05" name="AutoShape 23"/>
          <p:cNvCxnSpPr>
            <a:cxnSpLocks noChangeShapeType="1"/>
            <a:stCxn id="8196" idx="6"/>
            <a:endCxn id="8197" idx="2"/>
          </p:cNvCxnSpPr>
          <p:nvPr/>
        </p:nvCxnSpPr>
        <p:spPr bwMode="auto">
          <a:xfrm>
            <a:off x="1403350" y="4076700"/>
            <a:ext cx="720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06" name="AutoShape 24"/>
          <p:cNvCxnSpPr>
            <a:cxnSpLocks noChangeShapeType="1"/>
            <a:stCxn id="8196" idx="4"/>
            <a:endCxn id="8198" idx="1"/>
          </p:cNvCxnSpPr>
          <p:nvPr/>
        </p:nvCxnSpPr>
        <p:spPr bwMode="auto">
          <a:xfrm>
            <a:off x="1187450" y="4292600"/>
            <a:ext cx="1503363" cy="1431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07" name="AutoShape 25"/>
          <p:cNvCxnSpPr>
            <a:cxnSpLocks noChangeShapeType="1"/>
            <a:stCxn id="8197" idx="3"/>
            <a:endCxn id="8197" idx="5"/>
          </p:cNvCxnSpPr>
          <p:nvPr/>
        </p:nvCxnSpPr>
        <p:spPr bwMode="auto">
          <a:xfrm rot="16200000" flipH="1">
            <a:off x="2339181" y="4077494"/>
            <a:ext cx="1588" cy="304800"/>
          </a:xfrm>
          <a:prstGeom prst="curvedConnector3">
            <a:avLst>
              <a:gd name="adj1" fmla="val 1840000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08" name="AutoShape 26"/>
          <p:cNvCxnSpPr>
            <a:cxnSpLocks noChangeShapeType="1"/>
            <a:stCxn id="8197" idx="6"/>
          </p:cNvCxnSpPr>
          <p:nvPr/>
        </p:nvCxnSpPr>
        <p:spPr bwMode="auto">
          <a:xfrm>
            <a:off x="2555875" y="4076700"/>
            <a:ext cx="936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209" name="Text Box 27"/>
          <p:cNvSpPr txBox="1">
            <a:spLocks noChangeArrowheads="1"/>
          </p:cNvSpPr>
          <p:nvPr/>
        </p:nvSpPr>
        <p:spPr bwMode="auto">
          <a:xfrm>
            <a:off x="2484438" y="429260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</a:t>
            </a:r>
            <a:r>
              <a:rPr lang="cs-CZ"/>
              <a:t>0-9</a:t>
            </a:r>
            <a:r>
              <a:rPr lang="en-US"/>
              <a:t>]</a:t>
            </a:r>
            <a:endParaRPr lang="cs-CZ"/>
          </a:p>
        </p:txBody>
      </p:sp>
      <p:sp>
        <p:nvSpPr>
          <p:cNvPr id="8210" name="Text Box 28"/>
          <p:cNvSpPr txBox="1">
            <a:spLocks noChangeArrowheads="1"/>
          </p:cNvSpPr>
          <p:nvPr/>
        </p:nvSpPr>
        <p:spPr bwMode="auto">
          <a:xfrm>
            <a:off x="2700338" y="3716338"/>
            <a:ext cx="33118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Decimal integer </a:t>
            </a:r>
            <a:r>
              <a:rPr lang="cs-CZ" dirty="0"/>
              <a:t>(SINT)</a:t>
            </a:r>
          </a:p>
        </p:txBody>
      </p:sp>
      <p:cxnSp>
        <p:nvCxnSpPr>
          <p:cNvPr id="8211" name="AutoShape 29"/>
          <p:cNvCxnSpPr>
            <a:cxnSpLocks noChangeShapeType="1"/>
            <a:stCxn id="8198" idx="7"/>
            <a:endCxn id="8199" idx="2"/>
          </p:cNvCxnSpPr>
          <p:nvPr/>
        </p:nvCxnSpPr>
        <p:spPr bwMode="auto">
          <a:xfrm flipV="1">
            <a:off x="2995613" y="5229225"/>
            <a:ext cx="568325" cy="495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12" name="AutoShape 30"/>
          <p:cNvCxnSpPr>
            <a:cxnSpLocks noChangeShapeType="1"/>
            <a:stCxn id="8198" idx="5"/>
            <a:endCxn id="8200" idx="2"/>
          </p:cNvCxnSpPr>
          <p:nvPr/>
        </p:nvCxnSpPr>
        <p:spPr bwMode="auto">
          <a:xfrm>
            <a:off x="2995613" y="6029325"/>
            <a:ext cx="495300" cy="495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13" name="AutoShape 31"/>
          <p:cNvCxnSpPr>
            <a:cxnSpLocks noChangeShapeType="1"/>
            <a:stCxn id="8198" idx="2"/>
          </p:cNvCxnSpPr>
          <p:nvPr/>
        </p:nvCxnSpPr>
        <p:spPr bwMode="auto">
          <a:xfrm flipH="1">
            <a:off x="1763713" y="5876925"/>
            <a:ext cx="863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214" name="Text Box 33"/>
          <p:cNvSpPr txBox="1">
            <a:spLocks noChangeArrowheads="1"/>
          </p:cNvSpPr>
          <p:nvPr/>
        </p:nvSpPr>
        <p:spPr bwMode="auto">
          <a:xfrm>
            <a:off x="2771775" y="5084763"/>
            <a:ext cx="57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[xX]</a:t>
            </a:r>
            <a:endParaRPr lang="cs-CZ"/>
          </a:p>
        </p:txBody>
      </p:sp>
      <p:sp>
        <p:nvSpPr>
          <p:cNvPr id="8215" name="Text Box 34"/>
          <p:cNvSpPr txBox="1">
            <a:spLocks noChangeArrowheads="1"/>
          </p:cNvSpPr>
          <p:nvPr/>
        </p:nvSpPr>
        <p:spPr bwMode="auto">
          <a:xfrm>
            <a:off x="2627313" y="6237288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</a:t>
            </a:r>
            <a:r>
              <a:rPr lang="cs-CZ"/>
              <a:t>1-</a:t>
            </a:r>
            <a:r>
              <a:rPr lang="en-US"/>
              <a:t>7]</a:t>
            </a:r>
            <a:endParaRPr lang="cs-CZ"/>
          </a:p>
        </p:txBody>
      </p:sp>
      <p:cxnSp>
        <p:nvCxnSpPr>
          <p:cNvPr id="8216" name="AutoShape 35"/>
          <p:cNvCxnSpPr>
            <a:cxnSpLocks noChangeShapeType="1"/>
            <a:stCxn id="8200" idx="1"/>
            <a:endCxn id="8200" idx="7"/>
          </p:cNvCxnSpPr>
          <p:nvPr/>
        </p:nvCxnSpPr>
        <p:spPr bwMode="auto">
          <a:xfrm rot="5400000" flipV="1">
            <a:off x="3706019" y="6220619"/>
            <a:ext cx="1588" cy="304800"/>
          </a:xfrm>
          <a:prstGeom prst="curvedConnector3">
            <a:avLst>
              <a:gd name="adj1" fmla="val -1840000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17" name="AutoShape 36"/>
          <p:cNvCxnSpPr>
            <a:cxnSpLocks noChangeShapeType="1"/>
            <a:stCxn id="8200" idx="6"/>
          </p:cNvCxnSpPr>
          <p:nvPr/>
        </p:nvCxnSpPr>
        <p:spPr bwMode="auto">
          <a:xfrm>
            <a:off x="3922713" y="6524625"/>
            <a:ext cx="936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218" name="Text Box 37"/>
          <p:cNvSpPr txBox="1">
            <a:spLocks noChangeArrowheads="1"/>
          </p:cNvSpPr>
          <p:nvPr/>
        </p:nvSpPr>
        <p:spPr bwMode="auto">
          <a:xfrm>
            <a:off x="4067175" y="6165850"/>
            <a:ext cx="2952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Octal integer </a:t>
            </a:r>
            <a:r>
              <a:rPr lang="cs-CZ" dirty="0"/>
              <a:t>(UINT)</a:t>
            </a:r>
          </a:p>
        </p:txBody>
      </p:sp>
      <p:sp>
        <p:nvSpPr>
          <p:cNvPr id="8219" name="Text Box 38"/>
          <p:cNvSpPr txBox="1">
            <a:spLocks noChangeArrowheads="1"/>
          </p:cNvSpPr>
          <p:nvPr/>
        </p:nvSpPr>
        <p:spPr bwMode="auto">
          <a:xfrm>
            <a:off x="3419475" y="5661025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</a:t>
            </a:r>
            <a:r>
              <a:rPr lang="cs-CZ"/>
              <a:t>0-</a:t>
            </a:r>
            <a:r>
              <a:rPr lang="en-US"/>
              <a:t>7]</a:t>
            </a:r>
            <a:endParaRPr lang="cs-CZ"/>
          </a:p>
        </p:txBody>
      </p:sp>
      <p:cxnSp>
        <p:nvCxnSpPr>
          <p:cNvPr id="8220" name="AutoShape 39"/>
          <p:cNvCxnSpPr>
            <a:cxnSpLocks noChangeShapeType="1"/>
            <a:stCxn id="8199" idx="6"/>
            <a:endCxn id="8201" idx="2"/>
          </p:cNvCxnSpPr>
          <p:nvPr/>
        </p:nvCxnSpPr>
        <p:spPr bwMode="auto">
          <a:xfrm>
            <a:off x="3995738" y="5229225"/>
            <a:ext cx="13684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221" name="Text Box 40"/>
          <p:cNvSpPr txBox="1">
            <a:spLocks noChangeArrowheads="1"/>
          </p:cNvSpPr>
          <p:nvPr/>
        </p:nvSpPr>
        <p:spPr bwMode="auto">
          <a:xfrm>
            <a:off x="3995738" y="4868863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</a:t>
            </a:r>
            <a:r>
              <a:rPr lang="cs-CZ"/>
              <a:t>0-9A-Fa-f</a:t>
            </a:r>
            <a:r>
              <a:rPr lang="en-US"/>
              <a:t>]</a:t>
            </a:r>
            <a:endParaRPr lang="cs-CZ"/>
          </a:p>
        </p:txBody>
      </p:sp>
      <p:cxnSp>
        <p:nvCxnSpPr>
          <p:cNvPr id="8222" name="AutoShape 41"/>
          <p:cNvCxnSpPr>
            <a:cxnSpLocks noChangeShapeType="1"/>
            <a:stCxn id="8201" idx="6"/>
          </p:cNvCxnSpPr>
          <p:nvPr/>
        </p:nvCxnSpPr>
        <p:spPr bwMode="auto">
          <a:xfrm>
            <a:off x="5795963" y="5229225"/>
            <a:ext cx="1152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23" name="AutoShape 42"/>
          <p:cNvCxnSpPr>
            <a:cxnSpLocks noChangeShapeType="1"/>
            <a:stCxn id="8201" idx="1"/>
            <a:endCxn id="8201" idx="7"/>
          </p:cNvCxnSpPr>
          <p:nvPr/>
        </p:nvCxnSpPr>
        <p:spPr bwMode="auto">
          <a:xfrm rot="5400000" flipV="1">
            <a:off x="5579269" y="4925219"/>
            <a:ext cx="1588" cy="304800"/>
          </a:xfrm>
          <a:prstGeom prst="curvedConnector3">
            <a:avLst>
              <a:gd name="adj1" fmla="val -1840000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224" name="Text Box 43"/>
          <p:cNvSpPr txBox="1">
            <a:spLocks noChangeArrowheads="1"/>
          </p:cNvSpPr>
          <p:nvPr/>
        </p:nvSpPr>
        <p:spPr bwMode="auto">
          <a:xfrm>
            <a:off x="4932363" y="4365625"/>
            <a:ext cx="127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[</a:t>
            </a:r>
            <a:r>
              <a:rPr lang="cs-CZ"/>
              <a:t>0-9A-Fa-f</a:t>
            </a:r>
            <a:r>
              <a:rPr lang="en-US"/>
              <a:t>]</a:t>
            </a:r>
            <a:endParaRPr lang="cs-CZ"/>
          </a:p>
        </p:txBody>
      </p:sp>
      <p:sp>
        <p:nvSpPr>
          <p:cNvPr id="8225" name="Text Box 44"/>
          <p:cNvSpPr txBox="1">
            <a:spLocks noChangeArrowheads="1"/>
          </p:cNvSpPr>
          <p:nvPr/>
        </p:nvSpPr>
        <p:spPr bwMode="auto">
          <a:xfrm>
            <a:off x="5795963" y="5229225"/>
            <a:ext cx="27368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Hexadecimal integer </a:t>
            </a:r>
            <a:r>
              <a:rPr lang="cs-CZ" dirty="0"/>
              <a:t>(UINT)</a:t>
            </a:r>
          </a:p>
        </p:txBody>
      </p:sp>
      <p:sp>
        <p:nvSpPr>
          <p:cNvPr id="8226" name="Text Box 45"/>
          <p:cNvSpPr txBox="1">
            <a:spLocks noChangeArrowheads="1"/>
          </p:cNvSpPr>
          <p:nvPr/>
        </p:nvSpPr>
        <p:spPr bwMode="auto">
          <a:xfrm>
            <a:off x="611188" y="5949950"/>
            <a:ext cx="1908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Decimal integer </a:t>
            </a:r>
            <a:r>
              <a:rPr lang="cs-CZ" dirty="0"/>
              <a:t>(SINT)</a:t>
            </a:r>
          </a:p>
        </p:txBody>
      </p:sp>
    </p:spTree>
    <p:extLst>
      <p:ext uri="{BB962C8B-B14F-4D97-AF65-F5344CB8AC3E}">
        <p14:creationId xmlns:p14="http://schemas.microsoft.com/office/powerpoint/2010/main" val="2723785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Token attributes</a:t>
            </a:r>
            <a:endParaRPr lang="cs-CZ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Required for semantic analysis</a:t>
            </a:r>
          </a:p>
          <a:p>
            <a:pPr lvl="2" eaLnBrk="1" hangingPunct="1"/>
            <a:r>
              <a:rPr lang="en-US" sz="1800" dirty="0"/>
              <a:t>Literals, identifiers</a:t>
            </a:r>
          </a:p>
          <a:p>
            <a:pPr lvl="2" eaLnBrk="1" hangingPunct="1"/>
            <a:r>
              <a:rPr lang="en-US" sz="1800" dirty="0"/>
              <a:t>Grouped tokens representing semantically different patterns ("&lt;=","&lt;",...)</a:t>
            </a:r>
            <a:endParaRPr lang="cs-CZ" sz="1800" dirty="0"/>
          </a:p>
          <a:p>
            <a:pPr lvl="1" eaLnBrk="1" hangingPunct="1"/>
            <a:r>
              <a:rPr lang="en-US" sz="2000" dirty="0"/>
              <a:t>Examples</a:t>
            </a:r>
            <a:endParaRPr lang="cs-CZ" sz="2000" dirty="0"/>
          </a:p>
          <a:p>
            <a:pPr lvl="2" eaLnBrk="1" hangingPunct="1"/>
            <a:r>
              <a:rPr lang="en-US" sz="1800" dirty="0"/>
              <a:t>Token</a:t>
            </a:r>
            <a:r>
              <a:rPr lang="cs-CZ" sz="1800" dirty="0"/>
              <a:t>=</a:t>
            </a:r>
            <a:r>
              <a:rPr lang="en-US" sz="1800" noProof="1"/>
              <a:t>RELOP</a:t>
            </a:r>
            <a:r>
              <a:rPr lang="cs-CZ" sz="1800" dirty="0"/>
              <a:t>, </a:t>
            </a:r>
            <a:r>
              <a:rPr lang="en-US" sz="1800" dirty="0" err="1"/>
              <a:t>subtoken</a:t>
            </a:r>
            <a:r>
              <a:rPr lang="cs-CZ" sz="1800" dirty="0"/>
              <a:t>=</a:t>
            </a:r>
            <a:r>
              <a:rPr lang="en-US" sz="1800" dirty="0" err="1"/>
              <a:t>LESS_OR_EQUAL</a:t>
            </a:r>
            <a:endParaRPr lang="en-US" sz="1800" dirty="0"/>
          </a:p>
          <a:p>
            <a:pPr lvl="2" eaLnBrk="1" hangingPunct="1"/>
            <a:r>
              <a:rPr lang="en-US" sz="1800" dirty="0"/>
              <a:t>Token=</a:t>
            </a:r>
            <a:r>
              <a:rPr lang="en-US" sz="1800" noProof="1"/>
              <a:t>UINT</a:t>
            </a:r>
            <a:r>
              <a:rPr lang="en-US" sz="1800" dirty="0"/>
              <a:t>, text</a:t>
            </a:r>
            <a:r>
              <a:rPr lang="cs-CZ" sz="1800" dirty="0"/>
              <a:t>=</a:t>
            </a:r>
            <a:r>
              <a:rPr lang="en-US" sz="1800" dirty="0"/>
              <a:t>"</a:t>
            </a:r>
            <a:r>
              <a:rPr lang="en-US" sz="1800" dirty="0" err="1"/>
              <a:t>0x2A</a:t>
            </a:r>
            <a:r>
              <a:rPr lang="en-US" sz="1800" dirty="0"/>
              <a:t>" (or value=42)</a:t>
            </a:r>
          </a:p>
          <a:p>
            <a:pPr lvl="2" eaLnBrk="1" hangingPunct="1"/>
            <a:r>
              <a:rPr lang="en-US" sz="1800" dirty="0"/>
              <a:t>Token=IDENT, text="main"</a:t>
            </a:r>
          </a:p>
          <a:p>
            <a:pPr eaLnBrk="1" hangingPunct="1"/>
            <a:r>
              <a:rPr lang="en-US" sz="2400" dirty="0"/>
              <a:t>Used to enhance diagnostics, debugging </a:t>
            </a:r>
            <a:r>
              <a:rPr lang="en-US" sz="2400" dirty="0" err="1"/>
              <a:t>etc</a:t>
            </a:r>
            <a:endParaRPr lang="en-US" sz="2400" dirty="0"/>
          </a:p>
          <a:p>
            <a:pPr lvl="1" eaLnBrk="1" hangingPunct="1"/>
            <a:r>
              <a:rPr lang="en-US" sz="2000" dirty="0"/>
              <a:t>File/line/column position of the token</a:t>
            </a:r>
          </a:p>
          <a:p>
            <a:pPr lvl="1" eaLnBrk="1" hangingPunct="1"/>
            <a:r>
              <a:rPr lang="en-US" sz="2000" dirty="0"/>
              <a:t>Source text of all lexical elements, including comments</a:t>
            </a:r>
          </a:p>
          <a:p>
            <a:pPr lvl="2" eaLnBrk="1" hangingPunct="1"/>
            <a:r>
              <a:rPr lang="en-US" sz="2000" dirty="0"/>
              <a:t>Source-to-source compilers with human-readable output</a:t>
            </a:r>
          </a:p>
          <a:p>
            <a:pPr lvl="2" eaLnBrk="1" hangingPunct="1"/>
            <a:r>
              <a:rPr lang="en-US" sz="2000" dirty="0"/>
              <a:t>Syntax-driven editors</a:t>
            </a:r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Lexical errors</a:t>
            </a:r>
            <a:endParaRPr lang="cs-CZ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/>
              <a:t>The finite automaton cannot continue and it is not in a final state</a:t>
            </a:r>
            <a:endParaRPr lang="cs-CZ" sz="2600" dirty="0"/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Unknown character</a:t>
            </a:r>
            <a:endParaRPr lang="cs-CZ" sz="2200" dirty="0"/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Unfinished string at the end of line</a:t>
            </a:r>
            <a:endParaRPr lang="cs-CZ" sz="2200" dirty="0"/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Recovery</a:t>
            </a:r>
            <a:endParaRPr lang="cs-CZ" sz="2600" dirty="0"/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Ignore it</a:t>
            </a:r>
            <a:endParaRPr lang="cs-CZ" sz="2200" dirty="0"/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Deduce missing character(s)</a:t>
            </a:r>
            <a:endParaRPr lang="cs-CZ" sz="2200" dirty="0"/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Typo in a keyword is not lexical error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err="1"/>
              <a:t>whle</a:t>
            </a:r>
            <a:r>
              <a:rPr lang="en-US" sz="2200" dirty="0"/>
              <a:t>(f());</a:t>
            </a:r>
            <a:endParaRPr lang="cs-CZ" sz="2200" dirty="0"/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It can significantly influence syntax analysis</a:t>
            </a:r>
            <a:endParaRPr lang="cs-CZ" sz="2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2369</TotalTime>
  <Words>696</Words>
  <Application>Microsoft Office PowerPoint</Application>
  <PresentationFormat>On-screen Show (4:3)</PresentationFormat>
  <Paragraphs>136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Wingdings</vt:lpstr>
      <vt:lpstr>Arial</vt:lpstr>
      <vt:lpstr>kuba</vt:lpstr>
      <vt:lpstr>Compiler principles</vt:lpstr>
      <vt:lpstr>Lexical analysis</vt:lpstr>
      <vt:lpstr>Lexical analysis terms</vt:lpstr>
      <vt:lpstr>Examples</vt:lpstr>
      <vt:lpstr>Interesting problems in lexical analysis</vt:lpstr>
      <vt:lpstr>Lexical analysis background</vt:lpstr>
      <vt:lpstr>Lexical analysis</vt:lpstr>
      <vt:lpstr>Token attributes</vt:lpstr>
      <vt:lpstr>Lexical errors</vt:lpstr>
      <vt:lpstr>Input buffering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David Bednárek</cp:lastModifiedBy>
  <cp:revision>214</cp:revision>
  <dcterms:created xsi:type="dcterms:W3CDTF">2005-09-28T09:53:52Z</dcterms:created>
  <dcterms:modified xsi:type="dcterms:W3CDTF">2024-10-09T13:35:10Z</dcterms:modified>
</cp:coreProperties>
</file>