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2E538-665F-41F7-803A-D92BB267109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Slajdy NEJSOU učební text! Opakuji, slajdy NEJSOU učební text!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6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nd.edu/~dthain/compiler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Compiler principles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trike="sngStrike" dirty="0"/>
              <a:t>Jakub Yaghob</a:t>
            </a:r>
          </a:p>
          <a:p>
            <a:r>
              <a:rPr lang="en-US" dirty="0"/>
              <a:t>David </a:t>
            </a:r>
            <a:r>
              <a:rPr lang="en-US" dirty="0" err="1"/>
              <a:t>Bedn</a:t>
            </a:r>
            <a:r>
              <a:rPr lang="cs-CZ" dirty="0"/>
              <a:t>árek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and slides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Compilers - Principles, Techniques and Tools</a:t>
            </a:r>
          </a:p>
          <a:p>
            <a:pPr lvl="1">
              <a:lnSpc>
                <a:spcPct val="90000"/>
              </a:lnSpc>
            </a:pPr>
            <a:r>
              <a:rPr lang="en-US" i="1" noProof="1"/>
              <a:t>The Dragon Book</a:t>
            </a:r>
          </a:p>
          <a:p>
            <a:pPr lvl="1">
              <a:lnSpc>
                <a:spcPct val="90000"/>
              </a:lnSpc>
            </a:pPr>
            <a:r>
              <a:rPr lang="cs-CZ" noProof="1"/>
              <a:t>Aho, Sethi, Ullman</a:t>
            </a:r>
            <a:r>
              <a:rPr lang="en-US" noProof="1"/>
              <a:t>;</a:t>
            </a:r>
            <a:r>
              <a:rPr lang="cs-CZ" dirty="0"/>
              <a:t> </a:t>
            </a:r>
            <a:r>
              <a:rPr lang="cs-CZ" noProof="1"/>
              <a:t>Addison-Wesley</a:t>
            </a:r>
            <a:r>
              <a:rPr lang="cs-CZ" dirty="0"/>
              <a:t> 1986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cs-CZ" noProof="1"/>
              <a:t>Aho, </a:t>
            </a:r>
            <a:r>
              <a:rPr lang="en-US" noProof="1"/>
              <a:t>Lam, </a:t>
            </a:r>
            <a:r>
              <a:rPr lang="cs-CZ" noProof="1"/>
              <a:t>Sethi, Ullman</a:t>
            </a:r>
            <a:r>
              <a:rPr lang="en-US" noProof="1"/>
              <a:t>;</a:t>
            </a:r>
            <a:r>
              <a:rPr lang="cs-CZ" dirty="0"/>
              <a:t> </a:t>
            </a:r>
            <a:r>
              <a:rPr lang="cs-CZ" noProof="1"/>
              <a:t>Addison-Wesley</a:t>
            </a:r>
            <a:r>
              <a:rPr lang="cs-CZ" dirty="0"/>
              <a:t> </a:t>
            </a:r>
            <a:r>
              <a:rPr lang="en-US" dirty="0"/>
              <a:t>2006</a:t>
            </a:r>
          </a:p>
          <a:p>
            <a:pPr>
              <a:lnSpc>
                <a:spcPct val="90000"/>
              </a:lnSpc>
            </a:pPr>
            <a:r>
              <a:rPr lang="en-US" dirty="0"/>
              <a:t>Introduction to Compilers and Language Design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Thain D</a:t>
            </a:r>
            <a:r>
              <a:rPr lang="en-US" dirty="0"/>
              <a:t>; 2020, U. Notre Dame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www3.nd.edu</a:t>
            </a:r>
            <a:r>
              <a:rPr lang="en-US" dirty="0">
                <a:hlinkClick r:id="rId3"/>
              </a:rPr>
              <a:t>/~</a:t>
            </a:r>
            <a:r>
              <a:rPr lang="en-US" dirty="0" err="1">
                <a:hlinkClick r:id="rId3"/>
              </a:rPr>
              <a:t>dthain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compilerbook</a:t>
            </a:r>
            <a:r>
              <a:rPr lang="en-US" dirty="0">
                <a:hlinkClick r:id="rId3"/>
              </a:rPr>
              <a:t>/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en-US" dirty="0"/>
              <a:t>Advanced compiler design and implementation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noProof="1"/>
              <a:t>Muchnick SS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cs-CZ" noProof="1"/>
              <a:t>Morgan Kaufman </a:t>
            </a:r>
            <a:r>
              <a:rPr lang="cs-CZ" dirty="0"/>
              <a:t>1997</a:t>
            </a:r>
          </a:p>
          <a:p>
            <a:pPr>
              <a:lnSpc>
                <a:spcPct val="90000"/>
              </a:lnSpc>
            </a:pPr>
            <a:r>
              <a:rPr lang="en-US" dirty="0"/>
              <a:t>Slides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sz="2200" noProof="1"/>
              <a:t>https://www.ksi.mff.cuni.cz/teaching/nswi098-web/</a:t>
            </a:r>
            <a:endParaRPr lang="en-US" sz="2200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compiler?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65275"/>
          </a:xfrm>
        </p:spPr>
        <p:txBody>
          <a:bodyPr/>
          <a:lstStyle/>
          <a:p>
            <a:r>
              <a:rPr lang="en-US" dirty="0"/>
              <a:t>Naïve concept</a:t>
            </a:r>
            <a:endParaRPr lang="cs-CZ" dirty="0"/>
          </a:p>
          <a:p>
            <a:pPr lvl="1"/>
            <a:r>
              <a:rPr lang="en-US" dirty="0"/>
              <a:t>A black-box compiling a source code to a target code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348038" y="3429000"/>
            <a:ext cx="2160587" cy="11525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Compiler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508625" y="40052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/>
          <a:lstStyle/>
          <a:p>
            <a:endParaRPr lang="cs-CZ" dirty="0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908175" y="40052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/>
          <a:lstStyle/>
          <a:p>
            <a:endParaRPr lang="cs-CZ" dirty="0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00563" y="45815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/>
          <a:lstStyle/>
          <a:p>
            <a:endParaRPr lang="cs-CZ" dirty="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80007" y="3592513"/>
            <a:ext cx="13244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Source</a:t>
            </a:r>
            <a:br>
              <a:rPr lang="en-US" sz="2800" dirty="0"/>
            </a:br>
            <a:r>
              <a:rPr lang="en-US" sz="2800" dirty="0"/>
              <a:t>code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131384" y="3573463"/>
            <a:ext cx="11851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Target</a:t>
            </a:r>
            <a:br>
              <a:rPr lang="en-US" sz="2800" dirty="0"/>
            </a:br>
            <a:r>
              <a:rPr lang="en-US" sz="2800" dirty="0"/>
              <a:t>code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74009" y="5229225"/>
            <a:ext cx="18245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Error</a:t>
            </a:r>
            <a:br>
              <a:rPr lang="en-US" sz="2800" dirty="0"/>
            </a:br>
            <a:r>
              <a:rPr lang="en-US" sz="2800" dirty="0"/>
              <a:t>messages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frequent use cases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Structured or syntax-highlighting editor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en-US" dirty="0"/>
              <a:t>Pretty-printer</a:t>
            </a:r>
          </a:p>
          <a:p>
            <a:pPr>
              <a:lnSpc>
                <a:spcPct val="90000"/>
              </a:lnSpc>
            </a:pPr>
            <a:r>
              <a:rPr lang="en-US" dirty="0"/>
              <a:t>Static program checker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LINT</a:t>
            </a:r>
          </a:p>
          <a:p>
            <a:pPr>
              <a:lnSpc>
                <a:spcPct val="90000"/>
              </a:lnSpc>
            </a:pPr>
            <a:r>
              <a:rPr lang="en-US" dirty="0"/>
              <a:t>Interpreters, JIT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en-US" dirty="0"/>
              <a:t>Circuit design (aka. logic synthesis)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Verilog, VHDL, System-C</a:t>
            </a:r>
          </a:p>
          <a:p>
            <a:pPr>
              <a:lnSpc>
                <a:spcPct val="90000"/>
              </a:lnSpc>
            </a:pPr>
            <a:r>
              <a:rPr lang="en-US" dirty="0"/>
              <a:t>Query languages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SQL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translation</a:t>
            </a:r>
            <a:endParaRPr lang="cs-CZ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844800" y="3213100"/>
            <a:ext cx="1439166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Preprocessor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00788" y="3213100"/>
            <a:ext cx="13668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Compiler</a:t>
            </a:r>
            <a:endParaRPr lang="cs-CZ" dirty="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229350" y="5805488"/>
            <a:ext cx="13668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Assembler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699792" y="5805488"/>
            <a:ext cx="15841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Linker/Loader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4283966" y="3500438"/>
            <a:ext cx="5055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6948488" y="508635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5581650" y="60944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3060700" y="4508500"/>
            <a:ext cx="1152525" cy="792163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Libraries</a:t>
            </a:r>
            <a:br>
              <a:rPr lang="en-US" dirty="0"/>
            </a:br>
            <a:r>
              <a:rPr lang="en-US" dirty="0"/>
              <a:t>Objects</a:t>
            </a:r>
            <a:endParaRPr lang="cs-CZ" dirty="0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563938" y="53006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1116013" y="3213100"/>
            <a:ext cx="1008062" cy="647700"/>
          </a:xfrm>
          <a:prstGeom prst="flowChartDocumen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Source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124075" y="35004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4752975" y="3141663"/>
            <a:ext cx="936625" cy="647700"/>
          </a:xfrm>
          <a:prstGeom prst="flowChartInputOutpu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.pp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581650" y="3500438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6445250" y="4437063"/>
            <a:ext cx="936625" cy="647700"/>
          </a:xfrm>
          <a:prstGeom prst="flowChartInputOutpu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.asm</a:t>
            </a:r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6950075" y="37179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10" name="AutoShape 22"/>
          <p:cNvSpPr>
            <a:spLocks noChangeArrowheads="1"/>
          </p:cNvSpPr>
          <p:nvPr/>
        </p:nvSpPr>
        <p:spPr bwMode="auto">
          <a:xfrm>
            <a:off x="4752975" y="5734050"/>
            <a:ext cx="936625" cy="647700"/>
          </a:xfrm>
          <a:prstGeom prst="flowChartInputOutpu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.obj</a:t>
            </a: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>
            <a:off x="4283966" y="6092825"/>
            <a:ext cx="50552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>
            <a:off x="899592" y="5805488"/>
            <a:ext cx="1224483" cy="647700"/>
          </a:xfrm>
          <a:prstGeom prst="flowChartDocumen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Executable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 flipV="1">
            <a:off x="2124074" y="6092825"/>
            <a:ext cx="575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6443663" y="1844675"/>
            <a:ext cx="1152525" cy="792163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Interface</a:t>
            </a:r>
            <a:endParaRPr lang="cs-CZ" dirty="0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6948488" y="27082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318" name="Freeform 30"/>
          <p:cNvSpPr>
            <a:spLocks/>
          </p:cNvSpPr>
          <p:nvPr/>
        </p:nvSpPr>
        <p:spPr bwMode="auto">
          <a:xfrm>
            <a:off x="2555875" y="2852738"/>
            <a:ext cx="5400675" cy="3744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02" y="0"/>
              </a:cxn>
              <a:cxn ang="0">
                <a:pos x="3402" y="2359"/>
              </a:cxn>
              <a:cxn ang="0">
                <a:pos x="2132" y="2359"/>
              </a:cxn>
              <a:cxn ang="0">
                <a:pos x="2132" y="771"/>
              </a:cxn>
              <a:cxn ang="0">
                <a:pos x="0" y="771"/>
              </a:cxn>
              <a:cxn ang="0">
                <a:pos x="0" y="0"/>
              </a:cxn>
            </a:cxnLst>
            <a:rect l="0" t="0" r="r" b="b"/>
            <a:pathLst>
              <a:path w="3402" h="2359">
                <a:moveTo>
                  <a:pt x="0" y="0"/>
                </a:moveTo>
                <a:lnTo>
                  <a:pt x="3402" y="0"/>
                </a:lnTo>
                <a:lnTo>
                  <a:pt x="3402" y="2359"/>
                </a:lnTo>
                <a:lnTo>
                  <a:pt x="2132" y="2359"/>
                </a:lnTo>
                <a:lnTo>
                  <a:pt x="2132" y="771"/>
                </a:lnTo>
                <a:lnTo>
                  <a:pt x="0" y="771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a compiler</a:t>
            </a:r>
            <a:endParaRPr lang="cs-CZ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6200000">
            <a:off x="1258888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Lexical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 rot="16200000">
            <a:off x="5291138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Intermediate</a:t>
            </a:r>
            <a:br>
              <a:rPr lang="en-US" dirty="0"/>
            </a:br>
            <a:r>
              <a:rPr lang="en-US" dirty="0"/>
              <a:t>code opt</a:t>
            </a:r>
            <a:endParaRPr lang="cs-CZ" dirty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 rot="16200000">
            <a:off x="6299201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Code</a:t>
            </a:r>
            <a:br>
              <a:rPr lang="en-US" dirty="0"/>
            </a:br>
            <a:r>
              <a:rPr lang="en-US" dirty="0"/>
              <a:t>generation</a:t>
            </a:r>
            <a:endParaRPr lang="cs-CZ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 rot="16200000">
            <a:off x="2266951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Syntax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 rot="16200000">
            <a:off x="3275013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Semantic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 rot="16200000">
            <a:off x="4283076" y="3573462"/>
            <a:ext cx="12954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Intermediate</a:t>
            </a:r>
            <a:br>
              <a:rPr lang="en-US" dirty="0"/>
            </a:br>
            <a:r>
              <a:rPr lang="en-US" dirty="0"/>
              <a:t>code gen</a:t>
            </a:r>
            <a:endParaRPr lang="cs-CZ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193925" y="38608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201988" y="38608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4210050" y="38608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219700" y="38608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227763" y="38608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1185863" y="38608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7235825" y="38608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179388" y="3573463"/>
            <a:ext cx="1008062" cy="647700"/>
          </a:xfrm>
          <a:prstGeom prst="flowChartDocumen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Source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7667625" y="3573463"/>
            <a:ext cx="1008063" cy="647700"/>
          </a:xfrm>
          <a:prstGeom prst="flowChartDocumen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Target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3635375" y="1916113"/>
            <a:ext cx="151288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Tables</a:t>
            </a:r>
            <a:endParaRPr lang="cs-CZ" dirty="0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3671888" y="5373688"/>
            <a:ext cx="14398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Error</a:t>
            </a:r>
            <a:br>
              <a:rPr lang="en-US" dirty="0"/>
            </a:br>
            <a:r>
              <a:rPr lang="en-US" dirty="0"/>
              <a:t>handling</a:t>
            </a:r>
            <a:endParaRPr lang="cs-CZ" dirty="0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V="1">
            <a:off x="1908175" y="2420938"/>
            <a:ext cx="19431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2916238" y="2420938"/>
            <a:ext cx="11509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V="1">
            <a:off x="3924300" y="2420938"/>
            <a:ext cx="2873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 flipV="1">
            <a:off x="4356100" y="2420938"/>
            <a:ext cx="5762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 flipV="1">
            <a:off x="4572000" y="2420938"/>
            <a:ext cx="13684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H="1" flipV="1">
            <a:off x="4859338" y="2420938"/>
            <a:ext cx="208915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1908175" y="4508500"/>
            <a:ext cx="194310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916238" y="4508500"/>
            <a:ext cx="1150937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3924300" y="4508500"/>
            <a:ext cx="287338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H="1">
            <a:off x="4356100" y="4508500"/>
            <a:ext cx="576263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>
            <a:off x="4572000" y="4508500"/>
            <a:ext cx="136842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>
            <a:off x="4859338" y="4508500"/>
            <a:ext cx="208915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6372225" y="1628775"/>
            <a:ext cx="0" cy="4751388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1023938" y="200818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3300"/>
                </a:solidFill>
              </a:rPr>
              <a:t>front end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6732588" y="1987550"/>
            <a:ext cx="142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3300"/>
                </a:solidFill>
              </a:rPr>
              <a:t>back</a:t>
            </a:r>
            <a:r>
              <a:rPr lang="cs-CZ" sz="2400">
                <a:solidFill>
                  <a:srgbClr val="FF3300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end</a:t>
            </a:r>
          </a:p>
        </p:txBody>
      </p:sp>
      <p:sp>
        <p:nvSpPr>
          <p:cNvPr id="13351" name="Freeform 39"/>
          <p:cNvSpPr>
            <a:spLocks/>
          </p:cNvSpPr>
          <p:nvPr/>
        </p:nvSpPr>
        <p:spPr bwMode="auto">
          <a:xfrm>
            <a:off x="2411413" y="2997200"/>
            <a:ext cx="2952750" cy="172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0" y="0"/>
              </a:cxn>
              <a:cxn ang="0">
                <a:pos x="1860" y="1361"/>
              </a:cxn>
              <a:cxn ang="0">
                <a:pos x="0" y="1361"/>
              </a:cxn>
              <a:cxn ang="0">
                <a:pos x="0" y="0"/>
              </a:cxn>
            </a:cxnLst>
            <a:rect l="0" t="0" r="r" b="b"/>
            <a:pathLst>
              <a:path w="1860" h="1361">
                <a:moveTo>
                  <a:pt x="0" y="0"/>
                </a:moveTo>
                <a:lnTo>
                  <a:pt x="1860" y="0"/>
                </a:lnTo>
                <a:lnTo>
                  <a:pt x="1860" y="1361"/>
                </a:lnTo>
                <a:lnTo>
                  <a:pt x="0" y="1361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1633252" y="4724400"/>
            <a:ext cx="23246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accent2"/>
                </a:solidFill>
              </a:rPr>
              <a:t>Syntax-directed</a:t>
            </a:r>
            <a:br>
              <a:rPr lang="en-US" sz="2400" dirty="0">
                <a:solidFill>
                  <a:schemeClr val="accent2"/>
                </a:solidFill>
              </a:rPr>
            </a:br>
            <a:r>
              <a:rPr lang="en-US" sz="2400" dirty="0">
                <a:solidFill>
                  <a:schemeClr val="accent2"/>
                </a:solidFill>
              </a:rPr>
              <a:t>translation</a:t>
            </a:r>
          </a:p>
        </p:txBody>
      </p:sp>
      <p:sp>
        <p:nvSpPr>
          <p:cNvPr id="13353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6732588" y="5661025"/>
            <a:ext cx="1873250" cy="72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/>
              <a:t>Compiler</a:t>
            </a:r>
            <a:br>
              <a:rPr lang="en-US" sz="2100" dirty="0"/>
            </a:br>
            <a:r>
              <a:rPr lang="en-US" sz="2100" dirty="0"/>
              <a:t>passes</a:t>
            </a: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7" grpId="0" animBg="1"/>
      <p:bldP spid="13348" grpId="0"/>
      <p:bldP spid="13349" grpId="0"/>
      <p:bldP spid="13351" grpId="0" animBg="1"/>
      <p:bldP spid="1335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Compiler-construction tools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/>
              <a:t>Scanner generators</a:t>
            </a:r>
            <a:endParaRPr lang="cs-CZ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Produce lexical analyzers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Usually description based on regular expressions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F</a:t>
            </a:r>
            <a:r>
              <a:rPr lang="cs-CZ" sz="2000" dirty="0"/>
              <a:t>lex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Parser generators</a:t>
            </a:r>
            <a:endParaRPr lang="cs-CZ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Produce syntax analyzers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Usually description based on a context-free grammar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Bison, Coco/R, </a:t>
            </a:r>
            <a:r>
              <a:rPr lang="en-US" sz="2000" dirty="0" err="1"/>
              <a:t>ANTLR</a:t>
            </a:r>
            <a:endParaRPr lang="cs-CZ" sz="2000" dirty="0"/>
          </a:p>
          <a:p>
            <a:pPr>
              <a:lnSpc>
                <a:spcPct val="90000"/>
              </a:lnSpc>
            </a:pPr>
            <a:r>
              <a:rPr lang="en-US" sz="2100" dirty="0"/>
              <a:t>Automatic code generators</a:t>
            </a:r>
            <a:endParaRPr lang="cs-CZ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Produce translations for each intermediate code instructions to the target code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 processor model and description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290</TotalTime>
  <Words>286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Wingdings</vt:lpstr>
      <vt:lpstr>Arial</vt:lpstr>
      <vt:lpstr>kuba</vt:lpstr>
      <vt:lpstr>Compiler principles</vt:lpstr>
      <vt:lpstr>Literature and slides</vt:lpstr>
      <vt:lpstr>What is a compiler?</vt:lpstr>
      <vt:lpstr>Less frequent use cases</vt:lpstr>
      <vt:lpstr>Program translation</vt:lpstr>
      <vt:lpstr>Phases of a compiler</vt:lpstr>
      <vt:lpstr>Compiler-construction tools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35</cp:revision>
  <dcterms:created xsi:type="dcterms:W3CDTF">2005-09-28T09:53:52Z</dcterms:created>
  <dcterms:modified xsi:type="dcterms:W3CDTF">2024-10-02T12:24:19Z</dcterms:modified>
</cp:coreProperties>
</file>