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4660"/>
  </p:normalViewPr>
  <p:slideViewPr>
    <p:cSldViewPr>
      <p:cViewPr varScale="1">
        <p:scale>
          <a:sx n="135" d="100"/>
          <a:sy n="135" d="100"/>
        </p:scale>
        <p:origin x="33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24.11.2021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4670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2021-11-24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2021-11-24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NSWI098</a:t>
            </a:r>
            <a:r>
              <a:rPr lang="cs-CZ" dirty="0"/>
              <a:t> </a:t>
            </a:r>
            <a:r>
              <a:rPr lang="en-US" dirty="0"/>
              <a:t>Compiler Principles</a:t>
            </a:r>
            <a:r>
              <a:rPr lang="cs-CZ" dirty="0"/>
              <a:t> – </a:t>
            </a:r>
            <a:r>
              <a:rPr lang="en-US" dirty="0"/>
              <a:t>Jakub Yaghob, </a:t>
            </a:r>
            <a:r>
              <a:rPr lang="cs-CZ" dirty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Cecko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Assignment 3 to 5 – Semantic analysis</a:t>
            </a:r>
          </a:p>
        </p:txBody>
      </p:sp>
    </p:spTree>
    <p:extLst>
      <p:ext uri="{BB962C8B-B14F-4D97-AF65-F5344CB8AC3E}">
        <p14:creationId xmlns:p14="http://schemas.microsoft.com/office/powerpoint/2010/main" val="2317067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cecko</a:t>
            </a:r>
            <a:r>
              <a:rPr lang="en-US" dirty="0"/>
              <a:t> framework</a:t>
            </a:r>
            <a:br>
              <a:rPr lang="en-US" dirty="0"/>
            </a:br>
            <a:r>
              <a:rPr lang="en-US" dirty="0"/>
              <a:t>for Assignment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cecko</a:t>
            </a:r>
            <a:r>
              <a:rPr lang="en-US" dirty="0"/>
              <a:t>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cecko</a:t>
            </a:r>
            <a:r>
              <a:rPr lang="en-US" dirty="0"/>
              <a:t> framework provides</a:t>
            </a:r>
          </a:p>
          <a:p>
            <a:pPr lvl="1"/>
            <a:r>
              <a:rPr lang="en-US" dirty="0"/>
              <a:t>A type system corresponding to the </a:t>
            </a:r>
            <a:r>
              <a:rPr lang="en-US" dirty="0" err="1"/>
              <a:t>cecko</a:t>
            </a:r>
            <a:r>
              <a:rPr lang="en-US" dirty="0"/>
              <a:t> language</a:t>
            </a:r>
          </a:p>
          <a:p>
            <a:pPr lvl="2"/>
            <a:r>
              <a:rPr lang="en-US" dirty="0"/>
              <a:t>void, _Bool, char, </a:t>
            </a:r>
            <a:r>
              <a:rPr lang="en-US" dirty="0" err="1"/>
              <a:t>int</a:t>
            </a:r>
            <a:r>
              <a:rPr lang="en-US" dirty="0"/>
              <a:t> – the built-in types</a:t>
            </a:r>
          </a:p>
          <a:p>
            <a:pPr lvl="2"/>
            <a:r>
              <a:rPr lang="en-US" dirty="0"/>
              <a:t>pointer, array, function</a:t>
            </a:r>
          </a:p>
          <a:p>
            <a:pPr lvl="2"/>
            <a:r>
              <a:rPr lang="en-US" dirty="0" err="1"/>
              <a:t>struct</a:t>
            </a:r>
            <a:r>
              <a:rPr lang="en-US" dirty="0"/>
              <a:t>, </a:t>
            </a:r>
            <a:r>
              <a:rPr lang="en-US" dirty="0" err="1"/>
              <a:t>enum</a:t>
            </a:r>
            <a:endParaRPr lang="en-US" dirty="0"/>
          </a:p>
          <a:p>
            <a:pPr lvl="2"/>
            <a:r>
              <a:rPr lang="en-US" dirty="0" err="1"/>
              <a:t>const</a:t>
            </a:r>
            <a:r>
              <a:rPr lang="en-US" dirty="0"/>
              <a:t> flags where required</a:t>
            </a:r>
          </a:p>
          <a:p>
            <a:pPr lvl="1"/>
            <a:r>
              <a:rPr lang="en-US" dirty="0"/>
              <a:t>Named entities in two name spaces</a:t>
            </a:r>
          </a:p>
          <a:p>
            <a:pPr lvl="2"/>
            <a:r>
              <a:rPr lang="en-US" dirty="0"/>
              <a:t>Identifiers. Due to the TYPEIDF trick, divided into two subspaces</a:t>
            </a:r>
          </a:p>
          <a:p>
            <a:pPr lvl="3"/>
            <a:r>
              <a:rPr lang="en-US" dirty="0"/>
              <a:t>Named objects – </a:t>
            </a:r>
            <a:r>
              <a:rPr lang="en-US" dirty="0" err="1"/>
              <a:t>enum</a:t>
            </a:r>
            <a:r>
              <a:rPr lang="en-US" dirty="0"/>
              <a:t> constants, variables, functions – IDF tokens</a:t>
            </a:r>
          </a:p>
          <a:p>
            <a:pPr lvl="3"/>
            <a:r>
              <a:rPr lang="en-US" dirty="0" err="1"/>
              <a:t>Typedefs</a:t>
            </a:r>
            <a:r>
              <a:rPr lang="en-US" dirty="0"/>
              <a:t> – defined from IDF tokens, used as TYPEIDF tokens</a:t>
            </a:r>
          </a:p>
          <a:p>
            <a:pPr lvl="2"/>
            <a:r>
              <a:rPr lang="en-US" dirty="0"/>
              <a:t>Tags – </a:t>
            </a:r>
            <a:r>
              <a:rPr lang="en-US" dirty="0" err="1"/>
              <a:t>structs</a:t>
            </a:r>
            <a:r>
              <a:rPr lang="en-US" dirty="0"/>
              <a:t> and </a:t>
            </a:r>
            <a:r>
              <a:rPr lang="en-US" dirty="0" err="1"/>
              <a:t>enums</a:t>
            </a:r>
            <a:endParaRPr lang="en-US" dirty="0"/>
          </a:p>
          <a:p>
            <a:pPr lvl="3"/>
            <a:r>
              <a:rPr lang="en-US" dirty="0"/>
              <a:t>You shall allow both IDF and TYPEIDF after </a:t>
            </a:r>
            <a:r>
              <a:rPr lang="en-US" dirty="0" err="1"/>
              <a:t>struct</a:t>
            </a:r>
            <a:r>
              <a:rPr lang="en-US" dirty="0"/>
              <a:t>/</a:t>
            </a:r>
            <a:r>
              <a:rPr lang="en-US" dirty="0" err="1"/>
              <a:t>enum</a:t>
            </a:r>
            <a:r>
              <a:rPr lang="en-US" dirty="0"/>
              <a:t> keywords!</a:t>
            </a:r>
          </a:p>
          <a:p>
            <a:pPr lvl="1"/>
            <a:r>
              <a:rPr lang="en-US" dirty="0"/>
              <a:t>Both name spaces are divided into scopes (i.e. compound statements)</a:t>
            </a:r>
          </a:p>
          <a:p>
            <a:pPr lvl="2"/>
            <a:r>
              <a:rPr lang="en-US" dirty="0"/>
              <a:t>The framework automatically handles scoping rules</a:t>
            </a:r>
          </a:p>
          <a:p>
            <a:pPr lvl="3"/>
            <a:r>
              <a:rPr lang="en-US" dirty="0"/>
              <a:t>Your responsibility is to report scope boundaries</a:t>
            </a:r>
          </a:p>
          <a:p>
            <a:pPr lvl="2"/>
            <a:r>
              <a:rPr lang="en-US" dirty="0"/>
              <a:t>Scopes also provide automatic distinction between global and local variables</a:t>
            </a:r>
          </a:p>
          <a:p>
            <a:pPr lvl="3"/>
            <a:r>
              <a:rPr lang="en-US" dirty="0"/>
              <a:t>Function arguments are automatically converted into local variables</a:t>
            </a:r>
          </a:p>
          <a:p>
            <a:pPr lvl="1"/>
            <a:r>
              <a:rPr lang="en-US" dirty="0" err="1"/>
              <a:t>structs</a:t>
            </a:r>
            <a:r>
              <a:rPr lang="en-US" dirty="0"/>
              <a:t>, </a:t>
            </a:r>
            <a:r>
              <a:rPr lang="en-US" dirty="0" err="1"/>
              <a:t>enums</a:t>
            </a:r>
            <a:r>
              <a:rPr lang="en-US" dirty="0"/>
              <a:t> and functions have distinct declarations and definitions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Where applicable, the framework also creates the corresponding LLVM entities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780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cecko</a:t>
            </a:r>
            <a:r>
              <a:rPr lang="en-US" dirty="0"/>
              <a:t>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creation/modification services of the framework provided through </a:t>
            </a:r>
            <a:r>
              <a:rPr lang="en-US" dirty="0" err="1"/>
              <a:t>ctx</a:t>
            </a:r>
            <a:endParaRPr lang="en-US" dirty="0"/>
          </a:p>
          <a:p>
            <a:pPr lvl="2"/>
            <a:r>
              <a:rPr lang="en-US" dirty="0"/>
              <a:t>hold by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context_obs</a:t>
            </a:r>
            <a:endParaRPr lang="en-US" dirty="0"/>
          </a:p>
          <a:p>
            <a:pPr lvl="1"/>
            <a:r>
              <a:rPr lang="en-US" dirty="0"/>
              <a:t>member functions of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CKContext</a:t>
            </a:r>
            <a:endParaRPr lang="en-US" dirty="0"/>
          </a:p>
          <a:p>
            <a:pPr lvl="1"/>
            <a:r>
              <a:rPr lang="en-US" dirty="0"/>
              <a:t>member functions of </a:t>
            </a:r>
            <a:r>
              <a:rPr lang="en-US" dirty="0" err="1"/>
              <a:t>cecko</a:t>
            </a:r>
            <a:r>
              <a:rPr lang="en-US" dirty="0"/>
              <a:t>::context (messaging functions) </a:t>
            </a:r>
          </a:p>
          <a:p>
            <a:r>
              <a:rPr lang="en-US" dirty="0"/>
              <a:t>Inspecting entity properties is done via the corresponding (abstract) class</a:t>
            </a:r>
          </a:p>
          <a:p>
            <a:pPr lvl="1"/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CKAbstractType</a:t>
            </a:r>
            <a:r>
              <a:rPr lang="en-US" dirty="0"/>
              <a:t> – all type descriptors</a:t>
            </a:r>
          </a:p>
          <a:p>
            <a:pPr lvl="2"/>
            <a:r>
              <a:rPr lang="en-US" dirty="0"/>
              <a:t>hold by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CKTypeObs</a:t>
            </a:r>
            <a:endParaRPr lang="en-US" dirty="0"/>
          </a:p>
          <a:p>
            <a:pPr lvl="1"/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CKAbstractNamed</a:t>
            </a:r>
            <a:r>
              <a:rPr lang="en-US" dirty="0"/>
              <a:t> – constants, variables, functions</a:t>
            </a:r>
          </a:p>
          <a:p>
            <a:pPr lvl="2"/>
            <a:r>
              <a:rPr lang="en-US" dirty="0"/>
              <a:t>hold by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CKNamedObs</a:t>
            </a:r>
            <a:endParaRPr lang="en-US" dirty="0"/>
          </a:p>
          <a:p>
            <a:pPr lvl="1"/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CKTypedef</a:t>
            </a:r>
            <a:r>
              <a:rPr lang="en-US" dirty="0"/>
              <a:t> – </a:t>
            </a:r>
            <a:r>
              <a:rPr lang="en-US" dirty="0" err="1"/>
              <a:t>typedefs</a:t>
            </a:r>
            <a:endParaRPr lang="en-US" dirty="0"/>
          </a:p>
          <a:p>
            <a:pPr lvl="2"/>
            <a:r>
              <a:rPr lang="en-US" dirty="0"/>
              <a:t>hold by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CKTypedefConstObs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For many entities, there are two types of pointers, e.g.:</a:t>
            </a:r>
          </a:p>
          <a:p>
            <a:pPr lvl="1"/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CKTypeObs</a:t>
            </a:r>
            <a:r>
              <a:rPr lang="en-US" dirty="0"/>
              <a:t> = const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CIAbstractType</a:t>
            </a:r>
            <a:r>
              <a:rPr lang="en-US" dirty="0"/>
              <a:t> *</a:t>
            </a:r>
          </a:p>
          <a:p>
            <a:pPr lvl="2"/>
            <a:r>
              <a:rPr lang="en-US" dirty="0"/>
              <a:t>Dereference (-&gt;) will crash when null</a:t>
            </a:r>
          </a:p>
          <a:p>
            <a:pPr lvl="1"/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CKTypeSafeObs</a:t>
            </a:r>
            <a:endParaRPr lang="en-US" dirty="0"/>
          </a:p>
          <a:p>
            <a:pPr lvl="2"/>
            <a:r>
              <a:rPr lang="en-US" dirty="0"/>
              <a:t>Dereference (-&gt;) is safe (provides a dummy object) when null</a:t>
            </a:r>
          </a:p>
          <a:p>
            <a:pPr lvl="2"/>
            <a:r>
              <a:rPr lang="en-US" dirty="0"/>
              <a:t>Use ! to test for null</a:t>
            </a:r>
          </a:p>
          <a:p>
            <a:pPr lvl="2"/>
            <a:r>
              <a:rPr lang="en-US" dirty="0"/>
              <a:t>This allows easy recovery from many semantic errors</a:t>
            </a:r>
          </a:p>
          <a:p>
            <a:pPr lvl="2"/>
            <a:r>
              <a:rPr lang="en-US" dirty="0"/>
              <a:t>Implicitly convertible to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CKTypeObs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858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70DF29-311D-467C-A614-9B52EBDA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05438-CB80-4383-8DDD-76FF2D183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typedef const int * strange[3];</a:t>
            </a:r>
          </a:p>
          <a:p>
            <a:pPr lvl="1"/>
            <a:r>
              <a:rPr lang="en-US" dirty="0"/>
              <a:t>int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t1</a:t>
            </a:r>
            <a:r>
              <a:rPr lang="en-US" dirty="0"/>
              <a:t>=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get_int_type</a:t>
            </a:r>
            <a:r>
              <a:rPr lang="en-US" dirty="0"/>
              <a:t>();</a:t>
            </a:r>
          </a:p>
          <a:p>
            <a:pPr lvl="1"/>
            <a:r>
              <a:rPr lang="en-US" dirty="0"/>
              <a:t>const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tp1</a:t>
            </a:r>
            <a:r>
              <a:rPr lang="en-US" dirty="0"/>
              <a:t>=</a:t>
            </a:r>
            <a:r>
              <a:rPr lang="en-US" dirty="0" err="1"/>
              <a:t>CKTypeRefSafePack</a:t>
            </a:r>
            <a:r>
              <a:rPr lang="en-US" dirty="0"/>
              <a:t>(</a:t>
            </a:r>
            <a:r>
              <a:rPr lang="en-US" dirty="0" err="1"/>
              <a:t>t1,true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3</a:t>
            </a:r>
          </a:p>
          <a:p>
            <a:pPr lvl="4"/>
            <a:r>
              <a:rPr lang="en-US" dirty="0"/>
              <a:t>auto value=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get_int32_constant</a:t>
            </a:r>
            <a:r>
              <a:rPr lang="en-US" dirty="0"/>
              <a:t>(3);</a:t>
            </a:r>
          </a:p>
          <a:p>
            <a:pPr lvl="1"/>
            <a:r>
              <a:rPr lang="en-US" dirty="0"/>
              <a:t>*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t2</a:t>
            </a:r>
            <a:r>
              <a:rPr lang="en-US" dirty="0"/>
              <a:t>=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get_pointer_type</a:t>
            </a:r>
            <a:r>
              <a:rPr lang="en-US" dirty="0"/>
              <a:t>(</a:t>
            </a:r>
            <a:r>
              <a:rPr lang="en-US" dirty="0" err="1"/>
              <a:t>tp1</a:t>
            </a:r>
            <a:r>
              <a:rPr lang="en-US" dirty="0"/>
              <a:t>);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tp2</a:t>
            </a:r>
            <a:r>
              <a:rPr lang="en-US" dirty="0"/>
              <a:t>=</a:t>
            </a:r>
            <a:r>
              <a:rPr lang="en-US" dirty="0" err="1"/>
              <a:t>CKTypeRefSafePack</a:t>
            </a:r>
            <a:r>
              <a:rPr lang="en-US" dirty="0"/>
              <a:t>(</a:t>
            </a:r>
            <a:r>
              <a:rPr lang="en-US" dirty="0" err="1"/>
              <a:t>t2,false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[]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t3</a:t>
            </a:r>
            <a:r>
              <a:rPr lang="en-US" dirty="0"/>
              <a:t>=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get_array_type</a:t>
            </a:r>
            <a:r>
              <a:rPr lang="en-US" dirty="0"/>
              <a:t>(</a:t>
            </a:r>
            <a:r>
              <a:rPr lang="en-US" dirty="0" err="1"/>
              <a:t>tp2.type,value</a:t>
            </a:r>
            <a:r>
              <a:rPr lang="en-US" dirty="0"/>
              <a:t>);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tp3</a:t>
            </a:r>
            <a:r>
              <a:rPr lang="en-US" dirty="0"/>
              <a:t>=</a:t>
            </a:r>
            <a:r>
              <a:rPr lang="en-US" dirty="0" err="1"/>
              <a:t>CKTypeRefSafePack</a:t>
            </a:r>
            <a:r>
              <a:rPr lang="en-US" dirty="0"/>
              <a:t>(</a:t>
            </a:r>
            <a:r>
              <a:rPr lang="en-US" dirty="0" err="1"/>
              <a:t>t3,tp3.is_const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strange</a:t>
            </a:r>
          </a:p>
          <a:p>
            <a:pPr lvl="4"/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define_typedef</a:t>
            </a:r>
            <a:r>
              <a:rPr lang="en-US" dirty="0"/>
              <a:t>(“strange”,</a:t>
            </a:r>
            <a:r>
              <a:rPr lang="en-US" dirty="0" err="1"/>
              <a:t>tp3,loc</a:t>
            </a:r>
            <a:r>
              <a:rPr lang="en-US" dirty="0"/>
              <a:t>);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and bonus assignments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754133"/>
              </p:ext>
            </p:extLst>
          </p:nvPr>
        </p:nvGraphicFramePr>
        <p:xfrm>
          <a:off x="71438" y="458967"/>
          <a:ext cx="9001125" cy="5318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00375">
                  <a:extLst>
                    <a:ext uri="{9D8B030D-6E8A-4147-A177-3AD203B41FA5}">
                      <a16:colId xmlns:a16="http://schemas.microsoft.com/office/drawing/2014/main" val="48291552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1979274190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194814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Assignment 3 – declarations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Assignment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Assignment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08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100:</a:t>
                      </a:r>
                    </a:p>
                    <a:p>
                      <a:r>
                        <a:rPr lang="en-US" sz="1400" dirty="0"/>
                        <a:t>Types: Built-in, TYPEIDF, </a:t>
                      </a:r>
                      <a:r>
                        <a:rPr lang="en-US" sz="1400" dirty="0" err="1"/>
                        <a:t>const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Pointer, Function</a:t>
                      </a:r>
                      <a:endParaRPr lang="en-US" sz="1400" baseline="0" dirty="0"/>
                    </a:p>
                    <a:p>
                      <a:r>
                        <a:rPr lang="en-US" sz="1400" baseline="0" dirty="0"/>
                        <a:t>Declarations: Variable, Function</a:t>
                      </a:r>
                    </a:p>
                    <a:p>
                      <a:r>
                        <a:rPr lang="en-US" sz="1400" baseline="0" dirty="0"/>
                        <a:t>Expressions: Integer literals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Statements: 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100:</a:t>
                      </a:r>
                    </a:p>
                    <a:p>
                      <a:r>
                        <a:rPr lang="en-US" sz="1400" dirty="0"/>
                        <a:t>Conversions: Array-to-pointer</a:t>
                      </a:r>
                      <a:br>
                        <a:rPr lang="en-US" sz="1400" dirty="0"/>
                      </a:br>
                      <a:r>
                        <a:rPr lang="en-US" sz="1400" baseline="0" dirty="0"/>
                        <a:t>_Bool/char-to-int, int-to-char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Expressions: char/string literals, Variables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Function call</a:t>
                      </a:r>
                      <a:r>
                        <a:rPr lang="en-US" sz="1400" baseline="0" dirty="0"/>
                        <a:t> (</a:t>
                      </a:r>
                      <a:r>
                        <a:rPr lang="en-US" sz="1400" dirty="0"/>
                        <a:t>also variadic)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Unary +, -, *, &amp;</a:t>
                      </a:r>
                    </a:p>
                    <a:p>
                      <a:r>
                        <a:rPr lang="en-US" sz="1400" dirty="0"/>
                        <a:t>Binary int +,-,*,/,%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Binary char/int/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Statements: expression, 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100:</a:t>
                      </a:r>
                    </a:p>
                    <a:p>
                      <a:r>
                        <a:rPr lang="en-US" sz="1400" dirty="0"/>
                        <a:t>Conversions: any-to-_Bool</a:t>
                      </a:r>
                    </a:p>
                    <a:p>
                      <a:r>
                        <a:rPr lang="en-US" sz="1400" dirty="0"/>
                        <a:t>Expressions: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int &lt;,&lt;=,&gt;,&gt;=,==,!=</a:t>
                      </a:r>
                      <a:br>
                        <a:rPr lang="en-US" sz="1400" dirty="0"/>
                      </a:br>
                      <a:r>
                        <a:rPr lang="en-US" sz="1400" baseline="0" dirty="0"/>
                        <a:t>Unary </a:t>
                      </a:r>
                      <a:r>
                        <a:rPr lang="en-US" sz="1400" dirty="0"/>
                        <a:t>!</a:t>
                      </a:r>
                      <a:r>
                        <a:rPr lang="en-US" sz="1400" baseline="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_Bool =</a:t>
                      </a:r>
                    </a:p>
                    <a:p>
                      <a:r>
                        <a:rPr lang="en-US" sz="1400" baseline="0" dirty="0"/>
                        <a:t>_Bool arguments and return values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Statements: </a:t>
                      </a:r>
                      <a:r>
                        <a:rPr lang="en-US" sz="1400" dirty="0" err="1"/>
                        <a:t>if,while,do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20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+10: Declarations: </a:t>
                      </a:r>
                      <a:r>
                        <a:rPr lang="en-US" sz="1400" dirty="0" err="1"/>
                        <a:t>typedef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+10: </a:t>
                      </a:r>
                      <a:r>
                        <a:rPr lang="en-US" sz="1400" dirty="0" err="1"/>
                        <a:t>sizeof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+10: Statements: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6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+10: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Types: Array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+10: Expressions:</a:t>
                      </a:r>
                    </a:p>
                    <a:p>
                      <a:r>
                        <a:rPr lang="en-US" sz="1400" dirty="0"/>
                        <a:t>int ++, --, +=, -=, *=, /=, %=</a:t>
                      </a:r>
                    </a:p>
                    <a:p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++, --, +=, -=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+10:</a:t>
                      </a:r>
                      <a:r>
                        <a:rPr lang="en-US" sz="1400" baseline="0" dirty="0"/>
                        <a:t> Expressions: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&lt;,&lt;=,&gt;,&gt;=,==,!=</a:t>
                      </a:r>
                    </a:p>
                    <a:p>
                      <a:r>
                        <a:rPr lang="en-US" sz="1400" dirty="0" err="1"/>
                        <a:t>ptr-ptr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595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+20: Types: </a:t>
                      </a:r>
                      <a:r>
                        <a:rPr lang="en-US" sz="1400" dirty="0" err="1"/>
                        <a:t>Enum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+20: Expressions: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ptr+int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int+ptr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-int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[int], int[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+30: Expressions: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Binary ||,&amp;&amp;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6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+20: Types: </a:t>
                      </a:r>
                      <a:r>
                        <a:rPr lang="en-US" sz="1400" dirty="0" err="1"/>
                        <a:t>Struct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+10: Expressions: .,-&gt;, struct =</a:t>
                      </a:r>
                    </a:p>
                    <a:p>
                      <a:r>
                        <a:rPr lang="en-US" sz="1400" dirty="0"/>
                        <a:t>Struct arguments and return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+6: Bonus for passing extra tests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647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55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 actions in bison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16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bison parser can evaluate a </a:t>
            </a:r>
            <a:r>
              <a:rPr lang="en-US" b="1" dirty="0"/>
              <a:t>purely-synthesized attribute grammar</a:t>
            </a:r>
            <a:endParaRPr lang="en-US" dirty="0"/>
          </a:p>
          <a:p>
            <a:pPr lvl="1"/>
            <a:r>
              <a:rPr lang="en-US" b="1" dirty="0"/>
              <a:t>synthesized attributes </a:t>
            </a:r>
            <a:r>
              <a:rPr lang="en-US" dirty="0"/>
              <a:t>are passed from children to parents</a:t>
            </a:r>
          </a:p>
          <a:p>
            <a:pPr lvl="2"/>
            <a:r>
              <a:rPr lang="en-US" dirty="0"/>
              <a:t>i.e. from the right-hand-side of a rule to the nonterminal on the left</a:t>
            </a:r>
          </a:p>
          <a:p>
            <a:pPr lvl="1"/>
            <a:r>
              <a:rPr lang="en-US" dirty="0"/>
              <a:t>inherited attributes cannot be supported by bison</a:t>
            </a:r>
          </a:p>
          <a:p>
            <a:pPr lvl="2"/>
            <a:r>
              <a:rPr lang="en-US" dirty="0"/>
              <a:t>LALR(1) parser builds the tree bottom-up, during reductions</a:t>
            </a:r>
          </a:p>
          <a:p>
            <a:pPr lvl="1"/>
            <a:r>
              <a:rPr lang="en-US" dirty="0"/>
              <a:t>bison supports only one attribute for each non-terminal</a:t>
            </a:r>
          </a:p>
          <a:p>
            <a:pPr lvl="2"/>
            <a:r>
              <a:rPr lang="en-US" dirty="0"/>
              <a:t>it may be a C++ structure</a:t>
            </a:r>
          </a:p>
          <a:p>
            <a:pPr lvl="2"/>
            <a:r>
              <a:rPr lang="en-US" dirty="0"/>
              <a:t>each non-terminal may produce a different type of attribute</a:t>
            </a:r>
          </a:p>
          <a:p>
            <a:r>
              <a:rPr lang="en-US" dirty="0"/>
              <a:t>attribute types are declared in the first section of a grammar file</a:t>
            </a:r>
          </a:p>
          <a:p>
            <a:pPr lvl="2"/>
            <a:r>
              <a:rPr lang="en-US" dirty="0"/>
              <a:t>declaration of the terminal A and its attribute type T</a:t>
            </a:r>
          </a:p>
          <a:p>
            <a:pPr lvl="4"/>
            <a:r>
              <a:rPr lang="en-US" dirty="0"/>
              <a:t>%token&lt;T&gt; A</a:t>
            </a:r>
          </a:p>
          <a:p>
            <a:pPr lvl="2"/>
            <a:r>
              <a:rPr lang="en-US" dirty="0"/>
              <a:t>declaration of the attribute type T of the non-terminal a</a:t>
            </a:r>
          </a:p>
          <a:p>
            <a:pPr lvl="4"/>
            <a:r>
              <a:rPr lang="en-US" dirty="0"/>
              <a:t>%type&lt;T&gt; a</a:t>
            </a:r>
          </a:p>
          <a:p>
            <a:r>
              <a:rPr lang="en-US" dirty="0"/>
              <a:t>attribute values are assigned in the C++ code for each rule</a:t>
            </a:r>
          </a:p>
          <a:p>
            <a:pPr lvl="2"/>
            <a:r>
              <a:rPr lang="en-US" dirty="0"/>
              <a:t>example: evaluating an expression (in compile time)</a:t>
            </a:r>
          </a:p>
          <a:p>
            <a:pPr lvl="4"/>
            <a:r>
              <a:rPr lang="en-US" dirty="0"/>
              <a:t>%type&lt;double&gt; </a:t>
            </a:r>
            <a:r>
              <a:rPr lang="en-US" dirty="0" err="1"/>
              <a:t>mul_expr</a:t>
            </a:r>
            <a:r>
              <a:rPr lang="en-US" dirty="0"/>
              <a:t> </a:t>
            </a:r>
            <a:r>
              <a:rPr lang="en-US" dirty="0" err="1"/>
              <a:t>add_expr</a:t>
            </a:r>
            <a:endParaRPr lang="en-US" dirty="0"/>
          </a:p>
          <a:p>
            <a:pPr lvl="4"/>
            <a:r>
              <a:rPr lang="en-US" dirty="0"/>
              <a:t>%%</a:t>
            </a:r>
          </a:p>
          <a:p>
            <a:pPr lvl="4"/>
            <a:r>
              <a:rPr lang="en-US" dirty="0" err="1"/>
              <a:t>add_expr</a:t>
            </a:r>
            <a:r>
              <a:rPr lang="en-US" dirty="0"/>
              <a:t>:</a:t>
            </a:r>
          </a:p>
          <a:p>
            <a:pPr lvl="4"/>
            <a:r>
              <a:rPr lang="en-US" dirty="0"/>
              <a:t>	</a:t>
            </a:r>
            <a:r>
              <a:rPr lang="en-US" dirty="0" err="1"/>
              <a:t>mul_expr</a:t>
            </a:r>
            <a:r>
              <a:rPr lang="en-US" dirty="0"/>
              <a:t> { $$ = $1; }</a:t>
            </a:r>
          </a:p>
          <a:p>
            <a:pPr lvl="4"/>
            <a:r>
              <a:rPr lang="en-US" dirty="0"/>
              <a:t>	| </a:t>
            </a:r>
            <a:r>
              <a:rPr lang="en-US" dirty="0" err="1"/>
              <a:t>add_expr</a:t>
            </a:r>
            <a:r>
              <a:rPr lang="en-US" dirty="0"/>
              <a:t> ADD </a:t>
            </a:r>
            <a:r>
              <a:rPr lang="en-US" dirty="0" err="1"/>
              <a:t>mul_expr</a:t>
            </a:r>
            <a:r>
              <a:rPr lang="en-US" dirty="0"/>
              <a:t> { $$ = $1 + $3; }	</a:t>
            </a:r>
          </a:p>
          <a:p>
            <a:pPr lvl="4"/>
            <a:r>
              <a:rPr lang="en-US" dirty="0"/>
              <a:t>	| </a:t>
            </a:r>
            <a:r>
              <a:rPr lang="en-US" dirty="0" err="1"/>
              <a:t>add_expr</a:t>
            </a:r>
            <a:r>
              <a:rPr lang="en-US" dirty="0"/>
              <a:t> SUB </a:t>
            </a:r>
            <a:r>
              <a:rPr lang="en-US" dirty="0" err="1"/>
              <a:t>mul_expr</a:t>
            </a:r>
            <a:r>
              <a:rPr lang="en-US" dirty="0"/>
              <a:t> { $$ = $1 - $3; }	</a:t>
            </a:r>
          </a:p>
          <a:p>
            <a:pPr lvl="4"/>
            <a:r>
              <a:rPr lang="en-US" dirty="0"/>
              <a:t>   ;</a:t>
            </a:r>
          </a:p>
        </p:txBody>
      </p:sp>
    </p:spTree>
    <p:extLst>
      <p:ext uri="{BB962C8B-B14F-4D97-AF65-F5344CB8AC3E}">
        <p14:creationId xmlns:p14="http://schemas.microsoft.com/office/powerpoint/2010/main" val="280139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Technical details</a:t>
            </a:r>
          </a:p>
          <a:p>
            <a:pPr lvl="4"/>
            <a:r>
              <a:rPr lang="en-US" dirty="0"/>
              <a:t>%token&lt;T&gt; A</a:t>
            </a:r>
          </a:p>
          <a:p>
            <a:pPr lvl="4"/>
            <a:r>
              <a:rPr lang="en-US" dirty="0"/>
              <a:t>%type&lt;T&gt; a</a:t>
            </a:r>
          </a:p>
          <a:p>
            <a:pPr lvl="1"/>
            <a:r>
              <a:rPr lang="en-US" dirty="0"/>
              <a:t>The T must be a class/type (qualified) identifier in C++</a:t>
            </a:r>
          </a:p>
          <a:p>
            <a:pPr lvl="2"/>
            <a:r>
              <a:rPr lang="en-US" dirty="0"/>
              <a:t>container instances, pointers, etc. must be named by </a:t>
            </a:r>
            <a:r>
              <a:rPr lang="en-US" dirty="0" err="1"/>
              <a:t>typedef</a:t>
            </a:r>
            <a:r>
              <a:rPr lang="en-US" dirty="0"/>
              <a:t>/using</a:t>
            </a:r>
          </a:p>
          <a:p>
            <a:pPr lvl="1"/>
            <a:r>
              <a:rPr lang="en-US" dirty="0"/>
              <a:t>The T must support default constructor and copy-assignment</a:t>
            </a:r>
          </a:p>
          <a:p>
            <a:pPr lvl="2"/>
            <a:r>
              <a:rPr lang="en-US" dirty="0"/>
              <a:t>data containing </a:t>
            </a:r>
            <a:r>
              <a:rPr lang="en-US" dirty="0" err="1"/>
              <a:t>unique_ptr</a:t>
            </a:r>
            <a:r>
              <a:rPr lang="en-US" dirty="0"/>
              <a:t> cannot be used</a:t>
            </a:r>
          </a:p>
          <a:p>
            <a:pPr lvl="1"/>
            <a:r>
              <a:rPr lang="en-US" dirty="0"/>
              <a:t>In the case of syntax-error recovery, attributes are discarded</a:t>
            </a:r>
          </a:p>
          <a:p>
            <a:pPr lvl="2"/>
            <a:r>
              <a:rPr lang="en-US" dirty="0"/>
              <a:t>instead of being used in a rule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$$</a:t>
            </a:r>
            <a:r>
              <a:rPr lang="en-US" dirty="0"/>
              <a:t> denotes the attribute of the LHS non-terminal</a:t>
            </a:r>
          </a:p>
          <a:p>
            <a:pPr lvl="2"/>
            <a:r>
              <a:rPr lang="en-US" dirty="0"/>
              <a:t>the output attribute of the rule</a:t>
            </a:r>
          </a:p>
          <a:p>
            <a:pPr lvl="2"/>
            <a:r>
              <a:rPr lang="en-US" dirty="0"/>
              <a:t>it shall be assigned by the C++ code of the rule</a:t>
            </a:r>
          </a:p>
          <a:p>
            <a:pPr lvl="3"/>
            <a:r>
              <a:rPr lang="en-US" dirty="0"/>
              <a:t>it may be assigned by parts ($$.a) or accessed repeatedly in the code fragment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$i</a:t>
            </a:r>
            <a:r>
              <a:rPr lang="en-US" dirty="0"/>
              <a:t> denotes the attribute of the i-</a:t>
            </a:r>
            <a:r>
              <a:rPr lang="en-US" dirty="0" err="1"/>
              <a:t>th</a:t>
            </a:r>
            <a:r>
              <a:rPr lang="en-US" dirty="0"/>
              <a:t> symbol on the RHS</a:t>
            </a:r>
          </a:p>
          <a:p>
            <a:pPr lvl="2"/>
            <a:r>
              <a:rPr lang="en-US" dirty="0"/>
              <a:t>every symbol counts, even if it has no attribute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@i</a:t>
            </a:r>
            <a:r>
              <a:rPr lang="en-US" dirty="0"/>
              <a:t> denotes the location (line number) of the i-</a:t>
            </a:r>
            <a:r>
              <a:rPr lang="en-US" dirty="0" err="1"/>
              <a:t>th</a:t>
            </a:r>
            <a:r>
              <a:rPr lang="en-US" dirty="0"/>
              <a:t> symbol on the RHS</a:t>
            </a:r>
          </a:p>
          <a:p>
            <a:pPr lvl="2"/>
            <a:r>
              <a:rPr lang="en-US" dirty="0"/>
              <a:t>for non-terminals, it is automatically computed from terminals contained</a:t>
            </a:r>
          </a:p>
          <a:p>
            <a:pPr lvl="1"/>
            <a:r>
              <a:rPr lang="en-US" dirty="0"/>
              <a:t>if there is no C++ code in a rule, </a:t>
            </a:r>
            <a:r>
              <a:rPr lang="en-US" dirty="0">
                <a:solidFill>
                  <a:schemeClr val="accent3"/>
                </a:solidFill>
              </a:rPr>
              <a:t>{ $$ = $1; } </a:t>
            </a:r>
            <a:r>
              <a:rPr lang="en-US" dirty="0"/>
              <a:t>is used automatically</a:t>
            </a:r>
          </a:p>
          <a:p>
            <a:pPr lvl="2"/>
            <a:r>
              <a:rPr lang="en-US" dirty="0"/>
              <a:t>it may fail due to type incompatibility</a:t>
            </a:r>
          </a:p>
          <a:p>
            <a:pPr lvl="2"/>
            <a:r>
              <a:rPr lang="en-US" dirty="0"/>
              <a:t>not a good practice to rely on this</a:t>
            </a:r>
          </a:p>
        </p:txBody>
      </p:sp>
    </p:spTree>
    <p:extLst>
      <p:ext uri="{BB962C8B-B14F-4D97-AF65-F5344CB8AC3E}">
        <p14:creationId xmlns:p14="http://schemas.microsoft.com/office/powerpoint/2010/main" val="4170933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bison parser can evaluate a </a:t>
            </a:r>
            <a:r>
              <a:rPr lang="en-US" b="1" dirty="0"/>
              <a:t>purely-synthesized attribute grammar</a:t>
            </a:r>
            <a:endParaRPr lang="en-US" dirty="0"/>
          </a:p>
          <a:p>
            <a:pPr lvl="1"/>
            <a:r>
              <a:rPr lang="en-US" dirty="0"/>
              <a:t>it is sufficient for compiling expressions and declarations</a:t>
            </a:r>
          </a:p>
          <a:p>
            <a:r>
              <a:rPr lang="en-US" dirty="0"/>
              <a:t>it cannot pass the information from the declaration to a use of an identifier</a:t>
            </a:r>
          </a:p>
          <a:p>
            <a:pPr lvl="1"/>
            <a:r>
              <a:rPr lang="en-US" dirty="0"/>
              <a:t>instead of bison attributes, global state (</a:t>
            </a:r>
            <a:r>
              <a:rPr lang="en-US" dirty="0" err="1"/>
              <a:t>ctx</a:t>
            </a:r>
            <a:r>
              <a:rPr lang="en-US" dirty="0"/>
              <a:t>) must be used</a:t>
            </a:r>
          </a:p>
          <a:p>
            <a:pPr lvl="1"/>
            <a:r>
              <a:rPr lang="en-US" dirty="0"/>
              <a:t>we must understand the order in which the C++ code fragments are executed</a:t>
            </a:r>
          </a:p>
          <a:p>
            <a:pPr lvl="2"/>
            <a:r>
              <a:rPr lang="en-US" dirty="0"/>
              <a:t>a post-order pass through the (physically non-existent) derivation tree</a:t>
            </a:r>
          </a:p>
          <a:p>
            <a:pPr lvl="1"/>
            <a:r>
              <a:rPr lang="en-US" dirty="0"/>
              <a:t>special care needed in some cases</a:t>
            </a:r>
          </a:p>
          <a:p>
            <a:pPr lvl="2"/>
            <a:r>
              <a:rPr lang="en-US" dirty="0"/>
              <a:t>example: linked list declaration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N { </a:t>
            </a:r>
            <a:r>
              <a:rPr lang="en-US" dirty="0" err="1"/>
              <a:t>int</a:t>
            </a:r>
            <a:r>
              <a:rPr lang="en-US" dirty="0"/>
              <a:t> v; </a:t>
            </a:r>
            <a:r>
              <a:rPr lang="en-US" dirty="0" err="1"/>
              <a:t>struct</a:t>
            </a:r>
            <a:r>
              <a:rPr lang="en-US" dirty="0"/>
              <a:t> N * next; };</a:t>
            </a:r>
          </a:p>
          <a:p>
            <a:pPr lvl="3"/>
            <a:r>
              <a:rPr lang="en-US" dirty="0"/>
              <a:t>the declaration of </a:t>
            </a:r>
            <a:r>
              <a:rPr lang="en-US" dirty="0" err="1"/>
              <a:t>struct</a:t>
            </a:r>
            <a:r>
              <a:rPr lang="en-US" dirty="0"/>
              <a:t> N must appear in symbol tables before entering the { }</a:t>
            </a:r>
          </a:p>
          <a:p>
            <a:pPr lvl="3"/>
            <a:r>
              <a:rPr lang="en-US" dirty="0"/>
              <a:t>the full definition of </a:t>
            </a:r>
            <a:r>
              <a:rPr lang="en-US" dirty="0" err="1"/>
              <a:t>struct</a:t>
            </a:r>
            <a:r>
              <a:rPr lang="en-US" dirty="0"/>
              <a:t> N must be added to symbol tables afterwards</a:t>
            </a:r>
          </a:p>
          <a:p>
            <a:pPr lvl="4"/>
            <a:r>
              <a:rPr lang="en-US" dirty="0" err="1"/>
              <a:t>decl_head</a:t>
            </a:r>
            <a:r>
              <a:rPr lang="en-US" dirty="0"/>
              <a:t>:</a:t>
            </a:r>
          </a:p>
          <a:p>
            <a:pPr lvl="4"/>
            <a:r>
              <a:rPr lang="en-US" dirty="0"/>
              <a:t>	STRUCT IDF { $$ = 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struct_definition_open</a:t>
            </a:r>
            <a:r>
              <a:rPr lang="en-US" dirty="0"/>
              <a:t>($2); }</a:t>
            </a:r>
          </a:p>
          <a:p>
            <a:pPr lvl="4"/>
            <a:r>
              <a:rPr lang="en-US" dirty="0" err="1"/>
              <a:t>decl</a:t>
            </a:r>
            <a:r>
              <a:rPr lang="en-US" dirty="0"/>
              <a:t>:</a:t>
            </a:r>
          </a:p>
          <a:p>
            <a:pPr lvl="4"/>
            <a:r>
              <a:rPr lang="en-US" dirty="0"/>
              <a:t>	</a:t>
            </a:r>
            <a:r>
              <a:rPr lang="en-US" dirty="0" err="1"/>
              <a:t>decl_head</a:t>
            </a:r>
            <a:r>
              <a:rPr lang="en-US" dirty="0"/>
              <a:t> LCUR </a:t>
            </a:r>
            <a:r>
              <a:rPr lang="en-US" dirty="0" err="1"/>
              <a:t>elem_list</a:t>
            </a:r>
            <a:r>
              <a:rPr lang="en-US" dirty="0"/>
              <a:t> RCUR { 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struct_definition_close</a:t>
            </a:r>
            <a:r>
              <a:rPr lang="en-US" dirty="0"/>
              <a:t>($1,$3); }</a:t>
            </a:r>
          </a:p>
          <a:p>
            <a:pPr lvl="4"/>
            <a:r>
              <a:rPr lang="en-US" dirty="0"/>
              <a:t>	;</a:t>
            </a:r>
          </a:p>
          <a:p>
            <a:pPr lvl="2"/>
            <a:r>
              <a:rPr lang="en-US" dirty="0"/>
              <a:t>note: bison can somehow handle code fragments inside the RHS</a:t>
            </a:r>
          </a:p>
          <a:p>
            <a:pPr lvl="3"/>
            <a:r>
              <a:rPr lang="en-US" dirty="0"/>
              <a:t>their presence has surprising side-effects</a:t>
            </a:r>
          </a:p>
          <a:p>
            <a:pPr lvl="3"/>
            <a:r>
              <a:rPr lang="en-US" dirty="0"/>
              <a:t>rewriting grammar to keep code at the end of RHS is preferred</a:t>
            </a:r>
          </a:p>
          <a:p>
            <a:pPr lvl="1"/>
            <a:r>
              <a:rPr lang="en-US" dirty="0"/>
              <a:t>in Assignments 4 and 5, we will need similar tricks to handle code generation</a:t>
            </a:r>
          </a:p>
        </p:txBody>
      </p:sp>
    </p:spTree>
    <p:extLst>
      <p:ext uri="{BB962C8B-B14F-4D97-AF65-F5344CB8AC3E}">
        <p14:creationId xmlns:p14="http://schemas.microsoft.com/office/powerpoint/2010/main" val="2567808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bison &amp; flex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bison is a LALR(1) parser – look-ahead of 1 token</a:t>
            </a:r>
          </a:p>
          <a:p>
            <a:pPr lvl="1"/>
            <a:r>
              <a:rPr lang="en-US" dirty="0"/>
              <a:t>when parser does a reduce, </a:t>
            </a:r>
            <a:r>
              <a:rPr lang="en-US" dirty="0" err="1"/>
              <a:t>lexer</a:t>
            </a:r>
            <a:r>
              <a:rPr lang="en-US" dirty="0"/>
              <a:t> has already processed the next token</a:t>
            </a:r>
          </a:p>
          <a:p>
            <a:r>
              <a:rPr lang="en-US" dirty="0"/>
              <a:t>the TYPEIDF trick in the </a:t>
            </a:r>
            <a:r>
              <a:rPr lang="en-US" dirty="0" err="1"/>
              <a:t>lexer</a:t>
            </a:r>
            <a:endParaRPr lang="en-US" dirty="0"/>
          </a:p>
          <a:p>
            <a:pPr lvl="4"/>
            <a:r>
              <a:rPr lang="en-US" dirty="0"/>
              <a:t>[a-z]+		{ if ( 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is_typedef</a:t>
            </a:r>
            <a:r>
              <a:rPr lang="en-US" dirty="0"/>
              <a:t>(</a:t>
            </a:r>
            <a:r>
              <a:rPr lang="en-US" dirty="0" err="1"/>
              <a:t>yytext</a:t>
            </a:r>
            <a:r>
              <a:rPr lang="en-US" dirty="0"/>
              <a:t>) ) </a:t>
            </a:r>
          </a:p>
          <a:p>
            <a:pPr lvl="4"/>
            <a:r>
              <a:rPr lang="en-US" dirty="0"/>
              <a:t>					return </a:t>
            </a:r>
            <a:r>
              <a:rPr lang="en-US" dirty="0" err="1"/>
              <a:t>make_TYPEIDF</a:t>
            </a:r>
            <a:r>
              <a:rPr lang="en-US" dirty="0"/>
              <a:t>( </a:t>
            </a:r>
            <a:r>
              <a:rPr lang="en-US" dirty="0" err="1"/>
              <a:t>yytext</a:t>
            </a:r>
            <a:r>
              <a:rPr lang="en-US" dirty="0"/>
              <a:t>);</a:t>
            </a:r>
          </a:p>
          <a:p>
            <a:pPr lvl="4"/>
            <a:r>
              <a:rPr lang="en-US" dirty="0"/>
              <a:t>				else return </a:t>
            </a:r>
            <a:r>
              <a:rPr lang="en-US" dirty="0" err="1"/>
              <a:t>make_IDF</a:t>
            </a:r>
            <a:r>
              <a:rPr lang="en-US" dirty="0"/>
              <a:t>( </a:t>
            </a:r>
            <a:r>
              <a:rPr lang="en-US" dirty="0" err="1"/>
              <a:t>yytext</a:t>
            </a:r>
            <a:r>
              <a:rPr lang="en-US" dirty="0"/>
              <a:t>); }</a:t>
            </a:r>
          </a:p>
          <a:p>
            <a:pPr lvl="2"/>
            <a:r>
              <a:rPr lang="en-US" dirty="0"/>
              <a:t>Example:</a:t>
            </a:r>
          </a:p>
          <a:p>
            <a:pPr lvl="4"/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* </a:t>
            </a:r>
            <a:r>
              <a:rPr lang="en-US" dirty="0" err="1"/>
              <a:t>ptr</a:t>
            </a:r>
            <a:r>
              <a:rPr lang="en-US" dirty="0"/>
              <a:t> ; </a:t>
            </a:r>
            <a:r>
              <a:rPr lang="en-US" dirty="0" err="1">
                <a:solidFill>
                  <a:srgbClr val="C00000"/>
                </a:solidFill>
              </a:rPr>
              <a:t>ptr</a:t>
            </a:r>
            <a:r>
              <a:rPr lang="en-US" dirty="0"/>
              <a:t> x ;</a:t>
            </a:r>
          </a:p>
          <a:p>
            <a:pPr lvl="2"/>
            <a:r>
              <a:rPr lang="en-US" dirty="0"/>
              <a:t>In the parser, this rule...</a:t>
            </a:r>
          </a:p>
          <a:p>
            <a:pPr lvl="4"/>
            <a:r>
              <a:rPr lang="en-US" dirty="0"/>
              <a:t>declaration: TYPEDEF type </a:t>
            </a:r>
            <a:r>
              <a:rPr lang="en-US" dirty="0" err="1"/>
              <a:t>declarator</a:t>
            </a:r>
            <a:r>
              <a:rPr lang="en-US" dirty="0"/>
              <a:t> SEMIC { 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define_typedef</a:t>
            </a:r>
            <a:r>
              <a:rPr lang="en-US" dirty="0"/>
              <a:t>($2, $3); };</a:t>
            </a:r>
          </a:p>
          <a:p>
            <a:pPr lvl="2"/>
            <a:r>
              <a:rPr lang="en-US" dirty="0"/>
              <a:t>... would NOT work </a:t>
            </a:r>
          </a:p>
          <a:p>
            <a:pPr lvl="3"/>
            <a:r>
              <a:rPr lang="en-US" dirty="0"/>
              <a:t>the second "</a:t>
            </a:r>
            <a:r>
              <a:rPr lang="en-US" dirty="0" err="1"/>
              <a:t>ptr</a:t>
            </a:r>
            <a:r>
              <a:rPr lang="en-US" dirty="0"/>
              <a:t>" is already returned from the </a:t>
            </a:r>
            <a:r>
              <a:rPr lang="en-US" dirty="0" err="1"/>
              <a:t>lexer</a:t>
            </a:r>
            <a:r>
              <a:rPr lang="en-US" dirty="0"/>
              <a:t> as IDF when </a:t>
            </a:r>
            <a:r>
              <a:rPr lang="en-US" dirty="0" err="1"/>
              <a:t>define_typedef</a:t>
            </a:r>
            <a:r>
              <a:rPr lang="en-US" dirty="0"/>
              <a:t> is called</a:t>
            </a:r>
          </a:p>
          <a:p>
            <a:pPr lvl="2"/>
            <a:r>
              <a:rPr lang="en-US" dirty="0"/>
              <a:t>The correct solution is:</a:t>
            </a:r>
          </a:p>
          <a:p>
            <a:pPr lvl="4"/>
            <a:r>
              <a:rPr lang="en-US" dirty="0" err="1"/>
              <a:t>declaration_core</a:t>
            </a:r>
            <a:r>
              <a:rPr lang="en-US" dirty="0"/>
              <a:t>:</a:t>
            </a:r>
          </a:p>
          <a:p>
            <a:pPr lvl="4"/>
            <a:r>
              <a:rPr lang="en-US" dirty="0"/>
              <a:t>	TYPEDEF type </a:t>
            </a:r>
            <a:r>
              <a:rPr lang="en-US" dirty="0" err="1"/>
              <a:t>declarator</a:t>
            </a:r>
            <a:r>
              <a:rPr lang="en-US" dirty="0"/>
              <a:t> { 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define_typedef</a:t>
            </a:r>
            <a:r>
              <a:rPr lang="en-US" dirty="0"/>
              <a:t>($2, $3); };</a:t>
            </a:r>
          </a:p>
          <a:p>
            <a:pPr lvl="4"/>
            <a:r>
              <a:rPr lang="en-US" dirty="0"/>
              <a:t>declaration: </a:t>
            </a:r>
            <a:r>
              <a:rPr lang="en-US" dirty="0" err="1"/>
              <a:t>declaration_core</a:t>
            </a:r>
            <a:r>
              <a:rPr lang="en-US" dirty="0"/>
              <a:t> SEMIC;</a:t>
            </a:r>
          </a:p>
          <a:p>
            <a:pPr lvl="2"/>
            <a:r>
              <a:rPr lang="en-US" dirty="0"/>
              <a:t>The real grammar allows a sequence of </a:t>
            </a:r>
            <a:r>
              <a:rPr lang="en-US" dirty="0" err="1"/>
              <a:t>declarators</a:t>
            </a:r>
            <a:r>
              <a:rPr lang="en-US" dirty="0"/>
              <a:t> – it may be rewritten as:</a:t>
            </a:r>
          </a:p>
          <a:p>
            <a:pPr lvl="4"/>
            <a:r>
              <a:rPr lang="en-US" dirty="0" err="1"/>
              <a:t>declaration_core</a:t>
            </a:r>
            <a:r>
              <a:rPr lang="en-US" dirty="0"/>
              <a:t>:</a:t>
            </a:r>
          </a:p>
          <a:p>
            <a:pPr lvl="4"/>
            <a:r>
              <a:rPr lang="en-US" dirty="0"/>
              <a:t>	TYPEDEF type </a:t>
            </a:r>
            <a:r>
              <a:rPr lang="en-US" dirty="0" err="1"/>
              <a:t>declarator</a:t>
            </a:r>
            <a:r>
              <a:rPr lang="en-US" dirty="0"/>
              <a:t> { 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define_typedef</a:t>
            </a:r>
            <a:r>
              <a:rPr lang="en-US" dirty="0"/>
              <a:t>($2, $3); $$ = $2; }</a:t>
            </a:r>
          </a:p>
          <a:p>
            <a:pPr lvl="4"/>
            <a:r>
              <a:rPr lang="en-US" dirty="0"/>
              <a:t>	| </a:t>
            </a:r>
            <a:r>
              <a:rPr lang="en-US" dirty="0" err="1"/>
              <a:t>declaration_core</a:t>
            </a:r>
            <a:r>
              <a:rPr lang="en-US" dirty="0"/>
              <a:t> COMMA declarator { 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err="1"/>
              <a:t>define_typedef</a:t>
            </a:r>
            <a:r>
              <a:rPr lang="en-US" dirty="0"/>
              <a:t>($1, $2); $$ = $1; }</a:t>
            </a:r>
          </a:p>
          <a:p>
            <a:pPr lvl="4"/>
            <a:r>
              <a:rPr lang="en-US" dirty="0"/>
              <a:t>	;</a:t>
            </a:r>
          </a:p>
          <a:p>
            <a:pPr lvl="3"/>
            <a:r>
              <a:rPr lang="en-US" dirty="0"/>
              <a:t>in reality, it must allow more variants than "TYPEDEF type" including "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const</a:t>
            </a:r>
            <a:r>
              <a:rPr lang="en-US" dirty="0"/>
              <a:t>"</a:t>
            </a:r>
          </a:p>
          <a:p>
            <a:pPr lvl="2"/>
            <a:r>
              <a:rPr lang="en-US" dirty="0"/>
              <a:t>Another example – scope exit must be reported </a:t>
            </a:r>
            <a:r>
              <a:rPr lang="en-US" i="1" dirty="0"/>
              <a:t>before</a:t>
            </a:r>
            <a:r>
              <a:rPr lang="en-US" dirty="0"/>
              <a:t> the closing parenthesis</a:t>
            </a:r>
          </a:p>
          <a:p>
            <a:pPr lvl="4"/>
            <a:r>
              <a:rPr lang="en-US" dirty="0"/>
              <a:t>void f(); </a:t>
            </a:r>
            <a:r>
              <a:rPr lang="en-US" dirty="0" err="1"/>
              <a:t>int</a:t>
            </a:r>
            <a:r>
              <a:rPr lang="en-US" dirty="0"/>
              <a:t> x; void g() { { </a:t>
            </a:r>
            <a:r>
              <a:rPr lang="en-US" dirty="0" err="1"/>
              <a:t>typedef</a:t>
            </a:r>
            <a:r>
              <a:rPr lang="en-US" dirty="0"/>
              <a:t> char f; } </a:t>
            </a:r>
            <a:r>
              <a:rPr lang="en-US" dirty="0">
                <a:solidFill>
                  <a:srgbClr val="C00000"/>
                </a:solidFill>
              </a:rPr>
              <a:t>f</a:t>
            </a:r>
            <a:r>
              <a:rPr lang="en-US" dirty="0"/>
              <a:t>(x); }</a:t>
            </a:r>
          </a:p>
        </p:txBody>
      </p:sp>
    </p:spTree>
    <p:extLst>
      <p:ext uri="{BB962C8B-B14F-4D97-AF65-F5344CB8AC3E}">
        <p14:creationId xmlns:p14="http://schemas.microsoft.com/office/powerpoint/2010/main" val="160915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 minimal introduction to </a:t>
            </a:r>
            <a:br>
              <a:rPr lang="en-US" dirty="0"/>
            </a:br>
            <a:r>
              <a:rPr lang="en-US" dirty="0"/>
              <a:t>LLVM IR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61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LLVM 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LLVM Intermediate Representation</a:t>
            </a:r>
          </a:p>
          <a:p>
            <a:pPr lvl="1"/>
            <a:r>
              <a:rPr lang="en-US" dirty="0"/>
              <a:t>The output of your work (directly or indirectly through the </a:t>
            </a:r>
            <a:r>
              <a:rPr lang="en-US" dirty="0" err="1"/>
              <a:t>cecko</a:t>
            </a:r>
            <a:r>
              <a:rPr lang="en-US" dirty="0"/>
              <a:t> framework)</a:t>
            </a:r>
          </a:p>
          <a:p>
            <a:pPr lvl="2"/>
            <a:r>
              <a:rPr lang="en-US" dirty="0"/>
              <a:t>Global variables (including string constants)</a:t>
            </a:r>
          </a:p>
          <a:p>
            <a:pPr lvl="2"/>
            <a:r>
              <a:rPr lang="en-US" dirty="0"/>
              <a:t>Functions containing code (including instructions allocating local variables)</a:t>
            </a:r>
          </a:p>
          <a:p>
            <a:r>
              <a:rPr lang="en-US" dirty="0" err="1"/>
              <a:t>llvm</a:t>
            </a:r>
            <a:r>
              <a:rPr lang="en-US" dirty="0"/>
              <a:t>::Value – Abstract class representing any "algorithm" providing a value</a:t>
            </a:r>
          </a:p>
          <a:p>
            <a:pPr lvl="3"/>
            <a:r>
              <a:rPr lang="en-US" dirty="0"/>
              <a:t>Held by </a:t>
            </a:r>
            <a:r>
              <a:rPr lang="en-US" dirty="0" err="1"/>
              <a:t>llvm</a:t>
            </a:r>
            <a:r>
              <a:rPr lang="en-US" dirty="0"/>
              <a:t>::Value * =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CKIRValueObs</a:t>
            </a:r>
            <a:endParaRPr lang="en-US" dirty="0"/>
          </a:p>
          <a:p>
            <a:pPr lvl="1"/>
            <a:r>
              <a:rPr lang="en-US" dirty="0" err="1"/>
              <a:t>llvm</a:t>
            </a:r>
            <a:r>
              <a:rPr lang="en-US" dirty="0"/>
              <a:t>::Constant</a:t>
            </a:r>
          </a:p>
          <a:p>
            <a:pPr lvl="2"/>
            <a:r>
              <a:rPr lang="en-US" dirty="0" err="1"/>
              <a:t>llvm</a:t>
            </a:r>
            <a:r>
              <a:rPr lang="en-US" dirty="0"/>
              <a:t>::</a:t>
            </a:r>
            <a:r>
              <a:rPr lang="en-US" dirty="0" err="1"/>
              <a:t>ConstantInt</a:t>
            </a:r>
            <a:r>
              <a:rPr lang="en-US" dirty="0"/>
              <a:t> – integer constants computed during compilation</a:t>
            </a:r>
          </a:p>
          <a:p>
            <a:pPr lvl="3"/>
            <a:r>
              <a:rPr lang="en-US" dirty="0"/>
              <a:t>Held by </a:t>
            </a:r>
            <a:r>
              <a:rPr lang="en-US" dirty="0" err="1"/>
              <a:t>llvm</a:t>
            </a:r>
            <a:r>
              <a:rPr lang="en-US" dirty="0"/>
              <a:t>::</a:t>
            </a:r>
            <a:r>
              <a:rPr lang="en-US" dirty="0" err="1"/>
              <a:t>ConstantInt</a:t>
            </a:r>
            <a:r>
              <a:rPr lang="en-US" dirty="0"/>
              <a:t> * =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CKIRConstantIntObs</a:t>
            </a:r>
            <a:endParaRPr lang="en-US" dirty="0"/>
          </a:p>
          <a:p>
            <a:pPr lvl="2"/>
            <a:r>
              <a:rPr lang="en-US" dirty="0"/>
              <a:t>other immutable values like addresses of global variables</a:t>
            </a:r>
          </a:p>
          <a:p>
            <a:pPr lvl="1"/>
            <a:r>
              <a:rPr lang="en-US" dirty="0" err="1"/>
              <a:t>llvm</a:t>
            </a:r>
            <a:r>
              <a:rPr lang="en-US" dirty="0"/>
              <a:t>::Instruction – anything computed at run-time</a:t>
            </a:r>
          </a:p>
          <a:p>
            <a:pPr lvl="2"/>
            <a:r>
              <a:rPr lang="en-US" dirty="0"/>
              <a:t>including </a:t>
            </a:r>
            <a:r>
              <a:rPr lang="en-US" dirty="0" err="1"/>
              <a:t>llvm</a:t>
            </a:r>
            <a:r>
              <a:rPr lang="en-US" dirty="0"/>
              <a:t>::</a:t>
            </a:r>
            <a:r>
              <a:rPr lang="en-US" dirty="0" err="1"/>
              <a:t>AllocaInst</a:t>
            </a:r>
            <a:r>
              <a:rPr lang="en-US" dirty="0"/>
              <a:t> - allocate an address for a local variable</a:t>
            </a:r>
          </a:p>
          <a:p>
            <a:pPr lvl="3"/>
            <a:r>
              <a:rPr lang="en-US" dirty="0"/>
              <a:t>Automatically generated by the </a:t>
            </a:r>
            <a:r>
              <a:rPr lang="en-US" dirty="0" err="1"/>
              <a:t>cecko</a:t>
            </a:r>
            <a:r>
              <a:rPr lang="en-US" dirty="0"/>
              <a:t> framework</a:t>
            </a:r>
          </a:p>
          <a:p>
            <a:pPr lvl="2"/>
            <a:r>
              <a:rPr lang="en-US" dirty="0"/>
              <a:t>created using </a:t>
            </a:r>
            <a:r>
              <a:rPr lang="en-US" dirty="0" err="1"/>
              <a:t>llvm</a:t>
            </a:r>
            <a:r>
              <a:rPr lang="en-US" dirty="0"/>
              <a:t>::</a:t>
            </a:r>
            <a:r>
              <a:rPr lang="en-US" dirty="0" err="1"/>
              <a:t>IRBuilder</a:t>
            </a:r>
            <a:r>
              <a:rPr lang="en-US" dirty="0"/>
              <a:t> - provides automatic constant folding</a:t>
            </a:r>
          </a:p>
          <a:p>
            <a:pPr lvl="3"/>
            <a:r>
              <a:rPr lang="en-US" dirty="0"/>
              <a:t>if an instruction being created has constant operands, the result constant is created instead</a:t>
            </a:r>
          </a:p>
          <a:p>
            <a:r>
              <a:rPr lang="en-US" dirty="0" err="1"/>
              <a:t>llvm</a:t>
            </a:r>
            <a:r>
              <a:rPr lang="en-US" dirty="0"/>
              <a:t>::Type – Abstract class representing a type of a value</a:t>
            </a:r>
          </a:p>
          <a:p>
            <a:pPr lvl="3"/>
            <a:r>
              <a:rPr lang="en-US" dirty="0"/>
              <a:t>Held by </a:t>
            </a:r>
            <a:r>
              <a:rPr lang="en-US" dirty="0" err="1"/>
              <a:t>llvm</a:t>
            </a:r>
            <a:r>
              <a:rPr lang="en-US" dirty="0"/>
              <a:t>::Type * = </a:t>
            </a:r>
            <a:r>
              <a:rPr lang="en-US" dirty="0" err="1"/>
              <a:t>cecko</a:t>
            </a:r>
            <a:r>
              <a:rPr lang="en-US" dirty="0"/>
              <a:t>::</a:t>
            </a:r>
            <a:r>
              <a:rPr lang="en-US" dirty="0" err="1"/>
              <a:t>CKIRTypeObs</a:t>
            </a:r>
            <a:endParaRPr lang="en-US" dirty="0"/>
          </a:p>
          <a:p>
            <a:pPr lvl="1"/>
            <a:r>
              <a:rPr lang="en-US" dirty="0"/>
              <a:t>Simplified type system of the C language</a:t>
            </a:r>
          </a:p>
          <a:p>
            <a:pPr lvl="2"/>
            <a:r>
              <a:rPr lang="en-US" dirty="0"/>
              <a:t>arbitrarily sized integers, floats, pointer, arrays, </a:t>
            </a:r>
            <a:r>
              <a:rPr lang="en-US" dirty="0" err="1"/>
              <a:t>structs</a:t>
            </a:r>
            <a:r>
              <a:rPr lang="en-US" dirty="0"/>
              <a:t>, functions</a:t>
            </a:r>
          </a:p>
          <a:p>
            <a:pPr lvl="2"/>
            <a:r>
              <a:rPr lang="en-US" dirty="0"/>
              <a:t>no </a:t>
            </a:r>
            <a:r>
              <a:rPr lang="en-US" dirty="0" err="1"/>
              <a:t>enums</a:t>
            </a:r>
            <a:r>
              <a:rPr lang="en-US" dirty="0"/>
              <a:t>, no signed/unsigned flag, no </a:t>
            </a:r>
            <a:r>
              <a:rPr lang="en-US" dirty="0" err="1"/>
              <a:t>const</a:t>
            </a:r>
            <a:r>
              <a:rPr lang="en-US" dirty="0"/>
              <a:t> flag – insufficient for compiling C</a:t>
            </a:r>
          </a:p>
        </p:txBody>
      </p:sp>
    </p:spTree>
    <p:extLst>
      <p:ext uri="{BB962C8B-B14F-4D97-AF65-F5344CB8AC3E}">
        <p14:creationId xmlns:p14="http://schemas.microsoft.com/office/powerpoint/2010/main" val="3602527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</TotalTime>
  <Words>1806</Words>
  <Application>Microsoft Office PowerPoint</Application>
  <PresentationFormat>On-screen Show (4:3)</PresentationFormat>
  <Paragraphs>216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Consolas</vt:lpstr>
      <vt:lpstr>Tahoma</vt:lpstr>
      <vt:lpstr>Office Theme</vt:lpstr>
      <vt:lpstr>Cecko  Assignment 3 to 5 – Semantic analysis</vt:lpstr>
      <vt:lpstr>Base and bonus assignments</vt:lpstr>
      <vt:lpstr>Semantic actions in bison</vt:lpstr>
      <vt:lpstr>bison</vt:lpstr>
      <vt:lpstr>bison</vt:lpstr>
      <vt:lpstr>bison</vt:lpstr>
      <vt:lpstr>bison &amp; flex</vt:lpstr>
      <vt:lpstr> A minimal introduction to  LLVM IR</vt:lpstr>
      <vt:lpstr>LLVM IR</vt:lpstr>
      <vt:lpstr>The cecko framework for Assignment 3</vt:lpstr>
      <vt:lpstr>cecko framework</vt:lpstr>
      <vt:lpstr>cecko framework</vt:lpstr>
      <vt:lpstr>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74</cp:revision>
  <dcterms:created xsi:type="dcterms:W3CDTF">2020-09-28T08:40:12Z</dcterms:created>
  <dcterms:modified xsi:type="dcterms:W3CDTF">2021-11-24T12:52:40Z</dcterms:modified>
</cp:coreProperties>
</file>