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0" r:id="rId2"/>
    <p:sldId id="297" r:id="rId3"/>
    <p:sldId id="298" r:id="rId4"/>
    <p:sldId id="308" r:id="rId5"/>
    <p:sldId id="309" r:id="rId6"/>
    <p:sldId id="310" r:id="rId7"/>
    <p:sldId id="313" r:id="rId8"/>
    <p:sldId id="314" r:id="rId9"/>
    <p:sldId id="312" r:id="rId10"/>
    <p:sldId id="306" r:id="rId11"/>
    <p:sldId id="30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08" d="100"/>
          <a:sy n="108" d="100"/>
        </p:scale>
        <p:origin x="12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6706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2020-12-07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Programování v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Cecko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Assignment </a:t>
            </a:r>
            <a:r>
              <a:rPr lang="en-US" dirty="0" smtClean="0"/>
              <a:t>5 </a:t>
            </a:r>
            <a:r>
              <a:rPr lang="en-US" dirty="0" smtClean="0"/>
              <a:t>– Generating code for </a:t>
            </a:r>
            <a:r>
              <a:rPr lang="en-US" dirty="0" smtClean="0"/>
              <a:t>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needed for </a:t>
            </a:r>
            <a:r>
              <a:rPr lang="en-US" dirty="0" err="1" smtClean="0"/>
              <a:t>Cecko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305810"/>
              </p:ext>
            </p:extLst>
          </p:nvPr>
        </p:nvGraphicFramePr>
        <p:xfrm>
          <a:off x="71438" y="458788"/>
          <a:ext cx="9000612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192">
                  <a:extLst>
                    <a:ext uri="{9D8B030D-6E8A-4147-A177-3AD203B41FA5}">
                      <a16:colId xmlns:a16="http://schemas.microsoft.com/office/drawing/2014/main" val="2624712555"/>
                    </a:ext>
                  </a:extLst>
                </a:gridCol>
                <a:gridCol w="2477377">
                  <a:extLst>
                    <a:ext uri="{9D8B030D-6E8A-4147-A177-3AD203B41FA5}">
                      <a16:colId xmlns:a16="http://schemas.microsoft.com/office/drawing/2014/main" val="2736551428"/>
                    </a:ext>
                  </a:extLst>
                </a:gridCol>
                <a:gridCol w="990011">
                  <a:extLst>
                    <a:ext uri="{9D8B030D-6E8A-4147-A177-3AD203B41FA5}">
                      <a16:colId xmlns:a16="http://schemas.microsoft.com/office/drawing/2014/main" val="2082882937"/>
                    </a:ext>
                  </a:extLst>
                </a:gridCol>
                <a:gridCol w="2880032">
                  <a:extLst>
                    <a:ext uri="{9D8B030D-6E8A-4147-A177-3AD203B41FA5}">
                      <a16:colId xmlns:a16="http://schemas.microsoft.com/office/drawing/2014/main" val="54032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GlobalString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llvm</a:t>
                      </a:r>
                      <a:r>
                        <a:rPr lang="en-US" baseline="0" dirty="0" smtClean="0"/>
                        <a:t>::Constant*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48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ConstInBoundsGEP2_32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 to </a:t>
                      </a:r>
                      <a:r>
                        <a:rPr lang="en-US" dirty="0" err="1" smtClean="0"/>
                        <a:t>ptr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 two</a:t>
                      </a:r>
                      <a:r>
                        <a:rPr lang="en-US" baseline="0" dirty="0" smtClean="0"/>
                        <a:t> 0 indexes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28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ICmpNE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char/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to _Bool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!=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_Bool=</a:t>
                      </a:r>
                      <a:r>
                        <a:rPr lang="en-US" baseline="0" dirty="0" smtClean="0"/>
                        <a:t> and conditions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72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IsNotNull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 to _Bool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_Bool=</a:t>
                      </a:r>
                      <a:r>
                        <a:rPr lang="en-US" baseline="0" dirty="0" smtClean="0"/>
                        <a:t> and conditions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62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_Bool/char</a:t>
                      </a:r>
                      <a:r>
                        <a:rPr lang="en-US" baseline="0" dirty="0" smtClean="0"/>
                        <a:t> to char/</a:t>
                      </a:r>
                      <a:r>
                        <a:rPr lang="en-US" baseline="0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most</a:t>
                      </a:r>
                      <a:r>
                        <a:rPr lang="en-US" baseline="0" dirty="0" smtClean="0"/>
                        <a:t> operators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84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Trunc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to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char=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804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Add,Sub,Mul,SDiv,SRem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int+int</a:t>
                      </a:r>
                      <a:r>
                        <a:rPr lang="en-US" dirty="0" smtClean="0"/>
                        <a:t>,-,*,/,%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674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ptr+int,ptr-int,ptr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525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int,ptr-int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23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PtrDiff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ptr-ptr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08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StructGEP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str.name,ptr</a:t>
                      </a:r>
                      <a:r>
                        <a:rPr lang="en-US" dirty="0" smtClean="0"/>
                        <a:t>-&gt;name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get_idx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50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ExtractValue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f().name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non-L-value before .name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00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L-value to R-value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443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850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Ret,RetVoid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incl.</a:t>
                      </a:r>
                      <a:r>
                        <a:rPr lang="en-US" baseline="0" dirty="0" smtClean="0"/>
                        <a:t> implicit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396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 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incl. void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177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79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needed for </a:t>
            </a:r>
            <a:r>
              <a:rPr lang="en-US" dirty="0" err="1" smtClean="0"/>
              <a:t>Cecko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28429"/>
              </p:ext>
            </p:extLst>
          </p:nvPr>
        </p:nvGraphicFramePr>
        <p:xfrm>
          <a:off x="71438" y="458788"/>
          <a:ext cx="90006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192">
                  <a:extLst>
                    <a:ext uri="{9D8B030D-6E8A-4147-A177-3AD203B41FA5}">
                      <a16:colId xmlns:a16="http://schemas.microsoft.com/office/drawing/2014/main" val="2624712555"/>
                    </a:ext>
                  </a:extLst>
                </a:gridCol>
                <a:gridCol w="857359">
                  <a:extLst>
                    <a:ext uri="{9D8B030D-6E8A-4147-A177-3AD203B41FA5}">
                      <a16:colId xmlns:a16="http://schemas.microsoft.com/office/drawing/2014/main" val="2736551428"/>
                    </a:ext>
                  </a:extLst>
                </a:gridCol>
                <a:gridCol w="3870043">
                  <a:extLst>
                    <a:ext uri="{9D8B030D-6E8A-4147-A177-3AD203B41FA5}">
                      <a16:colId xmlns:a16="http://schemas.microsoft.com/office/drawing/2014/main" val="2082882937"/>
                    </a:ext>
                  </a:extLst>
                </a:gridCol>
                <a:gridCol w="1620018">
                  <a:extLst>
                    <a:ext uri="{9D8B030D-6E8A-4147-A177-3AD203B41FA5}">
                      <a16:colId xmlns:a16="http://schemas.microsoft.com/office/drawing/2014/main" val="54032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ICmpEQ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067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ICmpSLT,SLE,SGT,SGE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,&lt;=,&gt;,&gt;=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ICmpULT,ULE,UGT,UGE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,&lt;=,&gt;,&gt;=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283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 swap BBs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14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CondBr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if,while,for</a:t>
                      </a:r>
                      <a:r>
                        <a:rPr lang="en-US" dirty="0" smtClean="0"/>
                        <a:t>,&amp;&amp;,||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8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else,do,while,for</a:t>
                      </a:r>
                      <a:r>
                        <a:rPr lang="en-US" dirty="0" smtClean="0"/>
                        <a:t>,&amp;&amp;,||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83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73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Control flow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6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Instructions </a:t>
            </a:r>
            <a:r>
              <a:rPr lang="en-US" dirty="0" smtClean="0"/>
              <a:t>are created using </a:t>
            </a:r>
            <a:r>
              <a:rPr lang="en-US" dirty="0" err="1" smtClean="0">
                <a:solidFill>
                  <a:srgbClr val="C00000"/>
                </a:solidFill>
              </a:rPr>
              <a:t>llvm</a:t>
            </a:r>
            <a:r>
              <a:rPr lang="en-US" dirty="0" smtClean="0">
                <a:solidFill>
                  <a:srgbClr val="C00000"/>
                </a:solidFill>
              </a:rPr>
              <a:t>::</a:t>
            </a:r>
            <a:r>
              <a:rPr lang="en-US" dirty="0" err="1" smtClean="0">
                <a:solidFill>
                  <a:srgbClr val="C00000"/>
                </a:solidFill>
              </a:rPr>
              <a:t>IRBuilder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/>
              <a:t>accessible as </a:t>
            </a:r>
            <a:r>
              <a:rPr lang="en-US" dirty="0" err="1"/>
              <a:t>ctx</a:t>
            </a:r>
            <a:r>
              <a:rPr lang="en-US" dirty="0"/>
              <a:t>-&gt;builder</a:t>
            </a:r>
            <a:r>
              <a:rPr lang="en-US" dirty="0" smtClean="0"/>
              <a:t>()-&gt;</a:t>
            </a:r>
            <a:r>
              <a:rPr lang="en-US" dirty="0" err="1" smtClean="0"/>
              <a:t>CreateXYZ</a:t>
            </a:r>
            <a:r>
              <a:rPr lang="en-US" dirty="0" smtClean="0"/>
              <a:t>(...)</a:t>
            </a:r>
          </a:p>
          <a:p>
            <a:pPr lvl="1"/>
            <a:r>
              <a:rPr lang="en-US" dirty="0" smtClean="0"/>
              <a:t>the builder appends instructions at an </a:t>
            </a:r>
            <a:r>
              <a:rPr lang="en-US" b="1" dirty="0" smtClean="0"/>
              <a:t>insertion point</a:t>
            </a:r>
            <a:r>
              <a:rPr lang="en-US" dirty="0" smtClean="0"/>
              <a:t> into a </a:t>
            </a:r>
            <a:r>
              <a:rPr lang="en-US" b="1" dirty="0" smtClean="0"/>
              <a:t>basic block</a:t>
            </a:r>
            <a:endParaRPr lang="en-US" dirty="0" smtClean="0"/>
          </a:p>
          <a:p>
            <a:pPr lvl="3"/>
            <a:r>
              <a:rPr lang="en-US" dirty="0" smtClean="0"/>
              <a:t>it may also be in unbound state, unable to emit instructions</a:t>
            </a:r>
          </a:p>
          <a:p>
            <a:pPr lvl="2"/>
            <a:r>
              <a:rPr lang="en-US" dirty="0" smtClean="0"/>
              <a:t>preset by the framework upon entering a function body (</a:t>
            </a:r>
            <a:r>
              <a:rPr lang="en-US" dirty="0" err="1" smtClean="0"/>
              <a:t>ctx</a:t>
            </a:r>
            <a:r>
              <a:rPr lang="en-US" dirty="0" smtClean="0"/>
              <a:t>-&gt;</a:t>
            </a:r>
            <a:r>
              <a:rPr lang="en-US" dirty="0" err="1" smtClean="0"/>
              <a:t>enter_function</a:t>
            </a:r>
            <a:r>
              <a:rPr lang="en-US" dirty="0" smtClean="0"/>
              <a:t>())</a:t>
            </a:r>
          </a:p>
          <a:p>
            <a:pPr lvl="1"/>
            <a:r>
              <a:rPr lang="en-US" dirty="0" smtClean="0"/>
              <a:t>any control-flow statement requires creation of new basic blocks</a:t>
            </a:r>
          </a:p>
          <a:p>
            <a:pPr lvl="2"/>
            <a:r>
              <a:rPr lang="en-US" dirty="0" smtClean="0"/>
              <a:t>basic blocks are created by calling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create_basic_block</a:t>
            </a:r>
            <a:r>
              <a:rPr lang="en-US" dirty="0"/>
              <a:t>(name)</a:t>
            </a:r>
          </a:p>
          <a:p>
            <a:pPr lvl="2"/>
            <a:r>
              <a:rPr lang="en-US" dirty="0" smtClean="0"/>
              <a:t>a basic block </a:t>
            </a:r>
            <a:r>
              <a:rPr lang="en-US" dirty="0"/>
              <a:t>is identified by </a:t>
            </a:r>
            <a:r>
              <a:rPr lang="en-US" dirty="0" err="1" smtClean="0"/>
              <a:t>CKIRBasicBlockObs</a:t>
            </a:r>
            <a:endParaRPr lang="en-US" dirty="0" smtClean="0"/>
          </a:p>
          <a:p>
            <a:pPr lvl="1"/>
            <a:r>
              <a:rPr lang="en-US" dirty="0" smtClean="0"/>
              <a:t>a basic block is needed to</a:t>
            </a:r>
            <a:endParaRPr lang="en-US" dirty="0"/>
          </a:p>
          <a:p>
            <a:pPr lvl="2"/>
            <a:r>
              <a:rPr lang="en-US" dirty="0" smtClean="0"/>
              <a:t>create a branch instruction pointing to that BB</a:t>
            </a:r>
          </a:p>
          <a:p>
            <a:pPr lvl="3"/>
            <a:r>
              <a:rPr lang="en-US" dirty="0" smtClean="0"/>
              <a:t>a BB may be a target of more than one branch instruction</a:t>
            </a:r>
            <a:endParaRPr lang="en-US" dirty="0" smtClean="0"/>
          </a:p>
          <a:p>
            <a:pPr lvl="2"/>
            <a:r>
              <a:rPr lang="en-US" dirty="0" smtClean="0"/>
              <a:t>set builder insertion point before generating instructions to that BB</a:t>
            </a:r>
          </a:p>
          <a:p>
            <a:pPr lvl="3"/>
            <a:r>
              <a:rPr lang="en-US" dirty="0" smtClean="0"/>
              <a:t>this can be done repeatedly, producing a BB from more than one batch of instructions</a:t>
            </a:r>
          </a:p>
          <a:p>
            <a:pPr lvl="3"/>
            <a:r>
              <a:rPr lang="en-US" dirty="0" smtClean="0"/>
              <a:t>the order of instructions in a BB is determined by the order of Create... calls</a:t>
            </a:r>
          </a:p>
          <a:p>
            <a:pPr lvl="3"/>
            <a:r>
              <a:rPr lang="en-US" dirty="0" smtClean="0"/>
              <a:t>this order usually corresponds to the order statements/expressions in the source code</a:t>
            </a:r>
          </a:p>
          <a:p>
            <a:pPr lvl="3"/>
            <a:r>
              <a:rPr lang="en-US" dirty="0" smtClean="0"/>
              <a:t>if a different order is required, more than one BB must be used</a:t>
            </a:r>
          </a:p>
          <a:p>
            <a:pPr lvl="1"/>
            <a:r>
              <a:rPr lang="en-US" dirty="0" smtClean="0"/>
              <a:t>if a branch or return instruction is generated into a basic block</a:t>
            </a:r>
          </a:p>
          <a:p>
            <a:pPr lvl="2"/>
            <a:r>
              <a:rPr lang="en-US" dirty="0" smtClean="0"/>
              <a:t>adding further instructions to the same BB will produce invalid code</a:t>
            </a:r>
          </a:p>
          <a:p>
            <a:pPr lvl="2"/>
            <a:r>
              <a:rPr lang="en-US" dirty="0" smtClean="0"/>
              <a:t>it is a good idea to signalize it by calling </a:t>
            </a:r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ClearInsertionPoint</a:t>
            </a:r>
            <a:r>
              <a:rPr lang="en-US" dirty="0" smtClean="0"/>
              <a:t>()</a:t>
            </a:r>
          </a:p>
          <a:p>
            <a:pPr lvl="3"/>
            <a:r>
              <a:rPr lang="en-US" dirty="0" smtClean="0"/>
              <a:t>check the insertion point (</a:t>
            </a:r>
            <a:r>
              <a:rPr lang="en-US" dirty="0" err="1" smtClean="0"/>
              <a:t>GetInsertBlock</a:t>
            </a:r>
            <a:r>
              <a:rPr lang="en-US" dirty="0" smtClean="0"/>
              <a:t>()!=</a:t>
            </a:r>
            <a:r>
              <a:rPr lang="en-US" dirty="0" err="1" smtClean="0"/>
              <a:t>nullptr</a:t>
            </a:r>
            <a:r>
              <a:rPr lang="en-US" dirty="0" smtClean="0"/>
              <a:t>) before generating implicit returns or unconditional branch instructions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2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3301193" y="458967"/>
            <a:ext cx="5770857" cy="594006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IF-ELSE statement</a:t>
            </a:r>
          </a:p>
          <a:p>
            <a:pPr lvl="2"/>
            <a:r>
              <a:rPr lang="en-US" dirty="0" smtClean="0"/>
              <a:t>the condition is generated into the previous BB</a:t>
            </a:r>
          </a:p>
          <a:p>
            <a:pPr lvl="2"/>
            <a:r>
              <a:rPr lang="en-US" dirty="0" smtClean="0"/>
              <a:t>the Boolean result is held in LLVM Value of type </a:t>
            </a:r>
            <a:r>
              <a:rPr lang="en-US" b="1" dirty="0" smtClean="0"/>
              <a:t>i1 </a:t>
            </a:r>
          </a:p>
          <a:p>
            <a:pPr lvl="1"/>
            <a:r>
              <a:rPr lang="en-US" dirty="0" smtClean="0"/>
              <a:t>at the end of the condition</a:t>
            </a:r>
          </a:p>
          <a:p>
            <a:pPr lvl="2"/>
            <a:r>
              <a:rPr lang="en-US" dirty="0" smtClean="0"/>
              <a:t>create two new BBs</a:t>
            </a:r>
          </a:p>
          <a:p>
            <a:pPr lvl="2"/>
            <a:r>
              <a:rPr lang="en-US" dirty="0" smtClean="0"/>
              <a:t>append a conditional branch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CreateCondBr</a:t>
            </a:r>
            <a:r>
              <a:rPr lang="en-US" dirty="0" smtClean="0"/>
              <a:t>(cond,BB1,BB2);</a:t>
            </a:r>
          </a:p>
          <a:p>
            <a:pPr lvl="2"/>
            <a:r>
              <a:rPr lang="en-US" dirty="0" smtClean="0"/>
              <a:t>switch the builder to BB1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SetInsertPoint</a:t>
            </a:r>
            <a:r>
              <a:rPr lang="en-US" dirty="0" smtClean="0"/>
              <a:t>(BB1);</a:t>
            </a:r>
          </a:p>
          <a:p>
            <a:pPr lvl="2"/>
            <a:r>
              <a:rPr lang="en-US" dirty="0" smtClean="0"/>
              <a:t>the then-statement is generated into BB1</a:t>
            </a:r>
          </a:p>
          <a:p>
            <a:pPr lvl="1"/>
            <a:r>
              <a:rPr lang="en-US" dirty="0" smtClean="0"/>
              <a:t>at the </a:t>
            </a:r>
            <a:r>
              <a:rPr lang="en-US" b="1" dirty="0" smtClean="0"/>
              <a:t>else</a:t>
            </a:r>
            <a:r>
              <a:rPr lang="en-US" dirty="0" smtClean="0"/>
              <a:t> keyword</a:t>
            </a:r>
          </a:p>
          <a:p>
            <a:pPr lvl="2"/>
            <a:r>
              <a:rPr lang="en-US" dirty="0" smtClean="0"/>
              <a:t>create a third BB</a:t>
            </a:r>
          </a:p>
          <a:p>
            <a:pPr lvl="2"/>
            <a:r>
              <a:rPr lang="en-US" dirty="0" smtClean="0"/>
              <a:t>append an unconditional branch</a:t>
            </a:r>
          </a:p>
          <a:p>
            <a:pPr lvl="3"/>
            <a:r>
              <a:rPr lang="en-US" dirty="0" smtClean="0"/>
              <a:t>only if the builder still has an insertion point</a:t>
            </a:r>
          </a:p>
          <a:p>
            <a:pPr lvl="4"/>
            <a:r>
              <a:rPr lang="en-US" dirty="0" err="1"/>
              <a:t>ctx</a:t>
            </a:r>
            <a:r>
              <a:rPr lang="en-US" dirty="0"/>
              <a:t>-&gt;builder()-&gt;</a:t>
            </a:r>
            <a:r>
              <a:rPr lang="en-US" dirty="0" err="1" smtClean="0"/>
              <a:t>CreateBr</a:t>
            </a:r>
            <a:r>
              <a:rPr lang="en-US" dirty="0" smtClean="0"/>
              <a:t>(cond,BB3);</a:t>
            </a:r>
          </a:p>
          <a:p>
            <a:pPr lvl="2"/>
            <a:r>
              <a:rPr lang="en-US" dirty="0" smtClean="0"/>
              <a:t>switch the builder to BB2</a:t>
            </a:r>
            <a:endParaRPr lang="en-US" dirty="0"/>
          </a:p>
          <a:p>
            <a:pPr lvl="4"/>
            <a:r>
              <a:rPr lang="en-US" dirty="0" err="1"/>
              <a:t>ctx</a:t>
            </a:r>
            <a:r>
              <a:rPr lang="en-US" dirty="0"/>
              <a:t>-&gt;builder()-&gt;</a:t>
            </a:r>
            <a:r>
              <a:rPr lang="en-US" dirty="0" err="1" smtClean="0"/>
              <a:t>SetInsertPoint</a:t>
            </a:r>
            <a:r>
              <a:rPr lang="en-US" dirty="0" smtClean="0"/>
              <a:t>(BB2);</a:t>
            </a:r>
          </a:p>
          <a:p>
            <a:pPr lvl="2"/>
            <a:r>
              <a:rPr lang="en-US" dirty="0" smtClean="0"/>
              <a:t>the else-statement is generated into BB2</a:t>
            </a:r>
          </a:p>
          <a:p>
            <a:pPr lvl="1"/>
            <a:r>
              <a:rPr lang="en-US" dirty="0" smtClean="0"/>
              <a:t>at the end of the else-statement</a:t>
            </a:r>
          </a:p>
          <a:p>
            <a:pPr lvl="2"/>
            <a:r>
              <a:rPr lang="en-US" dirty="0" smtClean="0"/>
              <a:t>append an unconditional branch</a:t>
            </a:r>
          </a:p>
          <a:p>
            <a:pPr lvl="3"/>
            <a:r>
              <a:rPr lang="en-US" dirty="0"/>
              <a:t>only if the builder still has an insertion </a:t>
            </a:r>
            <a:r>
              <a:rPr lang="en-US" dirty="0" smtClean="0"/>
              <a:t>point</a:t>
            </a:r>
          </a:p>
          <a:p>
            <a:pPr lvl="4"/>
            <a:r>
              <a:rPr lang="en-US" dirty="0" err="1"/>
              <a:t>ctx</a:t>
            </a:r>
            <a:r>
              <a:rPr lang="en-US" dirty="0"/>
              <a:t>-&gt;builder()-&gt;</a:t>
            </a:r>
            <a:r>
              <a:rPr lang="en-US" dirty="0" err="1"/>
              <a:t>CreateBr</a:t>
            </a:r>
            <a:r>
              <a:rPr lang="en-US" dirty="0"/>
              <a:t>(cond,BB3);</a:t>
            </a:r>
          </a:p>
          <a:p>
            <a:pPr lvl="2"/>
            <a:r>
              <a:rPr lang="en-US" dirty="0"/>
              <a:t>switch </a:t>
            </a:r>
            <a:r>
              <a:rPr lang="en-US" dirty="0" smtClean="0"/>
              <a:t>the builder </a:t>
            </a:r>
            <a:r>
              <a:rPr lang="en-US" dirty="0"/>
              <a:t>to </a:t>
            </a:r>
            <a:r>
              <a:rPr lang="en-US" dirty="0" smtClean="0"/>
              <a:t>BB3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</a:t>
            </a:r>
            <a:r>
              <a:rPr lang="en-US" dirty="0"/>
              <a:t>&gt;builder()-&gt;</a:t>
            </a:r>
            <a:r>
              <a:rPr lang="en-US" dirty="0" err="1" smtClean="0"/>
              <a:t>SetInsertPoint</a:t>
            </a:r>
            <a:r>
              <a:rPr lang="en-US" dirty="0" smtClean="0"/>
              <a:t>(BB3);</a:t>
            </a:r>
            <a:endParaRPr lang="en-US" dirty="0"/>
          </a:p>
          <a:p>
            <a:pPr lvl="2"/>
            <a:r>
              <a:rPr lang="en-US" dirty="0"/>
              <a:t>the </a:t>
            </a:r>
            <a:r>
              <a:rPr lang="en-US" dirty="0" smtClean="0"/>
              <a:t>following statements will be </a:t>
            </a:r>
            <a:r>
              <a:rPr lang="en-US" dirty="0"/>
              <a:t>generated into </a:t>
            </a:r>
            <a:r>
              <a:rPr lang="en-US" dirty="0" smtClean="0"/>
              <a:t>BB3</a:t>
            </a:r>
          </a:p>
          <a:p>
            <a:pPr lvl="3"/>
            <a:r>
              <a:rPr lang="en-US" dirty="0" smtClean="0"/>
              <a:t>BB</a:t>
            </a:r>
            <a:r>
              <a:rPr lang="cs-CZ" dirty="0" smtClean="0"/>
              <a:t>3 not needed if no branch to BB3 was generated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042" y="1999159"/>
            <a:ext cx="1440016" cy="70983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err="1" smtClean="0"/>
              <a:t>statement_T</a:t>
            </a:r>
            <a:r>
              <a:rPr lang="en-US" dirty="0" smtClean="0"/>
              <a:t>;</a:t>
            </a:r>
          </a:p>
          <a:p>
            <a:r>
              <a:rPr lang="en-US" b="1" dirty="0" smtClean="0"/>
              <a:t>else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89103" y="3450114"/>
            <a:ext cx="1441926" cy="68690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err="1" smtClean="0"/>
              <a:t>statement_F</a:t>
            </a:r>
            <a:r>
              <a:rPr lang="en-US" dirty="0" smtClean="0"/>
              <a:t>;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968141" y="548206"/>
            <a:ext cx="1443835" cy="720770"/>
            <a:chOff x="968141" y="492188"/>
            <a:chExt cx="1443835" cy="818310"/>
          </a:xfrm>
        </p:grpSpPr>
        <p:sp>
          <p:nvSpPr>
            <p:cNvPr id="6" name="TextBox 5"/>
            <p:cNvSpPr txBox="1"/>
            <p:nvPr/>
          </p:nvSpPr>
          <p:spPr>
            <a:xfrm>
              <a:off x="968142" y="492188"/>
              <a:ext cx="1443834" cy="81830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endParaRPr lang="en-US" b="1" dirty="0" smtClean="0"/>
            </a:p>
            <a:p>
              <a:r>
                <a:rPr lang="en-US" b="1" dirty="0" smtClean="0"/>
                <a:t>if</a:t>
              </a:r>
              <a:r>
                <a:rPr lang="en-US" dirty="0" smtClean="0"/>
                <a:t> (condition)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968142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68142" y="1310498"/>
              <a:ext cx="14438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11976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968141" y="492188"/>
              <a:ext cx="144383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68140" y="4881781"/>
            <a:ext cx="1441927" cy="706191"/>
            <a:chOff x="4301996" y="1988623"/>
            <a:chExt cx="1530018" cy="539481"/>
          </a:xfrm>
        </p:grpSpPr>
        <p:sp>
          <p:nvSpPr>
            <p:cNvPr id="24" name="TextBox 23"/>
            <p:cNvSpPr txBox="1"/>
            <p:nvPr/>
          </p:nvSpPr>
          <p:spPr>
            <a:xfrm>
              <a:off x="4301997" y="1988623"/>
              <a:ext cx="1530017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>
            <a:stCxn id="6" idx="2"/>
            <a:endCxn id="7" idx="0"/>
          </p:cNvCxnSpPr>
          <p:nvPr/>
        </p:nvCxnSpPr>
        <p:spPr>
          <a:xfrm rot="5400000">
            <a:off x="964963" y="1274063"/>
            <a:ext cx="730184" cy="720009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1"/>
          <p:cNvCxnSpPr>
            <a:stCxn id="6" idx="2"/>
            <a:endCxn id="8" idx="0"/>
          </p:cNvCxnSpPr>
          <p:nvPr/>
        </p:nvCxnSpPr>
        <p:spPr>
          <a:xfrm rot="16200000" flipH="1">
            <a:off x="959493" y="1999540"/>
            <a:ext cx="2181139" cy="720007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1"/>
          <p:cNvCxnSpPr>
            <a:stCxn id="7" idx="2"/>
            <a:endCxn id="24" idx="0"/>
          </p:cNvCxnSpPr>
          <p:nvPr/>
        </p:nvCxnSpPr>
        <p:spPr>
          <a:xfrm rot="16200000" flipH="1">
            <a:off x="243183" y="3435859"/>
            <a:ext cx="2172789" cy="71905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1"/>
          <p:cNvCxnSpPr>
            <a:stCxn id="8" idx="2"/>
            <a:endCxn id="24" idx="0"/>
          </p:cNvCxnSpPr>
          <p:nvPr/>
        </p:nvCxnSpPr>
        <p:spPr>
          <a:xfrm rot="5400000">
            <a:off x="1677204" y="4148919"/>
            <a:ext cx="744762" cy="720962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76400" y="1648409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BB1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688150" y="3065136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BB2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67186" y="4518591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BB3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11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Incomplete </a:t>
            </a:r>
            <a:r>
              <a:rPr lang="en-US" smtClean="0"/>
              <a:t>IF</a:t>
            </a:r>
            <a:r>
              <a:rPr lang="cs-CZ" smtClean="0"/>
              <a:t> </a:t>
            </a:r>
            <a:r>
              <a:rPr lang="en-US" smtClean="0"/>
              <a:t>statement</a:t>
            </a:r>
            <a:endParaRPr lang="en-US" dirty="0"/>
          </a:p>
        </p:txBody>
      </p: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3221984" y="458967"/>
            <a:ext cx="5850065" cy="5940066"/>
          </a:xfrm>
        </p:spPr>
        <p:txBody>
          <a:bodyPr/>
          <a:lstStyle/>
          <a:p>
            <a:r>
              <a:rPr lang="cs-CZ" dirty="0" smtClean="0"/>
              <a:t>Incomplete </a:t>
            </a:r>
            <a:r>
              <a:rPr lang="en-US" dirty="0" smtClean="0"/>
              <a:t>IF</a:t>
            </a:r>
            <a:r>
              <a:rPr lang="cs-CZ" dirty="0" smtClean="0"/>
              <a:t> </a:t>
            </a:r>
            <a:r>
              <a:rPr lang="en-US" dirty="0" smtClean="0"/>
              <a:t>statement</a:t>
            </a:r>
          </a:p>
          <a:p>
            <a:pPr lvl="2"/>
            <a:r>
              <a:rPr lang="en-US" dirty="0" smtClean="0"/>
              <a:t>the condition is generated into the previous BB</a:t>
            </a:r>
          </a:p>
          <a:p>
            <a:pPr lvl="2"/>
            <a:r>
              <a:rPr lang="en-US" dirty="0" smtClean="0"/>
              <a:t>the Boolean result is held in LLVM Value of type i1 </a:t>
            </a:r>
          </a:p>
          <a:p>
            <a:pPr lvl="1"/>
            <a:r>
              <a:rPr lang="en-US" dirty="0" smtClean="0"/>
              <a:t>at the end of the condition</a:t>
            </a:r>
          </a:p>
          <a:p>
            <a:pPr lvl="2"/>
            <a:r>
              <a:rPr lang="en-US" dirty="0" smtClean="0"/>
              <a:t>create two new BBs</a:t>
            </a:r>
          </a:p>
          <a:p>
            <a:pPr lvl="2"/>
            <a:r>
              <a:rPr lang="en-US" dirty="0" smtClean="0"/>
              <a:t>append a conditional branch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CreateCondBr</a:t>
            </a:r>
            <a:r>
              <a:rPr lang="en-US" dirty="0" smtClean="0"/>
              <a:t>(cond,BB1,BB2);</a:t>
            </a:r>
          </a:p>
          <a:p>
            <a:pPr lvl="2"/>
            <a:r>
              <a:rPr lang="en-US" dirty="0" smtClean="0"/>
              <a:t>switch the builder to BB1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SetInsertPoint</a:t>
            </a:r>
            <a:r>
              <a:rPr lang="en-US" dirty="0" smtClean="0"/>
              <a:t>(BB1);</a:t>
            </a:r>
          </a:p>
          <a:p>
            <a:pPr lvl="2"/>
            <a:r>
              <a:rPr lang="en-US" dirty="0" smtClean="0"/>
              <a:t>the then-statement is generated into BB1</a:t>
            </a:r>
          </a:p>
          <a:p>
            <a:pPr lvl="1"/>
            <a:r>
              <a:rPr lang="cs-CZ" dirty="0" smtClean="0"/>
              <a:t>when there is no</a:t>
            </a:r>
            <a:r>
              <a:rPr lang="en-US" dirty="0" smtClean="0"/>
              <a:t> </a:t>
            </a:r>
            <a:r>
              <a:rPr lang="en-US" b="1" dirty="0" smtClean="0"/>
              <a:t>else</a:t>
            </a:r>
            <a:r>
              <a:rPr lang="en-US" dirty="0" smtClean="0"/>
              <a:t> keyword</a:t>
            </a:r>
          </a:p>
          <a:p>
            <a:pPr lvl="2"/>
            <a:r>
              <a:rPr lang="en-US" dirty="0" smtClean="0"/>
              <a:t>append an unconditional branch</a:t>
            </a:r>
          </a:p>
          <a:p>
            <a:pPr lvl="3"/>
            <a:r>
              <a:rPr lang="en-US" dirty="0" smtClean="0"/>
              <a:t>only if the builder still has an insertion point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CreateBr</a:t>
            </a:r>
            <a:r>
              <a:rPr lang="en-US" dirty="0" smtClean="0"/>
              <a:t>(</a:t>
            </a:r>
            <a:r>
              <a:rPr lang="en-US" dirty="0" err="1" smtClean="0"/>
              <a:t>cond,BB</a:t>
            </a:r>
            <a:r>
              <a:rPr lang="cs-CZ" dirty="0" smtClean="0"/>
              <a:t>2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switch the builder to BB</a:t>
            </a:r>
            <a:r>
              <a:rPr lang="cs-CZ" dirty="0" smtClean="0"/>
              <a:t>2</a:t>
            </a:r>
            <a:endParaRPr lang="en-US" dirty="0" smtClean="0"/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SetInsertPoint</a:t>
            </a:r>
            <a:r>
              <a:rPr lang="en-US" dirty="0" smtClean="0"/>
              <a:t>(BB</a:t>
            </a:r>
            <a:r>
              <a:rPr lang="cs-CZ" dirty="0" smtClean="0"/>
              <a:t>2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the following statements will be generated into BB</a:t>
            </a:r>
            <a:r>
              <a:rPr lang="cs-CZ" dirty="0" smtClean="0"/>
              <a:t>2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0042" y="1999159"/>
            <a:ext cx="1440016" cy="70983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err="1" smtClean="0"/>
              <a:t>statement_T</a:t>
            </a:r>
            <a:r>
              <a:rPr lang="en-US" dirty="0" smtClean="0"/>
              <a:t>;</a:t>
            </a:r>
          </a:p>
          <a:p>
            <a:endParaRPr lang="en-US" b="1" dirty="0"/>
          </a:p>
        </p:txBody>
      </p:sp>
      <p:grpSp>
        <p:nvGrpSpPr>
          <p:cNvPr id="69" name="Group 68"/>
          <p:cNvGrpSpPr/>
          <p:nvPr/>
        </p:nvGrpSpPr>
        <p:grpSpPr>
          <a:xfrm>
            <a:off x="968141" y="548206"/>
            <a:ext cx="1443835" cy="720770"/>
            <a:chOff x="968141" y="492188"/>
            <a:chExt cx="1443835" cy="818310"/>
          </a:xfrm>
        </p:grpSpPr>
        <p:sp>
          <p:nvSpPr>
            <p:cNvPr id="6" name="TextBox 5"/>
            <p:cNvSpPr txBox="1"/>
            <p:nvPr/>
          </p:nvSpPr>
          <p:spPr>
            <a:xfrm>
              <a:off x="968142" y="492188"/>
              <a:ext cx="1443834" cy="81830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endParaRPr lang="en-US" b="1" dirty="0" smtClean="0"/>
            </a:p>
            <a:p>
              <a:r>
                <a:rPr lang="en-US" b="1" dirty="0" smtClean="0"/>
                <a:t>if</a:t>
              </a:r>
              <a:r>
                <a:rPr lang="en-US" dirty="0" smtClean="0"/>
                <a:t> (condition)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968142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68142" y="1310498"/>
              <a:ext cx="14438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11976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968141" y="492188"/>
              <a:ext cx="144383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688150" y="3431716"/>
            <a:ext cx="1441927" cy="706191"/>
            <a:chOff x="4301996" y="1988623"/>
            <a:chExt cx="1530018" cy="539481"/>
          </a:xfrm>
        </p:grpSpPr>
        <p:sp>
          <p:nvSpPr>
            <p:cNvPr id="24" name="TextBox 23"/>
            <p:cNvSpPr txBox="1"/>
            <p:nvPr/>
          </p:nvSpPr>
          <p:spPr>
            <a:xfrm>
              <a:off x="4301997" y="1988623"/>
              <a:ext cx="1530017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>
            <a:stCxn id="6" idx="2"/>
            <a:endCxn id="7" idx="0"/>
          </p:cNvCxnSpPr>
          <p:nvPr/>
        </p:nvCxnSpPr>
        <p:spPr>
          <a:xfrm rot="5400000">
            <a:off x="964963" y="1274063"/>
            <a:ext cx="730184" cy="720009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1"/>
          <p:cNvCxnSpPr>
            <a:stCxn id="6" idx="2"/>
            <a:endCxn id="24" idx="0"/>
          </p:cNvCxnSpPr>
          <p:nvPr/>
        </p:nvCxnSpPr>
        <p:spPr>
          <a:xfrm rot="16200000" flipH="1">
            <a:off x="968216" y="1990817"/>
            <a:ext cx="2162741" cy="719055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1"/>
          <p:cNvCxnSpPr>
            <a:stCxn id="7" idx="2"/>
            <a:endCxn id="24" idx="0"/>
          </p:cNvCxnSpPr>
          <p:nvPr/>
        </p:nvCxnSpPr>
        <p:spPr>
          <a:xfrm rot="16200000" flipH="1">
            <a:off x="1328220" y="2350822"/>
            <a:ext cx="722724" cy="143906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76400" y="1648409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BB1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688150" y="3065136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BB2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7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4752002" y="458967"/>
            <a:ext cx="4320048" cy="594006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FOR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condition</a:t>
            </a:r>
            <a:r>
              <a:rPr lang="en-US" dirty="0" smtClean="0"/>
              <a:t> expression requires a new BB because we need to jump there after each iteration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iteration </a:t>
            </a:r>
            <a:r>
              <a:rPr lang="en-US" dirty="0" smtClean="0"/>
              <a:t>expression and the body </a:t>
            </a:r>
            <a:r>
              <a:rPr lang="en-US" i="1" dirty="0" smtClean="0"/>
              <a:t>statement </a:t>
            </a:r>
            <a:r>
              <a:rPr lang="en-US" dirty="0" smtClean="0"/>
              <a:t>must be executed in different order than they are parsed – two BBs required</a:t>
            </a:r>
          </a:p>
          <a:p>
            <a:pPr lvl="1"/>
            <a:r>
              <a:rPr lang="en-US" dirty="0" smtClean="0"/>
              <a:t>The grammar may need rewriting into something like this:</a:t>
            </a:r>
          </a:p>
          <a:p>
            <a:pPr lvl="4"/>
            <a:r>
              <a:rPr lang="en-US" dirty="0" smtClean="0"/>
              <a:t>for1: FOR LPAR expr SEMIC 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{ $$.bb1=...; }</a:t>
            </a:r>
          </a:p>
          <a:p>
            <a:pPr lvl="4"/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for2: for1 expr SEMIC 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{ $$.bb1=$1.bb1;</a:t>
            </a:r>
          </a:p>
          <a:p>
            <a:pPr lvl="4"/>
            <a:r>
              <a:rPr lang="en-US" dirty="0" smtClean="0"/>
              <a:t>    $$.</a:t>
            </a:r>
            <a:r>
              <a:rPr lang="en-US" dirty="0"/>
              <a:t>bb3=...; </a:t>
            </a:r>
            <a:endParaRPr lang="en-US" dirty="0" smtClean="0"/>
          </a:p>
          <a:p>
            <a:pPr lvl="4"/>
            <a:r>
              <a:rPr lang="en-US" dirty="0"/>
              <a:t> </a:t>
            </a:r>
            <a:r>
              <a:rPr lang="en-US" dirty="0" smtClean="0"/>
              <a:t>   $$.</a:t>
            </a:r>
            <a:r>
              <a:rPr lang="en-US" dirty="0"/>
              <a:t>bb4=...;</a:t>
            </a:r>
            <a:endParaRPr lang="en-US" dirty="0" smtClean="0"/>
          </a:p>
          <a:p>
            <a:pPr lvl="4"/>
            <a:r>
              <a:rPr lang="en-US" dirty="0" smtClean="0"/>
              <a:t>    </a:t>
            </a:r>
            <a:r>
              <a:rPr lang="en-US" dirty="0"/>
              <a:t>$$.bb2</a:t>
            </a:r>
            <a:r>
              <a:rPr lang="en-US" dirty="0" smtClean="0"/>
              <a:t>=...; }</a:t>
            </a:r>
          </a:p>
          <a:p>
            <a:pPr lvl="4"/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for3: for2 expr RPAR 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{ $$.bb2=$1.bb2; $$.bb4=$1.bb4;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  ... $1.bb1 ... $1.bb3 ... }</a:t>
            </a:r>
          </a:p>
          <a:p>
            <a:pPr lvl="4"/>
            <a:r>
              <a:rPr lang="en-US" dirty="0" smtClean="0"/>
              <a:t>;</a:t>
            </a:r>
          </a:p>
          <a:p>
            <a:pPr lvl="4"/>
            <a:r>
              <a:rPr lang="en-US" dirty="0" err="1" smtClean="0"/>
              <a:t>for_statement</a:t>
            </a:r>
            <a:r>
              <a:rPr lang="en-US" dirty="0" smtClean="0"/>
              <a:t>: for3 statement 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{ ... $1.bb2 ... $1.bb4 ... }</a:t>
            </a:r>
          </a:p>
          <a:p>
            <a:pPr lvl="4"/>
            <a:r>
              <a:rPr lang="en-US" dirty="0" smtClean="0"/>
              <a:t>;</a:t>
            </a:r>
          </a:p>
          <a:p>
            <a:pPr lvl="2"/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050062" y="3450114"/>
            <a:ext cx="1441926" cy="68690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statement;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968141" y="548206"/>
            <a:ext cx="1443835" cy="720770"/>
            <a:chOff x="968141" y="492188"/>
            <a:chExt cx="1443835" cy="818310"/>
          </a:xfrm>
        </p:grpSpPr>
        <p:sp>
          <p:nvSpPr>
            <p:cNvPr id="6" name="TextBox 5"/>
            <p:cNvSpPr txBox="1"/>
            <p:nvPr/>
          </p:nvSpPr>
          <p:spPr>
            <a:xfrm>
              <a:off x="968142" y="492188"/>
              <a:ext cx="1443834" cy="81830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endParaRPr lang="en-US" b="1" dirty="0" smtClean="0"/>
            </a:p>
            <a:p>
              <a:r>
                <a:rPr lang="cs-CZ" b="1" dirty="0" smtClean="0"/>
                <a:t>for</a:t>
              </a:r>
              <a:r>
                <a:rPr lang="en-US" dirty="0" smtClean="0"/>
                <a:t> (</a:t>
              </a:r>
              <a:r>
                <a:rPr lang="cs-CZ" dirty="0" smtClean="0"/>
                <a:t>init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968142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68142" y="1310498"/>
              <a:ext cx="14438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11976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968141" y="492188"/>
              <a:ext cx="144383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68140" y="4881781"/>
            <a:ext cx="1441927" cy="706191"/>
            <a:chOff x="4301996" y="1988623"/>
            <a:chExt cx="1530018" cy="539481"/>
          </a:xfrm>
        </p:grpSpPr>
        <p:sp>
          <p:nvSpPr>
            <p:cNvPr id="24" name="TextBox 23"/>
            <p:cNvSpPr txBox="1"/>
            <p:nvPr/>
          </p:nvSpPr>
          <p:spPr>
            <a:xfrm>
              <a:off x="4301997" y="1988623"/>
              <a:ext cx="1530017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>
            <a:stCxn id="28" idx="2"/>
            <a:endCxn id="8" idx="0"/>
          </p:cNvCxnSpPr>
          <p:nvPr/>
        </p:nvCxnSpPr>
        <p:spPr>
          <a:xfrm rot="16200000" flipH="1">
            <a:off x="1664860" y="2343948"/>
            <a:ext cx="1134229" cy="1078102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1"/>
          <p:cNvCxnSpPr>
            <a:stCxn id="28" idx="2"/>
            <a:endCxn id="24" idx="0"/>
          </p:cNvCxnSpPr>
          <p:nvPr/>
        </p:nvCxnSpPr>
        <p:spPr>
          <a:xfrm rot="5400000">
            <a:off x="408066" y="3596924"/>
            <a:ext cx="2565896" cy="3819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1"/>
          <p:cNvCxnSpPr>
            <a:stCxn id="6" idx="2"/>
            <a:endCxn id="28" idx="0"/>
          </p:cNvCxnSpPr>
          <p:nvPr/>
        </p:nvCxnSpPr>
        <p:spPr>
          <a:xfrm rot="16200000" flipH="1">
            <a:off x="1511489" y="1447545"/>
            <a:ext cx="360005" cy="286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1"/>
          <p:cNvCxnSpPr>
            <a:stCxn id="8" idx="2"/>
            <a:endCxn id="31" idx="0"/>
          </p:cNvCxnSpPr>
          <p:nvPr/>
        </p:nvCxnSpPr>
        <p:spPr>
          <a:xfrm rot="5400000" flipH="1" flipV="1">
            <a:off x="2237968" y="2882045"/>
            <a:ext cx="1788031" cy="721918"/>
          </a:xfrm>
          <a:prstGeom prst="curvedConnector5">
            <a:avLst>
              <a:gd name="adj1" fmla="val -12785"/>
              <a:gd name="adj2" fmla="val 231533"/>
              <a:gd name="adj3" fmla="val 112785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951669" y="1322969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BB1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67186" y="4518591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BB4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71960" y="1628980"/>
            <a:ext cx="1441926" cy="68690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condition;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1980" y="2348988"/>
            <a:ext cx="1441926" cy="68690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iteration)</a:t>
            </a:r>
          </a:p>
        </p:txBody>
      </p:sp>
      <p:cxnSp>
        <p:nvCxnSpPr>
          <p:cNvPr id="33" name="Straight Arrow Connector 31"/>
          <p:cNvCxnSpPr>
            <a:stCxn id="31" idx="2"/>
            <a:endCxn id="28" idx="0"/>
          </p:cNvCxnSpPr>
          <p:nvPr/>
        </p:nvCxnSpPr>
        <p:spPr>
          <a:xfrm rot="5400000" flipH="1">
            <a:off x="1889476" y="1432427"/>
            <a:ext cx="1406913" cy="1800020"/>
          </a:xfrm>
          <a:prstGeom prst="curvedConnector5">
            <a:avLst>
              <a:gd name="adj1" fmla="val -16248"/>
              <a:gd name="adj2" fmla="val 50000"/>
              <a:gd name="adj3" fmla="val 116248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71023" y="1999161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BB2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60373" y="3073956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BB3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67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Shortcut evaluation of &amp;&amp;, ||</a:t>
            </a:r>
            <a:endParaRPr lang="en-US" dirty="0"/>
          </a:p>
        </p:txBody>
      </p: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5742012" y="458967"/>
            <a:ext cx="3330037" cy="594006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This is the ideal </a:t>
            </a:r>
            <a:r>
              <a:rPr lang="en-US" dirty="0"/>
              <a:t>implementation of</a:t>
            </a:r>
            <a:endParaRPr lang="en-US" dirty="0" smtClean="0"/>
          </a:p>
          <a:p>
            <a:pPr lvl="4"/>
            <a:r>
              <a:rPr lang="en-US" dirty="0" smtClean="0"/>
              <a:t>if ((A &amp;&amp; B) || (C &amp;&amp; D))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stmt_T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else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stmt_F</a:t>
            </a:r>
            <a:r>
              <a:rPr lang="en-US" dirty="0" smtClean="0"/>
              <a:t>;</a:t>
            </a:r>
          </a:p>
          <a:p>
            <a:pPr lvl="4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691968" y="3873595"/>
            <a:ext cx="1078099" cy="62564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D )</a:t>
            </a:r>
            <a:r>
              <a:rPr lang="en-US" b="1" dirty="0" smtClean="0"/>
              <a:t>)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431955" y="445624"/>
            <a:ext cx="1081921" cy="950408"/>
            <a:chOff x="968141" y="492188"/>
            <a:chExt cx="1443835" cy="818310"/>
          </a:xfrm>
        </p:grpSpPr>
        <p:sp>
          <p:nvSpPr>
            <p:cNvPr id="55" name="TextBox 54"/>
            <p:cNvSpPr txBox="1"/>
            <p:nvPr/>
          </p:nvSpPr>
          <p:spPr>
            <a:xfrm>
              <a:off x="968142" y="492188"/>
              <a:ext cx="1443834" cy="81830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b="1" dirty="0" smtClean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/>
                <a:t>if (</a:t>
              </a:r>
              <a:r>
                <a:rPr lang="en-US" dirty="0" smtClean="0"/>
                <a:t>( A </a:t>
              </a:r>
              <a:r>
                <a:rPr lang="en-US" b="1" dirty="0" smtClean="0"/>
                <a:t>&amp;&amp;</a:t>
              </a:r>
              <a:endParaRPr lang="en-US" b="1" dirty="0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968142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968142" y="1310498"/>
              <a:ext cx="14438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411976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968141" y="492188"/>
              <a:ext cx="144383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33864" y="5163363"/>
            <a:ext cx="1086700" cy="1408763"/>
            <a:chOff x="4301996" y="1988623"/>
            <a:chExt cx="1530018" cy="539481"/>
          </a:xfrm>
        </p:grpSpPr>
        <p:sp>
          <p:nvSpPr>
            <p:cNvPr id="61" name="TextBox 60"/>
            <p:cNvSpPr txBox="1"/>
            <p:nvPr/>
          </p:nvSpPr>
          <p:spPr>
            <a:xfrm>
              <a:off x="4301997" y="1988623"/>
              <a:ext cx="1530017" cy="539481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err="1" smtClean="0"/>
                <a:t>stmt_F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Arrow Connector 31"/>
          <p:cNvCxnSpPr>
            <a:stCxn id="68" idx="2"/>
            <a:endCxn id="72" idx="0"/>
          </p:cNvCxnSpPr>
          <p:nvPr/>
        </p:nvCxnSpPr>
        <p:spPr>
          <a:xfrm rot="16200000" flipH="1">
            <a:off x="2465098" y="3386326"/>
            <a:ext cx="3408096" cy="1165714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31"/>
          <p:cNvCxnSpPr>
            <a:stCxn id="68" idx="2"/>
            <a:endCxn id="70" idx="0"/>
          </p:cNvCxnSpPr>
          <p:nvPr/>
        </p:nvCxnSpPr>
        <p:spPr>
          <a:xfrm rot="5400000">
            <a:off x="1919696" y="1319310"/>
            <a:ext cx="720769" cy="2612419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047716" y="1635129"/>
            <a:ext cx="1077145" cy="63000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B ) </a:t>
            </a:r>
            <a:r>
              <a:rPr lang="en-US" b="1" dirty="0" smtClean="0"/>
              <a:t>||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33864" y="2985904"/>
            <a:ext cx="1080011" cy="63000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( C </a:t>
            </a:r>
            <a:r>
              <a:rPr lang="en-US" b="1" dirty="0" smtClean="0"/>
              <a:t>&amp;&amp;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211996" y="5673231"/>
            <a:ext cx="1080012" cy="905804"/>
            <a:chOff x="4301996" y="1988623"/>
            <a:chExt cx="1530018" cy="539481"/>
          </a:xfrm>
        </p:grpSpPr>
        <p:sp>
          <p:nvSpPr>
            <p:cNvPr id="72" name="TextBox 71"/>
            <p:cNvSpPr txBox="1"/>
            <p:nvPr/>
          </p:nvSpPr>
          <p:spPr>
            <a:xfrm>
              <a:off x="4301997" y="1988623"/>
              <a:ext cx="1530017" cy="53948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err="1" smtClean="0"/>
                <a:t>stmt_T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Straight Arrow Connector 31"/>
          <p:cNvCxnSpPr>
            <a:stCxn id="53" idx="2"/>
            <a:endCxn id="72" idx="0"/>
          </p:cNvCxnSpPr>
          <p:nvPr/>
        </p:nvCxnSpPr>
        <p:spPr>
          <a:xfrm rot="16200000" flipH="1">
            <a:off x="2904515" y="3825743"/>
            <a:ext cx="1173990" cy="2520985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31"/>
          <p:cNvCxnSpPr>
            <a:stCxn id="53" idx="2"/>
            <a:endCxn id="61" idx="0"/>
          </p:cNvCxnSpPr>
          <p:nvPr/>
        </p:nvCxnSpPr>
        <p:spPr>
          <a:xfrm rot="5400000">
            <a:off x="1272056" y="4204401"/>
            <a:ext cx="664122" cy="1253803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31"/>
          <p:cNvCxnSpPr>
            <a:stCxn id="55" idx="2"/>
            <a:endCxn id="70" idx="0"/>
          </p:cNvCxnSpPr>
          <p:nvPr/>
        </p:nvCxnSpPr>
        <p:spPr>
          <a:xfrm rot="16200000" flipH="1">
            <a:off x="178457" y="2190490"/>
            <a:ext cx="1589873" cy="954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31"/>
          <p:cNvCxnSpPr>
            <a:stCxn id="55" idx="2"/>
            <a:endCxn id="68" idx="0"/>
          </p:cNvCxnSpPr>
          <p:nvPr/>
        </p:nvCxnSpPr>
        <p:spPr>
          <a:xfrm rot="16200000" flipH="1">
            <a:off x="2160053" y="208893"/>
            <a:ext cx="239098" cy="2613373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31"/>
          <p:cNvCxnSpPr>
            <a:stCxn id="70" idx="2"/>
            <a:endCxn id="61" idx="0"/>
          </p:cNvCxnSpPr>
          <p:nvPr/>
        </p:nvCxnSpPr>
        <p:spPr>
          <a:xfrm rot="16200000" flipH="1">
            <a:off x="201817" y="4387964"/>
            <a:ext cx="1547451" cy="3345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31"/>
          <p:cNvCxnSpPr>
            <a:stCxn id="70" idx="2"/>
            <a:endCxn id="53" idx="0"/>
          </p:cNvCxnSpPr>
          <p:nvPr/>
        </p:nvCxnSpPr>
        <p:spPr>
          <a:xfrm rot="16200000" flipH="1">
            <a:off x="1473603" y="3116179"/>
            <a:ext cx="257683" cy="1257148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88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Shortcut evaluation of &amp;&amp;, ||</a:t>
            </a:r>
            <a:endParaRPr lang="en-US" dirty="0"/>
          </a:p>
        </p:txBody>
      </p: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5742012" y="458967"/>
            <a:ext cx="3330037" cy="594006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This is the ideal </a:t>
            </a:r>
            <a:r>
              <a:rPr lang="en-US" dirty="0"/>
              <a:t>implementation of</a:t>
            </a:r>
            <a:endParaRPr lang="en-US" dirty="0" smtClean="0"/>
          </a:p>
          <a:p>
            <a:pPr lvl="4"/>
            <a:r>
              <a:rPr lang="en-US" dirty="0" smtClean="0"/>
              <a:t>if ((A &amp;&amp; B) || (C &amp;&amp; D))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stmt_T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else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stmt_F</a:t>
            </a:r>
            <a:r>
              <a:rPr lang="en-US" dirty="0" smtClean="0"/>
              <a:t>;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It is impossible to generate this code in our environment:</a:t>
            </a:r>
          </a:p>
          <a:p>
            <a:pPr lvl="2"/>
            <a:r>
              <a:rPr lang="en-US" dirty="0" smtClean="0"/>
              <a:t>The true branches of the B and D conditions must point to the same BB</a:t>
            </a:r>
          </a:p>
          <a:p>
            <a:pPr lvl="2"/>
            <a:r>
              <a:rPr lang="en-US" dirty="0" smtClean="0"/>
              <a:t>The bottom-up parser does not allow coordination between the two subexpressions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61951" y="868606"/>
            <a:ext cx="5400060" cy="490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>
                <a:solidFill>
                  <a:schemeClr val="tx1"/>
                </a:solidFill>
              </a:rPr>
              <a:t>||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1952" y="945262"/>
            <a:ext cx="4050045" cy="21237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&amp;&amp;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1952" y="3165905"/>
            <a:ext cx="2704332" cy="21237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solidFill>
                  <a:schemeClr val="tx1"/>
                </a:solidFill>
              </a:rPr>
              <a:t>&amp;&amp;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958671" y="1882099"/>
            <a:ext cx="1253324" cy="7374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2" name="Rectangle 41"/>
          <p:cNvSpPr/>
          <p:nvPr/>
        </p:nvSpPr>
        <p:spPr>
          <a:xfrm>
            <a:off x="341953" y="1028912"/>
            <a:ext cx="1261450" cy="702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1" name="Rectangle 50"/>
          <p:cNvSpPr/>
          <p:nvPr/>
        </p:nvSpPr>
        <p:spPr>
          <a:xfrm>
            <a:off x="341953" y="3255906"/>
            <a:ext cx="1257143" cy="702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2" name="Rectangle 51"/>
          <p:cNvSpPr/>
          <p:nvPr/>
        </p:nvSpPr>
        <p:spPr>
          <a:xfrm>
            <a:off x="1603402" y="4138476"/>
            <a:ext cx="1259537" cy="7374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3" name="TextBox 52"/>
          <p:cNvSpPr txBox="1"/>
          <p:nvPr/>
        </p:nvSpPr>
        <p:spPr>
          <a:xfrm>
            <a:off x="1691968" y="3873595"/>
            <a:ext cx="1078099" cy="62564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D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431955" y="445624"/>
            <a:ext cx="1081921" cy="950408"/>
            <a:chOff x="968141" y="492188"/>
            <a:chExt cx="1443835" cy="818310"/>
          </a:xfrm>
        </p:grpSpPr>
        <p:sp>
          <p:nvSpPr>
            <p:cNvPr id="55" name="TextBox 54"/>
            <p:cNvSpPr txBox="1"/>
            <p:nvPr/>
          </p:nvSpPr>
          <p:spPr>
            <a:xfrm>
              <a:off x="968142" y="492188"/>
              <a:ext cx="1443834" cy="81830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b="1" dirty="0" smtClean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968142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968142" y="1310498"/>
              <a:ext cx="14438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411976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968141" y="492188"/>
              <a:ext cx="144383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33864" y="5163363"/>
            <a:ext cx="1086700" cy="1408763"/>
            <a:chOff x="4301996" y="1988623"/>
            <a:chExt cx="1530018" cy="539481"/>
          </a:xfrm>
        </p:grpSpPr>
        <p:sp>
          <p:nvSpPr>
            <p:cNvPr id="61" name="TextBox 60"/>
            <p:cNvSpPr txBox="1"/>
            <p:nvPr/>
          </p:nvSpPr>
          <p:spPr>
            <a:xfrm>
              <a:off x="4301997" y="1988623"/>
              <a:ext cx="1530017" cy="539481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err="1" smtClean="0"/>
                <a:t>stmt_F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Arrow Connector 31"/>
          <p:cNvCxnSpPr>
            <a:stCxn id="68" idx="2"/>
            <a:endCxn id="72" idx="0"/>
          </p:cNvCxnSpPr>
          <p:nvPr/>
        </p:nvCxnSpPr>
        <p:spPr>
          <a:xfrm rot="16200000" flipH="1">
            <a:off x="2465098" y="3386326"/>
            <a:ext cx="3408096" cy="1165714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31"/>
          <p:cNvCxnSpPr>
            <a:stCxn id="68" idx="2"/>
            <a:endCxn id="70" idx="0"/>
          </p:cNvCxnSpPr>
          <p:nvPr/>
        </p:nvCxnSpPr>
        <p:spPr>
          <a:xfrm rot="5400000">
            <a:off x="1919696" y="1319310"/>
            <a:ext cx="720769" cy="2612419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047716" y="1635129"/>
            <a:ext cx="1077145" cy="63000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B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33864" y="2985904"/>
            <a:ext cx="1080011" cy="63000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C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211996" y="5673231"/>
            <a:ext cx="1080012" cy="905804"/>
            <a:chOff x="4301996" y="1988623"/>
            <a:chExt cx="1530018" cy="539481"/>
          </a:xfrm>
        </p:grpSpPr>
        <p:sp>
          <p:nvSpPr>
            <p:cNvPr id="72" name="TextBox 71"/>
            <p:cNvSpPr txBox="1"/>
            <p:nvPr/>
          </p:nvSpPr>
          <p:spPr>
            <a:xfrm>
              <a:off x="4301997" y="1988623"/>
              <a:ext cx="1530017" cy="53948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err="1" smtClean="0"/>
                <a:t>stmt_T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Straight Arrow Connector 31"/>
          <p:cNvCxnSpPr>
            <a:stCxn id="53" idx="2"/>
            <a:endCxn id="72" idx="0"/>
          </p:cNvCxnSpPr>
          <p:nvPr/>
        </p:nvCxnSpPr>
        <p:spPr>
          <a:xfrm rot="16200000" flipH="1">
            <a:off x="2904515" y="3825743"/>
            <a:ext cx="1173990" cy="2520985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31"/>
          <p:cNvCxnSpPr>
            <a:stCxn id="53" idx="2"/>
            <a:endCxn id="61" idx="0"/>
          </p:cNvCxnSpPr>
          <p:nvPr/>
        </p:nvCxnSpPr>
        <p:spPr>
          <a:xfrm rot="5400000">
            <a:off x="1272056" y="4204401"/>
            <a:ext cx="664122" cy="1253803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31"/>
          <p:cNvCxnSpPr>
            <a:stCxn id="55" idx="2"/>
            <a:endCxn id="70" idx="0"/>
          </p:cNvCxnSpPr>
          <p:nvPr/>
        </p:nvCxnSpPr>
        <p:spPr>
          <a:xfrm rot="16200000" flipH="1">
            <a:off x="178457" y="2190490"/>
            <a:ext cx="1589873" cy="954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31"/>
          <p:cNvCxnSpPr>
            <a:stCxn id="55" idx="2"/>
            <a:endCxn id="68" idx="0"/>
          </p:cNvCxnSpPr>
          <p:nvPr/>
        </p:nvCxnSpPr>
        <p:spPr>
          <a:xfrm rot="16200000" flipH="1">
            <a:off x="2160053" y="208893"/>
            <a:ext cx="239098" cy="2613373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31"/>
          <p:cNvCxnSpPr>
            <a:stCxn id="70" idx="2"/>
            <a:endCxn id="61" idx="0"/>
          </p:cNvCxnSpPr>
          <p:nvPr/>
        </p:nvCxnSpPr>
        <p:spPr>
          <a:xfrm rot="16200000" flipH="1">
            <a:off x="201817" y="4387964"/>
            <a:ext cx="1547451" cy="3345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31"/>
          <p:cNvCxnSpPr>
            <a:stCxn id="70" idx="2"/>
            <a:endCxn id="53" idx="0"/>
          </p:cNvCxnSpPr>
          <p:nvPr/>
        </p:nvCxnSpPr>
        <p:spPr>
          <a:xfrm rot="16200000" flipH="1">
            <a:off x="1473603" y="3116179"/>
            <a:ext cx="257683" cy="1257148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00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/>
          <p:cNvSpPr/>
          <p:nvPr/>
        </p:nvSpPr>
        <p:spPr>
          <a:xfrm>
            <a:off x="161951" y="868606"/>
            <a:ext cx="5400060" cy="490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||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51952" y="945262"/>
            <a:ext cx="5220058" cy="21237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&amp;&amp;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952" y="3165905"/>
            <a:ext cx="3872906" cy="21237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&amp;&amp;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958671" y="1882099"/>
            <a:ext cx="2423338" cy="7374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BB mode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41952" y="1028912"/>
            <a:ext cx="3870043" cy="702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to BB mode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41953" y="3255906"/>
            <a:ext cx="2520986" cy="702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b="1" dirty="0">
                <a:solidFill>
                  <a:schemeClr val="tx1"/>
                </a:solidFill>
              </a:rPr>
              <a:t>to BB mode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603402" y="4138476"/>
            <a:ext cx="2428592" cy="7374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b="1" dirty="0">
                <a:solidFill>
                  <a:schemeClr val="tx1"/>
                </a:solidFill>
              </a:rPr>
              <a:t>to BB mode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Shortcut evaluation of &amp;&amp;, ||</a:t>
            </a:r>
            <a:endParaRPr lang="en-US" dirty="0"/>
          </a:p>
        </p:txBody>
      </p: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5823894" y="458967"/>
            <a:ext cx="3248156" cy="5940066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This is a possible </a:t>
            </a:r>
            <a:r>
              <a:rPr lang="en-US" dirty="0"/>
              <a:t>implementation of</a:t>
            </a:r>
            <a:endParaRPr lang="en-US" dirty="0" smtClean="0"/>
          </a:p>
          <a:p>
            <a:pPr lvl="4"/>
            <a:r>
              <a:rPr lang="en-US" dirty="0" smtClean="0"/>
              <a:t>if ((A &amp;&amp; B) || (C &amp;&amp; D))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stmt_T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else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stmt_F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New </a:t>
            </a:r>
            <a:r>
              <a:rPr lang="en-US" b="1" dirty="0" smtClean="0"/>
              <a:t>BB mode</a:t>
            </a:r>
            <a:r>
              <a:rPr lang="en-US" b="1" i="1" dirty="0" smtClean="0"/>
              <a:t> </a:t>
            </a:r>
            <a:r>
              <a:rPr lang="en-US" dirty="0" smtClean="0"/>
              <a:t>of subexpression:</a:t>
            </a:r>
          </a:p>
          <a:p>
            <a:pPr lvl="2"/>
            <a:r>
              <a:rPr lang="en-US" dirty="0" smtClean="0"/>
              <a:t>Represented by the pair [</a:t>
            </a:r>
            <a:r>
              <a:rPr lang="en-US" dirty="0" err="1" smtClean="0"/>
              <a:t>trueBB,falseBB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Executing </a:t>
            </a:r>
            <a:r>
              <a:rPr lang="en-US" dirty="0" err="1" smtClean="0"/>
              <a:t>trueBB</a:t>
            </a:r>
            <a:r>
              <a:rPr lang="en-US" dirty="0" smtClean="0"/>
              <a:t> signalizes value 1</a:t>
            </a:r>
          </a:p>
          <a:p>
            <a:pPr lvl="2"/>
            <a:r>
              <a:rPr lang="en-US" dirty="0" smtClean="0"/>
              <a:t>Executing </a:t>
            </a:r>
            <a:r>
              <a:rPr lang="en-US" dirty="0" err="1" smtClean="0"/>
              <a:t>falseBB</a:t>
            </a:r>
            <a:r>
              <a:rPr lang="en-US" dirty="0" smtClean="0"/>
              <a:t> signalizes value 0</a:t>
            </a:r>
          </a:p>
          <a:p>
            <a:pPr lvl="1"/>
            <a:r>
              <a:rPr lang="en-US" dirty="0" smtClean="0"/>
              <a:t>Conversion to BB mode</a:t>
            </a:r>
          </a:p>
          <a:p>
            <a:pPr lvl="2"/>
            <a:r>
              <a:rPr lang="en-US" dirty="0" smtClean="0"/>
              <a:t>Create two BBs</a:t>
            </a:r>
          </a:p>
          <a:p>
            <a:pPr lvl="2"/>
            <a:r>
              <a:rPr lang="en-US" dirty="0" smtClean="0"/>
              <a:t>Generate </a:t>
            </a:r>
            <a:r>
              <a:rPr lang="en-US" dirty="0" err="1" smtClean="0"/>
              <a:t>CondBr</a:t>
            </a:r>
            <a:endParaRPr lang="en-US" dirty="0" smtClean="0"/>
          </a:p>
          <a:p>
            <a:pPr lvl="1"/>
            <a:r>
              <a:rPr lang="en-US" dirty="0" smtClean="0"/>
              <a:t>&amp;&amp; operator</a:t>
            </a:r>
          </a:p>
          <a:p>
            <a:pPr lvl="2"/>
            <a:r>
              <a:rPr lang="en-US" dirty="0" smtClean="0"/>
              <a:t>Enforce BB mode on the left operand</a:t>
            </a:r>
          </a:p>
          <a:p>
            <a:pPr lvl="2"/>
            <a:r>
              <a:rPr lang="en-US" dirty="0" smtClean="0"/>
              <a:t>Set insert point to </a:t>
            </a:r>
            <a:r>
              <a:rPr lang="en-US" dirty="0" err="1" smtClean="0"/>
              <a:t>left.trueBB</a:t>
            </a:r>
            <a:r>
              <a:rPr lang="en-US" dirty="0" smtClean="0"/>
              <a:t> before the right operand</a:t>
            </a:r>
          </a:p>
          <a:p>
            <a:pPr lvl="2"/>
            <a:r>
              <a:rPr lang="en-US" dirty="0" smtClean="0"/>
              <a:t>Create a new </a:t>
            </a:r>
            <a:r>
              <a:rPr lang="en-US" dirty="0" err="1" smtClean="0"/>
              <a:t>falseBB</a:t>
            </a:r>
            <a:r>
              <a:rPr lang="en-US" dirty="0" smtClean="0"/>
              <a:t> to merge </a:t>
            </a:r>
            <a:r>
              <a:rPr lang="en-US" dirty="0" err="1" smtClean="0"/>
              <a:t>left.falseBB</a:t>
            </a:r>
            <a:r>
              <a:rPr lang="en-US" dirty="0" smtClean="0"/>
              <a:t> with </a:t>
            </a:r>
            <a:r>
              <a:rPr lang="en-US" dirty="0" err="1" smtClean="0"/>
              <a:t>right.falseBB</a:t>
            </a:r>
            <a:endParaRPr lang="en-US" dirty="0"/>
          </a:p>
          <a:p>
            <a:pPr lvl="1"/>
            <a:r>
              <a:rPr lang="en-US" dirty="0"/>
              <a:t>|| </a:t>
            </a:r>
            <a:r>
              <a:rPr lang="en-US" dirty="0" smtClean="0"/>
              <a:t>operator</a:t>
            </a:r>
          </a:p>
          <a:p>
            <a:pPr lvl="2"/>
            <a:r>
              <a:rPr lang="en-US" dirty="0" smtClean="0"/>
              <a:t>Same as &amp;&amp; but swap </a:t>
            </a:r>
            <a:r>
              <a:rPr lang="en-US" dirty="0" err="1" smtClean="0"/>
              <a:t>trueBB</a:t>
            </a:r>
            <a:r>
              <a:rPr lang="en-US" dirty="0" smtClean="0"/>
              <a:t> with </a:t>
            </a:r>
            <a:r>
              <a:rPr lang="en-US" dirty="0" err="1" smtClean="0"/>
              <a:t>falseBB</a:t>
            </a:r>
            <a:endParaRPr lang="en-US" dirty="0" smtClean="0"/>
          </a:p>
          <a:p>
            <a:pPr lvl="1"/>
            <a:r>
              <a:rPr lang="en-US" dirty="0" smtClean="0"/>
              <a:t>Produces empty BBs with unconditional branches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968" y="3873595"/>
            <a:ext cx="1078099" cy="62564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D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431955" y="445624"/>
            <a:ext cx="1081921" cy="950408"/>
            <a:chOff x="968141" y="492188"/>
            <a:chExt cx="1443835" cy="818310"/>
          </a:xfrm>
        </p:grpSpPr>
        <p:sp>
          <p:nvSpPr>
            <p:cNvPr id="6" name="TextBox 5"/>
            <p:cNvSpPr txBox="1"/>
            <p:nvPr/>
          </p:nvSpPr>
          <p:spPr>
            <a:xfrm>
              <a:off x="968142" y="492188"/>
              <a:ext cx="1443834" cy="81830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b="1" dirty="0" smtClean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968142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68142" y="1310498"/>
              <a:ext cx="14438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11976" y="492188"/>
              <a:ext cx="0" cy="8183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968141" y="492188"/>
              <a:ext cx="1443834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33864" y="5163363"/>
            <a:ext cx="1086700" cy="1408763"/>
            <a:chOff x="4301996" y="1988623"/>
            <a:chExt cx="1530018" cy="539481"/>
          </a:xfrm>
        </p:grpSpPr>
        <p:sp>
          <p:nvSpPr>
            <p:cNvPr id="24" name="TextBox 23"/>
            <p:cNvSpPr txBox="1"/>
            <p:nvPr/>
          </p:nvSpPr>
          <p:spPr>
            <a:xfrm>
              <a:off x="4301997" y="1988623"/>
              <a:ext cx="1530017" cy="539481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err="1" smtClean="0"/>
                <a:t>stmt_F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>
            <a:stCxn id="28" idx="2"/>
            <a:endCxn id="42" idx="0"/>
          </p:cNvCxnSpPr>
          <p:nvPr/>
        </p:nvCxnSpPr>
        <p:spPr>
          <a:xfrm rot="16200000" flipH="1">
            <a:off x="4035436" y="1815987"/>
            <a:ext cx="270763" cy="1169057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1"/>
          <p:cNvCxnSpPr>
            <a:stCxn id="28" idx="2"/>
            <a:endCxn id="33" idx="0"/>
          </p:cNvCxnSpPr>
          <p:nvPr/>
        </p:nvCxnSpPr>
        <p:spPr>
          <a:xfrm rot="5400000">
            <a:off x="3447683" y="2403739"/>
            <a:ext cx="277210" cy="2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7716" y="1635129"/>
            <a:ext cx="1077145" cy="63000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3864" y="2985904"/>
            <a:ext cx="1080011" cy="63000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C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211996" y="5673231"/>
            <a:ext cx="1080012" cy="905804"/>
            <a:chOff x="4301996" y="1988623"/>
            <a:chExt cx="1530018" cy="539481"/>
          </a:xfrm>
        </p:grpSpPr>
        <p:sp>
          <p:nvSpPr>
            <p:cNvPr id="36" name="TextBox 35"/>
            <p:cNvSpPr txBox="1"/>
            <p:nvPr/>
          </p:nvSpPr>
          <p:spPr>
            <a:xfrm>
              <a:off x="4301997" y="1988623"/>
              <a:ext cx="1530017" cy="53948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noAutofit/>
            </a:bodyPr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err="1" smtClean="0"/>
                <a:t>stmt_T</a:t>
              </a:r>
              <a:r>
                <a:rPr lang="en-US" dirty="0" smtClean="0"/>
                <a:t>;</a:t>
              </a:r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4301997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301997" y="2528104"/>
              <a:ext cx="1530017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832014" y="1988623"/>
              <a:ext cx="0" cy="5394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301996" y="1988623"/>
              <a:ext cx="15300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31"/>
          <p:cNvCxnSpPr>
            <a:stCxn id="8" idx="2"/>
            <a:endCxn id="51" idx="0"/>
          </p:cNvCxnSpPr>
          <p:nvPr/>
        </p:nvCxnSpPr>
        <p:spPr>
          <a:xfrm rot="16200000" flipH="1">
            <a:off x="2673401" y="4056858"/>
            <a:ext cx="286682" cy="1171448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31"/>
          <p:cNvCxnSpPr>
            <a:stCxn id="8" idx="2"/>
            <a:endCxn id="40" idx="0"/>
          </p:cNvCxnSpPr>
          <p:nvPr/>
        </p:nvCxnSpPr>
        <p:spPr>
          <a:xfrm rot="16200000" flipH="1">
            <a:off x="2087777" y="4642482"/>
            <a:ext cx="287439" cy="956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31"/>
          <p:cNvCxnSpPr>
            <a:stCxn id="6" idx="2"/>
            <a:endCxn id="37" idx="0"/>
          </p:cNvCxnSpPr>
          <p:nvPr/>
        </p:nvCxnSpPr>
        <p:spPr>
          <a:xfrm rot="16200000" flipH="1">
            <a:off x="853942" y="1515004"/>
            <a:ext cx="239857" cy="1909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31"/>
          <p:cNvCxnSpPr>
            <a:stCxn id="6" idx="2"/>
            <a:endCxn id="28" idx="0"/>
          </p:cNvCxnSpPr>
          <p:nvPr/>
        </p:nvCxnSpPr>
        <p:spPr>
          <a:xfrm rot="16200000" flipH="1">
            <a:off x="2160053" y="208893"/>
            <a:ext cx="239098" cy="2613373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31"/>
          <p:cNvCxnSpPr>
            <a:stCxn id="31" idx="2"/>
            <a:endCxn id="41" idx="0"/>
          </p:cNvCxnSpPr>
          <p:nvPr/>
        </p:nvCxnSpPr>
        <p:spPr>
          <a:xfrm rot="16200000" flipH="1">
            <a:off x="839685" y="3750096"/>
            <a:ext cx="270758" cy="2389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31"/>
          <p:cNvCxnSpPr>
            <a:stCxn id="31" idx="2"/>
            <a:endCxn id="8" idx="0"/>
          </p:cNvCxnSpPr>
          <p:nvPr/>
        </p:nvCxnSpPr>
        <p:spPr>
          <a:xfrm rot="16200000" flipH="1">
            <a:off x="1473603" y="3116179"/>
            <a:ext cx="257683" cy="1257148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47715" y="2542345"/>
            <a:ext cx="1077143" cy="17924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b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35774" y="1635888"/>
            <a:ext cx="1078101" cy="107925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b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1691968" y="4786680"/>
            <a:ext cx="1080012" cy="17924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b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431954" y="3886670"/>
            <a:ext cx="1088609" cy="107849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b="1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216773" y="2535898"/>
            <a:ext cx="1077146" cy="242926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b="1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2862939" y="4785923"/>
            <a:ext cx="1079054" cy="60062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b="1" dirty="0" smtClean="0"/>
          </a:p>
        </p:txBody>
      </p:sp>
      <p:cxnSp>
        <p:nvCxnSpPr>
          <p:cNvPr id="52" name="Straight Arrow Connector 31"/>
          <p:cNvCxnSpPr>
            <a:stCxn id="42" idx="2"/>
            <a:endCxn id="36" idx="0"/>
          </p:cNvCxnSpPr>
          <p:nvPr/>
        </p:nvCxnSpPr>
        <p:spPr>
          <a:xfrm rot="5400000">
            <a:off x="4399643" y="5317527"/>
            <a:ext cx="708065" cy="3343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31"/>
          <p:cNvCxnSpPr>
            <a:stCxn id="51" idx="2"/>
            <a:endCxn id="36" idx="0"/>
          </p:cNvCxnSpPr>
          <p:nvPr/>
        </p:nvCxnSpPr>
        <p:spPr>
          <a:xfrm rot="16200000" flipH="1">
            <a:off x="3933893" y="4855120"/>
            <a:ext cx="286683" cy="134953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31"/>
          <p:cNvCxnSpPr>
            <a:stCxn id="40" idx="2"/>
            <a:endCxn id="24" idx="0"/>
          </p:cNvCxnSpPr>
          <p:nvPr/>
        </p:nvCxnSpPr>
        <p:spPr>
          <a:xfrm rot="5400000">
            <a:off x="1505876" y="4437265"/>
            <a:ext cx="197438" cy="1254759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31"/>
          <p:cNvCxnSpPr>
            <a:stCxn id="41" idx="2"/>
            <a:endCxn id="24" idx="0"/>
          </p:cNvCxnSpPr>
          <p:nvPr/>
        </p:nvCxnSpPr>
        <p:spPr>
          <a:xfrm rot="16200000" flipH="1">
            <a:off x="877639" y="5063786"/>
            <a:ext cx="198197" cy="956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31"/>
          <p:cNvCxnSpPr>
            <a:stCxn id="37" idx="2"/>
            <a:endCxn id="31" idx="0"/>
          </p:cNvCxnSpPr>
          <p:nvPr/>
        </p:nvCxnSpPr>
        <p:spPr>
          <a:xfrm rot="5400000">
            <a:off x="838969" y="2850048"/>
            <a:ext cx="270758" cy="955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31"/>
          <p:cNvCxnSpPr>
            <a:stCxn id="33" idx="2"/>
            <a:endCxn id="31" idx="0"/>
          </p:cNvCxnSpPr>
          <p:nvPr/>
        </p:nvCxnSpPr>
        <p:spPr>
          <a:xfrm rot="5400000">
            <a:off x="2147922" y="1547539"/>
            <a:ext cx="264314" cy="261241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8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1064</Words>
  <Application>Microsoft Office PowerPoint</Application>
  <PresentationFormat>On-screen Show (4:3)</PresentationFormat>
  <Paragraphs>272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Consolas</vt:lpstr>
      <vt:lpstr>Tahoma</vt:lpstr>
      <vt:lpstr>Office Theme</vt:lpstr>
      <vt:lpstr>Cecko  Assignment 5 – Generating code for statements</vt:lpstr>
      <vt:lpstr> Control flow in  LLVM IR</vt:lpstr>
      <vt:lpstr>LLVM IR</vt:lpstr>
      <vt:lpstr>IF-ELSE statement</vt:lpstr>
      <vt:lpstr>Incomplete IF statement</vt:lpstr>
      <vt:lpstr>FOR statement</vt:lpstr>
      <vt:lpstr>Shortcut evaluation of &amp;&amp;, ||</vt:lpstr>
      <vt:lpstr>Shortcut evaluation of &amp;&amp;, ||</vt:lpstr>
      <vt:lpstr>Shortcut evaluation of &amp;&amp;, ||</vt:lpstr>
      <vt:lpstr>Instructions needed for Cecko</vt:lpstr>
      <vt:lpstr>Instructions needed for Cecko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122</cp:revision>
  <dcterms:created xsi:type="dcterms:W3CDTF">2020-09-28T08:40:12Z</dcterms:created>
  <dcterms:modified xsi:type="dcterms:W3CDTF">2020-12-07T23:08:54Z</dcterms:modified>
</cp:coreProperties>
</file>