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90" r:id="rId2"/>
    <p:sldId id="297" r:id="rId3"/>
    <p:sldId id="298" r:id="rId4"/>
    <p:sldId id="302" r:id="rId5"/>
    <p:sldId id="303" r:id="rId6"/>
    <p:sldId id="304" r:id="rId7"/>
    <p:sldId id="305" r:id="rId8"/>
    <p:sldId id="306" r:id="rId9"/>
    <p:sldId id="30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37" d="100"/>
          <a:sy n="137" d="100"/>
        </p:scale>
        <p:origin x="27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07.12.2020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  <a:endParaRPr lang="cs-CZ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46706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2020-12-07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2020-12-07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NSWI098</a:t>
            </a:r>
            <a:r>
              <a:rPr lang="cs-CZ" dirty="0" smtClean="0"/>
              <a:t> </a:t>
            </a:r>
            <a:r>
              <a:rPr lang="en-US" dirty="0" smtClean="0"/>
              <a:t>Compiler Principles</a:t>
            </a:r>
            <a:r>
              <a:rPr lang="cs-CZ" dirty="0" smtClean="0"/>
              <a:t> – </a:t>
            </a:r>
            <a:r>
              <a:rPr lang="en-US" dirty="0" smtClean="0"/>
              <a:t>Jakub Yaghob, </a:t>
            </a:r>
            <a:r>
              <a:rPr lang="cs-CZ" dirty="0" smtClean="0"/>
              <a:t>David Bednárek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NPRG041 Programování v C++ - 2019/2020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Cecko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Assignment 4 – Generating code for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0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more detailed introduction to </a:t>
            </a:r>
            <a:br>
              <a:rPr lang="en-US" dirty="0" smtClean="0"/>
            </a:br>
            <a:r>
              <a:rPr lang="en-US" dirty="0" smtClean="0"/>
              <a:t>LLVM IR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61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LLVM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llvm</a:t>
            </a:r>
            <a:r>
              <a:rPr lang="en-US" dirty="0" smtClean="0"/>
              <a:t>::Value – Abstract class representing any "algorithm" providing a value</a:t>
            </a:r>
          </a:p>
          <a:p>
            <a:pPr lvl="3"/>
            <a:r>
              <a:rPr lang="en-US" dirty="0" smtClean="0"/>
              <a:t>Held by </a:t>
            </a:r>
            <a:r>
              <a:rPr lang="en-US" dirty="0" err="1" smtClean="0"/>
              <a:t>llvm</a:t>
            </a:r>
            <a:r>
              <a:rPr lang="en-US" dirty="0" smtClean="0"/>
              <a:t>::Value * = </a:t>
            </a:r>
            <a:r>
              <a:rPr lang="en-US" dirty="0" err="1" smtClean="0"/>
              <a:t>cecko</a:t>
            </a:r>
            <a:r>
              <a:rPr lang="en-US" dirty="0" smtClean="0"/>
              <a:t>::</a:t>
            </a:r>
            <a:r>
              <a:rPr lang="en-US" dirty="0" err="1" smtClean="0"/>
              <a:t>CKIRValueObs</a:t>
            </a:r>
            <a:endParaRPr lang="en-US" dirty="0" smtClean="0"/>
          </a:p>
          <a:p>
            <a:pPr lvl="1"/>
            <a:r>
              <a:rPr lang="en-US" dirty="0" err="1" smtClean="0"/>
              <a:t>llvm</a:t>
            </a:r>
            <a:r>
              <a:rPr lang="en-US" dirty="0" smtClean="0"/>
              <a:t>::Constant</a:t>
            </a:r>
          </a:p>
          <a:p>
            <a:pPr lvl="2"/>
            <a:r>
              <a:rPr lang="en-US" dirty="0" err="1" smtClean="0"/>
              <a:t>llvm</a:t>
            </a:r>
            <a:r>
              <a:rPr lang="en-US" dirty="0" smtClean="0"/>
              <a:t>::</a:t>
            </a:r>
            <a:r>
              <a:rPr lang="en-US" dirty="0" err="1" smtClean="0"/>
              <a:t>ConstantInt</a:t>
            </a:r>
            <a:r>
              <a:rPr lang="en-US" dirty="0" smtClean="0"/>
              <a:t> – integer constants computed during compilation</a:t>
            </a:r>
          </a:p>
          <a:p>
            <a:pPr lvl="2"/>
            <a:r>
              <a:rPr lang="en-US" dirty="0" smtClean="0"/>
              <a:t>other immutable values like addresses of </a:t>
            </a:r>
            <a:r>
              <a:rPr lang="en-US" dirty="0" smtClean="0">
                <a:solidFill>
                  <a:srgbClr val="C00000"/>
                </a:solidFill>
              </a:rPr>
              <a:t>global variables, functions or basic blocks</a:t>
            </a:r>
          </a:p>
          <a:p>
            <a:pPr lvl="3"/>
            <a:r>
              <a:rPr lang="en-US" dirty="0"/>
              <a:t>Accessible by </a:t>
            </a:r>
            <a:r>
              <a:rPr lang="en-US" dirty="0" err="1"/>
              <a:t>var_desc</a:t>
            </a:r>
            <a:r>
              <a:rPr lang="en-US" dirty="0"/>
              <a:t>-&gt;</a:t>
            </a:r>
            <a:r>
              <a:rPr lang="en-US" dirty="0" err="1"/>
              <a:t>get_ir</a:t>
            </a:r>
            <a:r>
              <a:rPr lang="en-US" dirty="0"/>
              <a:t>() or </a:t>
            </a:r>
            <a:r>
              <a:rPr lang="en-US" dirty="0" err="1"/>
              <a:t>function_desc</a:t>
            </a:r>
            <a:r>
              <a:rPr lang="en-US" dirty="0"/>
              <a:t>-&gt;</a:t>
            </a:r>
            <a:r>
              <a:rPr lang="en-US" dirty="0" err="1"/>
              <a:t>get_function_ir</a:t>
            </a:r>
            <a:r>
              <a:rPr lang="en-US" dirty="0"/>
              <a:t>()</a:t>
            </a:r>
          </a:p>
          <a:p>
            <a:pPr lvl="1"/>
            <a:r>
              <a:rPr lang="en-US" dirty="0" err="1" smtClean="0"/>
              <a:t>llvm</a:t>
            </a:r>
            <a:r>
              <a:rPr lang="en-US" dirty="0" smtClean="0"/>
              <a:t>::Argument</a:t>
            </a:r>
          </a:p>
          <a:p>
            <a:pPr lvl="2"/>
            <a:r>
              <a:rPr lang="en-US" dirty="0" smtClean="0"/>
              <a:t>an argument of a function</a:t>
            </a:r>
          </a:p>
          <a:p>
            <a:pPr lvl="3"/>
            <a:r>
              <a:rPr lang="en-US" dirty="0" smtClean="0"/>
              <a:t>your code will never access the argument directly through </a:t>
            </a:r>
            <a:r>
              <a:rPr lang="en-US" dirty="0" err="1" smtClean="0"/>
              <a:t>llvm</a:t>
            </a:r>
            <a:r>
              <a:rPr lang="en-US" dirty="0" smtClean="0"/>
              <a:t>::Argument</a:t>
            </a:r>
          </a:p>
          <a:p>
            <a:pPr lvl="1"/>
            <a:r>
              <a:rPr lang="en-US" dirty="0" err="1" smtClean="0"/>
              <a:t>llvm</a:t>
            </a:r>
            <a:r>
              <a:rPr lang="en-US" dirty="0" smtClean="0"/>
              <a:t>::Instruction – anything computed at run-time</a:t>
            </a:r>
          </a:p>
          <a:p>
            <a:pPr lvl="2"/>
            <a:r>
              <a:rPr lang="en-US" dirty="0" smtClean="0"/>
              <a:t>including </a:t>
            </a:r>
            <a:r>
              <a:rPr lang="en-US" dirty="0" err="1" smtClean="0"/>
              <a:t>llvm</a:t>
            </a:r>
            <a:r>
              <a:rPr lang="en-US" dirty="0" smtClean="0"/>
              <a:t>::</a:t>
            </a:r>
            <a:r>
              <a:rPr lang="en-US" dirty="0" err="1" smtClean="0"/>
              <a:t>AllocaInst</a:t>
            </a:r>
            <a:r>
              <a:rPr lang="en-US" dirty="0" smtClean="0"/>
              <a:t> - allocate an </a:t>
            </a:r>
            <a:r>
              <a:rPr lang="en-US" dirty="0" smtClean="0">
                <a:solidFill>
                  <a:srgbClr val="C00000"/>
                </a:solidFill>
              </a:rPr>
              <a:t>address for a local variable</a:t>
            </a:r>
          </a:p>
          <a:p>
            <a:pPr lvl="3"/>
            <a:r>
              <a:rPr lang="en-US" dirty="0" smtClean="0"/>
              <a:t>Automatically generated by the </a:t>
            </a:r>
            <a:r>
              <a:rPr lang="en-US" dirty="0" err="1" smtClean="0"/>
              <a:t>cecko</a:t>
            </a:r>
            <a:r>
              <a:rPr lang="en-US" dirty="0" smtClean="0"/>
              <a:t> framework</a:t>
            </a:r>
          </a:p>
          <a:p>
            <a:r>
              <a:rPr lang="en-US" dirty="0" smtClean="0"/>
              <a:t>Instructions are created using </a:t>
            </a:r>
            <a:r>
              <a:rPr lang="en-US" dirty="0" err="1" smtClean="0">
                <a:solidFill>
                  <a:srgbClr val="C00000"/>
                </a:solidFill>
              </a:rPr>
              <a:t>llvm</a:t>
            </a:r>
            <a:r>
              <a:rPr lang="en-US" dirty="0" smtClean="0">
                <a:solidFill>
                  <a:srgbClr val="C00000"/>
                </a:solidFill>
              </a:rPr>
              <a:t>::</a:t>
            </a:r>
            <a:r>
              <a:rPr lang="en-US" dirty="0" err="1" smtClean="0">
                <a:solidFill>
                  <a:srgbClr val="C00000"/>
                </a:solidFill>
              </a:rPr>
              <a:t>IRBuilder</a:t>
            </a:r>
            <a:endParaRPr lang="en-US" dirty="0" smtClean="0">
              <a:solidFill>
                <a:srgbClr val="C00000"/>
              </a:solidFill>
            </a:endParaRPr>
          </a:p>
          <a:p>
            <a:pPr lvl="2"/>
            <a:r>
              <a:rPr lang="en-US" dirty="0"/>
              <a:t>accessible as </a:t>
            </a:r>
            <a:r>
              <a:rPr lang="en-US" dirty="0" err="1"/>
              <a:t>ctx</a:t>
            </a:r>
            <a:r>
              <a:rPr lang="en-US" dirty="0"/>
              <a:t>-&gt;builder</a:t>
            </a:r>
            <a:r>
              <a:rPr lang="en-US" dirty="0" smtClean="0"/>
              <a:t>()-&gt;</a:t>
            </a:r>
            <a:r>
              <a:rPr lang="en-US" dirty="0" err="1" smtClean="0"/>
              <a:t>CreateXYZ</a:t>
            </a:r>
            <a:r>
              <a:rPr lang="en-US" dirty="0" smtClean="0"/>
              <a:t>(...)</a:t>
            </a:r>
          </a:p>
          <a:p>
            <a:pPr lvl="1"/>
            <a:r>
              <a:rPr lang="en-US" dirty="0" smtClean="0"/>
              <a:t>the builder appends instructions at an </a:t>
            </a:r>
            <a:r>
              <a:rPr lang="en-US" b="1" dirty="0" smtClean="0"/>
              <a:t>insertion point</a:t>
            </a:r>
            <a:r>
              <a:rPr lang="en-US" dirty="0" smtClean="0"/>
              <a:t> into a </a:t>
            </a:r>
            <a:r>
              <a:rPr lang="en-US" b="1" dirty="0" smtClean="0"/>
              <a:t>basic block</a:t>
            </a:r>
            <a:endParaRPr lang="en-US" dirty="0" smtClean="0"/>
          </a:p>
          <a:p>
            <a:pPr lvl="3"/>
            <a:r>
              <a:rPr lang="en-US" dirty="0" smtClean="0"/>
              <a:t>it may also be in unbound state, unable to emit instructions</a:t>
            </a:r>
          </a:p>
          <a:p>
            <a:pPr lvl="2"/>
            <a:r>
              <a:rPr lang="en-US" dirty="0" smtClean="0"/>
              <a:t>preset by the framework upon entering a function body (</a:t>
            </a:r>
            <a:r>
              <a:rPr lang="en-US" dirty="0" err="1" smtClean="0"/>
              <a:t>ctx</a:t>
            </a:r>
            <a:r>
              <a:rPr lang="en-US" dirty="0" smtClean="0"/>
              <a:t>-&gt;</a:t>
            </a:r>
            <a:r>
              <a:rPr lang="en-US" dirty="0" err="1" smtClean="0"/>
              <a:t>enter_function</a:t>
            </a:r>
            <a:r>
              <a:rPr lang="en-US" dirty="0"/>
              <a:t>()) </a:t>
            </a:r>
            <a:endParaRPr lang="en-US" dirty="0" smtClean="0"/>
          </a:p>
          <a:p>
            <a:pPr lvl="2"/>
            <a:r>
              <a:rPr lang="en-US" dirty="0" smtClean="0"/>
              <a:t>within assignment 4, we will not create other basic blocks</a:t>
            </a:r>
          </a:p>
          <a:p>
            <a:pPr lvl="1"/>
            <a:r>
              <a:rPr lang="en-US" dirty="0" smtClean="0"/>
              <a:t>it is your responsibility to emit the final return instruction</a:t>
            </a:r>
          </a:p>
          <a:p>
            <a:pPr lvl="2"/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CreateRet</a:t>
            </a:r>
            <a:r>
              <a:rPr lang="en-US" dirty="0" smtClean="0"/>
              <a:t>(value) or </a:t>
            </a:r>
            <a:r>
              <a:rPr lang="en-US" dirty="0" err="1" smtClean="0"/>
              <a:t>CreateRetVoid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after explicit return, call </a:t>
            </a:r>
            <a:r>
              <a:rPr lang="en-US" dirty="0" err="1"/>
              <a:t>ctx</a:t>
            </a:r>
            <a:r>
              <a:rPr lang="en-US" dirty="0"/>
              <a:t>-&gt;builder()-&gt;</a:t>
            </a:r>
            <a:r>
              <a:rPr lang="en-US" dirty="0" err="1"/>
              <a:t>ClearInsertionPoint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at the end of the function body, test </a:t>
            </a:r>
            <a:r>
              <a:rPr lang="en-US" dirty="0" err="1" smtClean="0"/>
              <a:t>ctx</a:t>
            </a:r>
            <a:r>
              <a:rPr lang="en-US" dirty="0" smtClean="0"/>
              <a:t>-</a:t>
            </a:r>
            <a:r>
              <a:rPr lang="en-US" dirty="0"/>
              <a:t>&gt;builder()-&gt;</a:t>
            </a:r>
            <a:r>
              <a:rPr lang="en-US" dirty="0" err="1"/>
              <a:t>GetInsertBlock</a:t>
            </a:r>
            <a:r>
              <a:rPr lang="en-US" dirty="0" smtClean="0"/>
              <a:t>()</a:t>
            </a:r>
          </a:p>
          <a:p>
            <a:pPr lvl="3"/>
            <a:r>
              <a:rPr lang="en-US" dirty="0" smtClean="0"/>
              <a:t>if not null, emit the implicit final return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2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LLVM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LLVM IR is a Static-Single-Assignment (SSA) form of intermediate code</a:t>
            </a:r>
          </a:p>
          <a:p>
            <a:pPr lvl="1"/>
            <a:r>
              <a:rPr lang="en-US" dirty="0" smtClean="0"/>
              <a:t>Each "variable" is assigned only once</a:t>
            </a:r>
          </a:p>
          <a:p>
            <a:pPr lvl="2"/>
            <a:r>
              <a:rPr lang="en-US" dirty="0" smtClean="0"/>
              <a:t>This allows to use pointers to instructions instead of variables</a:t>
            </a:r>
          </a:p>
          <a:p>
            <a:pPr lvl="2"/>
            <a:r>
              <a:rPr lang="en-US" dirty="0" smtClean="0"/>
              <a:t>There </a:t>
            </a:r>
            <a:r>
              <a:rPr lang="en-US" dirty="0"/>
              <a:t>are no true variables in the </a:t>
            </a:r>
            <a:r>
              <a:rPr lang="en-US" dirty="0" smtClean="0"/>
              <a:t>IR</a:t>
            </a:r>
          </a:p>
          <a:p>
            <a:pPr lvl="3"/>
            <a:r>
              <a:rPr lang="en-US" dirty="0" smtClean="0"/>
              <a:t>In the text dump, "variable" names are just symbolic names for the defining instructions</a:t>
            </a:r>
          </a:p>
          <a:p>
            <a:pPr lvl="1"/>
            <a:r>
              <a:rPr lang="en-US" dirty="0" err="1" smtClean="0"/>
              <a:t>Cecko</a:t>
            </a:r>
            <a:r>
              <a:rPr lang="en-US" dirty="0" smtClean="0"/>
              <a:t> variables are represented by IR "Values" containing addresses</a:t>
            </a:r>
          </a:p>
          <a:p>
            <a:pPr lvl="2"/>
            <a:r>
              <a:rPr lang="en-US" dirty="0" smtClean="0"/>
              <a:t>For global variables, it is a (load-time) Constant</a:t>
            </a:r>
          </a:p>
          <a:p>
            <a:pPr lvl="2"/>
            <a:r>
              <a:rPr lang="en-US" dirty="0" smtClean="0"/>
              <a:t>For local variables, it is the output of an </a:t>
            </a:r>
            <a:r>
              <a:rPr lang="en-US" dirty="0" err="1" smtClean="0"/>
              <a:t>Alloca</a:t>
            </a:r>
            <a:r>
              <a:rPr lang="en-US" dirty="0" smtClean="0"/>
              <a:t> instruction</a:t>
            </a:r>
          </a:p>
          <a:p>
            <a:pPr lvl="3"/>
            <a:r>
              <a:rPr lang="en-US" dirty="0" err="1" smtClean="0"/>
              <a:t>Allocas</a:t>
            </a:r>
            <a:r>
              <a:rPr lang="en-US" dirty="0" smtClean="0"/>
              <a:t> are inserted by the framework at the beginning of the function (not at the place of declaration)</a:t>
            </a:r>
          </a:p>
          <a:p>
            <a:pPr lvl="3"/>
            <a:r>
              <a:rPr lang="en-US" dirty="0" smtClean="0"/>
              <a:t>For a function argument, the framework also generates a Store instruction to initialize it</a:t>
            </a:r>
          </a:p>
          <a:p>
            <a:pPr lvl="3"/>
            <a:r>
              <a:rPr lang="en-US" dirty="0" err="1" smtClean="0"/>
              <a:t>local_var_desc</a:t>
            </a:r>
            <a:r>
              <a:rPr lang="en-US" dirty="0" smtClean="0"/>
              <a:t>-&gt;</a:t>
            </a:r>
            <a:r>
              <a:rPr lang="en-US" dirty="0" err="1" smtClean="0"/>
              <a:t>get_ir</a:t>
            </a:r>
            <a:r>
              <a:rPr lang="en-US" dirty="0" smtClean="0"/>
              <a:t>() is a pointer to the associated </a:t>
            </a:r>
            <a:r>
              <a:rPr lang="en-US" dirty="0" err="1" smtClean="0"/>
              <a:t>Alloca</a:t>
            </a:r>
            <a:r>
              <a:rPr lang="en-US" dirty="0" smtClean="0"/>
              <a:t> instruction</a:t>
            </a:r>
          </a:p>
          <a:p>
            <a:pPr lvl="4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a,b,c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a=</a:t>
            </a:r>
            <a:r>
              <a:rPr lang="en-US" dirty="0" err="1" smtClean="0"/>
              <a:t>b+c</a:t>
            </a:r>
            <a:r>
              <a:rPr lang="en-US" dirty="0" smtClean="0"/>
              <a:t>;</a:t>
            </a:r>
          </a:p>
          <a:p>
            <a:pPr lvl="3"/>
            <a:r>
              <a:rPr lang="en-US" dirty="0" smtClean="0"/>
              <a:t>translates to </a:t>
            </a:r>
          </a:p>
          <a:p>
            <a:pPr lvl="4"/>
            <a:r>
              <a:rPr lang="en-US" dirty="0" smtClean="0"/>
              <a:t>; --- generated by the framework:</a:t>
            </a:r>
          </a:p>
          <a:p>
            <a:pPr lvl="4"/>
            <a:r>
              <a:rPr lang="en-US" dirty="0" smtClean="0"/>
              <a:t>%a </a:t>
            </a:r>
            <a:r>
              <a:rPr lang="en-US" dirty="0"/>
              <a:t>= </a:t>
            </a:r>
            <a:r>
              <a:rPr lang="en-US" dirty="0" err="1" smtClean="0"/>
              <a:t>alloca</a:t>
            </a:r>
            <a:r>
              <a:rPr lang="en-US" dirty="0" smtClean="0"/>
              <a:t> i32</a:t>
            </a:r>
          </a:p>
          <a:p>
            <a:pPr lvl="4"/>
            <a:r>
              <a:rPr lang="en-US" dirty="0" smtClean="0"/>
              <a:t>%b = </a:t>
            </a:r>
            <a:r>
              <a:rPr lang="en-US" dirty="0" err="1" smtClean="0"/>
              <a:t>alloca</a:t>
            </a:r>
            <a:r>
              <a:rPr lang="en-US" dirty="0" smtClean="0"/>
              <a:t> i32</a:t>
            </a:r>
          </a:p>
          <a:p>
            <a:pPr lvl="4"/>
            <a:r>
              <a:rPr lang="en-US" dirty="0" smtClean="0"/>
              <a:t>%c = </a:t>
            </a:r>
            <a:r>
              <a:rPr lang="en-US" dirty="0" err="1" smtClean="0"/>
              <a:t>alloca</a:t>
            </a:r>
            <a:r>
              <a:rPr lang="en-US" dirty="0" smtClean="0"/>
              <a:t> i32</a:t>
            </a:r>
          </a:p>
          <a:p>
            <a:pPr lvl="4"/>
            <a:r>
              <a:rPr lang="en-US" dirty="0" smtClean="0"/>
              <a:t>; --- the following is your responsibility:</a:t>
            </a:r>
          </a:p>
          <a:p>
            <a:pPr lvl="4"/>
            <a:r>
              <a:rPr lang="en-US" dirty="0" smtClean="0"/>
              <a:t>%t0 = load </a:t>
            </a:r>
            <a:r>
              <a:rPr lang="en-US" dirty="0"/>
              <a:t>i32, i32* </a:t>
            </a:r>
            <a:r>
              <a:rPr lang="en-US" dirty="0" smtClean="0"/>
              <a:t>%b</a:t>
            </a:r>
          </a:p>
          <a:p>
            <a:pPr lvl="4"/>
            <a:r>
              <a:rPr lang="en-US" dirty="0" smtClean="0"/>
              <a:t>%t1 </a:t>
            </a:r>
            <a:r>
              <a:rPr lang="en-US" dirty="0"/>
              <a:t>= load i32, i32* </a:t>
            </a:r>
            <a:r>
              <a:rPr lang="en-US" dirty="0" smtClean="0"/>
              <a:t>%c</a:t>
            </a:r>
            <a:endParaRPr lang="en-US" dirty="0"/>
          </a:p>
          <a:p>
            <a:pPr lvl="4"/>
            <a:r>
              <a:rPr lang="en-US" dirty="0" smtClean="0"/>
              <a:t>%t2 </a:t>
            </a:r>
            <a:r>
              <a:rPr lang="en-US" dirty="0"/>
              <a:t>= </a:t>
            </a:r>
            <a:r>
              <a:rPr lang="en-US" dirty="0" smtClean="0"/>
              <a:t>add </a:t>
            </a:r>
            <a:r>
              <a:rPr lang="en-US" dirty="0"/>
              <a:t>i32 </a:t>
            </a:r>
            <a:r>
              <a:rPr lang="en-US" dirty="0" smtClean="0"/>
              <a:t>%t0, %t1</a:t>
            </a:r>
          </a:p>
          <a:p>
            <a:pPr lvl="4"/>
            <a:r>
              <a:rPr lang="en-US" dirty="0" smtClean="0"/>
              <a:t>store </a:t>
            </a:r>
            <a:r>
              <a:rPr lang="en-US" dirty="0"/>
              <a:t>i32 </a:t>
            </a:r>
            <a:r>
              <a:rPr lang="en-US" dirty="0" smtClean="0"/>
              <a:t>%t2, </a:t>
            </a:r>
            <a:r>
              <a:rPr lang="en-US" dirty="0"/>
              <a:t>i32* </a:t>
            </a:r>
            <a:r>
              <a:rPr lang="en-US" dirty="0" smtClean="0"/>
              <a:t>%c</a:t>
            </a:r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65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LLVM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4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a,b,c</a:t>
            </a:r>
            <a:r>
              <a:rPr lang="en-US" dirty="0" smtClean="0"/>
              <a:t>;</a:t>
            </a:r>
          </a:p>
          <a:p>
            <a:pPr lvl="4"/>
            <a:r>
              <a:rPr lang="en-US" dirty="0" smtClean="0"/>
              <a:t>a=</a:t>
            </a:r>
            <a:r>
              <a:rPr lang="en-US" dirty="0" err="1" smtClean="0"/>
              <a:t>b+c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This IR...</a:t>
            </a:r>
          </a:p>
          <a:p>
            <a:pPr lvl="4"/>
            <a:r>
              <a:rPr lang="en-US" dirty="0"/>
              <a:t>%t0 = load i32, i32* %b</a:t>
            </a:r>
          </a:p>
          <a:p>
            <a:pPr lvl="4"/>
            <a:r>
              <a:rPr lang="en-US" dirty="0"/>
              <a:t>%t1 = load i32, i32* %c</a:t>
            </a:r>
          </a:p>
          <a:p>
            <a:pPr lvl="4"/>
            <a:r>
              <a:rPr lang="en-US" dirty="0"/>
              <a:t>%t2 = add i32 %t0, %t1</a:t>
            </a:r>
          </a:p>
          <a:p>
            <a:pPr lvl="4"/>
            <a:r>
              <a:rPr lang="en-US" dirty="0"/>
              <a:t>store i32 %t2, i32* %c</a:t>
            </a:r>
          </a:p>
          <a:p>
            <a:pPr lvl="2"/>
            <a:r>
              <a:rPr lang="en-US" dirty="0" smtClean="0"/>
              <a:t>... is generated by the following framework and LLVM calls:</a:t>
            </a:r>
          </a:p>
          <a:p>
            <a:pPr lvl="3"/>
            <a:r>
              <a:rPr lang="en-US" dirty="0" smtClean="0"/>
              <a:t>First, find what the identifiers mean:</a:t>
            </a:r>
          </a:p>
          <a:p>
            <a:pPr lvl="4"/>
            <a:r>
              <a:rPr lang="en-US" dirty="0" err="1" smtClean="0"/>
              <a:t>CKNamedObs</a:t>
            </a:r>
            <a:r>
              <a:rPr lang="en-US" dirty="0" smtClean="0"/>
              <a:t> </a:t>
            </a:r>
            <a:r>
              <a:rPr lang="en-US" dirty="0" err="1" smtClean="0"/>
              <a:t>a_desc</a:t>
            </a:r>
            <a:r>
              <a:rPr lang="en-US" dirty="0" smtClean="0"/>
              <a:t> = </a:t>
            </a:r>
            <a:r>
              <a:rPr lang="en-US" dirty="0" err="1" smtClean="0"/>
              <a:t>ctx</a:t>
            </a:r>
            <a:r>
              <a:rPr lang="en-US" dirty="0" smtClean="0"/>
              <a:t>-&gt;find("a");</a:t>
            </a:r>
          </a:p>
          <a:p>
            <a:pPr lvl="4"/>
            <a:r>
              <a:rPr lang="en-US" dirty="0" err="1"/>
              <a:t>CKNamedObs</a:t>
            </a:r>
            <a:r>
              <a:rPr lang="en-US" dirty="0"/>
              <a:t> </a:t>
            </a:r>
            <a:r>
              <a:rPr lang="en-US" dirty="0" err="1" smtClean="0"/>
              <a:t>b_desc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ctx</a:t>
            </a:r>
            <a:r>
              <a:rPr lang="en-US" dirty="0"/>
              <a:t>-&gt;find</a:t>
            </a:r>
            <a:r>
              <a:rPr lang="en-US" dirty="0" smtClean="0"/>
              <a:t>("b");</a:t>
            </a:r>
            <a:endParaRPr lang="en-US" dirty="0"/>
          </a:p>
          <a:p>
            <a:pPr lvl="4"/>
            <a:r>
              <a:rPr lang="en-US" dirty="0" err="1"/>
              <a:t>CKNamedObs</a:t>
            </a:r>
            <a:r>
              <a:rPr lang="en-US" dirty="0"/>
              <a:t> </a:t>
            </a:r>
            <a:r>
              <a:rPr lang="en-US" dirty="0" err="1" smtClean="0"/>
              <a:t>c_desc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ctx</a:t>
            </a:r>
            <a:r>
              <a:rPr lang="en-US" dirty="0"/>
              <a:t>-&gt;find</a:t>
            </a:r>
            <a:r>
              <a:rPr lang="en-US" dirty="0" smtClean="0"/>
              <a:t>("c");</a:t>
            </a:r>
          </a:p>
          <a:p>
            <a:pPr lvl="3"/>
            <a:r>
              <a:rPr lang="en-US" dirty="0" smtClean="0"/>
              <a:t>you have to determine the kind of these objects (non-variables are handled differently)</a:t>
            </a:r>
          </a:p>
          <a:p>
            <a:pPr lvl="3"/>
            <a:r>
              <a:rPr lang="en-US" dirty="0" smtClean="0"/>
              <a:t>you have to check type compatibility within the operators</a:t>
            </a:r>
          </a:p>
          <a:p>
            <a:pPr lvl="3"/>
            <a:r>
              <a:rPr lang="en-US" dirty="0" smtClean="0"/>
              <a:t>if all three are variables of type </a:t>
            </a:r>
            <a:r>
              <a:rPr lang="en-US" dirty="0" err="1" smtClean="0"/>
              <a:t>int</a:t>
            </a:r>
            <a:r>
              <a:rPr lang="en-US" dirty="0" smtClean="0"/>
              <a:t>, you will call:</a:t>
            </a:r>
          </a:p>
          <a:p>
            <a:pPr lvl="4"/>
            <a:r>
              <a:rPr lang="en-US" dirty="0" err="1" smtClean="0"/>
              <a:t>CKIRTypeObs</a:t>
            </a:r>
            <a:r>
              <a:rPr lang="en-US" dirty="0" smtClean="0"/>
              <a:t> </a:t>
            </a:r>
            <a:r>
              <a:rPr lang="en-US" dirty="0" err="1" smtClean="0"/>
              <a:t>int_ir_type</a:t>
            </a:r>
            <a:r>
              <a:rPr lang="en-US" dirty="0" smtClean="0"/>
              <a:t> = </a:t>
            </a:r>
            <a:r>
              <a:rPr lang="en-US" dirty="0" err="1" smtClean="0"/>
              <a:t>ctx</a:t>
            </a:r>
            <a:r>
              <a:rPr lang="en-US" dirty="0" smtClean="0"/>
              <a:t>-&gt;</a:t>
            </a:r>
            <a:r>
              <a:rPr lang="en-US" dirty="0" err="1" smtClean="0"/>
              <a:t>get_int_type</a:t>
            </a:r>
            <a:r>
              <a:rPr lang="en-US" dirty="0" smtClean="0"/>
              <a:t>()-&gt;</a:t>
            </a:r>
            <a:r>
              <a:rPr lang="en-US" dirty="0" err="1" smtClean="0"/>
              <a:t>get_ir</a:t>
            </a:r>
            <a:r>
              <a:rPr lang="en-US" dirty="0" smtClean="0"/>
              <a:t>();</a:t>
            </a:r>
          </a:p>
          <a:p>
            <a:pPr lvl="4"/>
            <a:r>
              <a:rPr lang="en-US" dirty="0" err="1" smtClean="0"/>
              <a:t>CKIRValueObs</a:t>
            </a:r>
            <a:r>
              <a:rPr lang="en-US" dirty="0" smtClean="0"/>
              <a:t> t0 = </a:t>
            </a:r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Create</a:t>
            </a:r>
            <a:r>
              <a:rPr lang="en-US" dirty="0" err="1" smtClean="0">
                <a:solidFill>
                  <a:srgbClr val="C00000"/>
                </a:solidFill>
              </a:rPr>
              <a:t>Load</a:t>
            </a:r>
            <a:r>
              <a:rPr lang="en-US" dirty="0" smtClean="0"/>
              <a:t>(</a:t>
            </a:r>
            <a:r>
              <a:rPr lang="en-US" dirty="0" err="1" smtClean="0"/>
              <a:t>int_ir_type,b_desc</a:t>
            </a:r>
            <a:r>
              <a:rPr lang="en-US" dirty="0" smtClean="0"/>
              <a:t>-&gt;</a:t>
            </a:r>
            <a:r>
              <a:rPr lang="en-US" dirty="0" err="1" smtClean="0"/>
              <a:t>get_ir</a:t>
            </a:r>
            <a:r>
              <a:rPr lang="en-US" dirty="0" smtClean="0"/>
              <a:t>(),"t");</a:t>
            </a:r>
            <a:endParaRPr lang="en-US" dirty="0"/>
          </a:p>
          <a:p>
            <a:pPr lvl="4"/>
            <a:r>
              <a:rPr lang="en-US" dirty="0" err="1"/>
              <a:t>CKIRValueObs</a:t>
            </a:r>
            <a:r>
              <a:rPr lang="en-US" dirty="0"/>
              <a:t> </a:t>
            </a:r>
            <a:r>
              <a:rPr lang="en-US" dirty="0" smtClean="0"/>
              <a:t>t1 </a:t>
            </a:r>
            <a:r>
              <a:rPr lang="en-US" dirty="0"/>
              <a:t>= </a:t>
            </a:r>
            <a:r>
              <a:rPr lang="en-US" dirty="0" err="1"/>
              <a:t>ctx</a:t>
            </a:r>
            <a:r>
              <a:rPr lang="en-US" dirty="0"/>
              <a:t>-&gt;builder()-&gt;</a:t>
            </a:r>
            <a:r>
              <a:rPr lang="en-US" dirty="0" err="1" smtClean="0"/>
              <a:t>Create</a:t>
            </a:r>
            <a:r>
              <a:rPr lang="en-US" dirty="0" err="1" smtClean="0">
                <a:solidFill>
                  <a:srgbClr val="C00000"/>
                </a:solidFill>
              </a:rPr>
              <a:t>Load</a:t>
            </a:r>
            <a:r>
              <a:rPr lang="en-US" dirty="0" smtClean="0"/>
              <a:t>(</a:t>
            </a:r>
            <a:r>
              <a:rPr lang="en-US" dirty="0" err="1" smtClean="0"/>
              <a:t>int_ir_type,c_desc</a:t>
            </a:r>
            <a:r>
              <a:rPr lang="en-US" dirty="0" smtClean="0"/>
              <a:t>-</a:t>
            </a:r>
            <a:r>
              <a:rPr lang="en-US" dirty="0"/>
              <a:t>&gt;</a:t>
            </a:r>
            <a:r>
              <a:rPr lang="en-US" dirty="0" err="1"/>
              <a:t>get_ir</a:t>
            </a:r>
            <a:r>
              <a:rPr lang="en-US" dirty="0"/>
              <a:t>(),"t</a:t>
            </a:r>
            <a:r>
              <a:rPr lang="en-US" dirty="0" smtClean="0"/>
              <a:t>");</a:t>
            </a:r>
          </a:p>
          <a:p>
            <a:pPr lvl="4"/>
            <a:r>
              <a:rPr lang="en-US" dirty="0" err="1"/>
              <a:t>CKIRValueObs</a:t>
            </a:r>
            <a:r>
              <a:rPr lang="en-US" dirty="0"/>
              <a:t> t2 = </a:t>
            </a:r>
            <a:r>
              <a:rPr lang="en-US" dirty="0" err="1"/>
              <a:t>ctx</a:t>
            </a:r>
            <a:r>
              <a:rPr lang="en-US" dirty="0"/>
              <a:t>-&gt;builder</a:t>
            </a:r>
            <a:r>
              <a:rPr lang="en-US" dirty="0" smtClean="0"/>
              <a:t>()-&gt;</a:t>
            </a:r>
            <a:r>
              <a:rPr lang="en-US" dirty="0" err="1" smtClean="0"/>
              <a:t>Create</a:t>
            </a:r>
            <a:r>
              <a:rPr lang="en-US" dirty="0" err="1" smtClean="0">
                <a:solidFill>
                  <a:srgbClr val="C00000"/>
                </a:solidFill>
              </a:rPr>
              <a:t>Add</a:t>
            </a:r>
            <a:r>
              <a:rPr lang="en-US" dirty="0" smtClean="0"/>
              <a:t>(t0,t1,"t");</a:t>
            </a:r>
          </a:p>
          <a:p>
            <a:pPr lvl="4"/>
            <a:r>
              <a:rPr lang="en-US" dirty="0" err="1" smtClean="0"/>
              <a:t>ctx</a:t>
            </a:r>
            <a:r>
              <a:rPr lang="en-US" dirty="0" smtClean="0"/>
              <a:t>-&gt;builder()-&gt;</a:t>
            </a:r>
            <a:r>
              <a:rPr lang="en-US" dirty="0" err="1" smtClean="0"/>
              <a:t>Create</a:t>
            </a:r>
            <a:r>
              <a:rPr lang="en-US" dirty="0" err="1" smtClean="0">
                <a:solidFill>
                  <a:srgbClr val="C00000"/>
                </a:solidFill>
              </a:rPr>
              <a:t>Store</a:t>
            </a:r>
            <a:r>
              <a:rPr lang="en-US" dirty="0" smtClean="0"/>
              <a:t>(t2,a_desc-&gt;</a:t>
            </a:r>
            <a:r>
              <a:rPr lang="en-US" dirty="0" err="1" smtClean="0"/>
              <a:t>get_ir</a:t>
            </a:r>
            <a:r>
              <a:rPr lang="en-US" dirty="0" smtClean="0"/>
              <a:t>());</a:t>
            </a:r>
          </a:p>
          <a:p>
            <a:pPr lvl="3"/>
            <a:r>
              <a:rPr lang="en-US" dirty="0" smtClean="0"/>
              <a:t>LLVM automatically appends sequential numbers to the names of the instructions ("</a:t>
            </a:r>
            <a:r>
              <a:rPr lang="en-US" dirty="0"/>
              <a:t>t</a:t>
            </a:r>
            <a:r>
              <a:rPr lang="en-US" dirty="0" smtClean="0"/>
              <a:t>")</a:t>
            </a:r>
          </a:p>
          <a:p>
            <a:pPr lvl="2"/>
            <a:r>
              <a:rPr lang="en-US" dirty="0" smtClean="0"/>
              <a:t>LLVM automatically determines the result type from the value arguments</a:t>
            </a:r>
          </a:p>
          <a:p>
            <a:pPr lvl="3"/>
            <a:r>
              <a:rPr lang="en-US" dirty="0" smtClean="0"/>
              <a:t>except of Load, </a:t>
            </a:r>
            <a:r>
              <a:rPr lang="en-US" dirty="0" err="1" smtClean="0"/>
              <a:t>ZExt</a:t>
            </a:r>
            <a:r>
              <a:rPr lang="en-US" dirty="0" smtClean="0"/>
              <a:t>, </a:t>
            </a:r>
            <a:r>
              <a:rPr lang="en-US" dirty="0" err="1" smtClean="0"/>
              <a:t>Trunc</a:t>
            </a:r>
            <a:r>
              <a:rPr lang="en-US" dirty="0" smtClean="0"/>
              <a:t>, and few other instructions</a:t>
            </a:r>
          </a:p>
          <a:p>
            <a:pPr lvl="3"/>
            <a:r>
              <a:rPr lang="en-US" dirty="0" smtClean="0"/>
              <a:t>it never performs implicit conversions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In reality, this code must be separated into several semantic rules</a:t>
            </a:r>
          </a:p>
          <a:p>
            <a:pPr lvl="2"/>
            <a:r>
              <a:rPr lang="en-US" dirty="0" smtClean="0"/>
              <a:t>a, b, c, +, =</a:t>
            </a:r>
          </a:p>
          <a:p>
            <a:pPr lvl="2"/>
            <a:r>
              <a:rPr lang="en-US" dirty="0" smtClean="0"/>
              <a:t>You need a grammar attribute to represent a sub-expression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5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LLVM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need a grammar attribute (a C++ type) to represent a sub-expression</a:t>
            </a:r>
          </a:p>
          <a:p>
            <a:pPr lvl="2"/>
            <a:r>
              <a:rPr lang="en-US" dirty="0" smtClean="0"/>
              <a:t>This is the most complex problem in single-pass compilers</a:t>
            </a:r>
          </a:p>
          <a:p>
            <a:pPr lvl="1"/>
            <a:r>
              <a:rPr lang="en-US" dirty="0" smtClean="0"/>
              <a:t>If you find an identifier in an expression...</a:t>
            </a:r>
          </a:p>
          <a:p>
            <a:pPr lvl="4"/>
            <a:r>
              <a:rPr lang="en-US" dirty="0" err="1" smtClean="0"/>
              <a:t>CKNamedSafeObs</a:t>
            </a:r>
            <a:r>
              <a:rPr lang="en-US" dirty="0" smtClean="0"/>
              <a:t> </a:t>
            </a:r>
            <a:r>
              <a:rPr lang="en-US" dirty="0" err="1" smtClean="0"/>
              <a:t>desc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ctx</a:t>
            </a:r>
            <a:r>
              <a:rPr lang="en-US" dirty="0"/>
              <a:t>-&gt;</a:t>
            </a:r>
            <a:r>
              <a:rPr lang="en-US" dirty="0" smtClean="0"/>
              <a:t>find(</a:t>
            </a:r>
            <a:r>
              <a:rPr lang="en-US" dirty="0" err="1" smtClean="0"/>
              <a:t>idf</a:t>
            </a:r>
            <a:r>
              <a:rPr lang="en-US" dirty="0" smtClean="0"/>
              <a:t>);</a:t>
            </a:r>
          </a:p>
          <a:p>
            <a:pPr lvl="4"/>
            <a:r>
              <a:rPr lang="en-US" dirty="0" smtClean="0"/>
              <a:t>if (! </a:t>
            </a:r>
            <a:r>
              <a:rPr lang="en-US" dirty="0" err="1" smtClean="0"/>
              <a:t>desc</a:t>
            </a:r>
            <a:r>
              <a:rPr lang="en-US" dirty="0" smtClean="0"/>
              <a:t>) message(errors::UNDEF_IDF, </a:t>
            </a:r>
            <a:r>
              <a:rPr lang="en-US" dirty="0" err="1" smtClean="0"/>
              <a:t>loc</a:t>
            </a:r>
            <a:r>
              <a:rPr lang="en-US" dirty="0" smtClean="0"/>
              <a:t>, </a:t>
            </a:r>
            <a:r>
              <a:rPr lang="en-US" dirty="0" err="1" smtClean="0"/>
              <a:t>idf</a:t>
            </a:r>
            <a:r>
              <a:rPr lang="en-US" dirty="0" smtClean="0"/>
              <a:t>);</a:t>
            </a:r>
          </a:p>
          <a:p>
            <a:pPr lvl="3"/>
            <a:r>
              <a:rPr lang="en-US" dirty="0" smtClean="0"/>
              <a:t>if you use </a:t>
            </a:r>
            <a:r>
              <a:rPr lang="en-US" dirty="0" err="1" smtClean="0"/>
              <a:t>SafeObs</a:t>
            </a:r>
            <a:r>
              <a:rPr lang="en-US" dirty="0" smtClean="0"/>
              <a:t>, you may call methods even if it is null</a:t>
            </a:r>
          </a:p>
          <a:p>
            <a:pPr lvl="4"/>
            <a:r>
              <a:rPr lang="en-US" dirty="0" smtClean="0"/>
              <a:t>if (</a:t>
            </a:r>
            <a:r>
              <a:rPr lang="en-US" dirty="0" err="1" smtClean="0"/>
              <a:t>desc</a:t>
            </a:r>
            <a:r>
              <a:rPr lang="en-US" dirty="0" smtClean="0"/>
              <a:t>-&gt;</a:t>
            </a:r>
            <a:r>
              <a:rPr lang="en-US" dirty="0" err="1" smtClean="0"/>
              <a:t>is_var</a:t>
            </a:r>
            <a:r>
              <a:rPr lang="en-US" dirty="0" smtClean="0"/>
              <a:t>()) ...</a:t>
            </a:r>
          </a:p>
          <a:p>
            <a:pPr lvl="2"/>
            <a:r>
              <a:rPr lang="en-US" dirty="0" smtClean="0"/>
              <a:t>if it is a variable, you don't know whether it will be read/written/...</a:t>
            </a:r>
          </a:p>
          <a:p>
            <a:pPr lvl="3"/>
            <a:r>
              <a:rPr lang="en-US" dirty="0" smtClean="0"/>
              <a:t>variable is an L-value and it must be represented by its address</a:t>
            </a:r>
          </a:p>
          <a:p>
            <a:pPr lvl="4"/>
            <a:r>
              <a:rPr lang="en-US" dirty="0" err="1" smtClean="0"/>
              <a:t>e.mode</a:t>
            </a:r>
            <a:r>
              <a:rPr lang="en-US" dirty="0" smtClean="0"/>
              <a:t>=</a:t>
            </a:r>
            <a:r>
              <a:rPr lang="en-US" dirty="0" err="1" smtClean="0"/>
              <a:t>Lvalue</a:t>
            </a:r>
            <a:r>
              <a:rPr lang="en-US" dirty="0" smtClean="0"/>
              <a:t>; </a:t>
            </a:r>
            <a:r>
              <a:rPr lang="en-US" dirty="0" err="1"/>
              <a:t>e.</a:t>
            </a:r>
            <a:r>
              <a:rPr lang="en-US" dirty="0" err="1" smtClean="0"/>
              <a:t>address</a:t>
            </a:r>
            <a:r>
              <a:rPr lang="en-US" dirty="0" smtClean="0"/>
              <a:t>=</a:t>
            </a:r>
            <a:r>
              <a:rPr lang="en-US" dirty="0" err="1" smtClean="0"/>
              <a:t>desc</a:t>
            </a:r>
            <a:r>
              <a:rPr lang="en-US" dirty="0" smtClean="0"/>
              <a:t>-&gt;</a:t>
            </a:r>
            <a:r>
              <a:rPr lang="en-US" dirty="0" err="1" smtClean="0"/>
              <a:t>get_ir</a:t>
            </a:r>
            <a:r>
              <a:rPr lang="en-US" dirty="0" smtClean="0"/>
              <a:t>(); </a:t>
            </a:r>
          </a:p>
          <a:p>
            <a:pPr lvl="2"/>
            <a:r>
              <a:rPr lang="en-US" dirty="0" smtClean="0"/>
              <a:t>otherwise (</a:t>
            </a:r>
            <a:r>
              <a:rPr lang="en-US" dirty="0" err="1" smtClean="0"/>
              <a:t>enum</a:t>
            </a:r>
            <a:r>
              <a:rPr lang="en-US" dirty="0" smtClean="0"/>
              <a:t> constant or function), it does not have an address, only a value</a:t>
            </a:r>
          </a:p>
          <a:p>
            <a:pPr lvl="4"/>
            <a:r>
              <a:rPr lang="en-US" dirty="0" err="1"/>
              <a:t>e.</a:t>
            </a:r>
            <a:r>
              <a:rPr lang="en-US" dirty="0" err="1" smtClean="0"/>
              <a:t>mode</a:t>
            </a:r>
            <a:r>
              <a:rPr lang="en-US" dirty="0" smtClean="0"/>
              <a:t>=</a:t>
            </a:r>
            <a:r>
              <a:rPr lang="en-US" dirty="0" err="1" smtClean="0"/>
              <a:t>Rvalue</a:t>
            </a:r>
            <a:r>
              <a:rPr lang="en-US" dirty="0" smtClean="0"/>
              <a:t>; </a:t>
            </a:r>
            <a:r>
              <a:rPr lang="en-US" dirty="0" err="1"/>
              <a:t>e.</a:t>
            </a:r>
            <a:r>
              <a:rPr lang="en-US" dirty="0" err="1" smtClean="0"/>
              <a:t>value</a:t>
            </a:r>
            <a:r>
              <a:rPr lang="en-US" dirty="0" smtClean="0"/>
              <a:t>=</a:t>
            </a:r>
            <a:r>
              <a:rPr lang="en-US" dirty="0" err="1" smtClean="0"/>
              <a:t>desc</a:t>
            </a:r>
            <a:r>
              <a:rPr lang="en-US" dirty="0" smtClean="0"/>
              <a:t>-&gt;</a:t>
            </a:r>
            <a:r>
              <a:rPr lang="en-US" dirty="0" err="1" smtClean="0"/>
              <a:t>get_ir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in any case, you will also need the type and the </a:t>
            </a:r>
            <a:r>
              <a:rPr lang="en-US" dirty="0" err="1" smtClean="0"/>
              <a:t>const</a:t>
            </a:r>
            <a:r>
              <a:rPr lang="en-US" dirty="0" smtClean="0"/>
              <a:t> flag</a:t>
            </a:r>
          </a:p>
          <a:p>
            <a:pPr lvl="4"/>
            <a:r>
              <a:rPr lang="en-US" dirty="0" err="1"/>
              <a:t>e.</a:t>
            </a:r>
            <a:r>
              <a:rPr lang="en-US" dirty="0" err="1" smtClean="0"/>
              <a:t>type</a:t>
            </a:r>
            <a:r>
              <a:rPr lang="en-US" dirty="0" smtClean="0"/>
              <a:t>=</a:t>
            </a:r>
            <a:r>
              <a:rPr lang="en-US" dirty="0" err="1" smtClean="0"/>
              <a:t>desc</a:t>
            </a:r>
            <a:r>
              <a:rPr lang="en-US" dirty="0" smtClean="0"/>
              <a:t>-</a:t>
            </a:r>
            <a:r>
              <a:rPr lang="en-US" dirty="0"/>
              <a:t>&gt;</a:t>
            </a:r>
            <a:r>
              <a:rPr lang="en-US" dirty="0" err="1"/>
              <a:t>get_type</a:t>
            </a:r>
            <a:r>
              <a:rPr lang="en-US" dirty="0" smtClean="0"/>
              <a:t>();</a:t>
            </a:r>
          </a:p>
          <a:p>
            <a:pPr lvl="4"/>
            <a:r>
              <a:rPr lang="en-US" dirty="0" err="1" smtClean="0"/>
              <a:t>e.is_const</a:t>
            </a:r>
            <a:r>
              <a:rPr lang="en-US" dirty="0" smtClean="0"/>
              <a:t>=</a:t>
            </a:r>
            <a:r>
              <a:rPr lang="en-US" dirty="0" err="1" smtClean="0"/>
              <a:t>desc</a:t>
            </a:r>
            <a:r>
              <a:rPr lang="en-US" dirty="0" smtClean="0"/>
              <a:t>-&gt;</a:t>
            </a:r>
            <a:r>
              <a:rPr lang="en-US" dirty="0" err="1" smtClean="0"/>
              <a:t>is_const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There are also integer, character and string literals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You need at least two modes of expressions</a:t>
            </a:r>
          </a:p>
          <a:p>
            <a:pPr lvl="2"/>
            <a:r>
              <a:rPr lang="en-US" b="1" dirty="0" err="1" smtClean="0"/>
              <a:t>Lvalue</a:t>
            </a:r>
            <a:r>
              <a:rPr lang="en-US" dirty="0" smtClean="0"/>
              <a:t> mode contains a </a:t>
            </a:r>
            <a:r>
              <a:rPr lang="en-US" dirty="0" err="1" smtClean="0"/>
              <a:t>CKIRValueObs</a:t>
            </a:r>
            <a:r>
              <a:rPr lang="en-US" dirty="0" smtClean="0"/>
              <a:t> representing the </a:t>
            </a:r>
            <a:r>
              <a:rPr lang="en-US" b="1" dirty="0" smtClean="0"/>
              <a:t>address</a:t>
            </a:r>
            <a:r>
              <a:rPr lang="en-US" dirty="0" smtClean="0"/>
              <a:t> of the expression</a:t>
            </a:r>
          </a:p>
          <a:p>
            <a:pPr lvl="2"/>
            <a:r>
              <a:rPr lang="en-US" b="1" dirty="0" err="1" smtClean="0"/>
              <a:t>Rvalue</a:t>
            </a:r>
            <a:r>
              <a:rPr lang="en-US" dirty="0" smtClean="0"/>
              <a:t> mode contains </a:t>
            </a:r>
            <a:r>
              <a:rPr lang="en-US" dirty="0"/>
              <a:t>a </a:t>
            </a:r>
            <a:r>
              <a:rPr lang="en-US" dirty="0" err="1"/>
              <a:t>CKIRValueObs</a:t>
            </a:r>
            <a:r>
              <a:rPr lang="en-US" dirty="0"/>
              <a:t> representing the </a:t>
            </a:r>
            <a:r>
              <a:rPr lang="en-US" b="1" dirty="0" smtClean="0"/>
              <a:t>value</a:t>
            </a:r>
            <a:r>
              <a:rPr lang="en-US" dirty="0" smtClean="0"/>
              <a:t> </a:t>
            </a:r>
            <a:r>
              <a:rPr lang="en-US" dirty="0"/>
              <a:t>of the </a:t>
            </a:r>
            <a:r>
              <a:rPr lang="en-US" dirty="0" smtClean="0"/>
              <a:t>expression</a:t>
            </a:r>
          </a:p>
          <a:p>
            <a:pPr lvl="3"/>
            <a:r>
              <a:rPr lang="en-US" dirty="0" smtClean="0"/>
              <a:t>This includes the case of constant expression – use </a:t>
            </a:r>
            <a:r>
              <a:rPr lang="en-US" dirty="0" err="1" smtClean="0"/>
              <a:t>CKTryGetConstantInt</a:t>
            </a:r>
            <a:r>
              <a:rPr lang="en-US" dirty="0" smtClean="0"/>
              <a:t> to check it</a:t>
            </a:r>
            <a:endParaRPr lang="en-US" dirty="0"/>
          </a:p>
          <a:p>
            <a:pPr lvl="1"/>
            <a:r>
              <a:rPr lang="en-US" dirty="0" smtClean="0"/>
              <a:t>You will need a third mode to handle &amp;&amp;,||</a:t>
            </a:r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45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LLVM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Reading of variables is done only after there is an operation on them</a:t>
            </a:r>
          </a:p>
          <a:p>
            <a:pPr lvl="1"/>
            <a:r>
              <a:rPr lang="en-US" dirty="0" smtClean="0"/>
              <a:t>If you encounter an operator like e1+e2...</a:t>
            </a:r>
          </a:p>
          <a:p>
            <a:pPr lvl="1"/>
            <a:r>
              <a:rPr lang="en-US" dirty="0"/>
              <a:t>Perform some implicit conversions</a:t>
            </a:r>
          </a:p>
          <a:p>
            <a:pPr lvl="2"/>
            <a:r>
              <a:rPr lang="en-US" dirty="0"/>
              <a:t>array to pointer – this changes an </a:t>
            </a:r>
            <a:r>
              <a:rPr lang="en-US" dirty="0" err="1"/>
              <a:t>Lvalue</a:t>
            </a:r>
            <a:r>
              <a:rPr lang="en-US" dirty="0"/>
              <a:t> array into an </a:t>
            </a:r>
            <a:r>
              <a:rPr lang="en-US" dirty="0" err="1"/>
              <a:t>Rvalue</a:t>
            </a:r>
            <a:r>
              <a:rPr lang="en-US" dirty="0"/>
              <a:t> pointer (no IR instruction)</a:t>
            </a:r>
          </a:p>
          <a:p>
            <a:pPr lvl="1"/>
            <a:r>
              <a:rPr lang="en-US" dirty="0" smtClean="0"/>
              <a:t>Check </a:t>
            </a:r>
            <a:r>
              <a:rPr lang="en-US" dirty="0"/>
              <a:t>if the operation exists for the combination of types</a:t>
            </a:r>
          </a:p>
          <a:p>
            <a:pPr lvl="1"/>
            <a:r>
              <a:rPr lang="en-US" dirty="0" smtClean="0"/>
              <a:t>Convert operands to </a:t>
            </a:r>
            <a:r>
              <a:rPr lang="en-US" dirty="0" err="1" smtClean="0"/>
              <a:t>Rvalue</a:t>
            </a:r>
            <a:r>
              <a:rPr lang="en-US" dirty="0" smtClean="0"/>
              <a:t> mode</a:t>
            </a:r>
          </a:p>
          <a:p>
            <a:pPr lvl="2"/>
            <a:r>
              <a:rPr lang="en-US" dirty="0" smtClean="0"/>
              <a:t>by emitting a Load instruction</a:t>
            </a:r>
          </a:p>
          <a:p>
            <a:pPr lvl="1"/>
            <a:r>
              <a:rPr lang="en-US" dirty="0" smtClean="0"/>
              <a:t>Perform other implicit conversions</a:t>
            </a:r>
          </a:p>
          <a:p>
            <a:pPr lvl="2"/>
            <a:r>
              <a:rPr lang="en-US" dirty="0" smtClean="0"/>
              <a:t>_Bool/char </a:t>
            </a:r>
            <a:r>
              <a:rPr lang="en-US" dirty="0"/>
              <a:t>to </a:t>
            </a:r>
            <a:r>
              <a:rPr lang="en-US" dirty="0" err="1" smtClean="0"/>
              <a:t>int</a:t>
            </a:r>
            <a:r>
              <a:rPr lang="en-US" dirty="0" smtClean="0"/>
              <a:t> – emit </a:t>
            </a:r>
            <a:r>
              <a:rPr lang="en-US" dirty="0" err="1" smtClean="0"/>
              <a:t>ZExt</a:t>
            </a:r>
            <a:r>
              <a:rPr lang="en-US" dirty="0" smtClean="0"/>
              <a:t> instruction</a:t>
            </a:r>
            <a:endParaRPr lang="en-US" dirty="0"/>
          </a:p>
          <a:p>
            <a:pPr lvl="1"/>
            <a:r>
              <a:rPr lang="en-US" dirty="0" smtClean="0"/>
              <a:t>Emit the instruction for the operator</a:t>
            </a:r>
          </a:p>
          <a:p>
            <a:pPr lvl="2"/>
            <a:r>
              <a:rPr lang="en-US" dirty="0" smtClean="0"/>
              <a:t>Beware of pointer </a:t>
            </a:r>
            <a:r>
              <a:rPr lang="en-US" dirty="0" err="1" smtClean="0"/>
              <a:t>arithmetics</a:t>
            </a:r>
            <a:endParaRPr lang="en-US" dirty="0"/>
          </a:p>
          <a:p>
            <a:pPr lvl="1"/>
            <a:r>
              <a:rPr lang="en-US" dirty="0" smtClean="0"/>
              <a:t>The result will be an </a:t>
            </a:r>
            <a:r>
              <a:rPr lang="en-US" dirty="0" err="1" smtClean="0"/>
              <a:t>Rvalue</a:t>
            </a:r>
            <a:endParaRPr lang="en-US" dirty="0" smtClean="0"/>
          </a:p>
          <a:p>
            <a:r>
              <a:rPr lang="en-US" dirty="0" smtClean="0"/>
              <a:t>Operator = emits the Store instruction</a:t>
            </a:r>
          </a:p>
          <a:p>
            <a:pPr lvl="1"/>
            <a:r>
              <a:rPr lang="en-US" dirty="0" smtClean="0"/>
              <a:t>After checking compatibility and performing conversions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to char – </a:t>
            </a:r>
            <a:r>
              <a:rPr lang="en-US" dirty="0" err="1" smtClean="0"/>
              <a:t>Trunc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/char to _Bool – </a:t>
            </a:r>
            <a:r>
              <a:rPr lang="en-US" dirty="0" err="1" smtClean="0"/>
              <a:t>ICmpNE</a:t>
            </a:r>
            <a:r>
              <a:rPr lang="en-US" dirty="0" smtClean="0"/>
              <a:t> instruction with </a:t>
            </a:r>
            <a:r>
              <a:rPr lang="en-US" dirty="0" err="1" smtClean="0"/>
              <a:t>ctx</a:t>
            </a:r>
            <a:r>
              <a:rPr lang="en-US" dirty="0" smtClean="0"/>
              <a:t>-&gt;get_int32/8_constant(0)</a:t>
            </a:r>
          </a:p>
          <a:p>
            <a:pPr lvl="2"/>
            <a:r>
              <a:rPr lang="en-US" dirty="0" err="1" smtClean="0"/>
              <a:t>poiner</a:t>
            </a:r>
            <a:r>
              <a:rPr lang="en-US" dirty="0" smtClean="0"/>
              <a:t> to _</a:t>
            </a:r>
            <a:r>
              <a:rPr lang="en-US" dirty="0"/>
              <a:t>B</a:t>
            </a:r>
            <a:r>
              <a:rPr lang="en-US" dirty="0" smtClean="0"/>
              <a:t>ool – </a:t>
            </a:r>
            <a:r>
              <a:rPr lang="en-US" dirty="0" err="1" smtClean="0"/>
              <a:t>IsNotNull</a:t>
            </a:r>
            <a:r>
              <a:rPr lang="en-US" dirty="0" smtClean="0"/>
              <a:t> instruction</a:t>
            </a:r>
          </a:p>
          <a:p>
            <a:r>
              <a:rPr lang="en-US" dirty="0" smtClean="0"/>
              <a:t>There are also </a:t>
            </a:r>
            <a:r>
              <a:rPr lang="en-US" dirty="0" err="1" smtClean="0"/>
              <a:t>Lvalue</a:t>
            </a:r>
            <a:r>
              <a:rPr lang="en-US" dirty="0" smtClean="0"/>
              <a:t>-producing operators (e1[e2],*e1,e1.x,e1-&gt;x)</a:t>
            </a:r>
            <a:endParaRPr lang="en-US" dirty="0"/>
          </a:p>
          <a:p>
            <a:pPr lvl="1"/>
            <a:r>
              <a:rPr lang="en-US" dirty="0" smtClean="0"/>
              <a:t>*e1 produces no instruction if e1 is </a:t>
            </a:r>
            <a:r>
              <a:rPr lang="en-US" dirty="0" err="1" smtClean="0"/>
              <a:t>Rvalue</a:t>
            </a:r>
            <a:endParaRPr lang="en-US" dirty="0"/>
          </a:p>
          <a:p>
            <a:pPr lvl="1"/>
            <a:r>
              <a:rPr lang="en-US" dirty="0" smtClean="0"/>
              <a:t>&amp;e1 never produces </a:t>
            </a:r>
            <a:r>
              <a:rPr lang="en-US" smtClean="0"/>
              <a:t>any instruction</a:t>
            </a:r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96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needed for </a:t>
            </a:r>
            <a:r>
              <a:rPr lang="en-US" dirty="0" err="1" smtClean="0"/>
              <a:t>Cecko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305810"/>
              </p:ext>
            </p:extLst>
          </p:nvPr>
        </p:nvGraphicFramePr>
        <p:xfrm>
          <a:off x="71438" y="458788"/>
          <a:ext cx="9000612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192">
                  <a:extLst>
                    <a:ext uri="{9D8B030D-6E8A-4147-A177-3AD203B41FA5}">
                      <a16:colId xmlns:a16="http://schemas.microsoft.com/office/drawing/2014/main" val="2624712555"/>
                    </a:ext>
                  </a:extLst>
                </a:gridCol>
                <a:gridCol w="2477377">
                  <a:extLst>
                    <a:ext uri="{9D8B030D-6E8A-4147-A177-3AD203B41FA5}">
                      <a16:colId xmlns:a16="http://schemas.microsoft.com/office/drawing/2014/main" val="2736551428"/>
                    </a:ext>
                  </a:extLst>
                </a:gridCol>
                <a:gridCol w="990011">
                  <a:extLst>
                    <a:ext uri="{9D8B030D-6E8A-4147-A177-3AD203B41FA5}">
                      <a16:colId xmlns:a16="http://schemas.microsoft.com/office/drawing/2014/main" val="2082882937"/>
                    </a:ext>
                  </a:extLst>
                </a:gridCol>
                <a:gridCol w="2880032">
                  <a:extLst>
                    <a:ext uri="{9D8B030D-6E8A-4147-A177-3AD203B41FA5}">
                      <a16:colId xmlns:a16="http://schemas.microsoft.com/office/drawing/2014/main" val="540323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Asgn</a:t>
                      </a:r>
                      <a:r>
                        <a:rPr lang="en-US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Asgn</a:t>
                      </a:r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42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GlobalString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STRLIT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llvm</a:t>
                      </a:r>
                      <a:r>
                        <a:rPr lang="en-US" baseline="0" dirty="0" smtClean="0"/>
                        <a:t>::Constant*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489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ConstInBoundsGEP2_32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Array to </a:t>
                      </a:r>
                      <a:r>
                        <a:rPr lang="en-US" dirty="0" err="1" smtClean="0"/>
                        <a:t>ptr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 two</a:t>
                      </a:r>
                      <a:r>
                        <a:rPr lang="en-US" baseline="0" dirty="0" smtClean="0"/>
                        <a:t> 0 indexes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28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ICmpNE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char/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to _Bool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!=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_Bool=</a:t>
                      </a:r>
                      <a:r>
                        <a:rPr lang="en-US" baseline="0" dirty="0" smtClean="0"/>
                        <a:t> and conditions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727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IsNotNull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</a:t>
                      </a:r>
                      <a:r>
                        <a:rPr lang="en-US" dirty="0" smtClean="0"/>
                        <a:t> to _Bool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_Bool=</a:t>
                      </a:r>
                      <a:r>
                        <a:rPr lang="en-US" baseline="0" dirty="0" smtClean="0"/>
                        <a:t> and conditions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62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_Bool/char</a:t>
                      </a:r>
                      <a:r>
                        <a:rPr lang="en-US" baseline="0" dirty="0" smtClean="0"/>
                        <a:t> to char/</a:t>
                      </a:r>
                      <a:r>
                        <a:rPr lang="en-US" baseline="0" dirty="0" err="1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most</a:t>
                      </a:r>
                      <a:r>
                        <a:rPr lang="en-US" baseline="0" dirty="0" smtClean="0"/>
                        <a:t> operators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849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Trunc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to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char=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804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Add,Sub,Mul,SDiv,SRem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int+int</a:t>
                      </a:r>
                      <a:r>
                        <a:rPr lang="en-US" dirty="0" smtClean="0"/>
                        <a:t>,-,*,/,%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674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ptr+int,ptr-int,ptr</a:t>
                      </a: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525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int,ptr-int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23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PtrDiff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ptr-ptr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083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StructGEP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str.name,ptr</a:t>
                      </a:r>
                      <a:r>
                        <a:rPr lang="en-US" dirty="0" smtClean="0"/>
                        <a:t>-&gt;name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get_idx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503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ExtractValue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f().name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non-L-value before .name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009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L-value to R-value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443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850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Ret,RetVoid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incl.</a:t>
                      </a:r>
                      <a:r>
                        <a:rPr lang="en-US" baseline="0" dirty="0" smtClean="0"/>
                        <a:t> implicit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396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 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incl. void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177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79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needed for </a:t>
            </a:r>
            <a:r>
              <a:rPr lang="en-US" dirty="0" err="1" smtClean="0"/>
              <a:t>Cecko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570382"/>
              </p:ext>
            </p:extLst>
          </p:nvPr>
        </p:nvGraphicFramePr>
        <p:xfrm>
          <a:off x="71438" y="458788"/>
          <a:ext cx="900061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192">
                  <a:extLst>
                    <a:ext uri="{9D8B030D-6E8A-4147-A177-3AD203B41FA5}">
                      <a16:colId xmlns:a16="http://schemas.microsoft.com/office/drawing/2014/main" val="2624712555"/>
                    </a:ext>
                  </a:extLst>
                </a:gridCol>
                <a:gridCol w="857359">
                  <a:extLst>
                    <a:ext uri="{9D8B030D-6E8A-4147-A177-3AD203B41FA5}">
                      <a16:colId xmlns:a16="http://schemas.microsoft.com/office/drawing/2014/main" val="2736551428"/>
                    </a:ext>
                  </a:extLst>
                </a:gridCol>
                <a:gridCol w="3870043">
                  <a:extLst>
                    <a:ext uri="{9D8B030D-6E8A-4147-A177-3AD203B41FA5}">
                      <a16:colId xmlns:a16="http://schemas.microsoft.com/office/drawing/2014/main" val="2082882937"/>
                    </a:ext>
                  </a:extLst>
                </a:gridCol>
                <a:gridCol w="1620018">
                  <a:extLst>
                    <a:ext uri="{9D8B030D-6E8A-4147-A177-3AD203B41FA5}">
                      <a16:colId xmlns:a16="http://schemas.microsoft.com/office/drawing/2014/main" val="540323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Asgn</a:t>
                      </a:r>
                      <a:r>
                        <a:rPr lang="en-US" dirty="0" smtClean="0"/>
                        <a:t>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Asgn</a:t>
                      </a:r>
                      <a:r>
                        <a:rPr lang="en-US" dirty="0" smtClean="0"/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642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ICmpEQ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==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067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ICmpSLT,SLE,SGT,SGE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,&lt;=,&gt;,&gt;=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47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ICmpULT,ULE,UGT,UGE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ptr</a:t>
                      </a:r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ptr</a:t>
                      </a:r>
                      <a:r>
                        <a:rPr lang="en-US" dirty="0" smtClean="0"/>
                        <a:t>,&lt;=,&gt;,&gt;=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283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149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CondBr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if,while,for</a:t>
                      </a:r>
                      <a:r>
                        <a:rPr lang="en-US" dirty="0" smtClean="0"/>
                        <a:t>,&amp;&amp;,||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786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else,while,for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83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737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1209</Words>
  <Application>Microsoft Office PowerPoint</Application>
  <PresentationFormat>On-screen Show (4:3)</PresentationFormat>
  <Paragraphs>192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Consolas</vt:lpstr>
      <vt:lpstr>Tahoma</vt:lpstr>
      <vt:lpstr>Office Theme</vt:lpstr>
      <vt:lpstr>Cecko  Assignment 4 – Generating code for expressions</vt:lpstr>
      <vt:lpstr> A more detailed introduction to  LLVM IR</vt:lpstr>
      <vt:lpstr>LLVM IR</vt:lpstr>
      <vt:lpstr>LLVM IR</vt:lpstr>
      <vt:lpstr>LLVM IR</vt:lpstr>
      <vt:lpstr>LLVM IR</vt:lpstr>
      <vt:lpstr>LLVM IR</vt:lpstr>
      <vt:lpstr>Instructions needed for Cecko</vt:lpstr>
      <vt:lpstr>Instructions needed for Cecko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97</cp:revision>
  <dcterms:created xsi:type="dcterms:W3CDTF">2020-09-28T08:40:12Z</dcterms:created>
  <dcterms:modified xsi:type="dcterms:W3CDTF">2020-12-07T16:00:13Z</dcterms:modified>
</cp:coreProperties>
</file>