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90" r:id="rId2"/>
    <p:sldId id="292" r:id="rId3"/>
    <p:sldId id="293" r:id="rId4"/>
    <p:sldId id="306" r:id="rId5"/>
    <p:sldId id="295" r:id="rId6"/>
    <p:sldId id="296" r:id="rId7"/>
    <p:sldId id="294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30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205" autoAdjust="0"/>
    <p:restoredTop sz="94660"/>
  </p:normalViewPr>
  <p:slideViewPr>
    <p:cSldViewPr>
      <p:cViewPr varScale="1">
        <p:scale>
          <a:sx n="135" d="100"/>
          <a:sy n="135" d="100"/>
        </p:scale>
        <p:origin x="402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104" d="100"/>
          <a:sy n="104" d="100"/>
        </p:scale>
        <p:origin x="3480" y="114"/>
      </p:cViewPr>
      <p:guideLst/>
    </p:cSldViewPr>
  </p:notesViewPr>
  <p:gridSpacing cx="90001" cy="90001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A34FAD-59B0-4BA4-8177-B4A69B88E669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9CB1A-010A-479B-B423-AC068FC07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850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7D2FA3-9092-42B8-A084-0247DD50726A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6E58E3-CAE7-4FE6-B193-1993E838C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950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5195" y="1122363"/>
            <a:ext cx="9149195" cy="2387600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NSWI098</a:t>
            </a:r>
            <a:r>
              <a:rPr lang="cs-CZ" dirty="0"/>
              <a:t> </a:t>
            </a:r>
            <a:r>
              <a:rPr lang="en-US" dirty="0"/>
              <a:t>Compiler Principles</a:t>
            </a:r>
            <a:r>
              <a:rPr lang="cs-CZ" dirty="0"/>
              <a:t> – </a:t>
            </a:r>
            <a:r>
              <a:rPr lang="en-US" dirty="0"/>
              <a:t>Jakub Yaghob, </a:t>
            </a:r>
            <a:r>
              <a:rPr lang="cs-CZ" dirty="0"/>
              <a:t>David Bednárek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904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NSWI098</a:t>
            </a:r>
            <a:r>
              <a:rPr lang="cs-CZ" dirty="0"/>
              <a:t> </a:t>
            </a:r>
            <a:r>
              <a:rPr lang="en-US" dirty="0"/>
              <a:t>Compiler Principles</a:t>
            </a:r>
            <a:r>
              <a:rPr lang="cs-CZ" dirty="0"/>
              <a:t> – </a:t>
            </a:r>
            <a:r>
              <a:rPr lang="en-US" dirty="0"/>
              <a:t>Jakub Yaghob, </a:t>
            </a:r>
            <a:r>
              <a:rPr lang="cs-CZ" dirty="0"/>
              <a:t>David Bednárek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168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NSWI098</a:t>
            </a:r>
            <a:r>
              <a:rPr lang="cs-CZ" dirty="0"/>
              <a:t> </a:t>
            </a:r>
            <a:r>
              <a:rPr lang="en-US" dirty="0"/>
              <a:t>Compiler Principles</a:t>
            </a:r>
            <a:r>
              <a:rPr lang="cs-CZ" dirty="0"/>
              <a:t> – </a:t>
            </a:r>
            <a:r>
              <a:rPr lang="en-US" dirty="0"/>
              <a:t>Jakub Yaghob, </a:t>
            </a:r>
            <a:r>
              <a:rPr lang="cs-CZ" dirty="0"/>
              <a:t>David Bednárek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392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23.10.2023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NSWI098</a:t>
            </a:r>
            <a:r>
              <a:rPr lang="cs-CZ" dirty="0"/>
              <a:t> </a:t>
            </a:r>
            <a:r>
              <a:rPr lang="en-US" dirty="0"/>
              <a:t>Compiler Principles</a:t>
            </a:r>
            <a:r>
              <a:rPr lang="cs-CZ" dirty="0"/>
              <a:t> –</a:t>
            </a:r>
            <a:r>
              <a:rPr lang="en-US" dirty="0"/>
              <a:t> </a:t>
            </a:r>
            <a:r>
              <a:rPr lang="cs-CZ" dirty="0"/>
              <a:t>David Bednárek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288032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706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50" y="458967"/>
            <a:ext cx="9000100" cy="6300070"/>
          </a:xfrm>
        </p:spPr>
        <p:txBody>
          <a:bodyPr/>
          <a:lstStyle>
            <a:lvl5pPr defTabSz="360000">
              <a:lnSpc>
                <a:spcPct val="10000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96846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195" y="1709739"/>
            <a:ext cx="9149195" cy="285273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NSWI098</a:t>
            </a:r>
            <a:r>
              <a:rPr lang="cs-CZ" dirty="0"/>
              <a:t> </a:t>
            </a:r>
            <a:r>
              <a:rPr lang="en-US" dirty="0"/>
              <a:t>Compiler Principles</a:t>
            </a:r>
            <a:r>
              <a:rPr lang="cs-CZ" dirty="0"/>
              <a:t> – </a:t>
            </a:r>
            <a:r>
              <a:rPr lang="en-US" dirty="0"/>
              <a:t>Jakub Yaghob, </a:t>
            </a:r>
            <a:r>
              <a:rPr lang="cs-CZ" dirty="0"/>
              <a:t>David Bednárek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350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950" y="458967"/>
            <a:ext cx="4442900" cy="594006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458967"/>
            <a:ext cx="4442900" cy="594006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NSWI098</a:t>
            </a:r>
            <a:r>
              <a:rPr lang="cs-CZ" dirty="0"/>
              <a:t> </a:t>
            </a:r>
            <a:r>
              <a:rPr lang="en-US" dirty="0"/>
              <a:t>Compiler Principles</a:t>
            </a:r>
            <a:r>
              <a:rPr lang="cs-CZ" dirty="0"/>
              <a:t> – </a:t>
            </a:r>
            <a:r>
              <a:rPr lang="en-US" dirty="0"/>
              <a:t>Jakub Yaghob, </a:t>
            </a:r>
            <a:r>
              <a:rPr lang="cs-CZ" dirty="0"/>
              <a:t>David Bednárek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216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36896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50" y="458967"/>
            <a:ext cx="4426232" cy="36000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50" y="818971"/>
            <a:ext cx="4426232" cy="5580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458967"/>
            <a:ext cx="4442900" cy="36000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818971"/>
            <a:ext cx="4442900" cy="5580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NSWI098</a:t>
            </a:r>
            <a:r>
              <a:rPr lang="cs-CZ" dirty="0"/>
              <a:t> </a:t>
            </a:r>
            <a:r>
              <a:rPr lang="en-US" dirty="0"/>
              <a:t>Compiler Principles</a:t>
            </a:r>
            <a:r>
              <a:rPr lang="cs-CZ" dirty="0"/>
              <a:t> – </a:t>
            </a:r>
            <a:r>
              <a:rPr lang="en-US" dirty="0"/>
              <a:t>Jakub Yaghob, </a:t>
            </a:r>
            <a:r>
              <a:rPr lang="cs-CZ" dirty="0"/>
              <a:t>David Bednárek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87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NSWI098</a:t>
            </a:r>
            <a:r>
              <a:rPr lang="cs-CZ" dirty="0"/>
              <a:t> </a:t>
            </a:r>
            <a:r>
              <a:rPr lang="en-US" dirty="0"/>
              <a:t>Compiler Principles</a:t>
            </a:r>
            <a:r>
              <a:rPr lang="cs-CZ" dirty="0"/>
              <a:t> – </a:t>
            </a:r>
            <a:r>
              <a:rPr lang="en-US" dirty="0"/>
              <a:t>Jakub Yaghob, </a:t>
            </a:r>
            <a:r>
              <a:rPr lang="cs-CZ" dirty="0"/>
              <a:t>David Bednárek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163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NSWI098</a:t>
            </a:r>
            <a:r>
              <a:rPr lang="cs-CZ" dirty="0"/>
              <a:t> </a:t>
            </a:r>
            <a:r>
              <a:rPr lang="en-US" dirty="0"/>
              <a:t>Compiler Principles</a:t>
            </a:r>
            <a:r>
              <a:rPr lang="cs-CZ" dirty="0"/>
              <a:t> – </a:t>
            </a:r>
            <a:r>
              <a:rPr lang="en-US" dirty="0"/>
              <a:t>Jakub Yaghob, </a:t>
            </a:r>
            <a:r>
              <a:rPr lang="cs-CZ" dirty="0"/>
              <a:t>David Bednárek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63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68966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0" y="458967"/>
            <a:ext cx="5184659" cy="594006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50" y="458967"/>
            <a:ext cx="3507069" cy="59400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NSWI098</a:t>
            </a:r>
            <a:r>
              <a:rPr lang="cs-CZ" dirty="0"/>
              <a:t> </a:t>
            </a:r>
            <a:r>
              <a:rPr lang="en-US" dirty="0"/>
              <a:t>Compiler Principles</a:t>
            </a:r>
            <a:r>
              <a:rPr lang="cs-CZ" dirty="0"/>
              <a:t> – </a:t>
            </a:r>
            <a:r>
              <a:rPr lang="en-US" dirty="0"/>
              <a:t>Jakub Yaghob, </a:t>
            </a:r>
            <a:r>
              <a:rPr lang="cs-CZ" dirty="0"/>
              <a:t>David Bednárek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5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63539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0" y="457382"/>
            <a:ext cx="5184659" cy="594165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50" y="458967"/>
            <a:ext cx="3507069" cy="594006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NSWI098</a:t>
            </a:r>
            <a:r>
              <a:rPr lang="cs-CZ" dirty="0"/>
              <a:t> </a:t>
            </a:r>
            <a:r>
              <a:rPr lang="en-US" dirty="0"/>
              <a:t>Compiler Principles</a:t>
            </a:r>
            <a:r>
              <a:rPr lang="cs-CZ" dirty="0"/>
              <a:t> – </a:t>
            </a:r>
            <a:r>
              <a:rPr lang="en-US" dirty="0"/>
              <a:t>Jakub Yaghob, </a:t>
            </a:r>
            <a:r>
              <a:rPr lang="cs-CZ" dirty="0"/>
              <a:t>David Bednárek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6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3689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50" y="458967"/>
            <a:ext cx="9000100" cy="5940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-5195" y="6492875"/>
            <a:ext cx="977155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l">
              <a:defRPr sz="120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fld id="{AC26B916-54DC-4D54-824A-F020DB5C5E41}" type="datetimeFigureOut">
              <a:rPr lang="en-US" smtClean="0"/>
              <a:pPr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71960" y="6492875"/>
            <a:ext cx="7200080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NSWI098</a:t>
            </a:r>
            <a:r>
              <a:rPr lang="cs-CZ" dirty="0"/>
              <a:t> </a:t>
            </a:r>
            <a:r>
              <a:rPr lang="en-US" dirty="0"/>
              <a:t>Compiler Principles</a:t>
            </a:r>
            <a:r>
              <a:rPr lang="cs-CZ" dirty="0"/>
              <a:t> – </a:t>
            </a:r>
            <a:r>
              <a:rPr lang="en-US" dirty="0"/>
              <a:t>Jakub Yaghob, </a:t>
            </a:r>
            <a:r>
              <a:rPr lang="cs-CZ" dirty="0"/>
              <a:t>David Bednárek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040" y="6492875"/>
            <a:ext cx="971960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40B4D5C6-CE1F-4C1B-8A5B-54FC8F45EF7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489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chemeClr val="bg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accent3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0" indent="0" algn="l" defTabSz="3600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1600" kern="1200">
          <a:solidFill>
            <a:schemeClr val="accent3"/>
          </a:solidFill>
          <a:latin typeface="Consolas" panose="020B0609020204030204" pitchFamily="49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err="1"/>
              <a:t>NSWI098</a:t>
            </a:r>
            <a:r>
              <a:rPr lang="cs-CZ" dirty="0"/>
              <a:t> </a:t>
            </a:r>
            <a:r>
              <a:rPr lang="en-US" dirty="0"/>
              <a:t>Compiler Principles</a:t>
            </a:r>
            <a:r>
              <a:rPr lang="cs-CZ" dirty="0"/>
              <a:t> –</a:t>
            </a:r>
            <a:r>
              <a:rPr lang="en-US" dirty="0"/>
              <a:t> </a:t>
            </a:r>
            <a:r>
              <a:rPr lang="cs-CZ" dirty="0"/>
              <a:t>David Bednárek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Cecko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Assignment 2 – Parsing</a:t>
            </a:r>
          </a:p>
        </p:txBody>
      </p:sp>
    </p:spTree>
    <p:extLst>
      <p:ext uri="{BB962C8B-B14F-4D97-AF65-F5344CB8AC3E}">
        <p14:creationId xmlns:p14="http://schemas.microsoft.com/office/powerpoint/2010/main" val="2317067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bison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Example 2 - a LALR(1) conflict</a:t>
            </a:r>
          </a:p>
          <a:p>
            <a:pPr lvl="1"/>
            <a:r>
              <a:rPr lang="en-US" dirty="0"/>
              <a:t>The conflict is also visible in the .output file:</a:t>
            </a:r>
          </a:p>
          <a:p>
            <a:pPr lvl="4" indent="-228600"/>
            <a:r>
              <a:rPr lang="en-US" dirty="0"/>
              <a:t>State 29 conflicts: 1 reduce/reduce</a:t>
            </a:r>
          </a:p>
          <a:p>
            <a:pPr lvl="2"/>
            <a:r>
              <a:rPr lang="en-US" dirty="0"/>
              <a:t>The corresponding state is dumped in the same file as:</a:t>
            </a:r>
          </a:p>
          <a:p>
            <a:pPr lvl="3"/>
            <a:r>
              <a:rPr lang="en-US" dirty="0"/>
              <a:t>The LR(0) items forming the state:</a:t>
            </a:r>
          </a:p>
          <a:p>
            <a:pPr lvl="4" indent="-228600"/>
            <a:r>
              <a:rPr lang="en-US" dirty="0"/>
              <a:t>    8 expr: "identifier" •</a:t>
            </a:r>
          </a:p>
          <a:p>
            <a:pPr lvl="4" indent="-228600"/>
            <a:r>
              <a:rPr lang="en-US" dirty="0"/>
              <a:t>   11 </a:t>
            </a:r>
            <a:r>
              <a:rPr lang="en-US" dirty="0" err="1"/>
              <a:t>typename</a:t>
            </a:r>
            <a:r>
              <a:rPr lang="en-US" dirty="0"/>
              <a:t>: "identifier" •</a:t>
            </a:r>
          </a:p>
          <a:p>
            <a:pPr lvl="3"/>
            <a:r>
              <a:rPr lang="en-US" dirty="0"/>
              <a:t>The corresponding actions for this state:</a:t>
            </a:r>
          </a:p>
          <a:p>
            <a:pPr lvl="4" indent="-228600"/>
            <a:r>
              <a:rPr lang="en-US" dirty="0"/>
              <a:t>    ")"       reduce using rule 8 (expr)</a:t>
            </a:r>
          </a:p>
          <a:p>
            <a:pPr lvl="4" indent="-228600"/>
            <a:r>
              <a:rPr lang="en-US" dirty="0"/>
              <a:t>    ")"       [reduce using rule 11 (</a:t>
            </a:r>
            <a:r>
              <a:rPr lang="en-US" dirty="0" err="1"/>
              <a:t>typename</a:t>
            </a:r>
            <a:r>
              <a:rPr lang="en-US" dirty="0"/>
              <a:t>)]</a:t>
            </a:r>
          </a:p>
          <a:p>
            <a:pPr lvl="4" indent="-228600"/>
            <a:r>
              <a:rPr lang="en-US" dirty="0"/>
              <a:t>    $default  reduce using rule 8 (expr) </a:t>
            </a:r>
          </a:p>
          <a:p>
            <a:pPr lvl="2"/>
            <a:r>
              <a:rPr lang="en-US" dirty="0"/>
              <a:t>In this case, there are two possible actions for the same look-ahead of ")"</a:t>
            </a:r>
          </a:p>
          <a:p>
            <a:pPr lvl="3"/>
            <a:r>
              <a:rPr lang="en-US" dirty="0"/>
              <a:t>The action shown in [brackets] is suppressed by some built-in conflict resolution rules</a:t>
            </a:r>
          </a:p>
          <a:p>
            <a:pPr lvl="3"/>
            <a:r>
              <a:rPr lang="en-US" dirty="0"/>
              <a:t>The $default look-ahead means "in all other cases"</a:t>
            </a:r>
          </a:p>
          <a:p>
            <a:pPr lvl="1"/>
            <a:r>
              <a:rPr lang="en-US" dirty="0"/>
              <a:t>If you don't understand how/why this state was produced, trace it back:</a:t>
            </a:r>
          </a:p>
          <a:p>
            <a:pPr lvl="2"/>
            <a:r>
              <a:rPr lang="en-US" dirty="0"/>
              <a:t>Try to find the text "state 29":</a:t>
            </a:r>
          </a:p>
          <a:p>
            <a:pPr lvl="4"/>
            <a:r>
              <a:rPr lang="en-US" dirty="0"/>
              <a:t>State 23</a:t>
            </a:r>
          </a:p>
          <a:p>
            <a:pPr lvl="4"/>
            <a:endParaRPr lang="en-US" dirty="0"/>
          </a:p>
          <a:p>
            <a:pPr lvl="4"/>
            <a:r>
              <a:rPr lang="en-US" dirty="0"/>
              <a:t>    9 expr: "(" • </a:t>
            </a:r>
            <a:r>
              <a:rPr lang="en-US" dirty="0" err="1"/>
              <a:t>typename</a:t>
            </a:r>
            <a:r>
              <a:rPr lang="en-US" dirty="0"/>
              <a:t> ")" expr</a:t>
            </a:r>
          </a:p>
          <a:p>
            <a:pPr lvl="4"/>
            <a:r>
              <a:rPr lang="en-US" dirty="0"/>
              <a:t>   10     | "(" • expr ")"</a:t>
            </a:r>
          </a:p>
          <a:p>
            <a:pPr lvl="4"/>
            <a:endParaRPr lang="en-US" dirty="0"/>
          </a:p>
          <a:p>
            <a:pPr lvl="4"/>
            <a:r>
              <a:rPr lang="en-US" dirty="0"/>
              <a:t>    "("                shift, and go to state 23</a:t>
            </a:r>
          </a:p>
          <a:p>
            <a:pPr lvl="4"/>
            <a:r>
              <a:rPr lang="en-US" dirty="0"/>
              <a:t>    "identifier"       shift, and go to </a:t>
            </a:r>
            <a:r>
              <a:rPr lang="en-US" dirty="0">
                <a:solidFill>
                  <a:srgbClr val="C00000"/>
                </a:solidFill>
              </a:rPr>
              <a:t>state 29</a:t>
            </a:r>
          </a:p>
          <a:p>
            <a:pPr lvl="4"/>
            <a:r>
              <a:rPr lang="en-US" dirty="0"/>
              <a:t>    "integer literal"  shift, and go to state 25</a:t>
            </a:r>
          </a:p>
          <a:p>
            <a:pPr lvl="4"/>
            <a:endParaRPr lang="en-US" dirty="0"/>
          </a:p>
          <a:p>
            <a:pPr lvl="4"/>
            <a:r>
              <a:rPr lang="en-US" dirty="0"/>
              <a:t>    expr      go to state 30</a:t>
            </a:r>
          </a:p>
          <a:p>
            <a:pPr lvl="4"/>
            <a:r>
              <a:rPr lang="en-US" dirty="0"/>
              <a:t>    </a:t>
            </a:r>
            <a:r>
              <a:rPr lang="en-US" dirty="0" err="1"/>
              <a:t>typename</a:t>
            </a:r>
            <a:r>
              <a:rPr lang="en-US" dirty="0"/>
              <a:t>  go to state 31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413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bison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Example 2 - a LALR(1) conflict</a:t>
            </a:r>
          </a:p>
          <a:p>
            <a:pPr lvl="4"/>
            <a:r>
              <a:rPr lang="en-US" dirty="0"/>
              <a:t>State 23</a:t>
            </a:r>
          </a:p>
          <a:p>
            <a:pPr lvl="4"/>
            <a:endParaRPr lang="en-US" dirty="0"/>
          </a:p>
          <a:p>
            <a:pPr lvl="4"/>
            <a:r>
              <a:rPr lang="en-US" dirty="0"/>
              <a:t>    9 expr: "(" • </a:t>
            </a:r>
            <a:r>
              <a:rPr lang="en-US" dirty="0" err="1"/>
              <a:t>typename</a:t>
            </a:r>
            <a:r>
              <a:rPr lang="en-US" dirty="0"/>
              <a:t> ")" expr</a:t>
            </a:r>
          </a:p>
          <a:p>
            <a:pPr lvl="4"/>
            <a:r>
              <a:rPr lang="en-US" dirty="0"/>
              <a:t>   10     | "(" • expr ")"</a:t>
            </a:r>
          </a:p>
          <a:p>
            <a:pPr lvl="3"/>
            <a:r>
              <a:rPr lang="en-US" dirty="0"/>
              <a:t>The dump does not show the </a:t>
            </a:r>
            <a:r>
              <a:rPr lang="en-US" i="1" dirty="0"/>
              <a:t>closure </a:t>
            </a:r>
            <a:r>
              <a:rPr lang="en-US" dirty="0"/>
              <a:t>items, but it shows the </a:t>
            </a:r>
            <a:r>
              <a:rPr lang="en-US" i="1" dirty="0"/>
              <a:t>actions</a:t>
            </a:r>
            <a:r>
              <a:rPr lang="en-US" dirty="0"/>
              <a:t> resulting from them: </a:t>
            </a:r>
          </a:p>
          <a:p>
            <a:pPr lvl="4"/>
            <a:r>
              <a:rPr lang="en-US" dirty="0"/>
              <a:t>    "("                shift, and go to state 23</a:t>
            </a:r>
          </a:p>
          <a:p>
            <a:pPr lvl="4"/>
            <a:r>
              <a:rPr lang="en-US" dirty="0"/>
              <a:t>    "identifier"       shift, and go to </a:t>
            </a:r>
            <a:r>
              <a:rPr lang="en-US" dirty="0">
                <a:solidFill>
                  <a:srgbClr val="C00000"/>
                </a:solidFill>
              </a:rPr>
              <a:t>state 29</a:t>
            </a:r>
          </a:p>
          <a:p>
            <a:pPr lvl="4"/>
            <a:r>
              <a:rPr lang="en-US" dirty="0"/>
              <a:t>    "integer literal"  shift, and go to state 25</a:t>
            </a:r>
          </a:p>
          <a:p>
            <a:pPr lvl="3"/>
            <a:r>
              <a:rPr lang="en-US" dirty="0"/>
              <a:t>Because the dots are before </a:t>
            </a:r>
            <a:r>
              <a:rPr lang="en-US" i="1" dirty="0"/>
              <a:t>non-terminals</a:t>
            </a:r>
            <a:r>
              <a:rPr lang="en-US" dirty="0"/>
              <a:t>, there are also the </a:t>
            </a:r>
            <a:r>
              <a:rPr lang="en-US" i="1" dirty="0" err="1"/>
              <a:t>gotos</a:t>
            </a:r>
            <a:r>
              <a:rPr lang="en-US" i="1" dirty="0"/>
              <a:t>:</a:t>
            </a:r>
          </a:p>
          <a:p>
            <a:pPr lvl="4"/>
            <a:r>
              <a:rPr lang="en-US" dirty="0"/>
              <a:t>    expr      go to state 30</a:t>
            </a:r>
          </a:p>
          <a:p>
            <a:pPr lvl="4"/>
            <a:r>
              <a:rPr lang="en-US" dirty="0"/>
              <a:t>    </a:t>
            </a:r>
            <a:r>
              <a:rPr lang="en-US" dirty="0" err="1"/>
              <a:t>typename</a:t>
            </a:r>
            <a:r>
              <a:rPr lang="en-US" dirty="0"/>
              <a:t>  go to state 31</a:t>
            </a:r>
          </a:p>
          <a:p>
            <a:pPr lvl="2"/>
            <a:endParaRPr lang="en-US" dirty="0"/>
          </a:p>
          <a:p>
            <a:pPr lvl="4" indent="-228600"/>
            <a:r>
              <a:rPr lang="en-US" dirty="0"/>
              <a:t>State 29</a:t>
            </a:r>
          </a:p>
          <a:p>
            <a:pPr lvl="4"/>
            <a:endParaRPr lang="en-US" dirty="0"/>
          </a:p>
          <a:p>
            <a:pPr lvl="4" indent="-228600"/>
            <a:r>
              <a:rPr lang="en-US" dirty="0"/>
              <a:t>    8 expr: "identifier" •</a:t>
            </a:r>
          </a:p>
          <a:p>
            <a:pPr lvl="4" indent="-228600"/>
            <a:r>
              <a:rPr lang="en-US" dirty="0"/>
              <a:t>   11 </a:t>
            </a:r>
            <a:r>
              <a:rPr lang="en-US" dirty="0" err="1"/>
              <a:t>typename</a:t>
            </a:r>
            <a:r>
              <a:rPr lang="en-US" dirty="0"/>
              <a:t>: "identifier" •</a:t>
            </a:r>
          </a:p>
          <a:p>
            <a:pPr lvl="4"/>
            <a:endParaRPr lang="en-US" dirty="0"/>
          </a:p>
          <a:p>
            <a:pPr lvl="4"/>
            <a:r>
              <a:rPr lang="en-US" dirty="0"/>
              <a:t>    ")"       reduce using rule 8 (expr)</a:t>
            </a:r>
          </a:p>
          <a:p>
            <a:pPr lvl="4" indent="-228600"/>
            <a:r>
              <a:rPr lang="en-US" dirty="0"/>
              <a:t>    ")"       [reduce using rule 11 (</a:t>
            </a:r>
            <a:r>
              <a:rPr lang="en-US" dirty="0" err="1"/>
              <a:t>typename</a:t>
            </a:r>
            <a:r>
              <a:rPr lang="en-US" dirty="0"/>
              <a:t>)]</a:t>
            </a:r>
          </a:p>
          <a:p>
            <a:pPr lvl="4" indent="-228600"/>
            <a:r>
              <a:rPr lang="en-US" dirty="0"/>
              <a:t>    $default  reduce using rule 8 (expr) </a:t>
            </a:r>
          </a:p>
          <a:p>
            <a:pPr lvl="4"/>
            <a:endParaRPr lang="en-US" dirty="0"/>
          </a:p>
          <a:p>
            <a:pPr lvl="2"/>
            <a:r>
              <a:rPr lang="en-US" dirty="0"/>
              <a:t>In this case, the State 23 and the shift action to the State 29 is sufficient for understanding the problem</a:t>
            </a:r>
          </a:p>
          <a:p>
            <a:pPr lvl="2"/>
            <a:r>
              <a:rPr lang="en-US" dirty="0"/>
              <a:t>In more complex cases, it may be necessary to trace back more states</a:t>
            </a:r>
          </a:p>
          <a:p>
            <a:pPr lvl="3"/>
            <a:r>
              <a:rPr lang="en-US" dirty="0"/>
              <a:t>In theory, tracing every path back to the initial state will produce the language of all counterexamples for State 23</a:t>
            </a:r>
          </a:p>
        </p:txBody>
      </p:sp>
    </p:spTree>
    <p:extLst>
      <p:ext uri="{BB962C8B-B14F-4D97-AF65-F5344CB8AC3E}">
        <p14:creationId xmlns:p14="http://schemas.microsoft.com/office/powerpoint/2010/main" val="33870102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bison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Example 2 - a LALR(1) conflict</a:t>
            </a:r>
          </a:p>
          <a:p>
            <a:pPr lvl="1"/>
            <a:r>
              <a:rPr lang="en-US" dirty="0"/>
              <a:t>The underlying cause of this conflict is the fact that these two expressions</a:t>
            </a:r>
          </a:p>
          <a:p>
            <a:pPr lvl="4"/>
            <a:r>
              <a:rPr lang="en-US" dirty="0"/>
              <a:t>(x)</a:t>
            </a:r>
          </a:p>
          <a:p>
            <a:pPr lvl="4"/>
            <a:r>
              <a:rPr lang="en-US" dirty="0"/>
              <a:t>(x)y</a:t>
            </a:r>
          </a:p>
          <a:p>
            <a:pPr lvl="2"/>
            <a:r>
              <a:rPr lang="en-US" dirty="0"/>
              <a:t>have the same prefix but the meaning of x is completely different</a:t>
            </a:r>
          </a:p>
          <a:p>
            <a:pPr lvl="1"/>
            <a:r>
              <a:rPr lang="en-US" dirty="0"/>
              <a:t>In theory, it could be handled by massively rewriting the grammar like</a:t>
            </a:r>
          </a:p>
          <a:p>
            <a:pPr lvl="4" indent="-228600"/>
            <a:r>
              <a:rPr lang="en-US" dirty="0"/>
              <a:t>expr: </a:t>
            </a:r>
            <a:r>
              <a:rPr lang="en-US" dirty="0" err="1"/>
              <a:t>expr_or_typename</a:t>
            </a:r>
            <a:endParaRPr lang="en-US" dirty="0"/>
          </a:p>
          <a:p>
            <a:pPr lvl="4" indent="-228600"/>
            <a:r>
              <a:rPr lang="en-US" dirty="0"/>
              <a:t>    | </a:t>
            </a:r>
            <a:r>
              <a:rPr lang="en-US" dirty="0" err="1"/>
              <a:t>expr_not_typename</a:t>
            </a:r>
            <a:endParaRPr lang="en-US" dirty="0"/>
          </a:p>
          <a:p>
            <a:pPr lvl="4" indent="-228600"/>
            <a:r>
              <a:rPr lang="en-US" dirty="0"/>
              <a:t>    ;</a:t>
            </a:r>
          </a:p>
          <a:p>
            <a:pPr lvl="4" indent="-228600"/>
            <a:r>
              <a:rPr lang="en-US" dirty="0" err="1"/>
              <a:t>expr_not_typename</a:t>
            </a:r>
            <a:r>
              <a:rPr lang="en-US" dirty="0"/>
              <a:t>: </a:t>
            </a:r>
            <a:r>
              <a:rPr lang="en-US" dirty="0" err="1"/>
              <a:t>INTLIT</a:t>
            </a:r>
            <a:endParaRPr lang="en-US" dirty="0"/>
          </a:p>
          <a:p>
            <a:pPr lvl="4" indent="-228600"/>
            <a:r>
              <a:rPr lang="en-US" dirty="0"/>
              <a:t>    | </a:t>
            </a:r>
            <a:r>
              <a:rPr lang="en-US" dirty="0" err="1"/>
              <a:t>LPAR</a:t>
            </a:r>
            <a:r>
              <a:rPr lang="en-US" dirty="0"/>
              <a:t> </a:t>
            </a:r>
            <a:r>
              <a:rPr lang="en-US" dirty="0" err="1"/>
              <a:t>expr_or_typename</a:t>
            </a:r>
            <a:r>
              <a:rPr lang="en-US" dirty="0"/>
              <a:t> </a:t>
            </a:r>
            <a:r>
              <a:rPr lang="en-US" dirty="0" err="1"/>
              <a:t>RPAR</a:t>
            </a:r>
            <a:r>
              <a:rPr lang="en-US" dirty="0"/>
              <a:t> expr	 </a:t>
            </a:r>
          </a:p>
          <a:p>
            <a:pPr lvl="4" indent="-228600"/>
            <a:r>
              <a:rPr lang="en-US" dirty="0"/>
              <a:t>    | </a:t>
            </a:r>
            <a:r>
              <a:rPr lang="en-US" dirty="0" err="1"/>
              <a:t>LPAR</a:t>
            </a:r>
            <a:r>
              <a:rPr lang="en-US" dirty="0"/>
              <a:t> </a:t>
            </a:r>
            <a:r>
              <a:rPr lang="en-US" dirty="0" err="1"/>
              <a:t>expr_or_typename</a:t>
            </a:r>
            <a:r>
              <a:rPr lang="en-US" dirty="0"/>
              <a:t> </a:t>
            </a:r>
            <a:r>
              <a:rPr lang="en-US" dirty="0" err="1"/>
              <a:t>RPAR</a:t>
            </a:r>
            <a:r>
              <a:rPr lang="en-US" dirty="0"/>
              <a:t>	</a:t>
            </a:r>
          </a:p>
          <a:p>
            <a:pPr lvl="4" indent="-228600"/>
            <a:r>
              <a:rPr lang="en-US" dirty="0"/>
              <a:t>    | </a:t>
            </a:r>
            <a:r>
              <a:rPr lang="en-US" dirty="0" err="1"/>
              <a:t>LPAR</a:t>
            </a:r>
            <a:r>
              <a:rPr lang="en-US" dirty="0"/>
              <a:t> </a:t>
            </a:r>
            <a:r>
              <a:rPr lang="en-US" dirty="0" err="1"/>
              <a:t>expr_not_typename</a:t>
            </a:r>
            <a:r>
              <a:rPr lang="en-US" dirty="0"/>
              <a:t> </a:t>
            </a:r>
            <a:r>
              <a:rPr lang="en-US" dirty="0" err="1"/>
              <a:t>RPAR</a:t>
            </a:r>
            <a:endParaRPr lang="en-US" dirty="0"/>
          </a:p>
          <a:p>
            <a:pPr lvl="4" indent="-228600"/>
            <a:r>
              <a:rPr lang="en-US" dirty="0"/>
              <a:t>    ;</a:t>
            </a:r>
          </a:p>
          <a:p>
            <a:pPr lvl="4" indent="-228600"/>
            <a:r>
              <a:rPr lang="en-US" dirty="0" err="1"/>
              <a:t>expr_or_typename</a:t>
            </a:r>
            <a:r>
              <a:rPr lang="en-US" dirty="0"/>
              <a:t>: </a:t>
            </a:r>
            <a:r>
              <a:rPr lang="en-US" dirty="0" err="1"/>
              <a:t>IDF</a:t>
            </a:r>
            <a:endParaRPr lang="en-US" dirty="0"/>
          </a:p>
          <a:p>
            <a:pPr lvl="4" indent="-228600"/>
            <a:r>
              <a:rPr lang="en-US" dirty="0"/>
              <a:t>    ;</a:t>
            </a:r>
          </a:p>
          <a:p>
            <a:pPr lvl="4" indent="-228600"/>
            <a:r>
              <a:rPr lang="en-US" dirty="0" err="1"/>
              <a:t>typename</a:t>
            </a:r>
            <a:r>
              <a:rPr lang="en-US" dirty="0"/>
              <a:t>: </a:t>
            </a:r>
            <a:r>
              <a:rPr lang="en-US" dirty="0" err="1"/>
              <a:t>expr_or_typename</a:t>
            </a:r>
            <a:endParaRPr lang="en-US" dirty="0"/>
          </a:p>
          <a:p>
            <a:pPr lvl="4" indent="-228600"/>
            <a:r>
              <a:rPr lang="en-US" dirty="0"/>
              <a:t>	 ;</a:t>
            </a:r>
          </a:p>
          <a:p>
            <a:pPr lvl="2"/>
            <a:r>
              <a:rPr lang="en-US" b="1" dirty="0" err="1"/>
              <a:t>expr_or_typename</a:t>
            </a:r>
            <a:r>
              <a:rPr lang="en-US" b="1" dirty="0"/>
              <a:t> </a:t>
            </a:r>
            <a:r>
              <a:rPr lang="en-US" dirty="0"/>
              <a:t>describes the intersection of the two languages produced from the </a:t>
            </a:r>
            <a:r>
              <a:rPr lang="en-US" b="1" dirty="0"/>
              <a:t>expr</a:t>
            </a:r>
            <a:r>
              <a:rPr lang="en-US" dirty="0"/>
              <a:t> and </a:t>
            </a:r>
            <a:r>
              <a:rPr lang="en-US" b="1" dirty="0" err="1"/>
              <a:t>typename</a:t>
            </a:r>
            <a:r>
              <a:rPr lang="en-US" dirty="0"/>
              <a:t> </a:t>
            </a:r>
            <a:r>
              <a:rPr lang="en-US" dirty="0" err="1"/>
              <a:t>nonterminals</a:t>
            </a:r>
            <a:endParaRPr lang="en-US" dirty="0"/>
          </a:p>
          <a:p>
            <a:pPr lvl="2"/>
            <a:r>
              <a:rPr lang="en-US" b="1" dirty="0" err="1"/>
              <a:t>expr_not_typename</a:t>
            </a:r>
            <a:r>
              <a:rPr lang="en-US" b="1" dirty="0"/>
              <a:t> </a:t>
            </a:r>
            <a:r>
              <a:rPr lang="en-US" dirty="0"/>
              <a:t>describes the set-difference of the two languages</a:t>
            </a:r>
          </a:p>
          <a:p>
            <a:pPr lvl="2"/>
            <a:r>
              <a:rPr lang="en-US" b="1" dirty="0" err="1"/>
              <a:t>typename_not_expr</a:t>
            </a:r>
            <a:r>
              <a:rPr lang="en-US" b="1" dirty="0"/>
              <a:t> </a:t>
            </a:r>
            <a:r>
              <a:rPr lang="en-US" dirty="0"/>
              <a:t>would be empty in this grammar</a:t>
            </a:r>
          </a:p>
          <a:p>
            <a:pPr lvl="2"/>
            <a:r>
              <a:rPr lang="en-US" dirty="0"/>
              <a:t>Although there still are the two words having the same prefix, all the reduction required before applied inside the</a:t>
            </a:r>
          </a:p>
          <a:p>
            <a:pPr lvl="1"/>
            <a:r>
              <a:rPr lang="en-US" dirty="0"/>
              <a:t>In the real C language, such a rewrite does not solve all the conflicts...</a:t>
            </a:r>
          </a:p>
        </p:txBody>
      </p:sp>
    </p:spTree>
    <p:extLst>
      <p:ext uri="{BB962C8B-B14F-4D97-AF65-F5344CB8AC3E}">
        <p14:creationId xmlns:p14="http://schemas.microsoft.com/office/powerpoint/2010/main" val="21912533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Cecko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real situation in C/C++</a:t>
            </a:r>
          </a:p>
          <a:p>
            <a:pPr lvl="1"/>
            <a:r>
              <a:rPr lang="en-US" dirty="0"/>
              <a:t>The following text (inside a function body)</a:t>
            </a:r>
          </a:p>
          <a:p>
            <a:pPr lvl="4"/>
            <a:r>
              <a:rPr lang="en-US" dirty="0"/>
              <a:t>x(*y);</a:t>
            </a:r>
          </a:p>
          <a:p>
            <a:pPr lvl="2"/>
            <a:r>
              <a:rPr lang="en-US" dirty="0"/>
              <a:t>may be a statement containing a function call applied to a pointer dereference</a:t>
            </a:r>
          </a:p>
          <a:p>
            <a:pPr lvl="2"/>
            <a:r>
              <a:rPr lang="en-US" dirty="0"/>
              <a:t>may be a declaration of variable </a:t>
            </a:r>
            <a:r>
              <a:rPr lang="en-US" b="1" dirty="0"/>
              <a:t>y</a:t>
            </a:r>
            <a:r>
              <a:rPr lang="en-US" dirty="0"/>
              <a:t> as a pointer to the type </a:t>
            </a:r>
            <a:r>
              <a:rPr lang="en-US" b="1" dirty="0"/>
              <a:t>x</a:t>
            </a:r>
          </a:p>
          <a:p>
            <a:pPr lvl="3"/>
            <a:r>
              <a:rPr lang="en-US" dirty="0"/>
              <a:t>the parentheses are superfluous but allowed</a:t>
            </a:r>
          </a:p>
          <a:p>
            <a:pPr lvl="1"/>
            <a:r>
              <a:rPr lang="en-US" dirty="0"/>
              <a:t>The grammar is really ambiguous between declarations and statements</a:t>
            </a:r>
          </a:p>
          <a:p>
            <a:pPr lvl="2"/>
            <a:r>
              <a:rPr lang="en-US" dirty="0"/>
              <a:t>Trying to solve this ambiguity by rewriting the grammar is a nonsense</a:t>
            </a:r>
          </a:p>
          <a:p>
            <a:pPr lvl="2"/>
            <a:r>
              <a:rPr lang="en-US" dirty="0"/>
              <a:t>Even if the rewrite was successful, the semantic analysis would be almost impossible</a:t>
            </a:r>
          </a:p>
          <a:p>
            <a:r>
              <a:rPr lang="en-US" dirty="0"/>
              <a:t>The ambiguity is solved with the help of semantic information</a:t>
            </a:r>
          </a:p>
          <a:p>
            <a:pPr lvl="1"/>
            <a:r>
              <a:rPr lang="en-US" dirty="0"/>
              <a:t>At the input to parsing, the compiler must distinguish between identifiers of types and identifiers of everything else</a:t>
            </a:r>
          </a:p>
          <a:p>
            <a:pPr lvl="3"/>
            <a:r>
              <a:rPr lang="en-US" dirty="0"/>
              <a:t>The language reference manual explicitly states this</a:t>
            </a:r>
          </a:p>
          <a:p>
            <a:pPr lvl="3"/>
            <a:r>
              <a:rPr lang="en-US" dirty="0"/>
              <a:t>This is also the reason for the </a:t>
            </a:r>
            <a:r>
              <a:rPr lang="en-US" dirty="0" err="1"/>
              <a:t>typename</a:t>
            </a:r>
            <a:r>
              <a:rPr lang="en-US" dirty="0"/>
              <a:t> keyword inside C++ templates</a:t>
            </a:r>
          </a:p>
          <a:p>
            <a:pPr lvl="2"/>
            <a:r>
              <a:rPr lang="en-US" dirty="0"/>
              <a:t>It is implemented by looking into symbol tables between lexical analysis and parsing</a:t>
            </a:r>
          </a:p>
          <a:p>
            <a:pPr lvl="2"/>
            <a:r>
              <a:rPr lang="en-US" dirty="0"/>
              <a:t>In our case, you have to implement it inside the </a:t>
            </a:r>
            <a:r>
              <a:rPr lang="en-US" dirty="0" err="1"/>
              <a:t>calexer.lex</a:t>
            </a:r>
            <a:r>
              <a:rPr lang="en-US" dirty="0"/>
              <a:t> file:</a:t>
            </a:r>
          </a:p>
          <a:p>
            <a:pPr lvl="4"/>
            <a:r>
              <a:rPr lang="en-US" dirty="0" err="1"/>
              <a:t>ctx</a:t>
            </a:r>
            <a:r>
              <a:rPr lang="en-US" dirty="0"/>
              <a:t>-&gt;</a:t>
            </a:r>
            <a:r>
              <a:rPr lang="en-US" dirty="0" err="1"/>
              <a:t>is_typedef</a:t>
            </a:r>
            <a:r>
              <a:rPr lang="en-US" dirty="0"/>
              <a:t>(</a:t>
            </a:r>
            <a:r>
              <a:rPr lang="en-US" dirty="0" err="1"/>
              <a:t>yytext</a:t>
            </a:r>
            <a:r>
              <a:rPr lang="en-US" dirty="0"/>
              <a:t>)</a:t>
            </a:r>
          </a:p>
          <a:p>
            <a:pPr lvl="3"/>
            <a:r>
              <a:rPr lang="en-US" dirty="0"/>
              <a:t>will tell you whether </a:t>
            </a:r>
            <a:r>
              <a:rPr lang="en-US" dirty="0" err="1"/>
              <a:t>yytext</a:t>
            </a:r>
            <a:r>
              <a:rPr lang="en-US" dirty="0"/>
              <a:t> was declared as a type identifier (i.e. by typedef)</a:t>
            </a:r>
          </a:p>
          <a:p>
            <a:pPr lvl="3"/>
            <a:r>
              <a:rPr lang="en-US" dirty="0"/>
              <a:t>if true, call </a:t>
            </a:r>
            <a:r>
              <a:rPr lang="en-US" b="1" dirty="0" err="1"/>
              <a:t>make_TYPEIDF</a:t>
            </a:r>
            <a:r>
              <a:rPr lang="en-US" b="1" dirty="0"/>
              <a:t> </a:t>
            </a:r>
            <a:r>
              <a:rPr lang="en-US" dirty="0"/>
              <a:t>instead of </a:t>
            </a:r>
            <a:r>
              <a:rPr lang="en-US" b="1" dirty="0" err="1"/>
              <a:t>make_IDF</a:t>
            </a:r>
            <a:endParaRPr lang="en-US" b="1" dirty="0"/>
          </a:p>
          <a:p>
            <a:pPr lvl="3"/>
            <a:r>
              <a:rPr lang="en-US" dirty="0"/>
              <a:t>Testing: Our compiler has a built-in library containing the type identifier </a:t>
            </a:r>
            <a:r>
              <a:rPr lang="en-US" b="1" dirty="0"/>
              <a:t>FILE</a:t>
            </a:r>
          </a:p>
          <a:p>
            <a:pPr lvl="2"/>
            <a:r>
              <a:rPr lang="en-US" dirty="0"/>
              <a:t>Note: Interacting with symbol tables in </a:t>
            </a:r>
            <a:r>
              <a:rPr lang="en-US" dirty="0" err="1"/>
              <a:t>lexer</a:t>
            </a:r>
            <a:r>
              <a:rPr lang="en-US" dirty="0"/>
              <a:t> is potentially dangerous:</a:t>
            </a:r>
          </a:p>
          <a:p>
            <a:pPr lvl="4"/>
            <a:r>
              <a:rPr lang="en-US" dirty="0"/>
              <a:t>typedef struct { /*...*/ } x; x(*y);</a:t>
            </a:r>
          </a:p>
          <a:p>
            <a:pPr lvl="3"/>
            <a:r>
              <a:rPr lang="en-US" dirty="0"/>
              <a:t>Are you sure that the symbol tables already contain the first declaration when the second x is lexically analyzed? The parser has a look-ahead! More on that in Assignment 3.</a:t>
            </a:r>
          </a:p>
          <a:p>
            <a:pPr lvl="1"/>
            <a:r>
              <a:rPr lang="en-US" dirty="0"/>
              <a:t>In the grammar, use </a:t>
            </a:r>
            <a:r>
              <a:rPr lang="en-US" b="1" dirty="0" err="1"/>
              <a:t>TYPEIDF</a:t>
            </a:r>
            <a:r>
              <a:rPr lang="en-US" dirty="0"/>
              <a:t> where identifier of a type is expected</a:t>
            </a:r>
          </a:p>
        </p:txBody>
      </p:sp>
    </p:spTree>
    <p:extLst>
      <p:ext uri="{BB962C8B-B14F-4D97-AF65-F5344CB8AC3E}">
        <p14:creationId xmlns:p14="http://schemas.microsoft.com/office/powerpoint/2010/main" val="27900976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Cecko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dirty="0"/>
              <a:t>At the input to parsing, the compiler must distinguish between identifiers of types and identifiers of everything else</a:t>
            </a:r>
          </a:p>
          <a:p>
            <a:pPr lvl="4"/>
            <a:r>
              <a:rPr lang="en-US" dirty="0" err="1"/>
              <a:t>ctx</a:t>
            </a:r>
            <a:r>
              <a:rPr lang="en-US" dirty="0"/>
              <a:t>-&gt;</a:t>
            </a:r>
            <a:r>
              <a:rPr lang="en-US" dirty="0" err="1"/>
              <a:t>is_typedef</a:t>
            </a:r>
            <a:r>
              <a:rPr lang="en-US" dirty="0"/>
              <a:t>(</a:t>
            </a:r>
            <a:r>
              <a:rPr lang="en-US" dirty="0" err="1"/>
              <a:t>yytext</a:t>
            </a:r>
            <a:r>
              <a:rPr lang="en-US" dirty="0"/>
              <a:t>)</a:t>
            </a:r>
          </a:p>
          <a:p>
            <a:pPr lvl="3"/>
            <a:r>
              <a:rPr lang="en-US" dirty="0"/>
              <a:t>if true, call </a:t>
            </a:r>
            <a:r>
              <a:rPr lang="en-US" dirty="0" err="1"/>
              <a:t>make_TYPEIDF</a:t>
            </a:r>
            <a:r>
              <a:rPr lang="en-US" dirty="0"/>
              <a:t> instead of </a:t>
            </a:r>
            <a:r>
              <a:rPr lang="en-US" dirty="0" err="1"/>
              <a:t>make_IDF</a:t>
            </a:r>
            <a:endParaRPr lang="en-US" dirty="0"/>
          </a:p>
          <a:p>
            <a:pPr lvl="1"/>
            <a:r>
              <a:rPr lang="en-US" dirty="0"/>
              <a:t>In the grammar, use </a:t>
            </a:r>
            <a:r>
              <a:rPr lang="en-US" b="1" dirty="0" err="1"/>
              <a:t>TYPEIDF</a:t>
            </a:r>
            <a:r>
              <a:rPr lang="en-US" dirty="0"/>
              <a:t> where identifier of a type is expected</a:t>
            </a:r>
          </a:p>
          <a:p>
            <a:pPr lvl="2"/>
            <a:r>
              <a:rPr lang="en-US" dirty="0"/>
              <a:t>This is actually only in the </a:t>
            </a:r>
            <a:r>
              <a:rPr lang="en-US" b="1" dirty="0"/>
              <a:t>typedef-name </a:t>
            </a:r>
            <a:r>
              <a:rPr lang="en-US" dirty="0"/>
              <a:t>nonterminal</a:t>
            </a:r>
          </a:p>
          <a:p>
            <a:pPr lvl="1"/>
            <a:r>
              <a:rPr lang="en-US" dirty="0"/>
              <a:t>But beware, there are contexts which do not reference plain identifiers:</a:t>
            </a:r>
          </a:p>
          <a:p>
            <a:pPr lvl="2"/>
            <a:r>
              <a:rPr lang="en-US" dirty="0"/>
              <a:t>struct/union/</a:t>
            </a:r>
            <a:r>
              <a:rPr lang="en-US" dirty="0" err="1"/>
              <a:t>enum</a:t>
            </a:r>
            <a:r>
              <a:rPr lang="en-US" dirty="0"/>
              <a:t> </a:t>
            </a:r>
            <a:r>
              <a:rPr lang="en-US" i="1" dirty="0"/>
              <a:t>tag names </a:t>
            </a:r>
            <a:r>
              <a:rPr lang="en-US" dirty="0"/>
              <a:t>as in</a:t>
            </a:r>
          </a:p>
          <a:p>
            <a:pPr lvl="4"/>
            <a:r>
              <a:rPr lang="en-US" dirty="0"/>
              <a:t>struct x * y;</a:t>
            </a:r>
          </a:p>
          <a:p>
            <a:pPr lvl="2"/>
            <a:r>
              <a:rPr lang="en-US" i="1" dirty="0"/>
              <a:t>member names </a:t>
            </a:r>
            <a:r>
              <a:rPr lang="en-US" dirty="0"/>
              <a:t>as in</a:t>
            </a:r>
          </a:p>
          <a:p>
            <a:pPr lvl="4"/>
            <a:r>
              <a:rPr lang="en-US" dirty="0"/>
              <a:t>y-&gt;x;</a:t>
            </a:r>
          </a:p>
          <a:p>
            <a:pPr lvl="2"/>
            <a:r>
              <a:rPr lang="en-US" dirty="0"/>
              <a:t>newly declared identifiers as in</a:t>
            </a:r>
          </a:p>
          <a:p>
            <a:pPr lvl="4"/>
            <a:r>
              <a:rPr lang="en-US" dirty="0"/>
              <a:t>int x;</a:t>
            </a:r>
          </a:p>
          <a:p>
            <a:pPr lvl="1"/>
            <a:r>
              <a:rPr lang="en-US" dirty="0"/>
              <a:t>In all these cases, </a:t>
            </a:r>
            <a:r>
              <a:rPr lang="en-US" dirty="0" err="1"/>
              <a:t>is_typedef</a:t>
            </a:r>
            <a:r>
              <a:rPr lang="en-US" dirty="0"/>
              <a:t> provides irrelevant information</a:t>
            </a:r>
          </a:p>
          <a:p>
            <a:pPr lvl="1"/>
            <a:r>
              <a:rPr lang="en-US" dirty="0"/>
              <a:t>The grammar must allow both </a:t>
            </a:r>
            <a:r>
              <a:rPr lang="en-US" dirty="0" err="1"/>
              <a:t>IDF</a:t>
            </a:r>
            <a:r>
              <a:rPr lang="en-US" dirty="0"/>
              <a:t> and </a:t>
            </a:r>
            <a:r>
              <a:rPr lang="en-US" dirty="0" err="1"/>
              <a:t>TYPEIDF</a:t>
            </a:r>
            <a:r>
              <a:rPr lang="en-US" dirty="0"/>
              <a:t> in these contexts, like:</a:t>
            </a:r>
          </a:p>
          <a:p>
            <a:pPr lvl="4"/>
            <a:r>
              <a:rPr lang="fr-FR" dirty="0" err="1"/>
              <a:t>postfix</a:t>
            </a:r>
            <a:r>
              <a:rPr lang="fr-FR" dirty="0"/>
              <a:t>-expression:	</a:t>
            </a:r>
          </a:p>
          <a:p>
            <a:pPr lvl="4"/>
            <a:r>
              <a:rPr lang="fr-FR" dirty="0"/>
              <a:t>	</a:t>
            </a:r>
            <a:r>
              <a:rPr lang="fr-FR" dirty="0" err="1"/>
              <a:t>postfix</a:t>
            </a:r>
            <a:r>
              <a:rPr lang="fr-FR" dirty="0"/>
              <a:t>-expression ARROW identifier</a:t>
            </a:r>
          </a:p>
          <a:p>
            <a:pPr lvl="4"/>
            <a:r>
              <a:rPr lang="fr-FR" dirty="0"/>
              <a:t>	/*...*/</a:t>
            </a:r>
          </a:p>
          <a:p>
            <a:pPr lvl="4"/>
            <a:r>
              <a:rPr lang="fr-FR" dirty="0"/>
              <a:t>	;</a:t>
            </a:r>
          </a:p>
          <a:p>
            <a:pPr lvl="4"/>
            <a:r>
              <a:rPr lang="fr-FR" dirty="0"/>
              <a:t>direct-</a:t>
            </a:r>
            <a:r>
              <a:rPr lang="fr-FR" dirty="0" err="1"/>
              <a:t>declarator</a:t>
            </a:r>
            <a:r>
              <a:rPr lang="fr-FR" dirty="0"/>
              <a:t>:</a:t>
            </a:r>
          </a:p>
          <a:p>
            <a:pPr lvl="4"/>
            <a:r>
              <a:rPr lang="fr-FR" dirty="0"/>
              <a:t>	identifier</a:t>
            </a:r>
          </a:p>
          <a:p>
            <a:pPr lvl="4"/>
            <a:r>
              <a:rPr lang="fr-FR" dirty="0"/>
              <a:t>	/*...*/</a:t>
            </a:r>
          </a:p>
          <a:p>
            <a:pPr lvl="4"/>
            <a:r>
              <a:rPr lang="fr-FR" dirty="0"/>
              <a:t>	;</a:t>
            </a:r>
          </a:p>
          <a:p>
            <a:pPr lvl="4"/>
            <a:r>
              <a:rPr lang="fr-FR" dirty="0"/>
              <a:t>identifier: IDF	| </a:t>
            </a:r>
            <a:r>
              <a:rPr lang="fr-FR" dirty="0" err="1"/>
              <a:t>TYPEIDF</a:t>
            </a:r>
            <a:r>
              <a:rPr lang="fr-FR" dirty="0"/>
              <a:t>	;</a:t>
            </a:r>
          </a:p>
        </p:txBody>
      </p:sp>
    </p:spTree>
    <p:extLst>
      <p:ext uri="{BB962C8B-B14F-4D97-AF65-F5344CB8AC3E}">
        <p14:creationId xmlns:p14="http://schemas.microsoft.com/office/powerpoint/2010/main" val="41737694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Cecko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fr-FR" dirty="0"/>
              <a:t>The </a:t>
            </a:r>
            <a:r>
              <a:rPr lang="fr-FR" dirty="0" err="1"/>
              <a:t>only</a:t>
            </a:r>
            <a:r>
              <a:rPr lang="fr-FR" dirty="0"/>
              <a:t> </a:t>
            </a:r>
            <a:r>
              <a:rPr lang="fr-FR" dirty="0" err="1"/>
              <a:t>context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allows</a:t>
            </a:r>
            <a:r>
              <a:rPr lang="fr-FR" dirty="0"/>
              <a:t> </a:t>
            </a:r>
            <a:r>
              <a:rPr lang="fr-FR" b="1" dirty="0"/>
              <a:t>IDF</a:t>
            </a:r>
            <a:r>
              <a:rPr lang="fr-FR" dirty="0"/>
              <a:t> but not </a:t>
            </a:r>
            <a:r>
              <a:rPr lang="fr-FR" b="1" dirty="0" err="1"/>
              <a:t>TYPEIDF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inside</a:t>
            </a:r>
            <a:r>
              <a:rPr lang="fr-FR" dirty="0"/>
              <a:t> expressions</a:t>
            </a:r>
          </a:p>
          <a:p>
            <a:pPr lvl="3"/>
            <a:r>
              <a:rPr lang="fr-FR" dirty="0" err="1"/>
              <a:t>except</a:t>
            </a:r>
            <a:r>
              <a:rPr lang="fr-FR" dirty="0"/>
              <a:t> the </a:t>
            </a:r>
            <a:r>
              <a:rPr lang="fr-FR" b="1" dirty="0"/>
              <a:t>type-</a:t>
            </a:r>
            <a:r>
              <a:rPr lang="fr-FR" b="1" dirty="0" err="1"/>
              <a:t>name</a:t>
            </a:r>
            <a:r>
              <a:rPr lang="fr-FR" dirty="0"/>
              <a:t> in </a:t>
            </a:r>
            <a:r>
              <a:rPr lang="fr-FR" b="1" dirty="0" err="1"/>
              <a:t>sizeof</a:t>
            </a:r>
            <a:endParaRPr lang="fr-FR" b="1" dirty="0"/>
          </a:p>
          <a:p>
            <a:pPr lvl="3"/>
            <a:r>
              <a:rPr lang="fr-FR" dirty="0"/>
              <a:t>note: </a:t>
            </a:r>
            <a:r>
              <a:rPr lang="fr-FR" dirty="0" err="1"/>
              <a:t>Cecko</a:t>
            </a:r>
            <a:r>
              <a:rPr lang="fr-FR" dirty="0"/>
              <a:t> </a:t>
            </a:r>
            <a:r>
              <a:rPr lang="fr-FR" dirty="0" err="1"/>
              <a:t>does</a:t>
            </a:r>
            <a:r>
              <a:rPr lang="fr-FR" dirty="0"/>
              <a:t> not support type </a:t>
            </a:r>
            <a:r>
              <a:rPr lang="fr-FR" dirty="0" err="1"/>
              <a:t>casts</a:t>
            </a:r>
            <a:endParaRPr lang="fr-FR" dirty="0"/>
          </a:p>
          <a:p>
            <a:pPr lvl="1"/>
            <a:r>
              <a:rPr lang="fr-FR" dirty="0" err="1"/>
              <a:t>Problem</a:t>
            </a:r>
            <a:r>
              <a:rPr lang="fr-FR" dirty="0"/>
              <a:t>:</a:t>
            </a:r>
          </a:p>
          <a:p>
            <a:pPr lvl="4"/>
            <a:r>
              <a:rPr lang="fr-FR" dirty="0" err="1"/>
              <a:t>primary</a:t>
            </a:r>
            <a:r>
              <a:rPr lang="fr-FR" dirty="0"/>
              <a:t>-expression:	</a:t>
            </a:r>
          </a:p>
          <a:p>
            <a:pPr lvl="4"/>
            <a:r>
              <a:rPr lang="fr-FR" dirty="0"/>
              <a:t>	identifier	</a:t>
            </a:r>
          </a:p>
          <a:p>
            <a:pPr lvl="4"/>
            <a:r>
              <a:rPr lang="fr-FR" dirty="0"/>
              <a:t>	| constant</a:t>
            </a:r>
          </a:p>
          <a:p>
            <a:pPr lvl="4"/>
            <a:r>
              <a:rPr lang="fr-FR" dirty="0"/>
              <a:t>	/*...*/</a:t>
            </a:r>
          </a:p>
          <a:p>
            <a:pPr lvl="4"/>
            <a:r>
              <a:rPr lang="fr-FR" dirty="0"/>
              <a:t>	;</a:t>
            </a:r>
          </a:p>
          <a:p>
            <a:pPr lvl="4"/>
            <a:r>
              <a:rPr lang="fr-FR" dirty="0"/>
              <a:t>constant:</a:t>
            </a:r>
          </a:p>
          <a:p>
            <a:pPr lvl="4"/>
            <a:r>
              <a:rPr lang="fr-FR" dirty="0"/>
              <a:t>	</a:t>
            </a:r>
            <a:r>
              <a:rPr lang="fr-FR" dirty="0" err="1"/>
              <a:t>enumeration</a:t>
            </a:r>
            <a:r>
              <a:rPr lang="fr-FR" dirty="0"/>
              <a:t>-constant</a:t>
            </a:r>
          </a:p>
          <a:p>
            <a:pPr lvl="4"/>
            <a:r>
              <a:rPr lang="fr-FR" dirty="0"/>
              <a:t>	/*...*/</a:t>
            </a:r>
          </a:p>
          <a:p>
            <a:pPr lvl="4"/>
            <a:r>
              <a:rPr lang="fr-FR" dirty="0"/>
              <a:t>	;</a:t>
            </a:r>
          </a:p>
          <a:p>
            <a:pPr lvl="4"/>
            <a:r>
              <a:rPr lang="fr-FR" dirty="0" err="1"/>
              <a:t>enumeration</a:t>
            </a:r>
            <a:r>
              <a:rPr lang="fr-FR" dirty="0"/>
              <a:t>-constant:</a:t>
            </a:r>
          </a:p>
          <a:p>
            <a:pPr lvl="4"/>
            <a:r>
              <a:rPr lang="fr-FR" dirty="0"/>
              <a:t>	identifier</a:t>
            </a:r>
          </a:p>
          <a:p>
            <a:pPr lvl="4"/>
            <a:r>
              <a:rPr lang="fr-FR" dirty="0"/>
              <a:t>	;</a:t>
            </a:r>
          </a:p>
          <a:p>
            <a:pPr lvl="1"/>
            <a:r>
              <a:rPr lang="fr-FR" dirty="0"/>
              <a:t>This must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resolved</a:t>
            </a:r>
            <a:r>
              <a:rPr lang="fr-FR" dirty="0"/>
              <a:t> </a:t>
            </a:r>
            <a:r>
              <a:rPr lang="fr-FR" dirty="0" err="1"/>
              <a:t>similarly</a:t>
            </a:r>
            <a:r>
              <a:rPr lang="fr-FR" dirty="0"/>
              <a:t> to the rewrite </a:t>
            </a:r>
            <a:r>
              <a:rPr lang="fr-FR" dirty="0" err="1"/>
              <a:t>shown</a:t>
            </a:r>
            <a:r>
              <a:rPr lang="fr-FR" dirty="0"/>
              <a:t> in Example 2</a:t>
            </a:r>
          </a:p>
          <a:p>
            <a:pPr lvl="2"/>
            <a:r>
              <a:rPr lang="fr-FR" dirty="0" err="1"/>
              <a:t>Separate</a:t>
            </a:r>
            <a:r>
              <a:rPr lang="fr-FR" dirty="0"/>
              <a:t> </a:t>
            </a:r>
            <a:r>
              <a:rPr lang="fr-FR" b="1" dirty="0" err="1"/>
              <a:t>constant_identifier</a:t>
            </a:r>
            <a:r>
              <a:rPr lang="fr-FR" b="1" dirty="0"/>
              <a:t> </a:t>
            </a:r>
            <a:r>
              <a:rPr lang="fr-FR" dirty="0" err="1"/>
              <a:t>from</a:t>
            </a:r>
            <a:r>
              <a:rPr lang="fr-FR" dirty="0"/>
              <a:t> </a:t>
            </a:r>
            <a:r>
              <a:rPr lang="fr-FR" b="1" dirty="0" err="1"/>
              <a:t>constant_not_identifier</a:t>
            </a:r>
            <a:endParaRPr lang="fr-FR" b="1" dirty="0"/>
          </a:p>
          <a:p>
            <a:pPr lvl="2"/>
            <a:r>
              <a:rPr lang="fr-FR" dirty="0"/>
              <a:t>In </a:t>
            </a:r>
            <a:r>
              <a:rPr lang="fr-FR" b="1" dirty="0" err="1"/>
              <a:t>primary</a:t>
            </a:r>
            <a:r>
              <a:rPr lang="fr-FR" b="1" dirty="0"/>
              <a:t>-expression</a:t>
            </a:r>
            <a:r>
              <a:rPr lang="fr-FR" dirty="0"/>
              <a:t>, merge </a:t>
            </a:r>
            <a:r>
              <a:rPr lang="fr-FR" b="1" dirty="0"/>
              <a:t>identifier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b="1" dirty="0" err="1"/>
              <a:t>constant_identifier</a:t>
            </a:r>
            <a:endParaRPr lang="fr-FR" b="1" dirty="0"/>
          </a:p>
          <a:p>
            <a:pPr lvl="3"/>
            <a:r>
              <a:rPr lang="fr-FR" dirty="0" err="1"/>
              <a:t>Hint</a:t>
            </a:r>
            <a:r>
              <a:rPr lang="fr-FR" dirty="0"/>
              <a:t>: </a:t>
            </a:r>
            <a:r>
              <a:rPr lang="fr-FR" dirty="0" err="1"/>
              <a:t>make</a:t>
            </a:r>
            <a:r>
              <a:rPr lang="fr-FR" dirty="0"/>
              <a:t> a comment to </a:t>
            </a:r>
            <a:r>
              <a:rPr lang="fr-FR" dirty="0" err="1"/>
              <a:t>remember</a:t>
            </a:r>
            <a:r>
              <a:rPr lang="fr-FR" dirty="0"/>
              <a:t> the merge - </a:t>
            </a:r>
            <a:r>
              <a:rPr lang="fr-FR" dirty="0" err="1"/>
              <a:t>it</a:t>
            </a:r>
            <a:r>
              <a:rPr lang="fr-FR" dirty="0"/>
              <a:t>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useful</a:t>
            </a:r>
            <a:r>
              <a:rPr lang="fr-FR" dirty="0"/>
              <a:t> in </a:t>
            </a:r>
            <a:r>
              <a:rPr lang="fr-FR" dirty="0" err="1"/>
              <a:t>semantic</a:t>
            </a:r>
            <a:r>
              <a:rPr lang="fr-FR" dirty="0"/>
              <a:t> </a:t>
            </a:r>
            <a:r>
              <a:rPr lang="fr-FR" dirty="0" err="1"/>
              <a:t>analysis</a:t>
            </a:r>
            <a:endParaRPr lang="fr-FR" dirty="0"/>
          </a:p>
          <a:p>
            <a:pPr lvl="1"/>
            <a:r>
              <a:rPr lang="fr-FR" dirty="0"/>
              <a:t>The </a:t>
            </a:r>
            <a:r>
              <a:rPr lang="fr-FR" dirty="0" err="1"/>
              <a:t>merged</a:t>
            </a:r>
            <a:r>
              <a:rPr lang="fr-FR" dirty="0"/>
              <a:t> identifier </a:t>
            </a:r>
            <a:r>
              <a:rPr lang="fr-FR" dirty="0" err="1"/>
              <a:t>referenced</a:t>
            </a:r>
            <a:r>
              <a:rPr lang="fr-FR" dirty="0"/>
              <a:t> </a:t>
            </a:r>
            <a:r>
              <a:rPr lang="fr-FR" dirty="0" err="1"/>
              <a:t>here</a:t>
            </a:r>
            <a:r>
              <a:rPr lang="fr-FR" dirty="0"/>
              <a:t> </a:t>
            </a:r>
            <a:r>
              <a:rPr lang="fr-FR" dirty="0" err="1"/>
              <a:t>shall</a:t>
            </a:r>
            <a:r>
              <a:rPr lang="fr-FR" dirty="0"/>
              <a:t> </a:t>
            </a:r>
            <a:r>
              <a:rPr lang="fr-FR" dirty="0" err="1"/>
              <a:t>allow</a:t>
            </a:r>
            <a:r>
              <a:rPr lang="fr-FR" dirty="0"/>
              <a:t> </a:t>
            </a:r>
            <a:r>
              <a:rPr lang="fr-FR" dirty="0" err="1"/>
              <a:t>only</a:t>
            </a:r>
            <a:r>
              <a:rPr lang="fr-FR" dirty="0"/>
              <a:t> </a:t>
            </a:r>
            <a:r>
              <a:rPr lang="fr-FR" b="1" dirty="0"/>
              <a:t>IDF</a:t>
            </a:r>
            <a:r>
              <a:rPr lang="fr-FR" dirty="0"/>
              <a:t>, not </a:t>
            </a:r>
            <a:r>
              <a:rPr lang="fr-FR" b="1" dirty="0" err="1"/>
              <a:t>TYPEIDF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935477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/>
              <a:t>bison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916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bison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1950" y="458967"/>
            <a:ext cx="9000100" cy="6300070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bison</a:t>
            </a:r>
          </a:p>
          <a:p>
            <a:pPr lvl="1"/>
            <a:r>
              <a:rPr lang="en-US" dirty="0"/>
              <a:t>1985, part of the GNU project</a:t>
            </a:r>
          </a:p>
          <a:p>
            <a:pPr lvl="2"/>
            <a:r>
              <a:rPr lang="en-US" dirty="0"/>
              <a:t>based on </a:t>
            </a:r>
            <a:r>
              <a:rPr lang="en-US" b="1" dirty="0" err="1"/>
              <a:t>yacc</a:t>
            </a:r>
            <a:r>
              <a:rPr lang="en-US" dirty="0"/>
              <a:t> (yet another compiler-compiler, 1975)</a:t>
            </a:r>
          </a:p>
          <a:p>
            <a:pPr lvl="1"/>
            <a:r>
              <a:rPr lang="en-US" dirty="0"/>
              <a:t>compatible with </a:t>
            </a:r>
            <a:r>
              <a:rPr lang="en-US" b="1" dirty="0"/>
              <a:t>flex</a:t>
            </a:r>
          </a:p>
          <a:p>
            <a:r>
              <a:rPr lang="en-US" dirty="0"/>
              <a:t>LALR(1) parser generator</a:t>
            </a:r>
          </a:p>
          <a:p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DF6E2A3-F0C1-357F-E37C-F7A41A75C9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2055" y="2528990"/>
            <a:ext cx="17145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Usenet posting of the GNU system announcement, captured on the olduse.net archive">
            <a:extLst>
              <a:ext uri="{FF2B5EF4-FFF2-40B4-BE49-F238E27FC236}">
                <a16:creationId xmlns:a16="http://schemas.microsoft.com/office/drawing/2014/main" id="{6DCD933C-B2ED-4483-AA07-B054C4B3AB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193" y="2528990"/>
            <a:ext cx="6670662" cy="3240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1397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bison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1950" y="458967"/>
            <a:ext cx="9000100" cy="6300070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bison</a:t>
            </a:r>
          </a:p>
          <a:p>
            <a:pPr lvl="1"/>
            <a:r>
              <a:rPr lang="en-US" dirty="0"/>
              <a:t>1985, part of the GNU project</a:t>
            </a:r>
          </a:p>
          <a:p>
            <a:pPr lvl="2"/>
            <a:r>
              <a:rPr lang="en-US" dirty="0"/>
              <a:t>based on </a:t>
            </a:r>
            <a:r>
              <a:rPr lang="en-US" b="1" dirty="0" err="1"/>
              <a:t>yacc</a:t>
            </a:r>
            <a:r>
              <a:rPr lang="en-US" dirty="0"/>
              <a:t> (yet another compiler-compiler, 1975)</a:t>
            </a:r>
          </a:p>
          <a:p>
            <a:pPr lvl="1"/>
            <a:r>
              <a:rPr lang="en-US" dirty="0"/>
              <a:t>compatible with </a:t>
            </a:r>
            <a:r>
              <a:rPr lang="en-US" b="1" dirty="0"/>
              <a:t>flex</a:t>
            </a:r>
          </a:p>
          <a:p>
            <a:r>
              <a:rPr lang="en-US" dirty="0"/>
              <a:t>LALR(1) parser generator</a:t>
            </a:r>
          </a:p>
          <a:p>
            <a:r>
              <a:rPr lang="en-US" dirty="0"/>
              <a:t>Input</a:t>
            </a:r>
          </a:p>
          <a:p>
            <a:pPr lvl="1"/>
            <a:r>
              <a:rPr lang="en-US" dirty="0" err="1"/>
              <a:t>caparser.y</a:t>
            </a:r>
            <a:endParaRPr lang="en-US" dirty="0"/>
          </a:p>
          <a:p>
            <a:pPr lvl="2"/>
            <a:r>
              <a:rPr lang="en-US" dirty="0"/>
              <a:t>Configuration (do not touch!)</a:t>
            </a:r>
          </a:p>
          <a:p>
            <a:pPr lvl="2"/>
            <a:r>
              <a:rPr lang="en-US" dirty="0"/>
              <a:t>Declarations of terminals (do not touch!)</a:t>
            </a:r>
          </a:p>
          <a:p>
            <a:pPr lvl="3"/>
            <a:r>
              <a:rPr lang="en-US" dirty="0"/>
              <a:t>Terminal names start with uppercase</a:t>
            </a:r>
          </a:p>
          <a:p>
            <a:pPr lvl="2"/>
            <a:r>
              <a:rPr lang="en-US" dirty="0"/>
              <a:t>Declarations of semantic types for non-terminals (not used in Assignment 2)</a:t>
            </a:r>
          </a:p>
          <a:p>
            <a:pPr lvl="3"/>
            <a:r>
              <a:rPr lang="en-US" dirty="0"/>
              <a:t>Non-terminal names start with lowercase</a:t>
            </a:r>
          </a:p>
          <a:p>
            <a:pPr lvl="2"/>
            <a:r>
              <a:rPr lang="en-US" dirty="0"/>
              <a:t>The grammar</a:t>
            </a:r>
          </a:p>
          <a:p>
            <a:pPr lvl="2"/>
            <a:r>
              <a:rPr lang="en-US" dirty="0"/>
              <a:t>C/C++ code fragments (not used in Assignment 2)</a:t>
            </a:r>
          </a:p>
          <a:p>
            <a:r>
              <a:rPr lang="en-US" dirty="0"/>
              <a:t>Output (in modern C++ mode)</a:t>
            </a:r>
          </a:p>
          <a:p>
            <a:pPr lvl="1"/>
            <a:r>
              <a:rPr lang="en-US" dirty="0" err="1"/>
              <a:t>caparser.hpp</a:t>
            </a:r>
            <a:endParaRPr lang="en-US" dirty="0"/>
          </a:p>
          <a:p>
            <a:pPr lvl="2"/>
            <a:r>
              <a:rPr lang="en-US" dirty="0"/>
              <a:t>Declarations of </a:t>
            </a:r>
            <a:r>
              <a:rPr lang="en-US" b="1" dirty="0" err="1"/>
              <a:t>make_T</a:t>
            </a:r>
            <a:r>
              <a:rPr lang="en-US" dirty="0"/>
              <a:t> functions for terminals</a:t>
            </a:r>
          </a:p>
          <a:p>
            <a:pPr lvl="2"/>
            <a:r>
              <a:rPr lang="en-US" dirty="0"/>
              <a:t>Declaration of the parser class</a:t>
            </a:r>
          </a:p>
          <a:p>
            <a:pPr lvl="1"/>
            <a:r>
              <a:rPr lang="en-US" dirty="0" err="1"/>
              <a:t>caparser.cpp</a:t>
            </a:r>
            <a:endParaRPr lang="en-US" dirty="0"/>
          </a:p>
          <a:p>
            <a:pPr lvl="2"/>
            <a:r>
              <a:rPr lang="en-US" dirty="0"/>
              <a:t>Implementation of the parser class</a:t>
            </a:r>
          </a:p>
          <a:p>
            <a:pPr lvl="2"/>
            <a:r>
              <a:rPr lang="en-US" dirty="0"/>
              <a:t>Essentially an interpreter of LALR(1) Action/Goto tables</a:t>
            </a:r>
          </a:p>
          <a:p>
            <a:pPr lvl="2"/>
            <a:r>
              <a:rPr lang="en-US" dirty="0"/>
              <a:t>Contains user-defined C/C++ code fragments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DF6E2A3-F0C1-357F-E37C-F7A41A75C9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2029" y="548968"/>
            <a:ext cx="17145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6549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bison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Input file syntax</a:t>
            </a:r>
          </a:p>
          <a:p>
            <a:pPr lvl="1"/>
            <a:r>
              <a:rPr lang="en-US" dirty="0"/>
              <a:t>The language supports both /*...*/ and //... comments</a:t>
            </a:r>
          </a:p>
          <a:p>
            <a:pPr lvl="1"/>
            <a:r>
              <a:rPr lang="en-US" dirty="0"/>
              <a:t>The first section is line-oriented</a:t>
            </a:r>
          </a:p>
          <a:p>
            <a:pPr lvl="4"/>
            <a:endParaRPr lang="en-US" dirty="0"/>
          </a:p>
          <a:p>
            <a:pPr lvl="4"/>
            <a:r>
              <a:rPr lang="en-US" dirty="0"/>
              <a:t>// switches and definitions</a:t>
            </a:r>
          </a:p>
          <a:p>
            <a:pPr lvl="4"/>
            <a:r>
              <a:rPr lang="en-US" dirty="0"/>
              <a:t>%code requires</a:t>
            </a:r>
          </a:p>
          <a:p>
            <a:pPr lvl="4"/>
            <a:r>
              <a:rPr lang="en-US" dirty="0"/>
              <a:t>{</a:t>
            </a:r>
          </a:p>
          <a:p>
            <a:pPr lvl="4"/>
            <a:r>
              <a:rPr lang="en-US" dirty="0"/>
              <a:t>	// this code is emitted to the .</a:t>
            </a:r>
            <a:r>
              <a:rPr lang="en-US" dirty="0" err="1"/>
              <a:t>hpp</a:t>
            </a:r>
            <a:r>
              <a:rPr lang="en-US" dirty="0"/>
              <a:t> file</a:t>
            </a:r>
          </a:p>
          <a:p>
            <a:pPr lvl="4"/>
            <a:r>
              <a:rPr lang="en-US" dirty="0"/>
              <a:t>}</a:t>
            </a:r>
          </a:p>
          <a:p>
            <a:pPr lvl="4"/>
            <a:r>
              <a:rPr lang="en-US" dirty="0"/>
              <a:t>%code</a:t>
            </a:r>
          </a:p>
          <a:p>
            <a:pPr lvl="4"/>
            <a:r>
              <a:rPr lang="en-US" dirty="0"/>
              <a:t>{</a:t>
            </a:r>
          </a:p>
          <a:p>
            <a:pPr lvl="4"/>
            <a:r>
              <a:rPr lang="en-US" dirty="0"/>
              <a:t>	// this code is emitted to the beginning of the .</a:t>
            </a:r>
            <a:r>
              <a:rPr lang="en-US" dirty="0" err="1"/>
              <a:t>cpp</a:t>
            </a:r>
            <a:r>
              <a:rPr lang="en-US" dirty="0"/>
              <a:t> file</a:t>
            </a:r>
          </a:p>
          <a:p>
            <a:pPr lvl="4"/>
            <a:r>
              <a:rPr lang="en-US" dirty="0"/>
              <a:t>}</a:t>
            </a:r>
          </a:p>
          <a:p>
            <a:pPr lvl="4"/>
            <a:r>
              <a:rPr lang="en-US" dirty="0"/>
              <a:t>// declarations of terminals and their semantic types</a:t>
            </a:r>
          </a:p>
          <a:p>
            <a:pPr lvl="4"/>
            <a:r>
              <a:rPr lang="en-US" dirty="0"/>
              <a:t>// the strings are used in syntax-error messages generated by the parser</a:t>
            </a:r>
          </a:p>
          <a:p>
            <a:pPr lvl="4"/>
            <a:r>
              <a:rPr lang="en-US" dirty="0">
                <a:solidFill>
                  <a:srgbClr val="C00000"/>
                </a:solidFill>
              </a:rPr>
              <a:t>%token			</a:t>
            </a:r>
            <a:r>
              <a:rPr lang="en-US" dirty="0" err="1">
                <a:solidFill>
                  <a:srgbClr val="C00000"/>
                </a:solidFill>
              </a:rPr>
              <a:t>EOF</a:t>
            </a:r>
            <a:r>
              <a:rPr lang="en-US" dirty="0">
                <a:solidFill>
                  <a:srgbClr val="C00000"/>
                </a:solidFill>
              </a:rPr>
              <a:t>		0	"end of file"</a:t>
            </a:r>
          </a:p>
          <a:p>
            <a:pPr lvl="4"/>
            <a:r>
              <a:rPr lang="en-US" dirty="0">
                <a:solidFill>
                  <a:srgbClr val="C00000"/>
                </a:solidFill>
              </a:rPr>
              <a:t>%token			</a:t>
            </a:r>
            <a:r>
              <a:rPr lang="en-US" dirty="0" err="1">
                <a:solidFill>
                  <a:srgbClr val="C00000"/>
                </a:solidFill>
              </a:rPr>
              <a:t>LBRA</a:t>
            </a:r>
            <a:r>
              <a:rPr lang="en-US" dirty="0">
                <a:solidFill>
                  <a:srgbClr val="C00000"/>
                </a:solidFill>
              </a:rPr>
              <a:t>		"["</a:t>
            </a:r>
          </a:p>
          <a:p>
            <a:pPr lvl="4"/>
            <a:r>
              <a:rPr lang="sv-SE" dirty="0">
                <a:solidFill>
                  <a:srgbClr val="C00000"/>
                </a:solidFill>
              </a:rPr>
              <a:t>%token&lt;int&gt;	INTLIT		"integer literal"</a:t>
            </a:r>
          </a:p>
          <a:p>
            <a:pPr lvl="4"/>
            <a:r>
              <a:rPr lang="sv-SE" dirty="0"/>
              <a:t>// declarations of semantic types of non-terminals (not used in Asgn. 2)</a:t>
            </a:r>
          </a:p>
          <a:p>
            <a:pPr lvl="4"/>
            <a:r>
              <a:rPr lang="sv-SE" dirty="0">
                <a:solidFill>
                  <a:srgbClr val="C00000"/>
                </a:solidFill>
              </a:rPr>
              <a:t>%type&lt;casem::ArgList&gt;	argument_list</a:t>
            </a:r>
          </a:p>
          <a:p>
            <a:pPr lvl="4"/>
            <a:endParaRPr lang="sv-SE" dirty="0">
              <a:solidFill>
                <a:srgbClr val="C00000"/>
              </a:solidFill>
            </a:endParaRPr>
          </a:p>
          <a:p>
            <a:pPr lvl="4"/>
            <a:r>
              <a:rPr lang="sv-SE" dirty="0">
                <a:solidFill>
                  <a:srgbClr val="C00000"/>
                </a:solidFill>
              </a:rPr>
              <a:t>%%</a:t>
            </a:r>
          </a:p>
          <a:p>
            <a:pPr lvl="4"/>
            <a:endParaRPr lang="sv-SE" dirty="0"/>
          </a:p>
          <a:p>
            <a:pPr lvl="4"/>
            <a:r>
              <a:rPr lang="sv-SE" dirty="0"/>
              <a:t>// grammar rules</a:t>
            </a:r>
          </a:p>
          <a:p>
            <a:pPr lvl="4"/>
            <a:endParaRPr lang="sv-SE" dirty="0">
              <a:solidFill>
                <a:srgbClr val="C00000"/>
              </a:solidFill>
            </a:endParaRPr>
          </a:p>
          <a:p>
            <a:pPr lvl="4"/>
            <a:r>
              <a:rPr lang="sv-SE" dirty="0">
                <a:solidFill>
                  <a:srgbClr val="C00000"/>
                </a:solidFill>
              </a:rPr>
              <a:t>%%</a:t>
            </a:r>
          </a:p>
          <a:p>
            <a:pPr lvl="4"/>
            <a:endParaRPr lang="sv-SE" dirty="0"/>
          </a:p>
          <a:p>
            <a:pPr lvl="4"/>
            <a:r>
              <a:rPr lang="sv-SE" dirty="0"/>
              <a:t>// this code is emitted to the end of the .cpp file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856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bison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Rule syntax</a:t>
            </a:r>
          </a:p>
          <a:p>
            <a:pPr lvl="1"/>
            <a:r>
              <a:rPr lang="en-US" dirty="0"/>
              <a:t>All rules for a non-terminal usually concentrated in one place</a:t>
            </a:r>
          </a:p>
          <a:p>
            <a:pPr lvl="2"/>
            <a:r>
              <a:rPr lang="en-US" dirty="0"/>
              <a:t>Right-hand-side parts separated by |</a:t>
            </a:r>
          </a:p>
          <a:p>
            <a:pPr lvl="3"/>
            <a:r>
              <a:rPr lang="en-US" dirty="0"/>
              <a:t>This is not a regular expression, just a list of sequences</a:t>
            </a:r>
          </a:p>
          <a:p>
            <a:pPr lvl="2"/>
            <a:r>
              <a:rPr lang="en-US" dirty="0"/>
              <a:t>Empty </a:t>
            </a:r>
            <a:r>
              <a:rPr lang="en-US" dirty="0" err="1"/>
              <a:t>RHS</a:t>
            </a:r>
            <a:r>
              <a:rPr lang="en-US" dirty="0"/>
              <a:t> is either just empty or contains the </a:t>
            </a:r>
            <a:r>
              <a:rPr lang="en-US" b="1" dirty="0"/>
              <a:t>%empty</a:t>
            </a:r>
            <a:r>
              <a:rPr lang="en-US" dirty="0"/>
              <a:t> </a:t>
            </a:r>
            <a:r>
              <a:rPr lang="en-US" dirty="0" err="1"/>
              <a:t>metasymbol</a:t>
            </a:r>
            <a:endParaRPr lang="en-US" dirty="0"/>
          </a:p>
          <a:p>
            <a:pPr lvl="1"/>
            <a:r>
              <a:rPr lang="en-US" dirty="0"/>
              <a:t>A (multi-)rule may be arbitrarily spread on multiple lines</a:t>
            </a:r>
          </a:p>
          <a:p>
            <a:pPr lvl="2"/>
            <a:r>
              <a:rPr lang="en-US" dirty="0"/>
              <a:t>The syntax includes : and ;</a:t>
            </a:r>
          </a:p>
          <a:p>
            <a:pPr lvl="2"/>
            <a:endParaRPr lang="en-US" dirty="0"/>
          </a:p>
          <a:p>
            <a:pPr lvl="4"/>
            <a:r>
              <a:rPr lang="en-US" dirty="0" err="1"/>
              <a:t>stmt</a:t>
            </a:r>
            <a:r>
              <a:rPr lang="en-US" dirty="0"/>
              <a:t>: 	</a:t>
            </a:r>
          </a:p>
          <a:p>
            <a:pPr lvl="4"/>
            <a:r>
              <a:rPr lang="en-US" dirty="0"/>
              <a:t>	  IF </a:t>
            </a:r>
            <a:r>
              <a:rPr lang="en-US" dirty="0" err="1"/>
              <a:t>LPAR</a:t>
            </a:r>
            <a:r>
              <a:rPr lang="en-US" dirty="0"/>
              <a:t> expr </a:t>
            </a:r>
            <a:r>
              <a:rPr lang="en-US" dirty="0" err="1"/>
              <a:t>RPAR</a:t>
            </a:r>
            <a:r>
              <a:rPr lang="en-US" dirty="0"/>
              <a:t> </a:t>
            </a:r>
          </a:p>
          <a:p>
            <a:pPr lvl="4"/>
            <a:r>
              <a:rPr lang="en-US" dirty="0"/>
              <a:t>		</a:t>
            </a:r>
            <a:r>
              <a:rPr lang="en-US" dirty="0" err="1"/>
              <a:t>stmt</a:t>
            </a:r>
            <a:endParaRPr lang="en-US" dirty="0"/>
          </a:p>
          <a:p>
            <a:pPr lvl="4"/>
            <a:r>
              <a:rPr lang="en-US" dirty="0"/>
              <a:t>	| IF </a:t>
            </a:r>
            <a:r>
              <a:rPr lang="en-US" dirty="0" err="1"/>
              <a:t>LPAR</a:t>
            </a:r>
            <a:r>
              <a:rPr lang="en-US" dirty="0"/>
              <a:t> expr </a:t>
            </a:r>
            <a:r>
              <a:rPr lang="en-US" dirty="0" err="1"/>
              <a:t>RPAR</a:t>
            </a:r>
            <a:r>
              <a:rPr lang="en-US" dirty="0"/>
              <a:t> </a:t>
            </a:r>
          </a:p>
          <a:p>
            <a:pPr lvl="4"/>
            <a:r>
              <a:rPr lang="en-US" dirty="0"/>
              <a:t>		</a:t>
            </a:r>
            <a:r>
              <a:rPr lang="en-US" dirty="0" err="1"/>
              <a:t>stmt</a:t>
            </a:r>
            <a:r>
              <a:rPr lang="en-US" dirty="0"/>
              <a:t> </a:t>
            </a:r>
          </a:p>
          <a:p>
            <a:pPr lvl="4"/>
            <a:r>
              <a:rPr lang="en-US" dirty="0"/>
              <a:t>		ELSE </a:t>
            </a:r>
          </a:p>
          <a:p>
            <a:pPr lvl="4"/>
            <a:r>
              <a:rPr lang="en-US" dirty="0"/>
              <a:t>		</a:t>
            </a:r>
            <a:r>
              <a:rPr lang="en-US" dirty="0" err="1"/>
              <a:t>stmt</a:t>
            </a:r>
            <a:endParaRPr lang="en-US" dirty="0"/>
          </a:p>
          <a:p>
            <a:pPr lvl="4"/>
            <a:r>
              <a:rPr lang="en-US" dirty="0"/>
              <a:t>	| WHILE </a:t>
            </a:r>
            <a:r>
              <a:rPr lang="en-US" dirty="0" err="1"/>
              <a:t>LPAR</a:t>
            </a:r>
            <a:r>
              <a:rPr lang="en-US" dirty="0"/>
              <a:t> expr </a:t>
            </a:r>
            <a:r>
              <a:rPr lang="en-US" dirty="0" err="1"/>
              <a:t>RPAR</a:t>
            </a:r>
            <a:r>
              <a:rPr lang="en-US" dirty="0"/>
              <a:t> </a:t>
            </a:r>
          </a:p>
          <a:p>
            <a:pPr lvl="4"/>
            <a:r>
              <a:rPr lang="en-US" dirty="0"/>
              <a:t>		</a:t>
            </a:r>
            <a:r>
              <a:rPr lang="en-US" dirty="0" err="1"/>
              <a:t>stmt</a:t>
            </a:r>
            <a:endParaRPr lang="en-US" dirty="0"/>
          </a:p>
          <a:p>
            <a:pPr lvl="4"/>
            <a:r>
              <a:rPr lang="en-US" dirty="0"/>
              <a:t>	| RETURN </a:t>
            </a:r>
            <a:r>
              <a:rPr lang="en-US" dirty="0" err="1"/>
              <a:t>INTLIT</a:t>
            </a:r>
            <a:r>
              <a:rPr lang="en-US" dirty="0"/>
              <a:t> </a:t>
            </a:r>
            <a:r>
              <a:rPr lang="en-US" dirty="0" err="1"/>
              <a:t>SEMIC</a:t>
            </a:r>
            <a:r>
              <a:rPr lang="en-US" dirty="0"/>
              <a:t> </a:t>
            </a:r>
          </a:p>
          <a:p>
            <a:pPr lvl="4"/>
            <a:r>
              <a:rPr lang="en-US" dirty="0"/>
              <a:t>	;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The order of rules is not significant</a:t>
            </a:r>
          </a:p>
          <a:p>
            <a:pPr lvl="1"/>
            <a:r>
              <a:rPr lang="en-US" dirty="0"/>
              <a:t>The initial nonterminal of our grammar is named </a:t>
            </a:r>
            <a:r>
              <a:rPr lang="en-US" b="1" dirty="0" err="1"/>
              <a:t>translation_unit</a:t>
            </a:r>
            <a:endParaRPr lang="en-US" b="1" dirty="0"/>
          </a:p>
          <a:p>
            <a:pPr lvl="2"/>
            <a:r>
              <a:rPr lang="en-US" dirty="0"/>
              <a:t>Defined by the </a:t>
            </a:r>
            <a:r>
              <a:rPr lang="en-US" b="1" dirty="0"/>
              <a:t>%start</a:t>
            </a:r>
            <a:r>
              <a:rPr lang="en-US" dirty="0"/>
              <a:t> switch</a:t>
            </a:r>
          </a:p>
          <a:p>
            <a:pPr lvl="2"/>
            <a:r>
              <a:rPr lang="en-US" dirty="0"/>
              <a:t>Inclusion of the </a:t>
            </a:r>
            <a:r>
              <a:rPr lang="en-US" b="1" dirty="0" err="1"/>
              <a:t>EOF</a:t>
            </a:r>
            <a:r>
              <a:rPr lang="en-US" dirty="0"/>
              <a:t> terminal in the terminal rule is not required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049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bison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bison</a:t>
            </a:r>
            <a:r>
              <a:rPr lang="en-US" dirty="0"/>
              <a:t> is a LALR(1) parser generator</a:t>
            </a:r>
          </a:p>
          <a:p>
            <a:pPr lvl="1"/>
            <a:r>
              <a:rPr lang="en-US" dirty="0"/>
              <a:t>bottom-up analysis based on </a:t>
            </a:r>
            <a:r>
              <a:rPr lang="en-US" i="1" dirty="0"/>
              <a:t>item automaton</a:t>
            </a:r>
          </a:p>
          <a:p>
            <a:r>
              <a:rPr lang="en-US" dirty="0"/>
              <a:t>Built-in rules to resolve conflicts</a:t>
            </a:r>
          </a:p>
          <a:p>
            <a:pPr lvl="2"/>
            <a:r>
              <a:rPr lang="en-US" dirty="0"/>
              <a:t>based on explicitly declared priority/associativity of terminals as operators</a:t>
            </a:r>
          </a:p>
          <a:p>
            <a:pPr lvl="2"/>
            <a:r>
              <a:rPr lang="en-US" dirty="0"/>
              <a:t>if priorities not defined, favor shift over reductions</a:t>
            </a:r>
          </a:p>
          <a:p>
            <a:pPr lvl="2"/>
            <a:r>
              <a:rPr lang="en-US" dirty="0"/>
              <a:t>it simplifies grammars of simple languages, dangerous in more complex cases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Forbidden in home assignments</a:t>
            </a:r>
          </a:p>
          <a:p>
            <a:r>
              <a:rPr lang="en-US" dirty="0"/>
              <a:t>Understanding conflicts</a:t>
            </a:r>
          </a:p>
          <a:p>
            <a:pPr lvl="1"/>
            <a:r>
              <a:rPr lang="en-US" dirty="0"/>
              <a:t>Since version 3.7.0, bison can display counterexamples for conflicts:</a:t>
            </a:r>
          </a:p>
          <a:p>
            <a:pPr lvl="2"/>
            <a:r>
              <a:rPr lang="en-US" dirty="0"/>
              <a:t>This is not necessarily the only or the smallest counterexample</a:t>
            </a:r>
          </a:p>
          <a:p>
            <a:pPr marL="457200" lvl="1" indent="0">
              <a:buNone/>
            </a:pPr>
            <a:endParaRPr lang="en-US" dirty="0"/>
          </a:p>
          <a:p>
            <a:pPr lvl="4"/>
            <a:r>
              <a:rPr lang="en-US" dirty="0"/>
              <a:t>solution/</a:t>
            </a:r>
            <a:r>
              <a:rPr lang="en-US" dirty="0" err="1"/>
              <a:t>caparser.y</a:t>
            </a:r>
            <a:r>
              <a:rPr lang="en-US" dirty="0"/>
              <a:t>: warning: shift/reduce conflict on token "else"</a:t>
            </a:r>
          </a:p>
          <a:p>
            <a:pPr lvl="4"/>
            <a:r>
              <a:rPr lang="en-US" dirty="0"/>
              <a:t>  Example: "if" "(" expr ")" "if" "(" expr ")" </a:t>
            </a:r>
            <a:r>
              <a:rPr lang="en-US" dirty="0" err="1"/>
              <a:t>stmt</a:t>
            </a:r>
            <a:r>
              <a:rPr lang="en-US" dirty="0"/>
              <a:t> • "else" </a:t>
            </a:r>
            <a:r>
              <a:rPr lang="en-US" dirty="0" err="1"/>
              <a:t>stmt</a:t>
            </a:r>
            <a:endParaRPr lang="en-US" dirty="0"/>
          </a:p>
          <a:p>
            <a:pPr lvl="4"/>
            <a:r>
              <a:rPr lang="en-US" dirty="0"/>
              <a:t>  Shift derivation</a:t>
            </a:r>
          </a:p>
          <a:p>
            <a:pPr lvl="4"/>
            <a:r>
              <a:rPr lang="en-US" dirty="0"/>
              <a:t>    </a:t>
            </a:r>
            <a:r>
              <a:rPr lang="en-US" dirty="0" err="1"/>
              <a:t>stmt</a:t>
            </a:r>
            <a:endParaRPr lang="en-US" dirty="0"/>
          </a:p>
          <a:p>
            <a:pPr lvl="4"/>
            <a:r>
              <a:rPr lang="en-US" dirty="0"/>
              <a:t>    ↳ 3: "if" "(" expr ")" </a:t>
            </a:r>
            <a:r>
              <a:rPr lang="en-US" dirty="0" err="1"/>
              <a:t>stmt</a:t>
            </a:r>
            <a:endParaRPr lang="en-US" dirty="0"/>
          </a:p>
          <a:p>
            <a:pPr lvl="4"/>
            <a:r>
              <a:rPr lang="en-US" dirty="0"/>
              <a:t>                           ↳ 4: "if" "(" expr ")" </a:t>
            </a:r>
            <a:r>
              <a:rPr lang="en-US" dirty="0" err="1"/>
              <a:t>stmt</a:t>
            </a:r>
            <a:r>
              <a:rPr lang="en-US" dirty="0"/>
              <a:t> • "else" </a:t>
            </a:r>
            <a:r>
              <a:rPr lang="en-US" dirty="0" err="1"/>
              <a:t>stmt</a:t>
            </a:r>
            <a:endParaRPr lang="en-US" dirty="0"/>
          </a:p>
          <a:p>
            <a:pPr lvl="4"/>
            <a:r>
              <a:rPr lang="en-US" dirty="0"/>
              <a:t>  Reduce derivation</a:t>
            </a:r>
          </a:p>
          <a:p>
            <a:pPr lvl="4"/>
            <a:r>
              <a:rPr lang="en-US" dirty="0"/>
              <a:t>    </a:t>
            </a:r>
            <a:r>
              <a:rPr lang="en-US" dirty="0" err="1"/>
              <a:t>stmt</a:t>
            </a:r>
            <a:endParaRPr lang="en-US" dirty="0"/>
          </a:p>
          <a:p>
            <a:pPr lvl="4"/>
            <a:r>
              <a:rPr lang="en-US" dirty="0"/>
              <a:t>    ↳ 4: "if" "(" expr ")" </a:t>
            </a:r>
            <a:r>
              <a:rPr lang="en-US" dirty="0" err="1"/>
              <a:t>stmt</a:t>
            </a:r>
            <a:r>
              <a:rPr lang="en-US" dirty="0"/>
              <a:t>                          "else" </a:t>
            </a:r>
            <a:r>
              <a:rPr lang="en-US" dirty="0" err="1"/>
              <a:t>stmt</a:t>
            </a:r>
            <a:endParaRPr lang="en-US" dirty="0"/>
          </a:p>
          <a:p>
            <a:pPr lvl="4"/>
            <a:r>
              <a:rPr lang="en-US" dirty="0"/>
              <a:t>                           ↳ 3: "if" "(" expr ")" </a:t>
            </a:r>
            <a:r>
              <a:rPr lang="en-US" dirty="0" err="1"/>
              <a:t>stmt</a:t>
            </a:r>
            <a:r>
              <a:rPr lang="en-US" dirty="0"/>
              <a:t> •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All versions produce a human-readable dump of the item automaton</a:t>
            </a:r>
          </a:p>
          <a:p>
            <a:pPr lvl="2"/>
            <a:r>
              <a:rPr lang="en-US" dirty="0"/>
              <a:t>&lt;build-folder&gt;/stud-sol/</a:t>
            </a:r>
            <a:r>
              <a:rPr lang="en-US" dirty="0" err="1"/>
              <a:t>caparser.y.output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2758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bison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Example 1 - an ambiguous grammar</a:t>
            </a:r>
          </a:p>
          <a:p>
            <a:pPr lvl="1"/>
            <a:r>
              <a:rPr lang="en-US" dirty="0"/>
              <a:t>Grammar part dumped in the .output file:</a:t>
            </a:r>
          </a:p>
          <a:p>
            <a:pPr lvl="4" indent="-228600"/>
            <a:endParaRPr lang="en-US" dirty="0"/>
          </a:p>
          <a:p>
            <a:pPr lvl="4" indent="-228600"/>
            <a:r>
              <a:rPr lang="en-US" dirty="0"/>
              <a:t>    3 </a:t>
            </a:r>
            <a:r>
              <a:rPr lang="en-US" dirty="0" err="1"/>
              <a:t>stmt</a:t>
            </a:r>
            <a:r>
              <a:rPr lang="en-US" dirty="0"/>
              <a:t>: "if" "(" expr ")" </a:t>
            </a:r>
            <a:r>
              <a:rPr lang="en-US" dirty="0" err="1"/>
              <a:t>stmt</a:t>
            </a:r>
            <a:endParaRPr lang="en-US" dirty="0"/>
          </a:p>
          <a:p>
            <a:pPr lvl="4" indent="-228600"/>
            <a:r>
              <a:rPr lang="en-US" dirty="0"/>
              <a:t>    4     | "if" "(" expr ")" </a:t>
            </a:r>
            <a:r>
              <a:rPr lang="en-US" dirty="0" err="1"/>
              <a:t>stmt</a:t>
            </a:r>
            <a:r>
              <a:rPr lang="en-US" dirty="0"/>
              <a:t> "else" </a:t>
            </a:r>
            <a:r>
              <a:rPr lang="en-US" dirty="0" err="1"/>
              <a:t>stmt</a:t>
            </a:r>
            <a:endParaRPr lang="en-US" dirty="0"/>
          </a:p>
          <a:p>
            <a:pPr lvl="4" indent="-228600"/>
            <a:r>
              <a:rPr lang="en-US" dirty="0"/>
              <a:t>    5     | "while" "(" expr ")" </a:t>
            </a:r>
            <a:r>
              <a:rPr lang="en-US" dirty="0" err="1"/>
              <a:t>stmt</a:t>
            </a:r>
            <a:endParaRPr lang="en-US" dirty="0"/>
          </a:p>
          <a:p>
            <a:pPr lvl="4" indent="-228600"/>
            <a:r>
              <a:rPr lang="en-US" dirty="0"/>
              <a:t>    6     | "return" "integer literal" ";"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The corresponding counterexample:</a:t>
            </a:r>
          </a:p>
          <a:p>
            <a:pPr lvl="4"/>
            <a:r>
              <a:rPr lang="en-US" dirty="0"/>
              <a:t>  Example: "if" "(" expr ")" "if" "(" expr ")" </a:t>
            </a:r>
            <a:r>
              <a:rPr lang="en-US" dirty="0" err="1"/>
              <a:t>stmt</a:t>
            </a:r>
            <a:r>
              <a:rPr lang="en-US" dirty="0"/>
              <a:t> • "else" </a:t>
            </a:r>
            <a:r>
              <a:rPr lang="en-US" dirty="0" err="1"/>
              <a:t>stmt</a:t>
            </a:r>
            <a:endParaRPr lang="en-US" dirty="0"/>
          </a:p>
          <a:p>
            <a:pPr lvl="4"/>
            <a:r>
              <a:rPr lang="en-US" dirty="0"/>
              <a:t>  Shift derivation</a:t>
            </a:r>
          </a:p>
          <a:p>
            <a:pPr lvl="4"/>
            <a:r>
              <a:rPr lang="en-US" dirty="0"/>
              <a:t>    </a:t>
            </a:r>
            <a:r>
              <a:rPr lang="en-US" dirty="0" err="1"/>
              <a:t>stmt</a:t>
            </a:r>
            <a:endParaRPr lang="en-US" dirty="0"/>
          </a:p>
          <a:p>
            <a:pPr lvl="4"/>
            <a:r>
              <a:rPr lang="en-US" dirty="0"/>
              <a:t>    ↳ 3: "if" "(" expr ")" </a:t>
            </a:r>
            <a:r>
              <a:rPr lang="en-US" dirty="0" err="1"/>
              <a:t>stmt</a:t>
            </a:r>
            <a:endParaRPr lang="en-US" dirty="0"/>
          </a:p>
          <a:p>
            <a:pPr lvl="4"/>
            <a:r>
              <a:rPr lang="en-US" dirty="0"/>
              <a:t>                           ↳ 4: "if" "(" expr ")" </a:t>
            </a:r>
            <a:r>
              <a:rPr lang="en-US" dirty="0" err="1"/>
              <a:t>stmt</a:t>
            </a:r>
            <a:r>
              <a:rPr lang="en-US" dirty="0"/>
              <a:t> • "else" </a:t>
            </a:r>
            <a:r>
              <a:rPr lang="en-US" dirty="0" err="1"/>
              <a:t>stmt</a:t>
            </a:r>
            <a:endParaRPr lang="en-US" dirty="0"/>
          </a:p>
          <a:p>
            <a:pPr lvl="4"/>
            <a:r>
              <a:rPr lang="en-US" dirty="0"/>
              <a:t>  Reduce derivation</a:t>
            </a:r>
          </a:p>
          <a:p>
            <a:pPr lvl="4"/>
            <a:r>
              <a:rPr lang="en-US" dirty="0"/>
              <a:t>    </a:t>
            </a:r>
            <a:r>
              <a:rPr lang="en-US" dirty="0" err="1"/>
              <a:t>stmt</a:t>
            </a:r>
            <a:endParaRPr lang="en-US" dirty="0"/>
          </a:p>
          <a:p>
            <a:pPr lvl="4"/>
            <a:r>
              <a:rPr lang="en-US" dirty="0"/>
              <a:t>    ↳ 4: "if" "(" expr ")" </a:t>
            </a:r>
            <a:r>
              <a:rPr lang="en-US" dirty="0" err="1"/>
              <a:t>stmt</a:t>
            </a:r>
            <a:r>
              <a:rPr lang="en-US" dirty="0"/>
              <a:t>                          "else" </a:t>
            </a:r>
            <a:r>
              <a:rPr lang="en-US" dirty="0" err="1"/>
              <a:t>stmt</a:t>
            </a:r>
            <a:endParaRPr lang="en-US" dirty="0"/>
          </a:p>
          <a:p>
            <a:pPr lvl="4"/>
            <a:r>
              <a:rPr lang="en-US" dirty="0"/>
              <a:t>                           ↳ 3: "if" "(" expr ")" </a:t>
            </a:r>
            <a:r>
              <a:rPr lang="en-US" dirty="0" err="1"/>
              <a:t>stmt</a:t>
            </a:r>
            <a:r>
              <a:rPr lang="en-US" dirty="0"/>
              <a:t> •</a:t>
            </a:r>
          </a:p>
          <a:p>
            <a:pPr lvl="2"/>
            <a:r>
              <a:rPr lang="en-US" dirty="0"/>
              <a:t>The counterexample shows that the word</a:t>
            </a:r>
          </a:p>
          <a:p>
            <a:pPr lvl="4"/>
            <a:r>
              <a:rPr lang="en-US" dirty="0"/>
              <a:t>"if" "(" expr ")" "if" "(" expr ")" </a:t>
            </a:r>
            <a:r>
              <a:rPr lang="en-US" dirty="0" err="1"/>
              <a:t>stmt</a:t>
            </a:r>
            <a:r>
              <a:rPr lang="en-US" dirty="0"/>
              <a:t> "else" </a:t>
            </a:r>
            <a:r>
              <a:rPr lang="en-US" dirty="0" err="1"/>
              <a:t>stmt</a:t>
            </a:r>
            <a:endParaRPr lang="en-US" dirty="0"/>
          </a:p>
          <a:p>
            <a:pPr lvl="2"/>
            <a:r>
              <a:rPr lang="en-US" dirty="0"/>
              <a:t>can be derived by two different derivations from the same </a:t>
            </a:r>
            <a:r>
              <a:rPr lang="en-US" b="1" dirty="0" err="1"/>
              <a:t>stmt</a:t>
            </a:r>
            <a:r>
              <a:rPr lang="en-US" dirty="0"/>
              <a:t> nonterminal</a:t>
            </a:r>
          </a:p>
          <a:p>
            <a:pPr lvl="3"/>
            <a:r>
              <a:rPr lang="en-US" dirty="0"/>
              <a:t>applying rule 3, then rule 4</a:t>
            </a:r>
          </a:p>
          <a:p>
            <a:pPr lvl="3"/>
            <a:r>
              <a:rPr lang="en-US" dirty="0"/>
              <a:t>applying rule 4, then rule 3 (on the first occurrence of </a:t>
            </a:r>
            <a:r>
              <a:rPr lang="en-US" dirty="0" err="1"/>
              <a:t>stmt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The grammar ambiguity causes a </a:t>
            </a:r>
            <a:r>
              <a:rPr lang="en-US" b="1" dirty="0"/>
              <a:t>shift-reduce conflict</a:t>
            </a:r>
            <a:r>
              <a:rPr lang="en-US" dirty="0"/>
              <a:t>:</a:t>
            </a:r>
          </a:p>
          <a:p>
            <a:pPr lvl="3"/>
            <a:r>
              <a:rPr lang="en-US" dirty="0"/>
              <a:t>after parsing the nested </a:t>
            </a:r>
            <a:r>
              <a:rPr lang="en-US" dirty="0" err="1"/>
              <a:t>stmt</a:t>
            </a:r>
            <a:r>
              <a:rPr lang="en-US" dirty="0"/>
              <a:t> nonterminal, looking ahead to the "else" terminal</a:t>
            </a:r>
          </a:p>
          <a:p>
            <a:pPr lvl="1"/>
            <a:r>
              <a:rPr lang="en-US" dirty="0"/>
              <a:t>This particular problem shall be solved by rewriting the grammar unambiguously</a:t>
            </a:r>
          </a:p>
        </p:txBody>
      </p:sp>
    </p:spTree>
    <p:extLst>
      <p:ext uri="{BB962C8B-B14F-4D97-AF65-F5344CB8AC3E}">
        <p14:creationId xmlns:p14="http://schemas.microsoft.com/office/powerpoint/2010/main" val="3465884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bison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Example 2 - a LALR(1) conflict</a:t>
            </a:r>
          </a:p>
          <a:p>
            <a:pPr lvl="1"/>
            <a:r>
              <a:rPr lang="en-US" dirty="0"/>
              <a:t>The grammar is not ambiguous but it does not satisfy the LALR(1) conditions</a:t>
            </a:r>
          </a:p>
          <a:p>
            <a:pPr lvl="4" indent="-228600"/>
            <a:r>
              <a:rPr lang="en-US" dirty="0"/>
              <a:t>    7 expr: "integer literal"</a:t>
            </a:r>
          </a:p>
          <a:p>
            <a:pPr lvl="4" indent="-228600"/>
            <a:r>
              <a:rPr lang="en-US" dirty="0"/>
              <a:t>    8     | "identifier"</a:t>
            </a:r>
          </a:p>
          <a:p>
            <a:pPr lvl="4" indent="-228600"/>
            <a:r>
              <a:rPr lang="en-US" dirty="0"/>
              <a:t>    9     | "(" </a:t>
            </a:r>
            <a:r>
              <a:rPr lang="en-US" dirty="0" err="1"/>
              <a:t>typename</a:t>
            </a:r>
            <a:r>
              <a:rPr lang="en-US" dirty="0"/>
              <a:t> ")" expr</a:t>
            </a:r>
          </a:p>
          <a:p>
            <a:pPr lvl="4" indent="-228600"/>
            <a:r>
              <a:rPr lang="en-US" dirty="0"/>
              <a:t>   10     | "(" expr ")"</a:t>
            </a:r>
          </a:p>
          <a:p>
            <a:pPr lvl="4" indent="-228600"/>
            <a:endParaRPr lang="en-US" dirty="0"/>
          </a:p>
          <a:p>
            <a:pPr lvl="4" indent="-228600"/>
            <a:r>
              <a:rPr lang="en-US" dirty="0"/>
              <a:t>   11 </a:t>
            </a:r>
            <a:r>
              <a:rPr lang="en-US" dirty="0" err="1"/>
              <a:t>typename</a:t>
            </a:r>
            <a:r>
              <a:rPr lang="en-US" dirty="0"/>
              <a:t>: "identifier"</a:t>
            </a:r>
          </a:p>
          <a:p>
            <a:pPr lvl="2"/>
            <a:r>
              <a:rPr lang="en-US" dirty="0"/>
              <a:t>The counterexample produced by bison is too long, this is manually simplified:</a:t>
            </a:r>
          </a:p>
          <a:p>
            <a:pPr lvl="3"/>
            <a:r>
              <a:rPr lang="en-US" dirty="0"/>
              <a:t> First reduce derivation</a:t>
            </a:r>
          </a:p>
          <a:p>
            <a:pPr lvl="4"/>
            <a:r>
              <a:rPr lang="en-US" dirty="0"/>
              <a:t>expr</a:t>
            </a:r>
          </a:p>
          <a:p>
            <a:pPr lvl="4"/>
            <a:r>
              <a:rPr lang="en-US" dirty="0"/>
              <a:t>↳ 10: "(" expr                ")"</a:t>
            </a:r>
          </a:p>
          <a:p>
            <a:pPr lvl="4"/>
            <a:r>
              <a:rPr lang="en-US" dirty="0"/>
              <a:t>          ↳ 8: "identifier" •</a:t>
            </a:r>
          </a:p>
          <a:p>
            <a:pPr lvl="3"/>
            <a:r>
              <a:rPr lang="en-US" dirty="0"/>
              <a:t>Second reduce derivation</a:t>
            </a:r>
          </a:p>
          <a:p>
            <a:pPr lvl="4"/>
            <a:r>
              <a:rPr lang="en-US" dirty="0"/>
              <a:t>expr</a:t>
            </a:r>
          </a:p>
          <a:p>
            <a:pPr lvl="4"/>
            <a:r>
              <a:rPr lang="en-US" dirty="0"/>
              <a:t>↳ 9: "(" </a:t>
            </a:r>
            <a:r>
              <a:rPr lang="en-US" dirty="0" err="1"/>
              <a:t>typename</a:t>
            </a:r>
            <a:r>
              <a:rPr lang="en-US" dirty="0"/>
              <a:t>             ")" expr</a:t>
            </a:r>
          </a:p>
          <a:p>
            <a:pPr lvl="4"/>
            <a:r>
              <a:rPr lang="en-US" dirty="0"/>
              <a:t>         ↳ 11: "identifier" •</a:t>
            </a:r>
          </a:p>
          <a:p>
            <a:pPr lvl="2"/>
            <a:r>
              <a:rPr lang="en-US" dirty="0"/>
              <a:t>In this case, there are two different words derived from </a:t>
            </a:r>
            <a:r>
              <a:rPr lang="en-US" b="1" dirty="0"/>
              <a:t>expr</a:t>
            </a:r>
          </a:p>
          <a:p>
            <a:pPr lvl="4"/>
            <a:r>
              <a:rPr lang="en-US" dirty="0"/>
              <a:t>"(" "identifier" • ")"</a:t>
            </a:r>
          </a:p>
          <a:p>
            <a:pPr lvl="4"/>
            <a:r>
              <a:rPr lang="en-US" dirty="0"/>
              <a:t>"(" "identifier" • ")" expr</a:t>
            </a:r>
          </a:p>
          <a:p>
            <a:pPr lvl="2"/>
            <a:r>
              <a:rPr lang="en-US" dirty="0"/>
              <a:t>The two words have a common prefix (shown by the position of the dot)</a:t>
            </a:r>
          </a:p>
          <a:p>
            <a:pPr lvl="2"/>
            <a:r>
              <a:rPr lang="en-US" dirty="0"/>
              <a:t>The look-ahead terminal after that dot is also the same</a:t>
            </a:r>
          </a:p>
          <a:p>
            <a:pPr lvl="2"/>
            <a:r>
              <a:rPr lang="en-US" dirty="0"/>
              <a:t>The two derivations use different rules just before the dot</a:t>
            </a:r>
          </a:p>
          <a:p>
            <a:pPr lvl="3"/>
            <a:r>
              <a:rPr lang="en-US" dirty="0"/>
              <a:t>The parser can't tell which rule to use for reducing the text before the dot</a:t>
            </a:r>
          </a:p>
          <a:p>
            <a:pPr lvl="2"/>
            <a:r>
              <a:rPr lang="en-US" dirty="0"/>
              <a:t>This is termed a </a:t>
            </a:r>
            <a:r>
              <a:rPr lang="en-US" b="1" dirty="0"/>
              <a:t>reduce-reduce conflict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088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1810</TotalTime>
  <Words>2316</Words>
  <Application>Microsoft Office PowerPoint</Application>
  <PresentationFormat>On-screen Show (4:3)</PresentationFormat>
  <Paragraphs>314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Consolas</vt:lpstr>
      <vt:lpstr>Tahoma</vt:lpstr>
      <vt:lpstr>Office Theme</vt:lpstr>
      <vt:lpstr>Cecko  Assignment 2 – Parsing</vt:lpstr>
      <vt:lpstr>bison</vt:lpstr>
      <vt:lpstr>bison</vt:lpstr>
      <vt:lpstr>bison</vt:lpstr>
      <vt:lpstr>bison</vt:lpstr>
      <vt:lpstr>bison</vt:lpstr>
      <vt:lpstr>bison</vt:lpstr>
      <vt:lpstr>bison</vt:lpstr>
      <vt:lpstr>bison</vt:lpstr>
      <vt:lpstr>bison</vt:lpstr>
      <vt:lpstr>bison</vt:lpstr>
      <vt:lpstr>bison</vt:lpstr>
      <vt:lpstr>Cecko</vt:lpstr>
      <vt:lpstr>Cecko</vt:lpstr>
      <vt:lpstr>Cecko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in C++</dc:title>
  <dc:creator>David Bednárek</dc:creator>
  <cp:lastModifiedBy>David Bednárek</cp:lastModifiedBy>
  <cp:revision>77</cp:revision>
  <dcterms:created xsi:type="dcterms:W3CDTF">2020-09-28T08:40:12Z</dcterms:created>
  <dcterms:modified xsi:type="dcterms:W3CDTF">2023-10-23T21:18:52Z</dcterms:modified>
</cp:coreProperties>
</file>