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7" r:id="rId1"/>
  </p:sldMasterIdLst>
  <p:notesMasterIdLst>
    <p:notesMasterId r:id="rId83"/>
  </p:notesMasterIdLst>
  <p:sldIdLst>
    <p:sldId id="256" r:id="rId2"/>
    <p:sldId id="354" r:id="rId3"/>
    <p:sldId id="332" r:id="rId4"/>
    <p:sldId id="257" r:id="rId5"/>
    <p:sldId id="260" r:id="rId6"/>
    <p:sldId id="263" r:id="rId7"/>
    <p:sldId id="261" r:id="rId8"/>
    <p:sldId id="264" r:id="rId9"/>
    <p:sldId id="333" r:id="rId10"/>
    <p:sldId id="262" r:id="rId11"/>
    <p:sldId id="266" r:id="rId12"/>
    <p:sldId id="267" r:id="rId13"/>
    <p:sldId id="268" r:id="rId14"/>
    <p:sldId id="269" r:id="rId15"/>
    <p:sldId id="270" r:id="rId16"/>
    <p:sldId id="271" r:id="rId17"/>
    <p:sldId id="272" r:id="rId18"/>
    <p:sldId id="273" r:id="rId19"/>
    <p:sldId id="274" r:id="rId20"/>
    <p:sldId id="341" r:id="rId21"/>
    <p:sldId id="340" r:id="rId22"/>
    <p:sldId id="342" r:id="rId23"/>
    <p:sldId id="277" r:id="rId24"/>
    <p:sldId id="278" r:id="rId25"/>
    <p:sldId id="279" r:id="rId26"/>
    <p:sldId id="280" r:id="rId27"/>
    <p:sldId id="281" r:id="rId28"/>
    <p:sldId id="282" r:id="rId29"/>
    <p:sldId id="283" r:id="rId30"/>
    <p:sldId id="284" r:id="rId31"/>
    <p:sldId id="285" r:id="rId32"/>
    <p:sldId id="357" r:id="rId33"/>
    <p:sldId id="286"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43" r:id="rId50"/>
    <p:sldId id="344" r:id="rId51"/>
    <p:sldId id="345" r:id="rId52"/>
    <p:sldId id="346" r:id="rId53"/>
    <p:sldId id="307" r:id="rId54"/>
    <p:sldId id="308" r:id="rId55"/>
    <p:sldId id="347" r:id="rId56"/>
    <p:sldId id="348" r:id="rId57"/>
    <p:sldId id="349" r:id="rId58"/>
    <p:sldId id="312" r:id="rId59"/>
    <p:sldId id="313" r:id="rId60"/>
    <p:sldId id="314" r:id="rId61"/>
    <p:sldId id="315" r:id="rId62"/>
    <p:sldId id="316" r:id="rId63"/>
    <p:sldId id="317" r:id="rId64"/>
    <p:sldId id="318" r:id="rId65"/>
    <p:sldId id="319" r:id="rId66"/>
    <p:sldId id="350" r:id="rId67"/>
    <p:sldId id="351" r:id="rId68"/>
    <p:sldId id="323" r:id="rId69"/>
    <p:sldId id="324" r:id="rId70"/>
    <p:sldId id="325" r:id="rId71"/>
    <p:sldId id="326" r:id="rId72"/>
    <p:sldId id="327" r:id="rId73"/>
    <p:sldId id="363" r:id="rId74"/>
    <p:sldId id="365" r:id="rId75"/>
    <p:sldId id="367" r:id="rId76"/>
    <p:sldId id="370" r:id="rId77"/>
    <p:sldId id="371" r:id="rId78"/>
    <p:sldId id="372" r:id="rId79"/>
    <p:sldId id="373" r:id="rId80"/>
    <p:sldId id="374" r:id="rId81"/>
    <p:sldId id="377" r:id="rId8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46"/>
    <p:restoredTop sz="72057"/>
  </p:normalViewPr>
  <p:slideViewPr>
    <p:cSldViewPr snapToGrid="0">
      <p:cViewPr varScale="1">
        <p:scale>
          <a:sx n="113" d="100"/>
          <a:sy n="113" d="100"/>
        </p:scale>
        <p:origin x="2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52A059-238C-45A9-8BAB-717BACD52844}"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B82A2B-4CDC-40F6-9176-759E19A2D996}">
      <dgm:prSet/>
      <dgm:spPr/>
      <dgm:t>
        <a:bodyPr/>
        <a:lstStyle/>
        <a:p>
          <a:pPr>
            <a:defRPr b="1"/>
          </a:pPr>
          <a:r>
            <a:rPr lang="en-US"/>
            <a:t>Digital keys</a:t>
          </a:r>
        </a:p>
      </dgm:t>
    </dgm:pt>
    <dgm:pt modelId="{B1832CEA-BD8E-404D-AEB4-45F1D533B6EA}" type="parTrans" cxnId="{B35E77BF-355C-4245-A89A-FCEC65ACF055}">
      <dgm:prSet/>
      <dgm:spPr/>
      <dgm:t>
        <a:bodyPr/>
        <a:lstStyle/>
        <a:p>
          <a:endParaRPr lang="en-US"/>
        </a:p>
      </dgm:t>
    </dgm:pt>
    <dgm:pt modelId="{A72CCEDF-80DA-4131-8210-BCC097713E1A}" type="sibTrans" cxnId="{B35E77BF-355C-4245-A89A-FCEC65ACF055}">
      <dgm:prSet/>
      <dgm:spPr/>
      <dgm:t>
        <a:bodyPr/>
        <a:lstStyle/>
        <a:p>
          <a:endParaRPr lang="en-US"/>
        </a:p>
      </dgm:t>
    </dgm:pt>
    <dgm:pt modelId="{96E682BF-A2B6-472D-B2BC-3FA2F087EFEA}">
      <dgm:prSet/>
      <dgm:spPr/>
      <dgm:t>
        <a:bodyPr/>
        <a:lstStyle/>
        <a:p>
          <a:r>
            <a:rPr lang="en-GB"/>
            <a:t>P</a:t>
          </a:r>
          <a:r>
            <a:rPr lang="en-US"/>
            <a:t>rivate secret key</a:t>
          </a:r>
        </a:p>
      </dgm:t>
    </dgm:pt>
    <dgm:pt modelId="{790E5A89-8B52-4735-873C-16776215BB76}" type="parTrans" cxnId="{8F68B676-956B-4475-8EEF-98D777D7D80B}">
      <dgm:prSet/>
      <dgm:spPr/>
      <dgm:t>
        <a:bodyPr/>
        <a:lstStyle/>
        <a:p>
          <a:endParaRPr lang="en-US"/>
        </a:p>
      </dgm:t>
    </dgm:pt>
    <dgm:pt modelId="{457EE40D-C8AF-45DD-B3C3-E3D727432EC9}" type="sibTrans" cxnId="{8F68B676-956B-4475-8EEF-98D777D7D80B}">
      <dgm:prSet/>
      <dgm:spPr/>
      <dgm:t>
        <a:bodyPr/>
        <a:lstStyle/>
        <a:p>
          <a:endParaRPr lang="en-US"/>
        </a:p>
      </dgm:t>
    </dgm:pt>
    <dgm:pt modelId="{9C6025CF-470A-4053-BAB4-D54298752102}">
      <dgm:prSet/>
      <dgm:spPr/>
      <dgm:t>
        <a:bodyPr/>
        <a:lstStyle/>
        <a:p>
          <a:r>
            <a:rPr lang="en-GB"/>
            <a:t>P</a:t>
          </a:r>
          <a:r>
            <a:rPr lang="en-US"/>
            <a:t>ublic key</a:t>
          </a:r>
        </a:p>
      </dgm:t>
    </dgm:pt>
    <dgm:pt modelId="{77798483-F716-40EB-B8C7-D71DCE0029B8}" type="parTrans" cxnId="{C60E80A1-F3E9-4C63-A5F9-0BE370B2E8CD}">
      <dgm:prSet/>
      <dgm:spPr/>
      <dgm:t>
        <a:bodyPr/>
        <a:lstStyle/>
        <a:p>
          <a:endParaRPr lang="en-US"/>
        </a:p>
      </dgm:t>
    </dgm:pt>
    <dgm:pt modelId="{558FD750-21B2-4048-9502-1C936C1FADE0}" type="sibTrans" cxnId="{C60E80A1-F3E9-4C63-A5F9-0BE370B2E8CD}">
      <dgm:prSet/>
      <dgm:spPr/>
      <dgm:t>
        <a:bodyPr/>
        <a:lstStyle/>
        <a:p>
          <a:endParaRPr lang="en-US"/>
        </a:p>
      </dgm:t>
    </dgm:pt>
    <dgm:pt modelId="{B8C799B3-3B06-434B-9E21-793935477042}">
      <dgm:prSet/>
      <dgm:spPr/>
      <dgm:t>
        <a:bodyPr/>
        <a:lstStyle/>
        <a:p>
          <a:pPr>
            <a:defRPr b="1"/>
          </a:pPr>
          <a:r>
            <a:rPr lang="en-US"/>
            <a:t>Bitcoin address</a:t>
          </a:r>
        </a:p>
      </dgm:t>
    </dgm:pt>
    <dgm:pt modelId="{D3F6CF09-81FA-46F4-BB16-6B11E5CBFD3A}" type="parTrans" cxnId="{6E07A9D9-C11C-4E5F-BD46-970EA3B2F10E}">
      <dgm:prSet/>
      <dgm:spPr/>
      <dgm:t>
        <a:bodyPr/>
        <a:lstStyle/>
        <a:p>
          <a:endParaRPr lang="en-US"/>
        </a:p>
      </dgm:t>
    </dgm:pt>
    <dgm:pt modelId="{079C2F84-2D80-4D96-A5D2-9E47C4077233}" type="sibTrans" cxnId="{6E07A9D9-C11C-4E5F-BD46-970EA3B2F10E}">
      <dgm:prSet/>
      <dgm:spPr/>
      <dgm:t>
        <a:bodyPr/>
        <a:lstStyle/>
        <a:p>
          <a:endParaRPr lang="en-US"/>
        </a:p>
      </dgm:t>
    </dgm:pt>
    <dgm:pt modelId="{0745EF49-493B-4810-92F2-D000B4B3AB17}">
      <dgm:prSet/>
      <dgm:spPr/>
      <dgm:t>
        <a:bodyPr/>
        <a:lstStyle/>
        <a:p>
          <a:r>
            <a:rPr lang="en-GB"/>
            <a:t>Generated from the public key</a:t>
          </a:r>
          <a:endParaRPr lang="en-US"/>
        </a:p>
      </dgm:t>
    </dgm:pt>
    <dgm:pt modelId="{E53DC429-F20D-47E9-8290-5E8232EF55F5}" type="parTrans" cxnId="{7E0843DC-7BB4-429A-BAFD-181911A4068C}">
      <dgm:prSet/>
      <dgm:spPr/>
      <dgm:t>
        <a:bodyPr/>
        <a:lstStyle/>
        <a:p>
          <a:endParaRPr lang="en-US"/>
        </a:p>
      </dgm:t>
    </dgm:pt>
    <dgm:pt modelId="{41AACEE3-01EA-4DDE-B36B-F51CF538A5B9}" type="sibTrans" cxnId="{7E0843DC-7BB4-429A-BAFD-181911A4068C}">
      <dgm:prSet/>
      <dgm:spPr/>
      <dgm:t>
        <a:bodyPr/>
        <a:lstStyle/>
        <a:p>
          <a:endParaRPr lang="en-US"/>
        </a:p>
      </dgm:t>
    </dgm:pt>
    <dgm:pt modelId="{4B2CD8E1-68D4-42FF-9ACC-0835D1C55D7C}">
      <dgm:prSet/>
      <dgm:spPr/>
      <dgm:t>
        <a:bodyPr/>
        <a:lstStyle/>
        <a:p>
          <a:pPr>
            <a:defRPr b="1"/>
          </a:pPr>
          <a:r>
            <a:rPr lang="en-US"/>
            <a:t>Digital signature</a:t>
          </a:r>
        </a:p>
      </dgm:t>
    </dgm:pt>
    <dgm:pt modelId="{BFE15AB3-BEC6-47F5-ADB2-C4FACD96EBF2}" type="parTrans" cxnId="{62290BD4-FF8B-4025-A355-38A5D9FDA192}">
      <dgm:prSet/>
      <dgm:spPr/>
      <dgm:t>
        <a:bodyPr/>
        <a:lstStyle/>
        <a:p>
          <a:endParaRPr lang="en-US"/>
        </a:p>
      </dgm:t>
    </dgm:pt>
    <dgm:pt modelId="{9C790899-0A8B-400D-BBC0-D48F8E647606}" type="sibTrans" cxnId="{62290BD4-FF8B-4025-A355-38A5D9FDA192}">
      <dgm:prSet/>
      <dgm:spPr/>
      <dgm:t>
        <a:bodyPr/>
        <a:lstStyle/>
        <a:p>
          <a:endParaRPr lang="en-US"/>
        </a:p>
      </dgm:t>
    </dgm:pt>
    <dgm:pt modelId="{9D1E5E73-BF3A-4834-B526-17096E46D8DB}">
      <dgm:prSet/>
      <dgm:spPr/>
      <dgm:t>
        <a:bodyPr/>
        <a:lstStyle/>
        <a:p>
          <a:r>
            <a:rPr lang="en-US"/>
            <a:t>(Most) transactions require to be included in blockchain</a:t>
          </a:r>
        </a:p>
      </dgm:t>
    </dgm:pt>
    <dgm:pt modelId="{E0E2C0F4-A2FF-433A-93FE-51C6E9F15617}" type="parTrans" cxnId="{1A53A265-F6E3-496C-BB5E-AAEC4D78B687}">
      <dgm:prSet/>
      <dgm:spPr/>
      <dgm:t>
        <a:bodyPr/>
        <a:lstStyle/>
        <a:p>
          <a:endParaRPr lang="en-US"/>
        </a:p>
      </dgm:t>
    </dgm:pt>
    <dgm:pt modelId="{88365D23-5BFD-4045-870C-E5B073E12BCA}" type="sibTrans" cxnId="{1A53A265-F6E3-496C-BB5E-AAEC4D78B687}">
      <dgm:prSet/>
      <dgm:spPr/>
      <dgm:t>
        <a:bodyPr/>
        <a:lstStyle/>
        <a:p>
          <a:endParaRPr lang="en-US"/>
        </a:p>
      </dgm:t>
    </dgm:pt>
    <dgm:pt modelId="{EDF87D2E-E1F1-4DD7-AEED-02823071ABA2}">
      <dgm:prSet/>
      <dgm:spPr/>
      <dgm:t>
        <a:bodyPr/>
        <a:lstStyle/>
        <a:p>
          <a:r>
            <a:rPr lang="en-GB"/>
            <a:t>G</a:t>
          </a:r>
          <a:r>
            <a:rPr lang="en-US"/>
            <a:t>enerated from the secret key</a:t>
          </a:r>
        </a:p>
      </dgm:t>
    </dgm:pt>
    <dgm:pt modelId="{891F63A2-CBB6-456C-926F-77878213B0B9}" type="parTrans" cxnId="{8A01CE5B-9B49-4103-97E8-198E6FFE616C}">
      <dgm:prSet/>
      <dgm:spPr/>
      <dgm:t>
        <a:bodyPr/>
        <a:lstStyle/>
        <a:p>
          <a:endParaRPr lang="en-US"/>
        </a:p>
      </dgm:t>
    </dgm:pt>
    <dgm:pt modelId="{3F620F2D-C6A2-453E-88BB-AAFEA18FBD46}" type="sibTrans" cxnId="{8A01CE5B-9B49-4103-97E8-198E6FFE616C}">
      <dgm:prSet/>
      <dgm:spPr/>
      <dgm:t>
        <a:bodyPr/>
        <a:lstStyle/>
        <a:p>
          <a:endParaRPr lang="en-US"/>
        </a:p>
      </dgm:t>
    </dgm:pt>
    <dgm:pt modelId="{FD2B95AF-AAEF-4EE6-AC15-C379A2DEDE21}" type="pres">
      <dgm:prSet presAssocID="{F852A059-238C-45A9-8BAB-717BACD52844}" presName="root" presStyleCnt="0">
        <dgm:presLayoutVars>
          <dgm:dir/>
          <dgm:resizeHandles val="exact"/>
        </dgm:presLayoutVars>
      </dgm:prSet>
      <dgm:spPr/>
    </dgm:pt>
    <dgm:pt modelId="{1C6DD5E5-C9E7-4359-AADF-6985FFAF0BD6}" type="pres">
      <dgm:prSet presAssocID="{AEB82A2B-4CDC-40F6-9176-759E19A2D996}" presName="compNode" presStyleCnt="0"/>
      <dgm:spPr/>
    </dgm:pt>
    <dgm:pt modelId="{F0592DC6-0167-49C8-B476-461AB209F793}" type="pres">
      <dgm:prSet presAssocID="{AEB82A2B-4CDC-40F6-9176-759E19A2D99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ey"/>
        </a:ext>
      </dgm:extLst>
    </dgm:pt>
    <dgm:pt modelId="{74070C79-437F-4B6F-98D6-70D981E10AF4}" type="pres">
      <dgm:prSet presAssocID="{AEB82A2B-4CDC-40F6-9176-759E19A2D996}" presName="iconSpace" presStyleCnt="0"/>
      <dgm:spPr/>
    </dgm:pt>
    <dgm:pt modelId="{587A6D40-279A-4A94-8AF1-310A25E153E7}" type="pres">
      <dgm:prSet presAssocID="{AEB82A2B-4CDC-40F6-9176-759E19A2D996}" presName="parTx" presStyleLbl="revTx" presStyleIdx="0" presStyleCnt="6">
        <dgm:presLayoutVars>
          <dgm:chMax val="0"/>
          <dgm:chPref val="0"/>
        </dgm:presLayoutVars>
      </dgm:prSet>
      <dgm:spPr/>
    </dgm:pt>
    <dgm:pt modelId="{9B011F44-B440-4605-ADE1-5D2313E94DCA}" type="pres">
      <dgm:prSet presAssocID="{AEB82A2B-4CDC-40F6-9176-759E19A2D996}" presName="txSpace" presStyleCnt="0"/>
      <dgm:spPr/>
    </dgm:pt>
    <dgm:pt modelId="{762EE6FD-4C4E-4B68-A3E9-4D3644EC4D99}" type="pres">
      <dgm:prSet presAssocID="{AEB82A2B-4CDC-40F6-9176-759E19A2D996}" presName="desTx" presStyleLbl="revTx" presStyleIdx="1" presStyleCnt="6">
        <dgm:presLayoutVars/>
      </dgm:prSet>
      <dgm:spPr/>
    </dgm:pt>
    <dgm:pt modelId="{F4CC7FA8-25AD-4056-8FDE-7BC17FE8830F}" type="pres">
      <dgm:prSet presAssocID="{A72CCEDF-80DA-4131-8210-BCC097713E1A}" presName="sibTrans" presStyleCnt="0"/>
      <dgm:spPr/>
    </dgm:pt>
    <dgm:pt modelId="{E793200A-9E5D-4242-9723-D1DD055E4B68}" type="pres">
      <dgm:prSet presAssocID="{B8C799B3-3B06-434B-9E21-793935477042}" presName="compNode" presStyleCnt="0"/>
      <dgm:spPr/>
    </dgm:pt>
    <dgm:pt modelId="{6EC563A4-E010-4FE9-B463-36DD17F0C4CC}" type="pres">
      <dgm:prSet presAssocID="{B8C799B3-3B06-434B-9E21-7939354770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twork"/>
        </a:ext>
      </dgm:extLst>
    </dgm:pt>
    <dgm:pt modelId="{B25BDDF8-34E9-4511-AB0D-CD596EEC8852}" type="pres">
      <dgm:prSet presAssocID="{B8C799B3-3B06-434B-9E21-793935477042}" presName="iconSpace" presStyleCnt="0"/>
      <dgm:spPr/>
    </dgm:pt>
    <dgm:pt modelId="{DEF60FEF-905B-45D1-AEF4-B1DD2D15EED5}" type="pres">
      <dgm:prSet presAssocID="{B8C799B3-3B06-434B-9E21-793935477042}" presName="parTx" presStyleLbl="revTx" presStyleIdx="2" presStyleCnt="6">
        <dgm:presLayoutVars>
          <dgm:chMax val="0"/>
          <dgm:chPref val="0"/>
        </dgm:presLayoutVars>
      </dgm:prSet>
      <dgm:spPr/>
    </dgm:pt>
    <dgm:pt modelId="{9BA636CD-4CB4-41CE-8DC9-CADE30DC5097}" type="pres">
      <dgm:prSet presAssocID="{B8C799B3-3B06-434B-9E21-793935477042}" presName="txSpace" presStyleCnt="0"/>
      <dgm:spPr/>
    </dgm:pt>
    <dgm:pt modelId="{FF8EB789-FD92-4F0F-BDB1-700CC1E1AF33}" type="pres">
      <dgm:prSet presAssocID="{B8C799B3-3B06-434B-9E21-793935477042}" presName="desTx" presStyleLbl="revTx" presStyleIdx="3" presStyleCnt="6">
        <dgm:presLayoutVars/>
      </dgm:prSet>
      <dgm:spPr/>
    </dgm:pt>
    <dgm:pt modelId="{EDBA7AE3-B259-4CD2-BF42-920E79EE82AA}" type="pres">
      <dgm:prSet presAssocID="{079C2F84-2D80-4D96-A5D2-9E47C4077233}" presName="sibTrans" presStyleCnt="0"/>
      <dgm:spPr/>
    </dgm:pt>
    <dgm:pt modelId="{01A50EC6-5126-4D07-9508-610D361A6646}" type="pres">
      <dgm:prSet presAssocID="{4B2CD8E1-68D4-42FF-9ACC-0835D1C55D7C}" presName="compNode" presStyleCnt="0"/>
      <dgm:spPr/>
    </dgm:pt>
    <dgm:pt modelId="{51F5595E-0C9A-4D97-A53A-A504A73B8FA2}" type="pres">
      <dgm:prSet presAssocID="{4B2CD8E1-68D4-42FF-9ACC-0835D1C55D7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nlock"/>
        </a:ext>
      </dgm:extLst>
    </dgm:pt>
    <dgm:pt modelId="{84FAF0DA-8750-404B-8F47-FD741E88B7FA}" type="pres">
      <dgm:prSet presAssocID="{4B2CD8E1-68D4-42FF-9ACC-0835D1C55D7C}" presName="iconSpace" presStyleCnt="0"/>
      <dgm:spPr/>
    </dgm:pt>
    <dgm:pt modelId="{D66675EC-63F5-4711-9032-7DECBE6AA28F}" type="pres">
      <dgm:prSet presAssocID="{4B2CD8E1-68D4-42FF-9ACC-0835D1C55D7C}" presName="parTx" presStyleLbl="revTx" presStyleIdx="4" presStyleCnt="6">
        <dgm:presLayoutVars>
          <dgm:chMax val="0"/>
          <dgm:chPref val="0"/>
        </dgm:presLayoutVars>
      </dgm:prSet>
      <dgm:spPr/>
    </dgm:pt>
    <dgm:pt modelId="{DCF216E7-9E2A-437C-8ACB-B105C62AF307}" type="pres">
      <dgm:prSet presAssocID="{4B2CD8E1-68D4-42FF-9ACC-0835D1C55D7C}" presName="txSpace" presStyleCnt="0"/>
      <dgm:spPr/>
    </dgm:pt>
    <dgm:pt modelId="{8B1705E8-973B-4998-AF88-35B7874DAC27}" type="pres">
      <dgm:prSet presAssocID="{4B2CD8E1-68D4-42FF-9ACC-0835D1C55D7C}" presName="desTx" presStyleLbl="revTx" presStyleIdx="5" presStyleCnt="6">
        <dgm:presLayoutVars/>
      </dgm:prSet>
      <dgm:spPr/>
    </dgm:pt>
  </dgm:ptLst>
  <dgm:cxnLst>
    <dgm:cxn modelId="{15CADA04-B524-46B8-A0B2-29920368A425}" type="presOf" srcId="{F852A059-238C-45A9-8BAB-717BACD52844}" destId="{FD2B95AF-AAEF-4EE6-AC15-C379A2DEDE21}" srcOrd="0" destOrd="0" presId="urn:microsoft.com/office/officeart/2018/5/layout/CenteredIconLabelDescriptionList"/>
    <dgm:cxn modelId="{528D3113-08F8-4C5D-8214-65BF01BDF3EC}" type="presOf" srcId="{AEB82A2B-4CDC-40F6-9176-759E19A2D996}" destId="{587A6D40-279A-4A94-8AF1-310A25E153E7}" srcOrd="0" destOrd="0" presId="urn:microsoft.com/office/officeart/2018/5/layout/CenteredIconLabelDescriptionList"/>
    <dgm:cxn modelId="{513C261B-D761-4F37-81B6-194E68BE93A4}" type="presOf" srcId="{9C6025CF-470A-4053-BAB4-D54298752102}" destId="{762EE6FD-4C4E-4B68-A3E9-4D3644EC4D99}" srcOrd="0" destOrd="1" presId="urn:microsoft.com/office/officeart/2018/5/layout/CenteredIconLabelDescriptionList"/>
    <dgm:cxn modelId="{F38EBD47-3500-4CB3-A70E-7C91050698CA}" type="presOf" srcId="{9D1E5E73-BF3A-4834-B526-17096E46D8DB}" destId="{8B1705E8-973B-4998-AF88-35B7874DAC27}" srcOrd="0" destOrd="0" presId="urn:microsoft.com/office/officeart/2018/5/layout/CenteredIconLabelDescriptionList"/>
    <dgm:cxn modelId="{8A01CE5B-9B49-4103-97E8-198E6FFE616C}" srcId="{4B2CD8E1-68D4-42FF-9ACC-0835D1C55D7C}" destId="{EDF87D2E-E1F1-4DD7-AEED-02823071ABA2}" srcOrd="1" destOrd="0" parTransId="{891F63A2-CBB6-456C-926F-77878213B0B9}" sibTransId="{3F620F2D-C6A2-453E-88BB-AAFEA18FBD46}"/>
    <dgm:cxn modelId="{1A53A265-F6E3-496C-BB5E-AAEC4D78B687}" srcId="{4B2CD8E1-68D4-42FF-9ACC-0835D1C55D7C}" destId="{9D1E5E73-BF3A-4834-B526-17096E46D8DB}" srcOrd="0" destOrd="0" parTransId="{E0E2C0F4-A2FF-433A-93FE-51C6E9F15617}" sibTransId="{88365D23-5BFD-4045-870C-E5B073E12BCA}"/>
    <dgm:cxn modelId="{8F68B676-956B-4475-8EEF-98D777D7D80B}" srcId="{AEB82A2B-4CDC-40F6-9176-759E19A2D996}" destId="{96E682BF-A2B6-472D-B2BC-3FA2F087EFEA}" srcOrd="0" destOrd="0" parTransId="{790E5A89-8B52-4735-873C-16776215BB76}" sibTransId="{457EE40D-C8AF-45DD-B3C3-E3D727432EC9}"/>
    <dgm:cxn modelId="{9560C78B-D73B-452A-91A2-F094BAC68C7E}" type="presOf" srcId="{EDF87D2E-E1F1-4DD7-AEED-02823071ABA2}" destId="{8B1705E8-973B-4998-AF88-35B7874DAC27}" srcOrd="0" destOrd="1" presId="urn:microsoft.com/office/officeart/2018/5/layout/CenteredIconLabelDescriptionList"/>
    <dgm:cxn modelId="{B50AB699-61E0-4DC8-87C1-D3306AFB387F}" type="presOf" srcId="{4B2CD8E1-68D4-42FF-9ACC-0835D1C55D7C}" destId="{D66675EC-63F5-4711-9032-7DECBE6AA28F}" srcOrd="0" destOrd="0" presId="urn:microsoft.com/office/officeart/2018/5/layout/CenteredIconLabelDescriptionList"/>
    <dgm:cxn modelId="{C60E80A1-F3E9-4C63-A5F9-0BE370B2E8CD}" srcId="{AEB82A2B-4CDC-40F6-9176-759E19A2D996}" destId="{9C6025CF-470A-4053-BAB4-D54298752102}" srcOrd="1" destOrd="0" parTransId="{77798483-F716-40EB-B8C7-D71DCE0029B8}" sibTransId="{558FD750-21B2-4048-9502-1C936C1FADE0}"/>
    <dgm:cxn modelId="{B35E77BF-355C-4245-A89A-FCEC65ACF055}" srcId="{F852A059-238C-45A9-8BAB-717BACD52844}" destId="{AEB82A2B-4CDC-40F6-9176-759E19A2D996}" srcOrd="0" destOrd="0" parTransId="{B1832CEA-BD8E-404D-AEB4-45F1D533B6EA}" sibTransId="{A72CCEDF-80DA-4131-8210-BCC097713E1A}"/>
    <dgm:cxn modelId="{9B84A1C4-F903-46B3-83A0-B7E1E3B7CC16}" type="presOf" srcId="{96E682BF-A2B6-472D-B2BC-3FA2F087EFEA}" destId="{762EE6FD-4C4E-4B68-A3E9-4D3644EC4D99}" srcOrd="0" destOrd="0" presId="urn:microsoft.com/office/officeart/2018/5/layout/CenteredIconLabelDescriptionList"/>
    <dgm:cxn modelId="{30FA85CB-92DA-43B0-ACE8-CE02B57A5803}" type="presOf" srcId="{B8C799B3-3B06-434B-9E21-793935477042}" destId="{DEF60FEF-905B-45D1-AEF4-B1DD2D15EED5}" srcOrd="0" destOrd="0" presId="urn:microsoft.com/office/officeart/2018/5/layout/CenteredIconLabelDescriptionList"/>
    <dgm:cxn modelId="{62290BD4-FF8B-4025-A355-38A5D9FDA192}" srcId="{F852A059-238C-45A9-8BAB-717BACD52844}" destId="{4B2CD8E1-68D4-42FF-9ACC-0835D1C55D7C}" srcOrd="2" destOrd="0" parTransId="{BFE15AB3-BEC6-47F5-ADB2-C4FACD96EBF2}" sibTransId="{9C790899-0A8B-400D-BBC0-D48F8E647606}"/>
    <dgm:cxn modelId="{6E07A9D9-C11C-4E5F-BD46-970EA3B2F10E}" srcId="{F852A059-238C-45A9-8BAB-717BACD52844}" destId="{B8C799B3-3B06-434B-9E21-793935477042}" srcOrd="1" destOrd="0" parTransId="{D3F6CF09-81FA-46F4-BB16-6B11E5CBFD3A}" sibTransId="{079C2F84-2D80-4D96-A5D2-9E47C4077233}"/>
    <dgm:cxn modelId="{7E0843DC-7BB4-429A-BAFD-181911A4068C}" srcId="{B8C799B3-3B06-434B-9E21-793935477042}" destId="{0745EF49-493B-4810-92F2-D000B4B3AB17}" srcOrd="0" destOrd="0" parTransId="{E53DC429-F20D-47E9-8290-5E8232EF55F5}" sibTransId="{41AACEE3-01EA-4DDE-B36B-F51CF538A5B9}"/>
    <dgm:cxn modelId="{F62938E2-BD3E-4446-A3DD-FA6ED6DB5BE2}" type="presOf" srcId="{0745EF49-493B-4810-92F2-D000B4B3AB17}" destId="{FF8EB789-FD92-4F0F-BDB1-700CC1E1AF33}" srcOrd="0" destOrd="0" presId="urn:microsoft.com/office/officeart/2018/5/layout/CenteredIconLabelDescriptionList"/>
    <dgm:cxn modelId="{51D8A32A-6097-421D-AF0F-AA575F29986B}" type="presParOf" srcId="{FD2B95AF-AAEF-4EE6-AC15-C379A2DEDE21}" destId="{1C6DD5E5-C9E7-4359-AADF-6985FFAF0BD6}" srcOrd="0" destOrd="0" presId="urn:microsoft.com/office/officeart/2018/5/layout/CenteredIconLabelDescriptionList"/>
    <dgm:cxn modelId="{D48F3AFF-1369-4CF8-9EF1-4350B13020F2}" type="presParOf" srcId="{1C6DD5E5-C9E7-4359-AADF-6985FFAF0BD6}" destId="{F0592DC6-0167-49C8-B476-461AB209F793}" srcOrd="0" destOrd="0" presId="urn:microsoft.com/office/officeart/2018/5/layout/CenteredIconLabelDescriptionList"/>
    <dgm:cxn modelId="{72B5DE5A-38A4-4D3E-B429-B79676D839C0}" type="presParOf" srcId="{1C6DD5E5-C9E7-4359-AADF-6985FFAF0BD6}" destId="{74070C79-437F-4B6F-98D6-70D981E10AF4}" srcOrd="1" destOrd="0" presId="urn:microsoft.com/office/officeart/2018/5/layout/CenteredIconLabelDescriptionList"/>
    <dgm:cxn modelId="{9EB0E0A4-43E7-4A4C-B569-A1AB62CFD718}" type="presParOf" srcId="{1C6DD5E5-C9E7-4359-AADF-6985FFAF0BD6}" destId="{587A6D40-279A-4A94-8AF1-310A25E153E7}" srcOrd="2" destOrd="0" presId="urn:microsoft.com/office/officeart/2018/5/layout/CenteredIconLabelDescriptionList"/>
    <dgm:cxn modelId="{C9F85DC7-FCE2-4ACB-91FE-33F28F912D29}" type="presParOf" srcId="{1C6DD5E5-C9E7-4359-AADF-6985FFAF0BD6}" destId="{9B011F44-B440-4605-ADE1-5D2313E94DCA}" srcOrd="3" destOrd="0" presId="urn:microsoft.com/office/officeart/2018/5/layout/CenteredIconLabelDescriptionList"/>
    <dgm:cxn modelId="{B324DCDE-8489-4E53-8201-03887E75C73F}" type="presParOf" srcId="{1C6DD5E5-C9E7-4359-AADF-6985FFAF0BD6}" destId="{762EE6FD-4C4E-4B68-A3E9-4D3644EC4D99}" srcOrd="4" destOrd="0" presId="urn:microsoft.com/office/officeart/2018/5/layout/CenteredIconLabelDescriptionList"/>
    <dgm:cxn modelId="{4F05F270-CE8C-41FE-832C-21CF029C1AEB}" type="presParOf" srcId="{FD2B95AF-AAEF-4EE6-AC15-C379A2DEDE21}" destId="{F4CC7FA8-25AD-4056-8FDE-7BC17FE8830F}" srcOrd="1" destOrd="0" presId="urn:microsoft.com/office/officeart/2018/5/layout/CenteredIconLabelDescriptionList"/>
    <dgm:cxn modelId="{5C2FE871-7CE6-434D-A953-6F18C1C22E98}" type="presParOf" srcId="{FD2B95AF-AAEF-4EE6-AC15-C379A2DEDE21}" destId="{E793200A-9E5D-4242-9723-D1DD055E4B68}" srcOrd="2" destOrd="0" presId="urn:microsoft.com/office/officeart/2018/5/layout/CenteredIconLabelDescriptionList"/>
    <dgm:cxn modelId="{AFDBA4B9-4823-407B-8216-72D1D207CD39}" type="presParOf" srcId="{E793200A-9E5D-4242-9723-D1DD055E4B68}" destId="{6EC563A4-E010-4FE9-B463-36DD17F0C4CC}" srcOrd="0" destOrd="0" presId="urn:microsoft.com/office/officeart/2018/5/layout/CenteredIconLabelDescriptionList"/>
    <dgm:cxn modelId="{EEE32C77-87BF-41A5-AD1C-E22EE8199354}" type="presParOf" srcId="{E793200A-9E5D-4242-9723-D1DD055E4B68}" destId="{B25BDDF8-34E9-4511-AB0D-CD596EEC8852}" srcOrd="1" destOrd="0" presId="urn:microsoft.com/office/officeart/2018/5/layout/CenteredIconLabelDescriptionList"/>
    <dgm:cxn modelId="{19237212-9BB1-45EC-B685-8DC62D599F31}" type="presParOf" srcId="{E793200A-9E5D-4242-9723-D1DD055E4B68}" destId="{DEF60FEF-905B-45D1-AEF4-B1DD2D15EED5}" srcOrd="2" destOrd="0" presId="urn:microsoft.com/office/officeart/2018/5/layout/CenteredIconLabelDescriptionList"/>
    <dgm:cxn modelId="{9C723DB0-CD6F-4D65-B474-B45191CE7105}" type="presParOf" srcId="{E793200A-9E5D-4242-9723-D1DD055E4B68}" destId="{9BA636CD-4CB4-41CE-8DC9-CADE30DC5097}" srcOrd="3" destOrd="0" presId="urn:microsoft.com/office/officeart/2018/5/layout/CenteredIconLabelDescriptionList"/>
    <dgm:cxn modelId="{EEE04FC6-0D32-4EF5-9896-05237792573D}" type="presParOf" srcId="{E793200A-9E5D-4242-9723-D1DD055E4B68}" destId="{FF8EB789-FD92-4F0F-BDB1-700CC1E1AF33}" srcOrd="4" destOrd="0" presId="urn:microsoft.com/office/officeart/2018/5/layout/CenteredIconLabelDescriptionList"/>
    <dgm:cxn modelId="{B4F627D7-6288-4F53-8A4F-84A6E4E0F81E}" type="presParOf" srcId="{FD2B95AF-AAEF-4EE6-AC15-C379A2DEDE21}" destId="{EDBA7AE3-B259-4CD2-BF42-920E79EE82AA}" srcOrd="3" destOrd="0" presId="urn:microsoft.com/office/officeart/2018/5/layout/CenteredIconLabelDescriptionList"/>
    <dgm:cxn modelId="{D5C97681-76D7-42C4-8ED3-DC6BF5691869}" type="presParOf" srcId="{FD2B95AF-AAEF-4EE6-AC15-C379A2DEDE21}" destId="{01A50EC6-5126-4D07-9508-610D361A6646}" srcOrd="4" destOrd="0" presId="urn:microsoft.com/office/officeart/2018/5/layout/CenteredIconLabelDescriptionList"/>
    <dgm:cxn modelId="{52A1B2BC-CA4E-4C1E-877E-FF41B0275D67}" type="presParOf" srcId="{01A50EC6-5126-4D07-9508-610D361A6646}" destId="{51F5595E-0C9A-4D97-A53A-A504A73B8FA2}" srcOrd="0" destOrd="0" presId="urn:microsoft.com/office/officeart/2018/5/layout/CenteredIconLabelDescriptionList"/>
    <dgm:cxn modelId="{F99B36B5-0F69-465A-8DF8-574C90595987}" type="presParOf" srcId="{01A50EC6-5126-4D07-9508-610D361A6646}" destId="{84FAF0DA-8750-404B-8F47-FD741E88B7FA}" srcOrd="1" destOrd="0" presId="urn:microsoft.com/office/officeart/2018/5/layout/CenteredIconLabelDescriptionList"/>
    <dgm:cxn modelId="{547279C3-7A74-418D-8C2E-4D99FD8F87B6}" type="presParOf" srcId="{01A50EC6-5126-4D07-9508-610D361A6646}" destId="{D66675EC-63F5-4711-9032-7DECBE6AA28F}" srcOrd="2" destOrd="0" presId="urn:microsoft.com/office/officeart/2018/5/layout/CenteredIconLabelDescriptionList"/>
    <dgm:cxn modelId="{F0F3F935-702C-4861-BC04-1FA49C988222}" type="presParOf" srcId="{01A50EC6-5126-4D07-9508-610D361A6646}" destId="{DCF216E7-9E2A-437C-8ACB-B105C62AF307}" srcOrd="3" destOrd="0" presId="urn:microsoft.com/office/officeart/2018/5/layout/CenteredIconLabelDescriptionList"/>
    <dgm:cxn modelId="{3930F632-7869-4F1A-A8D0-5AFD867B77E8}" type="presParOf" srcId="{01A50EC6-5126-4D07-9508-610D361A6646}" destId="{8B1705E8-973B-4998-AF88-35B7874DAC27}"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229E75-269F-40D3-969E-9C946509843E}"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51841B0-6C03-4B7F-A6CF-00BFFD8B1CA0}">
      <dgm:prSet/>
      <dgm:spPr/>
      <dgm:t>
        <a:bodyPr/>
        <a:lstStyle/>
        <a:p>
          <a:pPr>
            <a:lnSpc>
              <a:spcPct val="100000"/>
            </a:lnSpc>
            <a:defRPr cap="all"/>
          </a:pPr>
          <a:r>
            <a:rPr lang="en-US"/>
            <a:t>Affect the processing priority</a:t>
          </a:r>
        </a:p>
      </dgm:t>
    </dgm:pt>
    <dgm:pt modelId="{3365D394-954E-4EEE-A17F-48082F3BED29}" type="parTrans" cxnId="{73A12C76-58C7-43AA-B447-DF2315F23E65}">
      <dgm:prSet/>
      <dgm:spPr/>
      <dgm:t>
        <a:bodyPr/>
        <a:lstStyle/>
        <a:p>
          <a:endParaRPr lang="en-US"/>
        </a:p>
      </dgm:t>
    </dgm:pt>
    <dgm:pt modelId="{58322956-380B-4895-8C4D-8797A2A77D80}" type="sibTrans" cxnId="{73A12C76-58C7-43AA-B447-DF2315F23E65}">
      <dgm:prSet/>
      <dgm:spPr/>
      <dgm:t>
        <a:bodyPr/>
        <a:lstStyle/>
        <a:p>
          <a:endParaRPr lang="en-US"/>
        </a:p>
      </dgm:t>
    </dgm:pt>
    <dgm:pt modelId="{7AEFFB38-2CE9-4B39-9720-3A2EA49E84CB}">
      <dgm:prSet/>
      <dgm:spPr/>
      <dgm:t>
        <a:bodyPr/>
        <a:lstStyle/>
        <a:p>
          <a:pPr>
            <a:lnSpc>
              <a:spcPct val="100000"/>
            </a:lnSpc>
            <a:defRPr cap="all"/>
          </a:pPr>
          <a:r>
            <a:rPr lang="en-US"/>
            <a:t>Calculated based on the size of transaction (in KB) or dynamically</a:t>
          </a:r>
        </a:p>
      </dgm:t>
    </dgm:pt>
    <dgm:pt modelId="{846C9EA0-985F-4A8F-B300-2D85FC7A3432}" type="parTrans" cxnId="{D73EDDAF-2968-435E-9B40-6FA1BC1A7552}">
      <dgm:prSet/>
      <dgm:spPr/>
      <dgm:t>
        <a:bodyPr/>
        <a:lstStyle/>
        <a:p>
          <a:endParaRPr lang="en-US"/>
        </a:p>
      </dgm:t>
    </dgm:pt>
    <dgm:pt modelId="{F2494A39-B657-4F1F-BA29-380FE03C2D90}" type="sibTrans" cxnId="{D73EDDAF-2968-435E-9B40-6FA1BC1A7552}">
      <dgm:prSet/>
      <dgm:spPr/>
      <dgm:t>
        <a:bodyPr/>
        <a:lstStyle/>
        <a:p>
          <a:endParaRPr lang="en-US"/>
        </a:p>
      </dgm:t>
    </dgm:pt>
    <dgm:pt modelId="{AD3A999C-C0A6-4F0A-9168-CC90B754092F}">
      <dgm:prSet/>
      <dgm:spPr/>
      <dgm:t>
        <a:bodyPr/>
        <a:lstStyle/>
        <a:p>
          <a:pPr>
            <a:lnSpc>
              <a:spcPct val="100000"/>
            </a:lnSpc>
            <a:defRPr cap="all"/>
          </a:pPr>
          <a:r>
            <a:rPr lang="en-US"/>
            <a:t>Implied from the difference between inputs and outputs</a:t>
          </a:r>
        </a:p>
      </dgm:t>
    </dgm:pt>
    <dgm:pt modelId="{75F046B4-14FE-4D39-AA86-86B64AE9BE83}" type="parTrans" cxnId="{6000C2FA-CE2F-4F44-9EB0-962328A3406E}">
      <dgm:prSet/>
      <dgm:spPr/>
      <dgm:t>
        <a:bodyPr/>
        <a:lstStyle/>
        <a:p>
          <a:endParaRPr lang="en-US"/>
        </a:p>
      </dgm:t>
    </dgm:pt>
    <dgm:pt modelId="{3E963A51-EF4B-4B78-BED2-8FFFEC3C7592}" type="sibTrans" cxnId="{6000C2FA-CE2F-4F44-9EB0-962328A3406E}">
      <dgm:prSet/>
      <dgm:spPr/>
      <dgm:t>
        <a:bodyPr/>
        <a:lstStyle/>
        <a:p>
          <a:endParaRPr lang="en-US"/>
        </a:p>
      </dgm:t>
    </dgm:pt>
    <dgm:pt modelId="{F7129604-0FF1-4BDA-BF8E-6A8928E1ED67}" type="pres">
      <dgm:prSet presAssocID="{EA229E75-269F-40D3-969E-9C946509843E}" presName="root" presStyleCnt="0">
        <dgm:presLayoutVars>
          <dgm:dir/>
          <dgm:resizeHandles val="exact"/>
        </dgm:presLayoutVars>
      </dgm:prSet>
      <dgm:spPr/>
    </dgm:pt>
    <dgm:pt modelId="{F08BDA58-A7A6-4F77-AE1C-7FD6737FD397}" type="pres">
      <dgm:prSet presAssocID="{D51841B0-6C03-4B7F-A6CF-00BFFD8B1CA0}" presName="compNode" presStyleCnt="0"/>
      <dgm:spPr/>
    </dgm:pt>
    <dgm:pt modelId="{BE572D3D-C9EA-427D-B791-390AB7C40F64}" type="pres">
      <dgm:prSet presAssocID="{D51841B0-6C03-4B7F-A6CF-00BFFD8B1CA0}" presName="iconBgRect" presStyleLbl="bgShp" presStyleIdx="0" presStyleCnt="3"/>
      <dgm:spPr/>
    </dgm:pt>
    <dgm:pt modelId="{3958CD5E-36E2-4FC6-BC3D-5417AFF754C2}" type="pres">
      <dgm:prSet presAssocID="{D51841B0-6C03-4B7F-A6CF-00BFFD8B1CA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39E48D59-9597-4AA5-974B-42125C73D143}" type="pres">
      <dgm:prSet presAssocID="{D51841B0-6C03-4B7F-A6CF-00BFFD8B1CA0}" presName="spaceRect" presStyleCnt="0"/>
      <dgm:spPr/>
    </dgm:pt>
    <dgm:pt modelId="{036FB284-812A-4A8E-988F-BC3A39D807ED}" type="pres">
      <dgm:prSet presAssocID="{D51841B0-6C03-4B7F-A6CF-00BFFD8B1CA0}" presName="textRect" presStyleLbl="revTx" presStyleIdx="0" presStyleCnt="3">
        <dgm:presLayoutVars>
          <dgm:chMax val="1"/>
          <dgm:chPref val="1"/>
        </dgm:presLayoutVars>
      </dgm:prSet>
      <dgm:spPr/>
    </dgm:pt>
    <dgm:pt modelId="{5FB33086-E44E-4C13-9386-4FDC8123F501}" type="pres">
      <dgm:prSet presAssocID="{58322956-380B-4895-8C4D-8797A2A77D80}" presName="sibTrans" presStyleCnt="0"/>
      <dgm:spPr/>
    </dgm:pt>
    <dgm:pt modelId="{64792814-F4DB-4FC0-AB48-49E68C108FF9}" type="pres">
      <dgm:prSet presAssocID="{7AEFFB38-2CE9-4B39-9720-3A2EA49E84CB}" presName="compNode" presStyleCnt="0"/>
      <dgm:spPr/>
    </dgm:pt>
    <dgm:pt modelId="{0E96A6E9-1A7F-4292-8922-AA1EA0EC7A19}" type="pres">
      <dgm:prSet presAssocID="{7AEFFB38-2CE9-4B39-9720-3A2EA49E84CB}" presName="iconBgRect" presStyleLbl="bgShp" presStyleIdx="1" presStyleCnt="3"/>
      <dgm:spPr/>
    </dgm:pt>
    <dgm:pt modelId="{5CA32AEC-7983-4D54-A12F-569896C89B57}" type="pres">
      <dgm:prSet presAssocID="{7AEFFB38-2CE9-4B39-9720-3A2EA49E84C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redit card"/>
        </a:ext>
      </dgm:extLst>
    </dgm:pt>
    <dgm:pt modelId="{C15E721E-6110-4D68-94E2-94F8FBB24BF9}" type="pres">
      <dgm:prSet presAssocID="{7AEFFB38-2CE9-4B39-9720-3A2EA49E84CB}" presName="spaceRect" presStyleCnt="0"/>
      <dgm:spPr/>
    </dgm:pt>
    <dgm:pt modelId="{CAA48348-8052-4756-86F4-44B19443DF7B}" type="pres">
      <dgm:prSet presAssocID="{7AEFFB38-2CE9-4B39-9720-3A2EA49E84CB}" presName="textRect" presStyleLbl="revTx" presStyleIdx="1" presStyleCnt="3">
        <dgm:presLayoutVars>
          <dgm:chMax val="1"/>
          <dgm:chPref val="1"/>
        </dgm:presLayoutVars>
      </dgm:prSet>
      <dgm:spPr/>
    </dgm:pt>
    <dgm:pt modelId="{5E839946-542C-4311-AF8B-535F03AAEAAF}" type="pres">
      <dgm:prSet presAssocID="{F2494A39-B657-4F1F-BA29-380FE03C2D90}" presName="sibTrans" presStyleCnt="0"/>
      <dgm:spPr/>
    </dgm:pt>
    <dgm:pt modelId="{89D0E7F1-E8A4-46C0-BEB8-00D0C8DE61AE}" type="pres">
      <dgm:prSet presAssocID="{AD3A999C-C0A6-4F0A-9168-CC90B754092F}" presName="compNode" presStyleCnt="0"/>
      <dgm:spPr/>
    </dgm:pt>
    <dgm:pt modelId="{9E5D3643-E7CB-4A05-B0EF-7E15A44A769F}" type="pres">
      <dgm:prSet presAssocID="{AD3A999C-C0A6-4F0A-9168-CC90B754092F}" presName="iconBgRect" presStyleLbl="bgShp" presStyleIdx="2" presStyleCnt="3"/>
      <dgm:spPr/>
    </dgm:pt>
    <dgm:pt modelId="{CD321AF7-667A-4922-ABD8-497B9CFD9730}" type="pres">
      <dgm:prSet presAssocID="{AD3A999C-C0A6-4F0A-9168-CC90B754092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F0D9DC1C-6CE2-4D73-9AFA-B6326DE2168B}" type="pres">
      <dgm:prSet presAssocID="{AD3A999C-C0A6-4F0A-9168-CC90B754092F}" presName="spaceRect" presStyleCnt="0"/>
      <dgm:spPr/>
    </dgm:pt>
    <dgm:pt modelId="{5CE5478C-EFC0-4A03-B64D-19152C937763}" type="pres">
      <dgm:prSet presAssocID="{AD3A999C-C0A6-4F0A-9168-CC90B754092F}" presName="textRect" presStyleLbl="revTx" presStyleIdx="2" presStyleCnt="3">
        <dgm:presLayoutVars>
          <dgm:chMax val="1"/>
          <dgm:chPref val="1"/>
        </dgm:presLayoutVars>
      </dgm:prSet>
      <dgm:spPr/>
    </dgm:pt>
  </dgm:ptLst>
  <dgm:cxnLst>
    <dgm:cxn modelId="{5D909F55-A7E9-6541-98A2-ED16EA3D4F67}" type="presOf" srcId="{7AEFFB38-2CE9-4B39-9720-3A2EA49E84CB}" destId="{CAA48348-8052-4756-86F4-44B19443DF7B}" srcOrd="0" destOrd="0" presId="urn:microsoft.com/office/officeart/2018/5/layout/IconCircleLabelList"/>
    <dgm:cxn modelId="{73A12C76-58C7-43AA-B447-DF2315F23E65}" srcId="{EA229E75-269F-40D3-969E-9C946509843E}" destId="{D51841B0-6C03-4B7F-A6CF-00BFFD8B1CA0}" srcOrd="0" destOrd="0" parTransId="{3365D394-954E-4EEE-A17F-48082F3BED29}" sibTransId="{58322956-380B-4895-8C4D-8797A2A77D80}"/>
    <dgm:cxn modelId="{46143B8A-4AB2-8546-9498-B820801F2129}" type="presOf" srcId="{EA229E75-269F-40D3-969E-9C946509843E}" destId="{F7129604-0FF1-4BDA-BF8E-6A8928E1ED67}" srcOrd="0" destOrd="0" presId="urn:microsoft.com/office/officeart/2018/5/layout/IconCircleLabelList"/>
    <dgm:cxn modelId="{D73EDDAF-2968-435E-9B40-6FA1BC1A7552}" srcId="{EA229E75-269F-40D3-969E-9C946509843E}" destId="{7AEFFB38-2CE9-4B39-9720-3A2EA49E84CB}" srcOrd="1" destOrd="0" parTransId="{846C9EA0-985F-4A8F-B300-2D85FC7A3432}" sibTransId="{F2494A39-B657-4F1F-BA29-380FE03C2D90}"/>
    <dgm:cxn modelId="{9EABB6B5-9975-B34C-BADA-993D95A03F51}" type="presOf" srcId="{AD3A999C-C0A6-4F0A-9168-CC90B754092F}" destId="{5CE5478C-EFC0-4A03-B64D-19152C937763}" srcOrd="0" destOrd="0" presId="urn:microsoft.com/office/officeart/2018/5/layout/IconCircleLabelList"/>
    <dgm:cxn modelId="{116782F6-5C83-9340-B094-FFE99C2E150D}" type="presOf" srcId="{D51841B0-6C03-4B7F-A6CF-00BFFD8B1CA0}" destId="{036FB284-812A-4A8E-988F-BC3A39D807ED}" srcOrd="0" destOrd="0" presId="urn:microsoft.com/office/officeart/2018/5/layout/IconCircleLabelList"/>
    <dgm:cxn modelId="{6000C2FA-CE2F-4F44-9EB0-962328A3406E}" srcId="{EA229E75-269F-40D3-969E-9C946509843E}" destId="{AD3A999C-C0A6-4F0A-9168-CC90B754092F}" srcOrd="2" destOrd="0" parTransId="{75F046B4-14FE-4D39-AA86-86B64AE9BE83}" sibTransId="{3E963A51-EF4B-4B78-BED2-8FFFEC3C7592}"/>
    <dgm:cxn modelId="{8A126649-3DE8-0A45-88B3-30B49CB56A81}" type="presParOf" srcId="{F7129604-0FF1-4BDA-BF8E-6A8928E1ED67}" destId="{F08BDA58-A7A6-4F77-AE1C-7FD6737FD397}" srcOrd="0" destOrd="0" presId="urn:microsoft.com/office/officeart/2018/5/layout/IconCircleLabelList"/>
    <dgm:cxn modelId="{E3C88405-FED2-0D48-B3AB-29C59C4FB00A}" type="presParOf" srcId="{F08BDA58-A7A6-4F77-AE1C-7FD6737FD397}" destId="{BE572D3D-C9EA-427D-B791-390AB7C40F64}" srcOrd="0" destOrd="0" presId="urn:microsoft.com/office/officeart/2018/5/layout/IconCircleLabelList"/>
    <dgm:cxn modelId="{6D8EBBE6-0134-DD46-AD42-2D2156021A61}" type="presParOf" srcId="{F08BDA58-A7A6-4F77-AE1C-7FD6737FD397}" destId="{3958CD5E-36E2-4FC6-BC3D-5417AFF754C2}" srcOrd="1" destOrd="0" presId="urn:microsoft.com/office/officeart/2018/5/layout/IconCircleLabelList"/>
    <dgm:cxn modelId="{9F19DF54-D73E-1847-948F-860C261769BB}" type="presParOf" srcId="{F08BDA58-A7A6-4F77-AE1C-7FD6737FD397}" destId="{39E48D59-9597-4AA5-974B-42125C73D143}" srcOrd="2" destOrd="0" presId="urn:microsoft.com/office/officeart/2018/5/layout/IconCircleLabelList"/>
    <dgm:cxn modelId="{B271393B-958B-B844-B6D5-81F5ABC4E1CF}" type="presParOf" srcId="{F08BDA58-A7A6-4F77-AE1C-7FD6737FD397}" destId="{036FB284-812A-4A8E-988F-BC3A39D807ED}" srcOrd="3" destOrd="0" presId="urn:microsoft.com/office/officeart/2018/5/layout/IconCircleLabelList"/>
    <dgm:cxn modelId="{4C328407-C90A-9245-B2B0-2BF1B5C761DB}" type="presParOf" srcId="{F7129604-0FF1-4BDA-BF8E-6A8928E1ED67}" destId="{5FB33086-E44E-4C13-9386-4FDC8123F501}" srcOrd="1" destOrd="0" presId="urn:microsoft.com/office/officeart/2018/5/layout/IconCircleLabelList"/>
    <dgm:cxn modelId="{EC04E8A2-8025-874E-9FEB-20F8B3DFBBBB}" type="presParOf" srcId="{F7129604-0FF1-4BDA-BF8E-6A8928E1ED67}" destId="{64792814-F4DB-4FC0-AB48-49E68C108FF9}" srcOrd="2" destOrd="0" presId="urn:microsoft.com/office/officeart/2018/5/layout/IconCircleLabelList"/>
    <dgm:cxn modelId="{75984A0D-A618-F74B-BA53-E687F9FFD30A}" type="presParOf" srcId="{64792814-F4DB-4FC0-AB48-49E68C108FF9}" destId="{0E96A6E9-1A7F-4292-8922-AA1EA0EC7A19}" srcOrd="0" destOrd="0" presId="urn:microsoft.com/office/officeart/2018/5/layout/IconCircleLabelList"/>
    <dgm:cxn modelId="{C8F64E79-6B12-8243-93D5-AD85435B2DFA}" type="presParOf" srcId="{64792814-F4DB-4FC0-AB48-49E68C108FF9}" destId="{5CA32AEC-7983-4D54-A12F-569896C89B57}" srcOrd="1" destOrd="0" presId="urn:microsoft.com/office/officeart/2018/5/layout/IconCircleLabelList"/>
    <dgm:cxn modelId="{10708886-E91A-6B47-907C-7DF4A8EE3E33}" type="presParOf" srcId="{64792814-F4DB-4FC0-AB48-49E68C108FF9}" destId="{C15E721E-6110-4D68-94E2-94F8FBB24BF9}" srcOrd="2" destOrd="0" presId="urn:microsoft.com/office/officeart/2018/5/layout/IconCircleLabelList"/>
    <dgm:cxn modelId="{64D7CBD3-9EA6-D148-8DC9-ADC4097E610B}" type="presParOf" srcId="{64792814-F4DB-4FC0-AB48-49E68C108FF9}" destId="{CAA48348-8052-4756-86F4-44B19443DF7B}" srcOrd="3" destOrd="0" presId="urn:microsoft.com/office/officeart/2018/5/layout/IconCircleLabelList"/>
    <dgm:cxn modelId="{C98ECE7C-6CB7-AB4E-B3A0-5B6B58604116}" type="presParOf" srcId="{F7129604-0FF1-4BDA-BF8E-6A8928E1ED67}" destId="{5E839946-542C-4311-AF8B-535F03AAEAAF}" srcOrd="3" destOrd="0" presId="urn:microsoft.com/office/officeart/2018/5/layout/IconCircleLabelList"/>
    <dgm:cxn modelId="{CFCBB12F-6EEA-4241-9928-8DDE6FB4E9D1}" type="presParOf" srcId="{F7129604-0FF1-4BDA-BF8E-6A8928E1ED67}" destId="{89D0E7F1-E8A4-46C0-BEB8-00D0C8DE61AE}" srcOrd="4" destOrd="0" presId="urn:microsoft.com/office/officeart/2018/5/layout/IconCircleLabelList"/>
    <dgm:cxn modelId="{172EB22A-7998-0749-BD50-872A7AE71417}" type="presParOf" srcId="{89D0E7F1-E8A4-46C0-BEB8-00D0C8DE61AE}" destId="{9E5D3643-E7CB-4A05-B0EF-7E15A44A769F}" srcOrd="0" destOrd="0" presId="urn:microsoft.com/office/officeart/2018/5/layout/IconCircleLabelList"/>
    <dgm:cxn modelId="{D40CBE2A-0AE4-B841-8BE2-6BE0CF1A6319}" type="presParOf" srcId="{89D0E7F1-E8A4-46C0-BEB8-00D0C8DE61AE}" destId="{CD321AF7-667A-4922-ABD8-497B9CFD9730}" srcOrd="1" destOrd="0" presId="urn:microsoft.com/office/officeart/2018/5/layout/IconCircleLabelList"/>
    <dgm:cxn modelId="{6F903DA2-672E-6D4C-AE07-EAD346901172}" type="presParOf" srcId="{89D0E7F1-E8A4-46C0-BEB8-00D0C8DE61AE}" destId="{F0D9DC1C-6CE2-4D73-9AFA-B6326DE2168B}" srcOrd="2" destOrd="0" presId="urn:microsoft.com/office/officeart/2018/5/layout/IconCircleLabelList"/>
    <dgm:cxn modelId="{BC09CDB3-7E32-8F44-A20B-C410E077524A}" type="presParOf" srcId="{89D0E7F1-E8A4-46C0-BEB8-00D0C8DE61AE}" destId="{5CE5478C-EFC0-4A03-B64D-19152C93776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92DC6-0167-49C8-B476-461AB209F793}">
      <dsp:nvSpPr>
        <dsp:cNvPr id="0" name=""/>
        <dsp:cNvSpPr/>
      </dsp:nvSpPr>
      <dsp:spPr>
        <a:xfrm>
          <a:off x="1020487" y="903599"/>
          <a:ext cx="1098562" cy="1098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7A6D40-279A-4A94-8AF1-310A25E153E7}">
      <dsp:nvSpPr>
        <dsp:cNvPr id="0" name=""/>
        <dsp:cNvSpPr/>
      </dsp:nvSpPr>
      <dsp:spPr>
        <a:xfrm>
          <a:off x="393" y="2111559"/>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Digital keys</a:t>
          </a:r>
        </a:p>
      </dsp:txBody>
      <dsp:txXfrm>
        <a:off x="393" y="2111559"/>
        <a:ext cx="3138750" cy="470812"/>
      </dsp:txXfrm>
    </dsp:sp>
    <dsp:sp modelId="{762EE6FD-4C4E-4B68-A3E9-4D3644EC4D99}">
      <dsp:nvSpPr>
        <dsp:cNvPr id="0" name=""/>
        <dsp:cNvSpPr/>
      </dsp:nvSpPr>
      <dsp:spPr>
        <a:xfrm>
          <a:off x="393" y="2633255"/>
          <a:ext cx="3138750" cy="814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P</a:t>
          </a:r>
          <a:r>
            <a:rPr lang="en-US" sz="1700" kern="1200"/>
            <a:t>rivate secret key</a:t>
          </a:r>
        </a:p>
        <a:p>
          <a:pPr marL="0" lvl="0" indent="0" algn="ctr" defTabSz="755650">
            <a:lnSpc>
              <a:spcPct val="90000"/>
            </a:lnSpc>
            <a:spcBef>
              <a:spcPct val="0"/>
            </a:spcBef>
            <a:spcAft>
              <a:spcPct val="35000"/>
            </a:spcAft>
            <a:buNone/>
          </a:pPr>
          <a:r>
            <a:rPr lang="en-GB" sz="1700" kern="1200"/>
            <a:t>P</a:t>
          </a:r>
          <a:r>
            <a:rPr lang="en-US" sz="1700" kern="1200"/>
            <a:t>ublic key</a:t>
          </a:r>
        </a:p>
      </dsp:txBody>
      <dsp:txXfrm>
        <a:off x="393" y="2633255"/>
        <a:ext cx="3138750" cy="814483"/>
      </dsp:txXfrm>
    </dsp:sp>
    <dsp:sp modelId="{6EC563A4-E010-4FE9-B463-36DD17F0C4CC}">
      <dsp:nvSpPr>
        <dsp:cNvPr id="0" name=""/>
        <dsp:cNvSpPr/>
      </dsp:nvSpPr>
      <dsp:spPr>
        <a:xfrm>
          <a:off x="4708518" y="903599"/>
          <a:ext cx="1098562" cy="1098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EF60FEF-905B-45D1-AEF4-B1DD2D15EED5}">
      <dsp:nvSpPr>
        <dsp:cNvPr id="0" name=""/>
        <dsp:cNvSpPr/>
      </dsp:nvSpPr>
      <dsp:spPr>
        <a:xfrm>
          <a:off x="3688425" y="2111559"/>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Bitcoin address</a:t>
          </a:r>
        </a:p>
      </dsp:txBody>
      <dsp:txXfrm>
        <a:off x="3688425" y="2111559"/>
        <a:ext cx="3138750" cy="470812"/>
      </dsp:txXfrm>
    </dsp:sp>
    <dsp:sp modelId="{FF8EB789-FD92-4F0F-BDB1-700CC1E1AF33}">
      <dsp:nvSpPr>
        <dsp:cNvPr id="0" name=""/>
        <dsp:cNvSpPr/>
      </dsp:nvSpPr>
      <dsp:spPr>
        <a:xfrm>
          <a:off x="3688425" y="2633255"/>
          <a:ext cx="3138750" cy="814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GB" sz="1700" kern="1200"/>
            <a:t>Generated from the public key</a:t>
          </a:r>
          <a:endParaRPr lang="en-US" sz="1700" kern="1200"/>
        </a:p>
      </dsp:txBody>
      <dsp:txXfrm>
        <a:off x="3688425" y="2633255"/>
        <a:ext cx="3138750" cy="814483"/>
      </dsp:txXfrm>
    </dsp:sp>
    <dsp:sp modelId="{51F5595E-0C9A-4D97-A53A-A504A73B8FA2}">
      <dsp:nvSpPr>
        <dsp:cNvPr id="0" name=""/>
        <dsp:cNvSpPr/>
      </dsp:nvSpPr>
      <dsp:spPr>
        <a:xfrm>
          <a:off x="8396550" y="903599"/>
          <a:ext cx="1098562" cy="1098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6675EC-63F5-4711-9032-7DECBE6AA28F}">
      <dsp:nvSpPr>
        <dsp:cNvPr id="0" name=""/>
        <dsp:cNvSpPr/>
      </dsp:nvSpPr>
      <dsp:spPr>
        <a:xfrm>
          <a:off x="7376456" y="2111559"/>
          <a:ext cx="3138750" cy="470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en-US" sz="3300" kern="1200"/>
            <a:t>Digital signature</a:t>
          </a:r>
        </a:p>
      </dsp:txBody>
      <dsp:txXfrm>
        <a:off x="7376456" y="2111559"/>
        <a:ext cx="3138750" cy="470812"/>
      </dsp:txXfrm>
    </dsp:sp>
    <dsp:sp modelId="{8B1705E8-973B-4998-AF88-35B7874DAC27}">
      <dsp:nvSpPr>
        <dsp:cNvPr id="0" name=""/>
        <dsp:cNvSpPr/>
      </dsp:nvSpPr>
      <dsp:spPr>
        <a:xfrm>
          <a:off x="7376456" y="2633255"/>
          <a:ext cx="3138750" cy="814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(Most) transactions require to be included in blockchain</a:t>
          </a:r>
        </a:p>
        <a:p>
          <a:pPr marL="0" lvl="0" indent="0" algn="ctr" defTabSz="755650">
            <a:lnSpc>
              <a:spcPct val="90000"/>
            </a:lnSpc>
            <a:spcBef>
              <a:spcPct val="0"/>
            </a:spcBef>
            <a:spcAft>
              <a:spcPct val="35000"/>
            </a:spcAft>
            <a:buNone/>
          </a:pPr>
          <a:r>
            <a:rPr lang="en-GB" sz="1700" kern="1200"/>
            <a:t>G</a:t>
          </a:r>
          <a:r>
            <a:rPr lang="en-US" sz="1700" kern="1200"/>
            <a:t>enerated from the secret key</a:t>
          </a:r>
        </a:p>
      </dsp:txBody>
      <dsp:txXfrm>
        <a:off x="7376456" y="2633255"/>
        <a:ext cx="3138750" cy="8144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72D3D-C9EA-427D-B791-390AB7C40F64}">
      <dsp:nvSpPr>
        <dsp:cNvPr id="0" name=""/>
        <dsp:cNvSpPr/>
      </dsp:nvSpPr>
      <dsp:spPr>
        <a:xfrm>
          <a:off x="679050" y="578168"/>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8CD5E-36E2-4FC6-BC3D-5417AFF754C2}">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6FB284-812A-4A8E-988F-BC3A39D807ED}">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Affect the processing priority</a:t>
          </a:r>
        </a:p>
      </dsp:txBody>
      <dsp:txXfrm>
        <a:off x="75768" y="3053169"/>
        <a:ext cx="3093750" cy="720000"/>
      </dsp:txXfrm>
    </dsp:sp>
    <dsp:sp modelId="{0E96A6E9-1A7F-4292-8922-AA1EA0EC7A19}">
      <dsp:nvSpPr>
        <dsp:cNvPr id="0" name=""/>
        <dsp:cNvSpPr/>
      </dsp:nvSpPr>
      <dsp:spPr>
        <a:xfrm>
          <a:off x="4314206" y="578168"/>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A32AEC-7983-4D54-A12F-569896C89B57}">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A48348-8052-4756-86F4-44B19443DF7B}">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Calculated based on the size of transaction (in KB) or dynamically</a:t>
          </a:r>
        </a:p>
      </dsp:txBody>
      <dsp:txXfrm>
        <a:off x="3710925" y="3053169"/>
        <a:ext cx="3093750" cy="720000"/>
      </dsp:txXfrm>
    </dsp:sp>
    <dsp:sp modelId="{9E5D3643-E7CB-4A05-B0EF-7E15A44A769F}">
      <dsp:nvSpPr>
        <dsp:cNvPr id="0" name=""/>
        <dsp:cNvSpPr/>
      </dsp:nvSpPr>
      <dsp:spPr>
        <a:xfrm>
          <a:off x="7949362" y="578168"/>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21AF7-667A-4922-ABD8-497B9CFD9730}">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E5478C-EFC0-4A03-B64D-19152C937763}">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Implied from the difference between inputs and outputs</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9D2B6-9DB6-F348-8ECC-5C80EFA07A6A}" type="datetimeFigureOut">
              <a:rPr lang="en-CZ" smtClean="0"/>
              <a:t>17.12.2022</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A8A1D5-B353-6E4F-ACF6-2F1324FF8EF3}" type="slidenum">
              <a:rPr lang="en-CZ" smtClean="0"/>
              <a:t>‹#›</a:t>
            </a:fld>
            <a:endParaRPr lang="en-CZ"/>
          </a:p>
        </p:txBody>
      </p:sp>
    </p:spTree>
    <p:extLst>
      <p:ext uri="{BB962C8B-B14F-4D97-AF65-F5344CB8AC3E}">
        <p14:creationId xmlns:p14="http://schemas.microsoft.com/office/powerpoint/2010/main" val="222830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4</a:t>
            </a:fld>
            <a:endParaRPr lang="en-CZ"/>
          </a:p>
        </p:txBody>
      </p:sp>
    </p:spTree>
    <p:extLst>
      <p:ext uri="{BB962C8B-B14F-4D97-AF65-F5344CB8AC3E}">
        <p14:creationId xmlns:p14="http://schemas.microsoft.com/office/powerpoint/2010/main" val="3602481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t>
            </a:r>
            <a:r>
              <a:rPr lang="en-CZ" dirty="0"/>
              <a:t>xplain Base58check</a:t>
            </a:r>
          </a:p>
          <a:p>
            <a:r>
              <a:rPr lang="en-CZ" dirty="0"/>
              <a:t>P2SH starts with 3</a:t>
            </a:r>
          </a:p>
          <a:p>
            <a:r>
              <a:rPr lang="en-CZ" dirty="0"/>
              <a:t>Multisig</a:t>
            </a:r>
          </a:p>
          <a:p>
            <a:r>
              <a:rPr lang="en-GB" dirty="0"/>
              <a:t>V</a:t>
            </a:r>
            <a:r>
              <a:rPr lang="en-CZ" dirty="0"/>
              <a:t>anity addresses for Xmas</a:t>
            </a:r>
          </a:p>
        </p:txBody>
      </p:sp>
      <p:sp>
        <p:nvSpPr>
          <p:cNvPr id="4" name="Slide Number Placeholder 3"/>
          <p:cNvSpPr>
            <a:spLocks noGrp="1"/>
          </p:cNvSpPr>
          <p:nvPr>
            <p:ph type="sldNum" sz="quarter" idx="5"/>
          </p:nvPr>
        </p:nvSpPr>
        <p:spPr/>
        <p:txBody>
          <a:bodyPr/>
          <a:lstStyle/>
          <a:p>
            <a:fld id="{D3A8A1D5-B353-6E4F-ACF6-2F1324FF8EF3}" type="slidenum">
              <a:rPr lang="en-CZ" smtClean="0"/>
              <a:t>15</a:t>
            </a:fld>
            <a:endParaRPr lang="en-CZ"/>
          </a:p>
        </p:txBody>
      </p:sp>
    </p:spTree>
    <p:extLst>
      <p:ext uri="{BB962C8B-B14F-4D97-AF65-F5344CB8AC3E}">
        <p14:creationId xmlns:p14="http://schemas.microsoft.com/office/powerpoint/2010/main" val="5851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16</a:t>
            </a:fld>
            <a:endParaRPr lang="en-CZ"/>
          </a:p>
        </p:txBody>
      </p:sp>
    </p:spTree>
    <p:extLst>
      <p:ext uri="{BB962C8B-B14F-4D97-AF65-F5344CB8AC3E}">
        <p14:creationId xmlns:p14="http://schemas.microsoft.com/office/powerpoint/2010/main" val="1580471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E</a:t>
            </a:r>
            <a:r>
              <a:rPr lang="en-CZ" dirty="0"/>
              <a:t>xplain satoshi!</a:t>
            </a:r>
          </a:p>
        </p:txBody>
      </p:sp>
      <p:sp>
        <p:nvSpPr>
          <p:cNvPr id="4" name="Slide Number Placeholder 3"/>
          <p:cNvSpPr>
            <a:spLocks noGrp="1"/>
          </p:cNvSpPr>
          <p:nvPr>
            <p:ph type="sldNum" sz="quarter" idx="5"/>
          </p:nvPr>
        </p:nvSpPr>
        <p:spPr/>
        <p:txBody>
          <a:bodyPr/>
          <a:lstStyle/>
          <a:p>
            <a:fld id="{D3A8A1D5-B353-6E4F-ACF6-2F1324FF8EF3}" type="slidenum">
              <a:rPr lang="en-CZ" smtClean="0"/>
              <a:t>17</a:t>
            </a:fld>
            <a:endParaRPr lang="en-CZ"/>
          </a:p>
        </p:txBody>
      </p:sp>
    </p:spTree>
    <p:extLst>
      <p:ext uri="{BB962C8B-B14F-4D97-AF65-F5344CB8AC3E}">
        <p14:creationId xmlns:p14="http://schemas.microsoft.com/office/powerpoint/2010/main" val="9484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t>
            </a:r>
            <a:r>
              <a:rPr lang="en-GB" dirty="0"/>
              <a:t>N</a:t>
            </a:r>
            <a:r>
              <a:rPr lang="en-CZ" dirty="0"/>
              <a:t>eed UTXO to get the info</a:t>
            </a:r>
          </a:p>
        </p:txBody>
      </p:sp>
      <p:sp>
        <p:nvSpPr>
          <p:cNvPr id="4" name="Slide Number Placeholder 3"/>
          <p:cNvSpPr>
            <a:spLocks noGrp="1"/>
          </p:cNvSpPr>
          <p:nvPr>
            <p:ph type="sldNum" sz="quarter" idx="5"/>
          </p:nvPr>
        </p:nvSpPr>
        <p:spPr/>
        <p:txBody>
          <a:bodyPr/>
          <a:lstStyle/>
          <a:p>
            <a:fld id="{D3A8A1D5-B353-6E4F-ACF6-2F1324FF8EF3}" type="slidenum">
              <a:rPr lang="en-CZ" smtClean="0"/>
              <a:t>18</a:t>
            </a:fld>
            <a:endParaRPr lang="en-CZ"/>
          </a:p>
        </p:txBody>
      </p:sp>
    </p:spTree>
    <p:extLst>
      <p:ext uri="{BB962C8B-B14F-4D97-AF65-F5344CB8AC3E}">
        <p14:creationId xmlns:p14="http://schemas.microsoft.com/office/powerpoint/2010/main" val="2322813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T</a:t>
            </a:r>
            <a:r>
              <a:rPr lang="en-CZ" dirty="0"/>
              <a:t>ypically automatic by wallet</a:t>
            </a:r>
          </a:p>
          <a:p>
            <a:pPr marL="171450" indent="-171450">
              <a:buFontTx/>
              <a:buChar char="-"/>
            </a:pPr>
            <a:r>
              <a:rPr lang="en-GB" dirty="0"/>
              <a:t>Clients M</a:t>
            </a:r>
            <a:r>
              <a:rPr lang="en-CZ" dirty="0"/>
              <a:t>ust include dynamic fees</a:t>
            </a:r>
          </a:p>
          <a:p>
            <a:pPr marL="171450" indent="-171450">
              <a:buFontTx/>
              <a:buChar char="-"/>
            </a:pPr>
            <a:r>
              <a:rPr lang="en-GB" dirty="0"/>
              <a:t>D</a:t>
            </a:r>
            <a:r>
              <a:rPr lang="en-CZ" dirty="0"/>
              <a:t>iff between input &amp; output</a:t>
            </a:r>
          </a:p>
          <a:p>
            <a:endParaRPr lang="en-GB" i="0" dirty="0">
              <a:effectLst/>
              <a:latin typeface="+mn-lt"/>
            </a:endParaRPr>
          </a:p>
          <a:p>
            <a:r>
              <a:rPr lang="en-GB" i="0" dirty="0">
                <a:effectLst/>
                <a:latin typeface="+mn-lt"/>
              </a:rPr>
              <a:t>- </a:t>
            </a:r>
            <a:r>
              <a:rPr lang="en-GB" i="1" dirty="0" err="1">
                <a:effectLst/>
                <a:latin typeface="Times" pitchFamily="2" charset="0"/>
              </a:rPr>
              <a:t>bitcoinfees.earn.com</a:t>
            </a:r>
            <a:endParaRPr lang="en-GB" dirty="0">
              <a:effectLst/>
              <a:latin typeface="Times" pitchFamily="2" charset="0"/>
            </a:endParaRPr>
          </a:p>
          <a:p>
            <a:pPr marL="171450" indent="-171450">
              <a:buFontTx/>
              <a:buChar char="-"/>
            </a:pPr>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19</a:t>
            </a:fld>
            <a:endParaRPr lang="en-CZ"/>
          </a:p>
        </p:txBody>
      </p:sp>
    </p:spTree>
    <p:extLst>
      <p:ext uri="{BB962C8B-B14F-4D97-AF65-F5344CB8AC3E}">
        <p14:creationId xmlns:p14="http://schemas.microsoft.com/office/powerpoint/2010/main" val="398560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t>
            </a:r>
            <a:r>
              <a:rPr lang="en-GB" dirty="0"/>
              <a:t>N</a:t>
            </a:r>
            <a:r>
              <a:rPr lang="en-CZ" dirty="0"/>
              <a:t>eed UTXO to get the info</a:t>
            </a:r>
          </a:p>
        </p:txBody>
      </p:sp>
      <p:sp>
        <p:nvSpPr>
          <p:cNvPr id="4" name="Slide Number Placeholder 3"/>
          <p:cNvSpPr>
            <a:spLocks noGrp="1"/>
          </p:cNvSpPr>
          <p:nvPr>
            <p:ph type="sldNum" sz="quarter" idx="5"/>
          </p:nvPr>
        </p:nvSpPr>
        <p:spPr/>
        <p:txBody>
          <a:bodyPr/>
          <a:lstStyle/>
          <a:p>
            <a:fld id="{D3A8A1D5-B353-6E4F-ACF6-2F1324FF8EF3}" type="slidenum">
              <a:rPr lang="en-CZ" smtClean="0"/>
              <a:t>20</a:t>
            </a:fld>
            <a:endParaRPr lang="en-CZ"/>
          </a:p>
        </p:txBody>
      </p:sp>
    </p:spTree>
    <p:extLst>
      <p:ext uri="{BB962C8B-B14F-4D97-AF65-F5344CB8AC3E}">
        <p14:creationId xmlns:p14="http://schemas.microsoft.com/office/powerpoint/2010/main" val="37489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t>
            </a:r>
            <a:r>
              <a:rPr lang="en-GB" dirty="0"/>
              <a:t>N</a:t>
            </a:r>
            <a:r>
              <a:rPr lang="en-CZ" dirty="0"/>
              <a:t>eed UTXO to get the info</a:t>
            </a:r>
          </a:p>
        </p:txBody>
      </p:sp>
      <p:sp>
        <p:nvSpPr>
          <p:cNvPr id="4" name="Slide Number Placeholder 3"/>
          <p:cNvSpPr>
            <a:spLocks noGrp="1"/>
          </p:cNvSpPr>
          <p:nvPr>
            <p:ph type="sldNum" sz="quarter" idx="5"/>
          </p:nvPr>
        </p:nvSpPr>
        <p:spPr/>
        <p:txBody>
          <a:bodyPr/>
          <a:lstStyle/>
          <a:p>
            <a:fld id="{D3A8A1D5-B353-6E4F-ACF6-2F1324FF8EF3}" type="slidenum">
              <a:rPr lang="en-CZ" smtClean="0"/>
              <a:t>21</a:t>
            </a:fld>
            <a:endParaRPr lang="en-CZ"/>
          </a:p>
        </p:txBody>
      </p:sp>
    </p:spTree>
    <p:extLst>
      <p:ext uri="{BB962C8B-B14F-4D97-AF65-F5344CB8AC3E}">
        <p14:creationId xmlns:p14="http://schemas.microsoft.com/office/powerpoint/2010/main" val="366358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effectLst/>
                <a:latin typeface="Times" pitchFamily="2" charset="0"/>
              </a:rPr>
              <a:t>TODO: explain </a:t>
            </a:r>
            <a:r>
              <a:rPr lang="en-GB" i="0" dirty="0" err="1">
                <a:effectLst/>
                <a:latin typeface="Times" pitchFamily="2" charset="0"/>
              </a:rPr>
              <a:t>sighash</a:t>
            </a:r>
            <a:endParaRPr lang="en-GB" i="0" dirty="0">
              <a:effectLst/>
              <a:latin typeface="Times" pitchFamily="2" charset="0"/>
            </a:endParaRP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22</a:t>
            </a:fld>
            <a:endParaRPr lang="en-CZ"/>
          </a:p>
        </p:txBody>
      </p:sp>
    </p:spTree>
    <p:extLst>
      <p:ext uri="{BB962C8B-B14F-4D97-AF65-F5344CB8AC3E}">
        <p14:creationId xmlns:p14="http://schemas.microsoft.com/office/powerpoint/2010/main" val="837451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t>
            </a:r>
            <a:r>
              <a:rPr lang="en-CZ" dirty="0"/>
              <a:t>enerated same way as already shown</a:t>
            </a:r>
          </a:p>
        </p:txBody>
      </p:sp>
      <p:sp>
        <p:nvSpPr>
          <p:cNvPr id="4" name="Slide Number Placeholder 3"/>
          <p:cNvSpPr>
            <a:spLocks noGrp="1"/>
          </p:cNvSpPr>
          <p:nvPr>
            <p:ph type="sldNum" sz="quarter" idx="5"/>
          </p:nvPr>
        </p:nvSpPr>
        <p:spPr/>
        <p:txBody>
          <a:bodyPr/>
          <a:lstStyle/>
          <a:p>
            <a:fld id="{D3A8A1D5-B353-6E4F-ACF6-2F1324FF8EF3}" type="slidenum">
              <a:rPr lang="en-CZ" smtClean="0"/>
              <a:t>23</a:t>
            </a:fld>
            <a:endParaRPr lang="en-CZ"/>
          </a:p>
        </p:txBody>
      </p:sp>
    </p:spTree>
    <p:extLst>
      <p:ext uri="{BB962C8B-B14F-4D97-AF65-F5344CB8AC3E}">
        <p14:creationId xmlns:p14="http://schemas.microsoft.com/office/powerpoint/2010/main" val="734603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 bug in multiseg</a:t>
            </a:r>
          </a:p>
        </p:txBody>
      </p:sp>
      <p:sp>
        <p:nvSpPr>
          <p:cNvPr id="4" name="Slide Number Placeholder 3"/>
          <p:cNvSpPr>
            <a:spLocks noGrp="1"/>
          </p:cNvSpPr>
          <p:nvPr>
            <p:ph type="sldNum" sz="quarter" idx="5"/>
          </p:nvPr>
        </p:nvSpPr>
        <p:spPr/>
        <p:txBody>
          <a:bodyPr/>
          <a:lstStyle/>
          <a:p>
            <a:fld id="{D3A8A1D5-B353-6E4F-ACF6-2F1324FF8EF3}" type="slidenum">
              <a:rPr lang="en-CZ" smtClean="0"/>
              <a:t>24</a:t>
            </a:fld>
            <a:endParaRPr lang="en-CZ"/>
          </a:p>
        </p:txBody>
      </p:sp>
    </p:spTree>
    <p:extLst>
      <p:ext uri="{BB962C8B-B14F-4D97-AF65-F5344CB8AC3E}">
        <p14:creationId xmlns:p14="http://schemas.microsoft.com/office/powerpoint/2010/main" val="3958324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6</a:t>
            </a:fld>
            <a:endParaRPr lang="en-CZ"/>
          </a:p>
        </p:txBody>
      </p:sp>
    </p:spTree>
    <p:extLst>
      <p:ext uri="{BB962C8B-B14F-4D97-AF65-F5344CB8AC3E}">
        <p14:creationId xmlns:p14="http://schemas.microsoft.com/office/powerpoint/2010/main" val="406284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pay to a script matching this hash, a script that will be presented later when this output is spent</a:t>
            </a:r>
          </a:p>
          <a:p>
            <a:endParaRPr lang="en-GB" dirty="0">
              <a:effectLst/>
              <a:latin typeface="Times" pitchFamily="2" charset="0"/>
            </a:endParaRPr>
          </a:p>
          <a:p>
            <a:r>
              <a:rPr lang="en-GB" dirty="0">
                <a:effectLst/>
                <a:latin typeface="Times" pitchFamily="2" charset="0"/>
              </a:rPr>
              <a:t>Advantages:</a:t>
            </a:r>
          </a:p>
          <a:p>
            <a:r>
              <a:rPr lang="en-GB" dirty="0">
                <a:effectLst/>
                <a:latin typeface="Times" pitchFamily="2" charset="0"/>
              </a:rPr>
              <a:t>Complex scripts are replaced by shorter fingerprints in the transaction output, making the transaction smaller.</a:t>
            </a:r>
          </a:p>
          <a:p>
            <a:r>
              <a:rPr lang="en-GB" dirty="0">
                <a:effectLst/>
                <a:latin typeface="Times" pitchFamily="2" charset="0"/>
              </a:rPr>
              <a:t>Scripts can be coded as an address, so the sender and the sender’s wallet don’t need complex engineering to implement P2SH.</a:t>
            </a:r>
          </a:p>
          <a:p>
            <a:r>
              <a:rPr lang="en-GB" dirty="0">
                <a:effectLst/>
                <a:latin typeface="Times" pitchFamily="2" charset="0"/>
              </a:rPr>
              <a:t>P2SH shifts the burden of constructing the script to the recipient, not the sender.</a:t>
            </a:r>
          </a:p>
          <a:p>
            <a:r>
              <a:rPr lang="en-GB" dirty="0">
                <a:effectLst/>
                <a:latin typeface="Times" pitchFamily="2" charset="0"/>
              </a:rPr>
              <a:t>P2SH shifts the burden in data storage for the long script from the output (which additionally to being stored on the blockchain is in the UTXO set) to the input (only stored on the blockchain).</a:t>
            </a:r>
          </a:p>
          <a:p>
            <a:r>
              <a:rPr lang="en-GB" dirty="0">
                <a:effectLst/>
                <a:latin typeface="Times" pitchFamily="2" charset="0"/>
              </a:rPr>
              <a:t>P2SH shifts the burden in data storage for the long script from the present time (payment) to a future time (when it is spent).</a:t>
            </a:r>
          </a:p>
          <a:p>
            <a:r>
              <a:rPr lang="en-GB" dirty="0">
                <a:effectLst/>
                <a:latin typeface="Times" pitchFamily="2" charset="0"/>
              </a:rPr>
              <a:t>P2SH shifts the higher transaction fee costs of a long script from the sender to the recipient, who has to include the long redeem script to spend it.</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25</a:t>
            </a:fld>
            <a:endParaRPr lang="en-CZ"/>
          </a:p>
        </p:txBody>
      </p:sp>
    </p:spTree>
    <p:extLst>
      <p:ext uri="{BB962C8B-B14F-4D97-AF65-F5344CB8AC3E}">
        <p14:creationId xmlns:p14="http://schemas.microsoft.com/office/powerpoint/2010/main" val="3935907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t>
            </a:r>
            <a:r>
              <a:rPr lang="en-CZ" dirty="0"/>
              <a:t>efore the operator, controversial, because of bloated blockchain and UTXO which cannot be spent</a:t>
            </a:r>
          </a:p>
          <a:p>
            <a:r>
              <a:rPr lang="en-GB" dirty="0"/>
              <a:t>U</a:t>
            </a:r>
            <a:r>
              <a:rPr lang="en-CZ" dirty="0"/>
              <a:t>sed together with some services…</a:t>
            </a:r>
          </a:p>
        </p:txBody>
      </p:sp>
      <p:sp>
        <p:nvSpPr>
          <p:cNvPr id="4" name="Slide Number Placeholder 3"/>
          <p:cNvSpPr>
            <a:spLocks noGrp="1"/>
          </p:cNvSpPr>
          <p:nvPr>
            <p:ph type="sldNum" sz="quarter" idx="5"/>
          </p:nvPr>
        </p:nvSpPr>
        <p:spPr/>
        <p:txBody>
          <a:bodyPr/>
          <a:lstStyle/>
          <a:p>
            <a:fld id="{D3A8A1D5-B353-6E4F-ACF6-2F1324FF8EF3}" type="slidenum">
              <a:rPr lang="en-CZ" smtClean="0"/>
              <a:t>26</a:t>
            </a:fld>
            <a:endParaRPr lang="en-CZ"/>
          </a:p>
        </p:txBody>
      </p:sp>
    </p:spTree>
    <p:extLst>
      <p:ext uri="{BB962C8B-B14F-4D97-AF65-F5344CB8AC3E}">
        <p14:creationId xmlns:p14="http://schemas.microsoft.com/office/powerpoint/2010/main" val="3914926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t>
            </a:r>
            <a:r>
              <a:rPr lang="en-GB" dirty="0"/>
              <a:t>E</a:t>
            </a:r>
            <a:r>
              <a:rPr lang="en-CZ" dirty="0"/>
              <a:t>xplain double spending</a:t>
            </a:r>
          </a:p>
        </p:txBody>
      </p:sp>
      <p:sp>
        <p:nvSpPr>
          <p:cNvPr id="4" name="Slide Number Placeholder 3"/>
          <p:cNvSpPr>
            <a:spLocks noGrp="1"/>
          </p:cNvSpPr>
          <p:nvPr>
            <p:ph type="sldNum" sz="quarter" idx="5"/>
          </p:nvPr>
        </p:nvSpPr>
        <p:spPr/>
        <p:txBody>
          <a:bodyPr/>
          <a:lstStyle/>
          <a:p>
            <a:fld id="{D3A8A1D5-B353-6E4F-ACF6-2F1324FF8EF3}" type="slidenum">
              <a:rPr lang="en-CZ" smtClean="0"/>
              <a:t>27</a:t>
            </a:fld>
            <a:endParaRPr lang="en-CZ"/>
          </a:p>
        </p:txBody>
      </p:sp>
    </p:spTree>
    <p:extLst>
      <p:ext uri="{BB962C8B-B14F-4D97-AF65-F5344CB8AC3E}">
        <p14:creationId xmlns:p14="http://schemas.microsoft.com/office/powerpoint/2010/main" val="3696657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en-CZ" dirty="0"/>
              <a:t>he clock doesn’t start counting before UTXO is recorded</a:t>
            </a:r>
          </a:p>
          <a:p>
            <a:r>
              <a:rPr lang="en-GB" dirty="0"/>
              <a:t>U</a:t>
            </a:r>
            <a:r>
              <a:rPr lang="en-CZ" dirty="0"/>
              <a:t>seful for lightning networks</a:t>
            </a:r>
          </a:p>
          <a:p>
            <a:r>
              <a:rPr lang="en-CZ" dirty="0"/>
              <a:t>nSequence originaly for mofification of transactions in mempool, but never implemented</a:t>
            </a:r>
          </a:p>
          <a:p>
            <a:endParaRPr lang="en-CZ" dirty="0"/>
          </a:p>
          <a:p>
            <a:r>
              <a:rPr lang="en-CZ" dirty="0"/>
              <a:t>nSequence</a:t>
            </a:r>
          </a:p>
          <a:p>
            <a:r>
              <a:rPr lang="en-CZ" dirty="0"/>
              <a:t>0 – blocks,</a:t>
            </a:r>
          </a:p>
          <a:p>
            <a:r>
              <a:rPr lang="en-CZ" dirty="0"/>
              <a:t>1 - seconds</a:t>
            </a:r>
          </a:p>
        </p:txBody>
      </p:sp>
      <p:sp>
        <p:nvSpPr>
          <p:cNvPr id="4" name="Slide Number Placeholder 3"/>
          <p:cNvSpPr>
            <a:spLocks noGrp="1"/>
          </p:cNvSpPr>
          <p:nvPr>
            <p:ph type="sldNum" sz="quarter" idx="5"/>
          </p:nvPr>
        </p:nvSpPr>
        <p:spPr/>
        <p:txBody>
          <a:bodyPr/>
          <a:lstStyle/>
          <a:p>
            <a:fld id="{D3A8A1D5-B353-6E4F-ACF6-2F1324FF8EF3}" type="slidenum">
              <a:rPr lang="en-CZ" smtClean="0"/>
              <a:t>28</a:t>
            </a:fld>
            <a:endParaRPr lang="en-CZ"/>
          </a:p>
        </p:txBody>
      </p:sp>
    </p:spTree>
    <p:extLst>
      <p:ext uri="{BB962C8B-B14F-4D97-AF65-F5344CB8AC3E}">
        <p14:creationId xmlns:p14="http://schemas.microsoft.com/office/powerpoint/2010/main" val="3516763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
            </a:r>
            <a:r>
              <a:rPr lang="en-CZ" dirty="0"/>
              <a:t>all-time vs. consensuse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node its own </a:t>
            </a:r>
            <a:r>
              <a:rPr lang="en-GB" dirty="0" err="1"/>
              <a:t>tim</a:t>
            </a:r>
            <a:endParaRPr lang="en-GB" dirty="0"/>
          </a:p>
        </p:txBody>
      </p:sp>
      <p:sp>
        <p:nvSpPr>
          <p:cNvPr id="4" name="Slide Number Placeholder 3"/>
          <p:cNvSpPr>
            <a:spLocks noGrp="1"/>
          </p:cNvSpPr>
          <p:nvPr>
            <p:ph type="sldNum" sz="quarter" idx="5"/>
          </p:nvPr>
        </p:nvSpPr>
        <p:spPr/>
        <p:txBody>
          <a:bodyPr/>
          <a:lstStyle/>
          <a:p>
            <a:fld id="{D3A8A1D5-B353-6E4F-ACF6-2F1324FF8EF3}" type="slidenum">
              <a:rPr lang="en-CZ" smtClean="0"/>
              <a:t>29</a:t>
            </a:fld>
            <a:endParaRPr lang="en-CZ"/>
          </a:p>
        </p:txBody>
      </p:sp>
    </p:spTree>
    <p:extLst>
      <p:ext uri="{BB962C8B-B14F-4D97-AF65-F5344CB8AC3E}">
        <p14:creationId xmlns:p14="http://schemas.microsoft.com/office/powerpoint/2010/main" val="2355200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Today, this attack is not very lucrative, because block reward is much higher than total fees per block. But at some point in the future, transaction fees will be the majority of the mining reward (or even the entirety of the mining reward). At that time, this scenario becomes inevitable.</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30</a:t>
            </a:fld>
            <a:endParaRPr lang="en-CZ"/>
          </a:p>
        </p:txBody>
      </p:sp>
    </p:spTree>
    <p:extLst>
      <p:ext uri="{BB962C8B-B14F-4D97-AF65-F5344CB8AC3E}">
        <p14:creationId xmlns:p14="http://schemas.microsoft.com/office/powerpoint/2010/main" val="37476113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effectLst/>
                <a:latin typeface="Times" pitchFamily="2" charset="0"/>
              </a:rPr>
              <a:t>A: Unlocking script for the first execution path (2-of-3 </a:t>
            </a:r>
            <a:r>
              <a:rPr lang="en-GB" i="0" dirty="0" err="1">
                <a:effectLst/>
                <a:latin typeface="Times" pitchFamily="2" charset="0"/>
              </a:rPr>
              <a:t>multisig</a:t>
            </a:r>
            <a:r>
              <a:rPr lang="en-GB" i="0" dirty="0">
                <a:effectLst/>
                <a:latin typeface="Times" pitchFamily="2" charset="0"/>
              </a:rPr>
              <a:t>)</a:t>
            </a:r>
          </a:p>
          <a:p>
            <a:endParaRPr lang="en-GB" dirty="0"/>
          </a:p>
          <a:p>
            <a:r>
              <a:rPr lang="en-GB" dirty="0"/>
              <a:t>B: </a:t>
            </a:r>
            <a:r>
              <a:rPr lang="en-GB" i="0" dirty="0">
                <a:effectLst/>
                <a:latin typeface="Times" pitchFamily="2" charset="0"/>
              </a:rPr>
              <a:t>Unlocking script for the second execution path (Lawyer + 1-of-3)</a:t>
            </a:r>
          </a:p>
          <a:p>
            <a:endParaRPr lang="en-GB" dirty="0"/>
          </a:p>
          <a:p>
            <a:r>
              <a:rPr lang="en-GB" dirty="0"/>
              <a:t>C: </a:t>
            </a:r>
            <a:r>
              <a:rPr lang="en-GB" i="0" dirty="0">
                <a:effectLst/>
                <a:latin typeface="Times" pitchFamily="2" charset="0"/>
              </a:rPr>
              <a:t>Unlocking script for the third execution path (Lawyer only)</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389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Explain soft fork</a:t>
            </a:r>
          </a:p>
          <a:p>
            <a:pPr marL="171450" indent="-171450">
              <a:buFontTx/>
              <a:buChar char="-"/>
            </a:pPr>
            <a:endParaRPr lang="en-GB" dirty="0"/>
          </a:p>
          <a:p>
            <a:r>
              <a:rPr lang="en-GB" dirty="0"/>
              <a:t>In the context of bitcoin, a digital signature is one type of witness, but a witness is more broadly any solution that can satisfy the conditions imposed on an UTXO and unlock that UTXO for spending. The term “witness” is a more general term for an “unlocking script” or “</a:t>
            </a:r>
            <a:r>
              <a:rPr lang="en-GB" dirty="0" err="1"/>
              <a:t>scriptSig</a:t>
            </a:r>
            <a:r>
              <a:rPr lang="en-GB" dirty="0"/>
              <a:t>.”</a:t>
            </a:r>
          </a:p>
          <a:p>
            <a:endParaRPr lang="en-GB" dirty="0">
              <a:effectLst/>
              <a:latin typeface="Times" pitchFamily="2" charset="0"/>
            </a:endParaRPr>
          </a:p>
          <a:p>
            <a:r>
              <a:rPr lang="en-GB" dirty="0">
                <a:effectLst/>
                <a:latin typeface="Times" pitchFamily="2" charset="0"/>
              </a:rPr>
              <a:t>By moving the witness outside the transaction data, the transaction hash used as an identifier no longer includes the witness data. Since the witness data is the only part of the transaction that can be modified by a third party (see[</a:t>
            </a:r>
            <a:r>
              <a:rPr lang="en-GB" dirty="0" err="1">
                <a:effectLst/>
                <a:latin typeface="Times" pitchFamily="2" charset="0"/>
              </a:rPr>
              <a:t>segwit_txid</a:t>
            </a:r>
            <a:r>
              <a:rPr lang="en-GB" dirty="0">
                <a:effectLst/>
                <a:latin typeface="Times" pitchFamily="2" charset="0"/>
              </a:rPr>
              <a:t>]), removing it also removes the opportunity for transaction malleability attacks. With Segregated </a:t>
            </a:r>
            <a:r>
              <a:rPr lang="en-GB" dirty="0" err="1">
                <a:effectLst/>
                <a:latin typeface="Times" pitchFamily="2" charset="0"/>
              </a:rPr>
              <a:t>Witness,transaction</a:t>
            </a:r>
            <a:r>
              <a:rPr lang="en-GB" dirty="0">
                <a:effectLst/>
                <a:latin typeface="Times" pitchFamily="2" charset="0"/>
              </a:rPr>
              <a:t> hashes become immutable by anyone other than the creator of the transaction, which greatly improves the implementation of many other protocols that rely on advanced bitcoin transaction construction, such as </a:t>
            </a:r>
            <a:r>
              <a:rPr lang="en-GB" dirty="0" err="1">
                <a:effectLst/>
                <a:latin typeface="Times" pitchFamily="2" charset="0"/>
              </a:rPr>
              <a:t>paymentchannels</a:t>
            </a:r>
            <a:r>
              <a:rPr lang="en-GB" dirty="0">
                <a:effectLst/>
                <a:latin typeface="Times" pitchFamily="2" charset="0"/>
              </a:rPr>
              <a:t>, chained transactions, and lightning networks</a:t>
            </a:r>
            <a:br>
              <a:rPr lang="en-GB" dirty="0">
                <a:effectLst/>
                <a:latin typeface="Times" pitchFamily="2" charset="0"/>
              </a:rPr>
            </a:br>
            <a:endParaRPr lang="en-GB" dirty="0">
              <a:effectLst/>
              <a:latin typeface="Times" pitchFamily="2" charset="0"/>
            </a:endParaRPr>
          </a:p>
          <a:p>
            <a:r>
              <a:rPr lang="en-GB" dirty="0">
                <a:effectLst/>
                <a:latin typeface="Times" pitchFamily="2" charset="0"/>
              </a:rPr>
              <a:t>The witness data is often a big contributor to the total size of a transaction. More complex scripts such as those used for </a:t>
            </a:r>
            <a:r>
              <a:rPr lang="en-GB" dirty="0" err="1">
                <a:effectLst/>
                <a:latin typeface="Times" pitchFamily="2" charset="0"/>
              </a:rPr>
              <a:t>multisig</a:t>
            </a:r>
            <a:r>
              <a:rPr lang="en-GB" dirty="0">
                <a:effectLst/>
                <a:latin typeface="Times" pitchFamily="2" charset="0"/>
              </a:rPr>
              <a:t> or payment channels are very large. In some cases these scripts account for the majority (more than 75%)of the data in a transaction. By moving the witness data outside the transaction data, Segregated Witness </a:t>
            </a:r>
            <a:r>
              <a:rPr lang="en-GB" dirty="0" err="1">
                <a:effectLst/>
                <a:latin typeface="Times" pitchFamily="2" charset="0"/>
              </a:rPr>
              <a:t>improvesbitcoin’s</a:t>
            </a:r>
            <a:r>
              <a:rPr lang="en-GB" dirty="0">
                <a:effectLst/>
                <a:latin typeface="Times" pitchFamily="2" charset="0"/>
              </a:rPr>
              <a:t> scalability. Nodes can prune the witness data after validating the signatures, or ignore it altogether </a:t>
            </a:r>
            <a:r>
              <a:rPr lang="en-GB" dirty="0" err="1">
                <a:effectLst/>
                <a:latin typeface="Times" pitchFamily="2" charset="0"/>
              </a:rPr>
              <a:t>whendoing</a:t>
            </a:r>
            <a:r>
              <a:rPr lang="en-GB" dirty="0">
                <a:effectLst/>
                <a:latin typeface="Times" pitchFamily="2" charset="0"/>
              </a:rPr>
              <a:t> simplified payment verification. The witness data doesn’t need to be transmitted to all nodes and does not </a:t>
            </a:r>
            <a:r>
              <a:rPr lang="en-GB" dirty="0" err="1">
                <a:effectLst/>
                <a:latin typeface="Times" pitchFamily="2" charset="0"/>
              </a:rPr>
              <a:t>needto</a:t>
            </a:r>
            <a:r>
              <a:rPr lang="en-GB" dirty="0">
                <a:effectLst/>
                <a:latin typeface="Times" pitchFamily="2" charset="0"/>
              </a:rPr>
              <a:t> be stored on disk by all nodes.</a:t>
            </a:r>
          </a:p>
          <a:p>
            <a:endParaRPr lang="en-GB" dirty="0">
              <a:effectLst/>
              <a:latin typeface="Times" pitchFamily="2" charset="0"/>
            </a:endParaRPr>
          </a:p>
          <a:p>
            <a:endParaRPr lang="en-GB" dirty="0">
              <a:effectLst/>
              <a:latin typeface="Times" pitchFamily="2" charset="0"/>
            </a:endParaRPr>
          </a:p>
          <a:p>
            <a:r>
              <a:rPr lang="en-GB" dirty="0">
                <a:effectLst/>
                <a:latin typeface="Times" pitchFamily="2" charset="0"/>
              </a:rPr>
              <a:t>Segregated Witness upgrades the signature functions (CHECKSIG, CHECKMULTISIG, etc.) to reduce the </a:t>
            </a:r>
            <a:r>
              <a:rPr lang="en-GB" dirty="0" err="1">
                <a:effectLst/>
                <a:latin typeface="Times" pitchFamily="2" charset="0"/>
              </a:rPr>
              <a:t>algorithm’scomputational</a:t>
            </a:r>
            <a:r>
              <a:rPr lang="en-GB" dirty="0">
                <a:effectLst/>
                <a:latin typeface="Times" pitchFamily="2" charset="0"/>
              </a:rPr>
              <a:t> complexity. Before </a:t>
            </a:r>
            <a:r>
              <a:rPr lang="en-GB" dirty="0" err="1">
                <a:effectLst/>
                <a:latin typeface="Times" pitchFamily="2" charset="0"/>
              </a:rPr>
              <a:t>segwit</a:t>
            </a:r>
            <a:r>
              <a:rPr lang="en-GB" dirty="0">
                <a:effectLst/>
                <a:latin typeface="Times" pitchFamily="2" charset="0"/>
              </a:rPr>
              <a:t>, the algorithm used to produce a signature required a number of </a:t>
            </a:r>
            <a:r>
              <a:rPr lang="en-GB" dirty="0" err="1">
                <a:effectLst/>
                <a:latin typeface="Times" pitchFamily="2" charset="0"/>
              </a:rPr>
              <a:t>hashoperations</a:t>
            </a:r>
            <a:r>
              <a:rPr lang="en-GB" dirty="0">
                <a:effectLst/>
                <a:latin typeface="Times" pitchFamily="2" charset="0"/>
              </a:rPr>
              <a:t> that was proportional to the size of the transaction. Data-hashing computations increased in O(n) </a:t>
            </a:r>
            <a:r>
              <a:rPr lang="en-GB" dirty="0" err="1">
                <a:effectLst/>
                <a:latin typeface="Times" pitchFamily="2" charset="0"/>
              </a:rPr>
              <a:t>withrespect</a:t>
            </a:r>
            <a:r>
              <a:rPr lang="en-GB" dirty="0">
                <a:effectLst/>
                <a:latin typeface="Times" pitchFamily="2" charset="0"/>
              </a:rPr>
              <a:t> to the number of signature operations, introducing a substantial computational burden on all nodes </a:t>
            </a:r>
            <a:r>
              <a:rPr lang="en-GB" dirty="0" err="1">
                <a:effectLst/>
                <a:latin typeface="Times" pitchFamily="2" charset="0"/>
              </a:rPr>
              <a:t>verifyingthe</a:t>
            </a:r>
            <a:r>
              <a:rPr lang="en-GB" dirty="0">
                <a:effectLst/>
                <a:latin typeface="Times" pitchFamily="2" charset="0"/>
              </a:rPr>
              <a:t> signature. With </a:t>
            </a:r>
            <a:r>
              <a:rPr lang="en-GB" dirty="0" err="1">
                <a:effectLst/>
                <a:latin typeface="Times" pitchFamily="2" charset="0"/>
              </a:rPr>
              <a:t>segwit</a:t>
            </a:r>
            <a:r>
              <a:rPr lang="en-GB" dirty="0">
                <a:effectLst/>
                <a:latin typeface="Times" pitchFamily="2" charset="0"/>
              </a:rPr>
              <a:t>, the algorithm is changed to reduce the complexity to O(n).</a:t>
            </a:r>
          </a:p>
          <a:p>
            <a:endParaRPr lang="en-GB" dirty="0">
              <a:effectLst/>
              <a:latin typeface="Times" pitchFamily="2" charset="0"/>
            </a:endParaRPr>
          </a:p>
          <a:p>
            <a:r>
              <a:rPr lang="en-GB" dirty="0">
                <a:effectLst/>
                <a:latin typeface="Times" pitchFamily="2" charset="0"/>
              </a:rPr>
              <a:t>Segregated Witness signatures incorporate the value (amount) referenced by each input in the hash that is </a:t>
            </a:r>
            <a:r>
              <a:rPr lang="en-GB" dirty="0" err="1">
                <a:effectLst/>
                <a:latin typeface="Times" pitchFamily="2" charset="0"/>
              </a:rPr>
              <a:t>signed.Previously</a:t>
            </a:r>
            <a:r>
              <a:rPr lang="en-GB" dirty="0">
                <a:effectLst/>
                <a:latin typeface="Times" pitchFamily="2" charset="0"/>
              </a:rPr>
              <a:t>, an offline signing device, such as a hardware wallet, would have to verify the amount of each input </a:t>
            </a:r>
            <a:r>
              <a:rPr lang="en-GB" dirty="0" err="1">
                <a:effectLst/>
                <a:latin typeface="Times" pitchFamily="2" charset="0"/>
              </a:rPr>
              <a:t>beforesigning</a:t>
            </a:r>
            <a:r>
              <a:rPr lang="en-GB" dirty="0">
                <a:effectLst/>
                <a:latin typeface="Times" pitchFamily="2" charset="0"/>
              </a:rPr>
              <a:t> a transaction. This was usually accomplished by streaming a large amount of data about the </a:t>
            </a:r>
            <a:r>
              <a:rPr lang="en-GB" dirty="0" err="1">
                <a:effectLst/>
                <a:latin typeface="Times" pitchFamily="2" charset="0"/>
              </a:rPr>
              <a:t>previoustransactions</a:t>
            </a:r>
            <a:r>
              <a:rPr lang="en-GB" dirty="0">
                <a:effectLst/>
                <a:latin typeface="Times" pitchFamily="2" charset="0"/>
              </a:rPr>
              <a:t> referenced as inputs. Since the amount is now part of the commitment hash that is signed, an </a:t>
            </a:r>
            <a:r>
              <a:rPr lang="en-GB" dirty="0" err="1">
                <a:effectLst/>
                <a:latin typeface="Times" pitchFamily="2" charset="0"/>
              </a:rPr>
              <a:t>offlinedevice</a:t>
            </a:r>
            <a:r>
              <a:rPr lang="en-GB" dirty="0">
                <a:effectLst/>
                <a:latin typeface="Times" pitchFamily="2" charset="0"/>
              </a:rPr>
              <a:t> does not need the previous transactions. If the amounts do not match (are misrepresented by a </a:t>
            </a:r>
            <a:r>
              <a:rPr lang="en-GB" dirty="0" err="1">
                <a:effectLst/>
                <a:latin typeface="Times" pitchFamily="2" charset="0"/>
              </a:rPr>
              <a:t>compromisedonline</a:t>
            </a:r>
            <a:r>
              <a:rPr lang="en-GB" dirty="0">
                <a:effectLst/>
                <a:latin typeface="Times" pitchFamily="2" charset="0"/>
              </a:rPr>
              <a:t> system), the signature will be invalid.</a:t>
            </a:r>
          </a:p>
          <a:p>
            <a:endParaRPr lang="en-GB" dirty="0">
              <a:effectLst/>
              <a:latin typeface="Times" pitchFamily="2" charset="0"/>
            </a:endParaRPr>
          </a:p>
          <a:p>
            <a:endParaRPr lang="en-GB" dirty="0">
              <a:effectLst/>
              <a:latin typeface="Times" pitchFamily="2" charset="0"/>
            </a:endParaRPr>
          </a:p>
          <a:p>
            <a:endParaRPr lang="en-CZ" dirty="0"/>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33</a:t>
            </a:fld>
            <a:endParaRPr lang="en-CZ"/>
          </a:p>
        </p:txBody>
      </p:sp>
    </p:spTree>
    <p:extLst>
      <p:ext uri="{BB962C8B-B14F-4D97-AF65-F5344CB8AC3E}">
        <p14:creationId xmlns:p14="http://schemas.microsoft.com/office/powerpoint/2010/main" val="1572372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34</a:t>
            </a:fld>
            <a:endParaRPr lang="en-CZ"/>
          </a:p>
        </p:txBody>
      </p:sp>
    </p:spTree>
    <p:extLst>
      <p:ext uri="{BB962C8B-B14F-4D97-AF65-F5344CB8AC3E}">
        <p14:creationId xmlns:p14="http://schemas.microsoft.com/office/powerpoint/2010/main" val="3320923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The critical difference between them is the length of the hash</a:t>
            </a:r>
          </a:p>
          <a:p>
            <a:r>
              <a:rPr lang="en-GB" dirty="0">
                <a:effectLst/>
                <a:latin typeface="Times" pitchFamily="2" charset="0"/>
              </a:rPr>
              <a:t>The public key hash in P2WPKH is 20 byte</a:t>
            </a:r>
            <a:br>
              <a:rPr lang="en-GB" dirty="0">
                <a:effectLst/>
                <a:latin typeface="Times" pitchFamily="2" charset="0"/>
              </a:rPr>
            </a:br>
            <a:r>
              <a:rPr lang="en-GB" dirty="0">
                <a:effectLst/>
                <a:latin typeface="Times" pitchFamily="2" charset="0"/>
              </a:rPr>
              <a:t>The script hash in P2WSH is 32 bytes</a:t>
            </a:r>
          </a:p>
          <a:p>
            <a:endParaRPr lang="en-GB" dirty="0"/>
          </a:p>
          <a:p>
            <a:r>
              <a:rPr lang="en-GB" dirty="0"/>
              <a:t>Pay-to-Witness-Script-Hash (P2WSH)</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35</a:t>
            </a:fld>
            <a:endParaRPr lang="en-CZ"/>
          </a:p>
        </p:txBody>
      </p:sp>
    </p:spTree>
    <p:extLst>
      <p:ext uri="{BB962C8B-B14F-4D97-AF65-F5344CB8AC3E}">
        <p14:creationId xmlns:p14="http://schemas.microsoft.com/office/powerpoint/2010/main" val="238958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7</a:t>
            </a:fld>
            <a:endParaRPr lang="en-CZ"/>
          </a:p>
        </p:txBody>
      </p:sp>
    </p:spTree>
    <p:extLst>
      <p:ext uri="{BB962C8B-B14F-4D97-AF65-F5344CB8AC3E}">
        <p14:creationId xmlns:p14="http://schemas.microsoft.com/office/powerpoint/2010/main" val="4169987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t>
            </a:r>
            <a:r>
              <a:rPr lang="en-CZ" dirty="0"/>
              <a:t>xid – same as before, has empty scriptSigs -&gt; immutable</a:t>
            </a:r>
          </a:p>
          <a:p>
            <a:r>
              <a:rPr lang="en-GB" dirty="0"/>
              <a:t>W</a:t>
            </a:r>
            <a:r>
              <a:rPr lang="en-CZ" dirty="0"/>
              <a:t>txid – without data equals to txid, </a:t>
            </a:r>
          </a:p>
        </p:txBody>
      </p:sp>
      <p:sp>
        <p:nvSpPr>
          <p:cNvPr id="4" name="Slide Number Placeholder 3"/>
          <p:cNvSpPr>
            <a:spLocks noGrp="1"/>
          </p:cNvSpPr>
          <p:nvPr>
            <p:ph type="sldNum" sz="quarter" idx="5"/>
          </p:nvPr>
        </p:nvSpPr>
        <p:spPr/>
        <p:txBody>
          <a:bodyPr/>
          <a:lstStyle/>
          <a:p>
            <a:fld id="{D3A8A1D5-B353-6E4F-ACF6-2F1324FF8EF3}" type="slidenum">
              <a:rPr lang="en-CZ" smtClean="0"/>
              <a:t>36</a:t>
            </a:fld>
            <a:endParaRPr lang="en-CZ"/>
          </a:p>
        </p:txBody>
      </p:sp>
    </p:spTree>
    <p:extLst>
      <p:ext uri="{BB962C8B-B14F-4D97-AF65-F5344CB8AC3E}">
        <p14:creationId xmlns:p14="http://schemas.microsoft.com/office/powerpoint/2010/main" val="1390312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attacker could therefore create a transaction with a very large number of signature operations, causing the entire Bitcoin network to have to perform hundreds or thousands of hash operations to verify the transaction.</a:t>
            </a:r>
          </a:p>
          <a:p>
            <a:endParaRPr lang="en-GB" dirty="0">
              <a:effectLst/>
              <a:latin typeface="Times" pitchFamily="2" charset="0"/>
            </a:endParaRPr>
          </a:p>
          <a:p>
            <a:r>
              <a:rPr lang="en-GB" dirty="0">
                <a:effectLst/>
                <a:latin typeface="Times" pitchFamily="2" charset="0"/>
              </a:rPr>
              <a:t>a signer can commit to a specific input value without needing to "fetch" and </a:t>
            </a:r>
            <a:r>
              <a:rPr lang="en-GB" dirty="0" err="1">
                <a:effectLst/>
                <a:latin typeface="Times" pitchFamily="2" charset="0"/>
              </a:rPr>
              <a:t>checkthe</a:t>
            </a:r>
            <a:r>
              <a:rPr lang="en-GB" dirty="0">
                <a:effectLst/>
                <a:latin typeface="Times" pitchFamily="2" charset="0"/>
              </a:rPr>
              <a:t> previous transaction referenced by the input. In the case of offline devices, such as hardware wallets, this </a:t>
            </a:r>
            <a:r>
              <a:rPr lang="en-GB" dirty="0" err="1">
                <a:effectLst/>
                <a:latin typeface="Times" pitchFamily="2" charset="0"/>
              </a:rPr>
              <a:t>greatlysimplifies</a:t>
            </a:r>
            <a:r>
              <a:rPr lang="en-GB" dirty="0">
                <a:effectLst/>
                <a:latin typeface="Times" pitchFamily="2" charset="0"/>
              </a:rPr>
              <a:t> the communication between the host and the hardware wallet, removing the need to stream </a:t>
            </a:r>
            <a:r>
              <a:rPr lang="en-GB" dirty="0" err="1">
                <a:effectLst/>
                <a:latin typeface="Times" pitchFamily="2" charset="0"/>
              </a:rPr>
              <a:t>previoustransactions</a:t>
            </a:r>
            <a:r>
              <a:rPr lang="en-GB" dirty="0">
                <a:effectLst/>
                <a:latin typeface="Times" pitchFamily="2" charset="0"/>
              </a:rPr>
              <a:t> for validation. A hardware wallet can accept the input value "as stated" by an untrusted host. Since </a:t>
            </a:r>
            <a:r>
              <a:rPr lang="en-GB" dirty="0" err="1">
                <a:effectLst/>
                <a:latin typeface="Times" pitchFamily="2" charset="0"/>
              </a:rPr>
              <a:t>thesignature</a:t>
            </a:r>
            <a:r>
              <a:rPr lang="en-GB" dirty="0">
                <a:effectLst/>
                <a:latin typeface="Times" pitchFamily="2" charset="0"/>
              </a:rPr>
              <a:t> is invalid if that input value is not correct, the hardware wallet doesn’t need to validate the value </a:t>
            </a:r>
            <a:r>
              <a:rPr lang="en-GB" dirty="0" err="1">
                <a:effectLst/>
                <a:latin typeface="Times" pitchFamily="2" charset="0"/>
              </a:rPr>
              <a:t>beforesigning</a:t>
            </a:r>
            <a:r>
              <a:rPr lang="en-GB" dirty="0">
                <a:effectLst/>
                <a:latin typeface="Times" pitchFamily="2" charset="0"/>
              </a:rPr>
              <a:t> the input.</a:t>
            </a:r>
          </a:p>
          <a:p>
            <a:endParaRPr lang="en-GB" dirty="0"/>
          </a:p>
          <a:p>
            <a:endParaRPr lang="en-GB" dirty="0"/>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37</a:t>
            </a:fld>
            <a:endParaRPr lang="en-CZ"/>
          </a:p>
        </p:txBody>
      </p:sp>
    </p:spTree>
    <p:extLst>
      <p:ext uri="{BB962C8B-B14F-4D97-AF65-F5344CB8AC3E}">
        <p14:creationId xmlns:p14="http://schemas.microsoft.com/office/powerpoint/2010/main" val="1898872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38</a:t>
            </a:fld>
            <a:endParaRPr lang="en-CZ"/>
          </a:p>
        </p:txBody>
      </p:sp>
    </p:spTree>
    <p:extLst>
      <p:ext uri="{BB962C8B-B14F-4D97-AF65-F5344CB8AC3E}">
        <p14:creationId xmlns:p14="http://schemas.microsoft.com/office/powerpoint/2010/main" val="158725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CZ" dirty="0"/>
              <a:t>P2P example torrent</a:t>
            </a:r>
          </a:p>
          <a:p>
            <a:pPr marL="171450" indent="-171450">
              <a:buFontTx/>
              <a:buChar char="-"/>
            </a:pPr>
            <a:r>
              <a:rPr lang="en-GB" dirty="0">
                <a:effectLst/>
                <a:latin typeface="Times" pitchFamily="2" charset="0"/>
              </a:rPr>
              <a:t>Some nodes maintain only a subset of the blockchain and verify transactions using a method called </a:t>
            </a:r>
            <a:r>
              <a:rPr lang="en-GB" i="1" dirty="0">
                <a:effectLst/>
                <a:latin typeface="Times" pitchFamily="2" charset="0"/>
              </a:rPr>
              <a:t>simplified payment verification</a:t>
            </a:r>
            <a:r>
              <a:rPr lang="en-GB" dirty="0">
                <a:effectLst/>
                <a:latin typeface="Times" pitchFamily="2" charset="0"/>
              </a:rPr>
              <a:t>, or SPV. These nodes are known as SPV nodes or lightweight nodes. </a:t>
            </a:r>
          </a:p>
          <a:p>
            <a:pPr marL="171450" indent="-171450">
              <a:buFontTx/>
              <a:buChar char="-"/>
            </a:pPr>
            <a:endParaRPr lang="en-GB" dirty="0">
              <a:effectLst/>
              <a:latin typeface="Times" pitchFamily="2" charset="0"/>
            </a:endParaRPr>
          </a:p>
          <a:p>
            <a:pPr marL="171450" indent="-171450">
              <a:buFontTx/>
              <a:buChar char="-"/>
            </a:pPr>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39</a:t>
            </a:fld>
            <a:endParaRPr lang="en-CZ"/>
          </a:p>
        </p:txBody>
      </p:sp>
    </p:spTree>
    <p:extLst>
      <p:ext uri="{BB962C8B-B14F-4D97-AF65-F5344CB8AC3E}">
        <p14:creationId xmlns:p14="http://schemas.microsoft.com/office/powerpoint/2010/main" val="628038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An SPV node can definitely prove that a transaction exists but cannot verify that a transaction, such as a double-spend of the same UTXO, doesn’t exist because it doesn’t have a record of all transactions. This vulnerability can be used in a denial-of-</a:t>
            </a:r>
            <a:r>
              <a:rPr lang="en-GB" dirty="0" err="1">
                <a:effectLst/>
                <a:latin typeface="Times" pitchFamily="2" charset="0"/>
              </a:rPr>
              <a:t>servic</a:t>
            </a:r>
            <a:r>
              <a:rPr lang="en-GB" dirty="0">
                <a:effectLst/>
                <a:latin typeface="Times" pitchFamily="2" charset="0"/>
              </a:rPr>
              <a:t> </a:t>
            </a:r>
            <a:r>
              <a:rPr lang="en-GB" dirty="0" err="1">
                <a:effectLst/>
                <a:latin typeface="Times" pitchFamily="2" charset="0"/>
              </a:rPr>
              <a:t>eattack</a:t>
            </a:r>
            <a:r>
              <a:rPr lang="en-GB" dirty="0">
                <a:effectLst/>
                <a:latin typeface="Times" pitchFamily="2" charset="0"/>
              </a:rPr>
              <a:t> or for a double-spending attack against SPV nodes. To defend against this, an SPV node needs to connect randomly to several nodes, to increase the probability that it is in contact with at least one honest node. This need to </a:t>
            </a:r>
            <a:r>
              <a:rPr lang="en-GB" dirty="0" err="1">
                <a:effectLst/>
                <a:latin typeface="Times" pitchFamily="2" charset="0"/>
              </a:rPr>
              <a:t>randomlyconnect</a:t>
            </a:r>
            <a:r>
              <a:rPr lang="en-GB" dirty="0">
                <a:effectLst/>
                <a:latin typeface="Times" pitchFamily="2" charset="0"/>
              </a:rPr>
              <a:t> means that SPV nodes also are vulnerable to network partitioning attacks or Sybil attacks, where they are connected to fake nodes or fake networks and do not have access to honest nodes or the real Bitcoin network.</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42</a:t>
            </a:fld>
            <a:endParaRPr lang="en-CZ"/>
          </a:p>
        </p:txBody>
      </p:sp>
    </p:spTree>
    <p:extLst>
      <p:ext uri="{BB962C8B-B14F-4D97-AF65-F5344CB8AC3E}">
        <p14:creationId xmlns:p14="http://schemas.microsoft.com/office/powerpoint/2010/main" val="3948704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P</a:t>
            </a:r>
            <a:r>
              <a:rPr lang="en-CZ" dirty="0"/>
              <a:t>rivacy problems with SPV</a:t>
            </a:r>
          </a:p>
          <a:p>
            <a:pPr marL="171450" indent="-171450">
              <a:buFontTx/>
              <a:buChar char="-"/>
            </a:pPr>
            <a:r>
              <a:rPr lang="en-CZ" dirty="0"/>
              <a:t>Used in DBs as well</a:t>
            </a:r>
          </a:p>
        </p:txBody>
      </p:sp>
      <p:sp>
        <p:nvSpPr>
          <p:cNvPr id="4" name="Slide Number Placeholder 3"/>
          <p:cNvSpPr>
            <a:spLocks noGrp="1"/>
          </p:cNvSpPr>
          <p:nvPr>
            <p:ph type="sldNum" sz="quarter" idx="5"/>
          </p:nvPr>
        </p:nvSpPr>
        <p:spPr/>
        <p:txBody>
          <a:bodyPr/>
          <a:lstStyle/>
          <a:p>
            <a:fld id="{D3A8A1D5-B353-6E4F-ACF6-2F1324FF8EF3}" type="slidenum">
              <a:rPr lang="en-CZ" smtClean="0"/>
              <a:t>43</a:t>
            </a:fld>
            <a:endParaRPr lang="en-CZ"/>
          </a:p>
        </p:txBody>
      </p:sp>
    </p:spTree>
    <p:extLst>
      <p:ext uri="{BB962C8B-B14F-4D97-AF65-F5344CB8AC3E}">
        <p14:creationId xmlns:p14="http://schemas.microsoft.com/office/powerpoint/2010/main" val="369515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C</a:t>
            </a:r>
            <a:r>
              <a:rPr lang="en-CZ" dirty="0"/>
              <a:t>an be iteratively added</a:t>
            </a:r>
          </a:p>
          <a:p>
            <a:endParaRPr lang="en-GB" dirty="0">
              <a:effectLst/>
              <a:latin typeface="Times" pitchFamily="2" charset="0"/>
            </a:endParaRPr>
          </a:p>
          <a:p>
            <a:r>
              <a:rPr lang="en-GB" dirty="0">
                <a:effectLst/>
                <a:latin typeface="Times" pitchFamily="2" charset="0"/>
              </a:rPr>
              <a:t>Bloom filters are a way to reduce the loss of privacy. Without them, an SPV node would have to explicitly list the addresses it was interested in, creating a serious breach of privacy. However, even with bloom filters, an adversary monitoring the traffic of an SPV client or connected to it directly as a node in the P2P network can collect enough information over time to learn the addresses in the wallet of the SPV client.</a:t>
            </a:r>
          </a:p>
          <a:p>
            <a:pPr marL="171450" indent="-171450">
              <a:buFontTx/>
              <a:buChar char="-"/>
            </a:pPr>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46</a:t>
            </a:fld>
            <a:endParaRPr lang="en-CZ"/>
          </a:p>
        </p:txBody>
      </p:sp>
    </p:spTree>
    <p:extLst>
      <p:ext uri="{BB962C8B-B14F-4D97-AF65-F5344CB8AC3E}">
        <p14:creationId xmlns:p14="http://schemas.microsoft.com/office/powerpoint/2010/main" val="9028077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F</a:t>
            </a:r>
            <a:r>
              <a:rPr lang="en-CZ" dirty="0"/>
              <a:t>ull nodes have no problem</a:t>
            </a:r>
          </a:p>
        </p:txBody>
      </p:sp>
      <p:sp>
        <p:nvSpPr>
          <p:cNvPr id="4" name="Slide Number Placeholder 3"/>
          <p:cNvSpPr>
            <a:spLocks noGrp="1"/>
          </p:cNvSpPr>
          <p:nvPr>
            <p:ph type="sldNum" sz="quarter" idx="5"/>
          </p:nvPr>
        </p:nvSpPr>
        <p:spPr/>
        <p:txBody>
          <a:bodyPr/>
          <a:lstStyle/>
          <a:p>
            <a:fld id="{D3A8A1D5-B353-6E4F-ACF6-2F1324FF8EF3}" type="slidenum">
              <a:rPr lang="en-CZ" smtClean="0"/>
              <a:t>47</a:t>
            </a:fld>
            <a:endParaRPr lang="en-CZ"/>
          </a:p>
        </p:txBody>
      </p:sp>
    </p:spTree>
    <p:extLst>
      <p:ext uri="{BB962C8B-B14F-4D97-AF65-F5344CB8AC3E}">
        <p14:creationId xmlns:p14="http://schemas.microsoft.com/office/powerpoint/2010/main" val="9111694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t>
            </a:r>
            <a:r>
              <a:rPr lang="en-GB" dirty="0"/>
              <a:t>E</a:t>
            </a:r>
            <a:r>
              <a:rPr lang="en-CZ" dirty="0"/>
              <a:t>xplain orphaned transaction</a:t>
            </a:r>
          </a:p>
        </p:txBody>
      </p:sp>
      <p:sp>
        <p:nvSpPr>
          <p:cNvPr id="4" name="Slide Number Placeholder 3"/>
          <p:cNvSpPr>
            <a:spLocks noGrp="1"/>
          </p:cNvSpPr>
          <p:nvPr>
            <p:ph type="sldNum" sz="quarter" idx="5"/>
          </p:nvPr>
        </p:nvSpPr>
        <p:spPr/>
        <p:txBody>
          <a:bodyPr/>
          <a:lstStyle/>
          <a:p>
            <a:fld id="{D3A8A1D5-B353-6E4F-ACF6-2F1324FF8EF3}" type="slidenum">
              <a:rPr lang="en-CZ" smtClean="0"/>
              <a:t>48</a:t>
            </a:fld>
            <a:endParaRPr lang="en-CZ"/>
          </a:p>
        </p:txBody>
      </p:sp>
    </p:spTree>
    <p:extLst>
      <p:ext uri="{BB962C8B-B14F-4D97-AF65-F5344CB8AC3E}">
        <p14:creationId xmlns:p14="http://schemas.microsoft.com/office/powerpoint/2010/main" val="24823889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49</a:t>
            </a:fld>
            <a:endParaRPr lang="en-CZ"/>
          </a:p>
        </p:txBody>
      </p:sp>
    </p:spTree>
    <p:extLst>
      <p:ext uri="{BB962C8B-B14F-4D97-AF65-F5344CB8AC3E}">
        <p14:creationId xmlns:p14="http://schemas.microsoft.com/office/powerpoint/2010/main" val="38297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Spending = signing a transaction that transfers value from a previous transaction over to a new owner identified by a Bitcoin address.</a:t>
            </a:r>
          </a:p>
          <a:p>
            <a:pPr marL="171450" indent="-171450">
              <a:buFontTx/>
              <a:buChar char="-"/>
            </a:pPr>
            <a:r>
              <a:rPr lang="en-GB" dirty="0"/>
              <a:t>Making change</a:t>
            </a:r>
          </a:p>
          <a:p>
            <a:pPr marL="171450" indent="-171450">
              <a:buFontTx/>
              <a:buChar char="-"/>
            </a:pPr>
            <a:r>
              <a:rPr lang="en-GB" dirty="0"/>
              <a:t>Different types of transactions: common, aggregating, distributed</a:t>
            </a:r>
          </a:p>
          <a:p>
            <a:pPr marL="171450" indent="-171450">
              <a:buFontTx/>
              <a:buChar char="-"/>
            </a:pPr>
            <a:r>
              <a:rPr lang="en-GB" dirty="0"/>
              <a:t>Flooding = forward to all other nodes</a:t>
            </a:r>
            <a:br>
              <a:rPr lang="en-GB" dirty="0">
                <a:effectLst/>
                <a:latin typeface="Times" pitchFamily="2" charset="0"/>
              </a:rPr>
            </a:br>
            <a:endParaRPr lang="en-GB" dirty="0">
              <a:effectLst/>
              <a:latin typeface="Times" pitchFamily="2" charset="0"/>
            </a:endParaRPr>
          </a:p>
          <a:p>
            <a:r>
              <a:rPr lang="en-GB" dirty="0">
                <a:effectLst/>
                <a:latin typeface="Times" pitchFamily="2" charset="0"/>
              </a:rPr>
              <a:t>A common misconception about bitcoin transactions is that they must be "confirmed" by waiting 10minutes for a new block, or up to 60 minutes for a full six confirmations. Although confirmations ensure the transaction has been accepted by the whole network, such a delay is unnecessary for small-value items such as a cup of coffee. A merchant may accept a valid small-value transaction with no confirmations, with no more risk than a credit card payment made without an ID or a signature, as merchants routinely accept today.</a:t>
            </a:r>
          </a:p>
          <a:p>
            <a:pPr marL="171450" indent="-171450">
              <a:buFontTx/>
              <a:buChar char="-"/>
            </a:pPr>
            <a:endParaRPr lang="en-CZ" dirty="0"/>
          </a:p>
          <a:p>
            <a:pPr marL="171450" indent="-171450">
              <a:buFontTx/>
              <a:buChar char="-"/>
            </a:pPr>
            <a:endParaRPr lang="en-CZ" dirty="0"/>
          </a:p>
          <a:p>
            <a:pPr marL="171450" indent="-171450">
              <a:buFontTx/>
              <a:buChar char="-"/>
            </a:pPr>
            <a:r>
              <a:rPr lang="en-CZ" dirty="0"/>
              <a:t>Joe -&gt; Alice: </a:t>
            </a:r>
            <a:r>
              <a:rPr lang="en-GB" dirty="0"/>
              <a:t>https://</a:t>
            </a:r>
            <a:r>
              <a:rPr lang="en-GB" dirty="0" err="1"/>
              <a:t>www.blockchain.com</a:t>
            </a:r>
            <a:r>
              <a:rPr lang="en-GB" dirty="0"/>
              <a:t>/</a:t>
            </a:r>
            <a:r>
              <a:rPr lang="en-GB" dirty="0" err="1"/>
              <a:t>btc</a:t>
            </a:r>
            <a:r>
              <a:rPr lang="en-GB" dirty="0"/>
              <a:t>/</a:t>
            </a:r>
            <a:r>
              <a:rPr lang="en-GB" dirty="0" err="1"/>
              <a:t>tx</a:t>
            </a:r>
            <a:r>
              <a:rPr lang="en-GB" dirty="0"/>
              <a:t>/7957a35fe64f80d234d76d83a2a8f1a0d8149a41d81de548f0a65a8a999f6f18</a:t>
            </a:r>
          </a:p>
          <a:p>
            <a:pPr marL="171450" indent="-171450">
              <a:buFontTx/>
              <a:buChar char="-"/>
            </a:pPr>
            <a:r>
              <a:rPr lang="en-GB" dirty="0"/>
              <a:t>Alice -&gt; Bob: https://</a:t>
            </a:r>
            <a:r>
              <a:rPr lang="en-GB" dirty="0" err="1"/>
              <a:t>www.blockchain.com</a:t>
            </a:r>
            <a:r>
              <a:rPr lang="en-GB" dirty="0"/>
              <a:t>/</a:t>
            </a:r>
            <a:r>
              <a:rPr lang="en-GB" dirty="0" err="1"/>
              <a:t>btc</a:t>
            </a:r>
            <a:r>
              <a:rPr lang="en-GB" dirty="0"/>
              <a:t>/</a:t>
            </a:r>
            <a:r>
              <a:rPr lang="en-GB" dirty="0" err="1"/>
              <a:t>tx</a:t>
            </a:r>
            <a:r>
              <a:rPr lang="en-GB" dirty="0"/>
              <a:t>/0627052b6f28912f2703066a912ea577f2ce4da4caa5a5fbd8a57286c345c2f2</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D3A8A1D5-B353-6E4F-ACF6-2F1324FF8EF3}" type="slidenum">
              <a:rPr lang="en-CZ" smtClean="0"/>
              <a:t>8</a:t>
            </a:fld>
            <a:endParaRPr lang="en-CZ"/>
          </a:p>
        </p:txBody>
      </p:sp>
    </p:spTree>
    <p:extLst>
      <p:ext uri="{BB962C8B-B14F-4D97-AF65-F5344CB8AC3E}">
        <p14:creationId xmlns:p14="http://schemas.microsoft.com/office/powerpoint/2010/main" val="5271873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a:t>
            </a:r>
            <a:r>
              <a:rPr lang="en-CZ" dirty="0"/>
              <a:t>n flat file or simple DB (LevelDB) </a:t>
            </a:r>
          </a:p>
          <a:p>
            <a:endParaRPr lang="en-GB" dirty="0">
              <a:effectLst/>
              <a:latin typeface="Times" pitchFamily="2" charset="0"/>
            </a:endParaRPr>
          </a:p>
          <a:p>
            <a:r>
              <a:rPr lang="en-GB" dirty="0">
                <a:effectLst/>
                <a:latin typeface="Times" pitchFamily="2" charset="0"/>
              </a:rPr>
              <a:t>When the parent is modified in any way, the parent’s hash changes. The parent’s changed hash necessitates a change in the "previous block hash" pointer of the child. This in turn causes the child’s hash to change, which requires a change in the pointer of the grandchild, which in turn changes the grandchild, and so on. This cascade effect ensures that once a block has many generations following it, it cannot be changed without forcing a recalculation of all subsequent blocks. </a:t>
            </a:r>
          </a:p>
          <a:p>
            <a:pPr marL="171450" indent="-171450">
              <a:buFontTx/>
              <a:buChar char="-"/>
            </a:pPr>
            <a:endParaRPr lang="en-CZ" dirty="0"/>
          </a:p>
          <a:p>
            <a:pPr marL="171450" indent="-171450">
              <a:buFontTx/>
              <a:buChar char="-"/>
            </a:pPr>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50</a:t>
            </a:fld>
            <a:endParaRPr lang="en-CZ"/>
          </a:p>
        </p:txBody>
      </p:sp>
    </p:spTree>
    <p:extLst>
      <p:ext uri="{BB962C8B-B14F-4D97-AF65-F5344CB8AC3E}">
        <p14:creationId xmlns:p14="http://schemas.microsoft.com/office/powerpoint/2010/main" val="2648152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I</a:t>
            </a:r>
            <a:r>
              <a:rPr lang="en-CZ" dirty="0"/>
              <a:t>n flat file or simple DB (LevelDB) </a:t>
            </a:r>
          </a:p>
          <a:p>
            <a:endParaRPr lang="en-GB" dirty="0">
              <a:effectLst/>
              <a:latin typeface="Times" pitchFamily="2" charset="0"/>
            </a:endParaRPr>
          </a:p>
          <a:p>
            <a:r>
              <a:rPr lang="en-GB" dirty="0">
                <a:effectLst/>
                <a:latin typeface="Times" pitchFamily="2" charset="0"/>
              </a:rPr>
              <a:t>When the parent is modified in any way, the parent’s hash changes. </a:t>
            </a:r>
            <a:r>
              <a:rPr lang="en-GB" dirty="0" err="1">
                <a:effectLst/>
                <a:latin typeface="Times" pitchFamily="2" charset="0"/>
              </a:rPr>
              <a:t>Theparent’s</a:t>
            </a:r>
            <a:r>
              <a:rPr lang="en-GB" dirty="0">
                <a:effectLst/>
                <a:latin typeface="Times" pitchFamily="2" charset="0"/>
              </a:rPr>
              <a:t> changed hash necessitates a change in the "previous block hash" pointer of the child. This in turn causes </a:t>
            </a:r>
            <a:r>
              <a:rPr lang="en-GB" dirty="0" err="1">
                <a:effectLst/>
                <a:latin typeface="Times" pitchFamily="2" charset="0"/>
              </a:rPr>
              <a:t>thechild’s</a:t>
            </a:r>
            <a:r>
              <a:rPr lang="en-GB" dirty="0">
                <a:effectLst/>
                <a:latin typeface="Times" pitchFamily="2" charset="0"/>
              </a:rPr>
              <a:t> hash to change, which requires a change in the pointer of the grandchild, which in turn changes the </a:t>
            </a:r>
            <a:r>
              <a:rPr lang="en-GB" dirty="0" err="1">
                <a:effectLst/>
                <a:latin typeface="Times" pitchFamily="2" charset="0"/>
              </a:rPr>
              <a:t>grandchild,and</a:t>
            </a:r>
            <a:r>
              <a:rPr lang="en-GB" dirty="0">
                <a:effectLst/>
                <a:latin typeface="Times" pitchFamily="2" charset="0"/>
              </a:rPr>
              <a:t> so on. This cascade effect ensures that once a block has many generations following it, it cannot be changed </a:t>
            </a:r>
            <a:r>
              <a:rPr lang="en-GB" dirty="0" err="1">
                <a:effectLst/>
                <a:latin typeface="Times" pitchFamily="2" charset="0"/>
              </a:rPr>
              <a:t>withoutforcing</a:t>
            </a:r>
            <a:r>
              <a:rPr lang="en-GB" dirty="0">
                <a:effectLst/>
                <a:latin typeface="Times" pitchFamily="2" charset="0"/>
              </a:rPr>
              <a:t> a recalculation of all subsequent blocks. </a:t>
            </a:r>
          </a:p>
          <a:p>
            <a:pPr marL="171450" indent="-171450">
              <a:buFontTx/>
              <a:buChar char="-"/>
            </a:pPr>
            <a:endParaRPr lang="en-CZ" dirty="0"/>
          </a:p>
          <a:p>
            <a:pPr marL="171450" indent="-171450">
              <a:buFontTx/>
              <a:buChar char="-"/>
            </a:pPr>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51</a:t>
            </a:fld>
            <a:endParaRPr lang="en-CZ"/>
          </a:p>
        </p:txBody>
      </p:sp>
    </p:spTree>
    <p:extLst>
      <p:ext uri="{BB962C8B-B14F-4D97-AF65-F5344CB8AC3E}">
        <p14:creationId xmlns:p14="http://schemas.microsoft.com/office/powerpoint/2010/main" val="15463743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that the block hash is not actually included inside the block’s data structure, neither when the block is transmitted</a:t>
            </a:r>
          </a:p>
          <a:p>
            <a:r>
              <a:rPr lang="en-GB" dirty="0"/>
              <a:t>on the network, nor when it is stored on a node’s persistence storage as part of the blockchain. Instead, the block’s hash is</a:t>
            </a:r>
          </a:p>
          <a:p>
            <a:r>
              <a:rPr lang="en-GB" dirty="0"/>
              <a:t>computed by each node as the block is received from the network. The block hash might be stored in a separate database</a:t>
            </a:r>
          </a:p>
          <a:p>
            <a:r>
              <a:rPr lang="en-GB" dirty="0"/>
              <a:t>table as part of the block’s metadata, to facilitate indexing and faster retrieval of blocks from disk.</a:t>
            </a:r>
          </a:p>
        </p:txBody>
      </p:sp>
      <p:sp>
        <p:nvSpPr>
          <p:cNvPr id="4" name="Slide Number Placeholder 3"/>
          <p:cNvSpPr>
            <a:spLocks noGrp="1"/>
          </p:cNvSpPr>
          <p:nvPr>
            <p:ph type="sldNum" sz="quarter" idx="5"/>
          </p:nvPr>
        </p:nvSpPr>
        <p:spPr/>
        <p:txBody>
          <a:bodyPr/>
          <a:lstStyle/>
          <a:p>
            <a:fld id="{D3A8A1D5-B353-6E4F-ACF6-2F1324FF8EF3}" type="slidenum">
              <a:rPr lang="en-CZ" smtClean="0"/>
              <a:t>52</a:t>
            </a:fld>
            <a:endParaRPr lang="en-CZ"/>
          </a:p>
        </p:txBody>
      </p:sp>
    </p:spTree>
    <p:extLst>
      <p:ext uri="{BB962C8B-B14F-4D97-AF65-F5344CB8AC3E}">
        <p14:creationId xmlns:p14="http://schemas.microsoft.com/office/powerpoint/2010/main" val="1454627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 </a:t>
            </a:r>
            <a:r>
              <a:rPr lang="en-GB" dirty="0"/>
              <a:t>D</a:t>
            </a:r>
            <a:r>
              <a:rPr lang="en-CZ" dirty="0"/>
              <a:t>ouble SHA256</a:t>
            </a:r>
          </a:p>
        </p:txBody>
      </p:sp>
      <p:sp>
        <p:nvSpPr>
          <p:cNvPr id="4" name="Slide Number Placeholder 3"/>
          <p:cNvSpPr>
            <a:spLocks noGrp="1"/>
          </p:cNvSpPr>
          <p:nvPr>
            <p:ph type="sldNum" sz="quarter" idx="5"/>
          </p:nvPr>
        </p:nvSpPr>
        <p:spPr/>
        <p:txBody>
          <a:bodyPr/>
          <a:lstStyle/>
          <a:p>
            <a:fld id="{D3A8A1D5-B353-6E4F-ACF6-2F1324FF8EF3}" type="slidenum">
              <a:rPr lang="en-CZ" smtClean="0"/>
              <a:t>54</a:t>
            </a:fld>
            <a:endParaRPr lang="en-CZ"/>
          </a:p>
        </p:txBody>
      </p:sp>
    </p:spTree>
    <p:extLst>
      <p:ext uri="{BB962C8B-B14F-4D97-AF65-F5344CB8AC3E}">
        <p14:creationId xmlns:p14="http://schemas.microsoft.com/office/powerpoint/2010/main" val="3841681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To prove that a specific transaction is included in a block, a node only needs to produce log~2~(N) 32-byte hashes, constituting an </a:t>
            </a:r>
            <a:r>
              <a:rPr lang="en-GB" i="1" dirty="0">
                <a:effectLst/>
                <a:latin typeface="Times" pitchFamily="2" charset="0"/>
              </a:rPr>
              <a:t>authentication path </a:t>
            </a:r>
            <a:r>
              <a:rPr lang="en-GB" dirty="0">
                <a:effectLst/>
                <a:latin typeface="Times" pitchFamily="2" charset="0"/>
              </a:rPr>
              <a:t>or </a:t>
            </a:r>
            <a:r>
              <a:rPr lang="en-GB" i="1" dirty="0" err="1">
                <a:effectLst/>
                <a:latin typeface="Times" pitchFamily="2" charset="0"/>
              </a:rPr>
              <a:t>merkle</a:t>
            </a:r>
            <a:r>
              <a:rPr lang="en-GB" i="1" dirty="0">
                <a:effectLst/>
                <a:latin typeface="Times" pitchFamily="2" charset="0"/>
              </a:rPr>
              <a:t> path </a:t>
            </a:r>
          </a:p>
          <a:p>
            <a:r>
              <a:rPr lang="en-GB" dirty="0">
                <a:effectLst/>
                <a:latin typeface="Times" pitchFamily="2" charset="0"/>
              </a:rPr>
              <a:t>connecting the specific transaction to the root of the tree </a:t>
            </a:r>
          </a:p>
          <a:p>
            <a:endParaRPr lang="en-CZ" dirty="0"/>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55</a:t>
            </a:fld>
            <a:endParaRPr lang="en-CZ"/>
          </a:p>
        </p:txBody>
      </p:sp>
    </p:spTree>
    <p:extLst>
      <p:ext uri="{BB962C8B-B14F-4D97-AF65-F5344CB8AC3E}">
        <p14:creationId xmlns:p14="http://schemas.microsoft.com/office/powerpoint/2010/main" val="852441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Consider, for example, an SPV node that is interested in incoming payments to an address contained in its wallet. </a:t>
            </a:r>
            <a:r>
              <a:rPr lang="en-GB" dirty="0" err="1">
                <a:effectLst/>
                <a:latin typeface="Times" pitchFamily="2" charset="0"/>
              </a:rPr>
              <a:t>TheSPV</a:t>
            </a:r>
            <a:r>
              <a:rPr lang="en-GB" dirty="0">
                <a:effectLst/>
                <a:latin typeface="Times" pitchFamily="2" charset="0"/>
              </a:rPr>
              <a:t> node will establish a bloom filter (see [</a:t>
            </a:r>
            <a:r>
              <a:rPr lang="en-GB" dirty="0" err="1">
                <a:effectLst/>
                <a:latin typeface="Times" pitchFamily="2" charset="0"/>
              </a:rPr>
              <a:t>bloom_filters</a:t>
            </a:r>
            <a:r>
              <a:rPr lang="en-GB" dirty="0">
                <a:effectLst/>
                <a:latin typeface="Times" pitchFamily="2" charset="0"/>
              </a:rPr>
              <a:t>]) on its connections to peers to limit the transactions received </a:t>
            </a:r>
            <a:r>
              <a:rPr lang="en-GB" dirty="0" err="1">
                <a:effectLst/>
                <a:latin typeface="Times" pitchFamily="2" charset="0"/>
              </a:rPr>
              <a:t>toonly</a:t>
            </a:r>
            <a:r>
              <a:rPr lang="en-GB" dirty="0">
                <a:effectLst/>
                <a:latin typeface="Times" pitchFamily="2" charset="0"/>
              </a:rPr>
              <a:t> those containing addresses of interest. When a peer sees a transaction that matches the bloom filter, it will send </a:t>
            </a:r>
            <a:r>
              <a:rPr lang="en-GB" dirty="0" err="1">
                <a:effectLst/>
                <a:latin typeface="Times" pitchFamily="2" charset="0"/>
              </a:rPr>
              <a:t>thatblock</a:t>
            </a:r>
            <a:r>
              <a:rPr lang="en-GB" dirty="0">
                <a:effectLst/>
                <a:latin typeface="Times" pitchFamily="2" charset="0"/>
              </a:rPr>
              <a:t> using a </a:t>
            </a:r>
            <a:r>
              <a:rPr lang="en-GB" dirty="0" err="1">
                <a:effectLst/>
                <a:latin typeface="Times" pitchFamily="2" charset="0"/>
              </a:rPr>
              <a:t>merkleblock</a:t>
            </a:r>
            <a:r>
              <a:rPr lang="en-GB" dirty="0">
                <a:effectLst/>
                <a:latin typeface="Times" pitchFamily="2" charset="0"/>
              </a:rPr>
              <a:t> message. The </a:t>
            </a:r>
            <a:r>
              <a:rPr lang="en-GB" dirty="0" err="1">
                <a:effectLst/>
                <a:latin typeface="Times" pitchFamily="2" charset="0"/>
              </a:rPr>
              <a:t>merkleblock</a:t>
            </a:r>
            <a:r>
              <a:rPr lang="en-GB" dirty="0">
                <a:effectLst/>
                <a:latin typeface="Times" pitchFamily="2" charset="0"/>
              </a:rPr>
              <a:t> message contains the block header as well as a </a:t>
            </a:r>
            <a:r>
              <a:rPr lang="en-GB" dirty="0" err="1">
                <a:effectLst/>
                <a:latin typeface="Times" pitchFamily="2" charset="0"/>
              </a:rPr>
              <a:t>merkle</a:t>
            </a:r>
            <a:r>
              <a:rPr lang="en-GB" dirty="0">
                <a:effectLst/>
                <a:latin typeface="Times" pitchFamily="2" charset="0"/>
              </a:rPr>
              <a:t> path </a:t>
            </a:r>
            <a:r>
              <a:rPr lang="en-GB" dirty="0" err="1">
                <a:effectLst/>
                <a:latin typeface="Times" pitchFamily="2" charset="0"/>
              </a:rPr>
              <a:t>thatlinks</a:t>
            </a:r>
            <a:r>
              <a:rPr lang="en-GB" dirty="0">
                <a:effectLst/>
                <a:latin typeface="Times" pitchFamily="2" charset="0"/>
              </a:rPr>
              <a:t> the transaction of interest to the </a:t>
            </a:r>
            <a:r>
              <a:rPr lang="en-GB" dirty="0" err="1">
                <a:effectLst/>
                <a:latin typeface="Times" pitchFamily="2" charset="0"/>
              </a:rPr>
              <a:t>merkle</a:t>
            </a:r>
            <a:r>
              <a:rPr lang="en-GB" dirty="0">
                <a:effectLst/>
                <a:latin typeface="Times" pitchFamily="2" charset="0"/>
              </a:rPr>
              <a:t> root in the block. The SPV node can use this </a:t>
            </a:r>
            <a:r>
              <a:rPr lang="en-GB" dirty="0" err="1">
                <a:effectLst/>
                <a:latin typeface="Times" pitchFamily="2" charset="0"/>
              </a:rPr>
              <a:t>merkle</a:t>
            </a:r>
            <a:r>
              <a:rPr lang="en-GB" dirty="0">
                <a:effectLst/>
                <a:latin typeface="Times" pitchFamily="2" charset="0"/>
              </a:rPr>
              <a:t> path to connect </a:t>
            </a:r>
            <a:r>
              <a:rPr lang="en-GB" dirty="0" err="1">
                <a:effectLst/>
                <a:latin typeface="Times" pitchFamily="2" charset="0"/>
              </a:rPr>
              <a:t>thetransaction</a:t>
            </a:r>
            <a:r>
              <a:rPr lang="en-GB" dirty="0">
                <a:effectLst/>
                <a:latin typeface="Times" pitchFamily="2" charset="0"/>
              </a:rPr>
              <a:t> to the block and verify that the transaction is included in the block. The SPV node also uses the block </a:t>
            </a:r>
            <a:r>
              <a:rPr lang="en-GB" dirty="0" err="1">
                <a:effectLst/>
                <a:latin typeface="Times" pitchFamily="2" charset="0"/>
              </a:rPr>
              <a:t>headerto</a:t>
            </a:r>
            <a:r>
              <a:rPr lang="en-GB" dirty="0">
                <a:effectLst/>
                <a:latin typeface="Times" pitchFamily="2" charset="0"/>
              </a:rPr>
              <a:t> link the block to the rest of the blockchain. </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56</a:t>
            </a:fld>
            <a:endParaRPr lang="en-CZ"/>
          </a:p>
        </p:txBody>
      </p:sp>
    </p:spTree>
    <p:extLst>
      <p:ext uri="{BB962C8B-B14F-4D97-AF65-F5344CB8AC3E}">
        <p14:creationId xmlns:p14="http://schemas.microsoft.com/office/powerpoint/2010/main" val="928612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Bitcoin miners also earn fees from transactions. Every transaction usually includes a transaction fee, in the form of </a:t>
            </a:r>
            <a:r>
              <a:rPr lang="en-GB" dirty="0" err="1">
                <a:effectLst/>
                <a:latin typeface="Times" pitchFamily="2" charset="0"/>
              </a:rPr>
              <a:t>asurplus</a:t>
            </a:r>
            <a:r>
              <a:rPr lang="en-GB" dirty="0">
                <a:effectLst/>
                <a:latin typeface="Times" pitchFamily="2" charset="0"/>
              </a:rPr>
              <a:t> of bitcoin between the transaction’s inputs and outputs. The winning bitcoin miner gets to "keep the change" </a:t>
            </a:r>
            <a:r>
              <a:rPr lang="en-GB" dirty="0" err="1">
                <a:effectLst/>
                <a:latin typeface="Times" pitchFamily="2" charset="0"/>
              </a:rPr>
              <a:t>onthe</a:t>
            </a:r>
            <a:r>
              <a:rPr lang="en-GB" dirty="0">
                <a:effectLst/>
                <a:latin typeface="Times" pitchFamily="2" charset="0"/>
              </a:rPr>
              <a:t> transactions included in the winning block. Today, the fees represent 0.5% or less of a bitcoin miner’s income, </a:t>
            </a:r>
            <a:r>
              <a:rPr lang="en-GB" dirty="0" err="1">
                <a:effectLst/>
                <a:latin typeface="Times" pitchFamily="2" charset="0"/>
              </a:rPr>
              <a:t>thevast</a:t>
            </a:r>
            <a:r>
              <a:rPr lang="en-GB" dirty="0">
                <a:effectLst/>
                <a:latin typeface="Times" pitchFamily="2" charset="0"/>
              </a:rPr>
              <a:t> majority coming from the newly minted bitcoin. However, as the block reward decreases over time and the </a:t>
            </a:r>
            <a:r>
              <a:rPr lang="en-GB" dirty="0" err="1">
                <a:effectLst/>
                <a:latin typeface="Times" pitchFamily="2" charset="0"/>
              </a:rPr>
              <a:t>numberof</a:t>
            </a:r>
            <a:r>
              <a:rPr lang="en-GB" dirty="0">
                <a:effectLst/>
                <a:latin typeface="Times" pitchFamily="2" charset="0"/>
              </a:rPr>
              <a:t> transactions per block increases, a greater proportion of bitcoin mining earnings will come from fees. Gradually, </a:t>
            </a:r>
            <a:r>
              <a:rPr lang="en-GB" dirty="0" err="1">
                <a:effectLst/>
                <a:latin typeface="Times" pitchFamily="2" charset="0"/>
              </a:rPr>
              <a:t>themining</a:t>
            </a:r>
            <a:r>
              <a:rPr lang="en-GB" dirty="0">
                <a:effectLst/>
                <a:latin typeface="Times" pitchFamily="2" charset="0"/>
              </a:rPr>
              <a:t> reward will be dominated by transaction fees, which will form the primary incentive for miners. After 2140, </a:t>
            </a:r>
            <a:r>
              <a:rPr lang="en-GB" dirty="0" err="1">
                <a:effectLst/>
                <a:latin typeface="Times" pitchFamily="2" charset="0"/>
              </a:rPr>
              <a:t>theamount</a:t>
            </a:r>
            <a:r>
              <a:rPr lang="en-GB" dirty="0">
                <a:effectLst/>
                <a:latin typeface="Times" pitchFamily="2" charset="0"/>
              </a:rPr>
              <a:t> of new bitcoin in each block drops to zero and bitcoin mining will be incentivized only by transaction fees.</a:t>
            </a:r>
          </a:p>
          <a:p>
            <a:endParaRPr lang="en-GB" dirty="0">
              <a:effectLst/>
              <a:latin typeface="Times" pitchFamily="2" charset="0"/>
            </a:endParaRPr>
          </a:p>
          <a:p>
            <a:r>
              <a:rPr lang="en-GB" dirty="0">
                <a:effectLst/>
                <a:latin typeface="Times" pitchFamily="2" charset="0"/>
              </a:rPr>
              <a:t>The most important and debated consequence of fixed and diminishing monetary issuance is that the currency tends to </a:t>
            </a:r>
            <a:r>
              <a:rPr lang="en-GB" dirty="0" err="1">
                <a:effectLst/>
                <a:latin typeface="Times" pitchFamily="2" charset="0"/>
              </a:rPr>
              <a:t>beinherently</a:t>
            </a:r>
            <a:r>
              <a:rPr lang="en-GB" dirty="0">
                <a:effectLst/>
                <a:latin typeface="Times" pitchFamily="2" charset="0"/>
              </a:rPr>
              <a:t> </a:t>
            </a:r>
            <a:r>
              <a:rPr lang="en-GB" i="1" dirty="0">
                <a:effectLst/>
                <a:latin typeface="Times" pitchFamily="2" charset="0"/>
              </a:rPr>
              <a:t>deflationary</a:t>
            </a:r>
            <a:r>
              <a:rPr lang="en-GB" dirty="0">
                <a:effectLst/>
                <a:latin typeface="Times" pitchFamily="2" charset="0"/>
              </a:rPr>
              <a:t>. Deflation is the phenomenon of appreciation of value due to a mismatch in supply and demand </a:t>
            </a:r>
            <a:r>
              <a:rPr lang="en-GB" dirty="0" err="1">
                <a:effectLst/>
                <a:latin typeface="Times" pitchFamily="2" charset="0"/>
              </a:rPr>
              <a:t>thatdrives</a:t>
            </a:r>
            <a:r>
              <a:rPr lang="en-GB" dirty="0">
                <a:effectLst/>
                <a:latin typeface="Times" pitchFamily="2" charset="0"/>
              </a:rPr>
              <a:t> up the value (and exchange rate) of a currency. The opposite of inflation, price deflation, means that the money </a:t>
            </a:r>
            <a:r>
              <a:rPr lang="en-GB" dirty="0" err="1">
                <a:effectLst/>
                <a:latin typeface="Times" pitchFamily="2" charset="0"/>
              </a:rPr>
              <a:t>hasmore</a:t>
            </a:r>
            <a:r>
              <a:rPr lang="en-GB" dirty="0">
                <a:effectLst/>
                <a:latin typeface="Times" pitchFamily="2" charset="0"/>
              </a:rPr>
              <a:t> purchasing power over time.</a:t>
            </a:r>
          </a:p>
          <a:p>
            <a:endParaRPr lang="en-GB" dirty="0">
              <a:effectLst/>
              <a:latin typeface="Times" pitchFamily="2" charset="0"/>
            </a:endParaRP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58</a:t>
            </a:fld>
            <a:endParaRPr lang="en-CZ"/>
          </a:p>
        </p:txBody>
      </p:sp>
    </p:spTree>
    <p:extLst>
      <p:ext uri="{BB962C8B-B14F-4D97-AF65-F5344CB8AC3E}">
        <p14:creationId xmlns:p14="http://schemas.microsoft.com/office/powerpoint/2010/main" val="3321522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59</a:t>
            </a:fld>
            <a:endParaRPr lang="en-CZ"/>
          </a:p>
        </p:txBody>
      </p:sp>
    </p:spTree>
    <p:extLst>
      <p:ext uri="{BB962C8B-B14F-4D97-AF65-F5344CB8AC3E}">
        <p14:creationId xmlns:p14="http://schemas.microsoft.com/office/powerpoint/2010/main" val="30477180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wallet software creates transactions by collecting UTXO, providing the appropriate unlocking scripts, and then constructing new outputs assigned to a new owner. The resulting transaction is then sent to the </a:t>
            </a:r>
            <a:r>
              <a:rPr lang="en-GB" dirty="0" err="1">
                <a:effectLst/>
                <a:latin typeface="Times" pitchFamily="2" charset="0"/>
              </a:rPr>
              <a:t>neighboring</a:t>
            </a:r>
            <a:r>
              <a:rPr lang="en-GB" dirty="0">
                <a:effectLst/>
                <a:latin typeface="Times" pitchFamily="2" charset="0"/>
              </a:rPr>
              <a:t> nodes in the Bitcoin network so that it can be propagated across the entire Bitcoin network.</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60</a:t>
            </a:fld>
            <a:endParaRPr lang="en-CZ"/>
          </a:p>
        </p:txBody>
      </p:sp>
    </p:spTree>
    <p:extLst>
      <p:ext uri="{BB962C8B-B14F-4D97-AF65-F5344CB8AC3E}">
        <p14:creationId xmlns:p14="http://schemas.microsoft.com/office/powerpoint/2010/main" val="408216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The block data structure is syntactically valid</a:t>
            </a:r>
          </a:p>
          <a:p>
            <a:r>
              <a:rPr lang="en-GB" dirty="0">
                <a:effectLst/>
                <a:latin typeface="Times" pitchFamily="2" charset="0"/>
              </a:rPr>
              <a:t>The block header hash is equal to or less than the target (enforces the Proof-of-Work)</a:t>
            </a:r>
          </a:p>
          <a:p>
            <a:r>
              <a:rPr lang="en-GB" dirty="0">
                <a:effectLst/>
                <a:latin typeface="Times" pitchFamily="2" charset="0"/>
              </a:rPr>
              <a:t>The block timestamp is less than two hours in the future (allowing for time errors)</a:t>
            </a:r>
          </a:p>
          <a:p>
            <a:r>
              <a:rPr lang="en-GB" dirty="0">
                <a:effectLst/>
                <a:latin typeface="Times" pitchFamily="2" charset="0"/>
              </a:rPr>
              <a:t>The block size is within acceptable limits</a:t>
            </a:r>
          </a:p>
          <a:p>
            <a:r>
              <a:rPr lang="en-GB" dirty="0">
                <a:effectLst/>
                <a:latin typeface="Times" pitchFamily="2" charset="0"/>
              </a:rPr>
              <a:t>The first transaction (and only the first) is a </a:t>
            </a:r>
            <a:r>
              <a:rPr lang="en-GB" dirty="0" err="1">
                <a:effectLst/>
                <a:latin typeface="Times" pitchFamily="2" charset="0"/>
              </a:rPr>
              <a:t>coinbase</a:t>
            </a:r>
            <a:r>
              <a:rPr lang="en-GB" dirty="0">
                <a:effectLst/>
                <a:latin typeface="Times" pitchFamily="2" charset="0"/>
              </a:rPr>
              <a:t> transaction</a:t>
            </a:r>
          </a:p>
          <a:p>
            <a:r>
              <a:rPr lang="en-GB" dirty="0">
                <a:effectLst/>
                <a:latin typeface="Times" pitchFamily="2" charset="0"/>
              </a:rPr>
              <a:t>All transactions within the block are valid using the transaction checklist discussed in [</a:t>
            </a:r>
            <a:r>
              <a:rPr lang="en-GB" dirty="0" err="1">
                <a:effectLst/>
                <a:latin typeface="Times" pitchFamily="2" charset="0"/>
              </a:rPr>
              <a:t>tx_verification</a:t>
            </a:r>
            <a:r>
              <a:rPr lang="en-GB" dirty="0">
                <a:effectLst/>
                <a:latin typeface="Times" pitchFamily="2" charset="0"/>
              </a:rPr>
              <a:t>]</a:t>
            </a:r>
          </a:p>
          <a:p>
            <a:endParaRPr lang="en-GB" dirty="0">
              <a:effectLst/>
              <a:latin typeface="Times" pitchFamily="2" charset="0"/>
            </a:endParaRPr>
          </a:p>
          <a:p>
            <a:endParaRPr lang="en-GB" dirty="0">
              <a:effectLst/>
              <a:latin typeface="Times" pitchFamily="2" charset="0"/>
            </a:endParaRPr>
          </a:p>
          <a:p>
            <a:r>
              <a:rPr lang="en-GB" dirty="0">
                <a:effectLst/>
                <a:latin typeface="Times" pitchFamily="2" charset="0"/>
              </a:rPr>
              <a:t>Why don’t miners write themselves a transaction for a thousand bitcoin instead of the correct reward? Because every node validates blocks according to the same rules. </a:t>
            </a:r>
          </a:p>
          <a:p>
            <a:endParaRPr lang="en-GB" dirty="0">
              <a:effectLst/>
              <a:latin typeface="Times" pitchFamily="2" charset="0"/>
            </a:endParaRP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64</a:t>
            </a:fld>
            <a:endParaRPr lang="en-CZ"/>
          </a:p>
        </p:txBody>
      </p:sp>
    </p:spTree>
    <p:extLst>
      <p:ext uri="{BB962C8B-B14F-4D97-AF65-F5344CB8AC3E}">
        <p14:creationId xmlns:p14="http://schemas.microsoft.com/office/powerpoint/2010/main" val="2224834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Transactions bundled into blocks</a:t>
            </a:r>
          </a:p>
          <a:p>
            <a:endParaRPr lang="en-GB" dirty="0">
              <a:effectLst/>
              <a:latin typeface="Times" pitchFamily="2" charset="0"/>
            </a:endParaRPr>
          </a:p>
          <a:p>
            <a:r>
              <a:rPr lang="en-GB" dirty="0">
                <a:effectLst/>
                <a:latin typeface="Times" pitchFamily="2" charset="0"/>
              </a:rPr>
              <a:t>New </a:t>
            </a:r>
            <a:r>
              <a:rPr lang="en-GB" dirty="0" err="1">
                <a:effectLst/>
                <a:latin typeface="Times" pitchFamily="2" charset="0"/>
              </a:rPr>
              <a:t>transactios</a:t>
            </a:r>
            <a:r>
              <a:rPr lang="en-GB" dirty="0">
                <a:effectLst/>
                <a:latin typeface="Times" pitchFamily="2" charset="0"/>
              </a:rPr>
              <a:t> are constantly flowing into the network from user wallets and other applications. As these are seen by the Bitcoin network nodes, they get added to a temporary pool of unverified transactions maintained by each node. </a:t>
            </a:r>
            <a:r>
              <a:rPr lang="en-GB" dirty="0" err="1">
                <a:effectLst/>
                <a:latin typeface="Times" pitchFamily="2" charset="0"/>
              </a:rPr>
              <a:t>Asminers</a:t>
            </a:r>
            <a:r>
              <a:rPr lang="en-GB" dirty="0">
                <a:effectLst/>
                <a:latin typeface="Times" pitchFamily="2" charset="0"/>
              </a:rPr>
              <a:t> construct a new block, they add unverified transactions from this pool to the new block and then attempt to prove the validity of that new block, with the mining algorithm (Proof-of-Work). </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10</a:t>
            </a:fld>
            <a:endParaRPr lang="en-CZ"/>
          </a:p>
        </p:txBody>
      </p:sp>
    </p:spTree>
    <p:extLst>
      <p:ext uri="{BB962C8B-B14F-4D97-AF65-F5344CB8AC3E}">
        <p14:creationId xmlns:p14="http://schemas.microsoft.com/office/powerpoint/2010/main" val="33473882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blocks that do not have a known parent in the known chains (orphans).</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65</a:t>
            </a:fld>
            <a:endParaRPr lang="en-CZ"/>
          </a:p>
        </p:txBody>
      </p:sp>
    </p:spTree>
    <p:extLst>
      <p:ext uri="{BB962C8B-B14F-4D97-AF65-F5344CB8AC3E}">
        <p14:creationId xmlns:p14="http://schemas.microsoft.com/office/powerpoint/2010/main" val="16179155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theoretically possible for a fork to extend to two blocks, if two blocks are found almost simultaneously by miners on</a:t>
            </a:r>
          </a:p>
          <a:p>
            <a:r>
              <a:rPr lang="en-GB" dirty="0"/>
              <a:t>opposite "sides" of a previous fork. However, the chance of that happening is very low. Whereas a one-block fork might</a:t>
            </a:r>
          </a:p>
          <a:p>
            <a:r>
              <a:rPr lang="en-GB" dirty="0"/>
              <a:t>occur every day, a two-block fork occurs at most once every few weeks.</a:t>
            </a:r>
            <a:endParaRPr lang="en-CZ" dirty="0"/>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67</a:t>
            </a:fld>
            <a:endParaRPr lang="en-CZ"/>
          </a:p>
        </p:txBody>
      </p:sp>
    </p:spTree>
    <p:extLst>
      <p:ext uri="{BB962C8B-B14F-4D97-AF65-F5344CB8AC3E}">
        <p14:creationId xmlns:p14="http://schemas.microsoft.com/office/powerpoint/2010/main" val="3196574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solidFill>
                  <a:srgbClr val="DADADA"/>
                </a:solidFill>
                <a:effectLst/>
                <a:latin typeface="Menlo" panose="020B0609030804020204" pitchFamily="49" charset="0"/>
              </a:rPr>
              <a:t>The difficulty of mining is closely related to the cost of electricity and the exchange rate of bitcoin vis-a-vis the currency</a:t>
            </a:r>
          </a:p>
          <a:p>
            <a:r>
              <a:rPr lang="en-GB" b="0" dirty="0">
                <a:solidFill>
                  <a:srgbClr val="DADADA"/>
                </a:solidFill>
                <a:effectLst/>
                <a:latin typeface="Menlo" panose="020B0609030804020204" pitchFamily="49" charset="0"/>
              </a:rPr>
              <a:t>used to pay for electricity. High-performance mining systems are about as efficient as possible with the current</a:t>
            </a:r>
          </a:p>
          <a:p>
            <a:r>
              <a:rPr lang="en-GB" b="0" dirty="0">
                <a:solidFill>
                  <a:srgbClr val="DADADA"/>
                </a:solidFill>
                <a:effectLst/>
                <a:latin typeface="Menlo" panose="020B0609030804020204" pitchFamily="49" charset="0"/>
              </a:rPr>
              <a:t>generation of silicon fabrication, converting electricity into hashing computation at the highest rate possible. The</a:t>
            </a:r>
          </a:p>
          <a:p>
            <a:r>
              <a:rPr lang="en-GB" b="0" dirty="0">
                <a:solidFill>
                  <a:srgbClr val="DADADA"/>
                </a:solidFill>
                <a:effectLst/>
                <a:latin typeface="Menlo" panose="020B0609030804020204" pitchFamily="49" charset="0"/>
              </a:rPr>
              <a:t>primary influence on the mining market is the price of one kilowatt-hour of electricity in bitcoin, because that</a:t>
            </a:r>
          </a:p>
          <a:p>
            <a:r>
              <a:rPr lang="en-GB" b="0" dirty="0">
                <a:solidFill>
                  <a:srgbClr val="DADADA"/>
                </a:solidFill>
                <a:effectLst/>
                <a:latin typeface="Menlo" panose="020B0609030804020204" pitchFamily="49" charset="0"/>
              </a:rPr>
              <a:t>determines the profitability of mining and therefore the incentives to enter or exit the mining market.</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68</a:t>
            </a:fld>
            <a:endParaRPr lang="en-CZ"/>
          </a:p>
        </p:txBody>
      </p:sp>
    </p:spTree>
    <p:extLst>
      <p:ext uri="{BB962C8B-B14F-4D97-AF65-F5344CB8AC3E}">
        <p14:creationId xmlns:p14="http://schemas.microsoft.com/office/powerpoint/2010/main" val="18491713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Z" dirty="0"/>
              <a:t>TODO: make up-to-date computation</a:t>
            </a:r>
          </a:p>
          <a:p>
            <a:endParaRPr lang="en-CZ" dirty="0"/>
          </a:p>
          <a:p>
            <a:r>
              <a:rPr lang="en-GB" dirty="0"/>
              <a:t>Mining pools coordinate many hundreds or thousands of miners, over specialized pool-mining protocols. The individual</a:t>
            </a:r>
          </a:p>
          <a:p>
            <a:r>
              <a:rPr lang="en-GB" dirty="0"/>
              <a:t>miners configure their mining equipment to connect to a pool server, and specify a Bitcoin address, which will receive</a:t>
            </a:r>
          </a:p>
          <a:p>
            <a:r>
              <a:rPr lang="en-GB" dirty="0"/>
              <a:t>their share of the rewards. Their mining hardware remains connected to the pool server while mining, synchronizing</a:t>
            </a:r>
          </a:p>
          <a:p>
            <a:r>
              <a:rPr lang="en-GB" dirty="0"/>
              <a:t>their efforts with the other miners. Thus, the pool miners share the effort to mine a block and then share in the rewards.</a:t>
            </a:r>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69</a:t>
            </a:fld>
            <a:endParaRPr lang="en-CZ"/>
          </a:p>
        </p:txBody>
      </p:sp>
    </p:spTree>
    <p:extLst>
      <p:ext uri="{BB962C8B-B14F-4D97-AF65-F5344CB8AC3E}">
        <p14:creationId xmlns:p14="http://schemas.microsoft.com/office/powerpoint/2010/main" val="5133286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Security research groups have used statistical </a:t>
            </a:r>
            <a:r>
              <a:rPr lang="en-GB" dirty="0" err="1"/>
              <a:t>modeling</a:t>
            </a:r>
            <a:r>
              <a:rPr lang="en-GB" dirty="0"/>
              <a:t> to claim that various types of consensus attacks are possible with as little as 30% of the hashing power.</a:t>
            </a:r>
          </a:p>
          <a:p>
            <a:endParaRPr lang="en-GB" dirty="0"/>
          </a:p>
          <a:p>
            <a:br>
              <a:rPr lang="en-GB" dirty="0">
                <a:effectLst/>
                <a:latin typeface="Times" pitchFamily="2" charset="0"/>
              </a:rPr>
            </a:br>
            <a:r>
              <a:rPr lang="en-GB" dirty="0" err="1">
                <a:effectLst/>
                <a:latin typeface="Times" pitchFamily="2" charset="0"/>
              </a:rPr>
              <a:t>thecentralization</a:t>
            </a:r>
            <a:r>
              <a:rPr lang="en-GB" dirty="0">
                <a:effectLst/>
                <a:latin typeface="Times" pitchFamily="2" charset="0"/>
              </a:rPr>
              <a:t> of control caused by mining pools has introduced the risk of for-profit attacks by a mining pool </a:t>
            </a:r>
            <a:r>
              <a:rPr lang="en-GB" dirty="0" err="1">
                <a:effectLst/>
                <a:latin typeface="Times" pitchFamily="2" charset="0"/>
              </a:rPr>
              <a:t>operator.The</a:t>
            </a:r>
            <a:r>
              <a:rPr lang="en-GB" dirty="0">
                <a:effectLst/>
                <a:latin typeface="Times" pitchFamily="2" charset="0"/>
              </a:rPr>
              <a:t> pool operator in a managed pool controls the construction of candidate blocks and also controls which transactions are included. This gives the pool operator the power to exclude transactions or introduce double-spend transactions. </a:t>
            </a:r>
          </a:p>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71</a:t>
            </a:fld>
            <a:endParaRPr lang="en-CZ"/>
          </a:p>
        </p:txBody>
      </p:sp>
    </p:spTree>
    <p:extLst>
      <p:ext uri="{BB962C8B-B14F-4D97-AF65-F5344CB8AC3E}">
        <p14:creationId xmlns:p14="http://schemas.microsoft.com/office/powerpoint/2010/main" val="27374162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latin typeface="+mn-lt"/>
              </a:rPr>
              <a:t>Technical debt, </a:t>
            </a:r>
          </a:p>
          <a:p>
            <a:r>
              <a:rPr lang="en-GB" b="0" dirty="0">
                <a:effectLst/>
                <a:latin typeface="+mn-lt"/>
              </a:rPr>
              <a:t>Validation relaxation</a:t>
            </a:r>
          </a:p>
          <a:p>
            <a:r>
              <a:rPr lang="en-GB" b="0" dirty="0">
                <a:effectLst/>
                <a:latin typeface="+mn-lt"/>
              </a:rPr>
              <a:t>Irreversible upgrades</a:t>
            </a:r>
          </a:p>
          <a:p>
            <a:endParaRPr lang="en-GB" dirty="0">
              <a:effectLst/>
              <a:latin typeface="Times" pitchFamily="2" charset="0"/>
            </a:endParaRPr>
          </a:p>
          <a:p>
            <a:endParaRPr lang="en-GB" dirty="0">
              <a:effectLst/>
              <a:latin typeface="Times" pitchFamily="2" charset="0"/>
            </a:endParaRPr>
          </a:p>
        </p:txBody>
      </p:sp>
      <p:sp>
        <p:nvSpPr>
          <p:cNvPr id="4" name="Slide Number Placeholder 3"/>
          <p:cNvSpPr>
            <a:spLocks noGrp="1"/>
          </p:cNvSpPr>
          <p:nvPr>
            <p:ph type="sldNum" sz="quarter" idx="5"/>
          </p:nvPr>
        </p:nvSpPr>
        <p:spPr/>
        <p:txBody>
          <a:bodyPr/>
          <a:lstStyle/>
          <a:p>
            <a:fld id="{D3A8A1D5-B353-6E4F-ACF6-2F1324FF8EF3}" type="slidenum">
              <a:rPr lang="en-CZ" smtClean="0"/>
              <a:t>72</a:t>
            </a:fld>
            <a:endParaRPr lang="en-CZ"/>
          </a:p>
        </p:txBody>
      </p:sp>
    </p:spTree>
    <p:extLst>
      <p:ext uri="{BB962C8B-B14F-4D97-AF65-F5344CB8AC3E}">
        <p14:creationId xmlns:p14="http://schemas.microsoft.com/office/powerpoint/2010/main" val="29681023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Namecoin</a:t>
            </a:r>
            <a:r>
              <a:rPr lang="en-GB" dirty="0"/>
              <a:t> - created in 2010, </a:t>
            </a:r>
            <a:r>
              <a:rPr lang="en-GB" dirty="0" err="1"/>
              <a:t>Namecoin</a:t>
            </a:r>
            <a:r>
              <a:rPr lang="en-GB" dirty="0"/>
              <a:t> is best described as a decentralized name registration database. In decentralized protocols like Tor, Bitcoin and </a:t>
            </a:r>
            <a:r>
              <a:rPr lang="en-GB" dirty="0" err="1"/>
              <a:t>BitMessage</a:t>
            </a:r>
            <a:r>
              <a:rPr lang="en-GB" dirty="0"/>
              <a:t>, there needs to be some way of identifying accounts so that other people can interact with them, but in all existing solutions the</a:t>
            </a:r>
          </a:p>
          <a:p>
            <a:r>
              <a:rPr lang="en-GB" dirty="0"/>
              <a:t>Only kind of identifier available is a pseudorandom hash like1LW79wp5ZBqaHW1jL5TCiBCrhQYtHagUWy. Ideally, one would like to be able to have an</a:t>
            </a:r>
          </a:p>
          <a:p>
            <a:r>
              <a:rPr lang="en-GB" dirty="0"/>
              <a:t>account with a name like "</a:t>
            </a:r>
            <a:r>
              <a:rPr lang="en-GB" dirty="0" err="1"/>
              <a:t>george</a:t>
            </a:r>
            <a:r>
              <a:rPr lang="en-GB" dirty="0"/>
              <a:t>". However, the problem is that if one person can create an</a:t>
            </a:r>
          </a:p>
          <a:p>
            <a:r>
              <a:rPr lang="en-GB" dirty="0"/>
              <a:t>account named "</a:t>
            </a:r>
            <a:r>
              <a:rPr lang="en-GB" dirty="0" err="1"/>
              <a:t>george</a:t>
            </a:r>
            <a:r>
              <a:rPr lang="en-GB" dirty="0"/>
              <a:t>" then someone else can use the same process to register "</a:t>
            </a:r>
            <a:r>
              <a:rPr lang="en-GB" dirty="0" err="1"/>
              <a:t>george</a:t>
            </a:r>
            <a:r>
              <a:rPr lang="en-GB" dirty="0"/>
              <a:t>" for</a:t>
            </a:r>
          </a:p>
          <a:p>
            <a:r>
              <a:rPr lang="en-GB" dirty="0"/>
              <a:t>themselves as well and impersonate them. The only solution is a first-to-file paradigm, where the</a:t>
            </a:r>
          </a:p>
          <a:p>
            <a:r>
              <a:rPr lang="en-GB" dirty="0"/>
              <a:t>first registrant succeeds and the second fails - a problem perfectly suited for the Bitcoin consensus</a:t>
            </a:r>
          </a:p>
          <a:p>
            <a:r>
              <a:rPr lang="en-GB" dirty="0"/>
              <a:t>protocol. </a:t>
            </a:r>
            <a:r>
              <a:rPr lang="en-GB" dirty="0" err="1"/>
              <a:t>Namecoin</a:t>
            </a:r>
            <a:r>
              <a:rPr lang="en-GB" dirty="0"/>
              <a:t> is the oldest, and most successful, implementation of a name registration</a:t>
            </a:r>
          </a:p>
          <a:p>
            <a:r>
              <a:rPr lang="en-GB" dirty="0"/>
              <a:t>system using such an idea.</a:t>
            </a:r>
          </a:p>
          <a:p>
            <a:endParaRPr lang="en-GB" dirty="0"/>
          </a:p>
          <a:p>
            <a:r>
              <a:rPr lang="en-GB" dirty="0" err="1"/>
              <a:t>Colored</a:t>
            </a:r>
            <a:r>
              <a:rPr lang="en-GB" dirty="0"/>
              <a:t> coins - the purpose of </a:t>
            </a:r>
            <a:r>
              <a:rPr lang="en-GB" dirty="0" err="1"/>
              <a:t>colored</a:t>
            </a:r>
            <a:r>
              <a:rPr lang="en-GB" dirty="0"/>
              <a:t> coins is to serve as a protocol to allow people to create their</a:t>
            </a:r>
          </a:p>
          <a:p>
            <a:r>
              <a:rPr lang="en-GB" dirty="0"/>
              <a:t>own digital currencies - or, in the important trivial case of a currency with one unit, digital tokens</a:t>
            </a:r>
          </a:p>
          <a:p>
            <a:r>
              <a:rPr lang="en-GB" dirty="0"/>
              <a:t>on the Bitcoin blockchain. In the </a:t>
            </a:r>
            <a:r>
              <a:rPr lang="en-GB" dirty="0" err="1"/>
              <a:t>colored</a:t>
            </a:r>
            <a:r>
              <a:rPr lang="en-GB" dirty="0"/>
              <a:t> coins protocol, one "issues" a new currency by publicly</a:t>
            </a:r>
          </a:p>
          <a:p>
            <a:r>
              <a:rPr lang="en-GB" dirty="0"/>
              <a:t>assigning a </a:t>
            </a:r>
            <a:r>
              <a:rPr lang="en-GB" dirty="0" err="1"/>
              <a:t>color</a:t>
            </a:r>
            <a:r>
              <a:rPr lang="en-GB" dirty="0"/>
              <a:t> to a specific Bitcoin UTXO, and the protocol recursively defines the </a:t>
            </a:r>
            <a:r>
              <a:rPr lang="en-GB" dirty="0" err="1"/>
              <a:t>color</a:t>
            </a:r>
            <a:r>
              <a:rPr lang="en-GB" dirty="0"/>
              <a:t> of other</a:t>
            </a:r>
          </a:p>
          <a:p>
            <a:r>
              <a:rPr lang="en-GB" dirty="0"/>
              <a:t>UTXO to be the same as the </a:t>
            </a:r>
            <a:r>
              <a:rPr lang="en-GB" dirty="0" err="1"/>
              <a:t>color</a:t>
            </a:r>
            <a:r>
              <a:rPr lang="en-GB" dirty="0"/>
              <a:t> of the inputs that the transaction creating them spent (some</a:t>
            </a:r>
          </a:p>
          <a:p>
            <a:r>
              <a:rPr lang="en-GB" dirty="0"/>
              <a:t>special rules apply in the case of mixed-</a:t>
            </a:r>
            <a:r>
              <a:rPr lang="en-GB" dirty="0" err="1"/>
              <a:t>color</a:t>
            </a:r>
            <a:r>
              <a:rPr lang="en-GB" dirty="0"/>
              <a:t> inputs). This allows users to maintain wallets</a:t>
            </a:r>
          </a:p>
          <a:p>
            <a:r>
              <a:rPr lang="en-GB" dirty="0"/>
              <a:t>containing only UTXO of a specific </a:t>
            </a:r>
            <a:r>
              <a:rPr lang="en-GB" dirty="0" err="1"/>
              <a:t>color</a:t>
            </a:r>
            <a:r>
              <a:rPr lang="en-GB" dirty="0"/>
              <a:t> and send them around much like regular bitcoins,</a:t>
            </a:r>
          </a:p>
          <a:p>
            <a:r>
              <a:rPr lang="en-GB" dirty="0"/>
              <a:t>backtracking through the blockchain to determine the </a:t>
            </a:r>
            <a:r>
              <a:rPr lang="en-GB" dirty="0" err="1"/>
              <a:t>color</a:t>
            </a:r>
            <a:r>
              <a:rPr lang="en-GB" dirty="0"/>
              <a:t> of any UTXO that they receive.</a:t>
            </a:r>
          </a:p>
          <a:p>
            <a:endParaRPr lang="en-GB" dirty="0"/>
          </a:p>
          <a:p>
            <a:endParaRPr lang="en-GB" dirty="0"/>
          </a:p>
          <a:p>
            <a:r>
              <a:rPr lang="en-GB" dirty="0"/>
              <a:t>From a technical standpoint, the Bitcoin ledger can be thought of as a state transition system, where there is</a:t>
            </a:r>
          </a:p>
          <a:p>
            <a:r>
              <a:rPr lang="en-GB" dirty="0"/>
              <a:t>a "state" consisting of the ownership status of all existing bitcoins and a "state transition function" that takes</a:t>
            </a:r>
          </a:p>
          <a:p>
            <a:r>
              <a:rPr lang="en-GB" dirty="0"/>
              <a:t>a state and a transaction and outputs a new state which is the result.</a:t>
            </a:r>
          </a:p>
          <a:p>
            <a:endParaRPr lang="en-GB" dirty="0"/>
          </a:p>
          <a:p>
            <a:r>
              <a:rPr lang="en-GB" dirty="0" err="1"/>
              <a:t>Metacoins</a:t>
            </a:r>
            <a:r>
              <a:rPr lang="en-GB" dirty="0"/>
              <a:t> - the idea behind a </a:t>
            </a:r>
            <a:r>
              <a:rPr lang="en-GB" dirty="0" err="1"/>
              <a:t>metacoin</a:t>
            </a:r>
            <a:r>
              <a:rPr lang="en-GB" dirty="0"/>
              <a:t> is to have a protocol that lives on top of Bitcoin, using</a:t>
            </a:r>
          </a:p>
          <a:p>
            <a:r>
              <a:rPr lang="en-GB" dirty="0"/>
              <a:t>Bitcoin transactions to store </a:t>
            </a:r>
            <a:r>
              <a:rPr lang="en-GB" dirty="0" err="1"/>
              <a:t>metacoin</a:t>
            </a:r>
            <a:r>
              <a:rPr lang="en-GB" dirty="0"/>
              <a:t> transactions but having a different state transition function,</a:t>
            </a:r>
          </a:p>
          <a:p>
            <a:r>
              <a:rPr lang="en-GB" dirty="0"/>
              <a:t>APPLY'. Because the </a:t>
            </a:r>
            <a:r>
              <a:rPr lang="en-GB" dirty="0" err="1"/>
              <a:t>metacoin</a:t>
            </a:r>
            <a:r>
              <a:rPr lang="en-GB" dirty="0"/>
              <a:t> protocol cannot prevent invalid </a:t>
            </a:r>
            <a:r>
              <a:rPr lang="en-GB" dirty="0" err="1"/>
              <a:t>metacoin</a:t>
            </a:r>
            <a:r>
              <a:rPr lang="en-GB" dirty="0"/>
              <a:t> transactions from</a:t>
            </a:r>
          </a:p>
          <a:p>
            <a:r>
              <a:rPr lang="en-GB" dirty="0"/>
              <a:t>appearing in the Bitcoin blockchain, a rule is added that if APPLY'(S,TX) returns an error, the</a:t>
            </a:r>
          </a:p>
          <a:p>
            <a:r>
              <a:rPr lang="en-GB" dirty="0"/>
              <a:t>protocol defaults to APPLY'(S,TX) = S. This provides an easy mechanism for creating an arbitrary</a:t>
            </a:r>
          </a:p>
          <a:p>
            <a:r>
              <a:rPr lang="en-GB" dirty="0"/>
              <a:t>cryptocurrency protocol, potentially with advanced features that cannot be implemented inside of</a:t>
            </a:r>
          </a:p>
          <a:p>
            <a:r>
              <a:rPr lang="en-GB" dirty="0"/>
              <a:t>Bitcoin itself, but with a very low development cost since the complexities of mining and networking</a:t>
            </a:r>
          </a:p>
          <a:p>
            <a:r>
              <a:rPr lang="en-GB" dirty="0"/>
              <a:t>are already handled by the Bitcoin protocol.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786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dirty="0"/>
              <a:t>Virtual channel - similar to TCP</a:t>
            </a:r>
          </a:p>
          <a:p>
            <a:br>
              <a:rPr lang="en-GB" dirty="0">
                <a:effectLst/>
                <a:latin typeface="Times" pitchFamily="2" charset="0"/>
              </a:rPr>
            </a:br>
            <a:endParaRPr lang="en-GB" dirty="0">
              <a:effectLst/>
              <a:latin typeface="Times" pitchFamily="2" charset="0"/>
            </a:endParaRPr>
          </a:p>
          <a:p>
            <a:r>
              <a:rPr lang="en-GB" dirty="0">
                <a:effectLst/>
                <a:latin typeface="Times" pitchFamily="2" charset="0"/>
              </a:rPr>
              <a:t>Emma cannot risk funding a 2-of-2 </a:t>
            </a:r>
            <a:r>
              <a:rPr lang="en-GB" dirty="0" err="1">
                <a:effectLst/>
                <a:latin typeface="Times" pitchFamily="2" charset="0"/>
              </a:rPr>
              <a:t>multisig</a:t>
            </a:r>
            <a:r>
              <a:rPr lang="en-GB" dirty="0">
                <a:effectLst/>
                <a:latin typeface="Times" pitchFamily="2" charset="0"/>
              </a:rPr>
              <a:t> unless she has a guaranteed refund. To solve this problem, Emma </a:t>
            </a:r>
            <a:r>
              <a:rPr lang="en-GB" dirty="0" err="1">
                <a:effectLst/>
                <a:latin typeface="Times" pitchFamily="2" charset="0"/>
              </a:rPr>
              <a:t>constructsthe</a:t>
            </a:r>
            <a:r>
              <a:rPr lang="en-GB" dirty="0">
                <a:effectLst/>
                <a:latin typeface="Times" pitchFamily="2" charset="0"/>
              </a:rPr>
              <a:t> funding and refund transactions at the same time. She signs the funding transaction but doesn’t transmit it </a:t>
            </a:r>
            <a:r>
              <a:rPr lang="en-GB" dirty="0" err="1">
                <a:effectLst/>
                <a:latin typeface="Times" pitchFamily="2" charset="0"/>
              </a:rPr>
              <a:t>toanyone</a:t>
            </a:r>
            <a:r>
              <a:rPr lang="en-GB" dirty="0">
                <a:effectLst/>
                <a:latin typeface="Times" pitchFamily="2" charset="0"/>
              </a:rPr>
              <a:t>. Emma transmits only the refund transaction to Fabian and obtains his signature.</a:t>
            </a:r>
          </a:p>
          <a:p>
            <a:pPr marL="171450" indent="-171450">
              <a:buFontTx/>
              <a:buChar char="-"/>
            </a:pPr>
            <a:endParaRPr lang="en-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015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By establishing a maximum </a:t>
            </a:r>
            <a:r>
              <a:rPr lang="en-GB" dirty="0" err="1"/>
              <a:t>timelock</a:t>
            </a:r>
            <a:r>
              <a:rPr lang="en-GB" dirty="0"/>
              <a:t> when the channel is first opened, they limit the lifetime of the channel. Worse, they</a:t>
            </a:r>
          </a:p>
          <a:p>
            <a:r>
              <a:rPr lang="en-GB" dirty="0"/>
              <a:t>force channel implementations to strike a balance between allowing long-lived channels and forcing one of the</a:t>
            </a:r>
          </a:p>
          <a:p>
            <a:r>
              <a:rPr lang="en-GB" dirty="0"/>
              <a:t>participants to wait a very long time for a refund in case of premature closure</a:t>
            </a:r>
          </a:p>
          <a:p>
            <a:endParaRPr lang="en-GB" dirty="0"/>
          </a:p>
          <a:p>
            <a:r>
              <a:rPr lang="en-GB" dirty="0"/>
              <a:t>The second problem is that since each subsequent commitment transaction must decrement the </a:t>
            </a:r>
            <a:r>
              <a:rPr lang="en-GB" dirty="0" err="1"/>
              <a:t>timelock</a:t>
            </a:r>
            <a:r>
              <a:rPr lang="en-GB" dirty="0"/>
              <a:t>, there is an</a:t>
            </a:r>
          </a:p>
          <a:p>
            <a:r>
              <a:rPr lang="en-GB" dirty="0"/>
              <a:t>explicit limit on the number of commitment transactions that can be exchanged between the parties</a:t>
            </a:r>
            <a:endParaRPr lang="en-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7269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only way to cancel a transaction is by double-spending its inputs with another transaction before it is mined</a:t>
            </a:r>
          </a:p>
          <a:p>
            <a:endParaRPr lang="en-GB" dirty="0"/>
          </a:p>
          <a:p>
            <a:r>
              <a:rPr lang="en-GB" dirty="0"/>
              <a:t>In each round, both parties reveal their half of the revocation secret to the other party, thereby giving the other party</a:t>
            </a:r>
          </a:p>
          <a:p>
            <a:r>
              <a:rPr lang="en-GB" dirty="0"/>
              <a:t>(who now has both halves) the means to claim the penalty output if this revoked transaction is ever broadcast.</a:t>
            </a:r>
          </a:p>
          <a:p>
            <a:endParaRPr lang="en-GB" dirty="0"/>
          </a:p>
          <a:p>
            <a:r>
              <a:rPr lang="en-GB" dirty="0"/>
              <a:t>The revocation protocol is bilateral, meaning that in each round, as the channel state is advanced, the two parties</a:t>
            </a:r>
          </a:p>
          <a:p>
            <a:r>
              <a:rPr lang="en-GB" dirty="0"/>
              <a:t>exchange new commitments, exchange revocation secrets for the previous commitments, and sign each other’s new</a:t>
            </a:r>
          </a:p>
          <a:p>
            <a:r>
              <a:rPr lang="en-GB" dirty="0"/>
              <a:t>commitment transactions. As they accept a new state, they make the prior state impossible to use, by giving each other</a:t>
            </a:r>
          </a:p>
          <a:p>
            <a:r>
              <a:rPr lang="en-GB" dirty="0"/>
              <a:t>the necessary revocation secrets to punish any cheating.</a:t>
            </a:r>
          </a:p>
          <a:p>
            <a:endParaRPr lang="en-GB" dirty="0"/>
          </a:p>
          <a:p>
            <a:endParaRPr lang="en-GB" dirty="0"/>
          </a:p>
          <a:p>
            <a:endParaRPr lang="en-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135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D3A8A1D5-B353-6E4F-ACF6-2F1324FF8EF3}" type="slidenum">
              <a:rPr lang="en-CZ" smtClean="0"/>
              <a:t>11</a:t>
            </a:fld>
            <a:endParaRPr lang="en-CZ"/>
          </a:p>
        </p:txBody>
      </p:sp>
    </p:spTree>
    <p:extLst>
      <p:ext uri="{BB962C8B-B14F-4D97-AF65-F5344CB8AC3E}">
        <p14:creationId xmlns:p14="http://schemas.microsoft.com/office/powerpoint/2010/main" val="9404991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7409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Alice wants to pay Eric 1 bitcoin. However, Alice is not connected to Eric by a payment channel </a:t>
            </a:r>
          </a:p>
          <a:p>
            <a:endParaRPr lang="en-CZ" dirty="0"/>
          </a:p>
          <a:p>
            <a:r>
              <a:rPr lang="en-GB" dirty="0"/>
              <a:t>"Alice is committing 1.003 of her channel balance to be paid to Bob if Bob knows the secret, or refunded back to</a:t>
            </a:r>
          </a:p>
          <a:p>
            <a:r>
              <a:rPr lang="en-GB" dirty="0"/>
              <a:t>Alice’s balance if 10 blocks elapse."</a:t>
            </a:r>
            <a:endParaRPr lang="en-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7295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Using this onion-routed protocol, Alice wraps each element of the path in a layer of encryption, starting with the end </a:t>
            </a:r>
            <a:r>
              <a:rPr lang="en-GB" dirty="0" err="1">
                <a:effectLst/>
                <a:latin typeface="Times" pitchFamily="2" charset="0"/>
              </a:rPr>
              <a:t>andworking</a:t>
            </a:r>
            <a:r>
              <a:rPr lang="en-GB" dirty="0">
                <a:effectLst/>
                <a:latin typeface="Times" pitchFamily="2" charset="0"/>
              </a:rPr>
              <a:t> backward. She encrypts a message to Eric with Eric’s public key. This message is wrapped in a </a:t>
            </a:r>
            <a:r>
              <a:rPr lang="en-GB" dirty="0" err="1">
                <a:effectLst/>
                <a:latin typeface="Times" pitchFamily="2" charset="0"/>
              </a:rPr>
              <a:t>messageencrypted</a:t>
            </a:r>
            <a:r>
              <a:rPr lang="en-GB" dirty="0">
                <a:effectLst/>
                <a:latin typeface="Times" pitchFamily="2" charset="0"/>
              </a:rPr>
              <a:t> to Diana, identifying Eric as the next recipient. </a:t>
            </a:r>
          </a:p>
          <a:p>
            <a:endParaRPr lang="en-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115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8A1D5-B353-6E4F-ACF6-2F1324FF8EF3}" type="slidenum">
              <a:rPr kumimoji="0" lang="en-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6843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a:t>
            </a:r>
            <a:r>
              <a:rPr lang="en-CZ" dirty="0"/>
              <a:t>eys are inside the wallets</a:t>
            </a:r>
          </a:p>
        </p:txBody>
      </p:sp>
      <p:sp>
        <p:nvSpPr>
          <p:cNvPr id="4" name="Slide Number Placeholder 3"/>
          <p:cNvSpPr>
            <a:spLocks noGrp="1"/>
          </p:cNvSpPr>
          <p:nvPr>
            <p:ph type="sldNum" sz="quarter" idx="5"/>
          </p:nvPr>
        </p:nvSpPr>
        <p:spPr/>
        <p:txBody>
          <a:bodyPr/>
          <a:lstStyle/>
          <a:p>
            <a:fld id="{D3A8A1D5-B353-6E4F-ACF6-2F1324FF8EF3}" type="slidenum">
              <a:rPr lang="en-CZ" smtClean="0"/>
              <a:t>12</a:t>
            </a:fld>
            <a:endParaRPr lang="en-CZ"/>
          </a:p>
        </p:txBody>
      </p:sp>
    </p:spTree>
    <p:extLst>
      <p:ext uri="{BB962C8B-B14F-4D97-AF65-F5344CB8AC3E}">
        <p14:creationId xmlns:p14="http://schemas.microsoft.com/office/powerpoint/2010/main" val="1241149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t>
            </a:r>
            <a:r>
              <a:rPr lang="en-CZ" dirty="0"/>
              <a:t>ash = SHA256</a:t>
            </a:r>
          </a:p>
        </p:txBody>
      </p:sp>
      <p:sp>
        <p:nvSpPr>
          <p:cNvPr id="4" name="Slide Number Placeholder 3"/>
          <p:cNvSpPr>
            <a:spLocks noGrp="1"/>
          </p:cNvSpPr>
          <p:nvPr>
            <p:ph type="sldNum" sz="quarter" idx="5"/>
          </p:nvPr>
        </p:nvSpPr>
        <p:spPr/>
        <p:txBody>
          <a:bodyPr/>
          <a:lstStyle/>
          <a:p>
            <a:fld id="{D3A8A1D5-B353-6E4F-ACF6-2F1324FF8EF3}" type="slidenum">
              <a:rPr lang="en-CZ" smtClean="0"/>
              <a:t>13</a:t>
            </a:fld>
            <a:endParaRPr lang="en-CZ"/>
          </a:p>
        </p:txBody>
      </p:sp>
    </p:spTree>
    <p:extLst>
      <p:ext uri="{BB962C8B-B14F-4D97-AF65-F5344CB8AC3E}">
        <p14:creationId xmlns:p14="http://schemas.microsoft.com/office/powerpoint/2010/main" val="3447070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latin typeface="Times" pitchFamily="2" charset="0"/>
              </a:rPr>
              <a:t>In elliptic curves, adding a point to itself is the equivalent of drawing a tangent line on the point and finding where it intersects the curve again, then reflecting that point on the x-axis.</a:t>
            </a:r>
          </a:p>
          <a:p>
            <a:r>
              <a:rPr lang="en-CZ" dirty="0"/>
              <a:t>t </a:t>
            </a:r>
          </a:p>
        </p:txBody>
      </p:sp>
      <p:sp>
        <p:nvSpPr>
          <p:cNvPr id="4" name="Slide Number Placeholder 3"/>
          <p:cNvSpPr>
            <a:spLocks noGrp="1"/>
          </p:cNvSpPr>
          <p:nvPr>
            <p:ph type="sldNum" sz="quarter" idx="5"/>
          </p:nvPr>
        </p:nvSpPr>
        <p:spPr/>
        <p:txBody>
          <a:bodyPr/>
          <a:lstStyle/>
          <a:p>
            <a:fld id="{D3A8A1D5-B353-6E4F-ACF6-2F1324FF8EF3}" type="slidenum">
              <a:rPr lang="en-CZ" smtClean="0"/>
              <a:t>14</a:t>
            </a:fld>
            <a:endParaRPr lang="en-CZ"/>
          </a:p>
        </p:txBody>
      </p:sp>
    </p:spTree>
    <p:extLst>
      <p:ext uri="{BB962C8B-B14F-4D97-AF65-F5344CB8AC3E}">
        <p14:creationId xmlns:p14="http://schemas.microsoft.com/office/powerpoint/2010/main" val="151615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C933DB9-038E-DB4B-B9A8-B1007A22F63C}" type="datetimeFigureOut">
              <a:rPr lang="en-CZ" smtClean="0"/>
              <a:t>17.12.2022</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394607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933DB9-038E-DB4B-B9A8-B1007A22F63C}" type="datetimeFigureOut">
              <a:rPr lang="en-CZ" smtClean="0"/>
              <a:t>17.12.2022</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4104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933DB9-038E-DB4B-B9A8-B1007A22F63C}" type="datetimeFigureOut">
              <a:rPr lang="en-CZ" smtClean="0"/>
              <a:t>17.12.2022</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361008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C933DB9-038E-DB4B-B9A8-B1007A22F63C}" type="datetimeFigureOut">
              <a:rPr lang="en-CZ" smtClean="0"/>
              <a:t>17.12.2022</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258019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C933DB9-038E-DB4B-B9A8-B1007A22F63C}" type="datetimeFigureOut">
              <a:rPr lang="en-CZ" smtClean="0"/>
              <a:t>17.12.2022</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190056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8C933DB9-038E-DB4B-B9A8-B1007A22F63C}" type="datetimeFigureOut">
              <a:rPr lang="en-CZ" smtClean="0"/>
              <a:t>17.12.2022</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208647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C933DB9-038E-DB4B-B9A8-B1007A22F63C}" type="datetimeFigureOut">
              <a:rPr lang="en-CZ" smtClean="0"/>
              <a:t>17.12.2022</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925616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8C933DB9-038E-DB4B-B9A8-B1007A22F63C}" type="datetimeFigureOut">
              <a:rPr lang="en-CZ" smtClean="0"/>
              <a:t>17.12.2022</a:t>
            </a:fld>
            <a:endParaRPr lang="en-CZ"/>
          </a:p>
        </p:txBody>
      </p:sp>
      <p:sp>
        <p:nvSpPr>
          <p:cNvPr id="4" name="Footer Placeholder 3"/>
          <p:cNvSpPr>
            <a:spLocks noGrp="1"/>
          </p:cNvSpPr>
          <p:nvPr>
            <p:ph type="ftr" sz="quarter" idx="11"/>
          </p:nvPr>
        </p:nvSpPr>
        <p:spPr/>
        <p:txBody>
          <a:bodyPr/>
          <a:lstStyle/>
          <a:p>
            <a:endParaRPr lang="en-CZ"/>
          </a:p>
        </p:txBody>
      </p:sp>
      <p:sp>
        <p:nvSpPr>
          <p:cNvPr id="5" name="Slide Number Placeholder 4"/>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709175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933DB9-038E-DB4B-B9A8-B1007A22F63C}" type="datetimeFigureOut">
              <a:rPr lang="en-CZ" smtClean="0"/>
              <a:t>17.12.2022</a:t>
            </a:fld>
            <a:endParaRPr lang="en-CZ"/>
          </a:p>
        </p:txBody>
      </p:sp>
      <p:sp>
        <p:nvSpPr>
          <p:cNvPr id="3" name="Footer Placeholder 2"/>
          <p:cNvSpPr>
            <a:spLocks noGrp="1"/>
          </p:cNvSpPr>
          <p:nvPr>
            <p:ph type="ftr" sz="quarter" idx="11"/>
          </p:nvPr>
        </p:nvSpPr>
        <p:spPr/>
        <p:txBody>
          <a:bodyPr/>
          <a:lstStyle/>
          <a:p>
            <a:endParaRPr lang="en-CZ"/>
          </a:p>
        </p:txBody>
      </p:sp>
      <p:sp>
        <p:nvSpPr>
          <p:cNvPr id="4" name="Slide Number Placeholder 3"/>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41523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C933DB9-038E-DB4B-B9A8-B1007A22F63C}" type="datetimeFigureOut">
              <a:rPr lang="en-CZ" smtClean="0"/>
              <a:t>17.12.2022</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52408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C933DB9-038E-DB4B-B9A8-B1007A22F63C}" type="datetimeFigureOut">
              <a:rPr lang="en-CZ" smtClean="0"/>
              <a:t>17.12.2022</a:t>
            </a:fld>
            <a:endParaRPr lang="en-CZ"/>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31CE32E-6458-EC4E-883C-1C2C92E3187B}" type="slidenum">
              <a:rPr lang="en-CZ" smtClean="0"/>
              <a:t>‹#›</a:t>
            </a:fld>
            <a:endParaRPr lang="en-CZ"/>
          </a:p>
        </p:txBody>
      </p:sp>
    </p:spTree>
    <p:extLst>
      <p:ext uri="{BB962C8B-B14F-4D97-AF65-F5344CB8AC3E}">
        <p14:creationId xmlns:p14="http://schemas.microsoft.com/office/powerpoint/2010/main" val="3433766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33DB9-038E-DB4B-B9A8-B1007A22F63C}" type="datetimeFigureOut">
              <a:rPr lang="en-CZ" smtClean="0"/>
              <a:t>17.12.2022</a:t>
            </a:fld>
            <a:endParaRPr lang="en-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1CE32E-6458-EC4E-883C-1C2C92E3187B}" type="slidenum">
              <a:rPr lang="en-CZ" smtClean="0"/>
              <a:t>‹#›</a:t>
            </a:fld>
            <a:endParaRPr lang="en-CZ"/>
          </a:p>
        </p:txBody>
      </p:sp>
    </p:spTree>
    <p:extLst>
      <p:ext uri="{BB962C8B-B14F-4D97-AF65-F5344CB8AC3E}">
        <p14:creationId xmlns:p14="http://schemas.microsoft.com/office/powerpoint/2010/main" val="3899203920"/>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hyperlink" Target="https://proofofexistence.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4747089-0322-4B03-B224-817DD4C8B7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7228512D-3055-4911-A4D1-4A084C9C4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933928"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3C98C7BF-70D9-4D19-BD2D-D808991FD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3853"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940246"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ame 1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501609"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DCC99AEA-51D8-196E-1BC6-8F623DCC0777}"/>
              </a:ext>
            </a:extLst>
          </p:cNvPr>
          <p:cNvSpPr>
            <a:spLocks noGrp="1"/>
          </p:cNvSpPr>
          <p:nvPr>
            <p:ph type="ctrTitle"/>
          </p:nvPr>
        </p:nvSpPr>
        <p:spPr>
          <a:xfrm>
            <a:off x="6817190" y="2721789"/>
            <a:ext cx="3618284" cy="1345720"/>
          </a:xfrm>
          <a:noFill/>
        </p:spPr>
        <p:txBody>
          <a:bodyPr anchor="ctr">
            <a:normAutofit/>
          </a:bodyPr>
          <a:lstStyle/>
          <a:p>
            <a:r>
              <a:rPr lang="en-CZ" sz="3600" dirty="0">
                <a:solidFill>
                  <a:srgbClr val="080808"/>
                </a:solidFill>
              </a:rPr>
              <a:t>Crypto</a:t>
            </a:r>
            <a:endParaRPr lang="en-CZ" sz="2800" dirty="0">
              <a:solidFill>
                <a:srgbClr val="080808"/>
              </a:solidFill>
            </a:endParaRPr>
          </a:p>
        </p:txBody>
      </p:sp>
      <p:sp>
        <p:nvSpPr>
          <p:cNvPr id="3" name="Subtitle 2">
            <a:extLst>
              <a:ext uri="{FF2B5EF4-FFF2-40B4-BE49-F238E27FC236}">
                <a16:creationId xmlns:a16="http://schemas.microsoft.com/office/drawing/2014/main" id="{C473E5F2-E684-DFEA-2A07-ABDFAE4C49D0}"/>
              </a:ext>
            </a:extLst>
          </p:cNvPr>
          <p:cNvSpPr>
            <a:spLocks noGrp="1"/>
          </p:cNvSpPr>
          <p:nvPr>
            <p:ph type="subTitle" idx="1"/>
          </p:nvPr>
        </p:nvSpPr>
        <p:spPr>
          <a:xfrm>
            <a:off x="7275860" y="4161701"/>
            <a:ext cx="2700944" cy="659993"/>
          </a:xfrm>
          <a:noFill/>
        </p:spPr>
        <p:txBody>
          <a:bodyPr>
            <a:noAutofit/>
          </a:bodyPr>
          <a:lstStyle/>
          <a:p>
            <a:r>
              <a:rPr lang="en-CZ" sz="1400" dirty="0">
                <a:solidFill>
                  <a:srgbClr val="080808"/>
                </a:solidFill>
              </a:rPr>
              <a:t>Principles of Distributed Systems</a:t>
            </a:r>
          </a:p>
          <a:p>
            <a:r>
              <a:rPr lang="en-CZ" sz="1400" dirty="0">
                <a:solidFill>
                  <a:srgbClr val="080808"/>
                </a:solidFill>
              </a:rPr>
              <a:t>Tomáš Faltín</a:t>
            </a:r>
          </a:p>
          <a:p>
            <a:r>
              <a:rPr lang="en-CZ" sz="1400" dirty="0">
                <a:solidFill>
                  <a:srgbClr val="080808"/>
                </a:solidFill>
              </a:rPr>
              <a:t>KSI MFF</a:t>
            </a:r>
          </a:p>
        </p:txBody>
      </p:sp>
      <p:sp>
        <p:nvSpPr>
          <p:cNvPr id="19" name="Freeform: Shape 18">
            <a:extLst>
              <a:ext uri="{FF2B5EF4-FFF2-40B4-BE49-F238E27FC236}">
                <a16:creationId xmlns:a16="http://schemas.microsoft.com/office/drawing/2014/main" id="{FFD685C2-1A84-41DE-BFA0-0A068F83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914977"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6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iterate type="wd">
                                    <p:tmPct val="15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500"/>
                                  </p:stCondLst>
                                  <p:iterate type="wd">
                                    <p:tmPct val="15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iterate type="wd">
                                    <p:tmPct val="15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4C77B8-A975-A139-A8DB-59BE3F125F36}"/>
              </a:ext>
            </a:extLst>
          </p:cNvPr>
          <p:cNvSpPr>
            <a:spLocks noGrp="1"/>
          </p:cNvSpPr>
          <p:nvPr>
            <p:ph type="title"/>
          </p:nvPr>
        </p:nvSpPr>
        <p:spPr>
          <a:xfrm>
            <a:off x="643467" y="321734"/>
            <a:ext cx="10905066" cy="1135737"/>
          </a:xfrm>
        </p:spPr>
        <p:txBody>
          <a:bodyPr>
            <a:normAutofit/>
          </a:bodyPr>
          <a:lstStyle/>
          <a:p>
            <a:r>
              <a:rPr lang="en-CZ" sz="3600"/>
              <a:t>Mining</a:t>
            </a:r>
          </a:p>
        </p:txBody>
      </p:sp>
      <p:sp>
        <p:nvSpPr>
          <p:cNvPr id="3" name="Content Placeholder 2">
            <a:extLst>
              <a:ext uri="{FF2B5EF4-FFF2-40B4-BE49-F238E27FC236}">
                <a16:creationId xmlns:a16="http://schemas.microsoft.com/office/drawing/2014/main" id="{1A2DE076-155B-BA51-6951-F31630CA1420}"/>
              </a:ext>
            </a:extLst>
          </p:cNvPr>
          <p:cNvSpPr>
            <a:spLocks noGrp="1"/>
          </p:cNvSpPr>
          <p:nvPr>
            <p:ph idx="1"/>
          </p:nvPr>
        </p:nvSpPr>
        <p:spPr>
          <a:xfrm>
            <a:off x="643469" y="1782981"/>
            <a:ext cx="4008384" cy="4393982"/>
          </a:xfrm>
        </p:spPr>
        <p:txBody>
          <a:bodyPr>
            <a:normAutofit/>
          </a:bodyPr>
          <a:lstStyle/>
          <a:p>
            <a:r>
              <a:rPr lang="en-CZ" sz="2000"/>
              <a:t>Process of including transactions into the blockchain</a:t>
            </a:r>
          </a:p>
          <a:p>
            <a:endParaRPr lang="en-CZ" sz="2000"/>
          </a:p>
          <a:p>
            <a:r>
              <a:rPr lang="en-CZ" sz="2000"/>
              <a:t>Validation of transactions by solving a puzzle (Proof-of-Work)</a:t>
            </a:r>
          </a:p>
          <a:p>
            <a:r>
              <a:rPr lang="en-CZ" sz="2000"/>
              <a:t>Creation of new bitcoins (reward, currently 6.25 BTC)</a:t>
            </a:r>
          </a:p>
          <a:p>
            <a:pPr marL="0" indent="0">
              <a:buNone/>
            </a:pPr>
            <a:endParaRPr lang="en-CZ" sz="2000"/>
          </a:p>
        </p:txBody>
      </p:sp>
      <p:grpSp>
        <p:nvGrpSpPr>
          <p:cNvPr id="2057" name="Group 205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058" name="Isosceles Triangle 205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a:extLst>
              <a:ext uri="{FF2B5EF4-FFF2-40B4-BE49-F238E27FC236}">
                <a16:creationId xmlns:a16="http://schemas.microsoft.com/office/drawing/2014/main" id="{5B0930B3-4BB3-37C0-C9C4-DBFB9D556D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295320" y="1798752"/>
            <a:ext cx="6253212" cy="4330349"/>
          </a:xfrm>
          <a:prstGeom prst="rect">
            <a:avLst/>
          </a:prstGeom>
          <a:noFill/>
          <a:extLst>
            <a:ext uri="{909E8E84-426E-40DD-AFC4-6F175D3DCCD1}">
              <a14:hiddenFill xmlns:a14="http://schemas.microsoft.com/office/drawing/2010/main">
                <a:solidFill>
                  <a:srgbClr val="FFFFFF"/>
                </a:solidFill>
              </a14:hiddenFill>
            </a:ext>
          </a:extLst>
        </p:spPr>
      </p:pic>
      <p:grpSp>
        <p:nvGrpSpPr>
          <p:cNvPr id="2061" name="Group 206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062" name="Rectangle 206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Isosceles Triangle 206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02545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6027F030-58A9-44B8-ABF5-0372D2954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Shape 58">
            <a:extLst>
              <a:ext uri="{FF2B5EF4-FFF2-40B4-BE49-F238E27FC236}">
                <a16:creationId xmlns:a16="http://schemas.microsoft.com/office/drawing/2014/main" id="{A6328306-71F0-4C12-A2D9-7C857146B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1666" y="741294"/>
            <a:ext cx="5422335" cy="5422335"/>
          </a:xfrm>
          <a:custGeom>
            <a:avLst/>
            <a:gdLst>
              <a:gd name="connsiteX0" fmla="*/ 0 w 5422335"/>
              <a:gd name="connsiteY0" fmla="*/ 539819 h 5422335"/>
              <a:gd name="connsiteX1" fmla="*/ 539819 w 5422335"/>
              <a:gd name="connsiteY1" fmla="*/ 0 h 5422335"/>
              <a:gd name="connsiteX2" fmla="*/ 5422335 w 5422335"/>
              <a:gd name="connsiteY2" fmla="*/ 0 h 5422335"/>
              <a:gd name="connsiteX3" fmla="*/ 5422335 w 5422335"/>
              <a:gd name="connsiteY3" fmla="*/ 4816159 h 5422335"/>
              <a:gd name="connsiteX4" fmla="*/ 4816159 w 5422335"/>
              <a:gd name="connsiteY4" fmla="*/ 5422335 h 5422335"/>
              <a:gd name="connsiteX5" fmla="*/ 1331251 w 5422335"/>
              <a:gd name="connsiteY5" fmla="*/ 5422335 h 5422335"/>
              <a:gd name="connsiteX6" fmla="*/ 0 w 5422335"/>
              <a:gd name="connsiteY6" fmla="*/ 4091084 h 54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335" h="5422335">
                <a:moveTo>
                  <a:pt x="0" y="539819"/>
                </a:moveTo>
                <a:lnTo>
                  <a:pt x="539819" y="0"/>
                </a:lnTo>
                <a:lnTo>
                  <a:pt x="5422335" y="0"/>
                </a:lnTo>
                <a:lnTo>
                  <a:pt x="5422335" y="4816159"/>
                </a:lnTo>
                <a:lnTo>
                  <a:pt x="4816159" y="5422335"/>
                </a:lnTo>
                <a:lnTo>
                  <a:pt x="1331251" y="5422335"/>
                </a:lnTo>
                <a:lnTo>
                  <a:pt x="0" y="4091084"/>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1" name="Freeform: Shape 60">
            <a:extLst>
              <a:ext uri="{FF2B5EF4-FFF2-40B4-BE49-F238E27FC236}">
                <a16:creationId xmlns:a16="http://schemas.microsoft.com/office/drawing/2014/main" id="{64AB010C-C307-4A53-9D97-39C6AAB2E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917505" y="-622183"/>
            <a:ext cx="1508163" cy="1508163"/>
          </a:xfrm>
          <a:custGeom>
            <a:avLst/>
            <a:gdLst>
              <a:gd name="connsiteX0" fmla="*/ 0 w 1508163"/>
              <a:gd name="connsiteY0" fmla="*/ 1321630 h 1508163"/>
              <a:gd name="connsiteX1" fmla="*/ 1321630 w 1508163"/>
              <a:gd name="connsiteY1" fmla="*/ 0 h 1508163"/>
              <a:gd name="connsiteX2" fmla="*/ 1508163 w 1508163"/>
              <a:gd name="connsiteY2" fmla="*/ 0 h 1508163"/>
              <a:gd name="connsiteX3" fmla="*/ 1508163 w 1508163"/>
              <a:gd name="connsiteY3" fmla="*/ 1508163 h 1508163"/>
              <a:gd name="connsiteX4" fmla="*/ 0 w 1508163"/>
              <a:gd name="connsiteY4" fmla="*/ 1508163 h 150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163" h="1508163">
                <a:moveTo>
                  <a:pt x="0" y="1321630"/>
                </a:moveTo>
                <a:lnTo>
                  <a:pt x="1321630" y="0"/>
                </a:lnTo>
                <a:lnTo>
                  <a:pt x="1508163" y="0"/>
                </a:lnTo>
                <a:lnTo>
                  <a:pt x="1508163" y="1508163"/>
                </a:lnTo>
                <a:lnTo>
                  <a:pt x="0" y="150816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3" name="Rectangle 62">
            <a:extLst>
              <a:ext uri="{FF2B5EF4-FFF2-40B4-BE49-F238E27FC236}">
                <a16:creationId xmlns:a16="http://schemas.microsoft.com/office/drawing/2014/main" id="{3252C512-4076-456E-AD89-50B031645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53041" y="342543"/>
            <a:ext cx="678106" cy="6781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Rectangle 64">
            <a:extLst>
              <a:ext uri="{FF2B5EF4-FFF2-40B4-BE49-F238E27FC236}">
                <a16:creationId xmlns:a16="http://schemas.microsoft.com/office/drawing/2014/main" id="{71C24C9E-C2F4-4FA4-947B-6CBAC7C3A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550345" y="2526029"/>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604B7750-FFCA-4912-AC2E-989EECC94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828903" y="2552919"/>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52494659-52DF-4053-975B-36F06255E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63972" y="5565676"/>
            <a:ext cx="1425687" cy="1425687"/>
          </a:xfrm>
          <a:custGeom>
            <a:avLst/>
            <a:gdLst>
              <a:gd name="connsiteX0" fmla="*/ 0 w 1425687"/>
              <a:gd name="connsiteY0" fmla="*/ 0 h 1425687"/>
              <a:gd name="connsiteX1" fmla="*/ 1425687 w 1425687"/>
              <a:gd name="connsiteY1" fmla="*/ 0 h 1425687"/>
              <a:gd name="connsiteX2" fmla="*/ 1425687 w 1425687"/>
              <a:gd name="connsiteY2" fmla="*/ 819509 h 1425687"/>
              <a:gd name="connsiteX3" fmla="*/ 819509 w 1425687"/>
              <a:gd name="connsiteY3" fmla="*/ 1425687 h 1425687"/>
              <a:gd name="connsiteX4" fmla="*/ 0 w 1425687"/>
              <a:gd name="connsiteY4" fmla="*/ 1425687 h 142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7" h="1425687">
                <a:moveTo>
                  <a:pt x="0" y="0"/>
                </a:moveTo>
                <a:lnTo>
                  <a:pt x="1425687" y="0"/>
                </a:lnTo>
                <a:lnTo>
                  <a:pt x="1425687" y="819509"/>
                </a:lnTo>
                <a:lnTo>
                  <a:pt x="819509" y="1425687"/>
                </a:lnTo>
                <a:lnTo>
                  <a:pt x="0" y="1425687"/>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EE807326-229C-458C-BDA0-C72126216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FCADE1D5-E79C-4CEF-BEFD-B66EFB39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544EE1A4-791A-57D8-FA64-0860E149F744}"/>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Going Into Details</a:t>
            </a:r>
          </a:p>
        </p:txBody>
      </p:sp>
      <p:sp>
        <p:nvSpPr>
          <p:cNvPr id="75" name="Isosceles Triangle 74">
            <a:extLst>
              <a:ext uri="{FF2B5EF4-FFF2-40B4-BE49-F238E27FC236}">
                <a16:creationId xmlns:a16="http://schemas.microsoft.com/office/drawing/2014/main" id="{54FC8EB5-1620-43B8-B816-8A91B6EAC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3866" y="5708769"/>
            <a:ext cx="2313591" cy="1156796"/>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3D544515-9F93-4809-A102-B49C85F46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797" y="6332156"/>
            <a:ext cx="1066816" cy="53340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68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17BFC7-938A-8B35-A620-05278BA6A64D}"/>
              </a:ext>
            </a:extLst>
          </p:cNvPr>
          <p:cNvSpPr>
            <a:spLocks noGrp="1"/>
          </p:cNvSpPr>
          <p:nvPr>
            <p:ph type="title"/>
          </p:nvPr>
        </p:nvSpPr>
        <p:spPr>
          <a:xfrm>
            <a:off x="643467" y="321734"/>
            <a:ext cx="10905066" cy="1135737"/>
          </a:xfrm>
        </p:spPr>
        <p:txBody>
          <a:bodyPr>
            <a:normAutofit/>
          </a:bodyPr>
          <a:lstStyle/>
          <a:p>
            <a:r>
              <a:rPr lang="en-CZ" sz="3600" dirty="0"/>
              <a:t>Bitcoin Ownership</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7203500-2751-D16B-F2CA-6E64ECC9E0C2}"/>
              </a:ext>
            </a:extLst>
          </p:cNvPr>
          <p:cNvGraphicFramePr>
            <a:graphicFrameLocks noGrp="1"/>
          </p:cNvGraphicFramePr>
          <p:nvPr>
            <p:ph idx="1"/>
            <p:extLst>
              <p:ext uri="{D42A27DB-BD31-4B8C-83A1-F6EECF244321}">
                <p14:modId xmlns:p14="http://schemas.microsoft.com/office/powerpoint/2010/main" val="42534475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1514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21767D-B54A-7F9F-8362-D9C11310BDA5}"/>
              </a:ext>
            </a:extLst>
          </p:cNvPr>
          <p:cNvSpPr>
            <a:spLocks noGrp="1"/>
          </p:cNvSpPr>
          <p:nvPr>
            <p:ph type="title"/>
          </p:nvPr>
        </p:nvSpPr>
        <p:spPr>
          <a:xfrm>
            <a:off x="643467" y="321734"/>
            <a:ext cx="10905066" cy="1135737"/>
          </a:xfrm>
        </p:spPr>
        <p:txBody>
          <a:bodyPr>
            <a:normAutofit/>
          </a:bodyPr>
          <a:lstStyle/>
          <a:p>
            <a:r>
              <a:rPr lang="en-CZ" sz="3600"/>
              <a:t>Public And Private Keys</a:t>
            </a:r>
          </a:p>
        </p:txBody>
      </p:sp>
      <p:sp>
        <p:nvSpPr>
          <p:cNvPr id="3" name="Content Placeholder 2">
            <a:extLst>
              <a:ext uri="{FF2B5EF4-FFF2-40B4-BE49-F238E27FC236}">
                <a16:creationId xmlns:a16="http://schemas.microsoft.com/office/drawing/2014/main" id="{5AD74D97-DB49-BDBB-1C2B-7AFEE16E6ED6}"/>
              </a:ext>
            </a:extLst>
          </p:cNvPr>
          <p:cNvSpPr>
            <a:spLocks noGrp="1"/>
          </p:cNvSpPr>
          <p:nvPr>
            <p:ph idx="1"/>
          </p:nvPr>
        </p:nvSpPr>
        <p:spPr>
          <a:xfrm>
            <a:off x="643469" y="1782981"/>
            <a:ext cx="4651850" cy="4393982"/>
          </a:xfrm>
        </p:spPr>
        <p:txBody>
          <a:bodyPr>
            <a:normAutofit/>
          </a:bodyPr>
          <a:lstStyle/>
          <a:p>
            <a:r>
              <a:rPr lang="en-CZ" sz="2000" dirty="0"/>
              <a:t>Need an irreversible function (</a:t>
            </a:r>
            <a:r>
              <a:rPr lang="en-CZ" sz="2000" b="1" dirty="0"/>
              <a:t>elliptic curve multiplication</a:t>
            </a:r>
            <a:r>
              <a:rPr lang="en-CZ" sz="2000" dirty="0"/>
              <a:t>, prime number exponentiations, …)</a:t>
            </a:r>
          </a:p>
          <a:p>
            <a:r>
              <a:rPr lang="en-CZ" sz="2000" dirty="0"/>
              <a:t>Digital signatures through asymmetric cryptography</a:t>
            </a:r>
          </a:p>
          <a:p>
            <a:r>
              <a:rPr lang="en-CZ" sz="2000" dirty="0"/>
              <a:t>Private key = a number between &lt;1,2</a:t>
            </a:r>
            <a:r>
              <a:rPr lang="en-CZ" sz="2000" baseline="30000" dirty="0"/>
              <a:t>256</a:t>
            </a:r>
            <a:r>
              <a:rPr lang="en-CZ" sz="2000" dirty="0"/>
              <a:t>)</a:t>
            </a:r>
          </a:p>
        </p:txBody>
      </p:sp>
      <p:grpSp>
        <p:nvGrpSpPr>
          <p:cNvPr id="24" name="Group 2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1DE78E3B-B72E-084B-2F7C-90EB7F381C97}"/>
              </a:ext>
            </a:extLst>
          </p:cNvPr>
          <p:cNvPicPr>
            <a:picLocks noChangeAspect="1"/>
          </p:cNvPicPr>
          <p:nvPr/>
        </p:nvPicPr>
        <p:blipFill>
          <a:blip r:embed="rId3"/>
          <a:stretch>
            <a:fillRect/>
          </a:stretch>
        </p:blipFill>
        <p:spPr>
          <a:xfrm>
            <a:off x="5295320" y="3205725"/>
            <a:ext cx="6253212" cy="1516404"/>
          </a:xfrm>
          <a:prstGeom prst="rect">
            <a:avLst/>
          </a:prstGeom>
        </p:spPr>
      </p:pic>
      <p:grpSp>
        <p:nvGrpSpPr>
          <p:cNvPr id="28" name="Group 2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9" name="Rectangle 2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9667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1721E4-FF84-671F-F2FA-2405DADA0DD7}"/>
              </a:ext>
            </a:extLst>
          </p:cNvPr>
          <p:cNvSpPr>
            <a:spLocks noGrp="1"/>
          </p:cNvSpPr>
          <p:nvPr>
            <p:ph type="title"/>
          </p:nvPr>
        </p:nvSpPr>
        <p:spPr>
          <a:xfrm>
            <a:off x="643467" y="321734"/>
            <a:ext cx="10905066" cy="1135737"/>
          </a:xfrm>
        </p:spPr>
        <p:txBody>
          <a:bodyPr>
            <a:normAutofit/>
          </a:bodyPr>
          <a:lstStyle/>
          <a:p>
            <a:r>
              <a:rPr lang="en-CZ" sz="3600" dirty="0"/>
              <a:t>Public Keys</a:t>
            </a:r>
          </a:p>
        </p:txBody>
      </p:sp>
      <p:sp>
        <p:nvSpPr>
          <p:cNvPr id="3" name="Content Placeholder 2">
            <a:extLst>
              <a:ext uri="{FF2B5EF4-FFF2-40B4-BE49-F238E27FC236}">
                <a16:creationId xmlns:a16="http://schemas.microsoft.com/office/drawing/2014/main" id="{9036BFC2-42B7-3B84-847C-E19D9262BAF2}"/>
              </a:ext>
            </a:extLst>
          </p:cNvPr>
          <p:cNvSpPr>
            <a:spLocks noGrp="1"/>
          </p:cNvSpPr>
          <p:nvPr>
            <p:ph idx="1"/>
          </p:nvPr>
        </p:nvSpPr>
        <p:spPr>
          <a:xfrm>
            <a:off x="643468" y="1782981"/>
            <a:ext cx="4797775" cy="4393982"/>
          </a:xfrm>
        </p:spPr>
        <p:txBody>
          <a:bodyPr>
            <a:normAutofit/>
          </a:bodyPr>
          <a:lstStyle/>
          <a:p>
            <a:r>
              <a:rPr lang="en-CZ" sz="2000" dirty="0"/>
              <a:t>Calculated from private key using elliptic curve multiplication</a:t>
            </a:r>
          </a:p>
          <a:p>
            <a:pPr lvl="1"/>
            <a:r>
              <a:rPr lang="en-CZ" sz="2000" dirty="0"/>
              <a:t>K (public key) = k (private key) * G</a:t>
            </a:r>
          </a:p>
          <a:p>
            <a:pPr lvl="1"/>
            <a:r>
              <a:rPr lang="en-GB" sz="2000" dirty="0">
                <a:effectLst/>
              </a:rPr>
              <a:t>f(x, y): y</a:t>
            </a:r>
            <a:r>
              <a:rPr lang="en-GB" sz="2000" baseline="30000" dirty="0">
                <a:effectLst/>
              </a:rPr>
              <a:t>2</a:t>
            </a:r>
            <a:r>
              <a:rPr lang="en-GB" sz="2000" dirty="0">
                <a:effectLst/>
              </a:rPr>
              <a:t> mod p = (x</a:t>
            </a:r>
            <a:r>
              <a:rPr lang="en-GB" sz="2000" baseline="30000" dirty="0">
                <a:effectLst/>
              </a:rPr>
              <a:t>3</a:t>
            </a:r>
            <a:r>
              <a:rPr lang="en-GB" sz="2000" dirty="0">
                <a:effectLst/>
              </a:rPr>
              <a:t> + 7) mod p</a:t>
            </a:r>
          </a:p>
          <a:p>
            <a:pPr lvl="1"/>
            <a:r>
              <a:rPr lang="en-GB" sz="2000" dirty="0">
                <a:effectLst/>
              </a:rPr>
              <a:t>p = 2</a:t>
            </a:r>
            <a:r>
              <a:rPr lang="en-GB" sz="2000" baseline="30000" dirty="0">
                <a:effectLst/>
              </a:rPr>
              <a:t>256</a:t>
            </a:r>
            <a:r>
              <a:rPr lang="en-GB" sz="2000" dirty="0">
                <a:effectLst/>
              </a:rPr>
              <a:t> - 2</a:t>
            </a:r>
            <a:r>
              <a:rPr lang="en-GB" sz="2000" baseline="30000" dirty="0">
                <a:effectLst/>
              </a:rPr>
              <a:t>32</a:t>
            </a:r>
            <a:r>
              <a:rPr lang="en-GB" sz="2000" dirty="0">
                <a:effectLst/>
              </a:rPr>
              <a:t> – 2</a:t>
            </a:r>
            <a:r>
              <a:rPr lang="en-GB" sz="2000" baseline="30000" dirty="0">
                <a:effectLst/>
              </a:rPr>
              <a:t>9</a:t>
            </a:r>
            <a:r>
              <a:rPr lang="en-GB" sz="2000" dirty="0">
                <a:effectLst/>
              </a:rPr>
              <a:t> – 2</a:t>
            </a:r>
            <a:r>
              <a:rPr lang="en-GB" sz="2000" baseline="30000" dirty="0">
                <a:effectLst/>
              </a:rPr>
              <a:t>8</a:t>
            </a:r>
            <a:r>
              <a:rPr lang="en-GB" sz="2000" dirty="0">
                <a:effectLst/>
              </a:rPr>
              <a:t> – 2</a:t>
            </a:r>
            <a:r>
              <a:rPr lang="en-GB" sz="2000" baseline="30000" dirty="0">
                <a:effectLst/>
              </a:rPr>
              <a:t>7</a:t>
            </a:r>
            <a:r>
              <a:rPr lang="en-GB" sz="2000" dirty="0">
                <a:effectLst/>
              </a:rPr>
              <a:t> – 2</a:t>
            </a:r>
            <a:r>
              <a:rPr lang="en-GB" sz="2000" baseline="30000" dirty="0">
                <a:effectLst/>
              </a:rPr>
              <a:t>6</a:t>
            </a:r>
            <a:r>
              <a:rPr lang="en-GB" sz="2000" dirty="0">
                <a:effectLst/>
              </a:rPr>
              <a:t> – 2</a:t>
            </a:r>
            <a:r>
              <a:rPr lang="en-GB" sz="2000" baseline="30000" dirty="0">
                <a:effectLst/>
              </a:rPr>
              <a:t>4</a:t>
            </a:r>
            <a:r>
              <a:rPr lang="en-GB" sz="2000" dirty="0">
                <a:effectLst/>
              </a:rPr>
              <a:t> – 1</a:t>
            </a:r>
          </a:p>
          <a:p>
            <a:pPr lvl="1"/>
            <a:r>
              <a:rPr lang="en-CZ" sz="2000" dirty="0"/>
              <a:t>defined by a secp256k1 standard</a:t>
            </a:r>
            <a:endParaRPr lang="en-GB" sz="2000" dirty="0">
              <a:effectLst/>
            </a:endParaRPr>
          </a:p>
          <a:p>
            <a:r>
              <a:rPr lang="en-CZ" sz="2000" dirty="0"/>
              <a:t>Reverse operation: finding the discrete logarithm</a:t>
            </a:r>
          </a:p>
          <a:p>
            <a:pPr marL="457200" lvl="1" indent="0">
              <a:buNone/>
            </a:pPr>
            <a:endParaRPr lang="en-CZ" sz="2000" dirty="0"/>
          </a:p>
        </p:txBody>
      </p:sp>
      <p:grpSp>
        <p:nvGrpSpPr>
          <p:cNvPr id="130" name="Group 129">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1" name="Rectangle 130">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4" name="Group 13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5" name="Isosceles Triangle 13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A319F565-C240-5759-993D-03BB787F55D0}"/>
              </a:ext>
            </a:extLst>
          </p:cNvPr>
          <p:cNvPicPr>
            <a:picLocks noChangeAspect="1"/>
          </p:cNvPicPr>
          <p:nvPr/>
        </p:nvPicPr>
        <p:blipFill>
          <a:blip r:embed="rId3"/>
          <a:stretch>
            <a:fillRect/>
          </a:stretch>
        </p:blipFill>
        <p:spPr>
          <a:xfrm>
            <a:off x="5295320" y="2451836"/>
            <a:ext cx="3047033" cy="3024180"/>
          </a:xfrm>
          <a:prstGeom prst="rect">
            <a:avLst/>
          </a:prstGeom>
        </p:spPr>
      </p:pic>
      <p:pic>
        <p:nvPicPr>
          <p:cNvPr id="7" name="Picture 6">
            <a:extLst>
              <a:ext uri="{FF2B5EF4-FFF2-40B4-BE49-F238E27FC236}">
                <a16:creationId xmlns:a16="http://schemas.microsoft.com/office/drawing/2014/main" id="{40D41D54-FECF-0777-AD22-DC8DA605C370}"/>
              </a:ext>
            </a:extLst>
          </p:cNvPr>
          <p:cNvPicPr>
            <a:picLocks noChangeAspect="1"/>
          </p:cNvPicPr>
          <p:nvPr/>
        </p:nvPicPr>
        <p:blipFill>
          <a:blip r:embed="rId4"/>
          <a:stretch>
            <a:fillRect/>
          </a:stretch>
        </p:blipFill>
        <p:spPr>
          <a:xfrm>
            <a:off x="8501499" y="2438522"/>
            <a:ext cx="3047033" cy="3047033"/>
          </a:xfrm>
          <a:prstGeom prst="rect">
            <a:avLst/>
          </a:prstGeom>
        </p:spPr>
      </p:pic>
    </p:spTree>
    <p:extLst>
      <p:ext uri="{BB962C8B-B14F-4D97-AF65-F5344CB8AC3E}">
        <p14:creationId xmlns:p14="http://schemas.microsoft.com/office/powerpoint/2010/main" val="3667872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11">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 name="Rectangle 12">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F6033C7E-8F87-7450-3E30-F1B9CED95C22}"/>
              </a:ext>
            </a:extLst>
          </p:cNvPr>
          <p:cNvSpPr>
            <a:spLocks noGrp="1"/>
          </p:cNvSpPr>
          <p:nvPr>
            <p:ph type="title"/>
          </p:nvPr>
        </p:nvSpPr>
        <p:spPr>
          <a:xfrm>
            <a:off x="643467" y="321734"/>
            <a:ext cx="10905066" cy="1135737"/>
          </a:xfrm>
        </p:spPr>
        <p:txBody>
          <a:bodyPr>
            <a:normAutofit/>
          </a:bodyPr>
          <a:lstStyle/>
          <a:p>
            <a:r>
              <a:rPr lang="en-CZ" sz="3600"/>
              <a:t>Addresses</a:t>
            </a:r>
          </a:p>
        </p:txBody>
      </p:sp>
      <p:sp>
        <p:nvSpPr>
          <p:cNvPr id="3" name="Content Placeholder 2">
            <a:extLst>
              <a:ext uri="{FF2B5EF4-FFF2-40B4-BE49-F238E27FC236}">
                <a16:creationId xmlns:a16="http://schemas.microsoft.com/office/drawing/2014/main" id="{64AA7717-6944-E8C9-02A0-DD92A9427F69}"/>
              </a:ext>
            </a:extLst>
          </p:cNvPr>
          <p:cNvSpPr>
            <a:spLocks noGrp="1"/>
          </p:cNvSpPr>
          <p:nvPr>
            <p:ph idx="1"/>
          </p:nvPr>
        </p:nvSpPr>
        <p:spPr>
          <a:xfrm>
            <a:off x="643468" y="1782981"/>
            <a:ext cx="6842935" cy="4393982"/>
          </a:xfrm>
        </p:spPr>
        <p:txBody>
          <a:bodyPr>
            <a:normAutofit/>
          </a:bodyPr>
          <a:lstStyle/>
          <a:p>
            <a:r>
              <a:rPr lang="en-CZ" sz="2000" dirty="0"/>
              <a:t>Produced from a public key and starts with 1</a:t>
            </a:r>
          </a:p>
          <a:p>
            <a:pPr lvl="1"/>
            <a:r>
              <a:rPr lang="en-CZ" sz="2000" dirty="0"/>
              <a:t>SHA256, RIPEMD160</a:t>
            </a:r>
          </a:p>
          <a:p>
            <a:pPr lvl="1"/>
            <a:r>
              <a:rPr lang="en-CZ" sz="2000" dirty="0"/>
              <a:t>A = RIPEMD160(SHA256(K))</a:t>
            </a:r>
          </a:p>
          <a:p>
            <a:r>
              <a:rPr lang="en-CZ" sz="2000" dirty="0"/>
              <a:t>Encoded using Base58Check</a:t>
            </a:r>
          </a:p>
          <a:p>
            <a:r>
              <a:rPr lang="en-CZ" sz="2000" dirty="0"/>
              <a:t>Use only x coordinate (y can be computed)</a:t>
            </a:r>
          </a:p>
          <a:p>
            <a:endParaRPr lang="en-CZ" sz="2000" dirty="0"/>
          </a:p>
          <a:p>
            <a:r>
              <a:rPr lang="en-CZ" sz="2000" dirty="0"/>
              <a:t>Pay-to-Script addresses</a:t>
            </a:r>
          </a:p>
          <a:p>
            <a:pPr lvl="1"/>
            <a:r>
              <a:rPr lang="en-CZ" sz="2000" dirty="0"/>
              <a:t>Address created from a script</a:t>
            </a:r>
          </a:p>
          <a:p>
            <a:r>
              <a:rPr lang="en-CZ" sz="2000" dirty="0"/>
              <a:t>Multisig Addresses</a:t>
            </a:r>
          </a:p>
          <a:p>
            <a:pPr lvl="1"/>
            <a:r>
              <a:rPr lang="en-CZ" sz="2000" dirty="0"/>
              <a:t>Requires M-of-N signatures </a:t>
            </a:r>
          </a:p>
        </p:txBody>
      </p:sp>
      <p:grpSp>
        <p:nvGrpSpPr>
          <p:cNvPr id="22"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305D98EC-2B92-6614-E920-5F8E2A356EC0}"/>
              </a:ext>
            </a:extLst>
          </p:cNvPr>
          <p:cNvPicPr>
            <a:picLocks noChangeAspect="1"/>
          </p:cNvPicPr>
          <p:nvPr/>
        </p:nvPicPr>
        <p:blipFill>
          <a:blip r:embed="rId3"/>
          <a:stretch>
            <a:fillRect/>
          </a:stretch>
        </p:blipFill>
        <p:spPr>
          <a:xfrm>
            <a:off x="8132318" y="1782981"/>
            <a:ext cx="3416214" cy="4019075"/>
          </a:xfrm>
          <a:prstGeom prst="rect">
            <a:avLst/>
          </a:prstGeom>
        </p:spPr>
      </p:pic>
    </p:spTree>
    <p:extLst>
      <p:ext uri="{BB962C8B-B14F-4D97-AF65-F5344CB8AC3E}">
        <p14:creationId xmlns:p14="http://schemas.microsoft.com/office/powerpoint/2010/main" val="1215919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2" name="Rectangle 11">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9DD4F70-CAF6-D6E0-894A-1563DB2FF629}"/>
              </a:ext>
            </a:extLst>
          </p:cNvPr>
          <p:cNvSpPr>
            <a:spLocks noGrp="1"/>
          </p:cNvSpPr>
          <p:nvPr>
            <p:ph type="title"/>
          </p:nvPr>
        </p:nvSpPr>
        <p:spPr>
          <a:xfrm>
            <a:off x="643467" y="321734"/>
            <a:ext cx="10905066" cy="1135737"/>
          </a:xfrm>
        </p:spPr>
        <p:txBody>
          <a:bodyPr>
            <a:normAutofit/>
          </a:bodyPr>
          <a:lstStyle/>
          <a:p>
            <a:r>
              <a:rPr lang="en-CZ" sz="3600"/>
              <a:t>Transactions</a:t>
            </a:r>
          </a:p>
        </p:txBody>
      </p:sp>
      <p:sp>
        <p:nvSpPr>
          <p:cNvPr id="3" name="Content Placeholder 2">
            <a:extLst>
              <a:ext uri="{FF2B5EF4-FFF2-40B4-BE49-F238E27FC236}">
                <a16:creationId xmlns:a16="http://schemas.microsoft.com/office/drawing/2014/main" id="{08A5EC40-0FD8-20E5-3DC7-644204B71AE6}"/>
              </a:ext>
            </a:extLst>
          </p:cNvPr>
          <p:cNvSpPr>
            <a:spLocks noGrp="1"/>
          </p:cNvSpPr>
          <p:nvPr>
            <p:ph idx="1"/>
          </p:nvPr>
        </p:nvSpPr>
        <p:spPr>
          <a:xfrm>
            <a:off x="643468" y="1782981"/>
            <a:ext cx="6842935" cy="4393982"/>
          </a:xfrm>
        </p:spPr>
        <p:txBody>
          <a:bodyPr>
            <a:normAutofit/>
          </a:bodyPr>
          <a:lstStyle/>
          <a:p>
            <a:r>
              <a:rPr lang="en-US" sz="2000" dirty="0"/>
              <a:t>Transfer of value between participants</a:t>
            </a:r>
          </a:p>
          <a:p>
            <a:r>
              <a:rPr lang="en-US" sz="2000" dirty="0"/>
              <a:t>UTXO = unspent transaction outputs</a:t>
            </a:r>
          </a:p>
          <a:p>
            <a:pPr lvl="1"/>
            <a:r>
              <a:rPr lang="en-US" sz="2000" dirty="0"/>
              <a:t>Full nodes track UTXO set</a:t>
            </a:r>
          </a:p>
          <a:p>
            <a:r>
              <a:rPr lang="en-US" sz="2000" dirty="0"/>
              <a:t>Received bitcoin ~ blockchain contains an UTXO</a:t>
            </a:r>
          </a:p>
          <a:p>
            <a:r>
              <a:rPr lang="en-US" sz="2000" dirty="0"/>
              <a:t>Change returned as another transaction output</a:t>
            </a:r>
          </a:p>
          <a:p>
            <a:r>
              <a:rPr lang="en-US" sz="2000" dirty="0"/>
              <a:t>Coinbase transactions = reward for the miners</a:t>
            </a:r>
          </a:p>
          <a:p>
            <a:pPr lvl="1"/>
            <a:r>
              <a:rPr lang="en-US" sz="2000" dirty="0"/>
              <a:t>Creates new bitcoins</a:t>
            </a:r>
          </a:p>
          <a:p>
            <a:pPr marL="0" indent="0">
              <a:buNone/>
            </a:pPr>
            <a:endParaRPr lang="en-US" sz="2000" dirty="0"/>
          </a:p>
        </p:txBody>
      </p:sp>
      <p:grpSp>
        <p:nvGrpSpPr>
          <p:cNvPr id="15" name="Group 1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D3B257E-DD40-B1A2-BB73-0E5F1A3E1A92}"/>
              </a:ext>
            </a:extLst>
          </p:cNvPr>
          <p:cNvPicPr>
            <a:picLocks noChangeAspect="1"/>
          </p:cNvPicPr>
          <p:nvPr/>
        </p:nvPicPr>
        <p:blipFill>
          <a:blip r:embed="rId3"/>
          <a:stretch>
            <a:fillRect/>
          </a:stretch>
        </p:blipFill>
        <p:spPr>
          <a:xfrm>
            <a:off x="8132318" y="1782981"/>
            <a:ext cx="3293228" cy="4361892"/>
          </a:xfrm>
          <a:prstGeom prst="rect">
            <a:avLst/>
          </a:prstGeom>
        </p:spPr>
      </p:pic>
    </p:spTree>
    <p:extLst>
      <p:ext uri="{BB962C8B-B14F-4D97-AF65-F5344CB8AC3E}">
        <p14:creationId xmlns:p14="http://schemas.microsoft.com/office/powerpoint/2010/main" val="3214446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D18019-945D-7DFC-E945-15278CB67560}"/>
              </a:ext>
            </a:extLst>
          </p:cNvPr>
          <p:cNvSpPr>
            <a:spLocks noGrp="1"/>
          </p:cNvSpPr>
          <p:nvPr>
            <p:ph type="title"/>
          </p:nvPr>
        </p:nvSpPr>
        <p:spPr>
          <a:xfrm>
            <a:off x="643467" y="321734"/>
            <a:ext cx="10905066" cy="1135737"/>
          </a:xfrm>
        </p:spPr>
        <p:txBody>
          <a:bodyPr>
            <a:normAutofit/>
          </a:bodyPr>
          <a:lstStyle/>
          <a:p>
            <a:r>
              <a:rPr lang="en-CZ" sz="3600"/>
              <a:t>Transaction Outputs</a:t>
            </a:r>
          </a:p>
        </p:txBody>
      </p:sp>
      <p:sp>
        <p:nvSpPr>
          <p:cNvPr id="3" name="Content Placeholder 2">
            <a:extLst>
              <a:ext uri="{FF2B5EF4-FFF2-40B4-BE49-F238E27FC236}">
                <a16:creationId xmlns:a16="http://schemas.microsoft.com/office/drawing/2014/main" id="{65850837-14EB-AFEE-C663-3C95A45F4B00}"/>
              </a:ext>
            </a:extLst>
          </p:cNvPr>
          <p:cNvSpPr>
            <a:spLocks noGrp="1"/>
          </p:cNvSpPr>
          <p:nvPr>
            <p:ph idx="1"/>
          </p:nvPr>
        </p:nvSpPr>
        <p:spPr>
          <a:xfrm>
            <a:off x="643468" y="1782981"/>
            <a:ext cx="10701865" cy="4393982"/>
          </a:xfrm>
        </p:spPr>
        <p:txBody>
          <a:bodyPr>
            <a:normAutofit/>
          </a:bodyPr>
          <a:lstStyle/>
          <a:p>
            <a:r>
              <a:rPr lang="en-CZ" sz="2000" dirty="0"/>
              <a:t>An amount of bitcoin in satoshi (0.00000001 BTC)</a:t>
            </a:r>
          </a:p>
          <a:p>
            <a:r>
              <a:rPr lang="en-CZ" sz="2000" dirty="0"/>
              <a:t>scriptPubKey (locking script/witness script)</a:t>
            </a:r>
          </a:p>
          <a:p>
            <a:pPr lvl="1"/>
            <a:r>
              <a:rPr lang="en-CZ" sz="2000" dirty="0"/>
              <a:t>A cryptographic puzzle </a:t>
            </a:r>
            <a:r>
              <a:rPr lang="en-US" sz="2000" dirty="0"/>
              <a:t>determining</a:t>
            </a:r>
            <a:r>
              <a:rPr lang="en-CZ" sz="2000" dirty="0"/>
              <a:t> the requirements</a:t>
            </a:r>
          </a:p>
          <a:p>
            <a:pPr marL="0" indent="0">
              <a:buNone/>
            </a:pPr>
            <a:endParaRPr lang="en-CZ" sz="2000"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4FB6E14-9B34-2AEA-84B1-680C941A8502}"/>
              </a:ext>
            </a:extLst>
          </p:cNvPr>
          <p:cNvPicPr>
            <a:picLocks noChangeAspect="1"/>
          </p:cNvPicPr>
          <p:nvPr/>
        </p:nvPicPr>
        <p:blipFill>
          <a:blip r:embed="rId3"/>
          <a:stretch>
            <a:fillRect/>
          </a:stretch>
        </p:blipFill>
        <p:spPr>
          <a:xfrm>
            <a:off x="5295320" y="3151010"/>
            <a:ext cx="6253212" cy="1625834"/>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4627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D470CA-FF0F-0C6D-25C4-CB2C64F63643}"/>
              </a:ext>
            </a:extLst>
          </p:cNvPr>
          <p:cNvSpPr>
            <a:spLocks noGrp="1"/>
          </p:cNvSpPr>
          <p:nvPr>
            <p:ph type="title"/>
          </p:nvPr>
        </p:nvSpPr>
        <p:spPr>
          <a:xfrm>
            <a:off x="643467" y="321734"/>
            <a:ext cx="10905066" cy="1135737"/>
          </a:xfrm>
        </p:spPr>
        <p:txBody>
          <a:bodyPr>
            <a:normAutofit/>
          </a:bodyPr>
          <a:lstStyle/>
          <a:p>
            <a:r>
              <a:rPr lang="en-CZ" sz="3600"/>
              <a:t>Transaction Inputs</a:t>
            </a:r>
          </a:p>
        </p:txBody>
      </p:sp>
      <p:sp>
        <p:nvSpPr>
          <p:cNvPr id="3" name="Content Placeholder 2">
            <a:extLst>
              <a:ext uri="{FF2B5EF4-FFF2-40B4-BE49-F238E27FC236}">
                <a16:creationId xmlns:a16="http://schemas.microsoft.com/office/drawing/2014/main" id="{7F230419-39C4-5686-2BD4-4EE0DFE803E0}"/>
              </a:ext>
            </a:extLst>
          </p:cNvPr>
          <p:cNvSpPr>
            <a:spLocks noGrp="1"/>
          </p:cNvSpPr>
          <p:nvPr>
            <p:ph idx="1"/>
          </p:nvPr>
        </p:nvSpPr>
        <p:spPr>
          <a:xfrm>
            <a:off x="643469" y="1782981"/>
            <a:ext cx="4008384" cy="4393982"/>
          </a:xfrm>
        </p:spPr>
        <p:txBody>
          <a:bodyPr>
            <a:normAutofit/>
          </a:bodyPr>
          <a:lstStyle/>
          <a:p>
            <a:r>
              <a:rPr lang="en-GB" sz="2000"/>
              <a:t>I</a:t>
            </a:r>
            <a:r>
              <a:rPr lang="en-CZ" sz="2000"/>
              <a:t>ndentifier of UTXO</a:t>
            </a:r>
          </a:p>
          <a:p>
            <a:r>
              <a:rPr lang="en-GB" sz="2000"/>
              <a:t>O</a:t>
            </a:r>
            <a:r>
              <a:rPr lang="en-CZ" sz="2000"/>
              <a:t>utput index</a:t>
            </a:r>
          </a:p>
          <a:p>
            <a:r>
              <a:rPr lang="en-CZ" sz="2000"/>
              <a:t>scriptSig - unlocking script</a:t>
            </a:r>
          </a:p>
          <a:p>
            <a:r>
              <a:rPr lang="en-CZ" sz="2000"/>
              <a:t>sequence</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F4CCEE6-79C7-8DBA-567B-FDD94C109CD1}"/>
              </a:ext>
            </a:extLst>
          </p:cNvPr>
          <p:cNvPicPr>
            <a:picLocks noChangeAspect="1"/>
          </p:cNvPicPr>
          <p:nvPr/>
        </p:nvPicPr>
        <p:blipFill>
          <a:blip r:embed="rId3"/>
          <a:stretch>
            <a:fillRect/>
          </a:stretch>
        </p:blipFill>
        <p:spPr>
          <a:xfrm>
            <a:off x="5295320" y="3104110"/>
            <a:ext cx="6253212" cy="1719633"/>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462261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AC5CE0-C432-67B8-8E8B-97E13A059399}"/>
              </a:ext>
            </a:extLst>
          </p:cNvPr>
          <p:cNvSpPr>
            <a:spLocks noGrp="1"/>
          </p:cNvSpPr>
          <p:nvPr>
            <p:ph type="title"/>
          </p:nvPr>
        </p:nvSpPr>
        <p:spPr>
          <a:xfrm>
            <a:off x="643467" y="321734"/>
            <a:ext cx="10905066" cy="1135737"/>
          </a:xfrm>
        </p:spPr>
        <p:txBody>
          <a:bodyPr>
            <a:normAutofit/>
          </a:bodyPr>
          <a:lstStyle/>
          <a:p>
            <a:r>
              <a:rPr lang="en-CZ" sz="3600"/>
              <a:t>Transaction Fees</a:t>
            </a:r>
          </a:p>
        </p:txBody>
      </p:sp>
      <p:sp>
        <p:nvSpPr>
          <p:cNvPr id="22" name="Rectangle 2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237D3DEE-ACEA-0576-5C70-8AA9C2747421}"/>
              </a:ext>
            </a:extLst>
          </p:cNvPr>
          <p:cNvGraphicFramePr>
            <a:graphicFrameLocks noGrp="1"/>
          </p:cNvGraphicFramePr>
          <p:nvPr>
            <p:ph idx="1"/>
            <p:extLst>
              <p:ext uri="{D42A27DB-BD31-4B8C-83A1-F6EECF244321}">
                <p14:modId xmlns:p14="http://schemas.microsoft.com/office/powerpoint/2010/main" val="39882279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450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27F030-58A9-44B8-ABF5-0372D2954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A6328306-71F0-4C12-A2D9-7C857146B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1666" y="741294"/>
            <a:ext cx="5422335" cy="5422335"/>
          </a:xfrm>
          <a:custGeom>
            <a:avLst/>
            <a:gdLst>
              <a:gd name="connsiteX0" fmla="*/ 0 w 5422335"/>
              <a:gd name="connsiteY0" fmla="*/ 539819 h 5422335"/>
              <a:gd name="connsiteX1" fmla="*/ 539819 w 5422335"/>
              <a:gd name="connsiteY1" fmla="*/ 0 h 5422335"/>
              <a:gd name="connsiteX2" fmla="*/ 5422335 w 5422335"/>
              <a:gd name="connsiteY2" fmla="*/ 0 h 5422335"/>
              <a:gd name="connsiteX3" fmla="*/ 5422335 w 5422335"/>
              <a:gd name="connsiteY3" fmla="*/ 4816159 h 5422335"/>
              <a:gd name="connsiteX4" fmla="*/ 4816159 w 5422335"/>
              <a:gd name="connsiteY4" fmla="*/ 5422335 h 5422335"/>
              <a:gd name="connsiteX5" fmla="*/ 1331251 w 5422335"/>
              <a:gd name="connsiteY5" fmla="*/ 5422335 h 5422335"/>
              <a:gd name="connsiteX6" fmla="*/ 0 w 5422335"/>
              <a:gd name="connsiteY6" fmla="*/ 4091084 h 54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335" h="5422335">
                <a:moveTo>
                  <a:pt x="0" y="539819"/>
                </a:moveTo>
                <a:lnTo>
                  <a:pt x="539819" y="0"/>
                </a:lnTo>
                <a:lnTo>
                  <a:pt x="5422335" y="0"/>
                </a:lnTo>
                <a:lnTo>
                  <a:pt x="5422335" y="4816159"/>
                </a:lnTo>
                <a:lnTo>
                  <a:pt x="4816159" y="5422335"/>
                </a:lnTo>
                <a:lnTo>
                  <a:pt x="1331251" y="5422335"/>
                </a:lnTo>
                <a:lnTo>
                  <a:pt x="0" y="4091084"/>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4AB010C-C307-4A53-9D97-39C6AAB2E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917505" y="-622183"/>
            <a:ext cx="1508163" cy="1508163"/>
          </a:xfrm>
          <a:custGeom>
            <a:avLst/>
            <a:gdLst>
              <a:gd name="connsiteX0" fmla="*/ 0 w 1508163"/>
              <a:gd name="connsiteY0" fmla="*/ 1321630 h 1508163"/>
              <a:gd name="connsiteX1" fmla="*/ 1321630 w 1508163"/>
              <a:gd name="connsiteY1" fmla="*/ 0 h 1508163"/>
              <a:gd name="connsiteX2" fmla="*/ 1508163 w 1508163"/>
              <a:gd name="connsiteY2" fmla="*/ 0 h 1508163"/>
              <a:gd name="connsiteX3" fmla="*/ 1508163 w 1508163"/>
              <a:gd name="connsiteY3" fmla="*/ 1508163 h 1508163"/>
              <a:gd name="connsiteX4" fmla="*/ 0 w 1508163"/>
              <a:gd name="connsiteY4" fmla="*/ 1508163 h 150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163" h="1508163">
                <a:moveTo>
                  <a:pt x="0" y="1321630"/>
                </a:moveTo>
                <a:lnTo>
                  <a:pt x="1321630" y="0"/>
                </a:lnTo>
                <a:lnTo>
                  <a:pt x="1508163" y="0"/>
                </a:lnTo>
                <a:lnTo>
                  <a:pt x="1508163" y="1508163"/>
                </a:lnTo>
                <a:lnTo>
                  <a:pt x="0" y="150816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252C512-4076-456E-AD89-50B031645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53041" y="342543"/>
            <a:ext cx="678106" cy="6781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1C24C9E-C2F4-4FA4-947B-6CBAC7C3A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550345" y="2526029"/>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04B7750-FFCA-4912-AC2E-989EECC94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828903" y="2552919"/>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2494659-52DF-4053-975B-36F06255E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63972" y="5565676"/>
            <a:ext cx="1425687" cy="1425687"/>
          </a:xfrm>
          <a:custGeom>
            <a:avLst/>
            <a:gdLst>
              <a:gd name="connsiteX0" fmla="*/ 0 w 1425687"/>
              <a:gd name="connsiteY0" fmla="*/ 0 h 1425687"/>
              <a:gd name="connsiteX1" fmla="*/ 1425687 w 1425687"/>
              <a:gd name="connsiteY1" fmla="*/ 0 h 1425687"/>
              <a:gd name="connsiteX2" fmla="*/ 1425687 w 1425687"/>
              <a:gd name="connsiteY2" fmla="*/ 819509 h 1425687"/>
              <a:gd name="connsiteX3" fmla="*/ 819509 w 1425687"/>
              <a:gd name="connsiteY3" fmla="*/ 1425687 h 1425687"/>
              <a:gd name="connsiteX4" fmla="*/ 0 w 1425687"/>
              <a:gd name="connsiteY4" fmla="*/ 1425687 h 142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7" h="1425687">
                <a:moveTo>
                  <a:pt x="0" y="0"/>
                </a:moveTo>
                <a:lnTo>
                  <a:pt x="1425687" y="0"/>
                </a:lnTo>
                <a:lnTo>
                  <a:pt x="1425687" y="819509"/>
                </a:lnTo>
                <a:lnTo>
                  <a:pt x="819509" y="1425687"/>
                </a:lnTo>
                <a:lnTo>
                  <a:pt x="0" y="1425687"/>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E807326-229C-458C-BDA0-C72126216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CADE1D5-E79C-4CEF-BEFD-B66EFB39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628CCCC-F121-C21A-8E6B-B9C34D6CE1D4}"/>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Bitcoin</a:t>
            </a:r>
          </a:p>
        </p:txBody>
      </p:sp>
      <p:sp>
        <p:nvSpPr>
          <p:cNvPr id="26" name="Isosceles Triangle 25">
            <a:extLst>
              <a:ext uri="{FF2B5EF4-FFF2-40B4-BE49-F238E27FC236}">
                <a16:creationId xmlns:a16="http://schemas.microsoft.com/office/drawing/2014/main" id="{54FC8EB5-1620-43B8-B816-8A91B6EAC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3866" y="5708769"/>
            <a:ext cx="2313591" cy="1156796"/>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Isosceles Triangle 27">
            <a:extLst>
              <a:ext uri="{FF2B5EF4-FFF2-40B4-BE49-F238E27FC236}">
                <a16:creationId xmlns:a16="http://schemas.microsoft.com/office/drawing/2014/main" id="{3D544515-9F93-4809-A102-B49C85F46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797" y="6332156"/>
            <a:ext cx="1066816" cy="53340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04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2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D470CA-FF0F-0C6D-25C4-CB2C64F63643}"/>
              </a:ext>
            </a:extLst>
          </p:cNvPr>
          <p:cNvSpPr>
            <a:spLocks noGrp="1"/>
          </p:cNvSpPr>
          <p:nvPr>
            <p:ph type="title"/>
          </p:nvPr>
        </p:nvSpPr>
        <p:spPr>
          <a:xfrm>
            <a:off x="643467" y="321734"/>
            <a:ext cx="10905066" cy="1135737"/>
          </a:xfrm>
        </p:spPr>
        <p:txBody>
          <a:bodyPr>
            <a:normAutofit/>
          </a:bodyPr>
          <a:lstStyle/>
          <a:p>
            <a:r>
              <a:rPr lang="en-CZ" sz="3600" dirty="0"/>
              <a:t>Script Language</a:t>
            </a:r>
          </a:p>
        </p:txBody>
      </p:sp>
      <p:sp>
        <p:nvSpPr>
          <p:cNvPr id="3" name="Content Placeholder 2">
            <a:extLst>
              <a:ext uri="{FF2B5EF4-FFF2-40B4-BE49-F238E27FC236}">
                <a16:creationId xmlns:a16="http://schemas.microsoft.com/office/drawing/2014/main" id="{7F230419-39C4-5686-2BD4-4EE0DFE803E0}"/>
              </a:ext>
            </a:extLst>
          </p:cNvPr>
          <p:cNvSpPr>
            <a:spLocks noGrp="1"/>
          </p:cNvSpPr>
          <p:nvPr>
            <p:ph idx="1"/>
          </p:nvPr>
        </p:nvSpPr>
        <p:spPr>
          <a:xfrm>
            <a:off x="643469" y="1782981"/>
            <a:ext cx="4008384" cy="4393982"/>
          </a:xfrm>
        </p:spPr>
        <p:txBody>
          <a:bodyPr>
            <a:normAutofit/>
          </a:bodyPr>
          <a:lstStyle/>
          <a:p>
            <a:r>
              <a:rPr lang="en-CZ" sz="2000" dirty="0"/>
              <a:t>Script, Forth-like stack-based execution language</a:t>
            </a:r>
          </a:p>
          <a:p>
            <a:r>
              <a:rPr lang="en-GB" sz="2000" dirty="0"/>
              <a:t>S</a:t>
            </a:r>
            <a:r>
              <a:rPr lang="en-CZ" sz="2000" dirty="0"/>
              <a:t>tateless, Turing incomplete</a:t>
            </a:r>
          </a:p>
        </p:txBody>
      </p:sp>
      <p:grpSp>
        <p:nvGrpSpPr>
          <p:cNvPr id="34" name="Group 2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6" name="Isosceles Triangle 2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D7807FEA-B07E-2C62-2DDB-9D9810E22373}"/>
              </a:ext>
            </a:extLst>
          </p:cNvPr>
          <p:cNvPicPr>
            <a:picLocks noChangeAspect="1"/>
          </p:cNvPicPr>
          <p:nvPr/>
        </p:nvPicPr>
        <p:blipFill>
          <a:blip r:embed="rId3"/>
          <a:stretch>
            <a:fillRect/>
          </a:stretch>
        </p:blipFill>
        <p:spPr>
          <a:xfrm>
            <a:off x="6889811" y="1782981"/>
            <a:ext cx="3064229" cy="4361892"/>
          </a:xfrm>
          <a:prstGeom prst="rect">
            <a:avLst/>
          </a:prstGeom>
        </p:spPr>
      </p:pic>
      <p:grpSp>
        <p:nvGrpSpPr>
          <p:cNvPr id="35" name="Group 2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0" name="Rectangle 2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04419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D470CA-FF0F-0C6D-25C4-CB2C64F63643}"/>
              </a:ext>
            </a:extLst>
          </p:cNvPr>
          <p:cNvSpPr>
            <a:spLocks noGrp="1"/>
          </p:cNvSpPr>
          <p:nvPr>
            <p:ph type="title"/>
          </p:nvPr>
        </p:nvSpPr>
        <p:spPr>
          <a:xfrm>
            <a:off x="643467" y="321734"/>
            <a:ext cx="10905066" cy="1135737"/>
          </a:xfrm>
        </p:spPr>
        <p:txBody>
          <a:bodyPr>
            <a:normAutofit/>
          </a:bodyPr>
          <a:lstStyle/>
          <a:p>
            <a:r>
              <a:rPr lang="en-CZ" sz="3600" dirty="0"/>
              <a:t>Pay-To-Public-Key-Hash (P2PKH)</a:t>
            </a:r>
          </a:p>
        </p:txBody>
      </p:sp>
      <p:sp>
        <p:nvSpPr>
          <p:cNvPr id="3" name="Content Placeholder 2">
            <a:extLst>
              <a:ext uri="{FF2B5EF4-FFF2-40B4-BE49-F238E27FC236}">
                <a16:creationId xmlns:a16="http://schemas.microsoft.com/office/drawing/2014/main" id="{7F230419-39C4-5686-2BD4-4EE0DFE803E0}"/>
              </a:ext>
            </a:extLst>
          </p:cNvPr>
          <p:cNvSpPr>
            <a:spLocks noGrp="1"/>
          </p:cNvSpPr>
          <p:nvPr>
            <p:ph idx="1"/>
          </p:nvPr>
        </p:nvSpPr>
        <p:spPr>
          <a:xfrm>
            <a:off x="643469" y="1782981"/>
            <a:ext cx="4008384" cy="4393982"/>
          </a:xfrm>
        </p:spPr>
        <p:txBody>
          <a:bodyPr>
            <a:normAutofit/>
          </a:bodyPr>
          <a:lstStyle/>
          <a:p>
            <a:r>
              <a:rPr lang="en-US" sz="2000" dirty="0"/>
              <a:t>Major transaction’s script</a:t>
            </a:r>
            <a:endParaRPr lang="en-CZ" sz="2000" dirty="0"/>
          </a:p>
        </p:txBody>
      </p:sp>
      <p:grpSp>
        <p:nvGrpSpPr>
          <p:cNvPr id="24" name="Group 2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2D56525A-573C-C782-C2FE-1D15DD2EB25B}"/>
              </a:ext>
            </a:extLst>
          </p:cNvPr>
          <p:cNvPicPr>
            <a:picLocks noChangeAspect="1"/>
          </p:cNvPicPr>
          <p:nvPr/>
        </p:nvPicPr>
        <p:blipFill>
          <a:blip r:embed="rId3"/>
          <a:stretch>
            <a:fillRect/>
          </a:stretch>
        </p:blipFill>
        <p:spPr>
          <a:xfrm>
            <a:off x="5295320" y="2963413"/>
            <a:ext cx="6253212" cy="2001028"/>
          </a:xfrm>
          <a:prstGeom prst="rect">
            <a:avLst/>
          </a:prstGeom>
        </p:spPr>
      </p:pic>
      <p:grpSp>
        <p:nvGrpSpPr>
          <p:cNvPr id="28" name="Group 2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9" name="Rectangle 2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68041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67BC9E-B47C-ADE6-3CF6-D7C5DDC9AACE}"/>
              </a:ext>
            </a:extLst>
          </p:cNvPr>
          <p:cNvSpPr>
            <a:spLocks noGrp="1"/>
          </p:cNvSpPr>
          <p:nvPr>
            <p:ph type="title"/>
          </p:nvPr>
        </p:nvSpPr>
        <p:spPr>
          <a:xfrm>
            <a:off x="643467" y="321734"/>
            <a:ext cx="10905066" cy="1135737"/>
          </a:xfrm>
        </p:spPr>
        <p:txBody>
          <a:bodyPr>
            <a:normAutofit/>
          </a:bodyPr>
          <a:lstStyle/>
          <a:p>
            <a:r>
              <a:rPr lang="en-CZ" sz="3600" dirty="0"/>
              <a:t>Digital Signatures</a:t>
            </a:r>
          </a:p>
        </p:txBody>
      </p:sp>
      <p:sp>
        <p:nvSpPr>
          <p:cNvPr id="3" name="Content Placeholder 2">
            <a:extLst>
              <a:ext uri="{FF2B5EF4-FFF2-40B4-BE49-F238E27FC236}">
                <a16:creationId xmlns:a16="http://schemas.microsoft.com/office/drawing/2014/main" id="{B8CF5DA7-0716-65B0-B03B-A155A4AFB799}"/>
              </a:ext>
            </a:extLst>
          </p:cNvPr>
          <p:cNvSpPr>
            <a:spLocks noGrp="1"/>
          </p:cNvSpPr>
          <p:nvPr>
            <p:ph idx="1"/>
          </p:nvPr>
        </p:nvSpPr>
        <p:spPr>
          <a:xfrm>
            <a:off x="643467" y="1782981"/>
            <a:ext cx="10905066" cy="4393982"/>
          </a:xfrm>
        </p:spPr>
        <p:txBody>
          <a:bodyPr>
            <a:normAutofit/>
          </a:bodyPr>
          <a:lstStyle/>
          <a:p>
            <a:r>
              <a:rPr lang="en-CZ" sz="2000" dirty="0"/>
              <a:t>Undeniable proof for authorization</a:t>
            </a:r>
          </a:p>
          <a:p>
            <a:r>
              <a:rPr lang="en-CZ" sz="2000" dirty="0"/>
              <a:t>Transaction cannot be modified after signing</a:t>
            </a:r>
          </a:p>
          <a:p>
            <a:r>
              <a:rPr lang="en-CZ" sz="2000" dirty="0"/>
              <a:t>Each transaction signed independently</a:t>
            </a:r>
          </a:p>
          <a:p>
            <a:endParaRPr lang="en-CZ" sz="2000" dirty="0"/>
          </a:p>
          <a:p>
            <a:r>
              <a:rPr lang="en-CZ" sz="2000" dirty="0"/>
              <a:t>Using ECDSA</a:t>
            </a:r>
          </a:p>
          <a:p>
            <a:r>
              <a:rPr lang="en-CZ" sz="2000" dirty="0"/>
              <a:t>Functions: CHECK(MULTI)SIG, CHECK(MULTI)SIGVERIFY</a:t>
            </a:r>
          </a:p>
          <a:p>
            <a:r>
              <a:rPr lang="en-CZ" sz="2000" dirty="0"/>
              <a:t>SIGHASH (Signature Hash Type): ALL, NONE, SINGLE, ANYONECANPAY</a:t>
            </a:r>
          </a:p>
          <a:p>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5B123BA-D2E9-30E3-2E2E-2173B0896B95}"/>
              </a:ext>
            </a:extLst>
          </p:cNvPr>
          <p:cNvPicPr>
            <a:picLocks noChangeAspect="1"/>
          </p:cNvPicPr>
          <p:nvPr/>
        </p:nvPicPr>
        <p:blipFill>
          <a:blip r:embed="rId3"/>
          <a:stretch>
            <a:fillRect/>
          </a:stretch>
        </p:blipFill>
        <p:spPr>
          <a:xfrm>
            <a:off x="3241709" y="5038671"/>
            <a:ext cx="7772400" cy="571616"/>
          </a:xfrm>
          <a:prstGeom prst="rect">
            <a:avLst/>
          </a:prstGeom>
        </p:spPr>
      </p:pic>
    </p:spTree>
    <p:extLst>
      <p:ext uri="{BB962C8B-B14F-4D97-AF65-F5344CB8AC3E}">
        <p14:creationId xmlns:p14="http://schemas.microsoft.com/office/powerpoint/2010/main" val="3229552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E67637-4D8E-19D8-DCB6-903CDFA116D6}"/>
              </a:ext>
            </a:extLst>
          </p:cNvPr>
          <p:cNvSpPr>
            <a:spLocks noGrp="1"/>
          </p:cNvSpPr>
          <p:nvPr>
            <p:ph type="title"/>
          </p:nvPr>
        </p:nvSpPr>
        <p:spPr>
          <a:xfrm>
            <a:off x="643467" y="321734"/>
            <a:ext cx="10531040" cy="1135737"/>
          </a:xfrm>
        </p:spPr>
        <p:txBody>
          <a:bodyPr>
            <a:normAutofit/>
          </a:bodyPr>
          <a:lstStyle/>
          <a:p>
            <a:r>
              <a:rPr lang="en-CZ" sz="3600" dirty="0"/>
              <a:t>Elliptic Curve Digital Signature Algorithm (ECDSA)</a:t>
            </a:r>
          </a:p>
        </p:txBody>
      </p:sp>
      <p:sp>
        <p:nvSpPr>
          <p:cNvPr id="3" name="Content Placeholder 2">
            <a:extLst>
              <a:ext uri="{FF2B5EF4-FFF2-40B4-BE49-F238E27FC236}">
                <a16:creationId xmlns:a16="http://schemas.microsoft.com/office/drawing/2014/main" id="{2600E300-DDBA-8E6C-EEA7-F6381678312F}"/>
              </a:ext>
            </a:extLst>
          </p:cNvPr>
          <p:cNvSpPr>
            <a:spLocks noGrp="1"/>
          </p:cNvSpPr>
          <p:nvPr>
            <p:ph idx="1"/>
          </p:nvPr>
        </p:nvSpPr>
        <p:spPr>
          <a:xfrm>
            <a:off x="643467" y="1782981"/>
            <a:ext cx="10905066" cy="4393982"/>
          </a:xfrm>
        </p:spPr>
        <p:txBody>
          <a:bodyPr>
            <a:normAutofit/>
          </a:bodyPr>
          <a:lstStyle/>
          <a:p>
            <a:r>
              <a:rPr lang="en-CZ" sz="2000" dirty="0"/>
              <a:t>Creates a temporal private + public key pair</a:t>
            </a:r>
          </a:p>
          <a:p>
            <a:r>
              <a:rPr lang="en-CZ" sz="2000" dirty="0"/>
              <a:t>Signing: S = k</a:t>
            </a:r>
            <a:r>
              <a:rPr lang="en-CZ" sz="2000" baseline="30000" dirty="0"/>
              <a:t>-1</a:t>
            </a:r>
            <a:r>
              <a:rPr lang="en-CZ" sz="2000" dirty="0"/>
              <a:t> (Hash(m) + dA * R) mod n</a:t>
            </a:r>
          </a:p>
          <a:p>
            <a:pPr lvl="1"/>
            <a:r>
              <a:rPr lang="en-CZ" sz="1600" dirty="0"/>
              <a:t>k - a temporal private key</a:t>
            </a:r>
          </a:p>
          <a:p>
            <a:pPr lvl="1"/>
            <a:r>
              <a:rPr lang="en-CZ" sz="1600" dirty="0"/>
              <a:t>R - x coordinate of the temporal public key</a:t>
            </a:r>
          </a:p>
          <a:p>
            <a:pPr lvl="1"/>
            <a:r>
              <a:rPr lang="en-CZ" sz="1600" dirty="0"/>
              <a:t>dA - the signing private key</a:t>
            </a:r>
          </a:p>
          <a:p>
            <a:pPr lvl="1"/>
            <a:r>
              <a:rPr lang="en-CZ" sz="1600" dirty="0"/>
              <a:t>m - the transaction</a:t>
            </a:r>
          </a:p>
          <a:p>
            <a:r>
              <a:rPr lang="en-CZ" sz="2000" dirty="0"/>
              <a:t>Verification: P = S</a:t>
            </a:r>
            <a:r>
              <a:rPr lang="en-CZ" sz="2000" baseline="30000" dirty="0"/>
              <a:t>-1</a:t>
            </a:r>
            <a:r>
              <a:rPr lang="en-CZ" sz="2000" dirty="0"/>
              <a:t> * Hash(m) * G + S</a:t>
            </a:r>
            <a:r>
              <a:rPr lang="en-CZ" sz="2000" baseline="30000" dirty="0"/>
              <a:t>-1</a:t>
            </a:r>
            <a:r>
              <a:rPr lang="en-CZ" sz="2000" dirty="0"/>
              <a:t> * R * Qa</a:t>
            </a:r>
          </a:p>
          <a:p>
            <a:pPr lvl="1"/>
            <a:r>
              <a:rPr lang="en-CZ" sz="1600" dirty="0"/>
              <a:t>R, S - signature values</a:t>
            </a:r>
          </a:p>
          <a:p>
            <a:pPr lvl="1"/>
            <a:r>
              <a:rPr lang="en-CZ" sz="1600" dirty="0"/>
              <a:t>Qa - public key</a:t>
            </a:r>
          </a:p>
          <a:p>
            <a:pPr lvl="1"/>
            <a:r>
              <a:rPr lang="en-GB" sz="1600" dirty="0"/>
              <a:t>M</a:t>
            </a:r>
            <a:r>
              <a:rPr lang="en-CZ" sz="1600" dirty="0"/>
              <a:t> - the transaction</a:t>
            </a:r>
          </a:p>
          <a:p>
            <a:pPr lvl="1"/>
            <a:r>
              <a:rPr lang="en-CZ" sz="1600" dirty="0"/>
              <a:t>G - generator point</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F1392C61-9FAC-755D-DB22-D2354D9863F4}"/>
              </a:ext>
            </a:extLst>
          </p:cNvPr>
          <p:cNvPicPr>
            <a:picLocks noChangeAspect="1"/>
          </p:cNvPicPr>
          <p:nvPr/>
        </p:nvPicPr>
        <p:blipFill>
          <a:blip r:embed="rId3"/>
          <a:stretch>
            <a:fillRect/>
          </a:stretch>
        </p:blipFill>
        <p:spPr>
          <a:xfrm>
            <a:off x="3241709" y="5038671"/>
            <a:ext cx="7772400" cy="571616"/>
          </a:xfrm>
          <a:prstGeom prst="rect">
            <a:avLst/>
          </a:prstGeom>
        </p:spPr>
      </p:pic>
    </p:spTree>
    <p:extLst>
      <p:ext uri="{BB962C8B-B14F-4D97-AF65-F5344CB8AC3E}">
        <p14:creationId xmlns:p14="http://schemas.microsoft.com/office/powerpoint/2010/main" val="35204021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960BC4-468D-1E20-FE37-6194E2A70C8C}"/>
              </a:ext>
            </a:extLst>
          </p:cNvPr>
          <p:cNvSpPr>
            <a:spLocks noGrp="1"/>
          </p:cNvSpPr>
          <p:nvPr>
            <p:ph type="title"/>
          </p:nvPr>
        </p:nvSpPr>
        <p:spPr>
          <a:xfrm>
            <a:off x="643467" y="321734"/>
            <a:ext cx="10905066" cy="1135737"/>
          </a:xfrm>
        </p:spPr>
        <p:txBody>
          <a:bodyPr>
            <a:normAutofit/>
          </a:bodyPr>
          <a:lstStyle/>
          <a:p>
            <a:r>
              <a:rPr lang="en-CZ" sz="3600"/>
              <a:t>Multisignature</a:t>
            </a:r>
          </a:p>
        </p:txBody>
      </p:sp>
      <p:sp>
        <p:nvSpPr>
          <p:cNvPr id="3" name="Content Placeholder 2">
            <a:extLst>
              <a:ext uri="{FF2B5EF4-FFF2-40B4-BE49-F238E27FC236}">
                <a16:creationId xmlns:a16="http://schemas.microsoft.com/office/drawing/2014/main" id="{FAD7E52C-80F2-9518-B8B8-3287D3EA0E29}"/>
              </a:ext>
            </a:extLst>
          </p:cNvPr>
          <p:cNvSpPr>
            <a:spLocks noGrp="1"/>
          </p:cNvSpPr>
          <p:nvPr>
            <p:ph idx="1"/>
          </p:nvPr>
        </p:nvSpPr>
        <p:spPr>
          <a:xfrm>
            <a:off x="643467" y="1782981"/>
            <a:ext cx="10905066" cy="4393982"/>
          </a:xfrm>
        </p:spPr>
        <p:txBody>
          <a:bodyPr>
            <a:normAutofit/>
          </a:bodyPr>
          <a:lstStyle/>
          <a:p>
            <a:r>
              <a:rPr lang="en-CZ" sz="2000" dirty="0"/>
              <a:t>X-of-3 multisignature</a:t>
            </a:r>
          </a:p>
          <a:p>
            <a:r>
              <a:rPr lang="en-CZ" sz="2000" dirty="0"/>
              <a:t>X-of-15 in P2SH</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2F8AF9B-5B37-23A8-674E-90E2305AF12C}"/>
              </a:ext>
            </a:extLst>
          </p:cNvPr>
          <p:cNvPicPr>
            <a:picLocks noChangeAspect="1"/>
          </p:cNvPicPr>
          <p:nvPr/>
        </p:nvPicPr>
        <p:blipFill>
          <a:blip r:embed="rId3"/>
          <a:stretch>
            <a:fillRect/>
          </a:stretch>
        </p:blipFill>
        <p:spPr>
          <a:xfrm>
            <a:off x="3320691" y="4172289"/>
            <a:ext cx="7772400" cy="454873"/>
          </a:xfrm>
          <a:prstGeom prst="rect">
            <a:avLst/>
          </a:prstGeom>
        </p:spPr>
      </p:pic>
    </p:spTree>
    <p:extLst>
      <p:ext uri="{BB962C8B-B14F-4D97-AF65-F5344CB8AC3E}">
        <p14:creationId xmlns:p14="http://schemas.microsoft.com/office/powerpoint/2010/main" val="3494466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5A5E0A-3AEB-E553-7C9B-38391F4FF120}"/>
              </a:ext>
            </a:extLst>
          </p:cNvPr>
          <p:cNvSpPr>
            <a:spLocks noGrp="1"/>
          </p:cNvSpPr>
          <p:nvPr>
            <p:ph type="title"/>
          </p:nvPr>
        </p:nvSpPr>
        <p:spPr>
          <a:xfrm>
            <a:off x="643467" y="321734"/>
            <a:ext cx="10905066" cy="1135737"/>
          </a:xfrm>
        </p:spPr>
        <p:txBody>
          <a:bodyPr>
            <a:normAutofit/>
          </a:bodyPr>
          <a:lstStyle/>
          <a:p>
            <a:r>
              <a:rPr lang="en-CZ" sz="3600"/>
              <a:t>Pay-to-Script-Hash (P2SH)</a:t>
            </a:r>
          </a:p>
        </p:txBody>
      </p:sp>
      <p:sp>
        <p:nvSpPr>
          <p:cNvPr id="3" name="Content Placeholder 2">
            <a:extLst>
              <a:ext uri="{FF2B5EF4-FFF2-40B4-BE49-F238E27FC236}">
                <a16:creationId xmlns:a16="http://schemas.microsoft.com/office/drawing/2014/main" id="{DE088B16-F2A2-9903-6F68-5759EC6EEB4F}"/>
              </a:ext>
            </a:extLst>
          </p:cNvPr>
          <p:cNvSpPr>
            <a:spLocks noGrp="1"/>
          </p:cNvSpPr>
          <p:nvPr>
            <p:ph idx="1"/>
          </p:nvPr>
        </p:nvSpPr>
        <p:spPr>
          <a:xfrm>
            <a:off x="643469" y="1782981"/>
            <a:ext cx="4008384" cy="4393982"/>
          </a:xfrm>
        </p:spPr>
        <p:txBody>
          <a:bodyPr>
            <a:normAutofit/>
          </a:bodyPr>
          <a:lstStyle/>
          <a:p>
            <a:r>
              <a:rPr lang="en-CZ" sz="2000"/>
              <a:t>Script replaced with a hash fingerprint (redeem script)</a:t>
            </a:r>
          </a:p>
          <a:p>
            <a:r>
              <a:rPr lang="en-CZ" sz="2000"/>
              <a:t>Script must be presented on spending</a:t>
            </a:r>
          </a:p>
          <a:p>
            <a:r>
              <a:rPr lang="en-CZ" sz="2000"/>
              <a:t>Not recursive</a:t>
            </a:r>
          </a:p>
          <a:p>
            <a:r>
              <a:rPr lang="en-CZ" sz="2000"/>
              <a:t>Advantages</a:t>
            </a:r>
          </a:p>
          <a:p>
            <a:pPr lvl="1"/>
            <a:r>
              <a:rPr lang="en-CZ" sz="2000"/>
              <a:t>Makes the transaction smaller</a:t>
            </a:r>
          </a:p>
          <a:p>
            <a:pPr lvl="1"/>
            <a:r>
              <a:rPr lang="en-CZ" sz="2000"/>
              <a:t>Shifts burden from output (UTXO) into input (blockchain)</a:t>
            </a:r>
          </a:p>
          <a:p>
            <a:endParaRPr lang="en-CZ" sz="2000"/>
          </a:p>
          <a:p>
            <a:endParaRPr lang="en-CZ" sz="2000"/>
          </a:p>
        </p:txBody>
      </p:sp>
      <p:grpSp>
        <p:nvGrpSpPr>
          <p:cNvPr id="12" name="Group 1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 name="Rectangle 1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5B40FCDE-9C30-F7F2-56E6-055EF9D00243}"/>
              </a:ext>
            </a:extLst>
          </p:cNvPr>
          <p:cNvPicPr>
            <a:picLocks noChangeAspect="1"/>
          </p:cNvPicPr>
          <p:nvPr/>
        </p:nvPicPr>
        <p:blipFill>
          <a:blip r:embed="rId3"/>
          <a:stretch>
            <a:fillRect/>
          </a:stretch>
        </p:blipFill>
        <p:spPr>
          <a:xfrm>
            <a:off x="5295319" y="2661481"/>
            <a:ext cx="6253211" cy="359560"/>
          </a:xfrm>
          <a:prstGeom prst="rect">
            <a:avLst/>
          </a:prstGeom>
        </p:spPr>
      </p:pic>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5AED60F1-469D-94B4-81BC-146090894EFB}"/>
              </a:ext>
            </a:extLst>
          </p:cNvPr>
          <p:cNvPicPr>
            <a:picLocks noChangeAspect="1"/>
          </p:cNvPicPr>
          <p:nvPr/>
        </p:nvPicPr>
        <p:blipFill>
          <a:blip r:embed="rId4"/>
          <a:stretch>
            <a:fillRect/>
          </a:stretch>
        </p:blipFill>
        <p:spPr>
          <a:xfrm>
            <a:off x="5295320" y="4922859"/>
            <a:ext cx="6253212" cy="359560"/>
          </a:xfrm>
          <a:prstGeom prst="rect">
            <a:avLst/>
          </a:prstGeom>
        </p:spPr>
      </p:pic>
    </p:spTree>
    <p:extLst>
      <p:ext uri="{BB962C8B-B14F-4D97-AF65-F5344CB8AC3E}">
        <p14:creationId xmlns:p14="http://schemas.microsoft.com/office/powerpoint/2010/main" val="147317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1B417F-074E-5D6F-A031-250A6C6CAD7F}"/>
              </a:ext>
            </a:extLst>
          </p:cNvPr>
          <p:cNvSpPr>
            <a:spLocks noGrp="1"/>
          </p:cNvSpPr>
          <p:nvPr>
            <p:ph type="title"/>
          </p:nvPr>
        </p:nvSpPr>
        <p:spPr>
          <a:xfrm>
            <a:off x="643467" y="321734"/>
            <a:ext cx="10905066" cy="1135737"/>
          </a:xfrm>
        </p:spPr>
        <p:txBody>
          <a:bodyPr>
            <a:normAutofit/>
          </a:bodyPr>
          <a:lstStyle/>
          <a:p>
            <a:r>
              <a:rPr lang="en-CZ" sz="3600"/>
              <a:t>Data Recording Output (RETURN)</a:t>
            </a:r>
          </a:p>
        </p:txBody>
      </p:sp>
      <p:sp>
        <p:nvSpPr>
          <p:cNvPr id="3" name="Content Placeholder 2">
            <a:extLst>
              <a:ext uri="{FF2B5EF4-FFF2-40B4-BE49-F238E27FC236}">
                <a16:creationId xmlns:a16="http://schemas.microsoft.com/office/drawing/2014/main" id="{31EC52CF-801D-968C-5F2A-0FDC9E5FCC0B}"/>
              </a:ext>
            </a:extLst>
          </p:cNvPr>
          <p:cNvSpPr>
            <a:spLocks noGrp="1"/>
          </p:cNvSpPr>
          <p:nvPr>
            <p:ph idx="1"/>
          </p:nvPr>
        </p:nvSpPr>
        <p:spPr>
          <a:xfrm>
            <a:off x="643467" y="1782981"/>
            <a:ext cx="10905066" cy="4393982"/>
          </a:xfrm>
        </p:spPr>
        <p:txBody>
          <a:bodyPr>
            <a:normAutofit/>
          </a:bodyPr>
          <a:lstStyle/>
          <a:p>
            <a:r>
              <a:rPr lang="en-CZ" sz="2000" dirty="0"/>
              <a:t>Create transaction outputs to record data on the blockchain</a:t>
            </a:r>
          </a:p>
          <a:p>
            <a:pPr lvl="1"/>
            <a:r>
              <a:rPr lang="en-CZ" sz="2000" dirty="0"/>
              <a:t>E.g., proof-of-existence of a file (</a:t>
            </a:r>
            <a:r>
              <a:rPr lang="en-GB" sz="2000" dirty="0">
                <a:hlinkClick r:id="rId3"/>
              </a:rPr>
              <a:t>https://proofofexistence.com/</a:t>
            </a:r>
            <a:r>
              <a:rPr lang="en-GB" sz="2000" dirty="0"/>
              <a:t>)</a:t>
            </a:r>
            <a:endParaRPr lang="en-CZ" sz="2000" dirty="0"/>
          </a:p>
          <a:p>
            <a:r>
              <a:rPr lang="en-CZ" sz="2000" dirty="0"/>
              <a:t>80B data portion</a:t>
            </a:r>
          </a:p>
          <a:p>
            <a:r>
              <a:rPr lang="en-CZ" sz="2000" dirty="0"/>
              <a:t>Create a provably unspendable output which does not need to be stored in UTXO set</a:t>
            </a:r>
          </a:p>
          <a:p>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313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EDD1439-50AE-19DE-95D8-EC60838C0832}"/>
              </a:ext>
            </a:extLst>
          </p:cNvPr>
          <p:cNvSpPr>
            <a:spLocks noGrp="1"/>
          </p:cNvSpPr>
          <p:nvPr>
            <p:ph type="title"/>
          </p:nvPr>
        </p:nvSpPr>
        <p:spPr>
          <a:xfrm>
            <a:off x="643467" y="321734"/>
            <a:ext cx="10905066" cy="1135737"/>
          </a:xfrm>
        </p:spPr>
        <p:txBody>
          <a:bodyPr>
            <a:normAutofit/>
          </a:bodyPr>
          <a:lstStyle/>
          <a:p>
            <a:r>
              <a:rPr lang="en-CZ" sz="3600"/>
              <a:t>Absolute Timelocks</a:t>
            </a:r>
          </a:p>
        </p:txBody>
      </p:sp>
      <p:sp>
        <p:nvSpPr>
          <p:cNvPr id="3" name="Content Placeholder 2">
            <a:extLst>
              <a:ext uri="{FF2B5EF4-FFF2-40B4-BE49-F238E27FC236}">
                <a16:creationId xmlns:a16="http://schemas.microsoft.com/office/drawing/2014/main" id="{3625DC09-2565-67CE-250F-C8FFD93AD6E2}"/>
              </a:ext>
            </a:extLst>
          </p:cNvPr>
          <p:cNvSpPr>
            <a:spLocks noGrp="1"/>
          </p:cNvSpPr>
          <p:nvPr>
            <p:ph idx="1"/>
          </p:nvPr>
        </p:nvSpPr>
        <p:spPr>
          <a:xfrm>
            <a:off x="643467" y="1782981"/>
            <a:ext cx="10905066" cy="4393982"/>
          </a:xfrm>
        </p:spPr>
        <p:txBody>
          <a:bodyPr>
            <a:normAutofit/>
          </a:bodyPr>
          <a:lstStyle/>
          <a:p>
            <a:r>
              <a:rPr lang="en-CZ" sz="2000"/>
              <a:t>nLockTime – Per-transaction timelock </a:t>
            </a:r>
          </a:p>
          <a:p>
            <a:pPr lvl="1"/>
            <a:r>
              <a:rPr lang="en-CZ" sz="2000"/>
              <a:t>&lt; 500mil. – not valid before t</a:t>
            </a:r>
            <a:r>
              <a:rPr lang="en-GB" sz="2000"/>
              <a:t>he</a:t>
            </a:r>
            <a:r>
              <a:rPr lang="en-CZ" sz="2000"/>
              <a:t> given block height</a:t>
            </a:r>
          </a:p>
          <a:p>
            <a:pPr lvl="1"/>
            <a:r>
              <a:rPr lang="en-CZ" sz="2000"/>
              <a:t>&gt;= 500mil. – not valid before the given UNIX epoch</a:t>
            </a:r>
          </a:p>
          <a:p>
            <a:pPr lvl="1"/>
            <a:r>
              <a:rPr lang="en-GB" sz="2000"/>
              <a:t>D</a:t>
            </a:r>
            <a:r>
              <a:rPr lang="en-CZ" sz="2000"/>
              <a:t>ouble spending problem</a:t>
            </a:r>
          </a:p>
          <a:p>
            <a:r>
              <a:rPr lang="en-CZ" sz="2000"/>
              <a:t>Check Lock Time Verify (CLTV) – Per-output timelock</a:t>
            </a:r>
          </a:p>
          <a:p>
            <a:pPr lvl="1"/>
            <a:r>
              <a:rPr lang="en-CZ" sz="2000"/>
              <a:t>UTXO can be spent with nLockTime set to &gt;=</a:t>
            </a:r>
          </a:p>
          <a:p>
            <a:endParaRPr lang="en-CZ"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0EAFB72-B8A7-5A15-5229-ED4838390884}"/>
              </a:ext>
            </a:extLst>
          </p:cNvPr>
          <p:cNvPicPr>
            <a:picLocks noChangeAspect="1"/>
          </p:cNvPicPr>
          <p:nvPr/>
        </p:nvPicPr>
        <p:blipFill>
          <a:blip r:embed="rId3"/>
          <a:stretch>
            <a:fillRect/>
          </a:stretch>
        </p:blipFill>
        <p:spPr>
          <a:xfrm>
            <a:off x="3022600" y="4601497"/>
            <a:ext cx="7772400" cy="415576"/>
          </a:xfrm>
          <a:prstGeom prst="rect">
            <a:avLst/>
          </a:prstGeom>
        </p:spPr>
      </p:pic>
    </p:spTree>
    <p:extLst>
      <p:ext uri="{BB962C8B-B14F-4D97-AF65-F5344CB8AC3E}">
        <p14:creationId xmlns:p14="http://schemas.microsoft.com/office/powerpoint/2010/main" val="34821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88C193-5936-6E41-DF12-E420692D090C}"/>
              </a:ext>
            </a:extLst>
          </p:cNvPr>
          <p:cNvSpPr>
            <a:spLocks noGrp="1"/>
          </p:cNvSpPr>
          <p:nvPr>
            <p:ph type="title"/>
          </p:nvPr>
        </p:nvSpPr>
        <p:spPr>
          <a:xfrm>
            <a:off x="643467" y="321734"/>
            <a:ext cx="10905066" cy="1135737"/>
          </a:xfrm>
        </p:spPr>
        <p:txBody>
          <a:bodyPr>
            <a:normAutofit/>
          </a:bodyPr>
          <a:lstStyle/>
          <a:p>
            <a:r>
              <a:rPr lang="en-CZ" sz="3600"/>
              <a:t>Relative Timelocks</a:t>
            </a:r>
          </a:p>
        </p:txBody>
      </p:sp>
      <p:sp>
        <p:nvSpPr>
          <p:cNvPr id="3" name="Content Placeholder 2">
            <a:extLst>
              <a:ext uri="{FF2B5EF4-FFF2-40B4-BE49-F238E27FC236}">
                <a16:creationId xmlns:a16="http://schemas.microsoft.com/office/drawing/2014/main" id="{52105798-051D-83C3-E691-2C3E1A91782C}"/>
              </a:ext>
            </a:extLst>
          </p:cNvPr>
          <p:cNvSpPr>
            <a:spLocks noGrp="1"/>
          </p:cNvSpPr>
          <p:nvPr>
            <p:ph idx="1"/>
          </p:nvPr>
        </p:nvSpPr>
        <p:spPr>
          <a:xfrm>
            <a:off x="643469" y="1782981"/>
            <a:ext cx="4008384" cy="4393982"/>
          </a:xfrm>
        </p:spPr>
        <p:txBody>
          <a:bodyPr>
            <a:normAutofit/>
          </a:bodyPr>
          <a:lstStyle/>
          <a:p>
            <a:r>
              <a:rPr lang="en-CZ" sz="2000" dirty="0"/>
              <a:t>nSequence (&lt; 2</a:t>
            </a:r>
            <a:r>
              <a:rPr lang="en-CZ" sz="2000" baseline="30000" dirty="0"/>
              <a:t>31</a:t>
            </a:r>
            <a:r>
              <a:rPr lang="en-CZ" sz="2000" dirty="0"/>
              <a:t>) </a:t>
            </a:r>
          </a:p>
          <a:p>
            <a:pPr lvl="1"/>
            <a:r>
              <a:rPr lang="en-CZ" sz="2000" dirty="0"/>
              <a:t>Behavior based on type flag</a:t>
            </a:r>
          </a:p>
          <a:p>
            <a:pPr lvl="2"/>
            <a:r>
              <a:rPr lang="en-CZ" dirty="0"/>
              <a:t>0: Not valid before given number of blocks, or</a:t>
            </a:r>
          </a:p>
          <a:p>
            <a:pPr lvl="2"/>
            <a:r>
              <a:rPr lang="en-GB" dirty="0"/>
              <a:t>1: N</a:t>
            </a:r>
            <a:r>
              <a:rPr lang="en-CZ" dirty="0"/>
              <a:t>ot valid before given number of seconds (multiples of 512s)</a:t>
            </a:r>
          </a:p>
          <a:p>
            <a:r>
              <a:rPr lang="en-CZ" sz="2000" dirty="0"/>
              <a:t>CHECKSEQUENCEVERIFY (CSV)</a:t>
            </a:r>
          </a:p>
          <a:p>
            <a:endParaRPr lang="en-CZ" sz="2000" dirty="0"/>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3A7EB8BD-E041-7B56-AA06-2B3BD2E249C9}"/>
              </a:ext>
            </a:extLst>
          </p:cNvPr>
          <p:cNvPicPr>
            <a:picLocks noChangeAspect="1"/>
          </p:cNvPicPr>
          <p:nvPr/>
        </p:nvPicPr>
        <p:blipFill>
          <a:blip r:embed="rId3"/>
          <a:stretch>
            <a:fillRect/>
          </a:stretch>
        </p:blipFill>
        <p:spPr>
          <a:xfrm>
            <a:off x="5295320" y="3580918"/>
            <a:ext cx="6253212" cy="766018"/>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18792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83F2EFA-2817-CCF0-8AD2-7C82919E24E8}"/>
              </a:ext>
            </a:extLst>
          </p:cNvPr>
          <p:cNvSpPr>
            <a:spLocks noGrp="1"/>
          </p:cNvSpPr>
          <p:nvPr>
            <p:ph type="title"/>
          </p:nvPr>
        </p:nvSpPr>
        <p:spPr>
          <a:xfrm>
            <a:off x="643467" y="321734"/>
            <a:ext cx="10905066" cy="1135737"/>
          </a:xfrm>
        </p:spPr>
        <p:txBody>
          <a:bodyPr>
            <a:normAutofit/>
          </a:bodyPr>
          <a:lstStyle/>
          <a:p>
            <a:r>
              <a:rPr lang="en-CZ" sz="3600"/>
              <a:t>Median Time Passed</a:t>
            </a:r>
          </a:p>
        </p:txBody>
      </p:sp>
      <p:sp>
        <p:nvSpPr>
          <p:cNvPr id="3" name="Content Placeholder 2">
            <a:extLst>
              <a:ext uri="{FF2B5EF4-FFF2-40B4-BE49-F238E27FC236}">
                <a16:creationId xmlns:a16="http://schemas.microsoft.com/office/drawing/2014/main" id="{6B348BD4-5435-D11E-70EC-EE79E95E8FF2}"/>
              </a:ext>
            </a:extLst>
          </p:cNvPr>
          <p:cNvSpPr>
            <a:spLocks noGrp="1"/>
          </p:cNvSpPr>
          <p:nvPr>
            <p:ph idx="1"/>
          </p:nvPr>
        </p:nvSpPr>
        <p:spPr>
          <a:xfrm>
            <a:off x="643467" y="1782981"/>
            <a:ext cx="10905066" cy="4393982"/>
          </a:xfrm>
        </p:spPr>
        <p:txBody>
          <a:bodyPr>
            <a:normAutofit/>
          </a:bodyPr>
          <a:lstStyle/>
          <a:p>
            <a:r>
              <a:rPr lang="en-CZ" sz="2000" dirty="0"/>
              <a:t>Timestamps set by miners</a:t>
            </a:r>
          </a:p>
          <a:p>
            <a:pPr lvl="1"/>
            <a:r>
              <a:rPr lang="en-CZ" sz="2000" dirty="0"/>
              <a:t>Potential</a:t>
            </a:r>
            <a:r>
              <a:rPr lang="en-GB" sz="2000" dirty="0"/>
              <a:t> </a:t>
            </a:r>
            <a:r>
              <a:rPr lang="en-CZ" sz="2000" dirty="0"/>
              <a:t>motivation to lie</a:t>
            </a:r>
          </a:p>
          <a:p>
            <a:r>
              <a:rPr lang="en-CZ" sz="2000" dirty="0"/>
              <a:t>Median-Time-Passed is a median timestamp of last 11 blocks (~2h)</a:t>
            </a:r>
          </a:p>
          <a:p>
            <a:pPr lvl="1"/>
            <a:r>
              <a:rPr lang="en-CZ" sz="2000" dirty="0"/>
              <a:t>Consensus time for timelock operations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59323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F5A384-FFEA-B635-0AE1-F7AA4485F366}"/>
              </a:ext>
            </a:extLst>
          </p:cNvPr>
          <p:cNvSpPr>
            <a:spLocks noGrp="1"/>
          </p:cNvSpPr>
          <p:nvPr>
            <p:ph type="title"/>
          </p:nvPr>
        </p:nvSpPr>
        <p:spPr>
          <a:xfrm>
            <a:off x="643467" y="321734"/>
            <a:ext cx="10905066" cy="1135737"/>
          </a:xfrm>
        </p:spPr>
        <p:txBody>
          <a:bodyPr>
            <a:normAutofit/>
          </a:bodyPr>
          <a:lstStyle/>
          <a:p>
            <a:r>
              <a:rPr lang="en-CZ" sz="3600"/>
              <a:t>History</a:t>
            </a:r>
          </a:p>
        </p:txBody>
      </p:sp>
      <p:sp>
        <p:nvSpPr>
          <p:cNvPr id="3" name="Content Placeholder 2">
            <a:extLst>
              <a:ext uri="{FF2B5EF4-FFF2-40B4-BE49-F238E27FC236}">
                <a16:creationId xmlns:a16="http://schemas.microsoft.com/office/drawing/2014/main" id="{A7C1D672-D836-CB08-954D-26EC3C7B49ED}"/>
              </a:ext>
            </a:extLst>
          </p:cNvPr>
          <p:cNvSpPr>
            <a:spLocks noGrp="1"/>
          </p:cNvSpPr>
          <p:nvPr>
            <p:ph idx="1"/>
          </p:nvPr>
        </p:nvSpPr>
        <p:spPr>
          <a:xfrm>
            <a:off x="643469" y="1782981"/>
            <a:ext cx="4008384" cy="4393982"/>
          </a:xfrm>
        </p:spPr>
        <p:txBody>
          <a:bodyPr>
            <a:normAutofit/>
          </a:bodyPr>
          <a:lstStyle/>
          <a:p>
            <a:r>
              <a:rPr lang="en-GB" sz="2000">
                <a:effectLst/>
              </a:rPr>
              <a:t>Can I trust that the money is authentic?</a:t>
            </a:r>
          </a:p>
          <a:p>
            <a:r>
              <a:rPr lang="en-GB" sz="2000"/>
              <a:t>Can the digital money be spent only once?</a:t>
            </a:r>
          </a:p>
          <a:p>
            <a:r>
              <a:rPr lang="en-GB" sz="2000"/>
              <a:t>Can no one else claim my money?</a:t>
            </a:r>
          </a:p>
          <a:p>
            <a:endParaRPr lang="en-GB" sz="2000">
              <a:effectLst/>
            </a:endParaRPr>
          </a:p>
          <a:p>
            <a:r>
              <a:rPr lang="en-GB" sz="2000">
                <a:effectLst/>
              </a:rPr>
              <a:t>Paper "Bitcoin: A Peer-to-Peer Electronic Cash System” by Satoshi Nakamoto in 2009</a:t>
            </a:r>
            <a:endParaRPr lang="en-GB" sz="2000">
              <a:effectLst/>
              <a:latin typeface="Times" pitchFamily="2" charset="0"/>
            </a:endParaRPr>
          </a:p>
          <a:p>
            <a:endParaRPr lang="en-CZ" sz="2000" dirty="0"/>
          </a:p>
        </p:txBody>
      </p:sp>
      <p:grpSp>
        <p:nvGrpSpPr>
          <p:cNvPr id="29" name="Group 28">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34DBB206-3DB4-0E09-B422-4FC83AA6C8A9}"/>
              </a:ext>
            </a:extLst>
          </p:cNvPr>
          <p:cNvPicPr>
            <a:picLocks noChangeAspect="1"/>
          </p:cNvPicPr>
          <p:nvPr/>
        </p:nvPicPr>
        <p:blipFill rotWithShape="1">
          <a:blip r:embed="rId2"/>
          <a:srcRect b="13453"/>
          <a:stretch/>
        </p:blipFill>
        <p:spPr>
          <a:xfrm>
            <a:off x="6525660" y="1782981"/>
            <a:ext cx="3792532" cy="4361892"/>
          </a:xfrm>
          <a:prstGeom prst="rect">
            <a:avLst/>
          </a:prstGeom>
        </p:spPr>
      </p:pic>
      <p:grpSp>
        <p:nvGrpSpPr>
          <p:cNvPr id="33" name="Group 32">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4" name="Rectangle 33">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10029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2CA4D8-3B81-36BB-410A-55E36FEBF0CE}"/>
              </a:ext>
            </a:extLst>
          </p:cNvPr>
          <p:cNvSpPr>
            <a:spLocks noGrp="1"/>
          </p:cNvSpPr>
          <p:nvPr>
            <p:ph type="title"/>
          </p:nvPr>
        </p:nvSpPr>
        <p:spPr>
          <a:xfrm>
            <a:off x="643467" y="321734"/>
            <a:ext cx="10905066" cy="1135737"/>
          </a:xfrm>
        </p:spPr>
        <p:txBody>
          <a:bodyPr>
            <a:normAutofit/>
          </a:bodyPr>
          <a:lstStyle/>
          <a:p>
            <a:r>
              <a:rPr lang="en-CZ" sz="3600"/>
              <a:t>Fee Snipping Attack</a:t>
            </a:r>
          </a:p>
        </p:txBody>
      </p:sp>
      <p:sp>
        <p:nvSpPr>
          <p:cNvPr id="3" name="Content Placeholder 2">
            <a:extLst>
              <a:ext uri="{FF2B5EF4-FFF2-40B4-BE49-F238E27FC236}">
                <a16:creationId xmlns:a16="http://schemas.microsoft.com/office/drawing/2014/main" id="{185C2FF3-CE3D-D4DA-096F-1C0A2F203553}"/>
              </a:ext>
            </a:extLst>
          </p:cNvPr>
          <p:cNvSpPr>
            <a:spLocks noGrp="1"/>
          </p:cNvSpPr>
          <p:nvPr>
            <p:ph idx="1"/>
          </p:nvPr>
        </p:nvSpPr>
        <p:spPr>
          <a:xfrm>
            <a:off x="643467" y="1782981"/>
            <a:ext cx="10905066" cy="4393982"/>
          </a:xfrm>
        </p:spPr>
        <p:txBody>
          <a:bodyPr>
            <a:normAutofit/>
          </a:bodyPr>
          <a:lstStyle/>
          <a:p>
            <a:r>
              <a:rPr lang="en-GB" sz="2000"/>
              <a:t>to snipe higher-fee transaction from future to rewrite past blocks</a:t>
            </a:r>
          </a:p>
          <a:p>
            <a:r>
              <a:rPr lang="en-GB" sz="2000"/>
              <a:t>Fixed by limiting nLockTime to the next block</a:t>
            </a:r>
          </a:p>
          <a:p>
            <a:endParaRPr lang="en-CZ"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8848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A2E06B-7144-B20B-7190-58E47CF87A18}"/>
              </a:ext>
            </a:extLst>
          </p:cNvPr>
          <p:cNvSpPr>
            <a:spLocks noGrp="1"/>
          </p:cNvSpPr>
          <p:nvPr>
            <p:ph type="title"/>
          </p:nvPr>
        </p:nvSpPr>
        <p:spPr>
          <a:xfrm>
            <a:off x="643467" y="321734"/>
            <a:ext cx="10905066" cy="1135737"/>
          </a:xfrm>
        </p:spPr>
        <p:txBody>
          <a:bodyPr>
            <a:normAutofit/>
          </a:bodyPr>
          <a:lstStyle/>
          <a:p>
            <a:r>
              <a:rPr lang="en-CZ" sz="3600"/>
              <a:t>Flow Control (if-else)</a:t>
            </a:r>
          </a:p>
        </p:txBody>
      </p:sp>
      <p:sp>
        <p:nvSpPr>
          <p:cNvPr id="3" name="Content Placeholder 2">
            <a:extLst>
              <a:ext uri="{FF2B5EF4-FFF2-40B4-BE49-F238E27FC236}">
                <a16:creationId xmlns:a16="http://schemas.microsoft.com/office/drawing/2014/main" id="{E7BB5C56-EF5F-5F0F-E6F6-8496685269D2}"/>
              </a:ext>
            </a:extLst>
          </p:cNvPr>
          <p:cNvSpPr>
            <a:spLocks noGrp="1"/>
          </p:cNvSpPr>
          <p:nvPr>
            <p:ph idx="1"/>
          </p:nvPr>
        </p:nvSpPr>
        <p:spPr>
          <a:xfrm>
            <a:off x="643469" y="1782981"/>
            <a:ext cx="4008384" cy="4393982"/>
          </a:xfrm>
        </p:spPr>
        <p:txBody>
          <a:bodyPr>
            <a:normAutofit/>
          </a:bodyPr>
          <a:lstStyle/>
          <a:p>
            <a:r>
              <a:rPr lang="en-CZ" sz="2000" dirty="0"/>
              <a:t>IF-ELSE-ENDIF</a:t>
            </a:r>
          </a:p>
          <a:p>
            <a:pPr lvl="1"/>
            <a:r>
              <a:rPr lang="en-CZ" sz="2000" dirty="0"/>
              <a:t>Can be nested</a:t>
            </a:r>
          </a:p>
          <a:p>
            <a:pPr marL="0" indent="0">
              <a:buNone/>
            </a:pPr>
            <a:endParaRPr lang="en-CZ" sz="2000" dirty="0"/>
          </a:p>
          <a:p>
            <a:endParaRPr lang="en-CZ" sz="2000" dirty="0"/>
          </a:p>
          <a:p>
            <a:endParaRPr lang="en-CZ" sz="2000" dirty="0"/>
          </a:p>
          <a:p>
            <a:r>
              <a:rPr lang="en-CZ" sz="2000" dirty="0"/>
              <a:t>VERIFY guard clause – terminates if FALSE</a:t>
            </a:r>
          </a:p>
        </p:txBody>
      </p:sp>
      <p:grpSp>
        <p:nvGrpSpPr>
          <p:cNvPr id="12" name="Group 1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 name="Rectangle 1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a:extLst>
              <a:ext uri="{FF2B5EF4-FFF2-40B4-BE49-F238E27FC236}">
                <a16:creationId xmlns:a16="http://schemas.microsoft.com/office/drawing/2014/main" id="{3F6818CF-1794-14B8-2E2B-201505EC633D}"/>
              </a:ext>
            </a:extLst>
          </p:cNvPr>
          <p:cNvPicPr>
            <a:picLocks noChangeAspect="1"/>
          </p:cNvPicPr>
          <p:nvPr/>
        </p:nvPicPr>
        <p:blipFill>
          <a:blip r:embed="rId2"/>
          <a:stretch>
            <a:fillRect/>
          </a:stretch>
        </p:blipFill>
        <p:spPr>
          <a:xfrm>
            <a:off x="6273134" y="1782982"/>
            <a:ext cx="4297581" cy="2116558"/>
          </a:xfrm>
          <a:prstGeom prst="rect">
            <a:avLst/>
          </a:prstGeom>
        </p:spPr>
      </p:pic>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A81BB996-2227-A5D3-C133-A336CC8D8314}"/>
              </a:ext>
            </a:extLst>
          </p:cNvPr>
          <p:cNvPicPr>
            <a:picLocks noChangeAspect="1"/>
          </p:cNvPicPr>
          <p:nvPr/>
        </p:nvPicPr>
        <p:blipFill>
          <a:blip r:embed="rId3"/>
          <a:stretch>
            <a:fillRect/>
          </a:stretch>
        </p:blipFill>
        <p:spPr>
          <a:xfrm>
            <a:off x="5295320" y="4821245"/>
            <a:ext cx="6253212" cy="562789"/>
          </a:xfrm>
          <a:prstGeom prst="rect">
            <a:avLst/>
          </a:prstGeom>
        </p:spPr>
      </p:pic>
    </p:spTree>
    <p:extLst>
      <p:ext uri="{BB962C8B-B14F-4D97-AF65-F5344CB8AC3E}">
        <p14:creationId xmlns:p14="http://schemas.microsoft.com/office/powerpoint/2010/main" val="3336447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3F2EFA-2817-CCF0-8AD2-7C82919E24E8}"/>
              </a:ext>
            </a:extLst>
          </p:cNvPr>
          <p:cNvSpPr>
            <a:spLocks noGrp="1"/>
          </p:cNvSpPr>
          <p:nvPr>
            <p:ph type="title"/>
          </p:nvPr>
        </p:nvSpPr>
        <p:spPr>
          <a:xfrm>
            <a:off x="643467" y="321734"/>
            <a:ext cx="10905066" cy="1135737"/>
          </a:xfrm>
        </p:spPr>
        <p:txBody>
          <a:bodyPr>
            <a:normAutofit/>
          </a:bodyPr>
          <a:lstStyle/>
          <a:p>
            <a:r>
              <a:rPr lang="en-CZ" sz="3600" dirty="0"/>
              <a:t>A Complex Example</a:t>
            </a:r>
          </a:p>
        </p:txBody>
      </p:sp>
      <p:sp>
        <p:nvSpPr>
          <p:cNvPr id="3" name="Content Placeholder 2">
            <a:extLst>
              <a:ext uri="{FF2B5EF4-FFF2-40B4-BE49-F238E27FC236}">
                <a16:creationId xmlns:a16="http://schemas.microsoft.com/office/drawing/2014/main" id="{6B348BD4-5435-D11E-70EC-EE79E95E8FF2}"/>
              </a:ext>
            </a:extLst>
          </p:cNvPr>
          <p:cNvSpPr>
            <a:spLocks noGrp="1"/>
          </p:cNvSpPr>
          <p:nvPr>
            <p:ph idx="1"/>
          </p:nvPr>
        </p:nvSpPr>
        <p:spPr>
          <a:xfrm>
            <a:off x="643467" y="1782981"/>
            <a:ext cx="10905066" cy="4836096"/>
          </a:xfrm>
        </p:spPr>
        <p:txBody>
          <a:bodyPr>
            <a:normAutofit fontScale="92500" lnSpcReduction="10000"/>
          </a:bodyPr>
          <a:lstStyle/>
          <a:p>
            <a:pPr lvl="1"/>
            <a:endParaRPr lang="en-CZ" sz="2000" dirty="0"/>
          </a:p>
          <a:p>
            <a:pPr lvl="1"/>
            <a:endParaRPr lang="en-CZ" sz="2000" dirty="0"/>
          </a:p>
          <a:p>
            <a:pPr lvl="1"/>
            <a:endParaRPr lang="en-CZ" sz="2000" dirty="0"/>
          </a:p>
          <a:p>
            <a:pPr lvl="1"/>
            <a:endParaRPr lang="en-CZ" sz="2000" dirty="0"/>
          </a:p>
          <a:p>
            <a:pPr lvl="1"/>
            <a:endParaRPr lang="en-CZ" sz="2000" dirty="0"/>
          </a:p>
          <a:p>
            <a:pPr lvl="1"/>
            <a:endParaRPr lang="en-CZ" sz="2000" dirty="0"/>
          </a:p>
          <a:p>
            <a:pPr lvl="1"/>
            <a:endParaRPr lang="en-CZ" sz="2000" dirty="0"/>
          </a:p>
          <a:p>
            <a:pPr lvl="1"/>
            <a:endParaRPr lang="en-CZ" sz="2000" dirty="0"/>
          </a:p>
          <a:p>
            <a:pPr lvl="1"/>
            <a:endParaRPr lang="en-CZ" sz="2000" dirty="0"/>
          </a:p>
          <a:p>
            <a:pPr lvl="1"/>
            <a:endParaRPr lang="en-CZ" sz="2000" dirty="0"/>
          </a:p>
          <a:p>
            <a:pPr lvl="1"/>
            <a:endParaRPr lang="en-CZ" sz="2000" dirty="0"/>
          </a:p>
          <a:p>
            <a:pPr lvl="1"/>
            <a:r>
              <a:rPr lang="en-CZ" sz="2000" dirty="0"/>
              <a:t>Unlocking script A:</a:t>
            </a:r>
          </a:p>
          <a:p>
            <a:pPr marL="457200" lvl="1" indent="0">
              <a:buNone/>
            </a:pPr>
            <a:endParaRPr lang="en-CZ" sz="2000" dirty="0"/>
          </a:p>
          <a:p>
            <a:pPr lvl="1"/>
            <a:r>
              <a:rPr lang="en-CZ" sz="2000" dirty="0"/>
              <a:t>Unlocking script B:</a:t>
            </a:r>
          </a:p>
          <a:p>
            <a:pPr lvl="1"/>
            <a:endParaRPr lang="en-CZ" sz="2000" dirty="0"/>
          </a:p>
          <a:p>
            <a:pPr lvl="1"/>
            <a:r>
              <a:rPr lang="en-CZ" sz="2000" dirty="0"/>
              <a:t>Unlocking script C:</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390088-3093-4E68-58C8-06E3BA18915A}"/>
              </a:ext>
            </a:extLst>
          </p:cNvPr>
          <p:cNvPicPr>
            <a:picLocks noChangeAspect="1"/>
          </p:cNvPicPr>
          <p:nvPr/>
        </p:nvPicPr>
        <p:blipFill>
          <a:blip r:embed="rId3"/>
          <a:stretch>
            <a:fillRect/>
          </a:stretch>
        </p:blipFill>
        <p:spPr>
          <a:xfrm>
            <a:off x="1014060" y="1378202"/>
            <a:ext cx="7772400" cy="3370742"/>
          </a:xfrm>
          <a:prstGeom prst="rect">
            <a:avLst/>
          </a:prstGeom>
        </p:spPr>
      </p:pic>
      <p:pic>
        <p:nvPicPr>
          <p:cNvPr id="5" name="Picture 4">
            <a:extLst>
              <a:ext uri="{FF2B5EF4-FFF2-40B4-BE49-F238E27FC236}">
                <a16:creationId xmlns:a16="http://schemas.microsoft.com/office/drawing/2014/main" id="{3D1750DC-6700-8D49-F3C1-4120818106DA}"/>
              </a:ext>
            </a:extLst>
          </p:cNvPr>
          <p:cNvPicPr>
            <a:picLocks noChangeAspect="1"/>
          </p:cNvPicPr>
          <p:nvPr/>
        </p:nvPicPr>
        <p:blipFill>
          <a:blip r:embed="rId4"/>
          <a:stretch>
            <a:fillRect/>
          </a:stretch>
        </p:blipFill>
        <p:spPr>
          <a:xfrm>
            <a:off x="3368955" y="4860935"/>
            <a:ext cx="4045437" cy="548717"/>
          </a:xfrm>
          <a:prstGeom prst="rect">
            <a:avLst/>
          </a:prstGeom>
        </p:spPr>
      </p:pic>
      <p:pic>
        <p:nvPicPr>
          <p:cNvPr id="6" name="Picture 5">
            <a:extLst>
              <a:ext uri="{FF2B5EF4-FFF2-40B4-BE49-F238E27FC236}">
                <a16:creationId xmlns:a16="http://schemas.microsoft.com/office/drawing/2014/main" id="{810C2527-408A-3737-FCA7-7D45CC781E9E}"/>
              </a:ext>
            </a:extLst>
          </p:cNvPr>
          <p:cNvPicPr>
            <a:picLocks noChangeAspect="1"/>
          </p:cNvPicPr>
          <p:nvPr/>
        </p:nvPicPr>
        <p:blipFill>
          <a:blip r:embed="rId5"/>
          <a:stretch>
            <a:fillRect/>
          </a:stretch>
        </p:blipFill>
        <p:spPr>
          <a:xfrm>
            <a:off x="3368955" y="5479798"/>
            <a:ext cx="4809332" cy="548716"/>
          </a:xfrm>
          <a:prstGeom prst="rect">
            <a:avLst/>
          </a:prstGeom>
        </p:spPr>
      </p:pic>
      <p:pic>
        <p:nvPicPr>
          <p:cNvPr id="7" name="Picture 6">
            <a:extLst>
              <a:ext uri="{FF2B5EF4-FFF2-40B4-BE49-F238E27FC236}">
                <a16:creationId xmlns:a16="http://schemas.microsoft.com/office/drawing/2014/main" id="{4FD49DCC-4528-CEBC-DCD3-92CB7549ED9C}"/>
              </a:ext>
            </a:extLst>
          </p:cNvPr>
          <p:cNvPicPr>
            <a:picLocks noChangeAspect="1"/>
          </p:cNvPicPr>
          <p:nvPr/>
        </p:nvPicPr>
        <p:blipFill>
          <a:blip r:embed="rId6"/>
          <a:stretch>
            <a:fillRect/>
          </a:stretch>
        </p:blipFill>
        <p:spPr>
          <a:xfrm>
            <a:off x="3368955" y="6186310"/>
            <a:ext cx="2832100" cy="381000"/>
          </a:xfrm>
          <a:prstGeom prst="rect">
            <a:avLst/>
          </a:prstGeom>
        </p:spPr>
      </p:pic>
    </p:spTree>
    <p:extLst>
      <p:ext uri="{BB962C8B-B14F-4D97-AF65-F5344CB8AC3E}">
        <p14:creationId xmlns:p14="http://schemas.microsoft.com/office/powerpoint/2010/main" val="3783161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0968FD5-8015-097F-CD2E-CD8D9410BF8F}"/>
              </a:ext>
            </a:extLst>
          </p:cNvPr>
          <p:cNvSpPr>
            <a:spLocks noGrp="1"/>
          </p:cNvSpPr>
          <p:nvPr>
            <p:ph type="title"/>
          </p:nvPr>
        </p:nvSpPr>
        <p:spPr>
          <a:xfrm>
            <a:off x="643467" y="321734"/>
            <a:ext cx="10905066" cy="1135737"/>
          </a:xfrm>
        </p:spPr>
        <p:txBody>
          <a:bodyPr>
            <a:normAutofit/>
          </a:bodyPr>
          <a:lstStyle/>
          <a:p>
            <a:r>
              <a:rPr lang="en-CZ" sz="3600"/>
              <a:t>Segregated Witness (segwit)</a:t>
            </a:r>
          </a:p>
        </p:txBody>
      </p:sp>
      <p:sp>
        <p:nvSpPr>
          <p:cNvPr id="3" name="Content Placeholder 2">
            <a:extLst>
              <a:ext uri="{FF2B5EF4-FFF2-40B4-BE49-F238E27FC236}">
                <a16:creationId xmlns:a16="http://schemas.microsoft.com/office/drawing/2014/main" id="{02B5CACB-3127-36FB-F9C1-85DB42BB87FE}"/>
              </a:ext>
            </a:extLst>
          </p:cNvPr>
          <p:cNvSpPr>
            <a:spLocks noGrp="1"/>
          </p:cNvSpPr>
          <p:nvPr>
            <p:ph idx="1"/>
          </p:nvPr>
        </p:nvSpPr>
        <p:spPr>
          <a:xfrm>
            <a:off x="643467" y="1782981"/>
            <a:ext cx="10905066" cy="4393982"/>
          </a:xfrm>
        </p:spPr>
        <p:txBody>
          <a:bodyPr>
            <a:normAutofit/>
          </a:bodyPr>
          <a:lstStyle/>
          <a:p>
            <a:r>
              <a:rPr lang="en-GB" sz="2000" dirty="0"/>
              <a:t>Architectural change of separating unlocking script/</a:t>
            </a:r>
            <a:r>
              <a:rPr lang="en-GB" sz="2000" dirty="0" err="1"/>
              <a:t>scriptSig</a:t>
            </a:r>
            <a:endParaRPr lang="en-GB" sz="2000" dirty="0"/>
          </a:p>
          <a:p>
            <a:r>
              <a:rPr lang="en-GB" sz="2000" dirty="0"/>
              <a:t>Data moved into a separated witness data</a:t>
            </a:r>
          </a:p>
          <a:p>
            <a:r>
              <a:rPr lang="en-GB" sz="2000" dirty="0"/>
              <a:t>Soft Fork</a:t>
            </a:r>
          </a:p>
          <a:p>
            <a:endParaRPr lang="en-GB"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198376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0710D0D-DC95-6503-DC1E-D874D96C910A}"/>
              </a:ext>
            </a:extLst>
          </p:cNvPr>
          <p:cNvSpPr>
            <a:spLocks noGrp="1"/>
          </p:cNvSpPr>
          <p:nvPr>
            <p:ph type="title"/>
          </p:nvPr>
        </p:nvSpPr>
        <p:spPr>
          <a:xfrm>
            <a:off x="643467" y="321734"/>
            <a:ext cx="10905066" cy="1135737"/>
          </a:xfrm>
        </p:spPr>
        <p:txBody>
          <a:bodyPr>
            <a:normAutofit/>
          </a:bodyPr>
          <a:lstStyle/>
          <a:p>
            <a:r>
              <a:rPr lang="en-CZ" sz="3600" dirty="0"/>
              <a:t>Pay-to-Public-Key-Hash (P2PKH)</a:t>
            </a:r>
          </a:p>
        </p:txBody>
      </p:sp>
      <p:sp>
        <p:nvSpPr>
          <p:cNvPr id="3" name="Content Placeholder 2">
            <a:extLst>
              <a:ext uri="{FF2B5EF4-FFF2-40B4-BE49-F238E27FC236}">
                <a16:creationId xmlns:a16="http://schemas.microsoft.com/office/drawing/2014/main" id="{7B4E99E9-09A1-8E0E-BB52-5A9706C9E4DC}"/>
              </a:ext>
            </a:extLst>
          </p:cNvPr>
          <p:cNvSpPr>
            <a:spLocks noGrp="1"/>
          </p:cNvSpPr>
          <p:nvPr>
            <p:ph idx="1"/>
          </p:nvPr>
        </p:nvSpPr>
        <p:spPr>
          <a:xfrm>
            <a:off x="643469" y="1782981"/>
            <a:ext cx="4008384" cy="4393982"/>
          </a:xfrm>
        </p:spPr>
        <p:txBody>
          <a:bodyPr>
            <a:normAutofit/>
          </a:bodyPr>
          <a:lstStyle/>
          <a:p>
            <a:r>
              <a:rPr lang="en-CZ" sz="2000" dirty="0"/>
              <a:t>Old P2PKH </a:t>
            </a:r>
          </a:p>
          <a:p>
            <a:endParaRPr lang="en-CZ" sz="2000" dirty="0"/>
          </a:p>
          <a:p>
            <a:endParaRPr lang="en-CZ" sz="2000" dirty="0"/>
          </a:p>
          <a:p>
            <a:endParaRPr lang="en-CZ" sz="2000" dirty="0"/>
          </a:p>
          <a:p>
            <a:endParaRPr lang="en-CZ" sz="2000" dirty="0"/>
          </a:p>
          <a:p>
            <a:pPr lvl="1"/>
            <a:endParaRPr lang="en-CZ" sz="2000" dirty="0"/>
          </a:p>
        </p:txBody>
      </p:sp>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D22A1809-1D35-51C6-BF9C-CA207F328433}"/>
              </a:ext>
            </a:extLst>
          </p:cNvPr>
          <p:cNvPicPr>
            <a:picLocks noChangeAspect="1"/>
          </p:cNvPicPr>
          <p:nvPr/>
        </p:nvPicPr>
        <p:blipFill>
          <a:blip r:embed="rId3"/>
          <a:stretch>
            <a:fillRect/>
          </a:stretch>
        </p:blipFill>
        <p:spPr>
          <a:xfrm>
            <a:off x="5295319" y="2106508"/>
            <a:ext cx="6253211" cy="1469505"/>
          </a:xfrm>
          <a:prstGeom prst="rect">
            <a:avLst/>
          </a:prstGeom>
        </p:spPr>
      </p:pic>
      <p:grpSp>
        <p:nvGrpSpPr>
          <p:cNvPr id="19" name="Group 18">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C75CC3D1-54BA-15D2-55A5-CC6C6BCBC5AE}"/>
              </a:ext>
            </a:extLst>
          </p:cNvPr>
          <p:cNvPicPr>
            <a:picLocks noChangeAspect="1"/>
          </p:cNvPicPr>
          <p:nvPr/>
        </p:nvPicPr>
        <p:blipFill>
          <a:blip r:embed="rId4"/>
          <a:stretch>
            <a:fillRect/>
          </a:stretch>
        </p:blipFill>
        <p:spPr>
          <a:xfrm>
            <a:off x="5295320" y="4852512"/>
            <a:ext cx="6253212" cy="500255"/>
          </a:xfrm>
          <a:prstGeom prst="rect">
            <a:avLst/>
          </a:prstGeom>
        </p:spPr>
      </p:pic>
    </p:spTree>
    <p:extLst>
      <p:ext uri="{BB962C8B-B14F-4D97-AF65-F5344CB8AC3E}">
        <p14:creationId xmlns:p14="http://schemas.microsoft.com/office/powerpoint/2010/main" val="1112546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EE087E8-A827-81C7-EF29-886DBADC81C8}"/>
              </a:ext>
            </a:extLst>
          </p:cNvPr>
          <p:cNvSpPr>
            <a:spLocks noGrp="1"/>
          </p:cNvSpPr>
          <p:nvPr>
            <p:ph type="title"/>
          </p:nvPr>
        </p:nvSpPr>
        <p:spPr>
          <a:xfrm>
            <a:off x="643467" y="321734"/>
            <a:ext cx="10905066" cy="1135737"/>
          </a:xfrm>
        </p:spPr>
        <p:txBody>
          <a:bodyPr>
            <a:normAutofit/>
          </a:bodyPr>
          <a:lstStyle/>
          <a:p>
            <a:r>
              <a:rPr lang="en-CZ" sz="3600"/>
              <a:t>Pay-to-Witness-Public-Key-Hash (P2WPKH)</a:t>
            </a:r>
          </a:p>
        </p:txBody>
      </p:sp>
      <p:sp>
        <p:nvSpPr>
          <p:cNvPr id="3" name="Content Placeholder 2">
            <a:extLst>
              <a:ext uri="{FF2B5EF4-FFF2-40B4-BE49-F238E27FC236}">
                <a16:creationId xmlns:a16="http://schemas.microsoft.com/office/drawing/2014/main" id="{DE6D9577-4E0C-C63C-01C8-264117CA2A58}"/>
              </a:ext>
            </a:extLst>
          </p:cNvPr>
          <p:cNvSpPr>
            <a:spLocks noGrp="1"/>
          </p:cNvSpPr>
          <p:nvPr>
            <p:ph idx="1"/>
          </p:nvPr>
        </p:nvSpPr>
        <p:spPr>
          <a:xfrm>
            <a:off x="643469" y="1782981"/>
            <a:ext cx="4008384" cy="4393982"/>
          </a:xfrm>
        </p:spPr>
        <p:txBody>
          <a:bodyPr>
            <a:normAutofit/>
          </a:bodyPr>
          <a:lstStyle/>
          <a:p>
            <a:r>
              <a:rPr lang="en-CZ" sz="2000" dirty="0"/>
              <a:t>P2WPKH</a:t>
            </a:r>
          </a:p>
          <a:p>
            <a:pPr lvl="1"/>
            <a:r>
              <a:rPr lang="en-CZ" sz="2000" dirty="0"/>
              <a:t>A witness version</a:t>
            </a:r>
          </a:p>
          <a:p>
            <a:pPr lvl="1"/>
            <a:r>
              <a:rPr lang="en-CZ" sz="2000" dirty="0"/>
              <a:t>A witness program</a:t>
            </a:r>
          </a:p>
          <a:p>
            <a:endParaRPr lang="en-CZ" sz="2000" dirty="0"/>
          </a:p>
          <a:p>
            <a:r>
              <a:rPr lang="en-CZ" sz="2000" dirty="0"/>
              <a:t>Similar for P2WSH</a:t>
            </a:r>
          </a:p>
          <a:p>
            <a:endParaRPr lang="en-CZ" sz="2000" dirty="0"/>
          </a:p>
          <a:p>
            <a:pPr marL="0" indent="0">
              <a:buNone/>
            </a:pPr>
            <a:endParaRPr lang="en-CZ" sz="2000" dirty="0"/>
          </a:p>
        </p:txBody>
      </p:sp>
      <p:grpSp>
        <p:nvGrpSpPr>
          <p:cNvPr id="14" name="Group 13">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5" name="Rectangle 14">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Picture 6">
            <a:extLst>
              <a:ext uri="{FF2B5EF4-FFF2-40B4-BE49-F238E27FC236}">
                <a16:creationId xmlns:a16="http://schemas.microsoft.com/office/drawing/2014/main" id="{F9867D28-BEAA-A118-2E90-57DCBDF381CD}"/>
              </a:ext>
            </a:extLst>
          </p:cNvPr>
          <p:cNvPicPr>
            <a:picLocks noChangeAspect="1"/>
          </p:cNvPicPr>
          <p:nvPr/>
        </p:nvPicPr>
        <p:blipFill>
          <a:blip r:embed="rId3"/>
          <a:stretch>
            <a:fillRect/>
          </a:stretch>
        </p:blipFill>
        <p:spPr>
          <a:xfrm>
            <a:off x="5295319" y="1848564"/>
            <a:ext cx="6253211" cy="1985393"/>
          </a:xfrm>
          <a:prstGeom prst="rect">
            <a:avLst/>
          </a:prstGeom>
        </p:spPr>
      </p:pic>
      <p:grpSp>
        <p:nvGrpSpPr>
          <p:cNvPr id="18" name="Group 17">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9" name="Isosceles Triangle 1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2DAE934D-0E29-E2B6-2305-3D2D060EC260}"/>
              </a:ext>
            </a:extLst>
          </p:cNvPr>
          <p:cNvPicPr>
            <a:picLocks noChangeAspect="1"/>
          </p:cNvPicPr>
          <p:nvPr/>
        </p:nvPicPr>
        <p:blipFill>
          <a:blip r:embed="rId4"/>
          <a:stretch>
            <a:fillRect/>
          </a:stretch>
        </p:blipFill>
        <p:spPr>
          <a:xfrm>
            <a:off x="5295320" y="4688365"/>
            <a:ext cx="6253212" cy="828549"/>
          </a:xfrm>
          <a:prstGeom prst="rect">
            <a:avLst/>
          </a:prstGeom>
        </p:spPr>
      </p:pic>
    </p:spTree>
    <p:extLst>
      <p:ext uri="{BB962C8B-B14F-4D97-AF65-F5344CB8AC3E}">
        <p14:creationId xmlns:p14="http://schemas.microsoft.com/office/powerpoint/2010/main" val="3460182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979CF3-8EED-53C0-3E4C-1C9700187075}"/>
              </a:ext>
            </a:extLst>
          </p:cNvPr>
          <p:cNvSpPr>
            <a:spLocks noGrp="1"/>
          </p:cNvSpPr>
          <p:nvPr>
            <p:ph type="title"/>
          </p:nvPr>
        </p:nvSpPr>
        <p:spPr>
          <a:xfrm>
            <a:off x="643467" y="321734"/>
            <a:ext cx="10905066" cy="1135737"/>
          </a:xfrm>
        </p:spPr>
        <p:txBody>
          <a:bodyPr>
            <a:normAutofit/>
          </a:bodyPr>
          <a:lstStyle/>
          <a:p>
            <a:r>
              <a:rPr lang="en-CZ" sz="3600"/>
              <a:t>Segregated Witness Transaction Identifiers</a:t>
            </a:r>
          </a:p>
        </p:txBody>
      </p:sp>
      <p:sp>
        <p:nvSpPr>
          <p:cNvPr id="3" name="Content Placeholder 2">
            <a:extLst>
              <a:ext uri="{FF2B5EF4-FFF2-40B4-BE49-F238E27FC236}">
                <a16:creationId xmlns:a16="http://schemas.microsoft.com/office/drawing/2014/main" id="{2B477D1B-E2AD-CF05-A787-CBE2A379F07A}"/>
              </a:ext>
            </a:extLst>
          </p:cNvPr>
          <p:cNvSpPr>
            <a:spLocks noGrp="1"/>
          </p:cNvSpPr>
          <p:nvPr>
            <p:ph idx="1"/>
          </p:nvPr>
        </p:nvSpPr>
        <p:spPr>
          <a:xfrm>
            <a:off x="643467" y="1782981"/>
            <a:ext cx="10905066" cy="4393982"/>
          </a:xfrm>
        </p:spPr>
        <p:txBody>
          <a:bodyPr>
            <a:normAutofit/>
          </a:bodyPr>
          <a:lstStyle/>
          <a:p>
            <a:r>
              <a:rPr lang="en-CZ" sz="2000"/>
              <a:t>Transaction signatures could have been modified</a:t>
            </a:r>
          </a:p>
          <a:p>
            <a:pPr lvl="1"/>
            <a:r>
              <a:rPr lang="en-GB" sz="2000"/>
              <a:t>P</a:t>
            </a:r>
            <a:r>
              <a:rPr lang="en-CZ" sz="2000"/>
              <a:t>otential for DoS</a:t>
            </a:r>
          </a:p>
          <a:p>
            <a:r>
              <a:rPr lang="en-CZ" sz="2000"/>
              <a:t>2 new fields:</a:t>
            </a:r>
          </a:p>
          <a:p>
            <a:pPr lvl="1"/>
            <a:r>
              <a:rPr lang="en-GB" sz="2000"/>
              <a:t>T</a:t>
            </a:r>
            <a:r>
              <a:rPr lang="en-CZ" sz="2000"/>
              <a:t>xid – double SHA256 hash of transaction </a:t>
            </a:r>
            <a:r>
              <a:rPr lang="en-CZ" sz="2000" b="1"/>
              <a:t>without </a:t>
            </a:r>
            <a:r>
              <a:rPr lang="en-CZ" sz="2000"/>
              <a:t>the witness data</a:t>
            </a:r>
          </a:p>
          <a:p>
            <a:pPr lvl="1"/>
            <a:r>
              <a:rPr lang="en-GB" sz="2000"/>
              <a:t>W</a:t>
            </a:r>
            <a:r>
              <a:rPr lang="en-CZ" sz="2000"/>
              <a:t>txid – double SHA256 hash of transaction </a:t>
            </a:r>
            <a:r>
              <a:rPr lang="en-CZ" sz="2000" b="1"/>
              <a:t>with </a:t>
            </a:r>
            <a:r>
              <a:rPr lang="en-CZ" sz="2000"/>
              <a:t>the witness data</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06632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854E4E7-9CD7-4740-31DD-BEBBE8BD2D8E}"/>
              </a:ext>
            </a:extLst>
          </p:cNvPr>
          <p:cNvSpPr>
            <a:spLocks noGrp="1"/>
          </p:cNvSpPr>
          <p:nvPr>
            <p:ph type="title"/>
          </p:nvPr>
        </p:nvSpPr>
        <p:spPr>
          <a:xfrm>
            <a:off x="643467" y="321734"/>
            <a:ext cx="10905066" cy="1135737"/>
          </a:xfrm>
        </p:spPr>
        <p:txBody>
          <a:bodyPr>
            <a:normAutofit/>
          </a:bodyPr>
          <a:lstStyle/>
          <a:p>
            <a:r>
              <a:rPr lang="en-CZ" sz="3600"/>
              <a:t>Segregated Witness’ New Signing Algorithms</a:t>
            </a:r>
          </a:p>
        </p:txBody>
      </p:sp>
      <p:sp>
        <p:nvSpPr>
          <p:cNvPr id="3" name="Content Placeholder 2">
            <a:extLst>
              <a:ext uri="{FF2B5EF4-FFF2-40B4-BE49-F238E27FC236}">
                <a16:creationId xmlns:a16="http://schemas.microsoft.com/office/drawing/2014/main" id="{93C3F724-8D87-61E7-3131-7616015BCF45}"/>
              </a:ext>
            </a:extLst>
          </p:cNvPr>
          <p:cNvSpPr>
            <a:spLocks noGrp="1"/>
          </p:cNvSpPr>
          <p:nvPr>
            <p:ph idx="1"/>
          </p:nvPr>
        </p:nvSpPr>
        <p:spPr>
          <a:xfrm>
            <a:off x="643467" y="1782981"/>
            <a:ext cx="10905066" cy="4393982"/>
          </a:xfrm>
        </p:spPr>
        <p:txBody>
          <a:bodyPr>
            <a:normAutofit/>
          </a:bodyPr>
          <a:lstStyle/>
          <a:p>
            <a:r>
              <a:rPr lang="en-CZ" sz="2000"/>
              <a:t>CHECK(MULTI)SIG(VERIFY)</a:t>
            </a:r>
          </a:p>
          <a:p>
            <a:r>
              <a:rPr lang="en-CZ" sz="2000"/>
              <a:t>Signatures applied on commitment hash</a:t>
            </a:r>
          </a:p>
          <a:p>
            <a:pPr lvl="1"/>
            <a:r>
              <a:rPr lang="en-CZ" sz="2000"/>
              <a:t>SIGHASH_ALL uses all inputs and outputs</a:t>
            </a:r>
          </a:p>
          <a:p>
            <a:r>
              <a:rPr lang="en-CZ" sz="2000"/>
              <a:t>Hash operations increases in O(n</a:t>
            </a:r>
            <a:r>
              <a:rPr lang="en-CZ" sz="2000" baseline="30000"/>
              <a:t>2</a:t>
            </a:r>
            <a:r>
              <a:rPr lang="en-CZ" sz="2000"/>
              <a:t>) with number of operations in Tx</a:t>
            </a:r>
          </a:p>
          <a:p>
            <a:pPr lvl="1"/>
            <a:r>
              <a:rPr lang="en-CZ" sz="2000"/>
              <a:t>Very large transactions can cause performance problem (DoS) of the whole network</a:t>
            </a:r>
          </a:p>
          <a:p>
            <a:pPr lvl="1"/>
            <a:endParaRPr lang="en-CZ" sz="2000"/>
          </a:p>
          <a:p>
            <a:r>
              <a:rPr lang="en-CZ" sz="2000"/>
              <a:t>New algorithm increases only in O(n)</a:t>
            </a:r>
          </a:p>
          <a:p>
            <a:r>
              <a:rPr lang="en-CZ" sz="2000"/>
              <a:t>Commitment hash includes the value of each input</a:t>
            </a:r>
          </a:p>
          <a:p>
            <a:endParaRPr lang="en-CZ"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21144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A900CB01-17F8-D7C0-DA16-E31C38D88EE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a:solidFill>
                  <a:srgbClr val="080808"/>
                </a:solidFill>
                <a:latin typeface="+mj-lt"/>
                <a:ea typeface="+mj-ea"/>
                <a:cs typeface="+mj-cs"/>
              </a:rPr>
              <a:t>The Bitcoin Network</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31353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 name="Rectangle 12">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5E1A54-A9A3-ACD8-3992-2C75F411452A}"/>
              </a:ext>
            </a:extLst>
          </p:cNvPr>
          <p:cNvSpPr>
            <a:spLocks noGrp="1"/>
          </p:cNvSpPr>
          <p:nvPr>
            <p:ph type="title"/>
          </p:nvPr>
        </p:nvSpPr>
        <p:spPr>
          <a:xfrm>
            <a:off x="643467" y="321734"/>
            <a:ext cx="10905066" cy="1135737"/>
          </a:xfrm>
        </p:spPr>
        <p:txBody>
          <a:bodyPr>
            <a:normAutofit/>
          </a:bodyPr>
          <a:lstStyle/>
          <a:p>
            <a:r>
              <a:rPr lang="en-CZ" sz="3600"/>
              <a:t>Network Architecture</a:t>
            </a:r>
          </a:p>
        </p:txBody>
      </p:sp>
      <p:sp>
        <p:nvSpPr>
          <p:cNvPr id="3" name="Content Placeholder 2">
            <a:extLst>
              <a:ext uri="{FF2B5EF4-FFF2-40B4-BE49-F238E27FC236}">
                <a16:creationId xmlns:a16="http://schemas.microsoft.com/office/drawing/2014/main" id="{5255987A-65A9-D57F-E7BA-37F1A515CF18}"/>
              </a:ext>
            </a:extLst>
          </p:cNvPr>
          <p:cNvSpPr>
            <a:spLocks noGrp="1"/>
          </p:cNvSpPr>
          <p:nvPr>
            <p:ph idx="1"/>
          </p:nvPr>
        </p:nvSpPr>
        <p:spPr>
          <a:xfrm>
            <a:off x="643468" y="1782981"/>
            <a:ext cx="6842935" cy="4393982"/>
          </a:xfrm>
        </p:spPr>
        <p:txBody>
          <a:bodyPr>
            <a:normAutofit/>
          </a:bodyPr>
          <a:lstStyle/>
          <a:p>
            <a:r>
              <a:rPr lang="en-CZ" sz="2000"/>
              <a:t>Bitcoin protocol = P2P protocol on top of the internet</a:t>
            </a:r>
          </a:p>
          <a:p>
            <a:r>
              <a:rPr lang="en-CZ" sz="2000"/>
              <a:t>Stratum protocol = protocol for lighweight devices</a:t>
            </a:r>
          </a:p>
          <a:p>
            <a:r>
              <a:rPr lang="en-CZ" sz="2000"/>
              <a:t>Node’s functions: wallet, mining, blockchain, routing</a:t>
            </a:r>
          </a:p>
          <a:p>
            <a:pPr marL="0" indent="0">
              <a:buNone/>
            </a:pPr>
            <a:endParaRPr lang="en-CZ" sz="2000"/>
          </a:p>
        </p:txBody>
      </p:sp>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2790CBBC-ECD4-AA89-3E2E-B87245E79395}"/>
              </a:ext>
            </a:extLst>
          </p:cNvPr>
          <p:cNvPicPr>
            <a:picLocks noChangeAspect="1"/>
          </p:cNvPicPr>
          <p:nvPr/>
        </p:nvPicPr>
        <p:blipFill>
          <a:blip r:embed="rId3"/>
          <a:stretch>
            <a:fillRect/>
          </a:stretch>
        </p:blipFill>
        <p:spPr>
          <a:xfrm>
            <a:off x="8132318" y="1782981"/>
            <a:ext cx="3416214" cy="3142916"/>
          </a:xfrm>
          <a:prstGeom prst="rect">
            <a:avLst/>
          </a:prstGeom>
        </p:spPr>
      </p:pic>
    </p:spTree>
    <p:extLst>
      <p:ext uri="{BB962C8B-B14F-4D97-AF65-F5344CB8AC3E}">
        <p14:creationId xmlns:p14="http://schemas.microsoft.com/office/powerpoint/2010/main" val="1408213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6A47A9-00DB-CD54-C195-36B3F34B7A81}"/>
              </a:ext>
            </a:extLst>
          </p:cNvPr>
          <p:cNvSpPr>
            <a:spLocks noGrp="1"/>
          </p:cNvSpPr>
          <p:nvPr>
            <p:ph type="title"/>
          </p:nvPr>
        </p:nvSpPr>
        <p:spPr>
          <a:xfrm>
            <a:off x="643467" y="321734"/>
            <a:ext cx="10905066" cy="1135737"/>
          </a:xfrm>
        </p:spPr>
        <p:txBody>
          <a:bodyPr>
            <a:normAutofit/>
          </a:bodyPr>
          <a:lstStyle/>
          <a:p>
            <a:r>
              <a:rPr lang="en-CZ" sz="3600"/>
              <a:t>Overview</a:t>
            </a:r>
          </a:p>
        </p:txBody>
      </p:sp>
      <p:sp>
        <p:nvSpPr>
          <p:cNvPr id="3" name="Content Placeholder 2">
            <a:extLst>
              <a:ext uri="{FF2B5EF4-FFF2-40B4-BE49-F238E27FC236}">
                <a16:creationId xmlns:a16="http://schemas.microsoft.com/office/drawing/2014/main" id="{E468221E-0CC1-E0B7-1BCA-82A74C5B7C6A}"/>
              </a:ext>
            </a:extLst>
          </p:cNvPr>
          <p:cNvSpPr>
            <a:spLocks noGrp="1"/>
          </p:cNvSpPr>
          <p:nvPr>
            <p:ph idx="1"/>
          </p:nvPr>
        </p:nvSpPr>
        <p:spPr>
          <a:xfrm>
            <a:off x="643467" y="1782981"/>
            <a:ext cx="10905066" cy="4393982"/>
          </a:xfrm>
        </p:spPr>
        <p:txBody>
          <a:bodyPr>
            <a:normAutofit/>
          </a:bodyPr>
          <a:lstStyle/>
          <a:p>
            <a:r>
              <a:rPr lang="en-CZ" sz="2000"/>
              <a:t>Concepts &amp; technologies for digital money ecosystem</a:t>
            </a:r>
          </a:p>
          <a:p>
            <a:r>
              <a:rPr lang="en-CZ" sz="2000"/>
              <a:t>Distributed, P2P system</a:t>
            </a:r>
          </a:p>
          <a:p>
            <a:r>
              <a:rPr lang="en-CZ" sz="2000"/>
              <a:t>bitcoins created through mining every ~10 min</a:t>
            </a:r>
          </a:p>
          <a:p>
            <a:pPr lvl="1"/>
            <a:r>
              <a:rPr lang="en-CZ" sz="2000"/>
              <a:t>Mining = competing to find solution to a mathematical problem while processing transactions</a:t>
            </a:r>
          </a:p>
          <a:p>
            <a:pPr lvl="1"/>
            <a:r>
              <a:rPr lang="en-US" sz="2000"/>
              <a:t>Limited to 21 mil. (by 2140)</a:t>
            </a:r>
            <a:endParaRPr lang="en-CZ" sz="2000"/>
          </a:p>
          <a:p>
            <a:endParaRPr lang="en-CZ"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28461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794FACD9-3F45-3B50-51E0-EF7AFE99F8E0}"/>
              </a:ext>
            </a:extLst>
          </p:cNvPr>
          <p:cNvPicPr>
            <a:picLocks noGrp="1" noChangeAspect="1"/>
          </p:cNvPicPr>
          <p:nvPr>
            <p:ph idx="1"/>
          </p:nvPr>
        </p:nvPicPr>
        <p:blipFill>
          <a:blip r:embed="rId2"/>
          <a:stretch>
            <a:fillRect/>
          </a:stretch>
        </p:blipFill>
        <p:spPr>
          <a:xfrm rot="5400000">
            <a:off x="3310467" y="-413113"/>
            <a:ext cx="5571065" cy="768422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4936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7327801-055C-05E3-C9E3-BDC77A343591}"/>
              </a:ext>
            </a:extLst>
          </p:cNvPr>
          <p:cNvSpPr>
            <a:spLocks noGrp="1"/>
          </p:cNvSpPr>
          <p:nvPr>
            <p:ph type="title"/>
          </p:nvPr>
        </p:nvSpPr>
        <p:spPr>
          <a:xfrm>
            <a:off x="643467" y="321734"/>
            <a:ext cx="10905066" cy="1135737"/>
          </a:xfrm>
        </p:spPr>
        <p:txBody>
          <a:bodyPr>
            <a:normAutofit/>
          </a:bodyPr>
          <a:lstStyle/>
          <a:p>
            <a:r>
              <a:rPr lang="en-CZ" sz="3600"/>
              <a:t>Bitcoin Relay Networks</a:t>
            </a:r>
          </a:p>
        </p:txBody>
      </p:sp>
      <p:sp>
        <p:nvSpPr>
          <p:cNvPr id="3" name="Content Placeholder 2">
            <a:extLst>
              <a:ext uri="{FF2B5EF4-FFF2-40B4-BE49-F238E27FC236}">
                <a16:creationId xmlns:a16="http://schemas.microsoft.com/office/drawing/2014/main" id="{5627F333-A6EF-A351-5179-B628A0D7F9A8}"/>
              </a:ext>
            </a:extLst>
          </p:cNvPr>
          <p:cNvSpPr>
            <a:spLocks noGrp="1"/>
          </p:cNvSpPr>
          <p:nvPr>
            <p:ph idx="1"/>
          </p:nvPr>
        </p:nvSpPr>
        <p:spPr>
          <a:xfrm>
            <a:off x="643467" y="1782981"/>
            <a:ext cx="10905066" cy="4393982"/>
          </a:xfrm>
        </p:spPr>
        <p:txBody>
          <a:bodyPr>
            <a:normAutofit/>
          </a:bodyPr>
          <a:lstStyle/>
          <a:p>
            <a:r>
              <a:rPr lang="en-CZ" sz="2000"/>
              <a:t>A network minimizing latency between miners</a:t>
            </a:r>
          </a:p>
          <a:p>
            <a:r>
              <a:rPr lang="en-CZ" sz="2000"/>
              <a:t>V1: Bitcoin Relay Network</a:t>
            </a:r>
          </a:p>
          <a:p>
            <a:r>
              <a:rPr lang="en-CZ" sz="2000"/>
              <a:t>V2: FIBRE – UDP-based</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57850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0165353-8D60-F3CC-DA92-188DBDEC556D}"/>
              </a:ext>
            </a:extLst>
          </p:cNvPr>
          <p:cNvSpPr>
            <a:spLocks noGrp="1"/>
          </p:cNvSpPr>
          <p:nvPr>
            <p:ph type="title"/>
          </p:nvPr>
        </p:nvSpPr>
        <p:spPr>
          <a:xfrm>
            <a:off x="643467" y="321734"/>
            <a:ext cx="10905066" cy="1135737"/>
          </a:xfrm>
        </p:spPr>
        <p:txBody>
          <a:bodyPr>
            <a:normAutofit/>
          </a:bodyPr>
          <a:lstStyle/>
          <a:p>
            <a:r>
              <a:rPr lang="en-CZ" sz="3600" dirty="0"/>
              <a:t>Simple Payment Verification (SPV) Nodes</a:t>
            </a:r>
          </a:p>
        </p:txBody>
      </p:sp>
      <p:sp>
        <p:nvSpPr>
          <p:cNvPr id="3" name="Content Placeholder 2">
            <a:extLst>
              <a:ext uri="{FF2B5EF4-FFF2-40B4-BE49-F238E27FC236}">
                <a16:creationId xmlns:a16="http://schemas.microsoft.com/office/drawing/2014/main" id="{CEBDAE33-FFE0-14F9-D752-6C0AFBD8D139}"/>
              </a:ext>
            </a:extLst>
          </p:cNvPr>
          <p:cNvSpPr>
            <a:spLocks noGrp="1"/>
          </p:cNvSpPr>
          <p:nvPr>
            <p:ph idx="1"/>
          </p:nvPr>
        </p:nvSpPr>
        <p:spPr>
          <a:xfrm>
            <a:off x="643467" y="1782981"/>
            <a:ext cx="10905066" cy="4393982"/>
          </a:xfrm>
        </p:spPr>
        <p:txBody>
          <a:bodyPr>
            <a:normAutofit/>
          </a:bodyPr>
          <a:lstStyle/>
          <a:p>
            <a:r>
              <a:rPr lang="en-CZ" sz="2000"/>
              <a:t>Not storing the whole blockchain</a:t>
            </a:r>
          </a:p>
          <a:p>
            <a:r>
              <a:rPr lang="en-CZ" sz="2000"/>
              <a:t>Download only block headers</a:t>
            </a:r>
          </a:p>
          <a:p>
            <a:r>
              <a:rPr lang="en-CZ" sz="2000"/>
              <a:t>Verify transactions using views on demand from peers</a:t>
            </a:r>
          </a:p>
          <a:p>
            <a:pPr lvl="1"/>
            <a:r>
              <a:rPr lang="en-CZ" sz="2000"/>
              <a:t>SPV node establishes link between the transaction and the block containing it using merkle path</a:t>
            </a:r>
          </a:p>
          <a:p>
            <a:pPr lvl="1"/>
            <a:r>
              <a:rPr lang="en-CZ" sz="2000"/>
              <a:t>+6 additional blocks atop of the block with the transaction</a:t>
            </a:r>
          </a:p>
          <a:p>
            <a:r>
              <a:rPr lang="en-CZ" sz="2000"/>
              <a:t>C</a:t>
            </a:r>
            <a:r>
              <a:rPr lang="en-GB" sz="2000"/>
              <a:t>a</a:t>
            </a:r>
            <a:r>
              <a:rPr lang="en-CZ" sz="2000"/>
              <a:t>nnot verify, e.g., double spending of transactions</a:t>
            </a:r>
          </a:p>
          <a:p>
            <a:pPr lvl="1"/>
            <a:r>
              <a:rPr lang="en-CZ" sz="2000"/>
              <a:t>Double spending, DoS, network partition or Sybil attacks</a:t>
            </a:r>
          </a:p>
          <a:p>
            <a:pPr lvl="2"/>
            <a:r>
              <a:rPr lang="en-CZ" dirty="0"/>
              <a:t>Connect randomly to several nodes to decrease probability</a:t>
            </a:r>
          </a:p>
          <a:p>
            <a:pPr lvl="1"/>
            <a:endParaRPr lang="en-CZ" sz="2000"/>
          </a:p>
          <a:p>
            <a:endParaRPr lang="en-CZ"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35939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D434B6-F985-D841-195A-F9BFC0E80815}"/>
              </a:ext>
            </a:extLst>
          </p:cNvPr>
          <p:cNvSpPr>
            <a:spLocks noGrp="1"/>
          </p:cNvSpPr>
          <p:nvPr>
            <p:ph type="title"/>
          </p:nvPr>
        </p:nvSpPr>
        <p:spPr>
          <a:xfrm>
            <a:off x="643467" y="321734"/>
            <a:ext cx="10905066" cy="1135737"/>
          </a:xfrm>
        </p:spPr>
        <p:txBody>
          <a:bodyPr>
            <a:normAutofit/>
          </a:bodyPr>
          <a:lstStyle/>
          <a:p>
            <a:r>
              <a:rPr lang="en-CZ" sz="3600"/>
              <a:t>Bloom Filters</a:t>
            </a:r>
          </a:p>
        </p:txBody>
      </p:sp>
      <p:sp>
        <p:nvSpPr>
          <p:cNvPr id="3" name="Content Placeholder 2">
            <a:extLst>
              <a:ext uri="{FF2B5EF4-FFF2-40B4-BE49-F238E27FC236}">
                <a16:creationId xmlns:a16="http://schemas.microsoft.com/office/drawing/2014/main" id="{E1471ABA-E55B-4F43-4124-EB0E40A698E3}"/>
              </a:ext>
            </a:extLst>
          </p:cNvPr>
          <p:cNvSpPr>
            <a:spLocks noGrp="1"/>
          </p:cNvSpPr>
          <p:nvPr>
            <p:ph idx="1"/>
          </p:nvPr>
        </p:nvSpPr>
        <p:spPr>
          <a:xfrm>
            <a:off x="643469" y="1782981"/>
            <a:ext cx="4008384" cy="4393982"/>
          </a:xfrm>
        </p:spPr>
        <p:txBody>
          <a:bodyPr>
            <a:normAutofit/>
          </a:bodyPr>
          <a:lstStyle/>
          <a:p>
            <a:r>
              <a:rPr lang="en-CZ" sz="2000"/>
              <a:t>A probabilistic filter protecting privacy</a:t>
            </a:r>
          </a:p>
          <a:p>
            <a:r>
              <a:rPr lang="en-CZ" sz="2000"/>
              <a:t>A bitset of size N and variable number of M hash functions</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281D9EEC-8670-1332-CEDE-11968C600DD0}"/>
              </a:ext>
            </a:extLst>
          </p:cNvPr>
          <p:cNvPicPr>
            <a:picLocks noChangeAspect="1"/>
          </p:cNvPicPr>
          <p:nvPr/>
        </p:nvPicPr>
        <p:blipFill>
          <a:blip r:embed="rId3"/>
          <a:stretch>
            <a:fillRect/>
          </a:stretch>
        </p:blipFill>
        <p:spPr>
          <a:xfrm>
            <a:off x="5295320" y="2736735"/>
            <a:ext cx="6253212" cy="2454384"/>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40669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75F31A-B8CF-15B5-D6B6-E5FAA00BFA28}"/>
              </a:ext>
            </a:extLst>
          </p:cNvPr>
          <p:cNvSpPr>
            <a:spLocks noGrp="1"/>
          </p:cNvSpPr>
          <p:nvPr>
            <p:ph type="title"/>
          </p:nvPr>
        </p:nvSpPr>
        <p:spPr>
          <a:xfrm>
            <a:off x="643467" y="321734"/>
            <a:ext cx="10905066" cy="1135737"/>
          </a:xfrm>
        </p:spPr>
        <p:txBody>
          <a:bodyPr>
            <a:normAutofit/>
          </a:bodyPr>
          <a:lstStyle/>
          <a:p>
            <a:r>
              <a:rPr lang="en-CZ" sz="3600"/>
              <a:t>Bloom Filters - Insert</a:t>
            </a:r>
          </a:p>
        </p:txBody>
      </p:sp>
      <p:grpSp>
        <p:nvGrpSpPr>
          <p:cNvPr id="23" name="Group 22">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4" name="Rectangle 23">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E20C477-C541-B039-8D0F-F45DD5A31E21}"/>
              </a:ext>
            </a:extLst>
          </p:cNvPr>
          <p:cNvPicPr>
            <a:picLocks noChangeAspect="1"/>
          </p:cNvPicPr>
          <p:nvPr/>
        </p:nvPicPr>
        <p:blipFill>
          <a:blip r:embed="rId2"/>
          <a:stretch>
            <a:fillRect/>
          </a:stretch>
        </p:blipFill>
        <p:spPr>
          <a:xfrm>
            <a:off x="6346010" y="3429000"/>
            <a:ext cx="5175285" cy="2872281"/>
          </a:xfrm>
          <a:prstGeom prst="rect">
            <a:avLst/>
          </a:prstGeom>
        </p:spPr>
      </p:pic>
      <p:pic>
        <p:nvPicPr>
          <p:cNvPr id="6" name="Picture 5">
            <a:extLst>
              <a:ext uri="{FF2B5EF4-FFF2-40B4-BE49-F238E27FC236}">
                <a16:creationId xmlns:a16="http://schemas.microsoft.com/office/drawing/2014/main" id="{37F1A28D-D2E7-DF1E-0351-77B377487823}"/>
              </a:ext>
            </a:extLst>
          </p:cNvPr>
          <p:cNvPicPr>
            <a:picLocks noChangeAspect="1"/>
          </p:cNvPicPr>
          <p:nvPr/>
        </p:nvPicPr>
        <p:blipFill>
          <a:blip r:embed="rId3"/>
          <a:stretch>
            <a:fillRect/>
          </a:stretch>
        </p:blipFill>
        <p:spPr>
          <a:xfrm>
            <a:off x="670705" y="1457471"/>
            <a:ext cx="5175283" cy="2872280"/>
          </a:xfrm>
          <a:prstGeom prst="rect">
            <a:avLst/>
          </a:prstGeom>
        </p:spPr>
      </p:pic>
    </p:spTree>
    <p:extLst>
      <p:ext uri="{BB962C8B-B14F-4D97-AF65-F5344CB8AC3E}">
        <p14:creationId xmlns:p14="http://schemas.microsoft.com/office/powerpoint/2010/main" val="28376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086366-0BF9-F0FC-93D5-52AFC466CB0F}"/>
              </a:ext>
            </a:extLst>
          </p:cNvPr>
          <p:cNvSpPr>
            <a:spLocks noGrp="1"/>
          </p:cNvSpPr>
          <p:nvPr>
            <p:ph type="title"/>
          </p:nvPr>
        </p:nvSpPr>
        <p:spPr>
          <a:xfrm>
            <a:off x="643467" y="321734"/>
            <a:ext cx="10905066" cy="1135737"/>
          </a:xfrm>
        </p:spPr>
        <p:txBody>
          <a:bodyPr>
            <a:normAutofit/>
          </a:bodyPr>
          <a:lstStyle/>
          <a:p>
            <a:r>
              <a:rPr lang="en-CZ" sz="3600"/>
              <a:t>Bloom Filters - Search</a:t>
            </a:r>
          </a:p>
        </p:txBody>
      </p:sp>
      <p:grpSp>
        <p:nvGrpSpPr>
          <p:cNvPr id="12" name="Group 1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 name="Rectangle 1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5C8842F9-4716-B518-2651-36433BA66BF0}"/>
              </a:ext>
            </a:extLst>
          </p:cNvPr>
          <p:cNvPicPr>
            <a:picLocks noChangeAspect="1"/>
          </p:cNvPicPr>
          <p:nvPr/>
        </p:nvPicPr>
        <p:blipFill>
          <a:blip r:embed="rId2"/>
          <a:stretch>
            <a:fillRect/>
          </a:stretch>
        </p:blipFill>
        <p:spPr>
          <a:xfrm>
            <a:off x="643467" y="1604284"/>
            <a:ext cx="4962974" cy="2866115"/>
          </a:xfrm>
          <a:prstGeom prst="rect">
            <a:avLst/>
          </a:prstGeom>
        </p:spPr>
      </p:pic>
      <p:pic>
        <p:nvPicPr>
          <p:cNvPr id="5" name="Picture 4">
            <a:extLst>
              <a:ext uri="{FF2B5EF4-FFF2-40B4-BE49-F238E27FC236}">
                <a16:creationId xmlns:a16="http://schemas.microsoft.com/office/drawing/2014/main" id="{E6B5B84F-29EC-EC51-ED5A-DE2950A4E3FE}"/>
              </a:ext>
            </a:extLst>
          </p:cNvPr>
          <p:cNvPicPr>
            <a:picLocks noChangeAspect="1"/>
          </p:cNvPicPr>
          <p:nvPr/>
        </p:nvPicPr>
        <p:blipFill>
          <a:blip r:embed="rId3"/>
          <a:stretch>
            <a:fillRect/>
          </a:stretch>
        </p:blipFill>
        <p:spPr>
          <a:xfrm>
            <a:off x="6417734" y="3424091"/>
            <a:ext cx="4962972" cy="2866114"/>
          </a:xfrm>
          <a:prstGeom prst="rect">
            <a:avLst/>
          </a:prstGeom>
        </p:spPr>
      </p:pic>
    </p:spTree>
    <p:extLst>
      <p:ext uri="{BB962C8B-B14F-4D97-AF65-F5344CB8AC3E}">
        <p14:creationId xmlns:p14="http://schemas.microsoft.com/office/powerpoint/2010/main" val="41844044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038EBD-3B03-18AB-5023-9FDB42343230}"/>
              </a:ext>
            </a:extLst>
          </p:cNvPr>
          <p:cNvSpPr>
            <a:spLocks noGrp="1"/>
          </p:cNvSpPr>
          <p:nvPr>
            <p:ph type="title"/>
          </p:nvPr>
        </p:nvSpPr>
        <p:spPr>
          <a:xfrm>
            <a:off x="643467" y="321734"/>
            <a:ext cx="10905066" cy="1135737"/>
          </a:xfrm>
        </p:spPr>
        <p:txBody>
          <a:bodyPr>
            <a:normAutofit/>
          </a:bodyPr>
          <a:lstStyle/>
          <a:p>
            <a:r>
              <a:rPr lang="en-CZ" sz="3600"/>
              <a:t>Bloom Filters In SPV</a:t>
            </a:r>
          </a:p>
        </p:txBody>
      </p:sp>
      <p:sp>
        <p:nvSpPr>
          <p:cNvPr id="3" name="Content Placeholder 2">
            <a:extLst>
              <a:ext uri="{FF2B5EF4-FFF2-40B4-BE49-F238E27FC236}">
                <a16:creationId xmlns:a16="http://schemas.microsoft.com/office/drawing/2014/main" id="{8B81D14E-E990-D60A-7CF9-C748C876BA90}"/>
              </a:ext>
            </a:extLst>
          </p:cNvPr>
          <p:cNvSpPr>
            <a:spLocks noGrp="1"/>
          </p:cNvSpPr>
          <p:nvPr>
            <p:ph idx="1"/>
          </p:nvPr>
        </p:nvSpPr>
        <p:spPr>
          <a:xfrm>
            <a:off x="643467" y="1782981"/>
            <a:ext cx="10905066" cy="4393982"/>
          </a:xfrm>
        </p:spPr>
        <p:txBody>
          <a:bodyPr>
            <a:normAutofit/>
          </a:bodyPr>
          <a:lstStyle/>
          <a:p>
            <a:r>
              <a:rPr lang="en-CZ" sz="2000" dirty="0"/>
              <a:t>To filter interesting transaction received from peers</a:t>
            </a:r>
          </a:p>
          <a:p>
            <a:r>
              <a:rPr lang="en-CZ" sz="2000" dirty="0"/>
              <a:t>Extract public key hash, script hash and transaction ID from UTXO controlled by the wallet into the bloom filter</a:t>
            </a:r>
          </a:p>
          <a:p>
            <a:r>
              <a:rPr lang="en-CZ" sz="2000" dirty="0"/>
              <a:t>Send filter load to a peer along with the filter</a:t>
            </a:r>
          </a:p>
          <a:p>
            <a:r>
              <a:rPr lang="en-CZ" sz="2000" dirty="0"/>
              <a:t>A peer pre-filters transaction for SPV</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5203169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73D297-17F4-3E42-7953-57CDA2D78EF7}"/>
              </a:ext>
            </a:extLst>
          </p:cNvPr>
          <p:cNvSpPr>
            <a:spLocks noGrp="1"/>
          </p:cNvSpPr>
          <p:nvPr>
            <p:ph type="title"/>
          </p:nvPr>
        </p:nvSpPr>
        <p:spPr>
          <a:xfrm>
            <a:off x="643467" y="321734"/>
            <a:ext cx="10905066" cy="1135737"/>
          </a:xfrm>
        </p:spPr>
        <p:txBody>
          <a:bodyPr>
            <a:normAutofit/>
          </a:bodyPr>
          <a:lstStyle/>
          <a:p>
            <a:r>
              <a:rPr lang="en-CZ" sz="3600"/>
              <a:t>Encrypted And Authenticated Connections</a:t>
            </a:r>
          </a:p>
        </p:txBody>
      </p:sp>
      <p:sp>
        <p:nvSpPr>
          <p:cNvPr id="3" name="Content Placeholder 2">
            <a:extLst>
              <a:ext uri="{FF2B5EF4-FFF2-40B4-BE49-F238E27FC236}">
                <a16:creationId xmlns:a16="http://schemas.microsoft.com/office/drawing/2014/main" id="{C44B3D3E-D252-968E-12E4-8CF9093BEAB9}"/>
              </a:ext>
            </a:extLst>
          </p:cNvPr>
          <p:cNvSpPr>
            <a:spLocks noGrp="1"/>
          </p:cNvSpPr>
          <p:nvPr>
            <p:ph idx="1"/>
          </p:nvPr>
        </p:nvSpPr>
        <p:spPr>
          <a:xfrm>
            <a:off x="643467" y="1782981"/>
            <a:ext cx="10905066" cy="4393982"/>
          </a:xfrm>
        </p:spPr>
        <p:txBody>
          <a:bodyPr>
            <a:normAutofit/>
          </a:bodyPr>
          <a:lstStyle/>
          <a:p>
            <a:r>
              <a:rPr lang="en-GB" sz="2000" dirty="0"/>
              <a:t>Problem only for SPV nodes</a:t>
            </a:r>
          </a:p>
          <a:p>
            <a:r>
              <a:rPr lang="en-GB" sz="2000" dirty="0"/>
              <a:t>Tor Transport (The Onion Routing network)</a:t>
            </a:r>
          </a:p>
          <a:p>
            <a:pPr lvl="1"/>
            <a:r>
              <a:rPr lang="en-GB" sz="2000" dirty="0"/>
              <a:t>Network offering encryption and encapsulation of data through randomized paths</a:t>
            </a:r>
          </a:p>
          <a:p>
            <a:r>
              <a:rPr lang="en-GB" sz="2000" dirty="0"/>
              <a:t>P2P Authentication &amp; Encryption</a:t>
            </a:r>
          </a:p>
          <a:p>
            <a:pPr lvl="1"/>
            <a:r>
              <a:rPr lang="en-GB" sz="2000" dirty="0"/>
              <a:t>Allow nodes to authenticate using ECDSA</a:t>
            </a:r>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03125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34E70F-8168-5A89-4A81-62D1D87DC5A3}"/>
              </a:ext>
            </a:extLst>
          </p:cNvPr>
          <p:cNvSpPr>
            <a:spLocks noGrp="1"/>
          </p:cNvSpPr>
          <p:nvPr>
            <p:ph type="title"/>
          </p:nvPr>
        </p:nvSpPr>
        <p:spPr>
          <a:xfrm>
            <a:off x="643467" y="321734"/>
            <a:ext cx="10905066" cy="1135737"/>
          </a:xfrm>
        </p:spPr>
        <p:txBody>
          <a:bodyPr>
            <a:normAutofit/>
          </a:bodyPr>
          <a:lstStyle/>
          <a:p>
            <a:r>
              <a:rPr lang="en-CZ" sz="3600" dirty="0"/>
              <a:t>Transaction Pool (Memory Pool/Mempool)</a:t>
            </a:r>
          </a:p>
        </p:txBody>
      </p:sp>
      <p:sp>
        <p:nvSpPr>
          <p:cNvPr id="3" name="Content Placeholder 2">
            <a:extLst>
              <a:ext uri="{FF2B5EF4-FFF2-40B4-BE49-F238E27FC236}">
                <a16:creationId xmlns:a16="http://schemas.microsoft.com/office/drawing/2014/main" id="{49E02710-58D7-1A6B-6DC2-C0942C09E604}"/>
              </a:ext>
            </a:extLst>
          </p:cNvPr>
          <p:cNvSpPr>
            <a:spLocks noGrp="1"/>
          </p:cNvSpPr>
          <p:nvPr>
            <p:ph idx="1"/>
          </p:nvPr>
        </p:nvSpPr>
        <p:spPr>
          <a:xfrm>
            <a:off x="643467" y="1782981"/>
            <a:ext cx="10905066" cy="4393982"/>
          </a:xfrm>
        </p:spPr>
        <p:txBody>
          <a:bodyPr>
            <a:normAutofit/>
          </a:bodyPr>
          <a:lstStyle/>
          <a:p>
            <a:r>
              <a:rPr lang="en-CZ" sz="2000" dirty="0"/>
              <a:t>A temporal list of unconfirmed transactions</a:t>
            </a:r>
          </a:p>
          <a:p>
            <a:r>
              <a:rPr lang="en-CZ" sz="2000" dirty="0"/>
              <a:t>Sometimes a separated pool for orphaned transactions</a:t>
            </a:r>
          </a:p>
          <a:p>
            <a:pPr lvl="1"/>
            <a:r>
              <a:rPr lang="en-CZ" sz="2000" dirty="0"/>
              <a:t>Orphan = transaction with a missing parent</a:t>
            </a:r>
          </a:p>
          <a:p>
            <a:r>
              <a:rPr lang="en-CZ" sz="2000" dirty="0"/>
              <a:t>Sometimes UTXO pool</a:t>
            </a:r>
          </a:p>
          <a:p>
            <a:pPr lvl="1"/>
            <a:r>
              <a:rPr lang="en-GB" sz="2000" dirty="0"/>
              <a:t>S</a:t>
            </a:r>
            <a:r>
              <a:rPr lang="en-CZ" sz="2000" dirty="0"/>
              <a:t>et of unspent outputs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4934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27F030-58A9-44B8-ABF5-0372D2954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A6328306-71F0-4C12-A2D9-7C857146B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81666" y="741294"/>
            <a:ext cx="5422335" cy="5422335"/>
          </a:xfrm>
          <a:custGeom>
            <a:avLst/>
            <a:gdLst>
              <a:gd name="connsiteX0" fmla="*/ 0 w 5422335"/>
              <a:gd name="connsiteY0" fmla="*/ 539819 h 5422335"/>
              <a:gd name="connsiteX1" fmla="*/ 539819 w 5422335"/>
              <a:gd name="connsiteY1" fmla="*/ 0 h 5422335"/>
              <a:gd name="connsiteX2" fmla="*/ 5422335 w 5422335"/>
              <a:gd name="connsiteY2" fmla="*/ 0 h 5422335"/>
              <a:gd name="connsiteX3" fmla="*/ 5422335 w 5422335"/>
              <a:gd name="connsiteY3" fmla="*/ 4816159 h 5422335"/>
              <a:gd name="connsiteX4" fmla="*/ 4816159 w 5422335"/>
              <a:gd name="connsiteY4" fmla="*/ 5422335 h 5422335"/>
              <a:gd name="connsiteX5" fmla="*/ 1331251 w 5422335"/>
              <a:gd name="connsiteY5" fmla="*/ 5422335 h 5422335"/>
              <a:gd name="connsiteX6" fmla="*/ 0 w 5422335"/>
              <a:gd name="connsiteY6" fmla="*/ 4091084 h 5422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2335" h="5422335">
                <a:moveTo>
                  <a:pt x="0" y="539819"/>
                </a:moveTo>
                <a:lnTo>
                  <a:pt x="539819" y="0"/>
                </a:lnTo>
                <a:lnTo>
                  <a:pt x="5422335" y="0"/>
                </a:lnTo>
                <a:lnTo>
                  <a:pt x="5422335" y="4816159"/>
                </a:lnTo>
                <a:lnTo>
                  <a:pt x="4816159" y="5422335"/>
                </a:lnTo>
                <a:lnTo>
                  <a:pt x="1331251" y="5422335"/>
                </a:lnTo>
                <a:lnTo>
                  <a:pt x="0" y="4091084"/>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64AB010C-C307-4A53-9D97-39C6AAB2E0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917505" y="-622183"/>
            <a:ext cx="1508163" cy="1508163"/>
          </a:xfrm>
          <a:custGeom>
            <a:avLst/>
            <a:gdLst>
              <a:gd name="connsiteX0" fmla="*/ 0 w 1508163"/>
              <a:gd name="connsiteY0" fmla="*/ 1321630 h 1508163"/>
              <a:gd name="connsiteX1" fmla="*/ 1321630 w 1508163"/>
              <a:gd name="connsiteY1" fmla="*/ 0 h 1508163"/>
              <a:gd name="connsiteX2" fmla="*/ 1508163 w 1508163"/>
              <a:gd name="connsiteY2" fmla="*/ 0 h 1508163"/>
              <a:gd name="connsiteX3" fmla="*/ 1508163 w 1508163"/>
              <a:gd name="connsiteY3" fmla="*/ 1508163 h 1508163"/>
              <a:gd name="connsiteX4" fmla="*/ 0 w 1508163"/>
              <a:gd name="connsiteY4" fmla="*/ 1508163 h 1508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163" h="1508163">
                <a:moveTo>
                  <a:pt x="0" y="1321630"/>
                </a:moveTo>
                <a:lnTo>
                  <a:pt x="1321630" y="0"/>
                </a:lnTo>
                <a:lnTo>
                  <a:pt x="1508163" y="0"/>
                </a:lnTo>
                <a:lnTo>
                  <a:pt x="1508163" y="1508163"/>
                </a:lnTo>
                <a:lnTo>
                  <a:pt x="0" y="150816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3252C512-4076-456E-AD89-50B031645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53041" y="342543"/>
            <a:ext cx="678106" cy="6781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71C24C9E-C2F4-4FA4-947B-6CBAC7C3A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550345" y="2526029"/>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04B7750-FFCA-4912-AC2E-989EECC94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828903" y="2552919"/>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52494659-52DF-4053-975B-36F06255E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63972" y="5565676"/>
            <a:ext cx="1425687" cy="1425687"/>
          </a:xfrm>
          <a:custGeom>
            <a:avLst/>
            <a:gdLst>
              <a:gd name="connsiteX0" fmla="*/ 0 w 1425687"/>
              <a:gd name="connsiteY0" fmla="*/ 0 h 1425687"/>
              <a:gd name="connsiteX1" fmla="*/ 1425687 w 1425687"/>
              <a:gd name="connsiteY1" fmla="*/ 0 h 1425687"/>
              <a:gd name="connsiteX2" fmla="*/ 1425687 w 1425687"/>
              <a:gd name="connsiteY2" fmla="*/ 819509 h 1425687"/>
              <a:gd name="connsiteX3" fmla="*/ 819509 w 1425687"/>
              <a:gd name="connsiteY3" fmla="*/ 1425687 h 1425687"/>
              <a:gd name="connsiteX4" fmla="*/ 0 w 1425687"/>
              <a:gd name="connsiteY4" fmla="*/ 1425687 h 142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5687" h="1425687">
                <a:moveTo>
                  <a:pt x="0" y="0"/>
                </a:moveTo>
                <a:lnTo>
                  <a:pt x="1425687" y="0"/>
                </a:lnTo>
                <a:lnTo>
                  <a:pt x="1425687" y="819509"/>
                </a:lnTo>
                <a:lnTo>
                  <a:pt x="819509" y="1425687"/>
                </a:lnTo>
                <a:lnTo>
                  <a:pt x="0" y="1425687"/>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E807326-229C-458C-BDA0-C72126216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CADE1D5-E79C-4CEF-BEFD-B66EFB39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A900CB01-17F8-D7C0-DA16-E31C38D88EE2}"/>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The Blockchain</a:t>
            </a:r>
          </a:p>
        </p:txBody>
      </p:sp>
      <p:sp>
        <p:nvSpPr>
          <p:cNvPr id="25" name="Isosceles Triangle 24">
            <a:extLst>
              <a:ext uri="{FF2B5EF4-FFF2-40B4-BE49-F238E27FC236}">
                <a16:creationId xmlns:a16="http://schemas.microsoft.com/office/drawing/2014/main" id="{54FC8EB5-1620-43B8-B816-8A91B6EAC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3866" y="5708769"/>
            <a:ext cx="2313591" cy="1156796"/>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3D544515-9F93-4809-A102-B49C85F46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797" y="6332156"/>
            <a:ext cx="1066816" cy="533408"/>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91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6E3F29-1723-EB4D-91BF-F8EE6E077EBA}"/>
              </a:ext>
            </a:extLst>
          </p:cNvPr>
          <p:cNvSpPr>
            <a:spLocks noGrp="1"/>
          </p:cNvSpPr>
          <p:nvPr>
            <p:ph type="title"/>
          </p:nvPr>
        </p:nvSpPr>
        <p:spPr>
          <a:xfrm>
            <a:off x="643467" y="321734"/>
            <a:ext cx="10905066" cy="1135737"/>
          </a:xfrm>
        </p:spPr>
        <p:txBody>
          <a:bodyPr>
            <a:normAutofit/>
          </a:bodyPr>
          <a:lstStyle/>
          <a:p>
            <a:r>
              <a:rPr lang="en-CZ" sz="3600"/>
              <a:t>Bitcoin</a:t>
            </a:r>
          </a:p>
        </p:txBody>
      </p:sp>
      <p:sp>
        <p:nvSpPr>
          <p:cNvPr id="3" name="Content Placeholder 2">
            <a:extLst>
              <a:ext uri="{FF2B5EF4-FFF2-40B4-BE49-F238E27FC236}">
                <a16:creationId xmlns:a16="http://schemas.microsoft.com/office/drawing/2014/main" id="{E04DFE49-52C3-604E-6B1B-04C9D9AAEFF5}"/>
              </a:ext>
            </a:extLst>
          </p:cNvPr>
          <p:cNvSpPr>
            <a:spLocks noGrp="1"/>
          </p:cNvSpPr>
          <p:nvPr>
            <p:ph idx="1"/>
          </p:nvPr>
        </p:nvSpPr>
        <p:spPr>
          <a:xfrm>
            <a:off x="643467" y="1782981"/>
            <a:ext cx="10905066" cy="4393982"/>
          </a:xfrm>
        </p:spPr>
        <p:txBody>
          <a:bodyPr>
            <a:normAutofit/>
          </a:bodyPr>
          <a:lstStyle/>
          <a:p>
            <a:r>
              <a:rPr lang="en-GB" sz="2000" dirty="0"/>
              <a:t>The Bitcoin protocol - A</a:t>
            </a:r>
            <a:r>
              <a:rPr lang="en-CZ" sz="2000" dirty="0"/>
              <a:t> decentralized P2P network</a:t>
            </a:r>
          </a:p>
          <a:p>
            <a:r>
              <a:rPr lang="en-CZ" sz="2000" dirty="0"/>
              <a:t>Blockchain - A public transaction ledger</a:t>
            </a:r>
          </a:p>
          <a:p>
            <a:r>
              <a:rPr lang="en-GB" sz="2000" dirty="0"/>
              <a:t>Consensus Rules - A set of rules</a:t>
            </a:r>
          </a:p>
          <a:p>
            <a:r>
              <a:rPr lang="en-CZ" sz="2000" dirty="0"/>
              <a:t>Proof-Of-Work algorithm  A mechanism for reaching consensus</a:t>
            </a:r>
          </a:p>
          <a:p>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46852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73D297-17F4-3E42-7953-57CDA2D78EF7}"/>
              </a:ext>
            </a:extLst>
          </p:cNvPr>
          <p:cNvSpPr>
            <a:spLocks noGrp="1"/>
          </p:cNvSpPr>
          <p:nvPr>
            <p:ph type="title"/>
          </p:nvPr>
        </p:nvSpPr>
        <p:spPr>
          <a:xfrm>
            <a:off x="643467" y="321734"/>
            <a:ext cx="10905066" cy="1135737"/>
          </a:xfrm>
        </p:spPr>
        <p:txBody>
          <a:bodyPr>
            <a:normAutofit/>
          </a:bodyPr>
          <a:lstStyle/>
          <a:p>
            <a:r>
              <a:rPr lang="en-CZ" sz="3600" dirty="0"/>
              <a:t>The Blockchain</a:t>
            </a:r>
          </a:p>
        </p:txBody>
      </p:sp>
      <p:sp>
        <p:nvSpPr>
          <p:cNvPr id="3" name="Content Placeholder 2">
            <a:extLst>
              <a:ext uri="{FF2B5EF4-FFF2-40B4-BE49-F238E27FC236}">
                <a16:creationId xmlns:a16="http://schemas.microsoft.com/office/drawing/2014/main" id="{C44B3D3E-D252-968E-12E4-8CF9093BEAB9}"/>
              </a:ext>
            </a:extLst>
          </p:cNvPr>
          <p:cNvSpPr>
            <a:spLocks noGrp="1"/>
          </p:cNvSpPr>
          <p:nvPr>
            <p:ph idx="1"/>
          </p:nvPr>
        </p:nvSpPr>
        <p:spPr>
          <a:xfrm>
            <a:off x="643467" y="1782981"/>
            <a:ext cx="10905066" cy="4393982"/>
          </a:xfrm>
        </p:spPr>
        <p:txBody>
          <a:bodyPr>
            <a:normAutofit/>
          </a:bodyPr>
          <a:lstStyle/>
          <a:p>
            <a:r>
              <a:rPr lang="en-CZ" sz="2400" dirty="0"/>
              <a:t>An ordered back-linked list of blocks of transactions</a:t>
            </a:r>
          </a:p>
          <a:p>
            <a:r>
              <a:rPr lang="en-CZ" sz="2400" dirty="0"/>
              <a:t>Each block identified by SHA256 of its header</a:t>
            </a:r>
          </a:p>
          <a:p>
            <a:pPr lvl="1"/>
            <a:r>
              <a:rPr lang="en-CZ" sz="2000" dirty="0"/>
              <a:t>The header contains a parent header and thereby affects the hash</a:t>
            </a:r>
          </a:p>
          <a:p>
            <a:pPr lvl="1"/>
            <a:r>
              <a:rPr lang="en-CZ" sz="2000" dirty="0"/>
              <a:t>(Can be referenced by the height as well)</a:t>
            </a:r>
          </a:p>
          <a:p>
            <a:r>
              <a:rPr lang="en-CZ" sz="2400" dirty="0"/>
              <a:t>Each block references a parent block</a:t>
            </a:r>
          </a:p>
          <a:p>
            <a:pPr lvl="1"/>
            <a:r>
              <a:rPr lang="en-CZ" sz="2000" dirty="0"/>
              <a:t>The genesis block = the first block ever</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4E2B8DE7-DC54-79E9-3C5D-FA847D5F9740}"/>
              </a:ext>
            </a:extLst>
          </p:cNvPr>
          <p:cNvPicPr>
            <a:picLocks noChangeAspect="1"/>
          </p:cNvPicPr>
          <p:nvPr/>
        </p:nvPicPr>
        <p:blipFill>
          <a:blip r:embed="rId3"/>
          <a:stretch>
            <a:fillRect/>
          </a:stretch>
        </p:blipFill>
        <p:spPr>
          <a:xfrm>
            <a:off x="7665094" y="3318480"/>
            <a:ext cx="3253874" cy="3539520"/>
          </a:xfrm>
          <a:prstGeom prst="rect">
            <a:avLst/>
          </a:prstGeom>
        </p:spPr>
      </p:pic>
    </p:spTree>
    <p:extLst>
      <p:ext uri="{BB962C8B-B14F-4D97-AF65-F5344CB8AC3E}">
        <p14:creationId xmlns:p14="http://schemas.microsoft.com/office/powerpoint/2010/main" val="3755578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73D297-17F4-3E42-7953-57CDA2D78EF7}"/>
              </a:ext>
            </a:extLst>
          </p:cNvPr>
          <p:cNvSpPr>
            <a:spLocks noGrp="1"/>
          </p:cNvSpPr>
          <p:nvPr>
            <p:ph type="title"/>
          </p:nvPr>
        </p:nvSpPr>
        <p:spPr>
          <a:xfrm>
            <a:off x="643467" y="321734"/>
            <a:ext cx="10905066" cy="1135737"/>
          </a:xfrm>
        </p:spPr>
        <p:txBody>
          <a:bodyPr>
            <a:normAutofit/>
          </a:bodyPr>
          <a:lstStyle/>
          <a:p>
            <a:r>
              <a:rPr lang="en-CZ" sz="3600" dirty="0"/>
              <a:t>Structure Of The Block</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3FA8F876-4207-0198-0AE5-7AECE48C639D}"/>
              </a:ext>
            </a:extLst>
          </p:cNvPr>
          <p:cNvPicPr>
            <a:picLocks noGrp="1" noChangeAspect="1"/>
          </p:cNvPicPr>
          <p:nvPr>
            <p:ph idx="1"/>
          </p:nvPr>
        </p:nvPicPr>
        <p:blipFill>
          <a:blip r:embed="rId3"/>
          <a:stretch>
            <a:fillRect/>
          </a:stretch>
        </p:blipFill>
        <p:spPr>
          <a:xfrm>
            <a:off x="1331241" y="2640174"/>
            <a:ext cx="9529518" cy="2970113"/>
          </a:xfrm>
          <a:prstGeom prst="rect">
            <a:avLst/>
          </a:prstGeom>
        </p:spPr>
      </p:pic>
    </p:spTree>
    <p:extLst>
      <p:ext uri="{BB962C8B-B14F-4D97-AF65-F5344CB8AC3E}">
        <p14:creationId xmlns:p14="http://schemas.microsoft.com/office/powerpoint/2010/main" val="42349268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73D297-17F4-3E42-7953-57CDA2D78EF7}"/>
              </a:ext>
            </a:extLst>
          </p:cNvPr>
          <p:cNvSpPr>
            <a:spLocks noGrp="1"/>
          </p:cNvSpPr>
          <p:nvPr>
            <p:ph type="title"/>
          </p:nvPr>
        </p:nvSpPr>
        <p:spPr>
          <a:xfrm>
            <a:off x="643467" y="321734"/>
            <a:ext cx="10905066" cy="1135737"/>
          </a:xfrm>
        </p:spPr>
        <p:txBody>
          <a:bodyPr>
            <a:normAutofit/>
          </a:bodyPr>
          <a:lstStyle/>
          <a:p>
            <a:r>
              <a:rPr lang="en-CZ" sz="3600" dirty="0"/>
              <a:t>Structure Of The Header</a:t>
            </a:r>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E0DB17AB-A864-5B7D-B8A1-8BC0485DCD1D}"/>
              </a:ext>
            </a:extLst>
          </p:cNvPr>
          <p:cNvPicPr>
            <a:picLocks noGrp="1" noChangeAspect="1"/>
          </p:cNvPicPr>
          <p:nvPr>
            <p:ph idx="1"/>
          </p:nvPr>
        </p:nvPicPr>
        <p:blipFill>
          <a:blip r:embed="rId3"/>
          <a:stretch>
            <a:fillRect/>
          </a:stretch>
        </p:blipFill>
        <p:spPr>
          <a:xfrm>
            <a:off x="2100176" y="1782763"/>
            <a:ext cx="7991649" cy="4394200"/>
          </a:xfrm>
          <a:prstGeom prst="rect">
            <a:avLst/>
          </a:prstGeom>
        </p:spPr>
      </p:pic>
    </p:spTree>
    <p:extLst>
      <p:ext uri="{BB962C8B-B14F-4D97-AF65-F5344CB8AC3E}">
        <p14:creationId xmlns:p14="http://schemas.microsoft.com/office/powerpoint/2010/main" val="26476735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17158A-B721-1B8B-03B3-95EBC73BE60C}"/>
              </a:ext>
            </a:extLst>
          </p:cNvPr>
          <p:cNvSpPr>
            <a:spLocks noGrp="1"/>
          </p:cNvSpPr>
          <p:nvPr>
            <p:ph type="title"/>
          </p:nvPr>
        </p:nvSpPr>
        <p:spPr>
          <a:xfrm>
            <a:off x="643467" y="321734"/>
            <a:ext cx="10905066" cy="1135737"/>
          </a:xfrm>
        </p:spPr>
        <p:txBody>
          <a:bodyPr>
            <a:normAutofit/>
          </a:bodyPr>
          <a:lstStyle/>
          <a:p>
            <a:r>
              <a:rPr lang="en-CZ" sz="3600"/>
              <a:t>Merkle Trees (Binary Hash Trees)</a:t>
            </a:r>
          </a:p>
        </p:txBody>
      </p:sp>
      <p:sp>
        <p:nvSpPr>
          <p:cNvPr id="3" name="Content Placeholder 2">
            <a:extLst>
              <a:ext uri="{FF2B5EF4-FFF2-40B4-BE49-F238E27FC236}">
                <a16:creationId xmlns:a16="http://schemas.microsoft.com/office/drawing/2014/main" id="{513ED559-9E01-5F43-8407-4558B87B899A}"/>
              </a:ext>
            </a:extLst>
          </p:cNvPr>
          <p:cNvSpPr>
            <a:spLocks noGrp="1"/>
          </p:cNvSpPr>
          <p:nvPr>
            <p:ph idx="1"/>
          </p:nvPr>
        </p:nvSpPr>
        <p:spPr>
          <a:xfrm>
            <a:off x="643467" y="1782981"/>
            <a:ext cx="10905066" cy="4393982"/>
          </a:xfrm>
        </p:spPr>
        <p:txBody>
          <a:bodyPr>
            <a:normAutofit/>
          </a:bodyPr>
          <a:lstStyle/>
          <a:p>
            <a:r>
              <a:rPr lang="en-CZ" sz="2000" dirty="0"/>
              <a:t>A data structure used to efficiently summarizing and verifying the integrity of large dataset</a:t>
            </a:r>
          </a:p>
          <a:p>
            <a:r>
              <a:rPr lang="en-CZ" sz="2000" dirty="0"/>
              <a:t>A binary tree containing cryptographic hashes</a:t>
            </a:r>
          </a:p>
          <a:p>
            <a:r>
              <a:rPr lang="en-CZ" sz="2000" dirty="0"/>
              <a:t>Need 2 * log</a:t>
            </a:r>
            <a:r>
              <a:rPr lang="en-CZ" sz="2000" baseline="-25000" dirty="0"/>
              <a:t>2</a:t>
            </a:r>
            <a:r>
              <a:rPr lang="en-CZ" sz="2000" dirty="0"/>
              <a:t>N calculations to check for element existence</a:t>
            </a:r>
          </a:p>
          <a:p>
            <a:endParaRPr lang="en-CZ" sz="2000" dirty="0"/>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328745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BD15C0-ABAB-6A89-AAF8-70E0C6792D74}"/>
              </a:ext>
            </a:extLst>
          </p:cNvPr>
          <p:cNvSpPr>
            <a:spLocks noGrp="1"/>
          </p:cNvSpPr>
          <p:nvPr>
            <p:ph type="title"/>
          </p:nvPr>
        </p:nvSpPr>
        <p:spPr>
          <a:xfrm>
            <a:off x="643467" y="321734"/>
            <a:ext cx="10905066" cy="1135737"/>
          </a:xfrm>
        </p:spPr>
        <p:txBody>
          <a:bodyPr>
            <a:normAutofit/>
          </a:bodyPr>
          <a:lstStyle/>
          <a:p>
            <a:r>
              <a:rPr lang="en-CZ" sz="3600"/>
              <a:t>Merkle Trees - Building</a:t>
            </a:r>
          </a:p>
        </p:txBody>
      </p:sp>
      <p:sp>
        <p:nvSpPr>
          <p:cNvPr id="3" name="Content Placeholder 2">
            <a:extLst>
              <a:ext uri="{FF2B5EF4-FFF2-40B4-BE49-F238E27FC236}">
                <a16:creationId xmlns:a16="http://schemas.microsoft.com/office/drawing/2014/main" id="{6A78585D-1A56-8551-EE23-6E7262A38C09}"/>
              </a:ext>
            </a:extLst>
          </p:cNvPr>
          <p:cNvSpPr>
            <a:spLocks noGrp="1"/>
          </p:cNvSpPr>
          <p:nvPr>
            <p:ph idx="1"/>
          </p:nvPr>
        </p:nvSpPr>
        <p:spPr>
          <a:xfrm>
            <a:off x="643469" y="1782981"/>
            <a:ext cx="4008384" cy="4393982"/>
          </a:xfrm>
        </p:spPr>
        <p:txBody>
          <a:bodyPr>
            <a:normAutofit/>
          </a:bodyPr>
          <a:lstStyle/>
          <a:p>
            <a:r>
              <a:rPr lang="en-CZ" sz="2000"/>
              <a:t>Constructed bottom-up</a:t>
            </a:r>
          </a:p>
          <a:p>
            <a:r>
              <a:rPr lang="en-CZ" sz="2000"/>
              <a:t>H</a:t>
            </a:r>
            <a:r>
              <a:rPr lang="en-CZ" sz="2000" baseline="-25000"/>
              <a:t>X</a:t>
            </a:r>
            <a:r>
              <a:rPr lang="en-CZ" sz="2000"/>
              <a:t> = SHA256(SHA256(X))</a:t>
            </a:r>
          </a:p>
          <a:p>
            <a:r>
              <a:rPr lang="en-CZ" sz="2000"/>
              <a:t>H</a:t>
            </a:r>
            <a:r>
              <a:rPr lang="en-CZ" sz="2000" baseline="-25000"/>
              <a:t>X+Y</a:t>
            </a:r>
            <a:r>
              <a:rPr lang="en-CZ" sz="2000"/>
              <a:t> = SHA256(SHA256(H</a:t>
            </a:r>
            <a:r>
              <a:rPr lang="en-CZ" sz="2000" baseline="-25000"/>
              <a:t>X</a:t>
            </a:r>
            <a:r>
              <a:rPr lang="en-CZ" sz="2000"/>
              <a:t>+H</a:t>
            </a:r>
            <a:r>
              <a:rPr lang="en-CZ" sz="2000" baseline="-25000"/>
              <a:t>Y</a:t>
            </a:r>
            <a:r>
              <a:rPr lang="en-CZ" sz="2000"/>
              <a:t>))</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D4B5650F-5B36-B414-5497-7BA5F4EF1729}"/>
              </a:ext>
            </a:extLst>
          </p:cNvPr>
          <p:cNvPicPr>
            <a:picLocks noChangeAspect="1"/>
          </p:cNvPicPr>
          <p:nvPr/>
        </p:nvPicPr>
        <p:blipFill>
          <a:blip r:embed="rId3"/>
          <a:stretch>
            <a:fillRect/>
          </a:stretch>
        </p:blipFill>
        <p:spPr>
          <a:xfrm>
            <a:off x="5295320" y="2377175"/>
            <a:ext cx="6253212" cy="3173503"/>
          </a:xfrm>
          <a:prstGeom prst="rect">
            <a:avLst/>
          </a:prstGeom>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230249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9B1AB5-2928-A27C-7AF4-38F4147093C4}"/>
              </a:ext>
            </a:extLst>
          </p:cNvPr>
          <p:cNvSpPr>
            <a:spLocks noGrp="1"/>
          </p:cNvSpPr>
          <p:nvPr>
            <p:ph type="title"/>
          </p:nvPr>
        </p:nvSpPr>
        <p:spPr>
          <a:xfrm>
            <a:off x="643467" y="321734"/>
            <a:ext cx="10905066" cy="1135737"/>
          </a:xfrm>
        </p:spPr>
        <p:txBody>
          <a:bodyPr>
            <a:normAutofit/>
          </a:bodyPr>
          <a:lstStyle/>
          <a:p>
            <a:r>
              <a:rPr lang="en-CZ" sz="3600" dirty="0"/>
              <a:t>Merkle Trees - Search</a:t>
            </a:r>
          </a:p>
        </p:txBody>
      </p:sp>
      <p:sp>
        <p:nvSpPr>
          <p:cNvPr id="3" name="Content Placeholder 2">
            <a:extLst>
              <a:ext uri="{FF2B5EF4-FFF2-40B4-BE49-F238E27FC236}">
                <a16:creationId xmlns:a16="http://schemas.microsoft.com/office/drawing/2014/main" id="{37A1336F-5FE0-E579-3B9A-0EC552E3FD2D}"/>
              </a:ext>
            </a:extLst>
          </p:cNvPr>
          <p:cNvSpPr>
            <a:spLocks noGrp="1"/>
          </p:cNvSpPr>
          <p:nvPr>
            <p:ph idx="1"/>
          </p:nvPr>
        </p:nvSpPr>
        <p:spPr>
          <a:xfrm>
            <a:off x="643467" y="1782981"/>
            <a:ext cx="10905066" cy="4393982"/>
          </a:xfrm>
        </p:spPr>
        <p:txBody>
          <a:bodyPr>
            <a:normAutofit/>
          </a:bodyPr>
          <a:lstStyle/>
          <a:p>
            <a:r>
              <a:rPr lang="en-CZ" sz="2000" dirty="0"/>
              <a:t>Merkle path = authentication path</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855ECCE-6252-91F6-B5C7-6DDB56A8AC4B}"/>
              </a:ext>
            </a:extLst>
          </p:cNvPr>
          <p:cNvPicPr>
            <a:picLocks noChangeAspect="1"/>
          </p:cNvPicPr>
          <p:nvPr/>
        </p:nvPicPr>
        <p:blipFill>
          <a:blip r:embed="rId3"/>
          <a:stretch>
            <a:fillRect/>
          </a:stretch>
        </p:blipFill>
        <p:spPr>
          <a:xfrm>
            <a:off x="1014060" y="2289298"/>
            <a:ext cx="9931898" cy="3956610"/>
          </a:xfrm>
          <a:prstGeom prst="rect">
            <a:avLst/>
          </a:prstGeom>
        </p:spPr>
      </p:pic>
    </p:spTree>
    <p:extLst>
      <p:ext uri="{BB962C8B-B14F-4D97-AF65-F5344CB8AC3E}">
        <p14:creationId xmlns:p14="http://schemas.microsoft.com/office/powerpoint/2010/main" val="1715082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E5A2A8-7857-A6BB-99B7-7E7F7052965F}"/>
              </a:ext>
            </a:extLst>
          </p:cNvPr>
          <p:cNvSpPr>
            <a:spLocks noGrp="1"/>
          </p:cNvSpPr>
          <p:nvPr>
            <p:ph type="title"/>
          </p:nvPr>
        </p:nvSpPr>
        <p:spPr>
          <a:xfrm>
            <a:off x="643467" y="321734"/>
            <a:ext cx="10905066" cy="1135737"/>
          </a:xfrm>
        </p:spPr>
        <p:txBody>
          <a:bodyPr>
            <a:normAutofit/>
          </a:bodyPr>
          <a:lstStyle/>
          <a:p>
            <a:r>
              <a:rPr lang="en-CZ" sz="3600" dirty="0"/>
              <a:t>Merkle Trees in SPV</a:t>
            </a:r>
          </a:p>
        </p:txBody>
      </p:sp>
      <p:sp>
        <p:nvSpPr>
          <p:cNvPr id="3" name="Content Placeholder 2">
            <a:extLst>
              <a:ext uri="{FF2B5EF4-FFF2-40B4-BE49-F238E27FC236}">
                <a16:creationId xmlns:a16="http://schemas.microsoft.com/office/drawing/2014/main" id="{FC4BB543-667C-88BE-78D4-36A5A0245940}"/>
              </a:ext>
            </a:extLst>
          </p:cNvPr>
          <p:cNvSpPr>
            <a:spLocks noGrp="1"/>
          </p:cNvSpPr>
          <p:nvPr>
            <p:ph idx="1"/>
          </p:nvPr>
        </p:nvSpPr>
        <p:spPr>
          <a:xfrm>
            <a:off x="643467" y="1782981"/>
            <a:ext cx="10905066" cy="4393982"/>
          </a:xfrm>
        </p:spPr>
        <p:txBody>
          <a:bodyPr>
            <a:normAutofit/>
          </a:bodyPr>
          <a:lstStyle/>
          <a:p>
            <a:r>
              <a:rPr lang="en-CZ" sz="2000" dirty="0"/>
              <a:t>SPV = Simplified Payment Verification</a:t>
            </a:r>
          </a:p>
          <a:p>
            <a:r>
              <a:rPr lang="en-CZ" sz="2000" dirty="0"/>
              <a:t>Merkle path used for verification of a transaction inside a block</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52601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DE764CD7-D582-D3B0-0FAB-0E16D30161BA}"/>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Mining &amp; Consensus</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256536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D6B36AC-0EFF-C70A-BEE6-3B359211117F}"/>
              </a:ext>
            </a:extLst>
          </p:cNvPr>
          <p:cNvSpPr>
            <a:spLocks noGrp="1"/>
          </p:cNvSpPr>
          <p:nvPr>
            <p:ph type="title"/>
          </p:nvPr>
        </p:nvSpPr>
        <p:spPr>
          <a:xfrm>
            <a:off x="643467" y="321734"/>
            <a:ext cx="10905066" cy="1135737"/>
          </a:xfrm>
        </p:spPr>
        <p:txBody>
          <a:bodyPr>
            <a:normAutofit/>
          </a:bodyPr>
          <a:lstStyle/>
          <a:p>
            <a:r>
              <a:rPr lang="en-CZ" sz="3600"/>
              <a:t>Mining</a:t>
            </a:r>
          </a:p>
        </p:txBody>
      </p:sp>
      <p:sp>
        <p:nvSpPr>
          <p:cNvPr id="3" name="Content Placeholder 2">
            <a:extLst>
              <a:ext uri="{FF2B5EF4-FFF2-40B4-BE49-F238E27FC236}">
                <a16:creationId xmlns:a16="http://schemas.microsoft.com/office/drawing/2014/main" id="{9AEDDC30-7700-9A54-F0D7-422881EEC724}"/>
              </a:ext>
            </a:extLst>
          </p:cNvPr>
          <p:cNvSpPr>
            <a:spLocks noGrp="1"/>
          </p:cNvSpPr>
          <p:nvPr>
            <p:ph idx="1"/>
          </p:nvPr>
        </p:nvSpPr>
        <p:spPr>
          <a:xfrm>
            <a:off x="643467" y="1782981"/>
            <a:ext cx="10905066" cy="4393982"/>
          </a:xfrm>
        </p:spPr>
        <p:txBody>
          <a:bodyPr>
            <a:normAutofit/>
          </a:bodyPr>
          <a:lstStyle/>
          <a:p>
            <a:r>
              <a:rPr lang="en-CZ" sz="2000" dirty="0"/>
              <a:t>A decentralized mechanism of clearing and validation of transactions</a:t>
            </a:r>
          </a:p>
          <a:p>
            <a:r>
              <a:rPr lang="en-CZ" sz="2000" dirty="0"/>
              <a:t>Enables consensus without central authority</a:t>
            </a:r>
          </a:p>
          <a:p>
            <a:r>
              <a:rPr lang="en-CZ" sz="2000" dirty="0"/>
              <a:t>Miners validate and record transactions on the global ledger</a:t>
            </a:r>
          </a:p>
          <a:p>
            <a:r>
              <a:rPr lang="en-CZ" sz="2000" dirty="0"/>
              <a:t>Rewards for miners: </a:t>
            </a:r>
            <a:r>
              <a:rPr lang="en-GB" sz="2000" dirty="0"/>
              <a:t>A</a:t>
            </a:r>
            <a:r>
              <a:rPr lang="en-CZ" sz="2000" dirty="0"/>
              <a:t> coinbase/block reward and transaction fee</a:t>
            </a:r>
          </a:p>
          <a:p>
            <a:r>
              <a:rPr lang="en-CZ" sz="2000" dirty="0"/>
              <a:t>Miners compete in solving a difficult math problem based on hash</a:t>
            </a:r>
          </a:p>
          <a:p>
            <a:pPr lvl="1"/>
            <a:r>
              <a:rPr lang="en-CZ" sz="2000" dirty="0"/>
              <a:t>Proof-of-Work = solution to the problem</a:t>
            </a:r>
          </a:p>
          <a:p>
            <a:r>
              <a:rPr lang="en-CZ" sz="2000" dirty="0"/>
              <a:t>The maximum amount of newly created BTCs halves every 210k blocks (~ 4 years)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35310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429655-C138-623F-919F-302239672B14}"/>
              </a:ext>
            </a:extLst>
          </p:cNvPr>
          <p:cNvSpPr>
            <a:spLocks noGrp="1"/>
          </p:cNvSpPr>
          <p:nvPr>
            <p:ph type="title"/>
          </p:nvPr>
        </p:nvSpPr>
        <p:spPr>
          <a:xfrm>
            <a:off x="643467" y="321734"/>
            <a:ext cx="10905066" cy="1135737"/>
          </a:xfrm>
        </p:spPr>
        <p:txBody>
          <a:bodyPr>
            <a:normAutofit/>
          </a:bodyPr>
          <a:lstStyle/>
          <a:p>
            <a:r>
              <a:rPr lang="en-CZ" sz="3600"/>
              <a:t>Decentralized Consensus</a:t>
            </a:r>
          </a:p>
        </p:txBody>
      </p:sp>
      <p:sp>
        <p:nvSpPr>
          <p:cNvPr id="3" name="Content Placeholder 2">
            <a:extLst>
              <a:ext uri="{FF2B5EF4-FFF2-40B4-BE49-F238E27FC236}">
                <a16:creationId xmlns:a16="http://schemas.microsoft.com/office/drawing/2014/main" id="{EC4B3C35-8E41-85DB-9265-865663867999}"/>
              </a:ext>
            </a:extLst>
          </p:cNvPr>
          <p:cNvSpPr>
            <a:spLocks noGrp="1"/>
          </p:cNvSpPr>
          <p:nvPr>
            <p:ph idx="1"/>
          </p:nvPr>
        </p:nvSpPr>
        <p:spPr>
          <a:xfrm>
            <a:off x="643467" y="1782981"/>
            <a:ext cx="10905066" cy="4393982"/>
          </a:xfrm>
        </p:spPr>
        <p:txBody>
          <a:bodyPr>
            <a:normAutofit/>
          </a:bodyPr>
          <a:lstStyle/>
          <a:p>
            <a:r>
              <a:rPr lang="en-CZ" sz="2000" dirty="0"/>
              <a:t>Bitcoin has no central authority</a:t>
            </a:r>
          </a:p>
          <a:p>
            <a:r>
              <a:rPr lang="en-CZ" sz="2000" dirty="0"/>
              <a:t>The consensus is an emergent artifact of the asynchronous interaction of independent nodes all following simple rules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08804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9F86E6-6FD6-50CE-6DD8-0F47B3C8E491}"/>
              </a:ext>
            </a:extLst>
          </p:cNvPr>
          <p:cNvSpPr>
            <a:spLocks noGrp="1"/>
          </p:cNvSpPr>
          <p:nvPr>
            <p:ph type="title"/>
          </p:nvPr>
        </p:nvSpPr>
        <p:spPr>
          <a:xfrm>
            <a:off x="643467" y="321734"/>
            <a:ext cx="10905066" cy="1135737"/>
          </a:xfrm>
        </p:spPr>
        <p:txBody>
          <a:bodyPr vert="horz" lIns="91440" tIns="45720" rIns="91440" bIns="45720" rtlCol="0">
            <a:normAutofit/>
          </a:bodyPr>
          <a:lstStyle/>
          <a:p>
            <a:r>
              <a:rPr lang="en-US" sz="3600" kern="1200">
                <a:latin typeface="+mj-lt"/>
                <a:ea typeface="+mj-ea"/>
                <a:cs typeface="+mj-cs"/>
              </a:rPr>
              <a:t>High Level</a:t>
            </a:r>
          </a:p>
        </p:txBody>
      </p:sp>
      <p:grpSp>
        <p:nvGrpSpPr>
          <p:cNvPr id="31" name="Group 3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32" name="Isosceles Triangle 3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2A01CDCF-748B-46DA-EBC7-0C80EF286497}"/>
              </a:ext>
            </a:extLst>
          </p:cNvPr>
          <p:cNvPicPr>
            <a:picLocks noChangeAspect="1"/>
          </p:cNvPicPr>
          <p:nvPr/>
        </p:nvPicPr>
        <p:blipFill>
          <a:blip r:embed="rId3"/>
          <a:stretch>
            <a:fillRect/>
          </a:stretch>
        </p:blipFill>
        <p:spPr>
          <a:xfrm>
            <a:off x="2641600" y="1321553"/>
            <a:ext cx="6908799" cy="4611621"/>
          </a:xfrm>
          <a:prstGeom prst="rect">
            <a:avLst/>
          </a:prstGeom>
        </p:spPr>
      </p:pic>
      <p:grpSp>
        <p:nvGrpSpPr>
          <p:cNvPr id="35" name="Group 3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6" name="Rectangle 3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7662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5CE575-653C-69E3-AE0B-6577C1968939}"/>
              </a:ext>
            </a:extLst>
          </p:cNvPr>
          <p:cNvSpPr>
            <a:spLocks noGrp="1"/>
          </p:cNvSpPr>
          <p:nvPr>
            <p:ph type="title"/>
          </p:nvPr>
        </p:nvSpPr>
        <p:spPr>
          <a:xfrm>
            <a:off x="643467" y="321734"/>
            <a:ext cx="10905066" cy="1135737"/>
          </a:xfrm>
        </p:spPr>
        <p:txBody>
          <a:bodyPr>
            <a:normAutofit/>
          </a:bodyPr>
          <a:lstStyle/>
          <a:p>
            <a:r>
              <a:rPr lang="en-CZ" sz="3600"/>
              <a:t>Independent Transaction Verification</a:t>
            </a:r>
          </a:p>
        </p:txBody>
      </p:sp>
      <p:sp>
        <p:nvSpPr>
          <p:cNvPr id="3" name="Content Placeholder 2">
            <a:extLst>
              <a:ext uri="{FF2B5EF4-FFF2-40B4-BE49-F238E27FC236}">
                <a16:creationId xmlns:a16="http://schemas.microsoft.com/office/drawing/2014/main" id="{D8E0FDB8-3E4E-155B-50A5-DA05C728233F}"/>
              </a:ext>
            </a:extLst>
          </p:cNvPr>
          <p:cNvSpPr>
            <a:spLocks noGrp="1"/>
          </p:cNvSpPr>
          <p:nvPr>
            <p:ph idx="1"/>
          </p:nvPr>
        </p:nvSpPr>
        <p:spPr>
          <a:xfrm>
            <a:off x="643467" y="1782981"/>
            <a:ext cx="10905066" cy="4393982"/>
          </a:xfrm>
        </p:spPr>
        <p:txBody>
          <a:bodyPr>
            <a:normAutofit/>
          </a:bodyPr>
          <a:lstStyle/>
          <a:p>
            <a:r>
              <a:rPr lang="en-CZ" sz="2000" dirty="0"/>
              <a:t>Each node validates forwarded transactions agains many criterias</a:t>
            </a:r>
          </a:p>
          <a:p>
            <a:pPr lvl="1"/>
            <a:r>
              <a:rPr lang="en-GB" sz="2000" dirty="0"/>
              <a:t>S</a:t>
            </a:r>
            <a:r>
              <a:rPr lang="en-CZ" sz="2000" dirty="0"/>
              <a:t>yntax, non-empty inputs/outputs, values in ranges, …</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46167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E19601-1D23-37C3-4FAA-9AFC847708C0}"/>
              </a:ext>
            </a:extLst>
          </p:cNvPr>
          <p:cNvSpPr>
            <a:spLocks noGrp="1"/>
          </p:cNvSpPr>
          <p:nvPr>
            <p:ph type="title"/>
          </p:nvPr>
        </p:nvSpPr>
        <p:spPr>
          <a:xfrm>
            <a:off x="643467" y="321734"/>
            <a:ext cx="10905066" cy="1135737"/>
          </a:xfrm>
        </p:spPr>
        <p:txBody>
          <a:bodyPr>
            <a:normAutofit/>
          </a:bodyPr>
          <a:lstStyle/>
          <a:p>
            <a:r>
              <a:rPr lang="en-CZ" sz="3600"/>
              <a:t>Aggregating Transactions Into Blocks</a:t>
            </a:r>
          </a:p>
        </p:txBody>
      </p:sp>
      <p:sp>
        <p:nvSpPr>
          <p:cNvPr id="3" name="Content Placeholder 2">
            <a:extLst>
              <a:ext uri="{FF2B5EF4-FFF2-40B4-BE49-F238E27FC236}">
                <a16:creationId xmlns:a16="http://schemas.microsoft.com/office/drawing/2014/main" id="{846BC6D4-5EAD-08BE-E2A0-4938C1B3C4E9}"/>
              </a:ext>
            </a:extLst>
          </p:cNvPr>
          <p:cNvSpPr>
            <a:spLocks noGrp="1"/>
          </p:cNvSpPr>
          <p:nvPr>
            <p:ph idx="1"/>
          </p:nvPr>
        </p:nvSpPr>
        <p:spPr>
          <a:xfrm>
            <a:off x="643468" y="1782981"/>
            <a:ext cx="4391375" cy="4393982"/>
          </a:xfrm>
        </p:spPr>
        <p:txBody>
          <a:bodyPr>
            <a:normAutofit/>
          </a:bodyPr>
          <a:lstStyle/>
          <a:p>
            <a:r>
              <a:rPr lang="en-CZ" sz="2000" dirty="0"/>
              <a:t>After validation, transactions added into memory pool</a:t>
            </a:r>
          </a:p>
          <a:p>
            <a:r>
              <a:rPr lang="en-CZ" sz="2000" dirty="0"/>
              <a:t>Transaction aggregated into a candidate block</a:t>
            </a:r>
          </a:p>
          <a:p>
            <a:pPr lvl="1"/>
            <a:r>
              <a:rPr lang="en-CZ" sz="2000" dirty="0"/>
              <a:t>Adding the coinbase transaction</a:t>
            </a:r>
          </a:p>
          <a:p>
            <a:pPr lvl="2"/>
            <a:r>
              <a:rPr lang="en-CZ" dirty="0"/>
              <a:t>Does not consume UTXO inputs</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3E45E65-1F60-454F-B988-B652DDD3CA89}"/>
              </a:ext>
            </a:extLst>
          </p:cNvPr>
          <p:cNvPicPr>
            <a:picLocks noChangeAspect="1"/>
          </p:cNvPicPr>
          <p:nvPr/>
        </p:nvPicPr>
        <p:blipFill>
          <a:blip r:embed="rId2"/>
          <a:stretch>
            <a:fillRect/>
          </a:stretch>
        </p:blipFill>
        <p:spPr>
          <a:xfrm>
            <a:off x="5295320" y="2674202"/>
            <a:ext cx="6253212" cy="2579449"/>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9988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A9224EB-0652-C137-9C5B-31F63CEE42D7}"/>
              </a:ext>
            </a:extLst>
          </p:cNvPr>
          <p:cNvSpPr>
            <a:spLocks noGrp="1"/>
          </p:cNvSpPr>
          <p:nvPr>
            <p:ph type="title"/>
          </p:nvPr>
        </p:nvSpPr>
        <p:spPr>
          <a:xfrm>
            <a:off x="643467" y="321734"/>
            <a:ext cx="10905066" cy="1135737"/>
          </a:xfrm>
        </p:spPr>
        <p:txBody>
          <a:bodyPr>
            <a:normAutofit/>
          </a:bodyPr>
          <a:lstStyle/>
          <a:p>
            <a:r>
              <a:rPr lang="en-CZ" sz="3600"/>
              <a:t>Proof-of-Work Algorithm</a:t>
            </a:r>
          </a:p>
        </p:txBody>
      </p:sp>
      <p:sp>
        <p:nvSpPr>
          <p:cNvPr id="3" name="Content Placeholder 2">
            <a:extLst>
              <a:ext uri="{FF2B5EF4-FFF2-40B4-BE49-F238E27FC236}">
                <a16:creationId xmlns:a16="http://schemas.microsoft.com/office/drawing/2014/main" id="{66CAA4BD-AEB0-FBFB-3750-5277318F6CB7}"/>
              </a:ext>
            </a:extLst>
          </p:cNvPr>
          <p:cNvSpPr>
            <a:spLocks noGrp="1"/>
          </p:cNvSpPr>
          <p:nvPr>
            <p:ph idx="1"/>
          </p:nvPr>
        </p:nvSpPr>
        <p:spPr>
          <a:xfrm>
            <a:off x="643467" y="1782981"/>
            <a:ext cx="10905066" cy="4393982"/>
          </a:xfrm>
        </p:spPr>
        <p:txBody>
          <a:bodyPr>
            <a:normAutofit/>
          </a:bodyPr>
          <a:lstStyle/>
          <a:p>
            <a:r>
              <a:rPr lang="en-CZ" sz="2000" dirty="0"/>
              <a:t>Hashing the block header repeatedly, changing one parameter until the resulting hash matches a specific target</a:t>
            </a:r>
          </a:p>
          <a:p>
            <a:r>
              <a:rPr lang="en-GB" sz="2400" dirty="0"/>
              <a:t>N</a:t>
            </a:r>
            <a:r>
              <a:rPr lang="en-CZ" sz="2400" dirty="0"/>
              <a:t>once = A number used to vary outputs of the hash function</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86813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4B9B3C-8C10-B23C-8CF5-0771E24A3E30}"/>
              </a:ext>
            </a:extLst>
          </p:cNvPr>
          <p:cNvSpPr>
            <a:spLocks noGrp="1"/>
          </p:cNvSpPr>
          <p:nvPr>
            <p:ph type="title"/>
          </p:nvPr>
        </p:nvSpPr>
        <p:spPr>
          <a:xfrm>
            <a:off x="643467" y="321734"/>
            <a:ext cx="10905066" cy="1135737"/>
          </a:xfrm>
        </p:spPr>
        <p:txBody>
          <a:bodyPr>
            <a:normAutofit/>
          </a:bodyPr>
          <a:lstStyle/>
          <a:p>
            <a:r>
              <a:rPr lang="en-CZ" sz="3600"/>
              <a:t>Adjusting Difficulty</a:t>
            </a:r>
          </a:p>
        </p:txBody>
      </p:sp>
      <p:sp>
        <p:nvSpPr>
          <p:cNvPr id="3" name="Content Placeholder 2">
            <a:extLst>
              <a:ext uri="{FF2B5EF4-FFF2-40B4-BE49-F238E27FC236}">
                <a16:creationId xmlns:a16="http://schemas.microsoft.com/office/drawing/2014/main" id="{63576803-4ED9-5C79-42CA-6D626E63217F}"/>
              </a:ext>
            </a:extLst>
          </p:cNvPr>
          <p:cNvSpPr>
            <a:spLocks noGrp="1"/>
          </p:cNvSpPr>
          <p:nvPr>
            <p:ph idx="1"/>
          </p:nvPr>
        </p:nvSpPr>
        <p:spPr>
          <a:xfrm>
            <a:off x="643467" y="1782981"/>
            <a:ext cx="10905066" cy="4393982"/>
          </a:xfrm>
        </p:spPr>
        <p:txBody>
          <a:bodyPr>
            <a:normAutofit/>
          </a:bodyPr>
          <a:lstStyle/>
          <a:p>
            <a:r>
              <a:rPr lang="en-CZ" sz="2000" dirty="0"/>
              <a:t>The target determines the difficulty of the Proof-of-Work algorithm	</a:t>
            </a:r>
          </a:p>
          <a:p>
            <a:r>
              <a:rPr lang="en-CZ" sz="2000" dirty="0"/>
              <a:t>The target is set so the mining power result in 10-minutes intervals</a:t>
            </a:r>
          </a:p>
          <a:p>
            <a:r>
              <a:rPr lang="en-CZ" sz="2000" dirty="0"/>
              <a:t>Each node retargets t</a:t>
            </a:r>
            <a:r>
              <a:rPr lang="en-GB" sz="2000" dirty="0"/>
              <a:t>he</a:t>
            </a:r>
            <a:r>
              <a:rPr lang="en-CZ" sz="2000" dirty="0"/>
              <a:t> Proof-of-Work algorithm every 2,016 blocks</a:t>
            </a:r>
          </a:p>
          <a:p>
            <a:pPr lvl="1"/>
            <a:r>
              <a:rPr lang="en-GB" sz="2000" dirty="0"/>
              <a:t>C</a:t>
            </a:r>
            <a:r>
              <a:rPr lang="en-CZ" sz="2000" dirty="0"/>
              <a:t>ompares with expected time and adjust accordingly</a:t>
            </a:r>
          </a:p>
          <a:p>
            <a:pPr lvl="1"/>
            <a:r>
              <a:rPr lang="en-CZ" sz="2000" dirty="0"/>
              <a:t>To avoid extreme volatility, change is not more than factor of 4</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484124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B7DC8B9-D177-C76F-8F12-E4FB4134842E}"/>
              </a:ext>
            </a:extLst>
          </p:cNvPr>
          <p:cNvSpPr>
            <a:spLocks noGrp="1"/>
          </p:cNvSpPr>
          <p:nvPr>
            <p:ph type="title"/>
          </p:nvPr>
        </p:nvSpPr>
        <p:spPr>
          <a:xfrm>
            <a:off x="643467" y="321734"/>
            <a:ext cx="10905066" cy="1135737"/>
          </a:xfrm>
        </p:spPr>
        <p:txBody>
          <a:bodyPr>
            <a:normAutofit/>
          </a:bodyPr>
          <a:lstStyle/>
          <a:p>
            <a:r>
              <a:rPr lang="en-CZ" sz="3600"/>
              <a:t>Validating A New Block</a:t>
            </a:r>
          </a:p>
        </p:txBody>
      </p:sp>
      <p:sp>
        <p:nvSpPr>
          <p:cNvPr id="3" name="Content Placeholder 2">
            <a:extLst>
              <a:ext uri="{FF2B5EF4-FFF2-40B4-BE49-F238E27FC236}">
                <a16:creationId xmlns:a16="http://schemas.microsoft.com/office/drawing/2014/main" id="{356B06D1-61E2-24FB-4F4B-3817E3F76027}"/>
              </a:ext>
            </a:extLst>
          </p:cNvPr>
          <p:cNvSpPr>
            <a:spLocks noGrp="1"/>
          </p:cNvSpPr>
          <p:nvPr>
            <p:ph idx="1"/>
          </p:nvPr>
        </p:nvSpPr>
        <p:spPr>
          <a:xfrm>
            <a:off x="643467" y="1782981"/>
            <a:ext cx="10905066" cy="4393982"/>
          </a:xfrm>
        </p:spPr>
        <p:txBody>
          <a:bodyPr>
            <a:normAutofit/>
          </a:bodyPr>
          <a:lstStyle/>
          <a:p>
            <a:r>
              <a:rPr lang="en-CZ" sz="2000"/>
              <a:t>An independent validation by every node of the network</a:t>
            </a:r>
          </a:p>
          <a:p>
            <a:pPr lvl="1"/>
            <a:r>
              <a:rPr lang="en-CZ" sz="2000"/>
              <a:t>Miners cannot cheat</a:t>
            </a:r>
          </a:p>
          <a:p>
            <a:r>
              <a:rPr lang="en-CZ" sz="2000"/>
              <a:t>A lot of validation criterias</a:t>
            </a:r>
          </a:p>
          <a:p>
            <a:pPr lvl="1"/>
            <a:r>
              <a:rPr lang="en-GB" sz="2000"/>
              <a:t>S</a:t>
            </a:r>
            <a:r>
              <a:rPr lang="en-CZ" sz="2000"/>
              <a:t>yntax, block header hash, block timestamp, block size, coinbase transaction, all transactions are valid</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9953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AB04BB-01E6-3002-6ACA-6BE79ECEF55A}"/>
              </a:ext>
            </a:extLst>
          </p:cNvPr>
          <p:cNvSpPr>
            <a:spLocks noGrp="1"/>
          </p:cNvSpPr>
          <p:nvPr>
            <p:ph type="title"/>
          </p:nvPr>
        </p:nvSpPr>
        <p:spPr>
          <a:xfrm>
            <a:off x="643467" y="321734"/>
            <a:ext cx="10905066" cy="1135737"/>
          </a:xfrm>
        </p:spPr>
        <p:txBody>
          <a:bodyPr>
            <a:normAutofit/>
          </a:bodyPr>
          <a:lstStyle/>
          <a:p>
            <a:r>
              <a:rPr lang="en-CZ" sz="3600"/>
              <a:t>Assembling And Selecting Chains Of Blocks</a:t>
            </a:r>
          </a:p>
        </p:txBody>
      </p:sp>
      <p:sp>
        <p:nvSpPr>
          <p:cNvPr id="3" name="Content Placeholder 2">
            <a:extLst>
              <a:ext uri="{FF2B5EF4-FFF2-40B4-BE49-F238E27FC236}">
                <a16:creationId xmlns:a16="http://schemas.microsoft.com/office/drawing/2014/main" id="{A13BD1D3-7BD4-7F36-3312-78B7E1A54847}"/>
              </a:ext>
            </a:extLst>
          </p:cNvPr>
          <p:cNvSpPr>
            <a:spLocks noGrp="1"/>
          </p:cNvSpPr>
          <p:nvPr>
            <p:ph idx="1"/>
          </p:nvPr>
        </p:nvSpPr>
        <p:spPr>
          <a:xfrm>
            <a:off x="643467" y="1782981"/>
            <a:ext cx="10905066" cy="4393982"/>
          </a:xfrm>
        </p:spPr>
        <p:txBody>
          <a:bodyPr>
            <a:normAutofit/>
          </a:bodyPr>
          <a:lstStyle/>
          <a:p>
            <a:r>
              <a:rPr lang="en-GB" sz="2000" dirty="0">
                <a:effectLst/>
              </a:rPr>
              <a:t>Once block validated, attempt to assemble chain with most </a:t>
            </a:r>
            <a:r>
              <a:rPr lang="en-GB" sz="2000" dirty="0" err="1">
                <a:effectLst/>
              </a:rPr>
              <a:t>PoW</a:t>
            </a:r>
            <a:endParaRPr lang="en-GB" sz="2000" dirty="0">
              <a:effectLst/>
            </a:endParaRPr>
          </a:p>
          <a:p>
            <a:r>
              <a:rPr lang="en-CZ" sz="2000" dirty="0"/>
              <a:t>Nodes maintain main blockchain, secondary blockchains and orphans</a:t>
            </a:r>
          </a:p>
          <a:p>
            <a:pPr lvl="1"/>
            <a:r>
              <a:rPr lang="en-GB" sz="1600" dirty="0"/>
              <a:t>O</a:t>
            </a:r>
            <a:r>
              <a:rPr lang="en-CZ" sz="1600" dirty="0"/>
              <a:t>rphan = block without a parent</a:t>
            </a:r>
          </a:p>
          <a:p>
            <a:r>
              <a:rPr lang="en-CZ" sz="2000" dirty="0"/>
              <a:t>Received blocks connected to the main/secondary chain</a:t>
            </a:r>
          </a:p>
          <a:p>
            <a:pPr lvl="1"/>
            <a:r>
              <a:rPr lang="en-CZ" sz="2000" dirty="0"/>
              <a:t>Recorverging to secondary chain if more cumulative work</a:t>
            </a:r>
          </a:p>
          <a:p>
            <a:r>
              <a:rPr lang="en-CZ" sz="2000" dirty="0"/>
              <a:t>Consensus by selecting the greatest-comulative-work valid chain</a:t>
            </a:r>
          </a:p>
          <a:p>
            <a:pPr lvl="1"/>
            <a:r>
              <a:rPr lang="en-CZ" sz="2000" dirty="0"/>
              <a:t>“Voting” which chain is the main – extending the chain with a new block is the vote</a:t>
            </a:r>
          </a:p>
          <a:p>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391421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97887DB-C15F-B416-DCB4-75A3A1ADF0B4}"/>
              </a:ext>
            </a:extLst>
          </p:cNvPr>
          <p:cNvSpPr>
            <a:spLocks noGrp="1"/>
          </p:cNvSpPr>
          <p:nvPr>
            <p:ph type="title"/>
          </p:nvPr>
        </p:nvSpPr>
        <p:spPr>
          <a:xfrm>
            <a:off x="643467" y="321734"/>
            <a:ext cx="10905066" cy="1135737"/>
          </a:xfrm>
        </p:spPr>
        <p:txBody>
          <a:bodyPr>
            <a:normAutofit/>
          </a:bodyPr>
          <a:lstStyle/>
          <a:p>
            <a:r>
              <a:rPr lang="en-CZ" sz="3600" dirty="0"/>
              <a:t>Forks</a:t>
            </a:r>
          </a:p>
        </p:txBody>
      </p:sp>
      <p:sp>
        <p:nvSpPr>
          <p:cNvPr id="3" name="Content Placeholder 2">
            <a:extLst>
              <a:ext uri="{FF2B5EF4-FFF2-40B4-BE49-F238E27FC236}">
                <a16:creationId xmlns:a16="http://schemas.microsoft.com/office/drawing/2014/main" id="{C6EE2475-EA6E-1F90-B372-EBF29024CE84}"/>
              </a:ext>
            </a:extLst>
          </p:cNvPr>
          <p:cNvSpPr>
            <a:spLocks noGrp="1"/>
          </p:cNvSpPr>
          <p:nvPr>
            <p:ph idx="1"/>
          </p:nvPr>
        </p:nvSpPr>
        <p:spPr>
          <a:xfrm>
            <a:off x="643467" y="1782981"/>
            <a:ext cx="10905066" cy="4393982"/>
          </a:xfrm>
        </p:spPr>
        <p:txBody>
          <a:bodyPr>
            <a:normAutofit/>
          </a:bodyPr>
          <a:lstStyle/>
          <a:p>
            <a:r>
              <a:rPr lang="en-CZ" sz="2000" dirty="0"/>
              <a:t>Different copies of blockchain </a:t>
            </a:r>
            <a:r>
              <a:rPr lang="en-US" sz="2000" dirty="0"/>
              <a:t>not always consistent, e.g., delays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83B749F-9DAA-DD25-CC2B-BAB674F0B5BB}"/>
              </a:ext>
            </a:extLst>
          </p:cNvPr>
          <p:cNvPicPr>
            <a:picLocks noChangeAspect="1"/>
          </p:cNvPicPr>
          <p:nvPr/>
        </p:nvPicPr>
        <p:blipFill>
          <a:blip r:embed="rId2"/>
          <a:stretch>
            <a:fillRect/>
          </a:stretch>
        </p:blipFill>
        <p:spPr>
          <a:xfrm>
            <a:off x="1597031" y="2812161"/>
            <a:ext cx="3629726" cy="3063875"/>
          </a:xfrm>
          <a:prstGeom prst="rect">
            <a:avLst/>
          </a:prstGeom>
        </p:spPr>
      </p:pic>
      <p:pic>
        <p:nvPicPr>
          <p:cNvPr id="5" name="Picture 4">
            <a:extLst>
              <a:ext uri="{FF2B5EF4-FFF2-40B4-BE49-F238E27FC236}">
                <a16:creationId xmlns:a16="http://schemas.microsoft.com/office/drawing/2014/main" id="{0D54BA73-05AC-7324-E0CD-151D1D0A587A}"/>
              </a:ext>
            </a:extLst>
          </p:cNvPr>
          <p:cNvPicPr>
            <a:picLocks noChangeAspect="1"/>
          </p:cNvPicPr>
          <p:nvPr/>
        </p:nvPicPr>
        <p:blipFill>
          <a:blip r:embed="rId3"/>
          <a:stretch>
            <a:fillRect/>
          </a:stretch>
        </p:blipFill>
        <p:spPr>
          <a:xfrm>
            <a:off x="6485467" y="2119518"/>
            <a:ext cx="3804356" cy="4449162"/>
          </a:xfrm>
          <a:prstGeom prst="rect">
            <a:avLst/>
          </a:prstGeom>
        </p:spPr>
      </p:pic>
      <p:sp>
        <p:nvSpPr>
          <p:cNvPr id="6" name="Right Arrow 5">
            <a:extLst>
              <a:ext uri="{FF2B5EF4-FFF2-40B4-BE49-F238E27FC236}">
                <a16:creationId xmlns:a16="http://schemas.microsoft.com/office/drawing/2014/main" id="{138FF51A-2618-DD5D-CC8B-3DEA9E7E386E}"/>
              </a:ext>
            </a:extLst>
          </p:cNvPr>
          <p:cNvSpPr/>
          <p:nvPr/>
        </p:nvSpPr>
        <p:spPr>
          <a:xfrm>
            <a:off x="5610608" y="4101782"/>
            <a:ext cx="978408"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Z"/>
          </a:p>
        </p:txBody>
      </p:sp>
    </p:spTree>
    <p:extLst>
      <p:ext uri="{BB962C8B-B14F-4D97-AF65-F5344CB8AC3E}">
        <p14:creationId xmlns:p14="http://schemas.microsoft.com/office/powerpoint/2010/main" val="3380097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FAC3B3-C10A-C697-9FEC-CCFBB6488D75}"/>
              </a:ext>
            </a:extLst>
          </p:cNvPr>
          <p:cNvSpPr>
            <a:spLocks noGrp="1"/>
          </p:cNvSpPr>
          <p:nvPr>
            <p:ph type="title"/>
          </p:nvPr>
        </p:nvSpPr>
        <p:spPr>
          <a:xfrm>
            <a:off x="643467" y="321734"/>
            <a:ext cx="10905066" cy="1135737"/>
          </a:xfrm>
        </p:spPr>
        <p:txBody>
          <a:bodyPr>
            <a:normAutofit/>
          </a:bodyPr>
          <a:lstStyle/>
          <a:p>
            <a:r>
              <a:rPr lang="en-CZ" sz="3600" dirty="0"/>
              <a:t>Fork Resolution</a:t>
            </a:r>
          </a:p>
        </p:txBody>
      </p:sp>
      <p:sp>
        <p:nvSpPr>
          <p:cNvPr id="3" name="Content Placeholder 2">
            <a:extLst>
              <a:ext uri="{FF2B5EF4-FFF2-40B4-BE49-F238E27FC236}">
                <a16:creationId xmlns:a16="http://schemas.microsoft.com/office/drawing/2014/main" id="{60341953-AAED-EB8E-0A31-A189C7A4431F}"/>
              </a:ext>
            </a:extLst>
          </p:cNvPr>
          <p:cNvSpPr>
            <a:spLocks noGrp="1"/>
          </p:cNvSpPr>
          <p:nvPr>
            <p:ph idx="1"/>
          </p:nvPr>
        </p:nvSpPr>
        <p:spPr>
          <a:xfrm>
            <a:off x="643467" y="1782981"/>
            <a:ext cx="10905066" cy="4393982"/>
          </a:xfrm>
        </p:spPr>
        <p:txBody>
          <a:bodyPr>
            <a:normAutofit/>
          </a:bodyPr>
          <a:lstStyle/>
          <a:p>
            <a:endParaRPr lang="en-CZ"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68B2727-A18D-BC8E-D166-F6147CF92476}"/>
              </a:ext>
            </a:extLst>
          </p:cNvPr>
          <p:cNvPicPr>
            <a:picLocks noChangeAspect="1"/>
          </p:cNvPicPr>
          <p:nvPr/>
        </p:nvPicPr>
        <p:blipFill>
          <a:blip r:embed="rId3"/>
          <a:stretch>
            <a:fillRect/>
          </a:stretch>
        </p:blipFill>
        <p:spPr>
          <a:xfrm>
            <a:off x="1630780" y="2288789"/>
            <a:ext cx="3399866" cy="3682708"/>
          </a:xfrm>
          <a:prstGeom prst="rect">
            <a:avLst/>
          </a:prstGeom>
        </p:spPr>
      </p:pic>
      <p:pic>
        <p:nvPicPr>
          <p:cNvPr id="5" name="Picture 4">
            <a:extLst>
              <a:ext uri="{FF2B5EF4-FFF2-40B4-BE49-F238E27FC236}">
                <a16:creationId xmlns:a16="http://schemas.microsoft.com/office/drawing/2014/main" id="{77193B48-E1FF-5ED7-4C72-E01F7965B516}"/>
              </a:ext>
            </a:extLst>
          </p:cNvPr>
          <p:cNvPicPr>
            <a:picLocks noChangeAspect="1"/>
          </p:cNvPicPr>
          <p:nvPr/>
        </p:nvPicPr>
        <p:blipFill>
          <a:blip r:embed="rId4"/>
          <a:stretch>
            <a:fillRect/>
          </a:stretch>
        </p:blipFill>
        <p:spPr>
          <a:xfrm>
            <a:off x="6540428" y="1586180"/>
            <a:ext cx="3662261" cy="5087926"/>
          </a:xfrm>
          <a:prstGeom prst="rect">
            <a:avLst/>
          </a:prstGeom>
        </p:spPr>
      </p:pic>
      <p:sp>
        <p:nvSpPr>
          <p:cNvPr id="6" name="Right Arrow 5">
            <a:extLst>
              <a:ext uri="{FF2B5EF4-FFF2-40B4-BE49-F238E27FC236}">
                <a16:creationId xmlns:a16="http://schemas.microsoft.com/office/drawing/2014/main" id="{3D9B57CB-A3C0-A81C-E651-7A5C4477A321}"/>
              </a:ext>
            </a:extLst>
          </p:cNvPr>
          <p:cNvSpPr/>
          <p:nvPr/>
        </p:nvSpPr>
        <p:spPr>
          <a:xfrm>
            <a:off x="5610608" y="4101782"/>
            <a:ext cx="978408" cy="48463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CZ"/>
          </a:p>
        </p:txBody>
      </p:sp>
    </p:spTree>
    <p:extLst>
      <p:ext uri="{BB962C8B-B14F-4D97-AF65-F5344CB8AC3E}">
        <p14:creationId xmlns:p14="http://schemas.microsoft.com/office/powerpoint/2010/main" val="3674836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F62945-2E28-1994-91B6-8DCB267E233A}"/>
              </a:ext>
            </a:extLst>
          </p:cNvPr>
          <p:cNvSpPr>
            <a:spLocks noGrp="1"/>
          </p:cNvSpPr>
          <p:nvPr>
            <p:ph type="title"/>
          </p:nvPr>
        </p:nvSpPr>
        <p:spPr>
          <a:xfrm>
            <a:off x="643467" y="321734"/>
            <a:ext cx="10905066" cy="1135737"/>
          </a:xfrm>
        </p:spPr>
        <p:txBody>
          <a:bodyPr>
            <a:normAutofit/>
          </a:bodyPr>
          <a:lstStyle/>
          <a:p>
            <a:r>
              <a:rPr lang="en-CZ" sz="3600"/>
              <a:t>Mining Race</a:t>
            </a:r>
          </a:p>
        </p:txBody>
      </p:sp>
      <p:sp>
        <p:nvSpPr>
          <p:cNvPr id="3" name="Content Placeholder 2">
            <a:extLst>
              <a:ext uri="{FF2B5EF4-FFF2-40B4-BE49-F238E27FC236}">
                <a16:creationId xmlns:a16="http://schemas.microsoft.com/office/drawing/2014/main" id="{951C46DC-6281-E44D-3CDB-ABF2498C079F}"/>
              </a:ext>
            </a:extLst>
          </p:cNvPr>
          <p:cNvSpPr>
            <a:spLocks noGrp="1"/>
          </p:cNvSpPr>
          <p:nvPr>
            <p:ph idx="1"/>
          </p:nvPr>
        </p:nvSpPr>
        <p:spPr>
          <a:xfrm>
            <a:off x="643469" y="1782981"/>
            <a:ext cx="4008384" cy="4393982"/>
          </a:xfrm>
        </p:spPr>
        <p:txBody>
          <a:bodyPr>
            <a:normAutofit/>
          </a:bodyPr>
          <a:lstStyle/>
          <a:p>
            <a:r>
              <a:rPr lang="en-GB" sz="2000"/>
              <a:t>M</a:t>
            </a:r>
            <a:r>
              <a:rPr lang="en-CZ" sz="2000"/>
              <a:t>ining related to the cost of electricity</a:t>
            </a:r>
          </a:p>
          <a:p>
            <a:r>
              <a:rPr lang="en-CZ" sz="2000"/>
              <a:t>The hashing power increased exponentionaly (Moore’s Law)</a:t>
            </a:r>
          </a:p>
          <a:p>
            <a:pPr lvl="1"/>
            <a:r>
              <a:rPr lang="en-CZ" sz="2000"/>
              <a:t>CPU </a:t>
            </a:r>
            <a:r>
              <a:rPr lang="en-CZ" sz="2000">
                <a:sym typeface="Wingdings" pitchFamily="2" charset="2"/>
              </a:rPr>
              <a:t> GPU  FPGA  ASIC</a:t>
            </a:r>
          </a:p>
          <a:p>
            <a:pPr lvl="1"/>
            <a:r>
              <a:rPr lang="en-CZ" sz="2000">
                <a:sym typeface="Wingdings" pitchFamily="2" charset="2"/>
              </a:rPr>
              <a:t>The extra nounce solution</a:t>
            </a:r>
          </a:p>
          <a:p>
            <a:pPr lvl="1"/>
            <a:endParaRPr lang="en-CZ" sz="2000"/>
          </a:p>
        </p:txBody>
      </p:sp>
      <p:grpSp>
        <p:nvGrpSpPr>
          <p:cNvPr id="12" name="Group 11">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 name="Rectangle 12">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a:extLst>
              <a:ext uri="{FF2B5EF4-FFF2-40B4-BE49-F238E27FC236}">
                <a16:creationId xmlns:a16="http://schemas.microsoft.com/office/drawing/2014/main" id="{7EE56056-3E05-BE4E-E4FD-79D89B357267}"/>
              </a:ext>
            </a:extLst>
          </p:cNvPr>
          <p:cNvPicPr>
            <a:picLocks noChangeAspect="1"/>
          </p:cNvPicPr>
          <p:nvPr/>
        </p:nvPicPr>
        <p:blipFill>
          <a:blip r:embed="rId3"/>
          <a:stretch>
            <a:fillRect/>
          </a:stretch>
        </p:blipFill>
        <p:spPr>
          <a:xfrm>
            <a:off x="6920819" y="1782982"/>
            <a:ext cx="3002210" cy="2116558"/>
          </a:xfrm>
          <a:prstGeom prst="rect">
            <a:avLst/>
          </a:prstGeom>
        </p:spPr>
      </p:pic>
      <p:grpSp>
        <p:nvGrpSpPr>
          <p:cNvPr id="16" name="Group 15">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7" name="Isosceles Triangle 1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B8611D4-7A1B-865F-97C9-D73CA109913D}"/>
              </a:ext>
            </a:extLst>
          </p:cNvPr>
          <p:cNvPicPr>
            <a:picLocks noChangeAspect="1"/>
          </p:cNvPicPr>
          <p:nvPr/>
        </p:nvPicPr>
        <p:blipFill>
          <a:blip r:embed="rId4"/>
          <a:stretch>
            <a:fillRect/>
          </a:stretch>
        </p:blipFill>
        <p:spPr>
          <a:xfrm>
            <a:off x="6734099" y="4060406"/>
            <a:ext cx="3375654" cy="2084467"/>
          </a:xfrm>
          <a:prstGeom prst="rect">
            <a:avLst/>
          </a:prstGeom>
        </p:spPr>
      </p:pic>
    </p:spTree>
    <p:extLst>
      <p:ext uri="{BB962C8B-B14F-4D97-AF65-F5344CB8AC3E}">
        <p14:creationId xmlns:p14="http://schemas.microsoft.com/office/powerpoint/2010/main" val="41274360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2CDD74-C0DB-32E6-0544-16BC7F4759C4}"/>
              </a:ext>
            </a:extLst>
          </p:cNvPr>
          <p:cNvSpPr>
            <a:spLocks noGrp="1"/>
          </p:cNvSpPr>
          <p:nvPr>
            <p:ph type="title"/>
          </p:nvPr>
        </p:nvSpPr>
        <p:spPr>
          <a:xfrm>
            <a:off x="643467" y="321734"/>
            <a:ext cx="10905066" cy="1135737"/>
          </a:xfrm>
        </p:spPr>
        <p:txBody>
          <a:bodyPr>
            <a:normAutofit/>
          </a:bodyPr>
          <a:lstStyle/>
          <a:p>
            <a:r>
              <a:rPr lang="en-CZ" sz="3600"/>
              <a:t>Mining Pools</a:t>
            </a:r>
          </a:p>
        </p:txBody>
      </p:sp>
      <p:sp>
        <p:nvSpPr>
          <p:cNvPr id="3" name="Content Placeholder 2">
            <a:extLst>
              <a:ext uri="{FF2B5EF4-FFF2-40B4-BE49-F238E27FC236}">
                <a16:creationId xmlns:a16="http://schemas.microsoft.com/office/drawing/2014/main" id="{418D61CB-E1D6-AD19-ED78-BE31498845BA}"/>
              </a:ext>
            </a:extLst>
          </p:cNvPr>
          <p:cNvSpPr>
            <a:spLocks noGrp="1"/>
          </p:cNvSpPr>
          <p:nvPr>
            <p:ph idx="1"/>
          </p:nvPr>
        </p:nvSpPr>
        <p:spPr>
          <a:xfrm>
            <a:off x="643467" y="1782981"/>
            <a:ext cx="10905066" cy="4393982"/>
          </a:xfrm>
        </p:spPr>
        <p:txBody>
          <a:bodyPr>
            <a:normAutofit/>
          </a:bodyPr>
          <a:lstStyle/>
          <a:p>
            <a:r>
              <a:rPr lang="en-CZ" sz="2000"/>
              <a:t>Solo miners have no chance any longer</a:t>
            </a:r>
          </a:p>
          <a:p>
            <a:pPr lvl="1"/>
            <a:r>
              <a:rPr lang="en-CZ" sz="2000"/>
              <a:t>E.g., </a:t>
            </a:r>
            <a:r>
              <a:rPr lang="en-GB" sz="2000">
                <a:effectLst/>
              </a:rPr>
              <a:t>P = (14 * 10</a:t>
            </a:r>
            <a:r>
              <a:rPr lang="en-GB" sz="2000" baseline="30000">
                <a:effectLst/>
              </a:rPr>
              <a:t>12</a:t>
            </a:r>
            <a:r>
              <a:rPr lang="en-GB" sz="2000">
                <a:effectLst/>
              </a:rPr>
              <a:t> / 3 * 10</a:t>
            </a:r>
            <a:r>
              <a:rPr lang="en-GB" sz="2000" baseline="30000">
                <a:effectLst/>
              </a:rPr>
              <a:t>18</a:t>
            </a:r>
            <a:r>
              <a:rPr lang="en-GB" sz="2000">
                <a:effectLst/>
              </a:rPr>
              <a:t>) * 210,240 = 0.98</a:t>
            </a:r>
            <a:endParaRPr lang="en-CZ" sz="2000"/>
          </a:p>
          <a:p>
            <a:pPr lvl="2"/>
            <a:r>
              <a:rPr lang="en-CZ" dirty="0"/>
              <a:t>HW with 14TH/s ~ $2,500 + $1.5/day for electricity</a:t>
            </a:r>
          </a:p>
          <a:p>
            <a:pPr lvl="2"/>
            <a:r>
              <a:rPr lang="en-CZ" dirty="0"/>
              <a:t>3EH/s – network wide hashing rate</a:t>
            </a:r>
          </a:p>
          <a:p>
            <a:pPr lvl="2"/>
            <a:r>
              <a:rPr lang="en-CZ" dirty="0"/>
              <a:t>210,240 – number of blocks in 4 years</a:t>
            </a:r>
          </a:p>
          <a:p>
            <a:r>
              <a:rPr lang="en-CZ" sz="2000"/>
              <a:t>Managed pools</a:t>
            </a:r>
          </a:p>
          <a:p>
            <a:pPr lvl="1"/>
            <a:r>
              <a:rPr lang="en-GB" sz="2000"/>
              <a:t>P</a:t>
            </a:r>
            <a:r>
              <a:rPr lang="en-CZ" sz="2000"/>
              <a:t>ool operator</a:t>
            </a:r>
          </a:p>
          <a:p>
            <a:r>
              <a:rPr lang="en-CZ" sz="2000"/>
              <a:t>P2Pool</a:t>
            </a:r>
          </a:p>
          <a:p>
            <a:pPr lvl="1"/>
            <a:r>
              <a:rPr lang="en-CZ" sz="2000"/>
              <a:t>No central operator</a:t>
            </a:r>
          </a:p>
          <a:p>
            <a:pPr lvl="1"/>
            <a:r>
              <a:rPr lang="en-CZ" sz="2000"/>
              <a:t>Blockchain like system, e.g., sharechain </a:t>
            </a:r>
          </a:p>
          <a:p>
            <a:pPr lvl="1"/>
            <a:endParaRPr lang="en-CZ" sz="2000"/>
          </a:p>
          <a:p>
            <a:pPr lvl="2"/>
            <a:endParaRPr lang="en-CZ" dirty="0"/>
          </a:p>
          <a:p>
            <a:endParaRPr lang="en-CZ" sz="200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9869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104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103ED2-5F90-E2DB-55D6-2AFEA67775E4}"/>
              </a:ext>
            </a:extLst>
          </p:cNvPr>
          <p:cNvSpPr>
            <a:spLocks noGrp="1"/>
          </p:cNvSpPr>
          <p:nvPr>
            <p:ph type="title"/>
          </p:nvPr>
        </p:nvSpPr>
        <p:spPr>
          <a:xfrm>
            <a:off x="643467" y="321734"/>
            <a:ext cx="10905066" cy="1135737"/>
          </a:xfrm>
        </p:spPr>
        <p:txBody>
          <a:bodyPr>
            <a:normAutofit/>
          </a:bodyPr>
          <a:lstStyle/>
          <a:p>
            <a:r>
              <a:rPr lang="en-CZ" sz="3600" dirty="0"/>
              <a:t>Wallet</a:t>
            </a:r>
          </a:p>
        </p:txBody>
      </p:sp>
      <p:sp>
        <p:nvSpPr>
          <p:cNvPr id="3" name="Content Placeholder 2">
            <a:extLst>
              <a:ext uri="{FF2B5EF4-FFF2-40B4-BE49-F238E27FC236}">
                <a16:creationId xmlns:a16="http://schemas.microsoft.com/office/drawing/2014/main" id="{C616D86F-F9F1-00B1-28ED-448FF02BF42E}"/>
              </a:ext>
            </a:extLst>
          </p:cNvPr>
          <p:cNvSpPr>
            <a:spLocks noGrp="1"/>
          </p:cNvSpPr>
          <p:nvPr>
            <p:ph idx="1"/>
          </p:nvPr>
        </p:nvSpPr>
        <p:spPr>
          <a:xfrm>
            <a:off x="643469" y="1782981"/>
            <a:ext cx="4008384" cy="4393982"/>
          </a:xfrm>
        </p:spPr>
        <p:txBody>
          <a:bodyPr>
            <a:normAutofit/>
          </a:bodyPr>
          <a:lstStyle/>
          <a:p>
            <a:r>
              <a:rPr lang="en-CZ" sz="2000" dirty="0"/>
              <a:t>UI to the bitcoin interface</a:t>
            </a:r>
          </a:p>
          <a:p>
            <a:r>
              <a:rPr lang="en-GB" sz="2000" dirty="0"/>
              <a:t>D</a:t>
            </a:r>
            <a:r>
              <a:rPr lang="en-CZ" sz="2000" dirty="0"/>
              <a:t>esktop, mobile, web, HW, paperwallets, …</a:t>
            </a:r>
          </a:p>
          <a:p>
            <a:r>
              <a:rPr lang="en-CZ" sz="2000" dirty="0"/>
              <a:t>A bitcoin node that stores and manages keys</a:t>
            </a:r>
          </a:p>
        </p:txBody>
      </p:sp>
      <p:grpSp>
        <p:nvGrpSpPr>
          <p:cNvPr id="1048" name="Group 104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049" name="Rectangle 104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Isosceles Triangle 104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2" name="Group 105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053" name="Isosceles Triangle 105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8" name="Picture 4" descr="Best Cryptocurrency Wallet | Ethereum Wallet | ERC20 Wallet | Trust Wallet">
            <a:extLst>
              <a:ext uri="{FF2B5EF4-FFF2-40B4-BE49-F238E27FC236}">
                <a16:creationId xmlns:a16="http://schemas.microsoft.com/office/drawing/2014/main" id="{D3E1DAA2-5D83-99B1-5F9A-F58CF98BF5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76011" y="411791"/>
            <a:ext cx="3047033" cy="30470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E5B336-069B-E11B-268F-687C1963EF3D}"/>
              </a:ext>
            </a:extLst>
          </p:cNvPr>
          <p:cNvPicPr>
            <a:picLocks noChangeAspect="1"/>
          </p:cNvPicPr>
          <p:nvPr/>
        </p:nvPicPr>
        <p:blipFill>
          <a:blip r:embed="rId4"/>
          <a:stretch>
            <a:fillRect/>
          </a:stretch>
        </p:blipFill>
        <p:spPr>
          <a:xfrm>
            <a:off x="8638767" y="381967"/>
            <a:ext cx="1416870" cy="3047033"/>
          </a:xfrm>
          <a:prstGeom prst="rect">
            <a:avLst/>
          </a:prstGeom>
        </p:spPr>
      </p:pic>
      <p:pic>
        <p:nvPicPr>
          <p:cNvPr id="1030" name="Picture 6">
            <a:extLst>
              <a:ext uri="{FF2B5EF4-FFF2-40B4-BE49-F238E27FC236}">
                <a16:creationId xmlns:a16="http://schemas.microsoft.com/office/drawing/2014/main" id="{6531CB08-4AEF-7E3E-542A-FBE9F3FFC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095175"/>
            <a:ext cx="4149090" cy="2219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3141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3E99C9-133A-30A2-FD69-C01B8E4DC106}"/>
              </a:ext>
            </a:extLst>
          </p:cNvPr>
          <p:cNvSpPr>
            <a:spLocks noGrp="1"/>
          </p:cNvSpPr>
          <p:nvPr>
            <p:ph type="title"/>
          </p:nvPr>
        </p:nvSpPr>
        <p:spPr>
          <a:xfrm>
            <a:off x="643467" y="321734"/>
            <a:ext cx="10905066" cy="1135737"/>
          </a:xfrm>
        </p:spPr>
        <p:txBody>
          <a:bodyPr>
            <a:normAutofit/>
          </a:bodyPr>
          <a:lstStyle/>
          <a:p>
            <a:r>
              <a:rPr lang="en-CZ" sz="3600"/>
              <a:t>Consensus Attacks</a:t>
            </a:r>
          </a:p>
        </p:txBody>
      </p:sp>
      <p:sp>
        <p:nvSpPr>
          <p:cNvPr id="3" name="Content Placeholder 2">
            <a:extLst>
              <a:ext uri="{FF2B5EF4-FFF2-40B4-BE49-F238E27FC236}">
                <a16:creationId xmlns:a16="http://schemas.microsoft.com/office/drawing/2014/main" id="{96323CD7-587A-A656-4A51-C18AD81FD6F5}"/>
              </a:ext>
            </a:extLst>
          </p:cNvPr>
          <p:cNvSpPr>
            <a:spLocks noGrp="1"/>
          </p:cNvSpPr>
          <p:nvPr>
            <p:ph idx="1"/>
          </p:nvPr>
        </p:nvSpPr>
        <p:spPr>
          <a:xfrm>
            <a:off x="643469" y="1782981"/>
            <a:ext cx="5644442" cy="4393982"/>
          </a:xfrm>
        </p:spPr>
        <p:txBody>
          <a:bodyPr>
            <a:normAutofit/>
          </a:bodyPr>
          <a:lstStyle/>
          <a:p>
            <a:r>
              <a:rPr lang="en-CZ" sz="2000" dirty="0"/>
              <a:t>Attack future or recent past (~ tens of blocks)</a:t>
            </a:r>
          </a:p>
          <a:p>
            <a:pPr lvl="1"/>
            <a:r>
              <a:rPr lang="en-CZ" sz="2000" dirty="0"/>
              <a:t>Large computation power needed for very deep forks </a:t>
            </a:r>
          </a:p>
          <a:p>
            <a:r>
              <a:rPr lang="en-CZ" sz="2000" dirty="0"/>
              <a:t>Causes DoS, cannot steal bitcoins</a:t>
            </a:r>
          </a:p>
        </p:txBody>
      </p:sp>
      <p:grpSp>
        <p:nvGrpSpPr>
          <p:cNvPr id="23" name="Group 2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E5A95EAE-2FD7-4C1E-576C-EF207DBBA09C}"/>
              </a:ext>
            </a:extLst>
          </p:cNvPr>
          <p:cNvPicPr>
            <a:picLocks noChangeAspect="1"/>
          </p:cNvPicPr>
          <p:nvPr/>
        </p:nvPicPr>
        <p:blipFill>
          <a:blip r:embed="rId2"/>
          <a:stretch>
            <a:fillRect/>
          </a:stretch>
        </p:blipFill>
        <p:spPr>
          <a:xfrm>
            <a:off x="6557217" y="1782981"/>
            <a:ext cx="3729417" cy="4361892"/>
          </a:xfrm>
          <a:prstGeom prst="rect">
            <a:avLst/>
          </a:prstGeom>
        </p:spPr>
      </p:pic>
      <p:grpSp>
        <p:nvGrpSpPr>
          <p:cNvPr id="27" name="Group 2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8" name="Rectangle 2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835168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a:t>51% Attack</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7" y="1782981"/>
            <a:ext cx="10905066" cy="4393982"/>
          </a:xfrm>
        </p:spPr>
        <p:txBody>
          <a:bodyPr>
            <a:normAutofit/>
          </a:bodyPr>
          <a:lstStyle/>
          <a:p>
            <a:r>
              <a:rPr lang="en-CZ" sz="2000" dirty="0"/>
              <a:t>Majority of miners (51%) can cause deliberate forks</a:t>
            </a:r>
          </a:p>
          <a:p>
            <a:pPr lvl="1"/>
            <a:r>
              <a:rPr lang="en-CZ" sz="2000" dirty="0"/>
              <a:t>Theoretically ~30% of hashing power should be enough</a:t>
            </a:r>
          </a:p>
          <a:p>
            <a:r>
              <a:rPr lang="en-CZ" sz="2000" dirty="0"/>
              <a:t>Double spend on attackers transactions</a:t>
            </a:r>
          </a:p>
          <a:p>
            <a:pPr lvl="1"/>
            <a:r>
              <a:rPr lang="en-GB" sz="2000" dirty="0"/>
              <a:t>W</a:t>
            </a:r>
            <a:r>
              <a:rPr lang="en-CZ" sz="2000" dirty="0"/>
              <a:t>ait &gt;= 6 confirmations, or</a:t>
            </a:r>
          </a:p>
          <a:p>
            <a:pPr lvl="1"/>
            <a:r>
              <a:rPr lang="en-GB" sz="2000" dirty="0"/>
              <a:t>M</a:t>
            </a:r>
            <a:r>
              <a:rPr lang="en-CZ" sz="2000" dirty="0"/>
              <a:t>ultisignature account with few confirmations</a:t>
            </a:r>
          </a:p>
          <a:p>
            <a:r>
              <a:rPr lang="en-CZ" sz="2000" dirty="0"/>
              <a:t>DoS of addresses</a:t>
            </a:r>
          </a:p>
          <a:p>
            <a:pPr lvl="1"/>
            <a:r>
              <a:rPr lang="en-CZ" sz="2000" dirty="0"/>
              <a:t>Ignore specific addresses</a:t>
            </a:r>
          </a:p>
          <a:p>
            <a:pPr marL="0" indent="0">
              <a:buNone/>
            </a:pPr>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692585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B515686-912A-FCE3-6710-E4B70A9DEC18}"/>
              </a:ext>
            </a:extLst>
          </p:cNvPr>
          <p:cNvSpPr>
            <a:spLocks noGrp="1"/>
          </p:cNvSpPr>
          <p:nvPr>
            <p:ph type="title"/>
          </p:nvPr>
        </p:nvSpPr>
        <p:spPr>
          <a:xfrm>
            <a:off x="643467" y="321734"/>
            <a:ext cx="10905066" cy="1135737"/>
          </a:xfrm>
        </p:spPr>
        <p:txBody>
          <a:bodyPr>
            <a:normAutofit/>
          </a:bodyPr>
          <a:lstStyle/>
          <a:p>
            <a:r>
              <a:rPr lang="en-CZ" sz="3600"/>
              <a:t>Changing Consensus Rules</a:t>
            </a:r>
          </a:p>
        </p:txBody>
      </p:sp>
      <p:sp>
        <p:nvSpPr>
          <p:cNvPr id="3" name="Content Placeholder 2">
            <a:extLst>
              <a:ext uri="{FF2B5EF4-FFF2-40B4-BE49-F238E27FC236}">
                <a16:creationId xmlns:a16="http://schemas.microsoft.com/office/drawing/2014/main" id="{BF4650FA-89CF-03CD-87A4-5531EC7B80D1}"/>
              </a:ext>
            </a:extLst>
          </p:cNvPr>
          <p:cNvSpPr>
            <a:spLocks noGrp="1"/>
          </p:cNvSpPr>
          <p:nvPr>
            <p:ph idx="1"/>
          </p:nvPr>
        </p:nvSpPr>
        <p:spPr>
          <a:xfrm>
            <a:off x="643469" y="1782981"/>
            <a:ext cx="4008384" cy="4393982"/>
          </a:xfrm>
        </p:spPr>
        <p:txBody>
          <a:bodyPr>
            <a:normAutofit/>
          </a:bodyPr>
          <a:lstStyle/>
          <a:p>
            <a:r>
              <a:rPr lang="en-CZ" sz="1700"/>
              <a:t>Hard forks</a:t>
            </a:r>
          </a:p>
          <a:p>
            <a:pPr lvl="1"/>
            <a:r>
              <a:rPr lang="en-CZ" sz="1700"/>
              <a:t>Not forward compatible changes</a:t>
            </a:r>
          </a:p>
          <a:p>
            <a:pPr lvl="1"/>
            <a:r>
              <a:rPr lang="en-CZ" sz="1700"/>
              <a:t>Change of consensus rules (a bug, modification)</a:t>
            </a:r>
          </a:p>
          <a:p>
            <a:pPr lvl="2"/>
            <a:r>
              <a:rPr lang="en-CZ" sz="1700"/>
              <a:t>Software forks (Bitcoin XT, Bitcoin Classic, Bitcoin Unlimited)</a:t>
            </a:r>
          </a:p>
          <a:p>
            <a:pPr lvl="1"/>
            <a:r>
              <a:rPr lang="en-CZ" sz="1700"/>
              <a:t>Forcing minority to upgrade or stay on a minority chain</a:t>
            </a:r>
          </a:p>
          <a:p>
            <a:pPr lvl="2"/>
            <a:r>
              <a:rPr lang="en-CZ" sz="1700"/>
              <a:t>Potentially creating two competing systems</a:t>
            </a:r>
          </a:p>
          <a:p>
            <a:r>
              <a:rPr lang="en-CZ" sz="1700"/>
              <a:t>Soft forks</a:t>
            </a:r>
          </a:p>
          <a:p>
            <a:pPr lvl="1"/>
            <a:r>
              <a:rPr lang="en-GB" sz="1700"/>
              <a:t>F</a:t>
            </a:r>
            <a:r>
              <a:rPr lang="en-CZ" sz="1700"/>
              <a:t>orward compatible change (non-upgraded clients continue to operates) </a:t>
            </a:r>
          </a:p>
          <a:p>
            <a:pPr lvl="1"/>
            <a:r>
              <a:rPr lang="en-CZ" sz="1700"/>
              <a:t>E.g., redefining NOP opcodes</a:t>
            </a:r>
          </a:p>
          <a:p>
            <a:pPr lvl="1"/>
            <a:endParaRPr lang="en-CZ" sz="1700"/>
          </a:p>
        </p:txBody>
      </p:sp>
      <p:grpSp>
        <p:nvGrpSpPr>
          <p:cNvPr id="24" name="Group 23">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5" name="Isosceles Triangle 2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A385E3CE-B565-7BFF-5B09-9F6C48419962}"/>
              </a:ext>
            </a:extLst>
          </p:cNvPr>
          <p:cNvPicPr>
            <a:picLocks noChangeAspect="1"/>
          </p:cNvPicPr>
          <p:nvPr/>
        </p:nvPicPr>
        <p:blipFill>
          <a:blip r:embed="rId3"/>
          <a:stretch>
            <a:fillRect/>
          </a:stretch>
        </p:blipFill>
        <p:spPr>
          <a:xfrm>
            <a:off x="5295320" y="3283891"/>
            <a:ext cx="6253212" cy="1360072"/>
          </a:xfrm>
          <a:prstGeom prst="rect">
            <a:avLst/>
          </a:prstGeom>
        </p:spPr>
      </p:pic>
      <p:grpSp>
        <p:nvGrpSpPr>
          <p:cNvPr id="28" name="Group 2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9" name="Rectangle 2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437097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764CD7-D582-D3B0-0FAB-0E16D30161BA}"/>
              </a:ext>
            </a:extLst>
          </p:cNvPr>
          <p:cNvSpPr>
            <a:spLocks noGrp="1"/>
          </p:cNvSpPr>
          <p:nvPr>
            <p:ph type="title"/>
          </p:nvPr>
        </p:nvSpPr>
        <p:spPr>
          <a:xfrm>
            <a:off x="3204642" y="2353641"/>
            <a:ext cx="5782716" cy="2150719"/>
          </a:xfrm>
          <a:noFill/>
        </p:spPr>
        <p:txBody>
          <a:bodyPr vert="horz" lIns="91440" tIns="45720" rIns="91440" bIns="45720" rtlCol="0" anchor="ctr">
            <a:normAutofit/>
          </a:bodyPr>
          <a:lstStyle/>
          <a:p>
            <a:pPr algn="ctr"/>
            <a:r>
              <a:rPr lang="en-US" sz="3600" kern="1200" dirty="0">
                <a:solidFill>
                  <a:srgbClr val="080808"/>
                </a:solidFill>
                <a:latin typeface="+mj-lt"/>
                <a:ea typeface="+mj-ea"/>
                <a:cs typeface="+mj-cs"/>
              </a:rPr>
              <a:t>Blockchain Applications</a:t>
            </a: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480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Applications</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7" y="1782981"/>
            <a:ext cx="10905066" cy="4393982"/>
          </a:xfrm>
        </p:spPr>
        <p:txBody>
          <a:bodyPr>
            <a:normAutofit fontScale="85000" lnSpcReduction="20000"/>
          </a:bodyPr>
          <a:lstStyle/>
          <a:p>
            <a:r>
              <a:rPr lang="en-CZ" sz="2000" dirty="0"/>
              <a:t>Digital Notary</a:t>
            </a:r>
          </a:p>
          <a:p>
            <a:pPr lvl="1"/>
            <a:r>
              <a:rPr lang="en-CZ" sz="1600" dirty="0"/>
              <a:t>Proof-of-existence - providing a proof that a document existed at the time recorded</a:t>
            </a:r>
          </a:p>
          <a:p>
            <a:r>
              <a:rPr lang="en-CZ" sz="2000" dirty="0"/>
              <a:t>Lighthouse</a:t>
            </a:r>
          </a:p>
          <a:p>
            <a:pPr lvl="1"/>
            <a:r>
              <a:rPr lang="en-CZ" sz="1600" dirty="0"/>
              <a:t>Crowdfunding application</a:t>
            </a:r>
            <a:endParaRPr lang="en-CZ" sz="2000" dirty="0"/>
          </a:p>
          <a:p>
            <a:r>
              <a:rPr lang="en-CZ" sz="2000" dirty="0"/>
              <a:t>Namecoin</a:t>
            </a:r>
          </a:p>
          <a:p>
            <a:pPr lvl="1"/>
            <a:r>
              <a:rPr lang="en-GB" sz="1600" dirty="0"/>
              <a:t>D</a:t>
            </a:r>
            <a:r>
              <a:rPr lang="en-CZ" sz="1600" dirty="0"/>
              <a:t>ecentralized name registration database</a:t>
            </a:r>
          </a:p>
          <a:p>
            <a:r>
              <a:rPr lang="en-CZ" sz="2000" dirty="0"/>
              <a:t>Colored coins</a:t>
            </a:r>
          </a:p>
          <a:p>
            <a:pPr lvl="1"/>
            <a:r>
              <a:rPr lang="en-GB" sz="1600" dirty="0"/>
              <a:t>A</a:t>
            </a:r>
            <a:r>
              <a:rPr lang="en-CZ" sz="1600" dirty="0"/>
              <a:t> protocol for creating your own digital currencies (tokens)</a:t>
            </a:r>
          </a:p>
          <a:p>
            <a:pPr lvl="1"/>
            <a:r>
              <a:rPr lang="en-CZ" sz="1600" dirty="0"/>
              <a:t>Publicaly assigning a color to a specific UTXO</a:t>
            </a:r>
          </a:p>
          <a:p>
            <a:r>
              <a:rPr lang="en-CZ" sz="2000" dirty="0"/>
              <a:t>Metacoin</a:t>
            </a:r>
          </a:p>
          <a:p>
            <a:pPr lvl="1"/>
            <a:r>
              <a:rPr lang="en-CZ" sz="1600" dirty="0"/>
              <a:t>A protocol with a different state function, i.e., APPLY(S, TX) = S instead of error</a:t>
            </a:r>
          </a:p>
          <a:p>
            <a:r>
              <a:rPr lang="en-CZ" sz="2000" dirty="0"/>
              <a:t>Counterparty</a:t>
            </a:r>
          </a:p>
          <a:p>
            <a:pPr lvl="1"/>
            <a:r>
              <a:rPr lang="en-GB" sz="1700" dirty="0"/>
              <a:t>A p</a:t>
            </a:r>
            <a:r>
              <a:rPr lang="en-CZ" sz="1700" dirty="0"/>
              <a:t>rotocol for creating/trading/exchange virtual assets and tokens</a:t>
            </a:r>
          </a:p>
          <a:p>
            <a:pPr lvl="1"/>
            <a:r>
              <a:rPr lang="en-GB" sz="1700" dirty="0"/>
              <a:t>E</a:t>
            </a:r>
            <a:r>
              <a:rPr lang="en-CZ" sz="1700" dirty="0"/>
              <a:t>mbeds metadata using OP_RETURN or multisignature</a:t>
            </a:r>
          </a:p>
          <a:p>
            <a:pPr lvl="1"/>
            <a:r>
              <a:rPr lang="en-CZ" sz="1700" dirty="0"/>
              <a:t>Platform for other applications, e.g., Spells of Genesis, Folding Coin</a:t>
            </a:r>
          </a:p>
          <a:p>
            <a:r>
              <a:rPr lang="en-CZ" sz="2100" dirty="0"/>
              <a:t>Payment Channels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3028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4" name="Rectangle 23">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State Channels </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8" y="1782981"/>
            <a:ext cx="6842935" cy="4393982"/>
          </a:xfrm>
        </p:spPr>
        <p:txBody>
          <a:bodyPr>
            <a:normAutofit/>
          </a:bodyPr>
          <a:lstStyle/>
          <a:p>
            <a:r>
              <a:rPr lang="en-GB" sz="2000" dirty="0"/>
              <a:t>M</a:t>
            </a:r>
            <a:r>
              <a:rPr lang="en-CZ" sz="2000" dirty="0"/>
              <a:t>echanism for exchanging transactions between two parties held off-chain</a:t>
            </a:r>
          </a:p>
          <a:p>
            <a:endParaRPr lang="en-CZ" sz="2000" dirty="0"/>
          </a:p>
          <a:p>
            <a:pPr marL="457200" indent="-457200">
              <a:buFont typeface="+mj-lt"/>
              <a:buAutoNum type="arabicPeriod"/>
            </a:pPr>
            <a:r>
              <a:rPr lang="en-CZ" sz="2000" dirty="0"/>
              <a:t>Established by </a:t>
            </a:r>
            <a:r>
              <a:rPr lang="en-CZ" sz="2000" i="1" dirty="0"/>
              <a:t>funding transaction </a:t>
            </a:r>
            <a:r>
              <a:rPr lang="en-CZ" sz="2000" dirty="0"/>
              <a:t>that locks a shared state on blockchain</a:t>
            </a:r>
          </a:p>
          <a:p>
            <a:pPr marL="457200" indent="-457200">
              <a:buFont typeface="+mj-lt"/>
              <a:buAutoNum type="arabicPeriod"/>
            </a:pPr>
            <a:r>
              <a:rPr lang="en-CZ" sz="2000" dirty="0"/>
              <a:t>Exchanging </a:t>
            </a:r>
            <a:r>
              <a:rPr lang="en-CZ" sz="2000" i="1" dirty="0"/>
              <a:t>commitment transactions </a:t>
            </a:r>
            <a:r>
              <a:rPr lang="en-CZ" sz="2000" dirty="0"/>
              <a:t>off-chain</a:t>
            </a:r>
          </a:p>
          <a:p>
            <a:pPr marL="457200" indent="-457200">
              <a:buFont typeface="+mj-lt"/>
              <a:buAutoNum type="arabicPeriod"/>
            </a:pPr>
            <a:r>
              <a:rPr lang="en-GB" sz="2000" dirty="0"/>
              <a:t>Closing channel using s</a:t>
            </a:r>
            <a:r>
              <a:rPr lang="en-CZ" sz="2000" i="1" dirty="0"/>
              <a:t>ettlement transaction </a:t>
            </a:r>
            <a:r>
              <a:rPr lang="en-CZ" sz="2000" dirty="0"/>
              <a:t>on blockchain</a:t>
            </a:r>
          </a:p>
          <a:p>
            <a:pPr marL="457200" indent="-457200">
              <a:buFont typeface="+mj-lt"/>
              <a:buAutoNum type="arabicPeriod"/>
            </a:pPr>
            <a:endParaRPr lang="en-CZ" sz="2000" i="1" dirty="0"/>
          </a:p>
          <a:p>
            <a:r>
              <a:rPr lang="en-CZ" sz="2000" dirty="0"/>
              <a:t>Problems:</a:t>
            </a:r>
          </a:p>
          <a:p>
            <a:pPr lvl="1"/>
            <a:r>
              <a:rPr lang="en-CZ" sz="1600" dirty="0"/>
              <a:t>What if Fabian disappears?</a:t>
            </a:r>
          </a:p>
          <a:p>
            <a:pPr lvl="1"/>
            <a:r>
              <a:rPr lang="en-CZ" sz="1600" dirty="0"/>
              <a:t>W</a:t>
            </a:r>
            <a:r>
              <a:rPr lang="en-GB" sz="1600" dirty="0"/>
              <a:t>ha</a:t>
            </a:r>
            <a:r>
              <a:rPr lang="en-CZ" sz="1600" dirty="0"/>
              <a:t>t if Emma transmits a commitment transaction into blockchain?</a:t>
            </a:r>
          </a:p>
          <a:p>
            <a:pPr lvl="1"/>
            <a:endParaRPr lang="en-CZ" sz="1600" dirty="0"/>
          </a:p>
          <a:p>
            <a:endParaRPr lang="en-CZ" sz="2000" dirty="0"/>
          </a:p>
        </p:txBody>
      </p:sp>
      <p:grpSp>
        <p:nvGrpSpPr>
          <p:cNvPr id="27" name="Group 2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6EF3BDD4-EE92-3412-3298-F32CA9D286BA}"/>
              </a:ext>
            </a:extLst>
          </p:cNvPr>
          <p:cNvGrpSpPr/>
          <p:nvPr/>
        </p:nvGrpSpPr>
        <p:grpSpPr>
          <a:xfrm>
            <a:off x="8129870" y="559256"/>
            <a:ext cx="2477821" cy="5585617"/>
            <a:chOff x="8129870" y="559256"/>
            <a:chExt cx="2477821" cy="5585617"/>
          </a:xfrm>
        </p:grpSpPr>
        <p:pic>
          <p:nvPicPr>
            <p:cNvPr id="4" name="Picture 3">
              <a:extLst>
                <a:ext uri="{FF2B5EF4-FFF2-40B4-BE49-F238E27FC236}">
                  <a16:creationId xmlns:a16="http://schemas.microsoft.com/office/drawing/2014/main" id="{4049C64C-328E-4C7A-998F-C721F856A09A}"/>
                </a:ext>
              </a:extLst>
            </p:cNvPr>
            <p:cNvPicPr>
              <a:picLocks noChangeAspect="1"/>
            </p:cNvPicPr>
            <p:nvPr/>
          </p:nvPicPr>
          <p:blipFill>
            <a:blip r:embed="rId3"/>
            <a:stretch>
              <a:fillRect/>
            </a:stretch>
          </p:blipFill>
          <p:spPr>
            <a:xfrm>
              <a:off x="8132318" y="1782981"/>
              <a:ext cx="2475373" cy="4361892"/>
            </a:xfrm>
            <a:prstGeom prst="rect">
              <a:avLst/>
            </a:prstGeom>
          </p:spPr>
        </p:pic>
        <p:pic>
          <p:nvPicPr>
            <p:cNvPr id="5" name="Picture 4">
              <a:extLst>
                <a:ext uri="{FF2B5EF4-FFF2-40B4-BE49-F238E27FC236}">
                  <a16:creationId xmlns:a16="http://schemas.microsoft.com/office/drawing/2014/main" id="{50EAFC13-3C58-15EF-0DBA-64C857E29426}"/>
                </a:ext>
              </a:extLst>
            </p:cNvPr>
            <p:cNvPicPr>
              <a:picLocks noChangeAspect="1"/>
            </p:cNvPicPr>
            <p:nvPr/>
          </p:nvPicPr>
          <p:blipFill>
            <a:blip r:embed="rId4"/>
            <a:stretch>
              <a:fillRect/>
            </a:stretch>
          </p:blipFill>
          <p:spPr>
            <a:xfrm>
              <a:off x="8129870" y="559256"/>
              <a:ext cx="2477821" cy="1219948"/>
            </a:xfrm>
            <a:prstGeom prst="rect">
              <a:avLst/>
            </a:prstGeom>
          </p:spPr>
        </p:pic>
      </p:grpSp>
    </p:spTree>
    <p:extLst>
      <p:ext uri="{BB962C8B-B14F-4D97-AF65-F5344CB8AC3E}">
        <p14:creationId xmlns:p14="http://schemas.microsoft.com/office/powerpoint/2010/main" val="31031021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Trustless Channels</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9" y="1782981"/>
            <a:ext cx="5825064" cy="4393982"/>
          </a:xfrm>
        </p:spPr>
        <p:txBody>
          <a:bodyPr>
            <a:normAutofit/>
          </a:bodyPr>
          <a:lstStyle/>
          <a:p>
            <a:r>
              <a:rPr lang="en-CZ" sz="2000" dirty="0"/>
              <a:t>Create funding + refund transaction</a:t>
            </a:r>
          </a:p>
          <a:p>
            <a:r>
              <a:rPr lang="en-CZ" sz="2000" dirty="0"/>
              <a:t>Use refund transaction as commitment</a:t>
            </a:r>
          </a:p>
          <a:p>
            <a:r>
              <a:rPr lang="en-CZ" sz="2000" dirty="0"/>
              <a:t>Set nLockTime as upper bound of the channel’s life</a:t>
            </a:r>
          </a:p>
        </p:txBody>
      </p:sp>
      <p:grpSp>
        <p:nvGrpSpPr>
          <p:cNvPr id="23" name="Group 2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214DD50-53A7-09F5-6970-2ADCF95C37A2}"/>
              </a:ext>
            </a:extLst>
          </p:cNvPr>
          <p:cNvPicPr>
            <a:picLocks noChangeAspect="1"/>
          </p:cNvPicPr>
          <p:nvPr/>
        </p:nvPicPr>
        <p:blipFill>
          <a:blip r:embed="rId3"/>
          <a:stretch>
            <a:fillRect/>
          </a:stretch>
        </p:blipFill>
        <p:spPr>
          <a:xfrm>
            <a:off x="5314766" y="3255443"/>
            <a:ext cx="6253212" cy="2282422"/>
          </a:xfrm>
          <a:prstGeom prst="rect">
            <a:avLst/>
          </a:prstGeom>
        </p:spPr>
      </p:pic>
      <p:grpSp>
        <p:nvGrpSpPr>
          <p:cNvPr id="27" name="Group 2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8" name="Rectangle 2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97910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Asymmetric Revocable Commitments</a:t>
            </a:r>
          </a:p>
        </p:txBody>
      </p:sp>
      <p:sp>
        <p:nvSpPr>
          <p:cNvPr id="20" name="Content Placeholder 19">
            <a:extLst>
              <a:ext uri="{FF2B5EF4-FFF2-40B4-BE49-F238E27FC236}">
                <a16:creationId xmlns:a16="http://schemas.microsoft.com/office/drawing/2014/main" id="{C9115995-F936-6F55-2814-8F20AC83292B}"/>
              </a:ext>
            </a:extLst>
          </p:cNvPr>
          <p:cNvSpPr>
            <a:spLocks noGrp="1"/>
          </p:cNvSpPr>
          <p:nvPr>
            <p:ph idx="1"/>
          </p:nvPr>
        </p:nvSpPr>
        <p:spPr>
          <a:xfrm>
            <a:off x="643468" y="1782981"/>
            <a:ext cx="7721173" cy="4393982"/>
          </a:xfrm>
        </p:spPr>
        <p:txBody>
          <a:bodyPr>
            <a:normAutofit/>
          </a:bodyPr>
          <a:lstStyle/>
          <a:p>
            <a:pPr marL="457200" indent="-457200">
              <a:buFont typeface="+mj-lt"/>
              <a:buAutoNum type="arabicPeriod"/>
            </a:pPr>
            <a:r>
              <a:rPr lang="en-US" sz="2000" dirty="0"/>
              <a:t>Establish channel with a funding transaction</a:t>
            </a:r>
          </a:p>
          <a:p>
            <a:pPr marL="457200" indent="-457200">
              <a:buFont typeface="+mj-lt"/>
              <a:buAutoNum type="arabicPeriod"/>
            </a:pPr>
            <a:r>
              <a:rPr lang="en-US" sz="2000" dirty="0"/>
              <a:t>Participants create a single asymmetric transaction each</a:t>
            </a:r>
          </a:p>
          <a:p>
            <a:pPr lvl="1"/>
            <a:r>
              <a:rPr lang="en-US" sz="2000" dirty="0"/>
              <a:t>Input: 2-of-2 funding output, signed by the other party</a:t>
            </a:r>
          </a:p>
          <a:p>
            <a:pPr lvl="1"/>
            <a:r>
              <a:rPr lang="en-US" sz="2000" dirty="0"/>
              <a:t>Output 0: return funding to the other party </a:t>
            </a:r>
            <a:r>
              <a:rPr lang="en-US" sz="2000" i="1" dirty="0"/>
              <a:t>immediately</a:t>
            </a:r>
          </a:p>
          <a:p>
            <a:pPr lvl="1"/>
            <a:r>
              <a:rPr lang="en-US" sz="2000" dirty="0"/>
              <a:t>Output 1:  return funding to yourself </a:t>
            </a:r>
            <a:r>
              <a:rPr lang="en-US" sz="2000" i="1" dirty="0"/>
              <a:t>delayed</a:t>
            </a:r>
          </a:p>
          <a:p>
            <a:pPr marL="457200" indent="-457200">
              <a:buFont typeface="+mj-lt"/>
              <a:buAutoNum type="arabicPeriod"/>
            </a:pPr>
            <a:r>
              <a:rPr lang="en-US" sz="2000" dirty="0"/>
              <a:t>Include </a:t>
            </a:r>
            <a:r>
              <a:rPr lang="en-US" sz="2000" i="1" dirty="0"/>
              <a:t>a revocation key</a:t>
            </a:r>
          </a:p>
          <a:p>
            <a:pPr lvl="1"/>
            <a:r>
              <a:rPr lang="en-US" sz="1600" dirty="0"/>
              <a:t>Allows to punish the cheater by taking the entire balance</a:t>
            </a:r>
          </a:p>
          <a:p>
            <a:pPr lvl="1"/>
            <a:r>
              <a:rPr lang="en-US" sz="1600" dirty="0"/>
              <a:t>Two secret halves generated by each participant + shared public key</a:t>
            </a:r>
          </a:p>
          <a:p>
            <a:pPr marL="457200" lvl="1" indent="0">
              <a:buNone/>
            </a:pPr>
            <a:endParaRPr lang="en-US" sz="2000" dirty="0"/>
          </a:p>
        </p:txBody>
      </p:sp>
      <p:grpSp>
        <p:nvGrpSpPr>
          <p:cNvPr id="38" name="Group 37">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9" name="Rectangle 38">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FF132C60-7301-B056-4D91-998263CB280F}"/>
              </a:ext>
            </a:extLst>
          </p:cNvPr>
          <p:cNvPicPr>
            <a:picLocks noChangeAspect="1"/>
          </p:cNvPicPr>
          <p:nvPr/>
        </p:nvPicPr>
        <p:blipFill>
          <a:blip r:embed="rId3"/>
          <a:stretch>
            <a:fillRect/>
          </a:stretch>
        </p:blipFill>
        <p:spPr>
          <a:xfrm>
            <a:off x="9562956" y="4198295"/>
            <a:ext cx="2142688" cy="2116558"/>
          </a:xfrm>
          <a:prstGeom prst="rect">
            <a:avLst/>
          </a:prstGeom>
        </p:spPr>
      </p:pic>
      <p:grpSp>
        <p:nvGrpSpPr>
          <p:cNvPr id="42" name="Group 4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43" name="Isosceles Triangle 4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Content Placeholder 3">
            <a:extLst>
              <a:ext uri="{FF2B5EF4-FFF2-40B4-BE49-F238E27FC236}">
                <a16:creationId xmlns:a16="http://schemas.microsoft.com/office/drawing/2014/main" id="{2385F3C8-6831-D7A5-09D6-8F1524ED86A4}"/>
              </a:ext>
            </a:extLst>
          </p:cNvPr>
          <p:cNvPicPr>
            <a:picLocks noChangeAspect="1"/>
          </p:cNvPicPr>
          <p:nvPr/>
        </p:nvPicPr>
        <p:blipFill>
          <a:blip r:embed="rId4"/>
          <a:stretch>
            <a:fillRect/>
          </a:stretch>
        </p:blipFill>
        <p:spPr>
          <a:xfrm>
            <a:off x="7961512" y="1785649"/>
            <a:ext cx="2999233" cy="2084467"/>
          </a:xfrm>
          <a:prstGeom prst="rect">
            <a:avLst/>
          </a:prstGeom>
        </p:spPr>
      </p:pic>
    </p:spTree>
    <p:extLst>
      <p:ext uri="{BB962C8B-B14F-4D97-AF65-F5344CB8AC3E}">
        <p14:creationId xmlns:p14="http://schemas.microsoft.com/office/powerpoint/2010/main" val="32666677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37" name="Rectangle 36">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Hash Time Lock Contracts (HTLC)</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8" y="1782981"/>
            <a:ext cx="6842935" cy="4393982"/>
          </a:xfrm>
        </p:spPr>
        <p:txBody>
          <a:bodyPr>
            <a:normAutofit/>
          </a:bodyPr>
          <a:lstStyle/>
          <a:p>
            <a:r>
              <a:rPr lang="en-GB" sz="2000" dirty="0"/>
              <a:t>C</a:t>
            </a:r>
            <a:r>
              <a:rPr lang="en-CZ" sz="2000" dirty="0"/>
              <a:t>ommit funds to a redeemable secret with an expiration time</a:t>
            </a:r>
          </a:p>
          <a:p>
            <a:r>
              <a:rPr lang="en-GB" sz="2000" dirty="0"/>
              <a:t>The </a:t>
            </a:r>
            <a:r>
              <a:rPr lang="en-CZ" sz="2000" dirty="0"/>
              <a:t>recipient creates a secret and hash</a:t>
            </a:r>
          </a:p>
          <a:p>
            <a:r>
              <a:rPr lang="en-CZ" sz="2000" dirty="0"/>
              <a:t>HTLC can be redeemed by anyone who knows the secret</a:t>
            </a:r>
          </a:p>
        </p:txBody>
      </p:sp>
      <p:grpSp>
        <p:nvGrpSpPr>
          <p:cNvPr id="40" name="Group 39">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41" name="Isosceles Triangle 4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3B431F8-4BF6-0E21-D867-24772C5A6C56}"/>
              </a:ext>
            </a:extLst>
          </p:cNvPr>
          <p:cNvPicPr>
            <a:picLocks noChangeAspect="1"/>
          </p:cNvPicPr>
          <p:nvPr/>
        </p:nvPicPr>
        <p:blipFill>
          <a:blip r:embed="rId3"/>
          <a:stretch>
            <a:fillRect/>
          </a:stretch>
        </p:blipFill>
        <p:spPr>
          <a:xfrm>
            <a:off x="8132318" y="1782981"/>
            <a:ext cx="3416214" cy="1892435"/>
          </a:xfrm>
          <a:prstGeom prst="rect">
            <a:avLst/>
          </a:prstGeom>
        </p:spPr>
      </p:pic>
    </p:spTree>
    <p:extLst>
      <p:ext uri="{BB962C8B-B14F-4D97-AF65-F5344CB8AC3E}">
        <p14:creationId xmlns:p14="http://schemas.microsoft.com/office/powerpoint/2010/main" val="5096409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Lightning Network</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8" y="1782981"/>
            <a:ext cx="6136235" cy="4393982"/>
          </a:xfrm>
        </p:spPr>
        <p:txBody>
          <a:bodyPr>
            <a:normAutofit/>
          </a:bodyPr>
          <a:lstStyle/>
          <a:p>
            <a:r>
              <a:rPr lang="en-CZ" sz="2000" dirty="0"/>
              <a:t>A network of bidirectional end-to-end payment channels </a:t>
            </a:r>
          </a:p>
          <a:p>
            <a:r>
              <a:rPr lang="en-GB" sz="2000" dirty="0"/>
              <a:t>T</a:t>
            </a:r>
            <a:r>
              <a:rPr lang="en-CZ" sz="2000" dirty="0"/>
              <a:t>o route payment from channel to channel without trusting any of the intermediaries</a:t>
            </a:r>
          </a:p>
          <a:p>
            <a:endParaRPr lang="en-CZ" sz="2000" dirty="0"/>
          </a:p>
          <a:p>
            <a:r>
              <a:rPr lang="en-GB" sz="2000" dirty="0"/>
              <a:t>Alice is committing 1.003 of her channel balance to be paid to Bob if Bob knows the secret, or refunded back to Alice’s balance if 10 blocks elapse.</a:t>
            </a:r>
          </a:p>
          <a:p>
            <a:pPr marL="0" indent="0">
              <a:buNone/>
            </a:pPr>
            <a:endParaRPr lang="en-CZ" sz="2000" dirty="0"/>
          </a:p>
          <a:p>
            <a:endParaRPr lang="en-CZ" sz="2000" dirty="0"/>
          </a:p>
        </p:txBody>
      </p:sp>
      <p:grpSp>
        <p:nvGrpSpPr>
          <p:cNvPr id="23" name="Group 2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4" name="Isosceles Triangle 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C6C349A-6D6D-5F47-550C-671E1172773F}"/>
              </a:ext>
            </a:extLst>
          </p:cNvPr>
          <p:cNvPicPr>
            <a:picLocks noChangeAspect="1"/>
          </p:cNvPicPr>
          <p:nvPr/>
        </p:nvPicPr>
        <p:blipFill>
          <a:blip r:embed="rId3"/>
          <a:stretch>
            <a:fillRect/>
          </a:stretch>
        </p:blipFill>
        <p:spPr>
          <a:xfrm>
            <a:off x="6779704" y="1779204"/>
            <a:ext cx="4439585" cy="4361892"/>
          </a:xfrm>
          <a:prstGeom prst="rect">
            <a:avLst/>
          </a:prstGeom>
        </p:spPr>
      </p:pic>
      <p:grpSp>
        <p:nvGrpSpPr>
          <p:cNvPr id="27" name="Group 2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8" name="Rectangle 2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77719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BF4747E-7D22-8AD2-CFC4-FAD561B1D0A2}"/>
              </a:ext>
            </a:extLst>
          </p:cNvPr>
          <p:cNvSpPr>
            <a:spLocks noGrp="1"/>
          </p:cNvSpPr>
          <p:nvPr>
            <p:ph type="title"/>
          </p:nvPr>
        </p:nvSpPr>
        <p:spPr>
          <a:xfrm>
            <a:off x="643467" y="321734"/>
            <a:ext cx="10905066" cy="1135737"/>
          </a:xfrm>
        </p:spPr>
        <p:txBody>
          <a:bodyPr>
            <a:normAutofit/>
          </a:bodyPr>
          <a:lstStyle/>
          <a:p>
            <a:r>
              <a:rPr lang="en-CZ" sz="3600"/>
              <a:t>Transactions</a:t>
            </a:r>
          </a:p>
        </p:txBody>
      </p:sp>
      <p:sp>
        <p:nvSpPr>
          <p:cNvPr id="3" name="Content Placeholder 2">
            <a:extLst>
              <a:ext uri="{FF2B5EF4-FFF2-40B4-BE49-F238E27FC236}">
                <a16:creationId xmlns:a16="http://schemas.microsoft.com/office/drawing/2014/main" id="{7256CD2D-EBED-8B20-9C4C-0203AFEE4B6B}"/>
              </a:ext>
            </a:extLst>
          </p:cNvPr>
          <p:cNvSpPr>
            <a:spLocks noGrp="1"/>
          </p:cNvSpPr>
          <p:nvPr>
            <p:ph idx="1"/>
          </p:nvPr>
        </p:nvSpPr>
        <p:spPr>
          <a:xfrm>
            <a:off x="643469" y="1782981"/>
            <a:ext cx="4008384" cy="4393982"/>
          </a:xfrm>
        </p:spPr>
        <p:txBody>
          <a:bodyPr>
            <a:normAutofit/>
          </a:bodyPr>
          <a:lstStyle/>
          <a:p>
            <a:r>
              <a:rPr lang="en-GB" sz="2000"/>
              <a:t>Bitcoin t</a:t>
            </a:r>
            <a:r>
              <a:rPr lang="en-CZ" sz="2000"/>
              <a:t>ransfer from the owner to another user</a:t>
            </a:r>
          </a:p>
          <a:p>
            <a:r>
              <a:rPr lang="en-CZ" sz="2000"/>
              <a:t>Propagation via flooding mechanism</a:t>
            </a:r>
          </a:p>
        </p:txBody>
      </p:sp>
      <p:grpSp>
        <p:nvGrpSpPr>
          <p:cNvPr id="11" name="Group 10">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E0C6816D-2245-ACFB-0276-930BEE0AF58F}"/>
              </a:ext>
            </a:extLst>
          </p:cNvPr>
          <p:cNvPicPr>
            <a:picLocks noChangeAspect="1"/>
          </p:cNvPicPr>
          <p:nvPr/>
        </p:nvPicPr>
        <p:blipFill>
          <a:blip r:embed="rId3"/>
          <a:stretch>
            <a:fillRect/>
          </a:stretch>
        </p:blipFill>
        <p:spPr>
          <a:xfrm>
            <a:off x="5295320" y="2001982"/>
            <a:ext cx="6253212" cy="3923890"/>
          </a:xfrm>
          <a:prstGeom prst="rect">
            <a:avLst/>
          </a:prstGeom>
        </p:spPr>
      </p:pic>
      <p:grpSp>
        <p:nvGrpSpPr>
          <p:cNvPr id="15" name="Group 14">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6" name="Rectangle 15">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565344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FA366754-A2F4-475B-8217-AB06F5F15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24" name="Rectangle 23">
              <a:extLst>
                <a:ext uri="{FF2B5EF4-FFF2-40B4-BE49-F238E27FC236}">
                  <a16:creationId xmlns:a16="http://schemas.microsoft.com/office/drawing/2014/main" id="{322BF2F0-5264-48F8-8780-73D64DE848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7DC5FF32-A8FD-4F1B-B8D3-3D226716C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Lightning Network - Routing</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8" y="1782981"/>
            <a:ext cx="6842935" cy="4393982"/>
          </a:xfrm>
        </p:spPr>
        <p:txBody>
          <a:bodyPr>
            <a:normAutofit/>
          </a:bodyPr>
          <a:lstStyle/>
          <a:p>
            <a:r>
              <a:rPr lang="en-CZ" sz="2000" dirty="0"/>
              <a:t>Route is known to Alice’s node only</a:t>
            </a:r>
          </a:p>
          <a:p>
            <a:r>
              <a:rPr lang="en-CZ" sz="2000" dirty="0"/>
              <a:t>Using onion-routed protocal based on Sphinx scheme</a:t>
            </a:r>
          </a:p>
          <a:p>
            <a:pPr lvl="1"/>
            <a:r>
              <a:rPr lang="en-GB" sz="1600" dirty="0"/>
              <a:t>I</a:t>
            </a:r>
            <a:r>
              <a:rPr lang="en-CZ" sz="1600" dirty="0"/>
              <a:t>ntermediate nodes can verify their portion and find next hop</a:t>
            </a:r>
          </a:p>
          <a:p>
            <a:pPr lvl="1"/>
            <a:r>
              <a:rPr lang="en-CZ" sz="1600" dirty="0"/>
              <a:t>Nodes know only previous and next hop</a:t>
            </a:r>
          </a:p>
          <a:p>
            <a:pPr lvl="1"/>
            <a:r>
              <a:rPr lang="en-CZ" sz="1600" dirty="0"/>
              <a:t>Cannot identify a length of the path</a:t>
            </a:r>
          </a:p>
          <a:p>
            <a:pPr lvl="1"/>
            <a:r>
              <a:rPr lang="en-CZ" sz="1600" dirty="0"/>
              <a:t>No exit nodes, the payment updates channel balances only</a:t>
            </a:r>
          </a:p>
          <a:p>
            <a:r>
              <a:rPr lang="en-CZ" sz="2000" dirty="0"/>
              <a:t>Messages are padded to 20 hops</a:t>
            </a:r>
          </a:p>
          <a:p>
            <a:endParaRPr lang="en-CZ" sz="2000" dirty="0"/>
          </a:p>
          <a:p>
            <a:r>
              <a:rPr lang="en-CZ" sz="2000" dirty="0"/>
              <a:t>Message from Alice to Eric</a:t>
            </a:r>
          </a:p>
          <a:p>
            <a:pPr lvl="1"/>
            <a:r>
              <a:rPr lang="en-CZ" sz="1600" dirty="0"/>
              <a:t>wrapped in message encrypted to Diana with Eric as recipient</a:t>
            </a:r>
          </a:p>
          <a:p>
            <a:pPr lvl="2"/>
            <a:r>
              <a:rPr lang="en-CZ" sz="1600" dirty="0"/>
              <a:t>wrapped in message encrypted to Carol with Diana as recipient</a:t>
            </a:r>
          </a:p>
          <a:p>
            <a:pPr lvl="3"/>
            <a:r>
              <a:rPr lang="en-CZ" sz="1600" dirty="0"/>
              <a:t>…</a:t>
            </a:r>
          </a:p>
          <a:p>
            <a:pPr lvl="1"/>
            <a:endParaRPr lang="en-CZ" sz="1200" dirty="0"/>
          </a:p>
        </p:txBody>
      </p:sp>
      <p:grpSp>
        <p:nvGrpSpPr>
          <p:cNvPr id="27" name="Group 2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E1A9B8E7-35EB-67CB-0ED2-07C268992191}"/>
              </a:ext>
            </a:extLst>
          </p:cNvPr>
          <p:cNvPicPr>
            <a:picLocks noChangeAspect="1"/>
          </p:cNvPicPr>
          <p:nvPr/>
        </p:nvPicPr>
        <p:blipFill>
          <a:blip r:embed="rId3"/>
          <a:stretch>
            <a:fillRect/>
          </a:stretch>
        </p:blipFill>
        <p:spPr>
          <a:xfrm>
            <a:off x="8132318" y="1782981"/>
            <a:ext cx="3416214" cy="3356429"/>
          </a:xfrm>
          <a:prstGeom prst="rect">
            <a:avLst/>
          </a:prstGeom>
        </p:spPr>
      </p:pic>
    </p:spTree>
    <p:extLst>
      <p:ext uri="{BB962C8B-B14F-4D97-AF65-F5344CB8AC3E}">
        <p14:creationId xmlns:p14="http://schemas.microsoft.com/office/powerpoint/2010/main" val="2349530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5D1142-F12F-93A9-F254-DE928621065E}"/>
              </a:ext>
            </a:extLst>
          </p:cNvPr>
          <p:cNvSpPr>
            <a:spLocks noGrp="1"/>
          </p:cNvSpPr>
          <p:nvPr>
            <p:ph type="title"/>
          </p:nvPr>
        </p:nvSpPr>
        <p:spPr>
          <a:xfrm>
            <a:off x="643467" y="321734"/>
            <a:ext cx="10905066" cy="1135737"/>
          </a:xfrm>
        </p:spPr>
        <p:txBody>
          <a:bodyPr>
            <a:normAutofit/>
          </a:bodyPr>
          <a:lstStyle/>
          <a:p>
            <a:r>
              <a:rPr lang="en-CZ" sz="3600" dirty="0"/>
              <a:t>Lightning Network Benefits</a:t>
            </a:r>
          </a:p>
        </p:txBody>
      </p:sp>
      <p:sp>
        <p:nvSpPr>
          <p:cNvPr id="3" name="Content Placeholder 2">
            <a:extLst>
              <a:ext uri="{FF2B5EF4-FFF2-40B4-BE49-F238E27FC236}">
                <a16:creationId xmlns:a16="http://schemas.microsoft.com/office/drawing/2014/main" id="{BE0F9209-E348-827B-36D2-3411141125FF}"/>
              </a:ext>
            </a:extLst>
          </p:cNvPr>
          <p:cNvSpPr>
            <a:spLocks noGrp="1"/>
          </p:cNvSpPr>
          <p:nvPr>
            <p:ph idx="1"/>
          </p:nvPr>
        </p:nvSpPr>
        <p:spPr>
          <a:xfrm>
            <a:off x="643467" y="1782981"/>
            <a:ext cx="10905066" cy="4393982"/>
          </a:xfrm>
        </p:spPr>
        <p:txBody>
          <a:bodyPr>
            <a:normAutofit/>
          </a:bodyPr>
          <a:lstStyle/>
          <a:p>
            <a:r>
              <a:rPr lang="en-CZ" sz="2000" dirty="0"/>
              <a:t>Used with any blockchain supporting multisignature, timelocks and smart contracts</a:t>
            </a:r>
          </a:p>
          <a:p>
            <a:r>
              <a:rPr lang="en-CZ" sz="2000" dirty="0"/>
              <a:t>Better privacy</a:t>
            </a:r>
          </a:p>
          <a:p>
            <a:r>
              <a:rPr lang="en-CZ" sz="2000" dirty="0"/>
              <a:t>Speed – transactions settled in milliseconds (HTLC are not commited to the block)</a:t>
            </a:r>
          </a:p>
          <a:p>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721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6BDB5C2-EDA8-DAB4-A254-93425C7D9CB1}"/>
              </a:ext>
            </a:extLst>
          </p:cNvPr>
          <p:cNvSpPr>
            <a:spLocks noGrp="1"/>
          </p:cNvSpPr>
          <p:nvPr>
            <p:ph type="title"/>
          </p:nvPr>
        </p:nvSpPr>
        <p:spPr>
          <a:xfrm>
            <a:off x="643467" y="321734"/>
            <a:ext cx="10905066" cy="1135737"/>
          </a:xfrm>
        </p:spPr>
        <p:txBody>
          <a:bodyPr>
            <a:normAutofit/>
          </a:bodyPr>
          <a:lstStyle/>
          <a:p>
            <a:r>
              <a:rPr lang="en-CZ" sz="3600" dirty="0"/>
              <a:t>Transactions</a:t>
            </a:r>
          </a:p>
        </p:txBody>
      </p:sp>
      <p:sp>
        <p:nvSpPr>
          <p:cNvPr id="3" name="Content Placeholder 2">
            <a:extLst>
              <a:ext uri="{FF2B5EF4-FFF2-40B4-BE49-F238E27FC236}">
                <a16:creationId xmlns:a16="http://schemas.microsoft.com/office/drawing/2014/main" id="{50141383-056C-CD1F-264C-90935D35D1D1}"/>
              </a:ext>
            </a:extLst>
          </p:cNvPr>
          <p:cNvSpPr>
            <a:spLocks noGrp="1"/>
          </p:cNvSpPr>
          <p:nvPr>
            <p:ph idx="1"/>
          </p:nvPr>
        </p:nvSpPr>
        <p:spPr>
          <a:xfrm>
            <a:off x="643467" y="1782981"/>
            <a:ext cx="10905066" cy="4393982"/>
          </a:xfrm>
        </p:spPr>
        <p:txBody>
          <a:bodyPr>
            <a:normAutofit/>
          </a:bodyPr>
          <a:lstStyle/>
          <a:p>
            <a:endParaRPr lang="en-CZ"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213C883C-89DC-AFF0-7E67-E2847FE3F9AD}"/>
              </a:ext>
            </a:extLst>
          </p:cNvPr>
          <p:cNvPicPr>
            <a:picLocks noChangeAspect="1"/>
          </p:cNvPicPr>
          <p:nvPr/>
        </p:nvPicPr>
        <p:blipFill>
          <a:blip r:embed="rId2"/>
          <a:stretch>
            <a:fillRect/>
          </a:stretch>
        </p:blipFill>
        <p:spPr>
          <a:xfrm>
            <a:off x="2038957" y="2255536"/>
            <a:ext cx="3237130" cy="2660248"/>
          </a:xfrm>
          <a:prstGeom prst="rect">
            <a:avLst/>
          </a:prstGeom>
        </p:spPr>
      </p:pic>
      <p:pic>
        <p:nvPicPr>
          <p:cNvPr id="5" name="Picture 4">
            <a:extLst>
              <a:ext uri="{FF2B5EF4-FFF2-40B4-BE49-F238E27FC236}">
                <a16:creationId xmlns:a16="http://schemas.microsoft.com/office/drawing/2014/main" id="{3C8556D1-852A-4D22-1EFA-574D7E351E13}"/>
              </a:ext>
            </a:extLst>
          </p:cNvPr>
          <p:cNvPicPr>
            <a:picLocks noChangeAspect="1"/>
          </p:cNvPicPr>
          <p:nvPr/>
        </p:nvPicPr>
        <p:blipFill>
          <a:blip r:embed="rId3"/>
          <a:stretch>
            <a:fillRect/>
          </a:stretch>
        </p:blipFill>
        <p:spPr>
          <a:xfrm>
            <a:off x="6915913" y="3876018"/>
            <a:ext cx="3237130" cy="2660248"/>
          </a:xfrm>
          <a:prstGeom prst="rect">
            <a:avLst/>
          </a:prstGeom>
        </p:spPr>
      </p:pic>
      <p:pic>
        <p:nvPicPr>
          <p:cNvPr id="6" name="Picture 5">
            <a:extLst>
              <a:ext uri="{FF2B5EF4-FFF2-40B4-BE49-F238E27FC236}">
                <a16:creationId xmlns:a16="http://schemas.microsoft.com/office/drawing/2014/main" id="{057A8BD3-4434-432C-4F7D-DB0D9967145F}"/>
              </a:ext>
            </a:extLst>
          </p:cNvPr>
          <p:cNvPicPr>
            <a:picLocks noChangeAspect="1"/>
          </p:cNvPicPr>
          <p:nvPr/>
        </p:nvPicPr>
        <p:blipFill>
          <a:blip r:embed="rId4"/>
          <a:stretch>
            <a:fillRect/>
          </a:stretch>
        </p:blipFill>
        <p:spPr>
          <a:xfrm>
            <a:off x="6795803" y="471436"/>
            <a:ext cx="3477351" cy="2857659"/>
          </a:xfrm>
          <a:prstGeom prst="rect">
            <a:avLst/>
          </a:prstGeom>
        </p:spPr>
      </p:pic>
    </p:spTree>
    <p:extLst>
      <p:ext uri="{BB962C8B-B14F-4D97-AF65-F5344CB8AC3E}">
        <p14:creationId xmlns:p14="http://schemas.microsoft.com/office/powerpoint/2010/main" val="30226036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9476</TotalTime>
  <Words>6393</Words>
  <Application>Microsoft Macintosh PowerPoint</Application>
  <PresentationFormat>Widescreen</PresentationFormat>
  <Paragraphs>676</Paragraphs>
  <Slides>81</Slides>
  <Notes>63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81</vt:i4>
      </vt:variant>
    </vt:vector>
  </HeadingPairs>
  <TitlesOfParts>
    <vt:vector size="87" baseType="lpstr">
      <vt:lpstr>Arial</vt:lpstr>
      <vt:lpstr>Calibri</vt:lpstr>
      <vt:lpstr>Calibri Light</vt:lpstr>
      <vt:lpstr>Menlo</vt:lpstr>
      <vt:lpstr>Times</vt:lpstr>
      <vt:lpstr>Office Theme</vt:lpstr>
      <vt:lpstr>Crypto</vt:lpstr>
      <vt:lpstr>Bitcoin</vt:lpstr>
      <vt:lpstr>History</vt:lpstr>
      <vt:lpstr>Overview</vt:lpstr>
      <vt:lpstr>Bitcoin</vt:lpstr>
      <vt:lpstr>High Level</vt:lpstr>
      <vt:lpstr>Wallet</vt:lpstr>
      <vt:lpstr>Transactions</vt:lpstr>
      <vt:lpstr>Transactions</vt:lpstr>
      <vt:lpstr>Mining</vt:lpstr>
      <vt:lpstr>Going Into Details</vt:lpstr>
      <vt:lpstr>Bitcoin Ownership</vt:lpstr>
      <vt:lpstr>Public And Private Keys</vt:lpstr>
      <vt:lpstr>Public Keys</vt:lpstr>
      <vt:lpstr>Addresses</vt:lpstr>
      <vt:lpstr>Transactions</vt:lpstr>
      <vt:lpstr>Transaction Outputs</vt:lpstr>
      <vt:lpstr>Transaction Inputs</vt:lpstr>
      <vt:lpstr>Transaction Fees</vt:lpstr>
      <vt:lpstr>Script Language</vt:lpstr>
      <vt:lpstr>Pay-To-Public-Key-Hash (P2PKH)</vt:lpstr>
      <vt:lpstr>Digital Signatures</vt:lpstr>
      <vt:lpstr>Elliptic Curve Digital Signature Algorithm (ECDSA)</vt:lpstr>
      <vt:lpstr>Multisignature</vt:lpstr>
      <vt:lpstr>Pay-to-Script-Hash (P2SH)</vt:lpstr>
      <vt:lpstr>Data Recording Output (RETURN)</vt:lpstr>
      <vt:lpstr>Absolute Timelocks</vt:lpstr>
      <vt:lpstr>Relative Timelocks</vt:lpstr>
      <vt:lpstr>Median Time Passed</vt:lpstr>
      <vt:lpstr>Fee Snipping Attack</vt:lpstr>
      <vt:lpstr>Flow Control (if-else)</vt:lpstr>
      <vt:lpstr>A Complex Example</vt:lpstr>
      <vt:lpstr>Segregated Witness (segwit)</vt:lpstr>
      <vt:lpstr>Pay-to-Public-Key-Hash (P2PKH)</vt:lpstr>
      <vt:lpstr>Pay-to-Witness-Public-Key-Hash (P2WPKH)</vt:lpstr>
      <vt:lpstr>Segregated Witness Transaction Identifiers</vt:lpstr>
      <vt:lpstr>Segregated Witness’ New Signing Algorithms</vt:lpstr>
      <vt:lpstr>The Bitcoin Network</vt:lpstr>
      <vt:lpstr>Network Architecture</vt:lpstr>
      <vt:lpstr>PowerPoint Presentation</vt:lpstr>
      <vt:lpstr>Bitcoin Relay Networks</vt:lpstr>
      <vt:lpstr>Simple Payment Verification (SPV) Nodes</vt:lpstr>
      <vt:lpstr>Bloom Filters</vt:lpstr>
      <vt:lpstr>Bloom Filters - Insert</vt:lpstr>
      <vt:lpstr>Bloom Filters - Search</vt:lpstr>
      <vt:lpstr>Bloom Filters In SPV</vt:lpstr>
      <vt:lpstr>Encrypted And Authenticated Connections</vt:lpstr>
      <vt:lpstr>Transaction Pool (Memory Pool/Mempool)</vt:lpstr>
      <vt:lpstr>The Blockchain</vt:lpstr>
      <vt:lpstr>The Blockchain</vt:lpstr>
      <vt:lpstr>Structure Of The Block</vt:lpstr>
      <vt:lpstr>Structure Of The Header</vt:lpstr>
      <vt:lpstr>Merkle Trees (Binary Hash Trees)</vt:lpstr>
      <vt:lpstr>Merkle Trees - Building</vt:lpstr>
      <vt:lpstr>Merkle Trees - Search</vt:lpstr>
      <vt:lpstr>Merkle Trees in SPV</vt:lpstr>
      <vt:lpstr>Mining &amp; Consensus</vt:lpstr>
      <vt:lpstr>Mining</vt:lpstr>
      <vt:lpstr>Decentralized Consensus</vt:lpstr>
      <vt:lpstr>Independent Transaction Verification</vt:lpstr>
      <vt:lpstr>Aggregating Transactions Into Blocks</vt:lpstr>
      <vt:lpstr>Proof-of-Work Algorithm</vt:lpstr>
      <vt:lpstr>Adjusting Difficulty</vt:lpstr>
      <vt:lpstr>Validating A New Block</vt:lpstr>
      <vt:lpstr>Assembling And Selecting Chains Of Blocks</vt:lpstr>
      <vt:lpstr>Forks</vt:lpstr>
      <vt:lpstr>Fork Resolution</vt:lpstr>
      <vt:lpstr>Mining Race</vt:lpstr>
      <vt:lpstr>Mining Pools</vt:lpstr>
      <vt:lpstr>Consensus Attacks</vt:lpstr>
      <vt:lpstr>51% Attack</vt:lpstr>
      <vt:lpstr>Changing Consensus Rules</vt:lpstr>
      <vt:lpstr>Blockchain Applications</vt:lpstr>
      <vt:lpstr>Applications</vt:lpstr>
      <vt:lpstr>State Channels </vt:lpstr>
      <vt:lpstr>Trustless Channels</vt:lpstr>
      <vt:lpstr>Asymmetric Revocable Commitments</vt:lpstr>
      <vt:lpstr>Hash Time Lock Contracts (HTLC)</vt:lpstr>
      <vt:lpstr>Lightning Network</vt:lpstr>
      <vt:lpstr>Lightning Network - Routing</vt:lpstr>
      <vt:lpstr>Lightning Network Benefits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Tomas Faltin</dc:creator>
  <cp:lastModifiedBy>Tomas Faltin</cp:lastModifiedBy>
  <cp:revision>498</cp:revision>
  <dcterms:created xsi:type="dcterms:W3CDTF">2022-12-11T09:47:31Z</dcterms:created>
  <dcterms:modified xsi:type="dcterms:W3CDTF">2022-12-22T09:13:08Z</dcterms:modified>
</cp:coreProperties>
</file>