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7099300" cy="10234613"/>
  <p:defaultTextStyle>
    <a:defPPr>
      <a:defRPr lang="e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6984" autoAdjust="0"/>
  </p:normalViewPr>
  <p:slideViewPr>
    <p:cSldViewPr>
      <p:cViewPr varScale="1">
        <p:scale>
          <a:sx n="135" d="100"/>
          <a:sy n="135" d="100"/>
        </p:scale>
        <p:origin x="690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960BC3CE-3DC6-48EE-A131-04D020AF1818}" type="datetimeFigureOut">
              <a:rPr lang="cs-CZ" smtClean="0"/>
              <a:pPr/>
              <a:t>12.03.2024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28FDD85E-490B-4ECE-A416-B9AD062DD09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36547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2DAF8-66BC-43C5-9CCD-39D794002F00}" type="datetime1">
              <a:rPr lang="cs-CZ" smtClean="0"/>
              <a:t>12.03.2024</a:t>
            </a:fld>
            <a:endParaRPr lang="cs-CZ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NPRG054 High Performance Software Development- 201</a:t>
            </a:r>
            <a:r>
              <a:rPr lang="en-US" dirty="0"/>
              <a:t>6</a:t>
            </a:r>
            <a:r>
              <a:rPr lang="cs-CZ" dirty="0"/>
              <a:t>/201</a:t>
            </a:r>
            <a:r>
              <a:rPr lang="en-US" dirty="0"/>
              <a:t>7</a:t>
            </a:r>
            <a:r>
              <a:rPr lang="cs-CZ" dirty="0"/>
              <a:t> David Bednárek</a:t>
            </a:r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0" y="1988840"/>
            <a:ext cx="9144000" cy="288032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ottom Half Com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107504" y="3573015"/>
            <a:ext cx="8928992" cy="2880321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107504" y="3429000"/>
            <a:ext cx="8928992" cy="0"/>
          </a:xfrm>
          <a:prstGeom prst="line">
            <a:avLst/>
          </a:prstGeom>
          <a:ln w="508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C8747-E21F-4B74-BCD4-923F2C6F931D}" type="datetime1">
              <a:rPr lang="cs-CZ" smtClean="0"/>
              <a:t>12.03.2024</a:t>
            </a:fld>
            <a:endParaRPr lang="cs-CZ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NPRG054 High Performance Software Development- 201</a:t>
            </a:r>
            <a:r>
              <a:rPr lang="en-US" dirty="0"/>
              <a:t>6</a:t>
            </a:r>
            <a:r>
              <a:rPr lang="cs-CZ" dirty="0"/>
              <a:t>/201</a:t>
            </a:r>
            <a:r>
              <a:rPr lang="en-US" dirty="0"/>
              <a:t>7</a:t>
            </a:r>
            <a:r>
              <a:rPr lang="cs-CZ" dirty="0"/>
              <a:t> David Bednárek</a:t>
            </a:r>
          </a:p>
        </p:txBody>
      </p:sp>
    </p:spTree>
    <p:extLst>
      <p:ext uri="{BB962C8B-B14F-4D97-AF65-F5344CB8AC3E}">
        <p14:creationId xmlns:p14="http://schemas.microsoft.com/office/powerpoint/2010/main" val="3347319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7504" y="548680"/>
            <a:ext cx="8928992" cy="5976664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7E35A-58AB-4294-B732-60C494B69933}" type="datetime1">
              <a:rPr lang="cs-CZ" smtClean="0"/>
              <a:t>12.03.2024</a:t>
            </a:fld>
            <a:endParaRPr lang="cs-CZ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NPRG054 High Performance Software Development- 201</a:t>
            </a:r>
            <a:r>
              <a:rPr lang="en-US" dirty="0"/>
              <a:t>6</a:t>
            </a:r>
            <a:r>
              <a:rPr lang="cs-CZ" dirty="0"/>
              <a:t>/201</a:t>
            </a:r>
            <a:r>
              <a:rPr lang="en-US" dirty="0"/>
              <a:t>7</a:t>
            </a:r>
            <a:r>
              <a:rPr lang="cs-CZ" dirty="0"/>
              <a:t> David Bednárek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0FC46-34CE-41D6-90D2-5483FF721D39}" type="datetime1">
              <a:rPr lang="cs-CZ" smtClean="0"/>
              <a:t>12.03.2024</a:t>
            </a:fld>
            <a:endParaRPr lang="cs-CZ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NPRG054 High Performance Software Development- 201</a:t>
            </a:r>
            <a:r>
              <a:rPr lang="en-US" dirty="0"/>
              <a:t>6</a:t>
            </a:r>
            <a:r>
              <a:rPr lang="cs-CZ" dirty="0"/>
              <a:t>/201</a:t>
            </a:r>
            <a:r>
              <a:rPr lang="en-US" dirty="0"/>
              <a:t>7</a:t>
            </a:r>
            <a:r>
              <a:rPr lang="cs-CZ" dirty="0"/>
              <a:t> David Bednárek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7504" y="476672"/>
            <a:ext cx="8928992" cy="6048672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7F6C5-D0C8-4FAD-A7E1-6B961D038397}" type="datetime1">
              <a:rPr lang="cs-CZ" smtClean="0"/>
              <a:t>12.03.2024</a:t>
            </a:fld>
            <a:endParaRPr lang="cs-CZ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NPRG054 High Performance Software Development- 201</a:t>
            </a:r>
            <a:r>
              <a:rPr lang="en-US" dirty="0"/>
              <a:t>6</a:t>
            </a:r>
            <a:r>
              <a:rPr lang="cs-CZ" dirty="0"/>
              <a:t>/201</a:t>
            </a:r>
            <a:r>
              <a:rPr lang="en-US" dirty="0"/>
              <a:t>7</a:t>
            </a:r>
            <a:r>
              <a:rPr lang="cs-CZ" dirty="0"/>
              <a:t> David Bednárek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88742-43D4-4EDC-8761-B33F98BB136E}" type="datetime1">
              <a:rPr lang="cs-CZ" smtClean="0"/>
              <a:t>12.03.2024</a:t>
            </a:fld>
            <a:endParaRPr lang="cs-CZ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NPRG054 High Performance Software Development- 201</a:t>
            </a:r>
            <a:r>
              <a:rPr lang="en-US" dirty="0"/>
              <a:t>6</a:t>
            </a:r>
            <a:r>
              <a:rPr lang="cs-CZ" dirty="0"/>
              <a:t>/201</a:t>
            </a:r>
            <a:r>
              <a:rPr lang="en-US" dirty="0"/>
              <a:t>7</a:t>
            </a:r>
            <a:r>
              <a:rPr lang="cs-CZ" dirty="0"/>
              <a:t> David Bednárek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/>
        <p:txBody>
          <a:bodyPr anchor="ctr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5F521-3675-4978-8DDA-235CC3B81404}" type="datetime1">
              <a:rPr lang="cs-CZ" smtClean="0"/>
              <a:t>12.03.2024</a:t>
            </a:fld>
            <a:endParaRPr lang="cs-CZ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NPRG054 High Performance Software Development- 201</a:t>
            </a:r>
            <a:r>
              <a:rPr lang="en-US" dirty="0"/>
              <a:t>6</a:t>
            </a:r>
            <a:r>
              <a:rPr lang="cs-CZ" dirty="0"/>
              <a:t>/201</a:t>
            </a:r>
            <a:r>
              <a:rPr lang="en-US" dirty="0"/>
              <a:t>7</a:t>
            </a:r>
            <a:r>
              <a:rPr lang="cs-CZ" dirty="0"/>
              <a:t> David Bednárek</a:t>
            </a:r>
          </a:p>
        </p:txBody>
      </p:sp>
      <p:sp>
        <p:nvSpPr>
          <p:cNvPr id="19" name="Title 18"/>
          <p:cNvSpPr>
            <a:spLocks noGrp="1"/>
          </p:cNvSpPr>
          <p:nvPr>
            <p:ph type="title"/>
          </p:nvPr>
        </p:nvSpPr>
        <p:spPr>
          <a:xfrm>
            <a:off x="0" y="3212976"/>
            <a:ext cx="9144000" cy="404664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107504" y="548680"/>
            <a:ext cx="4320480" cy="5904656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716016" y="548680"/>
            <a:ext cx="4320480" cy="5904656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572000" y="476672"/>
            <a:ext cx="0" cy="6048672"/>
          </a:xfrm>
          <a:prstGeom prst="line">
            <a:avLst/>
          </a:prstGeom>
          <a:ln w="508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D63BE-EEB6-4B2F-830F-9344D749CDF7}" type="datetime1">
              <a:rPr lang="cs-CZ" smtClean="0"/>
              <a:t>12.03.2024</a:t>
            </a:fld>
            <a:endParaRPr lang="cs-CZ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NPRG054 High Performance Software Development- 201</a:t>
            </a:r>
            <a:r>
              <a:rPr lang="en-US" dirty="0"/>
              <a:t>6</a:t>
            </a:r>
            <a:r>
              <a:rPr lang="cs-CZ" dirty="0"/>
              <a:t>/201</a:t>
            </a:r>
            <a:r>
              <a:rPr lang="en-US" dirty="0"/>
              <a:t>7</a:t>
            </a:r>
            <a:r>
              <a:rPr lang="cs-CZ" dirty="0"/>
              <a:t> David Bednárek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9512" y="548680"/>
            <a:ext cx="4328220" cy="36004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 algn="r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4008" y="548680"/>
            <a:ext cx="4392488" cy="36004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kumimoji="0" lang="en-US" sz="2400" b="1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179512" y="980728"/>
            <a:ext cx="4316288" cy="554461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980728"/>
            <a:ext cx="4388296" cy="554461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4572000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FE76A-BDA4-4AF6-AC8F-B26CDA63CC10}" type="datetime1">
              <a:rPr lang="cs-CZ" smtClean="0"/>
              <a:t>12.03.2024</a:t>
            </a:fld>
            <a:endParaRPr lang="cs-CZ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NPRG054 High Performance Software Development- 201</a:t>
            </a:r>
            <a:r>
              <a:rPr lang="en-US" dirty="0"/>
              <a:t>6</a:t>
            </a:r>
            <a:r>
              <a:rPr lang="cs-CZ" dirty="0"/>
              <a:t>/201</a:t>
            </a:r>
            <a:r>
              <a:rPr lang="en-US" dirty="0"/>
              <a:t>7</a:t>
            </a:r>
            <a:r>
              <a:rPr lang="cs-CZ" dirty="0"/>
              <a:t> David Bednárek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85004-823A-4F68-886F-3E1F2CC60AA1}" type="datetime1">
              <a:rPr lang="cs-CZ" smtClean="0"/>
              <a:t>12.03.2024</a:t>
            </a:fld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NPRG054 High Performance Software Development- 201</a:t>
            </a:r>
            <a:r>
              <a:rPr lang="en-US" dirty="0"/>
              <a:t>6</a:t>
            </a:r>
            <a:r>
              <a:rPr lang="cs-CZ" dirty="0"/>
              <a:t>/201</a:t>
            </a:r>
            <a:r>
              <a:rPr lang="en-US" dirty="0"/>
              <a:t>7</a:t>
            </a:r>
            <a:r>
              <a:rPr lang="cs-CZ" dirty="0"/>
              <a:t> David Bednárek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A6F4A-56F2-4C7A-972B-DF601EA54D19}" type="datetime1">
              <a:rPr lang="cs-CZ" smtClean="0"/>
              <a:t>12.03.2024</a:t>
            </a:fld>
            <a:endParaRPr lang="cs-CZ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NPRG054 High Performance Software Development- 201</a:t>
            </a:r>
            <a:r>
              <a:rPr lang="en-US" dirty="0"/>
              <a:t>6</a:t>
            </a:r>
            <a:r>
              <a:rPr lang="cs-CZ" dirty="0"/>
              <a:t>/201</a:t>
            </a:r>
            <a:r>
              <a:rPr lang="en-US" dirty="0"/>
              <a:t>7</a:t>
            </a:r>
            <a:r>
              <a:rPr lang="cs-CZ" dirty="0"/>
              <a:t> David Bednárek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516216" y="548680"/>
            <a:ext cx="2520280" cy="5904656"/>
          </a:xfrm>
        </p:spPr>
        <p:txBody>
          <a:bodyPr vert="horz">
            <a:normAutofit/>
          </a:bodyPr>
          <a:lstStyle>
            <a:lvl1pPr marL="0" indent="0" algn="l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 kumimoji="0" lang="en-US" sz="2400" kern="120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algn="l" rtl="0" eaLnBrk="1" latinLnBrk="0" hangingPunct="1">
              <a:buFont typeface="Arial" pitchFamily="34" charset="0"/>
              <a:buChar char="•"/>
              <a:defRPr kumimoji="0"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eaLnBrk="1" latinLnBrk="0" hangingPunct="1">
              <a:buFont typeface="Arial" pitchFamily="34" charset="0"/>
              <a:buChar char="•"/>
              <a:defRPr kumimoji="0" lang="en-US" sz="1800" kern="120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3pPr>
            <a:lvl4pPr algn="l" rtl="0" eaLnBrk="1" latinLnBrk="0" hangingPunct="1">
              <a:buFont typeface="Arial" pitchFamily="34" charset="0"/>
              <a:buChar char="•"/>
              <a:defRPr kumimoji="0"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eaLnBrk="1" latinLnBrk="0" hangingPunct="1">
              <a:buNone/>
              <a:defRPr kumimoji="0" lang="en-US" sz="1400" b="1" kern="1200" dirty="0">
                <a:solidFill>
                  <a:schemeClr val="accent5"/>
                </a:solidFill>
                <a:latin typeface="Consolas" pitchFamily="49" charset="0"/>
                <a:ea typeface="+mn-ea"/>
                <a:cs typeface="Consolas" pitchFamily="49" charset="0"/>
              </a:defRPr>
            </a:lvl5pPr>
          </a:lstStyle>
          <a:p>
            <a:pPr marL="274320" lvl="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</a:pPr>
            <a:r>
              <a:rPr lang="en-US" dirty="0"/>
              <a:t>Click to edit Master text styles</a:t>
            </a:r>
          </a:p>
          <a:p>
            <a:pPr marL="548640" lvl="1" indent="-274320" algn="l" rtl="0" eaLnBrk="1" latinLnBrk="0" hangingPunct="1">
              <a:spcBef>
                <a:spcPts val="500"/>
              </a:spcBef>
              <a:buClr>
                <a:schemeClr val="tx1"/>
              </a:buClr>
              <a:buSzPct val="76000"/>
              <a:buFont typeface="Wingdings 3"/>
              <a:buChar char=""/>
            </a:pPr>
            <a:r>
              <a:rPr lang="en-US" dirty="0"/>
              <a:t>Second level</a:t>
            </a:r>
          </a:p>
          <a:p>
            <a:pPr marL="822960" lvl="2" indent="-228600" algn="l" rtl="0" eaLnBrk="1" latinLnBrk="0" hangingPunct="1">
              <a:spcBef>
                <a:spcPts val="500"/>
              </a:spcBef>
              <a:buClr>
                <a:schemeClr val="accent6"/>
              </a:buClr>
              <a:buSzPct val="76000"/>
              <a:buFont typeface="Wingdings" pitchFamily="2" charset="2"/>
              <a:buChar char="§"/>
            </a:pPr>
            <a:r>
              <a:rPr lang="en-US" dirty="0"/>
              <a:t>Third level</a:t>
            </a:r>
          </a:p>
          <a:p>
            <a:pPr marL="1097280" lvl="3" indent="-228600" algn="l" rtl="0" eaLnBrk="1" latinLnBrk="0" hangingPunct="1">
              <a:spcBef>
                <a:spcPts val="400"/>
              </a:spcBef>
              <a:buClr>
                <a:schemeClr val="tx1"/>
              </a:buClr>
              <a:buSzPct val="70000"/>
              <a:buFont typeface="Wingdings" pitchFamily="2" charset="2"/>
              <a:buChar char="§"/>
            </a:pPr>
            <a:r>
              <a:rPr lang="en-US" dirty="0"/>
              <a:t>Fourth level</a:t>
            </a:r>
          </a:p>
          <a:p>
            <a:pPr marL="180000" lvl="4" indent="-228600" algn="l" rtl="0" eaLnBrk="1" latinLnBrk="0" hangingPunct="1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/>
              <a:buNone/>
            </a:pPr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107504" y="548680"/>
            <a:ext cx="6120680" cy="590465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6372200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7524A-4A8B-4BB2-AE26-F13A643689CD}" type="datetime1">
              <a:rPr lang="cs-CZ" smtClean="0"/>
              <a:t>12.03.2024</a:t>
            </a:fld>
            <a:endParaRPr lang="cs-CZ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NPRG054 High Performance Software Development- 201</a:t>
            </a:r>
            <a:r>
              <a:rPr lang="en-US" dirty="0"/>
              <a:t>6</a:t>
            </a:r>
            <a:r>
              <a:rPr lang="cs-CZ" dirty="0"/>
              <a:t>/201</a:t>
            </a:r>
            <a:r>
              <a:rPr lang="en-US" dirty="0"/>
              <a:t>7</a:t>
            </a:r>
            <a:r>
              <a:rPr lang="cs-CZ" dirty="0"/>
              <a:t> David Bednárek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ottom Com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107504" y="4725144"/>
            <a:ext cx="8928992" cy="1728192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107504" y="4581128"/>
            <a:ext cx="8928992" cy="0"/>
          </a:xfrm>
          <a:prstGeom prst="line">
            <a:avLst/>
          </a:prstGeom>
          <a:ln w="508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C8747-E21F-4B74-BCD4-923F2C6F931D}" type="datetime1">
              <a:rPr lang="cs-CZ" smtClean="0"/>
              <a:t>12.03.2024</a:t>
            </a:fld>
            <a:endParaRPr lang="cs-CZ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NPRG054 High Performance Software Development- 201</a:t>
            </a:r>
            <a:r>
              <a:rPr lang="en-US" dirty="0"/>
              <a:t>6</a:t>
            </a:r>
            <a:r>
              <a:rPr lang="cs-CZ" dirty="0"/>
              <a:t>/201</a:t>
            </a:r>
            <a:r>
              <a:rPr lang="en-US" dirty="0"/>
              <a:t>7</a:t>
            </a:r>
            <a:r>
              <a:rPr lang="cs-CZ" dirty="0"/>
              <a:t> David Bednárek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0466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none"/>
        </p:style>
        <p:txBody>
          <a:bodyPr vert="horz" anchor="ctr" anchorCtr="0">
            <a:noAutofit/>
          </a:bodyPr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107504" y="548680"/>
            <a:ext cx="8928992" cy="590465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/>
              <a:t>Click to edit Master text styles</a:t>
            </a:r>
            <a:r>
              <a:rPr kumimoji="0" lang="cs-CZ" dirty="0"/>
              <a:t> </a:t>
            </a:r>
            <a:r>
              <a:rPr kumimoji="0" lang="en-US" dirty="0"/>
              <a:t>!@#$%^&amp;*(){}|:"&lt;&gt;?</a:t>
            </a:r>
          </a:p>
          <a:p>
            <a:pPr lvl="1" eaLnBrk="1" latinLnBrk="0" hangingPunct="1"/>
            <a:r>
              <a:rPr kumimoji="0" lang="en-US" dirty="0"/>
              <a:t>Second level</a:t>
            </a:r>
            <a:r>
              <a:rPr kumimoji="0" lang="cs-CZ" dirty="0"/>
              <a:t> +</a:t>
            </a:r>
            <a:r>
              <a:rPr kumimoji="0" lang="cs-CZ" dirty="0" err="1"/>
              <a:t>ěščřžýáíéúů</a:t>
            </a:r>
            <a:endParaRPr kumimoji="0" lang="en-US" dirty="0"/>
          </a:p>
          <a:p>
            <a:pPr lvl="2" eaLnBrk="1" latinLnBrk="0" hangingPunct="1"/>
            <a:r>
              <a:rPr kumimoji="0" lang="en-US" dirty="0"/>
              <a:t>Third level</a:t>
            </a:r>
          </a:p>
          <a:p>
            <a:pPr lvl="3" eaLnBrk="1" latinLnBrk="0" hangingPunct="1"/>
            <a:r>
              <a:rPr kumimoji="0" lang="en-US" dirty="0"/>
              <a:t>Fourth level</a:t>
            </a:r>
          </a:p>
          <a:p>
            <a:pPr lvl="4" eaLnBrk="1" latinLnBrk="0" hangingPunct="1"/>
            <a:r>
              <a:rPr kumimoji="0" lang="en-US" dirty="0"/>
              <a:t>Fifth level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0" y="6597352"/>
            <a:ext cx="8604448" cy="26064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none"/>
        </p:style>
        <p:txBody>
          <a:bodyPr vert="horz" anchor="ctr" anchorCtr="0"/>
          <a:lstStyle>
            <a:lvl1pPr algn="l" eaLnBrk="1" latinLnBrk="0" hangingPunct="1">
              <a:defRPr kumimoji="0" sz="1000" b="0" cap="none" spc="0">
                <a:ln>
                  <a:noFill/>
                </a:ln>
                <a:solidFill>
                  <a:schemeClr val="bg1"/>
                </a:solidFill>
                <a:effectLst/>
              </a:defRPr>
            </a:lvl1pPr>
          </a:lstStyle>
          <a:p>
            <a:r>
              <a:rPr lang="cs-CZ" dirty="0"/>
              <a:t>NPRG054 High Performance Software Development- 201</a:t>
            </a:r>
            <a:r>
              <a:rPr lang="en-US" dirty="0"/>
              <a:t>6</a:t>
            </a:r>
            <a:r>
              <a:rPr lang="cs-CZ" dirty="0"/>
              <a:t>/201</a:t>
            </a:r>
            <a:r>
              <a:rPr lang="en-US" dirty="0"/>
              <a:t>7</a:t>
            </a:r>
            <a:r>
              <a:rPr lang="cs-CZ" dirty="0"/>
              <a:t> David Bednárek</a:t>
            </a: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04448" y="6597352"/>
            <a:ext cx="539552" cy="26064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none"/>
        </p:style>
        <p:txBody>
          <a:bodyPr vert="horz" anchor="ctr" anchorCtr="0"/>
          <a:lstStyle>
            <a:lvl1pPr algn="l" eaLnBrk="1" latinLnBrk="0" hangingPunct="1">
              <a:defRPr kumimoji="0" sz="1000" b="0" cap="none" spc="0">
                <a:ln>
                  <a:noFill/>
                </a:ln>
                <a:solidFill>
                  <a:schemeClr val="bg1"/>
                </a:solidFill>
                <a:effectLst/>
              </a:defRPr>
            </a:lvl1pPr>
          </a:lstStyle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7452320" y="6597352"/>
            <a:ext cx="1136920" cy="2606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 b="0" cap="none" spc="0">
                <a:ln>
                  <a:noFill/>
                </a:ln>
                <a:solidFill>
                  <a:schemeClr val="bg1"/>
                </a:solidFill>
                <a:effectLst/>
              </a:defRPr>
            </a:lvl1pPr>
          </a:lstStyle>
          <a:p>
            <a:fld id="{9FEF60E2-7ACB-4E46-A771-4412D8AFEC6D}" type="datetime1">
              <a:rPr lang="cs-CZ" smtClean="0"/>
              <a:t>12.03.2024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72" r:id="rId9"/>
    <p:sldLayoutId id="2147483673" r:id="rId10"/>
    <p:sldLayoutId id="2147483669" r:id="rId11"/>
    <p:sldLayoutId id="2147483670" r:id="rId12"/>
    <p:sldLayoutId id="2147483671" r:id="rId13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2400" b="0" kern="1200" cap="none" spc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400" kern="1200">
          <a:solidFill>
            <a:schemeClr val="accent6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tx1"/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accent6"/>
        </a:buClr>
        <a:buSzPct val="76000"/>
        <a:buFont typeface="Wingdings" pitchFamily="2" charset="2"/>
        <a:buChar char="§"/>
        <a:defRPr kumimoji="0" sz="1800" kern="1200">
          <a:solidFill>
            <a:schemeClr val="accent6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tx1"/>
        </a:buClr>
        <a:buSzPct val="70000"/>
        <a:buFont typeface="Wingdings" pitchFamily="2" charset="2"/>
        <a:buChar char="§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80000" indent="-228600" algn="l" rtl="0" eaLnBrk="1" latinLnBrk="0" hangingPunct="1">
        <a:spcBef>
          <a:spcPts val="600"/>
        </a:spcBef>
        <a:spcAft>
          <a:spcPts val="600"/>
        </a:spcAft>
        <a:buClr>
          <a:schemeClr val="accent2"/>
        </a:buClr>
        <a:buSzPct val="70000"/>
        <a:buFont typeface="Wingdings"/>
        <a:buNone/>
        <a:defRPr kumimoji="0" lang="en-US" sz="1400" b="1" kern="1200" dirty="0">
          <a:solidFill>
            <a:schemeClr val="accent5"/>
          </a:solidFill>
          <a:latin typeface="Consolas" pitchFamily="49" charset="0"/>
          <a:ea typeface="+mn-ea"/>
          <a:cs typeface="Consolas" pitchFamily="49" charset="0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>
                <a:solidFill>
                  <a:prstClr val="white"/>
                </a:solidFill>
              </a:rPr>
              <a:pPr algn="r"/>
              <a:t>1</a:t>
            </a:fld>
            <a:endParaRPr lang="cs-CZ" dirty="0">
              <a:solidFill>
                <a:prstClr val="white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" dirty="0">
                <a:solidFill>
                  <a:prstClr val="white"/>
                </a:solidFill>
              </a:rPr>
              <a:t>NPRG054 High Performance Software Development- 2016/2017 David Bednarek</a:t>
            </a:r>
            <a:endParaRPr lang="cs-CZ" dirty="0">
              <a:solidFill>
                <a:prstClr val="white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" dirty="0"/>
              <a:t>Performance tuning tools</a:t>
            </a:r>
          </a:p>
        </p:txBody>
      </p:sp>
    </p:spTree>
    <p:extLst>
      <p:ext uri="{BB962C8B-B14F-4D97-AF65-F5344CB8AC3E}">
        <p14:creationId xmlns:p14="http://schemas.microsoft.com/office/powerpoint/2010/main" val="40308419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" dirty="0"/>
              <a:t>Performance tuning techniques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>
                <a:solidFill>
                  <a:prstClr val="white"/>
                </a:solidFill>
              </a:rPr>
              <a:pPr algn="r"/>
              <a:t>2</a:t>
            </a:fld>
            <a:endParaRPr lang="cs-CZ" dirty="0">
              <a:solidFill>
                <a:prstClr val="white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" dirty="0">
                <a:solidFill>
                  <a:prstClr val="white"/>
                </a:solidFill>
              </a:rPr>
              <a:t>NPRG054 High Performance Software Development- 2016/2017 David Bednarek</a:t>
            </a:r>
            <a:endParaRPr lang="cs-CZ" dirty="0">
              <a:solidFill>
                <a:prstClr val="white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" dirty="0"/>
              <a:t>Optimizing the entire program is unnecessary work</a:t>
            </a:r>
          </a:p>
          <a:p>
            <a:pPr lvl="1"/>
            <a:r>
              <a:rPr lang="en" dirty="0"/>
              <a:t>90:10 or even 99:1 rule</a:t>
            </a:r>
          </a:p>
          <a:p>
            <a:r>
              <a:rPr lang="cs-CZ" dirty="0"/>
              <a:t>Optimize only the </a:t>
            </a:r>
            <a:r>
              <a:rPr lang="en" dirty="0"/>
              <a:t>hotspot</a:t>
            </a:r>
            <a:r>
              <a:rPr lang="cs-CZ" dirty="0"/>
              <a:t>s</a:t>
            </a:r>
            <a:endParaRPr lang="en" dirty="0"/>
          </a:p>
          <a:p>
            <a:pPr lvl="1"/>
            <a:r>
              <a:rPr lang="cs-CZ" dirty="0"/>
              <a:t>Pragmatic definition:</a:t>
            </a:r>
          </a:p>
          <a:p>
            <a:pPr lvl="2"/>
            <a:r>
              <a:rPr lang="cs-CZ" dirty="0"/>
              <a:t>Hotspot is the code where optimization has the greatest impact wrt. its cost</a:t>
            </a:r>
          </a:p>
          <a:p>
            <a:pPr lvl="1"/>
            <a:r>
              <a:rPr lang="cs-CZ" dirty="0"/>
              <a:t>Problems:</a:t>
            </a:r>
          </a:p>
          <a:p>
            <a:pPr lvl="2"/>
            <a:r>
              <a:rPr lang="cs-CZ" dirty="0"/>
              <a:t>The cost of optimization (the human effort needed) may be wildly variable</a:t>
            </a:r>
          </a:p>
          <a:p>
            <a:pPr lvl="3"/>
            <a:r>
              <a:rPr lang="cs-CZ" dirty="0"/>
              <a:t>But it is probably proportional to the size of the hotspot code</a:t>
            </a:r>
          </a:p>
          <a:p>
            <a:pPr lvl="2"/>
            <a:r>
              <a:rPr lang="cs-CZ" dirty="0"/>
              <a:t>The effect of optimization (the time saved) is difficult to predict</a:t>
            </a:r>
          </a:p>
          <a:p>
            <a:pPr lvl="3"/>
            <a:r>
              <a:rPr lang="cs-CZ" dirty="0"/>
              <a:t>The upper bound of the effect is the total time spent in the hotspot</a:t>
            </a:r>
          </a:p>
          <a:p>
            <a:pPr lvl="1"/>
            <a:r>
              <a:rPr lang="cs-CZ" dirty="0"/>
              <a:t>Approximate definition:</a:t>
            </a:r>
          </a:p>
          <a:p>
            <a:pPr lvl="2"/>
            <a:r>
              <a:rPr lang="cs-CZ" dirty="0"/>
              <a:t>Hotspot is the code where total time divided by code size is largest</a:t>
            </a:r>
          </a:p>
          <a:p>
            <a:pPr lvl="1"/>
            <a:r>
              <a:rPr lang="cs-CZ" dirty="0"/>
              <a:t>Total or self time?</a:t>
            </a:r>
            <a:endParaRPr lang="en" dirty="0"/>
          </a:p>
          <a:p>
            <a:pPr lvl="2"/>
            <a:r>
              <a:rPr lang="cs-CZ" dirty="0"/>
              <a:t>Do we include the time spent in the procedures called from the hotspot?</a:t>
            </a:r>
            <a:endParaRPr lang="en" dirty="0"/>
          </a:p>
          <a:p>
            <a:pPr lvl="3"/>
            <a:r>
              <a:rPr lang="cs-CZ" dirty="0"/>
              <a:t>If we do, the hotspot itself must be extended to these procedures too</a:t>
            </a:r>
          </a:p>
          <a:p>
            <a:pPr lvl="3"/>
            <a:r>
              <a:rPr lang="cs-CZ" dirty="0"/>
              <a:t>We can hardly shrink the time spent in a procedure without changing its code</a:t>
            </a:r>
          </a:p>
          <a:p>
            <a:pPr lvl="2"/>
            <a:r>
              <a:rPr lang="cs-CZ" dirty="0"/>
              <a:t>Procedure integration by compiler will often decide</a:t>
            </a:r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12559226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" dirty="0"/>
              <a:t>Techniques for measuring program behavior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>
                <a:solidFill>
                  <a:prstClr val="white"/>
                </a:solidFill>
              </a:rPr>
              <a:pPr algn="r"/>
              <a:t>3</a:t>
            </a:fld>
            <a:endParaRPr lang="cs-CZ" dirty="0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" dirty="0">
                <a:solidFill>
                  <a:prstClr val="white"/>
                </a:solidFill>
              </a:rPr>
              <a:t>NPRG054 High Performance Software Development- 2016/2017 David Bednarek</a:t>
            </a:r>
            <a:endParaRPr lang="cs-CZ" dirty="0">
              <a:solidFill>
                <a:prstClr val="white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" dirty="0"/>
              <a:t>Instrumentation</a:t>
            </a:r>
          </a:p>
          <a:p>
            <a:pPr lvl="1"/>
            <a:r>
              <a:rPr lang="en" dirty="0"/>
              <a:t>Modifying the program to measure itself</a:t>
            </a:r>
          </a:p>
          <a:p>
            <a:pPr lvl="1"/>
            <a:r>
              <a:rPr lang="en" dirty="0"/>
              <a:t>Perform</a:t>
            </a:r>
            <a:r>
              <a:rPr lang="cs-CZ" dirty="0"/>
              <a:t>ed by</a:t>
            </a:r>
            <a:r>
              <a:rPr lang="en" dirty="0"/>
              <a:t> a compiler on intermediate code or </a:t>
            </a:r>
            <a:r>
              <a:rPr lang="cs-CZ" dirty="0"/>
              <a:t>by </a:t>
            </a:r>
            <a:r>
              <a:rPr lang="en" dirty="0"/>
              <a:t>a tool on binary code</a:t>
            </a:r>
          </a:p>
          <a:p>
            <a:pPr lvl="1"/>
            <a:r>
              <a:rPr lang="en" dirty="0"/>
              <a:t>The </a:t>
            </a:r>
            <a:r>
              <a:rPr lang="cs-CZ" dirty="0"/>
              <a:t>additional</a:t>
            </a:r>
            <a:r>
              <a:rPr lang="en" dirty="0"/>
              <a:t> code significantly disrupts the program</a:t>
            </a:r>
          </a:p>
          <a:p>
            <a:pPr lvl="2"/>
            <a:r>
              <a:rPr lang="en" dirty="0"/>
              <a:t>It makes sense to measure only unaffected quantities</a:t>
            </a:r>
          </a:p>
          <a:p>
            <a:pPr lvl="1"/>
            <a:r>
              <a:rPr lang="en" dirty="0"/>
              <a:t>Profile: number of passes through </a:t>
            </a:r>
            <a:r>
              <a:rPr lang="cs-CZ" dirty="0"/>
              <a:t>important</a:t>
            </a:r>
            <a:r>
              <a:rPr lang="en" dirty="0"/>
              <a:t> </a:t>
            </a:r>
            <a:r>
              <a:rPr lang="cs-CZ" dirty="0"/>
              <a:t>points</a:t>
            </a:r>
            <a:r>
              <a:rPr lang="en" dirty="0"/>
              <a:t> in the program</a:t>
            </a:r>
          </a:p>
          <a:p>
            <a:pPr lvl="2"/>
            <a:r>
              <a:rPr lang="en" dirty="0"/>
              <a:t>Basic blocks (transitions between them)</a:t>
            </a:r>
          </a:p>
          <a:p>
            <a:pPr lvl="2"/>
            <a:r>
              <a:rPr lang="en" dirty="0"/>
              <a:t>Procedures</a:t>
            </a:r>
          </a:p>
          <a:p>
            <a:pPr lvl="2"/>
            <a:r>
              <a:rPr lang="en" dirty="0"/>
              <a:t>Procedures including mutual calls</a:t>
            </a:r>
          </a:p>
          <a:p>
            <a:pPr lvl="1"/>
            <a:r>
              <a:rPr lang="en" dirty="0"/>
              <a:t>Profile driven optimization</a:t>
            </a:r>
          </a:p>
          <a:p>
            <a:pPr lvl="2"/>
            <a:r>
              <a:rPr lang="en" dirty="0"/>
              <a:t>The </a:t>
            </a:r>
            <a:r>
              <a:rPr lang="cs-CZ" dirty="0"/>
              <a:t>compiler</a:t>
            </a:r>
            <a:r>
              <a:rPr lang="en" dirty="0"/>
              <a:t> uses the previously measured profile</a:t>
            </a:r>
          </a:p>
          <a:p>
            <a:pPr lvl="3"/>
            <a:r>
              <a:rPr lang="cs-CZ" dirty="0"/>
              <a:t>to</a:t>
            </a:r>
            <a:r>
              <a:rPr lang="en" dirty="0"/>
              <a:t> determin</a:t>
            </a:r>
            <a:r>
              <a:rPr lang="cs-CZ" dirty="0"/>
              <a:t>e</a:t>
            </a:r>
            <a:r>
              <a:rPr lang="en" dirty="0"/>
              <a:t> which parts of the program to optimize</a:t>
            </a:r>
          </a:p>
          <a:p>
            <a:pPr lvl="3"/>
            <a:r>
              <a:rPr lang="cs-CZ" dirty="0"/>
              <a:t>to estimate </a:t>
            </a:r>
            <a:r>
              <a:rPr lang="en" dirty="0"/>
              <a:t>the </a:t>
            </a:r>
            <a:r>
              <a:rPr lang="cs-CZ" dirty="0"/>
              <a:t>effect</a:t>
            </a:r>
            <a:r>
              <a:rPr lang="en" dirty="0"/>
              <a:t> </a:t>
            </a:r>
            <a:r>
              <a:rPr lang="cs-CZ" dirty="0"/>
              <a:t>of</a:t>
            </a:r>
            <a:r>
              <a:rPr lang="en" dirty="0"/>
              <a:t> some optimizations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65483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" dirty="0"/>
              <a:t>Techniques for measuring program behavior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>
                <a:solidFill>
                  <a:prstClr val="white"/>
                </a:solidFill>
              </a:rPr>
              <a:pPr algn="r"/>
              <a:t>4</a:t>
            </a:fld>
            <a:endParaRPr lang="cs-CZ" dirty="0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" dirty="0">
                <a:solidFill>
                  <a:prstClr val="white"/>
                </a:solidFill>
              </a:rPr>
              <a:t>NPRG054 High Performance Software Development- 2016/2017 David Bednarek</a:t>
            </a:r>
            <a:endParaRPr lang="cs-CZ" dirty="0">
              <a:solidFill>
                <a:prstClr val="white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" dirty="0"/>
              <a:t>Sampling</a:t>
            </a:r>
          </a:p>
          <a:p>
            <a:pPr lvl="1"/>
            <a:r>
              <a:rPr lang="en" dirty="0"/>
              <a:t>The unmodified program is launched</a:t>
            </a:r>
          </a:p>
          <a:p>
            <a:pPr lvl="1"/>
            <a:r>
              <a:rPr lang="en" dirty="0"/>
              <a:t>At appropriately selected moments, the current position is </a:t>
            </a:r>
            <a:r>
              <a:rPr lang="cs-CZ" dirty="0"/>
              <a:t>recorded</a:t>
            </a:r>
            <a:endParaRPr lang="en" dirty="0"/>
          </a:p>
          <a:p>
            <a:pPr lvl="2"/>
            <a:r>
              <a:rPr lang="cs-CZ" dirty="0"/>
              <a:t>the instruction pointer</a:t>
            </a:r>
            <a:endParaRPr lang="en" dirty="0"/>
          </a:p>
          <a:p>
            <a:pPr lvl="2"/>
            <a:r>
              <a:rPr lang="cs-CZ" dirty="0"/>
              <a:t>optionally, the </a:t>
            </a:r>
            <a:r>
              <a:rPr lang="en" dirty="0"/>
              <a:t>calling procedure </a:t>
            </a:r>
            <a:r>
              <a:rPr lang="cs-CZ" dirty="0"/>
              <a:t>or a part of the call stack</a:t>
            </a:r>
            <a:endParaRPr lang="en" dirty="0"/>
          </a:p>
          <a:p>
            <a:pPr lvl="1"/>
            <a:r>
              <a:rPr lang="cs-CZ" dirty="0"/>
              <a:t>The s</a:t>
            </a:r>
            <a:r>
              <a:rPr lang="en" dirty="0"/>
              <a:t>ampling moments must be</a:t>
            </a:r>
          </a:p>
          <a:p>
            <a:pPr lvl="2"/>
            <a:r>
              <a:rPr lang="en" dirty="0"/>
              <a:t>Sparse enough to not affect program execution</a:t>
            </a:r>
          </a:p>
          <a:p>
            <a:pPr lvl="2"/>
            <a:r>
              <a:rPr lang="en" dirty="0"/>
              <a:t>Dense enough to produce statistically significant data</a:t>
            </a:r>
          </a:p>
          <a:p>
            <a:pPr lvl="2"/>
            <a:r>
              <a:rPr lang="cs-CZ" dirty="0"/>
              <a:t>C</a:t>
            </a:r>
            <a:r>
              <a:rPr lang="en" dirty="0"/>
              <a:t>orrelated with the program</a:t>
            </a:r>
            <a:r>
              <a:rPr lang="cs-CZ" dirty="0"/>
              <a:t> execution in a well-defined way</a:t>
            </a:r>
            <a:endParaRPr lang="en" dirty="0"/>
          </a:p>
          <a:p>
            <a:pPr lvl="3"/>
            <a:r>
              <a:rPr lang="en" dirty="0"/>
              <a:t>Independent - random sampling (approximation: periodic sampling)</a:t>
            </a:r>
          </a:p>
          <a:p>
            <a:pPr lvl="3"/>
            <a:r>
              <a:rPr lang="en" dirty="0"/>
              <a:t>Dependent on selected events (number of executed instructions, memory accesses, etc.)</a:t>
            </a:r>
            <a:endParaRPr lang="cs-CZ" dirty="0"/>
          </a:p>
          <a:p>
            <a:pPr lvl="1"/>
            <a:r>
              <a:rPr lang="cs-CZ" dirty="0"/>
              <a:t>Some parts (maybe a majority) of the code will never be hit by sampling</a:t>
            </a:r>
          </a:p>
          <a:p>
            <a:pPr lvl="2"/>
            <a:r>
              <a:rPr lang="cs-CZ" dirty="0"/>
              <a:t>Sampling naturally prefers frequently executed code - the hotspots</a:t>
            </a:r>
          </a:p>
          <a:p>
            <a:pPr lvl="2"/>
            <a:r>
              <a:rPr lang="cs-CZ" dirty="0"/>
              <a:t>Sampling is not accurate enough to pinpoint individual instructions</a:t>
            </a:r>
          </a:p>
          <a:p>
            <a:pPr lvl="3"/>
            <a:r>
              <a:rPr lang="cs-CZ" dirty="0"/>
              <a:t>But averaging across a loop will work</a:t>
            </a:r>
          </a:p>
        </p:txBody>
      </p:sp>
    </p:spTree>
    <p:extLst>
      <p:ext uri="{BB962C8B-B14F-4D97-AF65-F5344CB8AC3E}">
        <p14:creationId xmlns:p14="http://schemas.microsoft.com/office/powerpoint/2010/main" val="14141491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" dirty="0"/>
              <a:t>Techniques for measuring program behavior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>
                <a:solidFill>
                  <a:prstClr val="white"/>
                </a:solidFill>
              </a:rPr>
              <a:pPr algn="r"/>
              <a:t>5</a:t>
            </a:fld>
            <a:endParaRPr lang="cs-CZ" dirty="0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" dirty="0">
                <a:solidFill>
                  <a:prstClr val="white"/>
                </a:solidFill>
              </a:rPr>
              <a:t>NPRG054 High Performance Software Development- 2016/2017 David Bednarek</a:t>
            </a:r>
            <a:endParaRPr lang="cs-CZ" dirty="0">
              <a:solidFill>
                <a:prstClr val="white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" dirty="0"/>
              <a:t>Sampling</a:t>
            </a:r>
          </a:p>
          <a:p>
            <a:pPr lvl="1"/>
            <a:r>
              <a:rPr lang="en" dirty="0"/>
              <a:t>Event generation techniques</a:t>
            </a:r>
          </a:p>
          <a:p>
            <a:pPr lvl="2"/>
            <a:r>
              <a:rPr lang="cs-CZ" dirty="0"/>
              <a:t>"</a:t>
            </a:r>
            <a:r>
              <a:rPr lang="en" dirty="0"/>
              <a:t>Software</a:t>
            </a:r>
            <a:r>
              <a:rPr lang="cs-CZ" dirty="0"/>
              <a:t>"</a:t>
            </a:r>
            <a:r>
              <a:rPr lang="en" dirty="0"/>
              <a:t> - timer interrupt</a:t>
            </a:r>
          </a:p>
          <a:p>
            <a:pPr lvl="3"/>
            <a:r>
              <a:rPr lang="en" dirty="0"/>
              <a:t>It requires more frequent interrupts than the usual OS timer setting</a:t>
            </a:r>
          </a:p>
          <a:p>
            <a:pPr lvl="3"/>
            <a:r>
              <a:rPr lang="en" dirty="0"/>
              <a:t>Periodic interrupts may not be statistically independent of program execution</a:t>
            </a:r>
          </a:p>
          <a:p>
            <a:pPr lvl="2"/>
            <a:r>
              <a:rPr lang="cs-CZ" dirty="0"/>
              <a:t>"</a:t>
            </a:r>
            <a:r>
              <a:rPr lang="en" dirty="0"/>
              <a:t>Hardware</a:t>
            </a:r>
            <a:r>
              <a:rPr lang="cs-CZ" dirty="0"/>
              <a:t>"</a:t>
            </a:r>
            <a:r>
              <a:rPr lang="en" dirty="0"/>
              <a:t> - </a:t>
            </a:r>
            <a:r>
              <a:rPr lang="cs-CZ" dirty="0"/>
              <a:t>profiling </a:t>
            </a:r>
            <a:r>
              <a:rPr lang="en" dirty="0"/>
              <a:t>support in the </a:t>
            </a:r>
            <a:r>
              <a:rPr lang="cs-CZ" dirty="0"/>
              <a:t>CPU</a:t>
            </a:r>
            <a:endParaRPr lang="en" dirty="0"/>
          </a:p>
          <a:p>
            <a:pPr lvl="3"/>
            <a:r>
              <a:rPr lang="en" dirty="0"/>
              <a:t>The </a:t>
            </a:r>
            <a:r>
              <a:rPr lang="cs-CZ" dirty="0"/>
              <a:t>CPU</a:t>
            </a:r>
            <a:r>
              <a:rPr lang="en" dirty="0"/>
              <a:t> generates an internal interrupt when the </a:t>
            </a:r>
            <a:r>
              <a:rPr lang="cs-CZ" dirty="0"/>
              <a:t>pre</a:t>
            </a:r>
            <a:r>
              <a:rPr lang="en" dirty="0"/>
              <a:t>set number of events is reached</a:t>
            </a:r>
          </a:p>
          <a:p>
            <a:pPr lvl="3"/>
            <a:r>
              <a:rPr lang="cs-CZ" dirty="0"/>
              <a:t>Events: </a:t>
            </a:r>
            <a:r>
              <a:rPr lang="en" dirty="0"/>
              <a:t>Clock</a:t>
            </a:r>
            <a:r>
              <a:rPr lang="cs-CZ" dirty="0"/>
              <a:t> ticks</a:t>
            </a:r>
            <a:r>
              <a:rPr lang="en" dirty="0"/>
              <a:t>, instructions, memory accesses, </a:t>
            </a:r>
            <a:r>
              <a:rPr lang="cs-CZ" dirty="0"/>
              <a:t>branch </a:t>
            </a:r>
            <a:r>
              <a:rPr lang="en" dirty="0"/>
              <a:t>misprediction, ...</a:t>
            </a:r>
            <a:endParaRPr lang="cs-CZ" dirty="0"/>
          </a:p>
          <a:p>
            <a:pPr lvl="3"/>
            <a:r>
              <a:rPr lang="cs-CZ" dirty="0"/>
              <a:t>Only few types of events may be measured simultaneously</a:t>
            </a:r>
          </a:p>
          <a:p>
            <a:pPr lvl="3"/>
            <a:r>
              <a:rPr lang="cs-CZ" dirty="0"/>
              <a:t>The program may be rerun with different event setting </a:t>
            </a:r>
          </a:p>
          <a:p>
            <a:pPr lvl="3"/>
            <a:r>
              <a:rPr lang="cs-CZ" dirty="0"/>
              <a:t>The profiling software may frequently change the setup during one execution</a:t>
            </a:r>
            <a:endParaRPr lang="en" dirty="0"/>
          </a:p>
          <a:p>
            <a:pPr lvl="1"/>
            <a:r>
              <a:rPr lang="en" dirty="0"/>
              <a:t>Sample recording techniques</a:t>
            </a:r>
          </a:p>
          <a:p>
            <a:pPr lvl="2"/>
            <a:r>
              <a:rPr lang="cs-CZ" dirty="0"/>
              <a:t>"</a:t>
            </a:r>
            <a:r>
              <a:rPr lang="en" dirty="0"/>
              <a:t>Software</a:t>
            </a:r>
            <a:r>
              <a:rPr lang="cs-CZ" dirty="0"/>
              <a:t>"</a:t>
            </a:r>
            <a:r>
              <a:rPr lang="en" dirty="0"/>
              <a:t> - the record is created by the interrupt handler</a:t>
            </a:r>
          </a:p>
          <a:p>
            <a:pPr lvl="2"/>
            <a:r>
              <a:rPr lang="cs-CZ" dirty="0"/>
              <a:t>"</a:t>
            </a:r>
            <a:r>
              <a:rPr lang="en" dirty="0"/>
              <a:t>Hardware</a:t>
            </a:r>
            <a:r>
              <a:rPr lang="cs-CZ" dirty="0"/>
              <a:t>"</a:t>
            </a:r>
            <a:r>
              <a:rPr lang="en" dirty="0"/>
              <a:t> - the record is created by the </a:t>
            </a:r>
            <a:r>
              <a:rPr lang="cs-CZ" dirty="0"/>
              <a:t>CPU</a:t>
            </a:r>
            <a:r>
              <a:rPr lang="en" dirty="0"/>
              <a:t> </a:t>
            </a:r>
            <a:r>
              <a:rPr lang="cs-CZ" dirty="0"/>
              <a:t>(by writing into</a:t>
            </a:r>
            <a:r>
              <a:rPr lang="en" dirty="0"/>
              <a:t> memory</a:t>
            </a:r>
            <a:r>
              <a:rPr lang="cs-CZ" dirty="0"/>
              <a:t>)</a:t>
            </a:r>
            <a:endParaRPr lang="en" dirty="0"/>
          </a:p>
          <a:p>
            <a:pPr lvl="3"/>
            <a:r>
              <a:rPr lang="en" dirty="0"/>
              <a:t>Allows for more frequent sampling</a:t>
            </a:r>
          </a:p>
          <a:p>
            <a:pPr lvl="3"/>
            <a:r>
              <a:rPr lang="en" dirty="0"/>
              <a:t>Does not allow </a:t>
            </a:r>
            <a:r>
              <a:rPr lang="cs-CZ" dirty="0"/>
              <a:t>call-</a:t>
            </a:r>
            <a:r>
              <a:rPr lang="en" dirty="0"/>
              <a:t>stack exploration</a:t>
            </a:r>
          </a:p>
          <a:p>
            <a:pPr lvl="3"/>
            <a:r>
              <a:rPr lang="cs-CZ" dirty="0"/>
              <a:t>D</a:t>
            </a:r>
            <a:r>
              <a:rPr lang="en" dirty="0"/>
              <a:t>oes not allow randomization of the sampling period</a:t>
            </a:r>
            <a:endParaRPr lang="cs-CZ" dirty="0"/>
          </a:p>
          <a:p>
            <a:pPr lvl="2"/>
            <a:r>
              <a:rPr lang="cs-CZ" dirty="0"/>
              <a:t>In both cases, the record may be misplaced by few instructions</a:t>
            </a:r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34638100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" dirty="0"/>
              <a:t>Techniques for measuring program behavior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>
                <a:solidFill>
                  <a:prstClr val="white"/>
                </a:solidFill>
              </a:rPr>
              <a:pPr algn="r"/>
              <a:t>6</a:t>
            </a:fld>
            <a:endParaRPr lang="cs-CZ" dirty="0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" dirty="0">
                <a:solidFill>
                  <a:prstClr val="white"/>
                </a:solidFill>
              </a:rPr>
              <a:t>NPRG054 High Performance Software Development- 2016/2017 David Bednarek</a:t>
            </a:r>
            <a:endParaRPr lang="cs-CZ" dirty="0">
              <a:solidFill>
                <a:prstClr val="white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/>
              <a:t>Instrumentation</a:t>
            </a:r>
          </a:p>
          <a:p>
            <a:pPr lvl="1"/>
            <a:r>
              <a:rPr lang="cs-CZ" dirty="0"/>
              <a:t>Accurate measurement of (somewhat) distorted execution</a:t>
            </a:r>
          </a:p>
          <a:p>
            <a:pPr lvl="1"/>
            <a:r>
              <a:rPr lang="cs-CZ" dirty="0"/>
              <a:t>Some compiler support usually required</a:t>
            </a:r>
          </a:p>
          <a:p>
            <a:pPr lvl="1"/>
            <a:r>
              <a:rPr lang="cs-CZ" dirty="0"/>
              <a:t>No HW or OS support needed</a:t>
            </a:r>
          </a:p>
          <a:p>
            <a:r>
              <a:rPr lang="en" dirty="0"/>
              <a:t>Sampling</a:t>
            </a:r>
            <a:endParaRPr lang="cs-CZ" dirty="0"/>
          </a:p>
          <a:p>
            <a:pPr lvl="1"/>
            <a:r>
              <a:rPr lang="cs-CZ" dirty="0"/>
              <a:t>Approximate measurement of (almost) true behavior</a:t>
            </a:r>
            <a:endParaRPr lang="en-US" dirty="0"/>
          </a:p>
          <a:p>
            <a:pPr lvl="1"/>
            <a:r>
              <a:rPr lang="en-US" dirty="0"/>
              <a:t>Compiler support not required</a:t>
            </a:r>
          </a:p>
          <a:p>
            <a:pPr lvl="2"/>
            <a:r>
              <a:rPr lang="en-US" dirty="0"/>
              <a:t>Debugging information needed to understand results</a:t>
            </a:r>
          </a:p>
          <a:p>
            <a:pPr lvl="1"/>
            <a:r>
              <a:rPr lang="en-US" dirty="0"/>
              <a:t>Possible without any </a:t>
            </a:r>
            <a:r>
              <a:rPr lang="en-US" dirty="0" err="1"/>
              <a:t>HW</a:t>
            </a:r>
            <a:r>
              <a:rPr lang="en-US" dirty="0"/>
              <a:t> support </a:t>
            </a:r>
          </a:p>
          <a:p>
            <a:pPr lvl="2"/>
            <a:r>
              <a:rPr lang="en-US" dirty="0"/>
              <a:t>CPU support improves accuracy and adds new events</a:t>
            </a:r>
          </a:p>
          <a:p>
            <a:pPr lvl="2"/>
            <a:r>
              <a:rPr lang="en-US" dirty="0"/>
              <a:t>Understanding CPU-specific events is difficult</a:t>
            </a:r>
          </a:p>
          <a:p>
            <a:pPr lvl="1"/>
            <a:r>
              <a:rPr lang="en-US" dirty="0"/>
              <a:t>OS kernel support always required</a:t>
            </a:r>
          </a:p>
          <a:p>
            <a:pPr lvl="2"/>
            <a:r>
              <a:rPr lang="en-US" dirty="0"/>
              <a:t>Manipulating timer interrupt and/or setting-up the CPU support</a:t>
            </a:r>
          </a:p>
          <a:p>
            <a:pPr lvl="2"/>
            <a:r>
              <a:rPr lang="en-US" dirty="0"/>
              <a:t>Handling the timer/sampling interrupt</a:t>
            </a:r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22499032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5130</TotalTime>
  <Words>693</Words>
  <Application>Microsoft Office PowerPoint</Application>
  <PresentationFormat>On-screen Show (4:3)</PresentationFormat>
  <Paragraphs>95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Consolas</vt:lpstr>
      <vt:lpstr>Wingdings</vt:lpstr>
      <vt:lpstr>Wingdings 3</vt:lpstr>
      <vt:lpstr>Origin</vt:lpstr>
      <vt:lpstr>Performance tuning tools</vt:lpstr>
      <vt:lpstr>Performance tuning techniques</vt:lpstr>
      <vt:lpstr>Techniques for measuring program behavior</vt:lpstr>
      <vt:lpstr>Techniques for measuring program behavior</vt:lpstr>
      <vt:lpstr>Techniques for measuring program behavior</vt:lpstr>
      <vt:lpstr>Techniques for measuring program behavior</vt:lpstr>
    </vt:vector>
  </TitlesOfParts>
  <Company>KSI MFF UK Praha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bednarek</dc:creator>
  <cp:lastModifiedBy>David Bednárek</cp:lastModifiedBy>
  <cp:revision>526</cp:revision>
  <dcterms:created xsi:type="dcterms:W3CDTF">2012-09-19T18:13:04Z</dcterms:created>
  <dcterms:modified xsi:type="dcterms:W3CDTF">2024-03-12T17:47:45Z</dcterms:modified>
</cp:coreProperties>
</file>