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6984" autoAdjust="0"/>
  </p:normalViewPr>
  <p:slideViewPr>
    <p:cSldViewPr>
      <p:cViewPr varScale="1">
        <p:scale>
          <a:sx n="74" d="100"/>
          <a:sy n="74" d="100"/>
        </p:scale>
        <p:origin x="8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bednarek\@SVN\NPRG054\experiments\experime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ednarek\@SVN\NPRG054\experiments\experime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ednarek\@SVN\NPRG054\experiments\experimen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ednarek\@SVN\NPRG054\experiments\experi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'Sheet1 (3)'!$B$1</c:f>
              <c:strCache>
                <c:ptCount val="1"/>
                <c:pt idx="0">
                  <c:v>polymorfní objekty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(3)'!$B$2:$B$22</c:f>
              <c:numCache>
                <c:formatCode>0.00</c:formatCode>
                <c:ptCount val="21"/>
                <c:pt idx="0">
                  <c:v>8.8040000000000003</c:v>
                </c:pt>
                <c:pt idx="1">
                  <c:v>10.696</c:v>
                </c:pt>
                <c:pt idx="2">
                  <c:v>12.024000000000001</c:v>
                </c:pt>
                <c:pt idx="3">
                  <c:v>12.086</c:v>
                </c:pt>
                <c:pt idx="4">
                  <c:v>12.239999999999998</c:v>
                </c:pt>
                <c:pt idx="5">
                  <c:v>12.447999999999999</c:v>
                </c:pt>
                <c:pt idx="6">
                  <c:v>12.312000000000006</c:v>
                </c:pt>
                <c:pt idx="7">
                  <c:v>12.223999999999998</c:v>
                </c:pt>
                <c:pt idx="8">
                  <c:v>12.216200000000001</c:v>
                </c:pt>
                <c:pt idx="9">
                  <c:v>12.238599999999998</c:v>
                </c:pt>
                <c:pt idx="10">
                  <c:v>12.146600000000001</c:v>
                </c:pt>
                <c:pt idx="11">
                  <c:v>13.2044</c:v>
                </c:pt>
                <c:pt idx="12">
                  <c:v>13.330400000000004</c:v>
                </c:pt>
                <c:pt idx="13">
                  <c:v>13.349400000000006</c:v>
                </c:pt>
                <c:pt idx="14">
                  <c:v>13.2753</c:v>
                </c:pt>
                <c:pt idx="15">
                  <c:v>13.207199999999998</c:v>
                </c:pt>
                <c:pt idx="16">
                  <c:v>13.119</c:v>
                </c:pt>
                <c:pt idx="17">
                  <c:v>13.1029</c:v>
                </c:pt>
                <c:pt idx="18">
                  <c:v>13.4337</c:v>
                </c:pt>
                <c:pt idx="19">
                  <c:v>13.108799999999999</c:v>
                </c:pt>
                <c:pt idx="20">
                  <c:v>13.208799999999998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129-4AA1-B90F-AB8543252AE3}"/>
            </c:ext>
          </c:extLst>
        </c:ser>
        <c:ser>
          <c:idx val="1"/>
          <c:order val="1"/>
          <c:tx>
            <c:strRef>
              <c:f>'Sheet1 (3)'!$C$1</c:f>
              <c:strCache>
                <c:ptCount val="1"/>
                <c:pt idx="0">
                  <c:v>polymorfní po skupinách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(3)'!$C$2:$C$22</c:f>
              <c:numCache>
                <c:formatCode>0.00</c:formatCode>
                <c:ptCount val="21"/>
                <c:pt idx="0">
                  <c:v>3.96</c:v>
                </c:pt>
                <c:pt idx="1">
                  <c:v>3.2959999999999998</c:v>
                </c:pt>
                <c:pt idx="2">
                  <c:v>2.9659999999999997</c:v>
                </c:pt>
                <c:pt idx="3">
                  <c:v>2.8159999999999967</c:v>
                </c:pt>
                <c:pt idx="4">
                  <c:v>2.9239999999999999</c:v>
                </c:pt>
                <c:pt idx="5">
                  <c:v>2.8820099999999953</c:v>
                </c:pt>
                <c:pt idx="6">
                  <c:v>2.8480099999999977</c:v>
                </c:pt>
                <c:pt idx="7">
                  <c:v>2.8220099999999944</c:v>
                </c:pt>
                <c:pt idx="8">
                  <c:v>2.8100499999999924</c:v>
                </c:pt>
                <c:pt idx="9">
                  <c:v>2.8361499999999928</c:v>
                </c:pt>
                <c:pt idx="10">
                  <c:v>2.84815</c:v>
                </c:pt>
                <c:pt idx="11">
                  <c:v>6.0811099999999998</c:v>
                </c:pt>
                <c:pt idx="12">
                  <c:v>7.5273799999999955</c:v>
                </c:pt>
                <c:pt idx="13">
                  <c:v>7.6714200000000003</c:v>
                </c:pt>
                <c:pt idx="14">
                  <c:v>7.6894999999999998</c:v>
                </c:pt>
                <c:pt idx="15">
                  <c:v>7.6914999999999996</c:v>
                </c:pt>
                <c:pt idx="16">
                  <c:v>7.7135400000000001</c:v>
                </c:pt>
                <c:pt idx="17">
                  <c:v>7.7061700000000002</c:v>
                </c:pt>
                <c:pt idx="18">
                  <c:v>7.7301099999999998</c:v>
                </c:pt>
                <c:pt idx="19">
                  <c:v>7.66983999999999</c:v>
                </c:pt>
                <c:pt idx="20">
                  <c:v>7.63790999999999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129-4AA1-B90F-AB854325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621048"/>
        <c:axId val="372621832"/>
      </c:scatterChart>
      <c:valAx>
        <c:axId val="372621048"/>
        <c:scaling>
          <c:logBase val="10"/>
          <c:orientation val="minMax"/>
          <c:min val="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Number of objects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72621832"/>
        <c:crosses val="autoZero"/>
        <c:crossBetween val="midCat"/>
      </c:valAx>
      <c:valAx>
        <c:axId val="372621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Time per object</a:t>
                </a:r>
                <a:r>
                  <a:rPr lang="cs-CZ" sz="1800" b="1" i="0" baseline="0" dirty="0" smtClean="0">
                    <a:effectLst/>
                  </a:rPr>
                  <a:t> </a:t>
                </a:r>
                <a:r>
                  <a:rPr lang="en-US" sz="1800" b="1" i="0" baseline="0" dirty="0" smtClean="0">
                    <a:effectLst/>
                  </a:rPr>
                  <a:t>[ns]</a:t>
                </a:r>
                <a:endParaRPr lang="en-US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1.6442451420029897E-2"/>
              <c:y val="0.367947068799584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726210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'Sheet1 (3)'!$B$1</c:f>
              <c:strCache>
                <c:ptCount val="1"/>
                <c:pt idx="0">
                  <c:v>polymorfní objekty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(3)'!$B$2:$B$22</c:f>
              <c:numCache>
                <c:formatCode>0.00</c:formatCode>
                <c:ptCount val="21"/>
                <c:pt idx="0">
                  <c:v>8.8040000000000003</c:v>
                </c:pt>
                <c:pt idx="1">
                  <c:v>10.696</c:v>
                </c:pt>
                <c:pt idx="2">
                  <c:v>12.024000000000001</c:v>
                </c:pt>
                <c:pt idx="3">
                  <c:v>12.086</c:v>
                </c:pt>
                <c:pt idx="4">
                  <c:v>12.239999999999998</c:v>
                </c:pt>
                <c:pt idx="5">
                  <c:v>12.447999999999999</c:v>
                </c:pt>
                <c:pt idx="6">
                  <c:v>12.312000000000006</c:v>
                </c:pt>
                <c:pt idx="7">
                  <c:v>12.223999999999998</c:v>
                </c:pt>
                <c:pt idx="8">
                  <c:v>12.216200000000001</c:v>
                </c:pt>
                <c:pt idx="9">
                  <c:v>12.238599999999998</c:v>
                </c:pt>
                <c:pt idx="10">
                  <c:v>12.146600000000001</c:v>
                </c:pt>
                <c:pt idx="11">
                  <c:v>13.2044</c:v>
                </c:pt>
                <c:pt idx="12">
                  <c:v>13.330400000000004</c:v>
                </c:pt>
                <c:pt idx="13">
                  <c:v>13.349400000000006</c:v>
                </c:pt>
                <c:pt idx="14">
                  <c:v>13.2753</c:v>
                </c:pt>
                <c:pt idx="15">
                  <c:v>13.207199999999998</c:v>
                </c:pt>
                <c:pt idx="16">
                  <c:v>13.119</c:v>
                </c:pt>
                <c:pt idx="17">
                  <c:v>13.1029</c:v>
                </c:pt>
                <c:pt idx="18">
                  <c:v>13.4337</c:v>
                </c:pt>
                <c:pt idx="19">
                  <c:v>13.108799999999999</c:v>
                </c:pt>
                <c:pt idx="20">
                  <c:v>13.208799999999998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EF7-40AE-99B3-6DD812CD9EAD}"/>
            </c:ext>
          </c:extLst>
        </c:ser>
        <c:ser>
          <c:idx val="1"/>
          <c:order val="1"/>
          <c:tx>
            <c:strRef>
              <c:f>'Sheet1 (3)'!$C$1</c:f>
              <c:strCache>
                <c:ptCount val="1"/>
                <c:pt idx="0">
                  <c:v>polymorfní po skupinách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(3)'!$C$2:$C$22</c:f>
              <c:numCache>
                <c:formatCode>0.00</c:formatCode>
                <c:ptCount val="21"/>
                <c:pt idx="0">
                  <c:v>3.96</c:v>
                </c:pt>
                <c:pt idx="1">
                  <c:v>3.2959999999999998</c:v>
                </c:pt>
                <c:pt idx="2">
                  <c:v>2.9659999999999997</c:v>
                </c:pt>
                <c:pt idx="3">
                  <c:v>2.8159999999999967</c:v>
                </c:pt>
                <c:pt idx="4">
                  <c:v>2.9239999999999999</c:v>
                </c:pt>
                <c:pt idx="5">
                  <c:v>2.8820099999999953</c:v>
                </c:pt>
                <c:pt idx="6">
                  <c:v>2.8480099999999977</c:v>
                </c:pt>
                <c:pt idx="7">
                  <c:v>2.8220099999999944</c:v>
                </c:pt>
                <c:pt idx="8">
                  <c:v>2.8100499999999924</c:v>
                </c:pt>
                <c:pt idx="9">
                  <c:v>2.8361499999999928</c:v>
                </c:pt>
                <c:pt idx="10">
                  <c:v>2.84815</c:v>
                </c:pt>
                <c:pt idx="11">
                  <c:v>6.0811099999999998</c:v>
                </c:pt>
                <c:pt idx="12">
                  <c:v>7.5273799999999955</c:v>
                </c:pt>
                <c:pt idx="13">
                  <c:v>7.6714200000000003</c:v>
                </c:pt>
                <c:pt idx="14">
                  <c:v>7.6894999999999998</c:v>
                </c:pt>
                <c:pt idx="15">
                  <c:v>7.6914999999999996</c:v>
                </c:pt>
                <c:pt idx="16">
                  <c:v>7.7135400000000001</c:v>
                </c:pt>
                <c:pt idx="17">
                  <c:v>7.7061700000000002</c:v>
                </c:pt>
                <c:pt idx="18">
                  <c:v>7.7301099999999998</c:v>
                </c:pt>
                <c:pt idx="19">
                  <c:v>7.66983999999999</c:v>
                </c:pt>
                <c:pt idx="20">
                  <c:v>7.63790999999999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EF7-40AE-99B3-6DD812CD9EAD}"/>
            </c:ext>
          </c:extLst>
        </c:ser>
        <c:ser>
          <c:idx val="2"/>
          <c:order val="2"/>
          <c:tx>
            <c:strRef>
              <c:f>'Sheet1 (3)'!$D$1</c:f>
              <c:strCache>
                <c:ptCount val="1"/>
                <c:pt idx="0">
                  <c:v>nepolymorfní objekty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(3)'!$D$2:$D$22</c:f>
              <c:numCache>
                <c:formatCode>0.00</c:formatCode>
                <c:ptCount val="21"/>
                <c:pt idx="0">
                  <c:v>0.91600000000000004</c:v>
                </c:pt>
                <c:pt idx="1">
                  <c:v>0.59199999999999997</c:v>
                </c:pt>
                <c:pt idx="2">
                  <c:v>0.49400000000000038</c:v>
                </c:pt>
                <c:pt idx="3">
                  <c:v>0.42800000000000032</c:v>
                </c:pt>
                <c:pt idx="4">
                  <c:v>0.40400000000000008</c:v>
                </c:pt>
                <c:pt idx="5">
                  <c:v>0.406001</c:v>
                </c:pt>
                <c:pt idx="6">
                  <c:v>0.72000200000000003</c:v>
                </c:pt>
                <c:pt idx="7">
                  <c:v>0.70000200000000001</c:v>
                </c:pt>
                <c:pt idx="8">
                  <c:v>0.69601299999999877</c:v>
                </c:pt>
                <c:pt idx="9">
                  <c:v>0.69603599999999999</c:v>
                </c:pt>
                <c:pt idx="10">
                  <c:v>0.69403599999999999</c:v>
                </c:pt>
                <c:pt idx="11">
                  <c:v>0.70212799999999997</c:v>
                </c:pt>
                <c:pt idx="12">
                  <c:v>0.70412900000000134</c:v>
                </c:pt>
                <c:pt idx="13">
                  <c:v>1.745229999999997</c:v>
                </c:pt>
                <c:pt idx="14">
                  <c:v>2.0696300000000001</c:v>
                </c:pt>
                <c:pt idx="15">
                  <c:v>2.1036899999999998</c:v>
                </c:pt>
                <c:pt idx="16">
                  <c:v>2.1076999999999999</c:v>
                </c:pt>
                <c:pt idx="17">
                  <c:v>2.1093999999999999</c:v>
                </c:pt>
                <c:pt idx="18">
                  <c:v>2.11083</c:v>
                </c:pt>
                <c:pt idx="19">
                  <c:v>2.11171</c:v>
                </c:pt>
                <c:pt idx="20">
                  <c:v>2.14364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EF7-40AE-99B3-6DD812CD9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620264"/>
        <c:axId val="372619088"/>
      </c:scatterChart>
      <c:valAx>
        <c:axId val="372620264"/>
        <c:scaling>
          <c:logBase val="10"/>
          <c:orientation val="minMax"/>
          <c:min val="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Number of objects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372619088"/>
        <c:crosses val="autoZero"/>
        <c:crossBetween val="midCat"/>
      </c:valAx>
      <c:valAx>
        <c:axId val="3726190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Time per object</a:t>
                </a:r>
                <a:r>
                  <a:rPr lang="cs-CZ" sz="1800" b="1" i="0" baseline="0" dirty="0" smtClean="0">
                    <a:effectLst/>
                  </a:rPr>
                  <a:t> </a:t>
                </a:r>
                <a:r>
                  <a:rPr lang="en-US" sz="1800" b="1" i="0" baseline="0" dirty="0" smtClean="0">
                    <a:effectLst/>
                  </a:rPr>
                  <a:t>[ns]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37262026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'Sheet1 (3)'!$B$1</c:f>
              <c:strCache>
                <c:ptCount val="1"/>
                <c:pt idx="0">
                  <c:v>polymorfní objekty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(3)'!$B$2:$B$22</c:f>
              <c:numCache>
                <c:formatCode>0.00</c:formatCode>
                <c:ptCount val="21"/>
                <c:pt idx="0">
                  <c:v>8.8040000000000003</c:v>
                </c:pt>
                <c:pt idx="1">
                  <c:v>10.696</c:v>
                </c:pt>
                <c:pt idx="2">
                  <c:v>12.024000000000001</c:v>
                </c:pt>
                <c:pt idx="3">
                  <c:v>12.086</c:v>
                </c:pt>
                <c:pt idx="4">
                  <c:v>12.239999999999998</c:v>
                </c:pt>
                <c:pt idx="5">
                  <c:v>12.447999999999999</c:v>
                </c:pt>
                <c:pt idx="6">
                  <c:v>12.312000000000006</c:v>
                </c:pt>
                <c:pt idx="7">
                  <c:v>12.223999999999998</c:v>
                </c:pt>
                <c:pt idx="8">
                  <c:v>12.216200000000001</c:v>
                </c:pt>
                <c:pt idx="9">
                  <c:v>12.238599999999998</c:v>
                </c:pt>
                <c:pt idx="10">
                  <c:v>12.146600000000001</c:v>
                </c:pt>
                <c:pt idx="11">
                  <c:v>13.2044</c:v>
                </c:pt>
                <c:pt idx="12">
                  <c:v>13.330400000000004</c:v>
                </c:pt>
                <c:pt idx="13">
                  <c:v>13.349400000000006</c:v>
                </c:pt>
                <c:pt idx="14">
                  <c:v>13.2753</c:v>
                </c:pt>
                <c:pt idx="15">
                  <c:v>13.207199999999998</c:v>
                </c:pt>
                <c:pt idx="16">
                  <c:v>13.119</c:v>
                </c:pt>
                <c:pt idx="17">
                  <c:v>13.1029</c:v>
                </c:pt>
                <c:pt idx="18">
                  <c:v>13.4337</c:v>
                </c:pt>
                <c:pt idx="19">
                  <c:v>13.108799999999999</c:v>
                </c:pt>
                <c:pt idx="20">
                  <c:v>13.208799999999998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9AF-4486-AA8B-23093EB7F9A1}"/>
            </c:ext>
          </c:extLst>
        </c:ser>
        <c:ser>
          <c:idx val="1"/>
          <c:order val="1"/>
          <c:tx>
            <c:strRef>
              <c:f>'Sheet1 (3)'!$C$1</c:f>
              <c:strCache>
                <c:ptCount val="1"/>
                <c:pt idx="0">
                  <c:v>polymorfní po skupinách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(3)'!$C$2:$C$22</c:f>
              <c:numCache>
                <c:formatCode>0.00</c:formatCode>
                <c:ptCount val="21"/>
                <c:pt idx="0">
                  <c:v>3.96</c:v>
                </c:pt>
                <c:pt idx="1">
                  <c:v>3.2959999999999998</c:v>
                </c:pt>
                <c:pt idx="2">
                  <c:v>2.9659999999999997</c:v>
                </c:pt>
                <c:pt idx="3">
                  <c:v>2.8159999999999967</c:v>
                </c:pt>
                <c:pt idx="4">
                  <c:v>2.9239999999999999</c:v>
                </c:pt>
                <c:pt idx="5">
                  <c:v>2.8820099999999953</c:v>
                </c:pt>
                <c:pt idx="6">
                  <c:v>2.8480099999999977</c:v>
                </c:pt>
                <c:pt idx="7">
                  <c:v>2.8220099999999944</c:v>
                </c:pt>
                <c:pt idx="8">
                  <c:v>2.8100499999999924</c:v>
                </c:pt>
                <c:pt idx="9">
                  <c:v>2.8361499999999928</c:v>
                </c:pt>
                <c:pt idx="10">
                  <c:v>2.84815</c:v>
                </c:pt>
                <c:pt idx="11">
                  <c:v>6.0811099999999998</c:v>
                </c:pt>
                <c:pt idx="12">
                  <c:v>7.5273799999999955</c:v>
                </c:pt>
                <c:pt idx="13">
                  <c:v>7.6714200000000003</c:v>
                </c:pt>
                <c:pt idx="14">
                  <c:v>7.6894999999999998</c:v>
                </c:pt>
                <c:pt idx="15">
                  <c:v>7.6914999999999996</c:v>
                </c:pt>
                <c:pt idx="16">
                  <c:v>7.7135400000000001</c:v>
                </c:pt>
                <c:pt idx="17">
                  <c:v>7.7061700000000002</c:v>
                </c:pt>
                <c:pt idx="18">
                  <c:v>7.7301099999999998</c:v>
                </c:pt>
                <c:pt idx="19">
                  <c:v>7.66983999999999</c:v>
                </c:pt>
                <c:pt idx="20">
                  <c:v>7.63790999999999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9AF-4486-AA8B-23093EB7F9A1}"/>
            </c:ext>
          </c:extLst>
        </c:ser>
        <c:ser>
          <c:idx val="2"/>
          <c:order val="2"/>
          <c:tx>
            <c:strRef>
              <c:f>'Sheet1 (3)'!$D$1</c:f>
              <c:strCache>
                <c:ptCount val="1"/>
                <c:pt idx="0">
                  <c:v>nepolymorfní objekty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(3)'!$D$2:$D$22</c:f>
              <c:numCache>
                <c:formatCode>0.00</c:formatCode>
                <c:ptCount val="21"/>
                <c:pt idx="0">
                  <c:v>0.91600000000000004</c:v>
                </c:pt>
                <c:pt idx="1">
                  <c:v>0.59199999999999997</c:v>
                </c:pt>
                <c:pt idx="2">
                  <c:v>0.49400000000000038</c:v>
                </c:pt>
                <c:pt idx="3">
                  <c:v>0.42800000000000032</c:v>
                </c:pt>
                <c:pt idx="4">
                  <c:v>0.40400000000000008</c:v>
                </c:pt>
                <c:pt idx="5">
                  <c:v>0.406001</c:v>
                </c:pt>
                <c:pt idx="6">
                  <c:v>0.72000200000000003</c:v>
                </c:pt>
                <c:pt idx="7">
                  <c:v>0.70000200000000001</c:v>
                </c:pt>
                <c:pt idx="8">
                  <c:v>0.69601299999999877</c:v>
                </c:pt>
                <c:pt idx="9">
                  <c:v>0.69603599999999999</c:v>
                </c:pt>
                <c:pt idx="10">
                  <c:v>0.69403599999999999</c:v>
                </c:pt>
                <c:pt idx="11">
                  <c:v>0.70212799999999997</c:v>
                </c:pt>
                <c:pt idx="12">
                  <c:v>0.70412900000000134</c:v>
                </c:pt>
                <c:pt idx="13">
                  <c:v>1.745229999999997</c:v>
                </c:pt>
                <c:pt idx="14">
                  <c:v>2.0696300000000001</c:v>
                </c:pt>
                <c:pt idx="15">
                  <c:v>2.1036899999999998</c:v>
                </c:pt>
                <c:pt idx="16">
                  <c:v>2.1076999999999999</c:v>
                </c:pt>
                <c:pt idx="17">
                  <c:v>2.1093999999999999</c:v>
                </c:pt>
                <c:pt idx="18">
                  <c:v>2.11083</c:v>
                </c:pt>
                <c:pt idx="19">
                  <c:v>2.11171</c:v>
                </c:pt>
                <c:pt idx="20">
                  <c:v>2.14364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9AF-4486-AA8B-23093EB7F9A1}"/>
            </c:ext>
          </c:extLst>
        </c:ser>
        <c:ser>
          <c:idx val="3"/>
          <c:order val="3"/>
          <c:tx>
            <c:strRef>
              <c:f>'Sheet1 (3)'!$E$1</c:f>
              <c:strCache>
                <c:ptCount val="1"/>
                <c:pt idx="0">
                  <c:v>po sloupcích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(3)'!$E$2:$E$22</c:f>
              <c:numCache>
                <c:formatCode>0.00</c:formatCode>
                <c:ptCount val="21"/>
                <c:pt idx="0">
                  <c:v>2.024</c:v>
                </c:pt>
                <c:pt idx="1">
                  <c:v>1.1399999999999972</c:v>
                </c:pt>
                <c:pt idx="2">
                  <c:v>0.65000000000000147</c:v>
                </c:pt>
                <c:pt idx="3">
                  <c:v>0.40800000000000008</c:v>
                </c:pt>
                <c:pt idx="4">
                  <c:v>0.30800000000000038</c:v>
                </c:pt>
                <c:pt idx="5">
                  <c:v>0.21200100000000024</c:v>
                </c:pt>
                <c:pt idx="6">
                  <c:v>0.18800000000000033</c:v>
                </c:pt>
                <c:pt idx="7">
                  <c:v>0.20000100000000001</c:v>
                </c:pt>
                <c:pt idx="8">
                  <c:v>0.23000399999999999</c:v>
                </c:pt>
                <c:pt idx="9">
                  <c:v>0.22801199999999999</c:v>
                </c:pt>
                <c:pt idx="10">
                  <c:v>0.22601199999999999</c:v>
                </c:pt>
                <c:pt idx="11">
                  <c:v>0.22404099999999999</c:v>
                </c:pt>
                <c:pt idx="12">
                  <c:v>0.22404099999999999</c:v>
                </c:pt>
                <c:pt idx="13">
                  <c:v>0.22616</c:v>
                </c:pt>
                <c:pt idx="14">
                  <c:v>0.36063300000000004</c:v>
                </c:pt>
                <c:pt idx="15">
                  <c:v>0.63311200000000001</c:v>
                </c:pt>
                <c:pt idx="16">
                  <c:v>0.69522099999999998</c:v>
                </c:pt>
                <c:pt idx="17">
                  <c:v>0.69303000000000003</c:v>
                </c:pt>
                <c:pt idx="18">
                  <c:v>0.69675799999999999</c:v>
                </c:pt>
                <c:pt idx="19">
                  <c:v>0.69822600000000001</c:v>
                </c:pt>
                <c:pt idx="20">
                  <c:v>0.71099800000000135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9AF-4486-AA8B-23093EB7F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2619480"/>
        <c:axId val="476660016"/>
      </c:scatterChart>
      <c:valAx>
        <c:axId val="372619480"/>
        <c:scaling>
          <c:logBase val="10"/>
          <c:orientation val="minMax"/>
          <c:min val="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Number of objects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476660016"/>
        <c:crosses val="autoZero"/>
        <c:crossBetween val="midCat"/>
      </c:valAx>
      <c:valAx>
        <c:axId val="4766600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Time per object</a:t>
                </a:r>
                <a:r>
                  <a:rPr lang="cs-CZ" sz="1800" b="1" i="0" baseline="0" dirty="0" smtClean="0">
                    <a:effectLst/>
                  </a:rPr>
                  <a:t> </a:t>
                </a:r>
                <a:r>
                  <a:rPr lang="en-US" sz="1800" b="1" i="0" baseline="0" dirty="0" smtClean="0">
                    <a:effectLst/>
                  </a:rPr>
                  <a:t>[ns]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3726194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'Sheet1 (3)'!$D$1</c:f>
              <c:strCache>
                <c:ptCount val="1"/>
                <c:pt idx="0">
                  <c:v>nepolymorfní objekty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(3)'!$D$2:$D$22</c:f>
              <c:numCache>
                <c:formatCode>0.00</c:formatCode>
                <c:ptCount val="21"/>
                <c:pt idx="0">
                  <c:v>0.91600000000000004</c:v>
                </c:pt>
                <c:pt idx="1">
                  <c:v>0.59199999999999997</c:v>
                </c:pt>
                <c:pt idx="2">
                  <c:v>0.49400000000000038</c:v>
                </c:pt>
                <c:pt idx="3">
                  <c:v>0.42800000000000032</c:v>
                </c:pt>
                <c:pt idx="4">
                  <c:v>0.40400000000000008</c:v>
                </c:pt>
                <c:pt idx="5">
                  <c:v>0.406001</c:v>
                </c:pt>
                <c:pt idx="6">
                  <c:v>0.72000200000000003</c:v>
                </c:pt>
                <c:pt idx="7">
                  <c:v>0.70000200000000001</c:v>
                </c:pt>
                <c:pt idx="8">
                  <c:v>0.69601299999999877</c:v>
                </c:pt>
                <c:pt idx="9">
                  <c:v>0.69603599999999999</c:v>
                </c:pt>
                <c:pt idx="10">
                  <c:v>0.69403599999999999</c:v>
                </c:pt>
                <c:pt idx="11">
                  <c:v>0.70212799999999997</c:v>
                </c:pt>
                <c:pt idx="12">
                  <c:v>0.70412900000000134</c:v>
                </c:pt>
                <c:pt idx="13">
                  <c:v>1.745229999999997</c:v>
                </c:pt>
                <c:pt idx="14">
                  <c:v>2.0696300000000001</c:v>
                </c:pt>
                <c:pt idx="15">
                  <c:v>2.1036899999999998</c:v>
                </c:pt>
                <c:pt idx="16">
                  <c:v>2.1076999999999999</c:v>
                </c:pt>
                <c:pt idx="17">
                  <c:v>2.1093999999999999</c:v>
                </c:pt>
                <c:pt idx="18">
                  <c:v>2.11083</c:v>
                </c:pt>
                <c:pt idx="19">
                  <c:v>2.11171</c:v>
                </c:pt>
                <c:pt idx="20">
                  <c:v>2.14364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DF0-4054-9B65-6238CD3C7F0A}"/>
            </c:ext>
          </c:extLst>
        </c:ser>
        <c:ser>
          <c:idx val="3"/>
          <c:order val="1"/>
          <c:tx>
            <c:strRef>
              <c:f>'Sheet1 (3)'!$E$1</c:f>
              <c:strCache>
                <c:ptCount val="1"/>
                <c:pt idx="0">
                  <c:v>po sloupcích</c:v>
                </c:pt>
              </c:strCache>
            </c:strRef>
          </c:tx>
          <c:xVal>
            <c:numRef>
              <c:f>'Sheet1 (3)'!$A$2:$A$22</c:f>
              <c:numCache>
                <c:formatCode>0.00</c:formatCode>
                <c:ptCount val="21"/>
                <c:pt idx="0">
                  <c:v>64</c:v>
                </c:pt>
                <c:pt idx="1">
                  <c:v>128</c:v>
                </c:pt>
                <c:pt idx="2">
                  <c:v>256</c:v>
                </c:pt>
                <c:pt idx="3">
                  <c:v>512</c:v>
                </c:pt>
                <c:pt idx="4">
                  <c:v>1024</c:v>
                </c:pt>
                <c:pt idx="5">
                  <c:v>2048</c:v>
                </c:pt>
                <c:pt idx="6">
                  <c:v>4096</c:v>
                </c:pt>
                <c:pt idx="7">
                  <c:v>8192</c:v>
                </c:pt>
                <c:pt idx="8">
                  <c:v>16384</c:v>
                </c:pt>
                <c:pt idx="9">
                  <c:v>32768</c:v>
                </c:pt>
                <c:pt idx="10">
                  <c:v>65536</c:v>
                </c:pt>
                <c:pt idx="11">
                  <c:v>131072</c:v>
                </c:pt>
                <c:pt idx="12">
                  <c:v>262144</c:v>
                </c:pt>
                <c:pt idx="13">
                  <c:v>524288</c:v>
                </c:pt>
                <c:pt idx="14">
                  <c:v>1048576</c:v>
                </c:pt>
                <c:pt idx="15">
                  <c:v>2097152</c:v>
                </c:pt>
                <c:pt idx="16">
                  <c:v>4194304</c:v>
                </c:pt>
                <c:pt idx="17">
                  <c:v>8388608</c:v>
                </c:pt>
                <c:pt idx="18">
                  <c:v>16777216</c:v>
                </c:pt>
                <c:pt idx="19">
                  <c:v>33554432</c:v>
                </c:pt>
                <c:pt idx="20">
                  <c:v>67108864</c:v>
                </c:pt>
              </c:numCache>
            </c:numRef>
          </c:xVal>
          <c:yVal>
            <c:numRef>
              <c:f>'Sheet1 (3)'!$E$2:$E$22</c:f>
              <c:numCache>
                <c:formatCode>0.00</c:formatCode>
                <c:ptCount val="21"/>
                <c:pt idx="0">
                  <c:v>2.024</c:v>
                </c:pt>
                <c:pt idx="1">
                  <c:v>1.1399999999999972</c:v>
                </c:pt>
                <c:pt idx="2">
                  <c:v>0.65000000000000147</c:v>
                </c:pt>
                <c:pt idx="3">
                  <c:v>0.40800000000000008</c:v>
                </c:pt>
                <c:pt idx="4">
                  <c:v>0.30800000000000038</c:v>
                </c:pt>
                <c:pt idx="5">
                  <c:v>0.21200100000000024</c:v>
                </c:pt>
                <c:pt idx="6">
                  <c:v>0.18800000000000033</c:v>
                </c:pt>
                <c:pt idx="7">
                  <c:v>0.20000100000000001</c:v>
                </c:pt>
                <c:pt idx="8">
                  <c:v>0.23000399999999999</c:v>
                </c:pt>
                <c:pt idx="9">
                  <c:v>0.22801199999999999</c:v>
                </c:pt>
                <c:pt idx="10">
                  <c:v>0.22601199999999999</c:v>
                </c:pt>
                <c:pt idx="11">
                  <c:v>0.22404099999999999</c:v>
                </c:pt>
                <c:pt idx="12">
                  <c:v>0.22404099999999999</c:v>
                </c:pt>
                <c:pt idx="13">
                  <c:v>0.22616</c:v>
                </c:pt>
                <c:pt idx="14">
                  <c:v>0.36063300000000004</c:v>
                </c:pt>
                <c:pt idx="15">
                  <c:v>0.63311200000000001</c:v>
                </c:pt>
                <c:pt idx="16">
                  <c:v>0.69522099999999998</c:v>
                </c:pt>
                <c:pt idx="17">
                  <c:v>0.69303000000000003</c:v>
                </c:pt>
                <c:pt idx="18">
                  <c:v>0.69675799999999999</c:v>
                </c:pt>
                <c:pt idx="19">
                  <c:v>0.69822600000000001</c:v>
                </c:pt>
                <c:pt idx="20">
                  <c:v>0.71099800000000135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DF0-4054-9B65-6238CD3C7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6661976"/>
        <c:axId val="476661192"/>
      </c:scatterChart>
      <c:valAx>
        <c:axId val="476661976"/>
        <c:scaling>
          <c:logBase val="10"/>
          <c:orientation val="minMax"/>
          <c:min val="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Number of objects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476661192"/>
        <c:crosses val="autoZero"/>
        <c:crossBetween val="midCat"/>
      </c:valAx>
      <c:valAx>
        <c:axId val="4766611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1" i="0" baseline="0" dirty="0" smtClean="0">
                    <a:effectLst/>
                  </a:rPr>
                  <a:t>Time per object</a:t>
                </a:r>
                <a:r>
                  <a:rPr lang="cs-CZ" sz="1800" b="1" i="0" baseline="0" dirty="0" smtClean="0">
                    <a:effectLst/>
                  </a:rPr>
                  <a:t> </a:t>
                </a:r>
                <a:r>
                  <a:rPr lang="en-US" sz="1800" b="1" i="0" baseline="0" dirty="0" smtClean="0">
                    <a:effectLst/>
                  </a:rPr>
                  <a:t>[ns]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crossAx val="47666197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0.55933</cdr:x>
      <cdr:y>0.19277</cdr:y>
    </cdr:from>
    <cdr:to>
      <cdr:x>0.78816</cdr:x>
      <cdr:y>0.25301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52206" y="1152128"/>
          <a:ext cx="194421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Randomly mixed objects</a:t>
          </a:r>
          <a:endParaRPr lang="en-US" sz="12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0.61018</cdr:x>
      <cdr:y>0.49973</cdr:y>
    </cdr:from>
    <cdr:to>
      <cdr:x>0.82206</cdr:x>
      <cdr:y>0.55422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84254" y="2986740"/>
          <a:ext cx="1800200" cy="325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2"/>
              </a:solidFill>
            </a:rPr>
            <a:t>Objects grouped by type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18.03.2020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smtClean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 smtClean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 smtClean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18.03.2020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  <a:r>
              <a:rPr kumimoji="0" lang="cs-CZ" dirty="0" smtClean="0"/>
              <a:t> </a:t>
            </a:r>
            <a:r>
              <a:rPr kumimoji="0" lang="en-US" dirty="0" smtClean="0"/>
              <a:t>!@#$%^&amp;*(){}|:"&lt;&gt;?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  <a:r>
              <a:rPr kumimoji="0" lang="cs-CZ" dirty="0" smtClean="0"/>
              <a:t> +</a:t>
            </a:r>
            <a:r>
              <a:rPr kumimoji="0" lang="cs-CZ" dirty="0" err="1" smtClean="0"/>
              <a:t>ěščřžýáíéúů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 smtClean="0"/>
              <a:t>NPRG054 High Performance Software Development- 201</a:t>
            </a:r>
            <a:r>
              <a:rPr lang="en-US" dirty="0" smtClean="0"/>
              <a:t>6</a:t>
            </a:r>
            <a:r>
              <a:rPr lang="cs-CZ" dirty="0" smtClean="0"/>
              <a:t>/201</a:t>
            </a:r>
            <a:r>
              <a:rPr lang="en-US" dirty="0" smtClean="0"/>
              <a:t>7</a:t>
            </a:r>
            <a:r>
              <a:rPr lang="cs-CZ" dirty="0" smtClean="0"/>
              <a:t> David Bednárek</a:t>
            </a: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18.03.2020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programming styles vs.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84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NPRG054 High Performance Software Development- 201</a:t>
            </a:r>
            <a:r>
              <a:rPr lang="en-US" smtClean="0"/>
              <a:t>6</a:t>
            </a:r>
            <a:r>
              <a:rPr lang="cs-CZ" smtClean="0"/>
              <a:t>/201</a:t>
            </a:r>
            <a:r>
              <a:rPr lang="en-US" smtClean="0"/>
              <a:t>7</a:t>
            </a:r>
            <a:r>
              <a:rPr lang="cs-CZ" smtClean="0"/>
              <a:t>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Grouping the data by type</a:t>
            </a:r>
          </a:p>
          <a:p>
            <a:pPr lvl="1"/>
            <a:r>
              <a:rPr lang="en-US" dirty="0" smtClean="0"/>
              <a:t>No change in code</a:t>
            </a:r>
          </a:p>
          <a:p>
            <a:pPr lvl="1"/>
            <a:r>
              <a:rPr lang="en-US" dirty="0" smtClean="0"/>
              <a:t>More than 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-fold speed-up (with 10000 objects)</a:t>
            </a:r>
          </a:p>
          <a:p>
            <a:r>
              <a:rPr lang="en-US" dirty="0" smtClean="0"/>
              <a:t>C-style programming </a:t>
            </a:r>
          </a:p>
          <a:p>
            <a:pPr lvl="1"/>
            <a:r>
              <a:rPr lang="en-US" dirty="0" smtClean="0"/>
              <a:t>Separate arrays of structures</a:t>
            </a:r>
          </a:p>
          <a:p>
            <a:pPr lvl="1"/>
            <a:r>
              <a:rPr lang="en-US" dirty="0" smtClean="0"/>
              <a:t>Additional 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-fold speed-up</a:t>
            </a:r>
          </a:p>
          <a:p>
            <a:r>
              <a:rPr lang="en-US" dirty="0" smtClean="0"/>
              <a:t>FORTRAN-style programming</a:t>
            </a:r>
          </a:p>
          <a:p>
            <a:pPr lvl="1"/>
            <a:r>
              <a:rPr lang="en-US" dirty="0" smtClean="0"/>
              <a:t>Arrays of elementary types</a:t>
            </a:r>
          </a:p>
          <a:p>
            <a:pPr lvl="1"/>
            <a:r>
              <a:rPr lang="en-US" dirty="0" smtClean="0"/>
              <a:t>Vectorization enabled</a:t>
            </a:r>
          </a:p>
          <a:p>
            <a:pPr lvl="1"/>
            <a:r>
              <a:rPr lang="en-US" dirty="0" smtClean="0"/>
              <a:t>Additional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-fold speed-up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FORTRAN vs. Object-oriented programming: </a:t>
            </a:r>
            <a:r>
              <a:rPr lang="en-US" b="1" dirty="0" smtClean="0">
                <a:solidFill>
                  <a:srgbClr val="FF0000"/>
                </a:solidFill>
              </a:rPr>
              <a:t>50 : 1</a:t>
            </a:r>
          </a:p>
          <a:p>
            <a:pPr lvl="1"/>
            <a:r>
              <a:rPr lang="en-US" dirty="0" smtClean="0"/>
              <a:t>Fast but breaking all software-engineering rules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Warning: This is a well-designed example</a:t>
            </a:r>
          </a:p>
          <a:p>
            <a:pPr lvl="1"/>
            <a:r>
              <a:rPr lang="en-US" dirty="0" smtClean="0"/>
              <a:t>Very simple operations, order not preserved,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3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2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functions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5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cs-CZ" dirty="0" smtClean="0"/>
              <a:t>class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dirty="0" smtClean="0"/>
              <a:t>{ public:</a:t>
            </a:r>
          </a:p>
          <a:p>
            <a:pPr lvl="4"/>
            <a:r>
              <a:rPr lang="en-US" dirty="0" smtClean="0"/>
              <a:t>  virtual </a:t>
            </a:r>
            <a:r>
              <a:rPr lang="en-US" dirty="0" err="1" smtClean="0"/>
              <a:t>int</a:t>
            </a:r>
            <a:r>
              <a:rPr lang="en-US" dirty="0" smtClean="0"/>
              <a:t> f() = 0;</a:t>
            </a:r>
          </a:p>
          <a:p>
            <a:pPr lvl="4"/>
            <a:r>
              <a:rPr lang="en-US" dirty="0" smtClean="0"/>
              <a:t>};</a:t>
            </a:r>
            <a:endParaRPr lang="cs-CZ" dirty="0" smtClean="0"/>
          </a:p>
          <a:p>
            <a:pPr lvl="4"/>
            <a:r>
              <a:rPr lang="cs-CZ" dirty="0" smtClean="0"/>
              <a:t>class </a:t>
            </a:r>
            <a:r>
              <a:rPr lang="en-US" dirty="0" smtClean="0"/>
              <a:t>C3</a:t>
            </a:r>
            <a:r>
              <a:rPr lang="cs-CZ" dirty="0" smtClean="0"/>
              <a:t> </a:t>
            </a:r>
            <a:r>
              <a:rPr lang="en-US" dirty="0" smtClean="0"/>
              <a:t>: public A { </a:t>
            </a:r>
          </a:p>
          <a:p>
            <a:pPr lvl="4"/>
            <a:r>
              <a:rPr lang="en-US" dirty="0" smtClean="0"/>
              <a:t>  virtual </a:t>
            </a:r>
            <a:r>
              <a:rPr lang="cs-CZ" dirty="0" smtClean="0"/>
              <a:t>int </a:t>
            </a:r>
            <a:r>
              <a:rPr lang="en-US" dirty="0" smtClean="0"/>
              <a:t>f() { return </a:t>
            </a:r>
            <a:r>
              <a:rPr lang="cs-CZ" dirty="0" smtClean="0"/>
              <a:t>d2</a:t>
            </a:r>
            <a:r>
              <a:rPr lang="en-US" dirty="0" smtClean="0"/>
              <a:t>; }</a:t>
            </a:r>
            <a:endParaRPr lang="cs-CZ" dirty="0" smtClean="0"/>
          </a:p>
          <a:p>
            <a:pPr lvl="4"/>
            <a:r>
              <a:rPr lang="cs-CZ" dirty="0" smtClean="0"/>
              <a:t>  int d</a:t>
            </a:r>
            <a:r>
              <a:rPr lang="en-US" dirty="0" smtClean="0"/>
              <a:t>1, d2, d3;</a:t>
            </a:r>
          </a:p>
          <a:p>
            <a:pPr lvl="4"/>
            <a:r>
              <a:rPr lang="en-US" dirty="0" smtClean="0"/>
              <a:t>};</a:t>
            </a:r>
          </a:p>
          <a:p>
            <a:pPr lvl="4"/>
            <a:r>
              <a:rPr lang="en-US" dirty="0" smtClean="0"/>
              <a:t>class C5 : public class Fruit { </a:t>
            </a:r>
          </a:p>
          <a:p>
            <a:pPr lvl="4"/>
            <a:r>
              <a:rPr lang="en-US" dirty="0" smtClean="0"/>
              <a:t>  virtual </a:t>
            </a:r>
            <a:r>
              <a:rPr lang="en-US" dirty="0" err="1" smtClean="0"/>
              <a:t>int</a:t>
            </a:r>
            <a:r>
              <a:rPr lang="en-US" dirty="0" smtClean="0"/>
              <a:t> f() { return d3; }</a:t>
            </a:r>
          </a:p>
          <a:p>
            <a:pPr lvl="4"/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cs-CZ" dirty="0" smtClean="0"/>
              <a:t>int d</a:t>
            </a:r>
            <a:r>
              <a:rPr lang="en-US" dirty="0" smtClean="0"/>
              <a:t>1, d2, d3, d4, d5;</a:t>
            </a:r>
          </a:p>
          <a:p>
            <a:pPr lvl="4"/>
            <a:r>
              <a:rPr lang="en-US" dirty="0" smtClean="0"/>
              <a:t>};</a:t>
            </a:r>
          </a:p>
          <a:p>
            <a:pPr lvl="4"/>
            <a:r>
              <a:rPr lang="en-US" dirty="0" smtClean="0"/>
              <a:t>vector&lt; A *&gt; data;</a:t>
            </a:r>
            <a:endParaRPr lang="cs-CZ" dirty="0" smtClean="0"/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0;</a:t>
            </a:r>
          </a:p>
          <a:p>
            <a:pPr lvl="4"/>
            <a:r>
              <a:rPr lang="en-US" dirty="0" err="1" smtClean="0"/>
              <a:t>for_each</a:t>
            </a:r>
            <a:r>
              <a:rPr lang="en-US" dirty="0" smtClean="0"/>
              <a:t>( </a:t>
            </a:r>
            <a:r>
              <a:rPr lang="en-US" dirty="0" err="1" smtClean="0"/>
              <a:t>data.begin</a:t>
            </a:r>
            <a:r>
              <a:rPr lang="en-US" dirty="0" smtClean="0"/>
              <a:t>(), </a:t>
            </a:r>
            <a:r>
              <a:rPr lang="en-US" dirty="0" err="1" smtClean="0"/>
              <a:t>data.end</a:t>
            </a:r>
            <a:r>
              <a:rPr lang="en-US" dirty="0" smtClean="0"/>
              <a:t>(),</a:t>
            </a:r>
          </a:p>
          <a:p>
            <a:pPr lvl="4"/>
            <a:r>
              <a:rPr lang="en-US" dirty="0" smtClean="0"/>
              <a:t>  [&amp;]( A * p) { s += p-&gt;f(); });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 container containing pointers to objects of several types</a:t>
            </a:r>
          </a:p>
          <a:p>
            <a:pPr lvl="1"/>
            <a:r>
              <a:rPr lang="en-US" dirty="0" smtClean="0"/>
              <a:t>Different implementations of f()</a:t>
            </a:r>
          </a:p>
          <a:p>
            <a:pPr lvl="1"/>
            <a:r>
              <a:rPr lang="en-US" dirty="0" smtClean="0"/>
              <a:t>Sum the values returned from f()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Experiment setup</a:t>
            </a:r>
            <a:endParaRPr lang="cs-CZ" dirty="0" smtClean="0"/>
          </a:p>
          <a:p>
            <a:pPr lvl="1"/>
            <a:r>
              <a:rPr lang="cs-CZ" dirty="0" smtClean="0"/>
              <a:t>5 </a:t>
            </a:r>
            <a:r>
              <a:rPr lang="en-US" dirty="0" smtClean="0"/>
              <a:t>concrete classes, varied size</a:t>
            </a:r>
            <a:endParaRPr lang="cs-CZ" dirty="0" smtClean="0"/>
          </a:p>
          <a:p>
            <a:pPr lvl="1"/>
            <a:r>
              <a:rPr lang="en-US" dirty="0" smtClean="0"/>
              <a:t>f() returns a data field at different positions 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en-US" dirty="0" smtClean="0"/>
              <a:t>A container filled with random mixture</a:t>
            </a:r>
            <a:endParaRPr lang="cs-CZ" dirty="0" smtClean="0"/>
          </a:p>
          <a:p>
            <a:pPr lvl="4"/>
            <a:endParaRPr lang="en-US" dirty="0" smtClean="0"/>
          </a:p>
          <a:p>
            <a:pPr lvl="4"/>
            <a:endParaRPr lang="cs-CZ" dirty="0" smtClean="0"/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functions - example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3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r>
              <a:rPr lang="cs-CZ" dirty="0" smtClean="0"/>
              <a:t> (Intel Core Microarchitecture, 2.66 GHz)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4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323850" y="476672"/>
          <a:ext cx="84963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225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cs-CZ" dirty="0" smtClean="0"/>
              <a:t>class </a:t>
            </a:r>
            <a:r>
              <a:rPr lang="en-US" dirty="0" smtClean="0"/>
              <a:t>C3</a:t>
            </a:r>
            <a:r>
              <a:rPr lang="cs-CZ" dirty="0" smtClean="0"/>
              <a:t> </a:t>
            </a:r>
            <a:r>
              <a:rPr lang="en-US" dirty="0" smtClean="0"/>
              <a:t>{ public:</a:t>
            </a:r>
          </a:p>
          <a:p>
            <a:pPr lvl="4"/>
            <a:r>
              <a:rPr lang="en-US" dirty="0" smtClean="0"/>
              <a:t>  </a:t>
            </a:r>
            <a:r>
              <a:rPr lang="en-US" dirty="0" err="1" smtClean="0"/>
              <a:t>i</a:t>
            </a:r>
            <a:r>
              <a:rPr lang="cs-CZ" dirty="0" smtClean="0"/>
              <a:t>nt </a:t>
            </a:r>
            <a:r>
              <a:rPr lang="en-US" dirty="0" smtClean="0"/>
              <a:t>f() { return </a:t>
            </a:r>
            <a:r>
              <a:rPr lang="cs-CZ" dirty="0" smtClean="0"/>
              <a:t>d2</a:t>
            </a:r>
            <a:r>
              <a:rPr lang="en-US" dirty="0" smtClean="0"/>
              <a:t>; }</a:t>
            </a:r>
            <a:endParaRPr lang="cs-CZ" dirty="0" smtClean="0"/>
          </a:p>
          <a:p>
            <a:pPr lvl="4"/>
            <a:r>
              <a:rPr lang="cs-CZ" dirty="0" smtClean="0"/>
              <a:t>  int d</a:t>
            </a:r>
            <a:r>
              <a:rPr lang="en-US" dirty="0" smtClean="0"/>
              <a:t>1, d2, d3;</a:t>
            </a:r>
          </a:p>
          <a:p>
            <a:pPr lvl="4"/>
            <a:r>
              <a:rPr lang="en-US" dirty="0" smtClean="0"/>
              <a:t>};</a:t>
            </a:r>
          </a:p>
          <a:p>
            <a:pPr lvl="4"/>
            <a:r>
              <a:rPr lang="en-US" dirty="0" smtClean="0"/>
              <a:t>class C5 { public:</a:t>
            </a:r>
          </a:p>
          <a:p>
            <a:pPr lvl="4"/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f() { return d3; }</a:t>
            </a:r>
          </a:p>
          <a:p>
            <a:pPr lvl="4"/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cs-CZ" dirty="0" smtClean="0"/>
              <a:t>int d</a:t>
            </a:r>
            <a:r>
              <a:rPr lang="en-US" dirty="0" smtClean="0"/>
              <a:t>1, d2, d3, d4, d5;</a:t>
            </a:r>
          </a:p>
          <a:p>
            <a:pPr lvl="4"/>
            <a:r>
              <a:rPr lang="en-US" dirty="0" smtClean="0"/>
              <a:t>};</a:t>
            </a:r>
          </a:p>
          <a:p>
            <a:pPr lvl="4"/>
            <a:r>
              <a:rPr lang="en-US" dirty="0" smtClean="0"/>
              <a:t>vector&lt; C3&gt; data3;</a:t>
            </a:r>
          </a:p>
          <a:p>
            <a:pPr lvl="4"/>
            <a:r>
              <a:rPr lang="en-US" dirty="0" smtClean="0"/>
              <a:t>vector&lt; C5&gt; data5;</a:t>
            </a:r>
            <a:endParaRPr lang="cs-CZ" dirty="0" smtClean="0"/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0;</a:t>
            </a:r>
          </a:p>
          <a:p>
            <a:pPr lvl="4"/>
            <a:r>
              <a:rPr lang="en-US" dirty="0" err="1" smtClean="0"/>
              <a:t>for_each</a:t>
            </a:r>
            <a:r>
              <a:rPr lang="en-US" dirty="0" smtClean="0"/>
              <a:t>( data3.begin(), data3.end(),</a:t>
            </a:r>
          </a:p>
          <a:p>
            <a:pPr lvl="4"/>
            <a:r>
              <a:rPr lang="en-US" dirty="0" smtClean="0"/>
              <a:t>  [&amp;]( C3 &amp; p) { s += </a:t>
            </a:r>
            <a:r>
              <a:rPr lang="en-US" dirty="0" err="1" smtClean="0"/>
              <a:t>p.f</a:t>
            </a:r>
            <a:r>
              <a:rPr lang="en-US" dirty="0" smtClean="0"/>
              <a:t>(); });</a:t>
            </a:r>
          </a:p>
          <a:p>
            <a:pPr lvl="4"/>
            <a:r>
              <a:rPr lang="en-US" dirty="0" err="1"/>
              <a:t>for_each</a:t>
            </a:r>
            <a:r>
              <a:rPr lang="en-US" dirty="0"/>
              <a:t>( </a:t>
            </a:r>
            <a:r>
              <a:rPr lang="en-US" dirty="0" smtClean="0"/>
              <a:t>data5.begin</a:t>
            </a:r>
            <a:r>
              <a:rPr lang="en-US" dirty="0"/>
              <a:t>(), </a:t>
            </a:r>
            <a:r>
              <a:rPr lang="en-US" dirty="0" smtClean="0"/>
              <a:t>data5.end</a:t>
            </a:r>
            <a:r>
              <a:rPr lang="en-US" dirty="0"/>
              <a:t>(),</a:t>
            </a:r>
          </a:p>
          <a:p>
            <a:pPr lvl="4"/>
            <a:r>
              <a:rPr lang="en-US" dirty="0"/>
              <a:t>  [&amp;]( </a:t>
            </a:r>
            <a:r>
              <a:rPr lang="en-US" dirty="0" smtClean="0"/>
              <a:t>C5 </a:t>
            </a:r>
            <a:r>
              <a:rPr lang="en-US" dirty="0"/>
              <a:t>&amp; p) { s += </a:t>
            </a:r>
            <a:r>
              <a:rPr lang="en-US" dirty="0" err="1"/>
              <a:t>p.f</a:t>
            </a:r>
            <a:r>
              <a:rPr lang="en-US" dirty="0"/>
              <a:t>(); });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No base class, no virtual functions</a:t>
            </a:r>
          </a:p>
          <a:p>
            <a:r>
              <a:rPr lang="en-US" dirty="0" smtClean="0"/>
              <a:t>No pointers required</a:t>
            </a:r>
          </a:p>
          <a:p>
            <a:endParaRPr lang="cs-CZ" dirty="0" smtClean="0"/>
          </a:p>
          <a:p>
            <a:r>
              <a:rPr lang="en-US" dirty="0" smtClean="0"/>
              <a:t>Several containers required</a:t>
            </a:r>
          </a:p>
          <a:p>
            <a:pPr lvl="1"/>
            <a:r>
              <a:rPr lang="en-US" dirty="0" smtClean="0"/>
              <a:t>Difficult to extend with new object types</a:t>
            </a:r>
          </a:p>
          <a:p>
            <a:pPr lvl="4"/>
            <a:r>
              <a:rPr lang="en-US" dirty="0" err="1" smtClean="0"/>
              <a:t>std</a:t>
            </a:r>
            <a:r>
              <a:rPr lang="en-US" dirty="0" smtClean="0"/>
              <a:t>::tuple&lt;</a:t>
            </a:r>
            <a:r>
              <a:rPr lang="en-US" dirty="0" err="1" smtClean="0"/>
              <a:t>std</a:t>
            </a:r>
            <a:r>
              <a:rPr lang="en-US" dirty="0" smtClean="0"/>
              <a:t>::vector&lt;TLIST&gt;...&gt;</a:t>
            </a:r>
          </a:p>
          <a:p>
            <a:pPr lvl="4"/>
            <a:endParaRPr lang="cs-CZ" dirty="0" smtClean="0"/>
          </a:p>
          <a:p>
            <a:r>
              <a:rPr lang="en-US" dirty="0" smtClean="0"/>
              <a:t>Does not preserve the order of objects</a:t>
            </a:r>
          </a:p>
          <a:p>
            <a:pPr lvl="1"/>
            <a:r>
              <a:rPr lang="en-US" dirty="0" smtClean="0"/>
              <a:t>If required, an additional array of indexes is needed</a:t>
            </a:r>
          </a:p>
          <a:p>
            <a:pPr lvl="1"/>
            <a:r>
              <a:rPr lang="en-US" dirty="0" smtClean="0"/>
              <a:t>For non-commutative aggregation, any advantage is lost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Non-object implementation - example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5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7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r>
              <a:rPr lang="cs-CZ" dirty="0" smtClean="0"/>
              <a:t> (Intel Core Microarchitecture, 2.66 GHz)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6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323850" y="476672"/>
          <a:ext cx="84963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5004048" y="1556792"/>
            <a:ext cx="194421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1"/>
                </a:solidFill>
              </a:rPr>
              <a:t>Randomly mixed objects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5436096" y="3391404"/>
            <a:ext cx="1800200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2"/>
                </a:solidFill>
              </a:rPr>
              <a:t>Objects grouped by type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5796136" y="4759556"/>
            <a:ext cx="2016224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3"/>
                </a:solidFill>
              </a:rPr>
              <a:t>Objects in separate arrays</a:t>
            </a:r>
            <a:endParaRPr lang="en-US" sz="1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199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data3d1;</a:t>
            </a:r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data3d2;</a:t>
            </a:r>
            <a:endParaRPr lang="en-US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data3d3;</a:t>
            </a:r>
            <a:endParaRPr lang="en-US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data5d1;</a:t>
            </a:r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data5d2;</a:t>
            </a:r>
          </a:p>
          <a:p>
            <a:pPr lvl="4"/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data5d3;</a:t>
            </a:r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data5d4;</a:t>
            </a:r>
            <a:endParaRPr lang="cs-CZ" dirty="0"/>
          </a:p>
          <a:p>
            <a:pPr lvl="4"/>
            <a:r>
              <a:rPr lang="en-US" dirty="0"/>
              <a:t>vector&lt; 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smtClean="0"/>
              <a:t>data5d5;</a:t>
            </a:r>
            <a:endParaRPr lang="cs-CZ" dirty="0"/>
          </a:p>
          <a:p>
            <a:pPr lvl="4"/>
            <a:endParaRPr lang="en-US" dirty="0" smtClean="0"/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s = 0;</a:t>
            </a:r>
          </a:p>
          <a:p>
            <a:pPr lvl="4"/>
            <a:r>
              <a:rPr lang="en-US" dirty="0" smtClean="0"/>
              <a:t>s += </a:t>
            </a:r>
            <a:r>
              <a:rPr lang="en-US" dirty="0" err="1" smtClean="0"/>
              <a:t>std</a:t>
            </a:r>
            <a:r>
              <a:rPr lang="en-US" dirty="0" smtClean="0"/>
              <a:t>::reduce( data3d2.begin(),</a:t>
            </a:r>
          </a:p>
          <a:p>
            <a:pPr lvl="4"/>
            <a:r>
              <a:rPr lang="en-US" dirty="0"/>
              <a:t> </a:t>
            </a:r>
            <a:r>
              <a:rPr lang="en-US" dirty="0" smtClean="0"/>
              <a:t> data3d2.end(), 0, </a:t>
            </a:r>
            <a:r>
              <a:rPr lang="en-US" dirty="0" err="1" smtClean="0"/>
              <a:t>std</a:t>
            </a:r>
            <a:r>
              <a:rPr lang="en-US" dirty="0" smtClean="0"/>
              <a:t>::plus&lt;</a:t>
            </a:r>
            <a:r>
              <a:rPr lang="en-US" dirty="0" err="1" smtClean="0"/>
              <a:t>int</a:t>
            </a:r>
            <a:r>
              <a:rPr lang="en-US" dirty="0" smtClean="0"/>
              <a:t>&gt;());</a:t>
            </a:r>
          </a:p>
          <a:p>
            <a:pPr lvl="4"/>
            <a:r>
              <a:rPr lang="en-US" dirty="0"/>
              <a:t>s += </a:t>
            </a:r>
            <a:r>
              <a:rPr lang="en-US" dirty="0" err="1"/>
              <a:t>std</a:t>
            </a:r>
            <a:r>
              <a:rPr lang="en-US" dirty="0"/>
              <a:t>::reduce</a:t>
            </a:r>
            <a:r>
              <a:rPr lang="en-US" dirty="0" smtClean="0"/>
              <a:t>( data5d3.begin</a:t>
            </a:r>
            <a:r>
              <a:rPr lang="en-US" dirty="0"/>
              <a:t>(), </a:t>
            </a:r>
            <a:endParaRPr lang="en-US" dirty="0" smtClean="0"/>
          </a:p>
          <a:p>
            <a:pPr lvl="4"/>
            <a:r>
              <a:rPr lang="en-US" dirty="0"/>
              <a:t>	</a:t>
            </a:r>
            <a:r>
              <a:rPr lang="en-US" dirty="0" smtClean="0"/>
              <a:t>data5d3.end(), </a:t>
            </a:r>
            <a:r>
              <a:rPr lang="en-US" dirty="0"/>
              <a:t>0, </a:t>
            </a:r>
            <a:r>
              <a:rPr lang="en-US" dirty="0" err="1"/>
              <a:t>std</a:t>
            </a:r>
            <a:r>
              <a:rPr lang="en-US" dirty="0"/>
              <a:t>::plus&lt;</a:t>
            </a:r>
            <a:r>
              <a:rPr lang="en-US" dirty="0" err="1"/>
              <a:t>int</a:t>
            </a:r>
            <a:r>
              <a:rPr lang="en-US" dirty="0" smtClean="0"/>
              <a:t>&gt;());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 classes at all</a:t>
            </a:r>
          </a:p>
          <a:p>
            <a:r>
              <a:rPr lang="en-US" dirty="0" smtClean="0"/>
              <a:t>Just arrays of elementary types</a:t>
            </a:r>
          </a:p>
          <a:p>
            <a:pPr lvl="1"/>
            <a:r>
              <a:rPr lang="en-US" dirty="0" smtClean="0"/>
              <a:t>Extremely difficult and error-prone</a:t>
            </a:r>
          </a:p>
          <a:p>
            <a:pPr lvl="1"/>
            <a:r>
              <a:rPr lang="en-US" dirty="0" smtClean="0"/>
              <a:t>No support for generic programming in this style</a:t>
            </a:r>
          </a:p>
          <a:p>
            <a:pPr lvl="4"/>
            <a:endParaRPr lang="cs-CZ" dirty="0" smtClean="0"/>
          </a:p>
          <a:p>
            <a:r>
              <a:rPr lang="en-US" dirty="0" smtClean="0"/>
              <a:t>For each column, data are dense</a:t>
            </a:r>
          </a:p>
          <a:p>
            <a:pPr lvl="1"/>
            <a:r>
              <a:rPr lang="en-US" dirty="0" smtClean="0"/>
              <a:t>Improves cache behavior for column-oriented access</a:t>
            </a:r>
          </a:p>
          <a:p>
            <a:pPr lvl="1"/>
            <a:r>
              <a:rPr lang="en-US" dirty="0" smtClean="0"/>
              <a:t>Degrades cache behavior for row-oriented access</a:t>
            </a:r>
          </a:p>
          <a:p>
            <a:pPr lvl="1"/>
            <a:r>
              <a:rPr lang="en-US" dirty="0" smtClean="0"/>
              <a:t>Allows vectorization</a:t>
            </a:r>
          </a:p>
          <a:p>
            <a:pPr lvl="2"/>
            <a:r>
              <a:rPr lang="en-US" dirty="0" err="1" smtClean="0"/>
              <a:t>std</a:t>
            </a:r>
            <a:r>
              <a:rPr lang="en-US" dirty="0" smtClean="0"/>
              <a:t>::reduce [C++17] allows compilers to </a:t>
            </a:r>
            <a:r>
              <a:rPr lang="en-US" dirty="0" err="1" smtClean="0"/>
              <a:t>vectorize</a:t>
            </a:r>
            <a:r>
              <a:rPr lang="en-US" dirty="0" smtClean="0"/>
              <a:t> automatically</a:t>
            </a:r>
          </a:p>
          <a:p>
            <a:pPr lvl="2"/>
            <a:r>
              <a:rPr lang="en-US" dirty="0" smtClean="0"/>
              <a:t>The experiments were done with manual vectorization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Column-oriented implementation - example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>
                <a:solidFill>
                  <a:prstClr val="white"/>
                </a:solidFill>
              </a:rPr>
              <a:pPr/>
              <a:t>7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6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r>
              <a:rPr lang="cs-CZ" dirty="0" smtClean="0"/>
              <a:t> (Intel Core Microarchitecture, 2.66 GHz)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8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323850" y="476672"/>
          <a:ext cx="84963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5004048" y="1556792"/>
            <a:ext cx="194421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1"/>
                </a:solidFill>
              </a:rPr>
              <a:t>Randomly mixed objects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5436096" y="3391404"/>
            <a:ext cx="1800200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2"/>
                </a:solidFill>
              </a:rPr>
              <a:t>Objects grouped by type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5796136" y="4759556"/>
            <a:ext cx="2016224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3"/>
                </a:solidFill>
              </a:rPr>
              <a:t>Objects in separate arrays</a:t>
            </a:r>
            <a:endParaRPr lang="en-US" sz="1200" b="1" dirty="0">
              <a:solidFill>
                <a:schemeClr val="accent3"/>
              </a:solidFill>
            </a:endParaRPr>
          </a:p>
        </p:txBody>
      </p:sp>
      <p:sp>
        <p:nvSpPr>
          <p:cNvPr id="10" name="TextBox 2"/>
          <p:cNvSpPr txBox="1"/>
          <p:nvPr/>
        </p:nvSpPr>
        <p:spPr>
          <a:xfrm>
            <a:off x="6336196" y="5229200"/>
            <a:ext cx="2016224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4"/>
                </a:solidFill>
              </a:rPr>
              <a:t>Column-oriented storage</a:t>
            </a:r>
            <a:endParaRPr lang="en-US" sz="1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82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r>
              <a:rPr lang="cs-CZ" dirty="0" smtClean="0"/>
              <a:t> (Intel Core Microarchitecture, 2.66 GHz)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>
                <a:solidFill>
                  <a:prstClr val="white"/>
                </a:solidFill>
              </a:rPr>
              <a:pPr algn="r"/>
              <a:t>9</a:t>
            </a:fld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NPRG054 High Performance Software Development- 2016/2017 David Bednárek</a:t>
            </a:r>
            <a:endParaRPr lang="cs-CZ" dirty="0">
              <a:solidFill>
                <a:prstClr val="white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323850" y="476672"/>
          <a:ext cx="84963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2"/>
          <p:cNvSpPr txBox="1"/>
          <p:nvPr/>
        </p:nvSpPr>
        <p:spPr>
          <a:xfrm>
            <a:off x="6012160" y="980728"/>
            <a:ext cx="2016224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3"/>
                </a:solidFill>
              </a:rPr>
              <a:t>Objects in separate arrays</a:t>
            </a:r>
            <a:endParaRPr lang="en-US" sz="1200" b="1" dirty="0">
              <a:solidFill>
                <a:schemeClr val="accent3"/>
              </a:solidFill>
            </a:endParaRPr>
          </a:p>
        </p:txBody>
      </p:sp>
      <p:sp>
        <p:nvSpPr>
          <p:cNvPr id="8" name="TextBox 2"/>
          <p:cNvSpPr txBox="1"/>
          <p:nvPr/>
        </p:nvSpPr>
        <p:spPr>
          <a:xfrm>
            <a:off x="6228184" y="3861048"/>
            <a:ext cx="2016224" cy="325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4"/>
                </a:solidFill>
              </a:rPr>
              <a:t>Column-oriented storage</a:t>
            </a:r>
            <a:endParaRPr lang="en-US" sz="1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774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5022</TotalTime>
  <Words>738</Words>
  <Application>Microsoft Office PowerPoint</Application>
  <PresentationFormat>On-screen Show (4:3)</PresentationFormat>
  <Paragraphs>143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Consolas</vt:lpstr>
      <vt:lpstr>Wingdings</vt:lpstr>
      <vt:lpstr>Wingdings 3</vt:lpstr>
      <vt:lpstr>Origin</vt:lpstr>
      <vt:lpstr>Modern programming styles vs. performance</vt:lpstr>
      <vt:lpstr>Virtual functions</vt:lpstr>
      <vt:lpstr>Virtual functions - example</vt:lpstr>
      <vt:lpstr>Results (Intel Core Microarchitecture, 2.66 GHz)</vt:lpstr>
      <vt:lpstr>Non-object implementation - example</vt:lpstr>
      <vt:lpstr>Results (Intel Core Microarchitecture, 2.66 GHz)</vt:lpstr>
      <vt:lpstr>Column-oriented implementation - example</vt:lpstr>
      <vt:lpstr>Results (Intel Core Microarchitecture, 2.66 GHz)</vt:lpstr>
      <vt:lpstr>Results (Intel Core Microarchitecture, 2.66 GHz)</vt:lpstr>
      <vt:lpstr>Summary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524</cp:revision>
  <dcterms:created xsi:type="dcterms:W3CDTF">2012-09-19T18:13:04Z</dcterms:created>
  <dcterms:modified xsi:type="dcterms:W3CDTF">2020-03-18T15:01:28Z</dcterms:modified>
</cp:coreProperties>
</file>