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1" r:id="rId2"/>
    <p:sldId id="268" r:id="rId3"/>
    <p:sldId id="264" r:id="rId4"/>
    <p:sldId id="267" r:id="rId5"/>
    <p:sldId id="256" r:id="rId6"/>
    <p:sldId id="257" r:id="rId7"/>
    <p:sldId id="260" r:id="rId8"/>
    <p:sldId id="258" r:id="rId9"/>
    <p:sldId id="266" r:id="rId10"/>
    <p:sldId id="259" r:id="rId1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984" autoAdjust="0"/>
  </p:normalViewPr>
  <p:slideViewPr>
    <p:cSldViewPr>
      <p:cViewPr varScale="1">
        <p:scale>
          <a:sx n="168" d="100"/>
          <a:sy n="168" d="100"/>
        </p:scale>
        <p:origin x="135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60BC3CE-3DC6-48EE-A131-04D020AF1818}" type="datetimeFigureOut">
              <a:rPr lang="cs-CZ" smtClean="0"/>
              <a:pPr/>
              <a:t>23.04.2021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28FDD85E-490B-4ECE-A416-B9AD062DD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54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2DAF8-66BC-43C5-9CCD-39D794002F00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1988840"/>
            <a:ext cx="9144000" cy="288032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Half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3573015"/>
            <a:ext cx="8928992" cy="2880321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3429000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334731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7504" y="548680"/>
            <a:ext cx="8928992" cy="597666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7E35A-58AB-4294-B732-60C494B69933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0FC46-34CE-41D6-90D2-5483FF721D39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504" y="476672"/>
            <a:ext cx="8928992" cy="604867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F6C5-D0C8-4FAD-A7E1-6B961D038397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88742-43D4-4EDC-8761-B33F98BB136E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5F521-3675-4978-8DDA-235CC3B81404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716016" y="548680"/>
            <a:ext cx="4320480" cy="5904656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D63BE-EEB6-4B2F-830F-9344D749CDF7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548680"/>
            <a:ext cx="4328220" cy="3600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 algn="r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548680"/>
            <a:ext cx="4392488" cy="3600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kumimoji="0" lang="en-US" sz="2400" b="1" kern="12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179512" y="980728"/>
            <a:ext cx="4316288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980728"/>
            <a:ext cx="4388296" cy="554461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FE76A-BDA4-4AF6-AC8F-B26CDA63CC10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85004-823A-4F68-886F-3E1F2CC60AA1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A6F4A-56F2-4C7A-972B-DF601EA54D19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516216" y="548680"/>
            <a:ext cx="2520280" cy="5904656"/>
          </a:xfrm>
        </p:spPr>
        <p:txBody>
          <a:bodyPr vert="horz">
            <a:normAutofit/>
          </a:bodyPr>
          <a:lstStyle>
            <a:lvl1pPr marL="0" indent="0" algn="l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 kumimoji="0" lang="en-US" sz="24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algn="l" rtl="0" eaLnBrk="1" latinLnBrk="0" hangingPunct="1">
              <a:buFont typeface="Arial" pitchFamily="34" charset="0"/>
              <a:buChar char="•"/>
              <a:defRPr kumimoji="0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1" latinLnBrk="0" hangingPunct="1">
              <a:buFont typeface="Arial" pitchFamily="34" charset="0"/>
              <a:buChar char="•"/>
              <a:defRPr kumimoji="0" lang="en-US" sz="1800" kern="1200" dirty="0" smtClean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3pPr>
            <a:lvl4pPr algn="l" rtl="0" eaLnBrk="1" latinLnBrk="0" hangingPunct="1">
              <a:buFont typeface="Arial" pitchFamily="34" charset="0"/>
              <a:buChar char="•"/>
              <a:defRPr kumimoji="0"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1" latinLnBrk="0" hangingPunct="1">
              <a:buNone/>
              <a:defRPr kumimoji="0" lang="en-US" sz="1400" b="1" kern="1200" dirty="0">
                <a:solidFill>
                  <a:schemeClr val="accent5"/>
                </a:solidFill>
                <a:latin typeface="Consolas" pitchFamily="49" charset="0"/>
                <a:ea typeface="+mn-ea"/>
                <a:cs typeface="Consolas" pitchFamily="49" charset="0"/>
              </a:defRPr>
            </a:lvl5pPr>
          </a:lstStyle>
          <a:p>
            <a:pPr marL="274320" lvl="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en-US" dirty="0"/>
              <a:t>Click to edit Master text styles</a:t>
            </a:r>
          </a:p>
          <a:p>
            <a:pPr marL="548640" lvl="1" indent="-274320" algn="l" rtl="0" eaLnBrk="1" latinLnBrk="0" hangingPunct="1">
              <a:spcBef>
                <a:spcPts val="500"/>
              </a:spcBef>
              <a:buClr>
                <a:schemeClr val="tx1"/>
              </a:buClr>
              <a:buSzPct val="76000"/>
              <a:buFont typeface="Wingdings 3"/>
              <a:buChar char=""/>
            </a:pPr>
            <a:r>
              <a:rPr lang="en-US" dirty="0"/>
              <a:t>Second level</a:t>
            </a:r>
          </a:p>
          <a:p>
            <a:pPr marL="822960" lvl="2" indent="-228600" algn="l" rtl="0" eaLnBrk="1" latinLnBrk="0" hangingPunct="1">
              <a:spcBef>
                <a:spcPts val="500"/>
              </a:spcBef>
              <a:buClr>
                <a:schemeClr val="accent6"/>
              </a:buClr>
              <a:buSzPct val="76000"/>
              <a:buFont typeface="Wingdings" pitchFamily="2" charset="2"/>
              <a:buChar char="§"/>
            </a:pPr>
            <a:r>
              <a:rPr lang="en-US" dirty="0"/>
              <a:t>Third level</a:t>
            </a:r>
          </a:p>
          <a:p>
            <a:pPr marL="1097280" lvl="3" indent="-228600" algn="l" rtl="0" eaLnBrk="1" latinLnBrk="0" hangingPunct="1">
              <a:spcBef>
                <a:spcPts val="400"/>
              </a:spcBef>
              <a:buClr>
                <a:schemeClr val="tx1"/>
              </a:buClr>
              <a:buSzPct val="70000"/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80000" lvl="4" indent="-228600" algn="l" rtl="0" eaLnBrk="1" latinLnBrk="0" hangingPunct="1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70000"/>
              <a:buFont typeface="Wingdings"/>
              <a:buNone/>
            </a:pPr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548680"/>
            <a:ext cx="6120680" cy="5904656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372200" y="476672"/>
            <a:ext cx="0" cy="6048672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7524A-4A8B-4BB2-AE26-F13A643689CD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ottom Com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107504" y="4725144"/>
            <a:ext cx="8928992" cy="1728192"/>
          </a:xfrm>
        </p:spPr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7504" y="4581128"/>
            <a:ext cx="8928992" cy="0"/>
          </a:xfrm>
          <a:prstGeom prst="line">
            <a:avLst/>
          </a:prstGeom>
          <a:ln w="508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C8747-E21F-4B74-BCD4-923F2C6F931D}" type="datetime1">
              <a:rPr lang="cs-CZ" smtClean="0"/>
              <a:t>23.04.2021</a:t>
            </a:fld>
            <a:endParaRPr lang="cs-CZ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High Performance Software Development- 2020/2021 David Bednárek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>
            <a:no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07504" y="548680"/>
            <a:ext cx="8928992" cy="590465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  <a:r>
              <a:rPr kumimoji="0" lang="cs-CZ" dirty="0"/>
              <a:t> </a:t>
            </a:r>
            <a:r>
              <a:rPr kumimoji="0" lang="en-US" dirty="0"/>
              <a:t>!@#$%^&amp;*(){}|:"&lt;&gt;?</a:t>
            </a:r>
          </a:p>
          <a:p>
            <a:pPr lvl="1" eaLnBrk="1" latinLnBrk="0" hangingPunct="1"/>
            <a:r>
              <a:rPr kumimoji="0" lang="en-US" dirty="0"/>
              <a:t>Second level</a:t>
            </a:r>
            <a:r>
              <a:rPr kumimoji="0" lang="cs-CZ" dirty="0"/>
              <a:t> +</a:t>
            </a:r>
            <a:r>
              <a:rPr kumimoji="0" lang="cs-CZ" dirty="0" err="1"/>
              <a:t>ěščřžýáíéúů</a:t>
            </a:r>
            <a:endParaRPr kumimoji="0" lang="en-US" dirty="0"/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8604448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dirty="0"/>
              <a:t>NPRG054 High Performance Software Development- 2020/2021 David Bednárek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04448" y="6597352"/>
            <a:ext cx="539552" cy="260648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anchor="ctr" anchorCtr="0"/>
          <a:lstStyle>
            <a:lvl1pPr algn="l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452320" y="6597352"/>
            <a:ext cx="1136920" cy="2606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000" b="0" cap="none" spc="0">
                <a:ln>
                  <a:noFill/>
                </a:ln>
                <a:solidFill>
                  <a:schemeClr val="bg1"/>
                </a:solidFill>
                <a:effectLst/>
              </a:defRPr>
            </a:lvl1pPr>
          </a:lstStyle>
          <a:p>
            <a:fld id="{9FEF60E2-7ACB-4E46-A771-4412D8AFEC6D}" type="datetime1">
              <a:rPr lang="cs-CZ" smtClean="0"/>
              <a:t>23.04.2021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2" r:id="rId9"/>
    <p:sldLayoutId id="2147483673" r:id="rId10"/>
    <p:sldLayoutId id="2147483669" r:id="rId11"/>
    <p:sldLayoutId id="2147483670" r:id="rId12"/>
    <p:sldLayoutId id="2147483671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2400" b="0" kern="1200" cap="none" spc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4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tx1"/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accent6"/>
        </a:buClr>
        <a:buSzPct val="76000"/>
        <a:buFont typeface="Wingdings" pitchFamily="2" charset="2"/>
        <a:buChar char="§"/>
        <a:defRPr kumimoji="0" sz="18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tx1"/>
        </a:buClr>
        <a:buSzPct val="70000"/>
        <a:buFont typeface="Wingdings" pitchFamily="2" charset="2"/>
        <a:buChar char="§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0000" indent="-228600" algn="l" rtl="0" eaLnBrk="1" latinLnBrk="0" hangingPunct="1">
        <a:spcBef>
          <a:spcPts val="600"/>
        </a:spcBef>
        <a:spcAft>
          <a:spcPts val="600"/>
        </a:spcAft>
        <a:buClr>
          <a:schemeClr val="accent2"/>
        </a:buClr>
        <a:buSzPct val="70000"/>
        <a:buFont typeface="Wingdings"/>
        <a:buNone/>
        <a:defRPr kumimoji="0" lang="en-US" sz="1400" b="1" kern="1200" dirty="0">
          <a:solidFill>
            <a:schemeClr val="accent5"/>
          </a:solidFill>
          <a:latin typeface="Consolas" pitchFamily="49" charset="0"/>
          <a:ea typeface="+mn-ea"/>
          <a:cs typeface="Consolas" pitchFamily="49" charset="0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of nested loops</a:t>
            </a:r>
          </a:p>
        </p:txBody>
      </p:sp>
    </p:spTree>
    <p:extLst>
      <p:ext uri="{BB962C8B-B14F-4D97-AF65-F5344CB8AC3E}">
        <p14:creationId xmlns:p14="http://schemas.microsoft.com/office/powerpoint/2010/main" val="42334235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Loop skewing</a:t>
            </a:r>
            <a:endParaRPr lang="en-US" altLang="en-US"/>
          </a:p>
        </p:txBody>
      </p:sp>
      <p:sp>
        <p:nvSpPr>
          <p:cNvPr id="121859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951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4320" lvl="1" indent="0">
              <a:buNone/>
            </a:pPr>
            <a:r>
              <a:rPr lang="en-US" altLang="en-US" sz="3200" dirty="0"/>
              <a:t>A more general example</a:t>
            </a:r>
            <a:endParaRPr lang="cs-CZ" altLang="en-US" sz="3200" dirty="0"/>
          </a:p>
          <a:p>
            <a:endParaRPr lang="cs-CZ" altLang="en-US" sz="12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cs-CZ" altLang="en-US" sz="1400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endParaRPr lang="en-US" altLang="en-US" sz="1400" dirty="0"/>
          </a:p>
          <a:p>
            <a:r>
              <a:rPr lang="cs-CZ" altLang="en-US" sz="1400" dirty="0"/>
              <a:t>		for J</a:t>
            </a:r>
            <a:r>
              <a:rPr lang="en-US" altLang="en-US" sz="1400" dirty="0"/>
              <a:t>:=1 to N do</a:t>
            </a:r>
          </a:p>
          <a:p>
            <a:r>
              <a:rPr lang="en-US" altLang="en-US" sz="1400" dirty="0"/>
              <a:t>		  for K:=N-J to P do</a:t>
            </a:r>
          </a:p>
          <a:p>
            <a:r>
              <a:rPr lang="en-US" altLang="en-US" sz="1400" dirty="0"/>
              <a:t>		    A[J,K]:=A[J-1,K]+A[J,K-1]</a:t>
            </a:r>
          </a:p>
          <a:p>
            <a:endParaRPr lang="en-US" altLang="en-US" sz="1400" dirty="0"/>
          </a:p>
          <a:p>
            <a:endParaRPr lang="en-US" altLang="en-US" sz="1400" dirty="0"/>
          </a:p>
          <a:p>
            <a:r>
              <a:rPr lang="en-US" altLang="en-US" sz="1400" dirty="0"/>
              <a:t>    </a:t>
            </a: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7B37DB-BEBC-4365-BD63-2F29F9C1D805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10</a:t>
            </a:fld>
            <a:r>
              <a:rPr lang="cs-CZ" altLang="en-US" sz="1400">
                <a:solidFill>
                  <a:srgbClr val="99FF99"/>
                </a:solidFill>
              </a:rPr>
              <a:t> </a:t>
            </a:r>
            <a:endParaRPr lang="en-US" altLang="en-US" sz="1400">
              <a:solidFill>
                <a:srgbClr val="99FF99"/>
              </a:solidFill>
            </a:endParaRPr>
          </a:p>
        </p:txBody>
      </p:sp>
      <p:sp>
        <p:nvSpPr>
          <p:cNvPr id="121877" name="Oval 13"/>
          <p:cNvSpPr>
            <a:spLocks noChangeArrowheads="1"/>
          </p:cNvSpPr>
          <p:nvPr/>
        </p:nvSpPr>
        <p:spPr bwMode="auto">
          <a:xfrm>
            <a:off x="4931471" y="553054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78" name="Straight Arrow Connector 14"/>
          <p:cNvCxnSpPr>
            <a:cxnSpLocks noChangeShapeType="1"/>
          </p:cNvCxnSpPr>
          <p:nvPr/>
        </p:nvCxnSpPr>
        <p:spPr bwMode="auto">
          <a:xfrm>
            <a:off x="5147460" y="563562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79" name="Oval 15"/>
          <p:cNvSpPr>
            <a:spLocks noChangeArrowheads="1"/>
          </p:cNvSpPr>
          <p:nvPr/>
        </p:nvSpPr>
        <p:spPr bwMode="auto">
          <a:xfrm>
            <a:off x="5867424" y="552468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80" name="Straight Arrow Connector 16"/>
          <p:cNvCxnSpPr>
            <a:cxnSpLocks noChangeShapeType="1"/>
          </p:cNvCxnSpPr>
          <p:nvPr/>
        </p:nvCxnSpPr>
        <p:spPr bwMode="auto">
          <a:xfrm>
            <a:off x="6083413" y="563562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81" name="Oval 17"/>
          <p:cNvSpPr>
            <a:spLocks noChangeArrowheads="1"/>
          </p:cNvSpPr>
          <p:nvPr/>
        </p:nvSpPr>
        <p:spPr bwMode="auto">
          <a:xfrm>
            <a:off x="6803377" y="552468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82" name="Straight Arrow Connector 18"/>
          <p:cNvCxnSpPr>
            <a:cxnSpLocks noChangeShapeType="1"/>
          </p:cNvCxnSpPr>
          <p:nvPr/>
        </p:nvCxnSpPr>
        <p:spPr bwMode="auto">
          <a:xfrm>
            <a:off x="7019367" y="5627813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83" name="Oval 19"/>
          <p:cNvSpPr>
            <a:spLocks noChangeArrowheads="1"/>
          </p:cNvSpPr>
          <p:nvPr/>
        </p:nvSpPr>
        <p:spPr bwMode="auto">
          <a:xfrm>
            <a:off x="7739331" y="5516880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1884" name="Oval 28"/>
          <p:cNvSpPr>
            <a:spLocks noChangeArrowheads="1"/>
          </p:cNvSpPr>
          <p:nvPr/>
        </p:nvSpPr>
        <p:spPr bwMode="auto">
          <a:xfrm>
            <a:off x="3995518" y="4570781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85" name="Straight Arrow Connector 29"/>
          <p:cNvCxnSpPr>
            <a:cxnSpLocks noChangeShapeType="1"/>
          </p:cNvCxnSpPr>
          <p:nvPr/>
        </p:nvCxnSpPr>
        <p:spPr bwMode="auto">
          <a:xfrm>
            <a:off x="4211507" y="4687573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86" name="Oval 30"/>
          <p:cNvSpPr>
            <a:spLocks noChangeArrowheads="1"/>
          </p:cNvSpPr>
          <p:nvPr/>
        </p:nvSpPr>
        <p:spPr bwMode="auto">
          <a:xfrm>
            <a:off x="4931471" y="4576641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87" name="Straight Arrow Connector 31"/>
          <p:cNvCxnSpPr>
            <a:cxnSpLocks noChangeShapeType="1"/>
          </p:cNvCxnSpPr>
          <p:nvPr/>
        </p:nvCxnSpPr>
        <p:spPr bwMode="auto">
          <a:xfrm>
            <a:off x="5147460" y="4681714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88" name="Oval 32"/>
          <p:cNvSpPr>
            <a:spLocks noChangeArrowheads="1"/>
          </p:cNvSpPr>
          <p:nvPr/>
        </p:nvSpPr>
        <p:spPr bwMode="auto">
          <a:xfrm>
            <a:off x="5867424" y="4570781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89" name="Straight Arrow Connector 33"/>
          <p:cNvCxnSpPr>
            <a:cxnSpLocks noChangeShapeType="1"/>
          </p:cNvCxnSpPr>
          <p:nvPr/>
        </p:nvCxnSpPr>
        <p:spPr bwMode="auto">
          <a:xfrm>
            <a:off x="6083413" y="4681714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90" name="Oval 34"/>
          <p:cNvSpPr>
            <a:spLocks noChangeArrowheads="1"/>
          </p:cNvSpPr>
          <p:nvPr/>
        </p:nvSpPr>
        <p:spPr bwMode="auto">
          <a:xfrm>
            <a:off x="6803377" y="4570781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91" name="Straight Arrow Connector 35"/>
          <p:cNvCxnSpPr>
            <a:cxnSpLocks noChangeShapeType="1"/>
          </p:cNvCxnSpPr>
          <p:nvPr/>
        </p:nvCxnSpPr>
        <p:spPr bwMode="auto">
          <a:xfrm>
            <a:off x="7019367" y="4673906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92" name="Oval 36"/>
          <p:cNvSpPr>
            <a:spLocks noChangeArrowheads="1"/>
          </p:cNvSpPr>
          <p:nvPr/>
        </p:nvSpPr>
        <p:spPr bwMode="auto">
          <a:xfrm>
            <a:off x="7739331" y="4562973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93" name="Straight Arrow Connector 40"/>
          <p:cNvCxnSpPr>
            <a:cxnSpLocks noChangeShapeType="1"/>
          </p:cNvCxnSpPr>
          <p:nvPr/>
        </p:nvCxnSpPr>
        <p:spPr bwMode="auto">
          <a:xfrm rot="16200000">
            <a:off x="4679456" y="5170538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894" name="Straight Arrow Connector 41"/>
          <p:cNvCxnSpPr>
            <a:cxnSpLocks noChangeShapeType="1"/>
          </p:cNvCxnSpPr>
          <p:nvPr/>
        </p:nvCxnSpPr>
        <p:spPr bwMode="auto">
          <a:xfrm rot="16200000">
            <a:off x="5604088" y="5170538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895" name="Straight Arrow Connector 42"/>
          <p:cNvCxnSpPr>
            <a:cxnSpLocks noChangeShapeType="1"/>
          </p:cNvCxnSpPr>
          <p:nvPr/>
        </p:nvCxnSpPr>
        <p:spPr bwMode="auto">
          <a:xfrm rot="16200000">
            <a:off x="6535908" y="5164678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896" name="Straight Arrow Connector 43"/>
          <p:cNvCxnSpPr>
            <a:cxnSpLocks noChangeShapeType="1"/>
          </p:cNvCxnSpPr>
          <p:nvPr/>
        </p:nvCxnSpPr>
        <p:spPr bwMode="auto">
          <a:xfrm rot="16200000">
            <a:off x="7487316" y="513301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97" name="Oval 56"/>
          <p:cNvSpPr>
            <a:spLocks noChangeArrowheads="1"/>
          </p:cNvSpPr>
          <p:nvPr/>
        </p:nvSpPr>
        <p:spPr bwMode="auto">
          <a:xfrm>
            <a:off x="3059564" y="3628434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898" name="Straight Arrow Connector 57"/>
          <p:cNvCxnSpPr>
            <a:cxnSpLocks noChangeShapeType="1"/>
          </p:cNvCxnSpPr>
          <p:nvPr/>
        </p:nvCxnSpPr>
        <p:spPr bwMode="auto">
          <a:xfrm>
            <a:off x="3275553" y="3736437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899" name="Oval 58"/>
          <p:cNvSpPr>
            <a:spLocks noChangeArrowheads="1"/>
          </p:cNvSpPr>
          <p:nvPr/>
        </p:nvSpPr>
        <p:spPr bwMode="auto">
          <a:xfrm>
            <a:off x="3995518" y="3625504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00" name="Straight Arrow Connector 59"/>
          <p:cNvCxnSpPr>
            <a:cxnSpLocks noChangeShapeType="1"/>
          </p:cNvCxnSpPr>
          <p:nvPr/>
        </p:nvCxnSpPr>
        <p:spPr bwMode="auto">
          <a:xfrm>
            <a:off x="4211507" y="3742297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01" name="Oval 60"/>
          <p:cNvSpPr>
            <a:spLocks noChangeArrowheads="1"/>
          </p:cNvSpPr>
          <p:nvPr/>
        </p:nvSpPr>
        <p:spPr bwMode="auto">
          <a:xfrm>
            <a:off x="4931471" y="3631364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02" name="Straight Arrow Connector 61"/>
          <p:cNvCxnSpPr>
            <a:cxnSpLocks noChangeShapeType="1"/>
          </p:cNvCxnSpPr>
          <p:nvPr/>
        </p:nvCxnSpPr>
        <p:spPr bwMode="auto">
          <a:xfrm>
            <a:off x="5147460" y="3736437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03" name="Oval 62"/>
          <p:cNvSpPr>
            <a:spLocks noChangeArrowheads="1"/>
          </p:cNvSpPr>
          <p:nvPr/>
        </p:nvSpPr>
        <p:spPr bwMode="auto">
          <a:xfrm>
            <a:off x="5867424" y="3625504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04" name="Straight Arrow Connector 63"/>
          <p:cNvCxnSpPr>
            <a:cxnSpLocks noChangeShapeType="1"/>
          </p:cNvCxnSpPr>
          <p:nvPr/>
        </p:nvCxnSpPr>
        <p:spPr bwMode="auto">
          <a:xfrm>
            <a:off x="6083413" y="3736437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05" name="Oval 64"/>
          <p:cNvSpPr>
            <a:spLocks noChangeArrowheads="1"/>
          </p:cNvSpPr>
          <p:nvPr/>
        </p:nvSpPr>
        <p:spPr bwMode="auto">
          <a:xfrm>
            <a:off x="6803377" y="3625504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06" name="Straight Arrow Connector 65"/>
          <p:cNvCxnSpPr>
            <a:cxnSpLocks noChangeShapeType="1"/>
          </p:cNvCxnSpPr>
          <p:nvPr/>
        </p:nvCxnSpPr>
        <p:spPr bwMode="auto">
          <a:xfrm>
            <a:off x="7019367" y="3728629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07" name="Oval 66"/>
          <p:cNvSpPr>
            <a:spLocks noChangeArrowheads="1"/>
          </p:cNvSpPr>
          <p:nvPr/>
        </p:nvSpPr>
        <p:spPr bwMode="auto">
          <a:xfrm>
            <a:off x="7739331" y="3617696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08" name="Straight Arrow Connector 69"/>
          <p:cNvCxnSpPr>
            <a:cxnSpLocks noChangeShapeType="1"/>
          </p:cNvCxnSpPr>
          <p:nvPr/>
        </p:nvCxnSpPr>
        <p:spPr bwMode="auto">
          <a:xfrm rot="16200000">
            <a:off x="3743502" y="4225261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09" name="Straight Arrow Connector 70"/>
          <p:cNvCxnSpPr>
            <a:cxnSpLocks noChangeShapeType="1"/>
          </p:cNvCxnSpPr>
          <p:nvPr/>
        </p:nvCxnSpPr>
        <p:spPr bwMode="auto">
          <a:xfrm rot="16200000">
            <a:off x="4679456" y="4225261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10" name="Straight Arrow Connector 71"/>
          <p:cNvCxnSpPr>
            <a:cxnSpLocks noChangeShapeType="1"/>
          </p:cNvCxnSpPr>
          <p:nvPr/>
        </p:nvCxnSpPr>
        <p:spPr bwMode="auto">
          <a:xfrm rot="16200000">
            <a:off x="5604088" y="4225261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11" name="Straight Arrow Connector 72"/>
          <p:cNvCxnSpPr>
            <a:cxnSpLocks noChangeShapeType="1"/>
          </p:cNvCxnSpPr>
          <p:nvPr/>
        </p:nvCxnSpPr>
        <p:spPr bwMode="auto">
          <a:xfrm rot="16200000">
            <a:off x="6535908" y="4219402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12" name="Straight Arrow Connector 73"/>
          <p:cNvCxnSpPr>
            <a:cxnSpLocks noChangeShapeType="1"/>
          </p:cNvCxnSpPr>
          <p:nvPr/>
        </p:nvCxnSpPr>
        <p:spPr bwMode="auto">
          <a:xfrm rot="16200000">
            <a:off x="7487316" y="4187739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13" name="Oval 76"/>
          <p:cNvSpPr>
            <a:spLocks noChangeArrowheads="1"/>
          </p:cNvSpPr>
          <p:nvPr/>
        </p:nvSpPr>
        <p:spPr bwMode="auto">
          <a:xfrm>
            <a:off x="2123115" y="2690279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14" name="Straight Arrow Connector 78"/>
          <p:cNvCxnSpPr>
            <a:cxnSpLocks noChangeShapeType="1"/>
          </p:cNvCxnSpPr>
          <p:nvPr/>
        </p:nvCxnSpPr>
        <p:spPr bwMode="auto">
          <a:xfrm>
            <a:off x="2339104" y="280414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15" name="Oval 79"/>
          <p:cNvSpPr>
            <a:spLocks noChangeArrowheads="1"/>
          </p:cNvSpPr>
          <p:nvPr/>
        </p:nvSpPr>
        <p:spPr bwMode="auto">
          <a:xfrm>
            <a:off x="3059068" y="2693209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16" name="Straight Arrow Connector 80"/>
          <p:cNvCxnSpPr>
            <a:cxnSpLocks noChangeShapeType="1"/>
          </p:cNvCxnSpPr>
          <p:nvPr/>
        </p:nvCxnSpPr>
        <p:spPr bwMode="auto">
          <a:xfrm>
            <a:off x="3275058" y="2801212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17" name="Oval 81"/>
          <p:cNvSpPr>
            <a:spLocks noChangeArrowheads="1"/>
          </p:cNvSpPr>
          <p:nvPr/>
        </p:nvSpPr>
        <p:spPr bwMode="auto">
          <a:xfrm>
            <a:off x="3995022" y="2690279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18" name="Straight Arrow Connector 82"/>
          <p:cNvCxnSpPr>
            <a:cxnSpLocks noChangeShapeType="1"/>
          </p:cNvCxnSpPr>
          <p:nvPr/>
        </p:nvCxnSpPr>
        <p:spPr bwMode="auto">
          <a:xfrm>
            <a:off x="4211011" y="280707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19" name="Oval 83"/>
          <p:cNvSpPr>
            <a:spLocks noChangeArrowheads="1"/>
          </p:cNvSpPr>
          <p:nvPr/>
        </p:nvSpPr>
        <p:spPr bwMode="auto">
          <a:xfrm>
            <a:off x="4930975" y="269613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20" name="Straight Arrow Connector 84"/>
          <p:cNvCxnSpPr>
            <a:cxnSpLocks noChangeShapeType="1"/>
          </p:cNvCxnSpPr>
          <p:nvPr/>
        </p:nvCxnSpPr>
        <p:spPr bwMode="auto">
          <a:xfrm>
            <a:off x="5146964" y="2801212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21" name="Oval 85"/>
          <p:cNvSpPr>
            <a:spLocks noChangeArrowheads="1"/>
          </p:cNvSpPr>
          <p:nvPr/>
        </p:nvSpPr>
        <p:spPr bwMode="auto">
          <a:xfrm>
            <a:off x="5866928" y="2690279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22" name="Straight Arrow Connector 86"/>
          <p:cNvCxnSpPr>
            <a:cxnSpLocks noChangeShapeType="1"/>
          </p:cNvCxnSpPr>
          <p:nvPr/>
        </p:nvCxnSpPr>
        <p:spPr bwMode="auto">
          <a:xfrm>
            <a:off x="6082917" y="2801212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23" name="Oval 87"/>
          <p:cNvSpPr>
            <a:spLocks noChangeArrowheads="1"/>
          </p:cNvSpPr>
          <p:nvPr/>
        </p:nvSpPr>
        <p:spPr bwMode="auto">
          <a:xfrm>
            <a:off x="6802882" y="2690279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24" name="Straight Arrow Connector 88"/>
          <p:cNvCxnSpPr>
            <a:cxnSpLocks noChangeShapeType="1"/>
          </p:cNvCxnSpPr>
          <p:nvPr/>
        </p:nvCxnSpPr>
        <p:spPr bwMode="auto">
          <a:xfrm>
            <a:off x="7018871" y="2793403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25" name="Oval 89"/>
          <p:cNvSpPr>
            <a:spLocks noChangeArrowheads="1"/>
          </p:cNvSpPr>
          <p:nvPr/>
        </p:nvSpPr>
        <p:spPr bwMode="auto">
          <a:xfrm>
            <a:off x="7738835" y="2682471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26" name="Straight Arrow Connector 91"/>
          <p:cNvCxnSpPr>
            <a:cxnSpLocks noChangeShapeType="1"/>
          </p:cNvCxnSpPr>
          <p:nvPr/>
        </p:nvCxnSpPr>
        <p:spPr bwMode="auto">
          <a:xfrm rot="16200000">
            <a:off x="2807053" y="329003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27" name="Straight Arrow Connector 92"/>
          <p:cNvCxnSpPr>
            <a:cxnSpLocks noChangeShapeType="1"/>
          </p:cNvCxnSpPr>
          <p:nvPr/>
        </p:nvCxnSpPr>
        <p:spPr bwMode="auto">
          <a:xfrm rot="16200000">
            <a:off x="3743006" y="329003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28" name="Straight Arrow Connector 93"/>
          <p:cNvCxnSpPr>
            <a:cxnSpLocks noChangeShapeType="1"/>
          </p:cNvCxnSpPr>
          <p:nvPr/>
        </p:nvCxnSpPr>
        <p:spPr bwMode="auto">
          <a:xfrm rot="16200000">
            <a:off x="4678960" y="329003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29" name="Straight Arrow Connector 94"/>
          <p:cNvCxnSpPr>
            <a:cxnSpLocks noChangeShapeType="1"/>
          </p:cNvCxnSpPr>
          <p:nvPr/>
        </p:nvCxnSpPr>
        <p:spPr bwMode="auto">
          <a:xfrm rot="16200000">
            <a:off x="5603592" y="329003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30" name="Straight Arrow Connector 95"/>
          <p:cNvCxnSpPr>
            <a:cxnSpLocks noChangeShapeType="1"/>
          </p:cNvCxnSpPr>
          <p:nvPr/>
        </p:nvCxnSpPr>
        <p:spPr bwMode="auto">
          <a:xfrm rot="16200000">
            <a:off x="6535412" y="3284176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31" name="Straight Arrow Connector 96"/>
          <p:cNvCxnSpPr>
            <a:cxnSpLocks noChangeShapeType="1"/>
          </p:cNvCxnSpPr>
          <p:nvPr/>
        </p:nvCxnSpPr>
        <p:spPr bwMode="auto">
          <a:xfrm rot="16200000">
            <a:off x="7486820" y="3252514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32" name="Straight Arrow Connector 98"/>
          <p:cNvCxnSpPr>
            <a:cxnSpLocks noChangeShapeType="1"/>
          </p:cNvCxnSpPr>
          <p:nvPr/>
        </p:nvCxnSpPr>
        <p:spPr bwMode="auto">
          <a:xfrm>
            <a:off x="1403647" y="188371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33" name="Oval 99"/>
          <p:cNvSpPr>
            <a:spLocks noChangeArrowheads="1"/>
          </p:cNvSpPr>
          <p:nvPr/>
        </p:nvSpPr>
        <p:spPr bwMode="auto">
          <a:xfrm>
            <a:off x="2123611" y="177277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1934" name="Oval 100"/>
          <p:cNvSpPr>
            <a:spLocks noChangeArrowheads="1"/>
          </p:cNvSpPr>
          <p:nvPr/>
        </p:nvSpPr>
        <p:spPr bwMode="auto">
          <a:xfrm>
            <a:off x="1193144" y="177570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35" name="Straight Arrow Connector 101"/>
          <p:cNvCxnSpPr>
            <a:cxnSpLocks noChangeShapeType="1"/>
          </p:cNvCxnSpPr>
          <p:nvPr/>
        </p:nvCxnSpPr>
        <p:spPr bwMode="auto">
          <a:xfrm>
            <a:off x="2339600" y="1886640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36" name="Oval 102"/>
          <p:cNvSpPr>
            <a:spLocks noChangeArrowheads="1"/>
          </p:cNvSpPr>
          <p:nvPr/>
        </p:nvSpPr>
        <p:spPr bwMode="auto">
          <a:xfrm>
            <a:off x="3059564" y="177570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37" name="Straight Arrow Connector 103"/>
          <p:cNvCxnSpPr>
            <a:cxnSpLocks noChangeShapeType="1"/>
          </p:cNvCxnSpPr>
          <p:nvPr/>
        </p:nvCxnSpPr>
        <p:spPr bwMode="auto">
          <a:xfrm>
            <a:off x="3275553" y="188371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38" name="Oval 104"/>
          <p:cNvSpPr>
            <a:spLocks noChangeArrowheads="1"/>
          </p:cNvSpPr>
          <p:nvPr/>
        </p:nvSpPr>
        <p:spPr bwMode="auto">
          <a:xfrm>
            <a:off x="3995518" y="177277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39" name="Straight Arrow Connector 105"/>
          <p:cNvCxnSpPr>
            <a:cxnSpLocks noChangeShapeType="1"/>
          </p:cNvCxnSpPr>
          <p:nvPr/>
        </p:nvCxnSpPr>
        <p:spPr bwMode="auto">
          <a:xfrm>
            <a:off x="4211507" y="1889570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40" name="Oval 106"/>
          <p:cNvSpPr>
            <a:spLocks noChangeArrowheads="1"/>
          </p:cNvSpPr>
          <p:nvPr/>
        </p:nvSpPr>
        <p:spPr bwMode="auto">
          <a:xfrm>
            <a:off x="4931471" y="1778637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41" name="Straight Arrow Connector 107"/>
          <p:cNvCxnSpPr>
            <a:cxnSpLocks noChangeShapeType="1"/>
          </p:cNvCxnSpPr>
          <p:nvPr/>
        </p:nvCxnSpPr>
        <p:spPr bwMode="auto">
          <a:xfrm>
            <a:off x="5147460" y="188371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42" name="Oval 108"/>
          <p:cNvSpPr>
            <a:spLocks noChangeArrowheads="1"/>
          </p:cNvSpPr>
          <p:nvPr/>
        </p:nvSpPr>
        <p:spPr bwMode="auto">
          <a:xfrm>
            <a:off x="5867424" y="177277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43" name="Straight Arrow Connector 109"/>
          <p:cNvCxnSpPr>
            <a:cxnSpLocks noChangeShapeType="1"/>
          </p:cNvCxnSpPr>
          <p:nvPr/>
        </p:nvCxnSpPr>
        <p:spPr bwMode="auto">
          <a:xfrm>
            <a:off x="6083413" y="1883711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44" name="Oval 110"/>
          <p:cNvSpPr>
            <a:spLocks noChangeArrowheads="1"/>
          </p:cNvSpPr>
          <p:nvPr/>
        </p:nvSpPr>
        <p:spPr bwMode="auto">
          <a:xfrm>
            <a:off x="6803377" y="1772778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45" name="Straight Arrow Connector 111"/>
          <p:cNvCxnSpPr>
            <a:cxnSpLocks noChangeShapeType="1"/>
          </p:cNvCxnSpPr>
          <p:nvPr/>
        </p:nvCxnSpPr>
        <p:spPr bwMode="auto">
          <a:xfrm>
            <a:off x="7019367" y="1875902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46" name="Oval 112"/>
          <p:cNvSpPr>
            <a:spLocks noChangeArrowheads="1"/>
          </p:cNvSpPr>
          <p:nvPr/>
        </p:nvSpPr>
        <p:spPr bwMode="auto">
          <a:xfrm>
            <a:off x="7739331" y="1764970"/>
            <a:ext cx="215989" cy="216006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21947" name="Straight Arrow Connector 113"/>
          <p:cNvCxnSpPr>
            <a:cxnSpLocks noChangeShapeType="1"/>
          </p:cNvCxnSpPr>
          <p:nvPr/>
        </p:nvCxnSpPr>
        <p:spPr bwMode="auto">
          <a:xfrm rot="16200000">
            <a:off x="1882232" y="237253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48" name="Straight Arrow Connector 114"/>
          <p:cNvCxnSpPr>
            <a:cxnSpLocks noChangeShapeType="1"/>
          </p:cNvCxnSpPr>
          <p:nvPr/>
        </p:nvCxnSpPr>
        <p:spPr bwMode="auto">
          <a:xfrm rot="16200000">
            <a:off x="2807549" y="237253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49" name="Straight Arrow Connector 115"/>
          <p:cNvCxnSpPr>
            <a:cxnSpLocks noChangeShapeType="1"/>
          </p:cNvCxnSpPr>
          <p:nvPr/>
        </p:nvCxnSpPr>
        <p:spPr bwMode="auto">
          <a:xfrm rot="16200000">
            <a:off x="3743502" y="237253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50" name="Straight Arrow Connector 116"/>
          <p:cNvCxnSpPr>
            <a:cxnSpLocks noChangeShapeType="1"/>
          </p:cNvCxnSpPr>
          <p:nvPr/>
        </p:nvCxnSpPr>
        <p:spPr bwMode="auto">
          <a:xfrm rot="16200000">
            <a:off x="4679456" y="237253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51" name="Straight Arrow Connector 117"/>
          <p:cNvCxnSpPr>
            <a:cxnSpLocks noChangeShapeType="1"/>
          </p:cNvCxnSpPr>
          <p:nvPr/>
        </p:nvCxnSpPr>
        <p:spPr bwMode="auto">
          <a:xfrm rot="16200000">
            <a:off x="5604088" y="237253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52" name="Straight Arrow Connector 118"/>
          <p:cNvCxnSpPr>
            <a:cxnSpLocks noChangeShapeType="1"/>
          </p:cNvCxnSpPr>
          <p:nvPr/>
        </p:nvCxnSpPr>
        <p:spPr bwMode="auto">
          <a:xfrm rot="16200000">
            <a:off x="6535908" y="2366675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53" name="Straight Arrow Connector 119"/>
          <p:cNvCxnSpPr>
            <a:cxnSpLocks noChangeShapeType="1"/>
          </p:cNvCxnSpPr>
          <p:nvPr/>
        </p:nvCxnSpPr>
        <p:spPr bwMode="auto">
          <a:xfrm rot="16200000">
            <a:off x="7487316" y="2335013"/>
            <a:ext cx="720020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954" name="Straight Arrow Connector 120"/>
          <p:cNvCxnSpPr>
            <a:cxnSpLocks noChangeShapeType="1"/>
          </p:cNvCxnSpPr>
          <p:nvPr/>
        </p:nvCxnSpPr>
        <p:spPr bwMode="auto">
          <a:xfrm>
            <a:off x="972072" y="6236899"/>
            <a:ext cx="7703616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55" name="TextBox 123"/>
          <p:cNvSpPr txBox="1">
            <a:spLocks noChangeArrowheads="1"/>
          </p:cNvSpPr>
          <p:nvPr/>
        </p:nvSpPr>
        <p:spPr bwMode="auto">
          <a:xfrm>
            <a:off x="4577084" y="6236899"/>
            <a:ext cx="320870" cy="3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/>
              <a:t>K</a:t>
            </a:r>
            <a:endParaRPr lang="en-US" altLang="en-US"/>
          </a:p>
        </p:txBody>
      </p:sp>
      <p:cxnSp>
        <p:nvCxnSpPr>
          <p:cNvPr id="121956" name="Straight Arrow Connector 124"/>
          <p:cNvCxnSpPr>
            <a:cxnSpLocks noChangeShapeType="1"/>
          </p:cNvCxnSpPr>
          <p:nvPr/>
        </p:nvCxnSpPr>
        <p:spPr bwMode="auto">
          <a:xfrm flipV="1">
            <a:off x="684087" y="1628775"/>
            <a:ext cx="0" cy="4392119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1957" name="TextBox 125"/>
          <p:cNvSpPr txBox="1">
            <a:spLocks noChangeArrowheads="1"/>
          </p:cNvSpPr>
          <p:nvPr/>
        </p:nvSpPr>
        <p:spPr bwMode="auto">
          <a:xfrm>
            <a:off x="396875" y="3526726"/>
            <a:ext cx="287212" cy="3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en-US"/>
              <a:t>J</a:t>
            </a:r>
            <a:endParaRPr lang="en-US" altLang="en-US"/>
          </a:p>
        </p:txBody>
      </p:sp>
      <p:grpSp>
        <p:nvGrpSpPr>
          <p:cNvPr id="121862" name="Group 5"/>
          <p:cNvGrpSpPr>
            <a:grpSpLocks/>
          </p:cNvGrpSpPr>
          <p:nvPr/>
        </p:nvGrpSpPr>
        <p:grpSpPr bwMode="auto">
          <a:xfrm>
            <a:off x="3055938" y="1236663"/>
            <a:ext cx="4829175" cy="5033962"/>
            <a:chOff x="3056273" y="1235960"/>
            <a:chExt cx="4828095" cy="5034153"/>
          </a:xfrm>
        </p:grpSpPr>
        <p:sp>
          <p:nvSpPr>
            <p:cNvPr id="121863" name="Right Arrow 97"/>
            <p:cNvSpPr>
              <a:spLocks noChangeArrowheads="1"/>
            </p:cNvSpPr>
            <p:nvPr/>
          </p:nvSpPr>
          <p:spPr bwMode="auto">
            <a:xfrm rot="13516723" flipH="1">
              <a:off x="672594" y="3619639"/>
              <a:ext cx="4995928" cy="228569"/>
            </a:xfrm>
            <a:prstGeom prst="rightArrow">
              <a:avLst>
                <a:gd name="adj1" fmla="val 50000"/>
                <a:gd name="adj2" fmla="val 49989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4" name="Right Arrow 128"/>
            <p:cNvSpPr>
              <a:spLocks noChangeArrowheads="1"/>
            </p:cNvSpPr>
            <p:nvPr/>
          </p:nvSpPr>
          <p:spPr bwMode="auto">
            <a:xfrm rot="2991157" flipH="1">
              <a:off x="1570900" y="3692521"/>
              <a:ext cx="4115136" cy="89206"/>
            </a:xfrm>
            <a:prstGeom prst="rightArrow">
              <a:avLst>
                <a:gd name="adj1" fmla="val 50000"/>
                <a:gd name="adj2" fmla="val 49975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5" name="Right Arrow 138"/>
            <p:cNvSpPr>
              <a:spLocks noChangeArrowheads="1"/>
            </p:cNvSpPr>
            <p:nvPr/>
          </p:nvSpPr>
          <p:spPr bwMode="auto">
            <a:xfrm rot="13516723" flipH="1">
              <a:off x="1571794" y="3652555"/>
              <a:ext cx="4995928" cy="228569"/>
            </a:xfrm>
            <a:prstGeom prst="rightArrow">
              <a:avLst>
                <a:gd name="adj1" fmla="val 50000"/>
                <a:gd name="adj2" fmla="val 49989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6" name="Right Arrow 139"/>
            <p:cNvSpPr>
              <a:spLocks noChangeArrowheads="1"/>
            </p:cNvSpPr>
            <p:nvPr/>
          </p:nvSpPr>
          <p:spPr bwMode="auto">
            <a:xfrm rot="2991157" flipH="1">
              <a:off x="2538480" y="3697830"/>
              <a:ext cx="4115136" cy="89206"/>
            </a:xfrm>
            <a:prstGeom prst="rightArrow">
              <a:avLst>
                <a:gd name="adj1" fmla="val 50000"/>
                <a:gd name="adj2" fmla="val 49975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7" name="Right Arrow 140"/>
            <p:cNvSpPr>
              <a:spLocks noChangeArrowheads="1"/>
            </p:cNvSpPr>
            <p:nvPr/>
          </p:nvSpPr>
          <p:spPr bwMode="auto">
            <a:xfrm rot="13516723" flipH="1">
              <a:off x="2539374" y="3657864"/>
              <a:ext cx="4995928" cy="228569"/>
            </a:xfrm>
            <a:prstGeom prst="rightArrow">
              <a:avLst>
                <a:gd name="adj1" fmla="val 50000"/>
                <a:gd name="adj2" fmla="val 49989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8" name="Right Arrow 141"/>
            <p:cNvSpPr>
              <a:spLocks noChangeArrowheads="1"/>
            </p:cNvSpPr>
            <p:nvPr/>
          </p:nvSpPr>
          <p:spPr bwMode="auto">
            <a:xfrm rot="2991157" flipH="1">
              <a:off x="3474584" y="3697830"/>
              <a:ext cx="4115136" cy="89206"/>
            </a:xfrm>
            <a:prstGeom prst="rightArrow">
              <a:avLst>
                <a:gd name="adj1" fmla="val 50000"/>
                <a:gd name="adj2" fmla="val 49975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69" name="Right Arrow 142"/>
            <p:cNvSpPr>
              <a:spLocks noChangeArrowheads="1"/>
            </p:cNvSpPr>
            <p:nvPr/>
          </p:nvSpPr>
          <p:spPr bwMode="auto">
            <a:xfrm rot="13516723" flipH="1">
              <a:off x="3475478" y="3657864"/>
              <a:ext cx="4995928" cy="228569"/>
            </a:xfrm>
            <a:prstGeom prst="rightArrow">
              <a:avLst>
                <a:gd name="adj1" fmla="val 50000"/>
                <a:gd name="adj2" fmla="val 49989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0" name="Right Arrow 144"/>
            <p:cNvSpPr>
              <a:spLocks noChangeArrowheads="1"/>
            </p:cNvSpPr>
            <p:nvPr/>
          </p:nvSpPr>
          <p:spPr bwMode="auto">
            <a:xfrm rot="13516723" flipH="1">
              <a:off x="4638671" y="3172736"/>
              <a:ext cx="3630404" cy="228569"/>
            </a:xfrm>
            <a:prstGeom prst="rightArrow">
              <a:avLst>
                <a:gd name="adj1" fmla="val 50000"/>
                <a:gd name="adj2" fmla="val 50003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1" name="Right Arrow 145"/>
            <p:cNvSpPr>
              <a:spLocks noChangeArrowheads="1"/>
            </p:cNvSpPr>
            <p:nvPr/>
          </p:nvSpPr>
          <p:spPr bwMode="auto">
            <a:xfrm rot="13516723" flipH="1">
              <a:off x="5772580" y="2694386"/>
              <a:ext cx="2295426" cy="228569"/>
            </a:xfrm>
            <a:prstGeom prst="rightArrow">
              <a:avLst>
                <a:gd name="adj1" fmla="val 50000"/>
                <a:gd name="adj2" fmla="val 4998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2" name="Right Arrow 146"/>
            <p:cNvSpPr>
              <a:spLocks noChangeArrowheads="1"/>
            </p:cNvSpPr>
            <p:nvPr/>
          </p:nvSpPr>
          <p:spPr bwMode="auto">
            <a:xfrm rot="13516723" flipH="1">
              <a:off x="6888099" y="2221923"/>
              <a:ext cx="954091" cy="228569"/>
            </a:xfrm>
            <a:prstGeom prst="rightArrow">
              <a:avLst>
                <a:gd name="adj1" fmla="val 50000"/>
                <a:gd name="adj2" fmla="val 49994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3" name="Right Arrow 147"/>
            <p:cNvSpPr>
              <a:spLocks noChangeArrowheads="1"/>
            </p:cNvSpPr>
            <p:nvPr/>
          </p:nvSpPr>
          <p:spPr bwMode="auto">
            <a:xfrm rot="2991157" flipH="1">
              <a:off x="4322060" y="3651585"/>
              <a:ext cx="4115136" cy="89206"/>
            </a:xfrm>
            <a:prstGeom prst="rightArrow">
              <a:avLst>
                <a:gd name="adj1" fmla="val 50000"/>
                <a:gd name="adj2" fmla="val 49975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4" name="Right Arrow 148"/>
            <p:cNvSpPr>
              <a:spLocks noChangeArrowheads="1"/>
            </p:cNvSpPr>
            <p:nvPr/>
          </p:nvSpPr>
          <p:spPr bwMode="auto">
            <a:xfrm rot="3191267" flipH="1">
              <a:off x="5416529" y="3163362"/>
              <a:ext cx="2839996" cy="113713"/>
            </a:xfrm>
            <a:prstGeom prst="rightArrow">
              <a:avLst>
                <a:gd name="adj1" fmla="val 50000"/>
                <a:gd name="adj2" fmla="val 4995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5" name="Right Arrow 149"/>
            <p:cNvSpPr>
              <a:spLocks noChangeArrowheads="1"/>
            </p:cNvSpPr>
            <p:nvPr/>
          </p:nvSpPr>
          <p:spPr bwMode="auto">
            <a:xfrm rot="3419259" flipH="1">
              <a:off x="6572517" y="2700452"/>
              <a:ext cx="1513246" cy="96981"/>
            </a:xfrm>
            <a:prstGeom prst="rightArrow">
              <a:avLst>
                <a:gd name="adj1" fmla="val 50000"/>
                <a:gd name="adj2" fmla="val 49989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1876" name="Right Arrow 152"/>
            <p:cNvSpPr>
              <a:spLocks noChangeArrowheads="1"/>
            </p:cNvSpPr>
            <p:nvPr/>
          </p:nvSpPr>
          <p:spPr bwMode="auto">
            <a:xfrm rot="5400000" flipH="1">
              <a:off x="7495266" y="2293483"/>
              <a:ext cx="675861" cy="102342"/>
            </a:xfrm>
            <a:prstGeom prst="rightArrow">
              <a:avLst>
                <a:gd name="adj1" fmla="val 50000"/>
                <a:gd name="adj2" fmla="val 49988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125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86CA315-B3E7-4A3B-A40A-D7AE7D5CEC65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2</a:t>
            </a:fld>
            <a:r>
              <a:rPr lang="cs-CZ" altLang="en-US" sz="1400">
                <a:solidFill>
                  <a:srgbClr val="99FF99"/>
                </a:solidFill>
              </a:rPr>
              <a:t> </a:t>
            </a:r>
            <a:endParaRPr lang="en-US" altLang="en-US" sz="1400">
              <a:solidFill>
                <a:srgbClr val="99FF99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Dependency analysis</a:t>
            </a:r>
            <a:endParaRPr lang="cs-CZ" altLang="en-US" noProof="1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indent="0"/>
            <a:endParaRPr lang="cs-CZ" altLang="en-US" dirty="0"/>
          </a:p>
          <a:p>
            <a:pPr indent="0"/>
            <a:r>
              <a:rPr lang="en-US" altLang="en-US" dirty="0"/>
              <a:t>Dependency</a:t>
            </a:r>
            <a:endParaRPr lang="cs-CZ" altLang="en-US" dirty="0"/>
          </a:p>
          <a:p>
            <a:pPr lvl="2"/>
            <a:r>
              <a:rPr lang="en-US" altLang="en-US" dirty="0"/>
              <a:t>The need to execute one instruction after another</a:t>
            </a:r>
          </a:p>
          <a:p>
            <a:pPr lvl="3"/>
            <a:r>
              <a:rPr lang="en-US" altLang="en-US" dirty="0"/>
              <a:t>Associated with a latency = the minimal time difference between the instructions</a:t>
            </a:r>
            <a:endParaRPr lang="cs-CZ" altLang="en-US" dirty="0"/>
          </a:p>
          <a:p>
            <a:pPr lvl="2"/>
            <a:r>
              <a:rPr lang="en-US" altLang="en-US" dirty="0"/>
              <a:t>Partial ordering of instructions</a:t>
            </a:r>
            <a:endParaRPr lang="cs-CZ" altLang="en-US" dirty="0"/>
          </a:p>
          <a:p>
            <a:pPr lvl="1"/>
            <a:r>
              <a:rPr lang="en-US" altLang="en-US" dirty="0"/>
              <a:t>Data dependency – passing a value through a (temporary) variable</a:t>
            </a:r>
            <a:endParaRPr lang="cs-CZ" altLang="en-US" dirty="0"/>
          </a:p>
          <a:p>
            <a:pPr lvl="2"/>
            <a:r>
              <a:rPr lang="en-US" altLang="en-US" dirty="0"/>
              <a:t>Write-Read</a:t>
            </a:r>
            <a:endParaRPr lang="cs-CZ" altLang="en-US" dirty="0"/>
          </a:p>
          <a:p>
            <a:pPr lvl="1"/>
            <a:r>
              <a:rPr lang="cs-CZ" altLang="en-US" dirty="0"/>
              <a:t>Anti</a:t>
            </a:r>
            <a:r>
              <a:rPr lang="en-US" altLang="en-US" dirty="0"/>
              <a:t>-</a:t>
            </a:r>
            <a:r>
              <a:rPr lang="cs-CZ" altLang="en-US" dirty="0" err="1"/>
              <a:t>dependenc</a:t>
            </a:r>
            <a:r>
              <a:rPr lang="en-US" altLang="en-US" dirty="0"/>
              <a:t>y – no value passed but protecting the effect</a:t>
            </a:r>
            <a:endParaRPr lang="cs-CZ" altLang="en-US" dirty="0"/>
          </a:p>
          <a:p>
            <a:pPr lvl="2"/>
            <a:r>
              <a:rPr lang="cs-CZ" altLang="en-US" dirty="0" err="1"/>
              <a:t>Read-Write</a:t>
            </a:r>
            <a:endParaRPr lang="cs-CZ" altLang="en-US" dirty="0"/>
          </a:p>
          <a:p>
            <a:pPr lvl="2"/>
            <a:r>
              <a:rPr lang="cs-CZ" altLang="en-US" dirty="0" err="1"/>
              <a:t>Write-Write</a:t>
            </a:r>
            <a:endParaRPr lang="en-US" altLang="en-US" dirty="0"/>
          </a:p>
          <a:p>
            <a:pPr lvl="1"/>
            <a:r>
              <a:rPr lang="en-US" altLang="en-US" dirty="0"/>
              <a:t>Control dependency</a:t>
            </a:r>
          </a:p>
          <a:p>
            <a:pPr lvl="2"/>
            <a:r>
              <a:rPr lang="en-US" altLang="en-US" dirty="0"/>
              <a:t>Condition-Operation: Waiting to confirm that the operation is requested</a:t>
            </a:r>
            <a:endParaRPr lang="cs-CZ" altLang="en-US" dirty="0"/>
          </a:p>
          <a:p>
            <a:pPr lvl="3"/>
            <a:r>
              <a:rPr lang="en-US" altLang="en-US" dirty="0"/>
              <a:t>For operations that cannot be undone – writing memory, possible faults, ...</a:t>
            </a:r>
            <a:endParaRPr lang="cs-CZ" altLang="en-US" dirty="0"/>
          </a:p>
          <a:p>
            <a:pPr indent="0"/>
            <a:endParaRPr lang="en-US" altLang="en-US" dirty="0"/>
          </a:p>
          <a:p>
            <a:pPr indent="0"/>
            <a:r>
              <a:rPr lang="en-US" altLang="en-US" dirty="0"/>
              <a:t>Usually analyzed over a loop</a:t>
            </a:r>
            <a:endParaRPr lang="cs-CZ" alt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Development- 2016/2017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493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9249"/>
    </mc:Choice>
    <mc:Fallback xmlns="">
      <p:transition spd="slow" advTm="33924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char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chksum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(</a:t>
            </a:r>
            <a:br>
              <a:rPr lang="en-US" alt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char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* rp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altLang="en-US" dirty="0" err="1">
                <a:solidFill>
                  <a:schemeClr val="bg1">
                    <a:lumMod val="65000"/>
                  </a:schemeClr>
                </a:solidFill>
              </a:rPr>
              <a:t>int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r</a:t>
            </a:r>
            <a:r>
              <a:rPr lang="en-US" altLang="en-US" dirty="0" err="1">
                <a:solidFill>
                  <a:schemeClr val="bg1">
                    <a:lumMod val="65000"/>
                  </a:schemeClr>
                </a:solidFill>
              </a:rPr>
              <a:t>i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4"/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{</a:t>
            </a:r>
            <a:endParaRPr lang="cs-CZ" altLang="en-US" dirty="0">
              <a:solidFill>
                <a:schemeClr val="bg1">
                  <a:lumMod val="65000"/>
                </a:schemeClr>
              </a:solidFill>
            </a:endParaRPr>
          </a:p>
          <a:p>
            <a:pPr lvl="4"/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  char rs 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= 0;</a:t>
            </a:r>
          </a:p>
          <a:p>
            <a:pPr lvl="4"/>
            <a:r>
              <a:rPr lang="en-US" altLang="en-US" dirty="0"/>
              <a:t>  while ( </a:t>
            </a:r>
            <a:r>
              <a:rPr lang="cs-CZ" altLang="en-US" dirty="0"/>
              <a:t>r</a:t>
            </a:r>
            <a:r>
              <a:rPr lang="en-US" altLang="en-US" dirty="0" err="1"/>
              <a:t>i</a:t>
            </a:r>
            <a:r>
              <a:rPr lang="en-US" altLang="en-US" dirty="0"/>
              <a:t> &gt; 0 )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cs-CZ" altLang="en-US" dirty="0"/>
              <a:t>    </a:t>
            </a:r>
            <a:r>
              <a:rPr lang="en-US" altLang="en-US" dirty="0"/>
              <a:t>char </a:t>
            </a:r>
            <a:r>
              <a:rPr lang="cs-CZ" altLang="en-US" dirty="0"/>
              <a:t>r1 </a:t>
            </a:r>
            <a:r>
              <a:rPr lang="en-US" altLang="en-US" dirty="0"/>
              <a:t>= *</a:t>
            </a:r>
            <a:r>
              <a:rPr lang="cs-CZ" altLang="en-US" dirty="0"/>
              <a:t>r</a:t>
            </a:r>
            <a:r>
              <a:rPr lang="en-US" altLang="en-US" dirty="0"/>
              <a:t>p++;</a:t>
            </a:r>
            <a:endParaRPr lang="cs-CZ" altLang="en-US" dirty="0"/>
          </a:p>
          <a:p>
            <a:pPr lvl="4"/>
            <a:r>
              <a:rPr lang="cs-CZ" altLang="en-US" dirty="0"/>
              <a:t>    r</a:t>
            </a:r>
            <a:r>
              <a:rPr lang="en-US" altLang="en-US" dirty="0"/>
              <a:t>s ^= r1;</a:t>
            </a:r>
          </a:p>
          <a:p>
            <a:pPr lvl="4"/>
            <a:r>
              <a:rPr lang="en-US" altLang="en-US" dirty="0"/>
              <a:t>    --</a:t>
            </a:r>
            <a:r>
              <a:rPr lang="cs-CZ" altLang="en-US" dirty="0"/>
              <a:t>r</a:t>
            </a:r>
            <a:r>
              <a:rPr lang="en-US" altLang="en-US" dirty="0" err="1"/>
              <a:t>i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}</a:t>
            </a:r>
            <a:endParaRPr lang="cs-CZ" altLang="en-US" dirty="0"/>
          </a:p>
          <a:p>
            <a:pPr lvl="4"/>
            <a:r>
              <a:rPr lang="cs-CZ" altLang="en-US" dirty="0"/>
              <a:t>  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return </a:t>
            </a:r>
            <a:r>
              <a:rPr lang="cs-CZ" altLang="en-US" dirty="0">
                <a:solidFill>
                  <a:schemeClr val="bg1">
                    <a:lumMod val="65000"/>
                  </a:schemeClr>
                </a:solidFill>
              </a:rPr>
              <a:t>rs</a:t>
            </a:r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;</a:t>
            </a:r>
          </a:p>
          <a:p>
            <a:pPr lvl="4"/>
            <a:r>
              <a:rPr lang="en-US" altLang="en-US" dirty="0">
                <a:solidFill>
                  <a:schemeClr val="bg1">
                    <a:lumMod val="65000"/>
                  </a:schemeClr>
                </a:solidFill>
              </a:rPr>
              <a:t>}</a:t>
            </a:r>
            <a:endParaRPr lang="cs-CZ" altLang="en-US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altLang="en-US" dirty="0"/>
              <a:t>Dependencies</a:t>
            </a:r>
          </a:p>
          <a:p>
            <a:pPr lvl="1"/>
            <a:r>
              <a:rPr lang="en-US" altLang="en-US" dirty="0"/>
              <a:t>inside an iteration</a:t>
            </a:r>
          </a:p>
          <a:p>
            <a:pPr lvl="1"/>
            <a:r>
              <a:rPr lang="en-US" altLang="en-US" dirty="0"/>
              <a:t>across iterations</a:t>
            </a:r>
          </a:p>
          <a:p>
            <a:r>
              <a:rPr lang="en-US" dirty="0"/>
              <a:t>Cyclic graph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3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NPRG054 High Performance Software Development- 201</a:t>
            </a:r>
            <a:r>
              <a:rPr lang="en-US"/>
              <a:t>6</a:t>
            </a:r>
            <a:r>
              <a:rPr lang="cs-CZ"/>
              <a:t>/201</a:t>
            </a:r>
            <a:r>
              <a:rPr lang="en-US"/>
              <a:t>7</a:t>
            </a:r>
            <a:r>
              <a:rPr lang="cs-CZ"/>
              <a:t> David Bednárek</a:t>
            </a:r>
            <a:endParaRPr lang="cs-CZ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62745" y="2276252"/>
            <a:ext cx="3384550" cy="208915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en-US" b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483470" y="3789139"/>
            <a:ext cx="1079500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cmp ri,0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627933" y="4220939"/>
            <a:ext cx="639762" cy="144463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jgt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915270" y="3932014"/>
            <a:ext cx="0" cy="288925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H="1">
            <a:off x="2339008" y="2276252"/>
            <a:ext cx="0" cy="720725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2339008" y="3139852"/>
            <a:ext cx="0" cy="122555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4715495" y="2276252"/>
            <a:ext cx="0" cy="129698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562970" y="2636614"/>
            <a:ext cx="108108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mov r</a:t>
            </a:r>
            <a:r>
              <a:rPr lang="en-US" altLang="en-US" sz="1200"/>
              <a:t>1</a:t>
            </a:r>
            <a:r>
              <a:rPr lang="cs-CZ" altLang="en-US" sz="1200"/>
              <a:t>,</a:t>
            </a:r>
            <a:r>
              <a:rPr lang="en-US" altLang="en-US" sz="1200"/>
              <a:t>[rp]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2339008" y="2276252"/>
            <a:ext cx="1728787" cy="360362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29"/>
          <p:cNvSpPr>
            <a:spLocks noChangeShapeType="1"/>
          </p:cNvSpPr>
          <p:nvPr/>
        </p:nvSpPr>
        <p:spPr bwMode="auto">
          <a:xfrm flipH="1">
            <a:off x="2267570" y="4365402"/>
            <a:ext cx="1223963" cy="649287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475408" y="2060352"/>
            <a:ext cx="0" cy="2519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Line 31"/>
          <p:cNvSpPr>
            <a:spLocks noChangeShapeType="1"/>
          </p:cNvSpPr>
          <p:nvPr/>
        </p:nvSpPr>
        <p:spPr bwMode="auto">
          <a:xfrm flipH="1" flipV="1">
            <a:off x="2051670" y="1628552"/>
            <a:ext cx="13684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32"/>
          <p:cNvSpPr>
            <a:spLocks noChangeShapeType="1"/>
          </p:cNvSpPr>
          <p:nvPr/>
        </p:nvSpPr>
        <p:spPr bwMode="auto">
          <a:xfrm flipH="1">
            <a:off x="1475408" y="162855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33"/>
          <p:cNvSpPr>
            <a:spLocks noChangeShapeType="1"/>
          </p:cNvSpPr>
          <p:nvPr/>
        </p:nvSpPr>
        <p:spPr bwMode="auto">
          <a:xfrm>
            <a:off x="2267570" y="1628552"/>
            <a:ext cx="1944688" cy="6477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Line 34"/>
          <p:cNvSpPr>
            <a:spLocks noChangeShapeType="1"/>
          </p:cNvSpPr>
          <p:nvPr/>
        </p:nvSpPr>
        <p:spPr bwMode="auto">
          <a:xfrm flipH="1">
            <a:off x="1330945" y="1628552"/>
            <a:ext cx="720725" cy="35877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2" name="Line 35"/>
          <p:cNvSpPr>
            <a:spLocks noChangeShapeType="1"/>
          </p:cNvSpPr>
          <p:nvPr/>
        </p:nvSpPr>
        <p:spPr bwMode="auto">
          <a:xfrm>
            <a:off x="1475408" y="4579714"/>
            <a:ext cx="647700" cy="217488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Line 36"/>
          <p:cNvSpPr>
            <a:spLocks noChangeShapeType="1"/>
          </p:cNvSpPr>
          <p:nvPr/>
        </p:nvSpPr>
        <p:spPr bwMode="auto">
          <a:xfrm flipH="1">
            <a:off x="1330945" y="1987327"/>
            <a:ext cx="0" cy="26654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Text Box 39"/>
          <p:cNvSpPr txBox="1">
            <a:spLocks noChangeArrowheads="1"/>
          </p:cNvSpPr>
          <p:nvPr/>
        </p:nvSpPr>
        <p:spPr bwMode="auto">
          <a:xfrm>
            <a:off x="1835770" y="2996977"/>
            <a:ext cx="935038" cy="142875"/>
          </a:xfrm>
          <a:prstGeom prst="rect">
            <a:avLst/>
          </a:prstGeom>
          <a:solidFill>
            <a:srgbClr val="FFFF66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/>
              <a:t>inc </a:t>
            </a:r>
            <a:r>
              <a:rPr lang="en-US" altLang="en-US" sz="1200"/>
              <a:t>rp</a:t>
            </a:r>
          </a:p>
        </p:txBody>
      </p:sp>
      <p:sp>
        <p:nvSpPr>
          <p:cNvPr id="25" name="Text Box 40"/>
          <p:cNvSpPr txBox="1">
            <a:spLocks noChangeArrowheads="1"/>
          </p:cNvSpPr>
          <p:nvPr/>
        </p:nvSpPr>
        <p:spPr bwMode="auto">
          <a:xfrm>
            <a:off x="2915270" y="3428777"/>
            <a:ext cx="1152525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dec ri</a:t>
            </a:r>
            <a:endParaRPr lang="en-US" altLang="en-US" sz="1200" b="0"/>
          </a:p>
        </p:txBody>
      </p:sp>
      <p:sp>
        <p:nvSpPr>
          <p:cNvPr id="26" name="Text Box 41"/>
          <p:cNvSpPr txBox="1">
            <a:spLocks noChangeArrowheads="1"/>
          </p:cNvSpPr>
          <p:nvPr/>
        </p:nvSpPr>
        <p:spPr bwMode="auto">
          <a:xfrm>
            <a:off x="4212258" y="3428777"/>
            <a:ext cx="863600" cy="142875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/>
              <a:t>xor rs,r1</a:t>
            </a:r>
            <a:endParaRPr lang="en-US" altLang="en-US" sz="1200" b="0"/>
          </a:p>
        </p:txBody>
      </p:sp>
      <p:sp>
        <p:nvSpPr>
          <p:cNvPr id="27" name="Line 42"/>
          <p:cNvSpPr>
            <a:spLocks noChangeShapeType="1"/>
          </p:cNvSpPr>
          <p:nvPr/>
        </p:nvSpPr>
        <p:spPr bwMode="auto">
          <a:xfrm>
            <a:off x="4644058" y="3573239"/>
            <a:ext cx="0" cy="7921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Line 43"/>
          <p:cNvSpPr>
            <a:spLocks noChangeShapeType="1"/>
          </p:cNvSpPr>
          <p:nvPr/>
        </p:nvSpPr>
        <p:spPr bwMode="auto">
          <a:xfrm>
            <a:off x="4139233" y="2781077"/>
            <a:ext cx="433387" cy="646112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9" name="Line 44"/>
          <p:cNvSpPr>
            <a:spLocks noChangeShapeType="1"/>
          </p:cNvSpPr>
          <p:nvPr/>
        </p:nvSpPr>
        <p:spPr bwMode="auto">
          <a:xfrm>
            <a:off x="3491533" y="3932014"/>
            <a:ext cx="0" cy="433388"/>
          </a:xfrm>
          <a:prstGeom prst="line">
            <a:avLst/>
          </a:prstGeom>
          <a:noFill/>
          <a:ln w="38100">
            <a:solidFill>
              <a:schemeClr val="accent1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45"/>
          <p:cNvSpPr>
            <a:spLocks noChangeShapeType="1"/>
          </p:cNvSpPr>
          <p:nvPr/>
        </p:nvSpPr>
        <p:spPr bwMode="auto">
          <a:xfrm>
            <a:off x="3420095" y="2276252"/>
            <a:ext cx="0" cy="1152525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46"/>
          <p:cNvSpPr>
            <a:spLocks noChangeShapeType="1"/>
          </p:cNvSpPr>
          <p:nvPr/>
        </p:nvSpPr>
        <p:spPr bwMode="auto">
          <a:xfrm flipH="1">
            <a:off x="3131170" y="3573239"/>
            <a:ext cx="576263" cy="215900"/>
          </a:xfrm>
          <a:prstGeom prst="line">
            <a:avLst/>
          </a:prstGeom>
          <a:noFill/>
          <a:ln w="31750">
            <a:solidFill>
              <a:schemeClr val="accent5">
                <a:lumMod val="60000"/>
                <a:lumOff val="40000"/>
              </a:schemeClr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47"/>
          <p:cNvSpPr>
            <a:spLocks noChangeShapeType="1"/>
          </p:cNvSpPr>
          <p:nvPr/>
        </p:nvSpPr>
        <p:spPr bwMode="auto">
          <a:xfrm flipH="1">
            <a:off x="1619870" y="2131789"/>
            <a:ext cx="0" cy="2376488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48"/>
          <p:cNvSpPr>
            <a:spLocks noChangeShapeType="1"/>
          </p:cNvSpPr>
          <p:nvPr/>
        </p:nvSpPr>
        <p:spPr bwMode="auto">
          <a:xfrm flipH="1" flipV="1">
            <a:off x="1907208" y="1987327"/>
            <a:ext cx="431800" cy="2889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49"/>
          <p:cNvSpPr>
            <a:spLocks noChangeShapeType="1"/>
          </p:cNvSpPr>
          <p:nvPr/>
        </p:nvSpPr>
        <p:spPr bwMode="auto">
          <a:xfrm flipH="1">
            <a:off x="1619870" y="1988914"/>
            <a:ext cx="287338" cy="1428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50"/>
          <p:cNvSpPr>
            <a:spLocks noChangeShapeType="1"/>
          </p:cNvSpPr>
          <p:nvPr/>
        </p:nvSpPr>
        <p:spPr bwMode="auto">
          <a:xfrm flipH="1" flipV="1">
            <a:off x="1619870" y="4506689"/>
            <a:ext cx="287338" cy="730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51"/>
          <p:cNvSpPr>
            <a:spLocks noChangeShapeType="1"/>
          </p:cNvSpPr>
          <p:nvPr/>
        </p:nvSpPr>
        <p:spPr bwMode="auto">
          <a:xfrm flipH="1">
            <a:off x="1907208" y="4365402"/>
            <a:ext cx="431800" cy="21431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52"/>
          <p:cNvSpPr>
            <a:spLocks noChangeShapeType="1"/>
          </p:cNvSpPr>
          <p:nvPr/>
        </p:nvSpPr>
        <p:spPr bwMode="auto">
          <a:xfrm>
            <a:off x="1330945" y="4652739"/>
            <a:ext cx="936625" cy="3603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Line 53"/>
          <p:cNvSpPr>
            <a:spLocks noChangeShapeType="1"/>
          </p:cNvSpPr>
          <p:nvPr/>
        </p:nvSpPr>
        <p:spPr bwMode="auto">
          <a:xfrm flipV="1">
            <a:off x="2339008" y="4363814"/>
            <a:ext cx="2305050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59"/>
          <p:cNvSpPr txBox="1">
            <a:spLocks noChangeArrowheads="1"/>
          </p:cNvSpPr>
          <p:nvPr/>
        </p:nvSpPr>
        <p:spPr bwMode="auto">
          <a:xfrm>
            <a:off x="4212258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4</a:t>
            </a:r>
          </a:p>
        </p:txBody>
      </p:sp>
      <p:sp>
        <p:nvSpPr>
          <p:cNvPr id="40" name="Text Box 60"/>
          <p:cNvSpPr txBox="1">
            <a:spLocks noChangeArrowheads="1"/>
          </p:cNvSpPr>
          <p:nvPr/>
        </p:nvSpPr>
        <p:spPr bwMode="auto">
          <a:xfrm>
            <a:off x="2915270" y="35716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1" name="Text Box 61"/>
          <p:cNvSpPr txBox="1">
            <a:spLocks noChangeArrowheads="1"/>
          </p:cNvSpPr>
          <p:nvPr/>
        </p:nvSpPr>
        <p:spPr bwMode="auto">
          <a:xfrm>
            <a:off x="2699370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3275633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43" name="Text Box 64"/>
          <p:cNvSpPr txBox="1">
            <a:spLocks noChangeArrowheads="1"/>
          </p:cNvSpPr>
          <p:nvPr/>
        </p:nvSpPr>
        <p:spPr bwMode="auto">
          <a:xfrm>
            <a:off x="2123108" y="27810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3707433" y="234768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5" name="Text Box 66"/>
          <p:cNvSpPr txBox="1">
            <a:spLocks noChangeArrowheads="1"/>
          </p:cNvSpPr>
          <p:nvPr/>
        </p:nvSpPr>
        <p:spPr bwMode="auto">
          <a:xfrm>
            <a:off x="4715495" y="31398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46" name="Line 67"/>
          <p:cNvSpPr>
            <a:spLocks noChangeShapeType="1"/>
          </p:cNvSpPr>
          <p:nvPr/>
        </p:nvSpPr>
        <p:spPr bwMode="auto">
          <a:xfrm flipH="1">
            <a:off x="1043608" y="1773014"/>
            <a:ext cx="0" cy="30241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7" name="Line 68"/>
          <p:cNvSpPr>
            <a:spLocks noChangeShapeType="1"/>
          </p:cNvSpPr>
          <p:nvPr/>
        </p:nvSpPr>
        <p:spPr bwMode="auto">
          <a:xfrm flipH="1">
            <a:off x="1043608" y="1196752"/>
            <a:ext cx="1150937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8" name="Line 69"/>
          <p:cNvSpPr>
            <a:spLocks noChangeShapeType="1"/>
          </p:cNvSpPr>
          <p:nvPr/>
        </p:nvSpPr>
        <p:spPr bwMode="auto">
          <a:xfrm>
            <a:off x="1043608" y="4797202"/>
            <a:ext cx="1295400" cy="5032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70"/>
          <p:cNvSpPr>
            <a:spLocks noChangeShapeType="1"/>
          </p:cNvSpPr>
          <p:nvPr/>
        </p:nvSpPr>
        <p:spPr bwMode="auto">
          <a:xfrm flipH="1">
            <a:off x="2123108" y="4365402"/>
            <a:ext cx="792162" cy="431800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Line 71"/>
          <p:cNvSpPr>
            <a:spLocks noChangeShapeType="1"/>
          </p:cNvSpPr>
          <p:nvPr/>
        </p:nvSpPr>
        <p:spPr bwMode="auto">
          <a:xfrm>
            <a:off x="4212258" y="2276252"/>
            <a:ext cx="0" cy="360362"/>
          </a:xfrm>
          <a:prstGeom prst="line">
            <a:avLst/>
          </a:prstGeom>
          <a:noFill/>
          <a:ln w="69850" cmpd="dbl">
            <a:solidFill>
              <a:schemeClr val="hlink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Text Box 72"/>
          <p:cNvSpPr txBox="1">
            <a:spLocks noChangeArrowheads="1"/>
          </p:cNvSpPr>
          <p:nvPr/>
        </p:nvSpPr>
        <p:spPr bwMode="auto">
          <a:xfrm>
            <a:off x="3994770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52" name="Line 73"/>
          <p:cNvSpPr>
            <a:spLocks noChangeShapeType="1"/>
          </p:cNvSpPr>
          <p:nvPr/>
        </p:nvSpPr>
        <p:spPr bwMode="auto">
          <a:xfrm>
            <a:off x="2194545" y="1196752"/>
            <a:ext cx="2520950" cy="10795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Line 74"/>
          <p:cNvSpPr>
            <a:spLocks noChangeShapeType="1"/>
          </p:cNvSpPr>
          <p:nvPr/>
        </p:nvSpPr>
        <p:spPr bwMode="auto">
          <a:xfrm flipH="1" flipV="1">
            <a:off x="1186483" y="1844452"/>
            <a:ext cx="0" cy="28797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4" name="Line 75"/>
          <p:cNvSpPr>
            <a:spLocks noChangeShapeType="1"/>
          </p:cNvSpPr>
          <p:nvPr/>
        </p:nvSpPr>
        <p:spPr bwMode="auto">
          <a:xfrm flipH="1">
            <a:off x="1186483" y="1339627"/>
            <a:ext cx="1008062" cy="5048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Line 76"/>
          <p:cNvSpPr>
            <a:spLocks noChangeShapeType="1"/>
          </p:cNvSpPr>
          <p:nvPr/>
        </p:nvSpPr>
        <p:spPr bwMode="auto">
          <a:xfrm>
            <a:off x="2194545" y="1339627"/>
            <a:ext cx="2305050" cy="93662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6" name="Line 79"/>
          <p:cNvSpPr>
            <a:spLocks noChangeShapeType="1"/>
          </p:cNvSpPr>
          <p:nvPr/>
        </p:nvSpPr>
        <p:spPr bwMode="auto">
          <a:xfrm>
            <a:off x="4499595" y="2276252"/>
            <a:ext cx="0" cy="360362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80"/>
          <p:cNvSpPr>
            <a:spLocks noChangeShapeType="1"/>
          </p:cNvSpPr>
          <p:nvPr/>
        </p:nvSpPr>
        <p:spPr bwMode="auto">
          <a:xfrm>
            <a:off x="1186483" y="4724177"/>
            <a:ext cx="1081087" cy="433387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Line 81"/>
          <p:cNvSpPr>
            <a:spLocks noChangeShapeType="1"/>
          </p:cNvSpPr>
          <p:nvPr/>
        </p:nvSpPr>
        <p:spPr bwMode="auto">
          <a:xfrm flipH="1">
            <a:off x="2267570" y="4365402"/>
            <a:ext cx="2016125" cy="790575"/>
          </a:xfrm>
          <a:prstGeom prst="line">
            <a:avLst/>
          </a:prstGeom>
          <a:noFill/>
          <a:ln w="3810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82"/>
          <p:cNvSpPr>
            <a:spLocks noChangeShapeType="1"/>
          </p:cNvSpPr>
          <p:nvPr/>
        </p:nvSpPr>
        <p:spPr bwMode="auto">
          <a:xfrm>
            <a:off x="4283695" y="3573239"/>
            <a:ext cx="0" cy="792163"/>
          </a:xfrm>
          <a:prstGeom prst="line">
            <a:avLst/>
          </a:prstGeom>
          <a:noFill/>
          <a:ln w="31750">
            <a:solidFill>
              <a:srgbClr val="CC00FF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83"/>
          <p:cNvSpPr txBox="1">
            <a:spLocks noChangeArrowheads="1"/>
          </p:cNvSpPr>
          <p:nvPr/>
        </p:nvSpPr>
        <p:spPr bwMode="auto">
          <a:xfrm>
            <a:off x="4283695" y="22762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1" name="Line 169"/>
          <p:cNvSpPr>
            <a:spLocks noChangeShapeType="1"/>
          </p:cNvSpPr>
          <p:nvPr/>
        </p:nvSpPr>
        <p:spPr bwMode="auto">
          <a:xfrm>
            <a:off x="2267570" y="1628552"/>
            <a:ext cx="576263" cy="647700"/>
          </a:xfrm>
          <a:prstGeom prst="line">
            <a:avLst/>
          </a:prstGeom>
          <a:noFill/>
          <a:ln w="3810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170"/>
          <p:cNvSpPr>
            <a:spLocks noChangeShapeType="1"/>
          </p:cNvSpPr>
          <p:nvPr/>
        </p:nvSpPr>
        <p:spPr bwMode="auto">
          <a:xfrm flipH="1">
            <a:off x="2843833" y="2276252"/>
            <a:ext cx="0" cy="1512887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3" name="Text Box 171"/>
          <p:cNvSpPr txBox="1">
            <a:spLocks noChangeArrowheads="1"/>
          </p:cNvSpPr>
          <p:nvPr/>
        </p:nvSpPr>
        <p:spPr bwMode="auto">
          <a:xfrm>
            <a:off x="2627933" y="3428777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1</a:t>
            </a:r>
          </a:p>
        </p:txBody>
      </p:sp>
      <p:sp>
        <p:nvSpPr>
          <p:cNvPr id="64" name="Line 205"/>
          <p:cNvSpPr>
            <a:spLocks noChangeShapeType="1"/>
          </p:cNvSpPr>
          <p:nvPr/>
        </p:nvSpPr>
        <p:spPr bwMode="auto">
          <a:xfrm flipV="1">
            <a:off x="2483470" y="2781077"/>
            <a:ext cx="1439863" cy="215900"/>
          </a:xfrm>
          <a:prstGeom prst="line">
            <a:avLst/>
          </a:prstGeom>
          <a:noFill/>
          <a:ln w="31750">
            <a:solidFill>
              <a:schemeClr val="hlink"/>
            </a:solidFill>
            <a:prstDash val="dash"/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Text Box 206"/>
          <p:cNvSpPr txBox="1">
            <a:spLocks noChangeArrowheads="1"/>
          </p:cNvSpPr>
          <p:nvPr/>
        </p:nvSpPr>
        <p:spPr bwMode="auto">
          <a:xfrm>
            <a:off x="2554908" y="2708052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0</a:t>
            </a:r>
          </a:p>
        </p:txBody>
      </p:sp>
      <p:sp>
        <p:nvSpPr>
          <p:cNvPr id="66" name="Text Box 207"/>
          <p:cNvSpPr txBox="1">
            <a:spLocks noChangeArrowheads="1"/>
          </p:cNvSpPr>
          <p:nvPr/>
        </p:nvSpPr>
        <p:spPr bwMode="auto">
          <a:xfrm>
            <a:off x="3635995" y="4005039"/>
            <a:ext cx="2159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2</a:t>
            </a:r>
          </a:p>
        </p:txBody>
      </p:sp>
      <p:sp>
        <p:nvSpPr>
          <p:cNvPr id="67" name="Line 208"/>
          <p:cNvSpPr>
            <a:spLocks noChangeShapeType="1"/>
          </p:cNvSpPr>
          <p:nvPr/>
        </p:nvSpPr>
        <p:spPr bwMode="auto">
          <a:xfrm flipH="1">
            <a:off x="2267570" y="4365402"/>
            <a:ext cx="1584325" cy="6477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8" name="Line 209"/>
          <p:cNvSpPr>
            <a:spLocks noChangeShapeType="1"/>
          </p:cNvSpPr>
          <p:nvPr/>
        </p:nvSpPr>
        <p:spPr bwMode="auto">
          <a:xfrm>
            <a:off x="3851895" y="3573239"/>
            <a:ext cx="0" cy="792163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non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80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1261"/>
    </mc:Choice>
    <mc:Fallback xmlns="">
      <p:transition spd="slow" advTm="36126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4"/>
            <a:r>
              <a:rPr lang="cs-CZ" dirty="0"/>
              <a:t>for J </a:t>
            </a:r>
            <a:r>
              <a:rPr lang="en-US" dirty="0"/>
              <a:t>:= 1 to M do</a:t>
            </a:r>
          </a:p>
          <a:p>
            <a:pPr lvl="4"/>
            <a:r>
              <a:rPr lang="en-US" dirty="0"/>
              <a:t>  for K := 1 to N do</a:t>
            </a:r>
          </a:p>
          <a:p>
            <a:pPr lvl="4"/>
            <a:r>
              <a:rPr lang="en-US" dirty="0"/>
              <a:t>    C[J] := C[J] + A[</a:t>
            </a:r>
            <a:r>
              <a:rPr lang="cs-CZ" dirty="0"/>
              <a:t>J</a:t>
            </a:r>
            <a:r>
              <a:rPr lang="en-US" dirty="0"/>
              <a:t>]*B[J,K]</a:t>
            </a:r>
            <a:endParaRPr lang="cs-CZ" dirty="0"/>
          </a:p>
          <a:p>
            <a:pPr lvl="4"/>
            <a:endParaRPr lang="cs-CZ" dirty="0"/>
          </a:p>
          <a:p>
            <a:pPr lvl="4"/>
            <a:r>
              <a:rPr lang="cs-CZ" dirty="0"/>
              <a:t>for J </a:t>
            </a:r>
            <a:r>
              <a:rPr lang="en-US" dirty="0"/>
              <a:t>:= 1 to M do</a:t>
            </a:r>
            <a:endParaRPr lang="cs-CZ" dirty="0"/>
          </a:p>
          <a:p>
            <a:pPr lvl="4"/>
            <a:r>
              <a:rPr lang="cs-CZ" dirty="0"/>
              <a:t>begin</a:t>
            </a:r>
          </a:p>
          <a:p>
            <a:pPr lvl="4"/>
            <a:r>
              <a:rPr lang="cs-CZ" dirty="0"/>
              <a:t>  S </a:t>
            </a:r>
            <a:r>
              <a:rPr lang="en-US" dirty="0"/>
              <a:t>:= C[J]</a:t>
            </a:r>
          </a:p>
          <a:p>
            <a:pPr lvl="4"/>
            <a:r>
              <a:rPr lang="en-US" dirty="0"/>
              <a:t>  for K := 1 to N do</a:t>
            </a:r>
          </a:p>
          <a:p>
            <a:pPr lvl="4"/>
            <a:r>
              <a:rPr lang="en-US" dirty="0"/>
              <a:t>    S := S + A[</a:t>
            </a:r>
            <a:r>
              <a:rPr lang="cs-CZ" dirty="0"/>
              <a:t>J</a:t>
            </a:r>
            <a:r>
              <a:rPr lang="en-US" dirty="0"/>
              <a:t>]*B[J,K]</a:t>
            </a:r>
          </a:p>
          <a:p>
            <a:pPr lvl="4"/>
            <a:r>
              <a:rPr lang="en-US" dirty="0"/>
              <a:t>  C[J] := S</a:t>
            </a:r>
          </a:p>
          <a:p>
            <a:pPr lvl="4"/>
            <a:r>
              <a:rPr lang="en-US" dirty="0"/>
              <a:t>end</a:t>
            </a:r>
          </a:p>
          <a:p>
            <a:pPr lvl="4"/>
            <a:endParaRPr lang="en-US" dirty="0"/>
          </a:p>
          <a:p>
            <a:pPr lvl="4"/>
            <a:r>
              <a:rPr lang="cs-CZ" dirty="0" err="1"/>
              <a:t>for</a:t>
            </a:r>
            <a:r>
              <a:rPr lang="cs-CZ" dirty="0"/>
              <a:t> </a:t>
            </a:r>
            <a:r>
              <a:rPr lang="en-US" dirty="0"/>
              <a:t>K</a:t>
            </a:r>
            <a:r>
              <a:rPr lang="cs-CZ" dirty="0"/>
              <a:t> </a:t>
            </a:r>
            <a:r>
              <a:rPr lang="en-US" dirty="0"/>
              <a:t>:= 1 to N do</a:t>
            </a:r>
          </a:p>
          <a:p>
            <a:pPr lvl="4"/>
            <a:r>
              <a:rPr lang="en-US" dirty="0"/>
              <a:t>  for J := 1 to M do</a:t>
            </a:r>
          </a:p>
          <a:p>
            <a:pPr lvl="4"/>
            <a:r>
              <a:rPr lang="en-US" dirty="0"/>
              <a:t>    C[J] := C[J] + A[</a:t>
            </a:r>
            <a:r>
              <a:rPr lang="cs-CZ" dirty="0"/>
              <a:t>J</a:t>
            </a:r>
            <a:r>
              <a:rPr lang="en-US" dirty="0"/>
              <a:t>]*B[J,K]</a:t>
            </a:r>
            <a:endParaRPr lang="cs-CZ" dirty="0"/>
          </a:p>
          <a:p>
            <a:pPr lvl="4"/>
            <a:endParaRPr lang="en-US" dirty="0"/>
          </a:p>
          <a:p>
            <a:pPr lvl="4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Critical dependency cycle</a:t>
            </a:r>
            <a:endParaRPr lang="cs-CZ" dirty="0"/>
          </a:p>
          <a:p>
            <a:pPr lvl="1"/>
            <a:r>
              <a:rPr lang="en-US" dirty="0"/>
              <a:t>The cycle with the greatest latency</a:t>
            </a:r>
          </a:p>
          <a:p>
            <a:pPr lvl="2"/>
            <a:r>
              <a:rPr lang="en-US" dirty="0"/>
              <a:t>Alternating reading and writing of the same element C[J]</a:t>
            </a:r>
          </a:p>
          <a:p>
            <a:pPr lvl="1"/>
            <a:r>
              <a:rPr lang="en-US" dirty="0"/>
              <a:t>An inner loop iteration can never be faster than the latency of the read operation</a:t>
            </a:r>
          </a:p>
          <a:p>
            <a:pPr lvl="2"/>
            <a:r>
              <a:rPr lang="en-US" dirty="0"/>
              <a:t>The latency of writes is usually 0</a:t>
            </a:r>
            <a:endParaRPr lang="cs-CZ" dirty="0"/>
          </a:p>
          <a:p>
            <a:pPr lvl="1"/>
            <a:endParaRPr lang="en-US" dirty="0"/>
          </a:p>
          <a:p>
            <a:r>
              <a:rPr lang="en-US" dirty="0"/>
              <a:t>Transformation to a local variable placed in a register</a:t>
            </a:r>
          </a:p>
          <a:p>
            <a:pPr lvl="2"/>
            <a:r>
              <a:rPr lang="en-US" dirty="0"/>
              <a:t>Note: this is not an equivalent transformation if C and A may be aliased</a:t>
            </a:r>
          </a:p>
          <a:p>
            <a:pPr lvl="1"/>
            <a:r>
              <a:rPr lang="en-US" dirty="0"/>
              <a:t>Improves latency but does not remove the critical dependency cycle</a:t>
            </a:r>
          </a:p>
          <a:p>
            <a:pPr lvl="2"/>
            <a:endParaRPr lang="en-US" dirty="0"/>
          </a:p>
          <a:p>
            <a:r>
              <a:rPr lang="en-US" dirty="0"/>
              <a:t>Loop reversal</a:t>
            </a:r>
            <a:endParaRPr lang="cs-CZ" dirty="0"/>
          </a:p>
          <a:p>
            <a:pPr lvl="2"/>
            <a:r>
              <a:rPr lang="en-US" dirty="0"/>
              <a:t>Not equivalent in the presence of aliasing</a:t>
            </a:r>
          </a:p>
          <a:p>
            <a:pPr lvl="1"/>
            <a:r>
              <a:rPr lang="en-US" dirty="0"/>
              <a:t>Removes the dependency cycle completely</a:t>
            </a:r>
          </a:p>
          <a:p>
            <a:pPr lvl="2"/>
            <a:r>
              <a:rPr lang="en-US" dirty="0"/>
              <a:t>It is now present in the outer loop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r>
              <a:rPr lang="cs-CZ" dirty="0"/>
              <a:t> – </a:t>
            </a:r>
            <a:r>
              <a:rPr lang="en-US" dirty="0"/>
              <a:t>vector-by-matrix multiplication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NPRG054 </a:t>
            </a:r>
            <a:r>
              <a:rPr lang="cs-CZ" dirty="0" err="1"/>
              <a:t>High</a:t>
            </a:r>
            <a:r>
              <a:rPr lang="cs-CZ" dirty="0"/>
              <a:t> Performance Software Development- 2020/2021 David Bednárek</a:t>
            </a:r>
          </a:p>
        </p:txBody>
      </p:sp>
    </p:spTree>
    <p:extLst>
      <p:ext uri="{BB962C8B-B14F-4D97-AF65-F5344CB8AC3E}">
        <p14:creationId xmlns:p14="http://schemas.microsoft.com/office/powerpoint/2010/main" val="410690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Loop reversal</a:t>
            </a:r>
            <a:endParaRPr lang="en-US" altLang="en-US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6FF4966-5234-49C4-9682-BC46F2DE9867}" type="slidenum">
              <a:rPr lang="en-US" altLang="en-US" smtClean="0"/>
              <a:pPr/>
              <a:t>5</a:t>
            </a:fld>
            <a:r>
              <a:rPr lang="cs-CZ" altLang="en-US"/>
              <a:t> </a:t>
            </a:r>
            <a:endParaRPr lang="en-US" altLang="en-US"/>
          </a:p>
        </p:txBody>
      </p:sp>
      <p:sp>
        <p:nvSpPr>
          <p:cNvPr id="118787" name="Content Placeholder 2"/>
          <p:cNvSpPr>
            <a:spLocks noGrp="1"/>
          </p:cNvSpPr>
          <p:nvPr>
            <p:ph idx="13"/>
          </p:nvPr>
        </p:nvSpPr>
        <p:spPr>
          <a:xfrm>
            <a:off x="107950" y="549275"/>
            <a:ext cx="8928100" cy="1007517"/>
          </a:xfrm>
        </p:spPr>
        <p:txBody>
          <a:bodyPr>
            <a:normAutofit lnSpcReduction="10000"/>
          </a:bodyPr>
          <a:lstStyle/>
          <a:p>
            <a:pPr lvl="1"/>
            <a:r>
              <a:rPr lang="cs-CZ" altLang="en-US" dirty="0"/>
              <a:t> </a:t>
            </a:r>
            <a:r>
              <a:rPr lang="en-US" altLang="en-US" dirty="0"/>
              <a:t>The original pass through the iteration space</a:t>
            </a:r>
            <a:endParaRPr lang="cs-CZ" altLang="en-US" dirty="0"/>
          </a:p>
          <a:p>
            <a:pPr lvl="2"/>
            <a:r>
              <a:rPr lang="en-US" altLang="en-US" dirty="0"/>
              <a:t>Iteration space</a:t>
            </a:r>
            <a:r>
              <a:rPr lang="cs-CZ" altLang="en-US" dirty="0"/>
              <a:t> </a:t>
            </a:r>
            <a:r>
              <a:rPr lang="en-US" altLang="en-US" dirty="0"/>
              <a:t>= possible combinations of control-variable values</a:t>
            </a:r>
            <a:endParaRPr lang="cs-CZ" altLang="en-US" dirty="0"/>
          </a:p>
          <a:p>
            <a:pPr lvl="2"/>
            <a:r>
              <a:rPr lang="en-US" altLang="en-US" dirty="0"/>
              <a:t>Most neighbors are dependent</a:t>
            </a:r>
          </a:p>
        </p:txBody>
      </p:sp>
      <p:grpSp>
        <p:nvGrpSpPr>
          <p:cNvPr id="118789" name="Group 128"/>
          <p:cNvGrpSpPr>
            <a:grpSpLocks/>
          </p:cNvGrpSpPr>
          <p:nvPr/>
        </p:nvGrpSpPr>
        <p:grpSpPr bwMode="auto">
          <a:xfrm>
            <a:off x="396875" y="1628775"/>
            <a:ext cx="8278813" cy="4946650"/>
            <a:chOff x="396310" y="1628801"/>
            <a:chExt cx="8280146" cy="4947065"/>
          </a:xfrm>
        </p:grpSpPr>
        <p:cxnSp>
          <p:nvCxnSpPr>
            <p:cNvPr id="118800" name="Straight Arrow Connector 5"/>
            <p:cNvCxnSpPr>
              <a:cxnSpLocks noChangeShapeType="1"/>
            </p:cNvCxnSpPr>
            <p:nvPr/>
          </p:nvCxnSpPr>
          <p:spPr bwMode="auto">
            <a:xfrm>
              <a:off x="1403244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01" name="Oval 6"/>
            <p:cNvSpPr>
              <a:spLocks noChangeArrowheads="1"/>
            </p:cNvSpPr>
            <p:nvPr/>
          </p:nvSpPr>
          <p:spPr bwMode="auto">
            <a:xfrm>
              <a:off x="2123324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802" name="Oval 7"/>
            <p:cNvSpPr>
              <a:spLocks noChangeArrowheads="1"/>
            </p:cNvSpPr>
            <p:nvPr/>
          </p:nvSpPr>
          <p:spPr bwMode="auto">
            <a:xfrm>
              <a:off x="1192707" y="552797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03" name="Straight Arrow Connector 8"/>
            <p:cNvCxnSpPr>
              <a:cxnSpLocks noChangeShapeType="1"/>
            </p:cNvCxnSpPr>
            <p:nvPr/>
          </p:nvCxnSpPr>
          <p:spPr bwMode="auto">
            <a:xfrm>
              <a:off x="2339348" y="563891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04" name="Oval 9"/>
            <p:cNvSpPr>
              <a:spLocks noChangeArrowheads="1"/>
            </p:cNvSpPr>
            <p:nvPr/>
          </p:nvSpPr>
          <p:spPr bwMode="auto">
            <a:xfrm>
              <a:off x="3059428" y="552797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05" name="Straight Arrow Connector 10"/>
            <p:cNvCxnSpPr>
              <a:cxnSpLocks noChangeShapeType="1"/>
            </p:cNvCxnSpPr>
            <p:nvPr/>
          </p:nvCxnSpPr>
          <p:spPr bwMode="auto">
            <a:xfrm>
              <a:off x="3275452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06" name="Oval 11"/>
            <p:cNvSpPr>
              <a:spLocks noChangeArrowheads="1"/>
            </p:cNvSpPr>
            <p:nvPr/>
          </p:nvSpPr>
          <p:spPr bwMode="auto">
            <a:xfrm>
              <a:off x="3995532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07" name="Straight Arrow Connector 12"/>
            <p:cNvCxnSpPr>
              <a:cxnSpLocks noChangeShapeType="1"/>
            </p:cNvCxnSpPr>
            <p:nvPr/>
          </p:nvCxnSpPr>
          <p:spPr bwMode="auto">
            <a:xfrm>
              <a:off x="4211556" y="564184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08" name="Oval 13"/>
            <p:cNvSpPr>
              <a:spLocks noChangeArrowheads="1"/>
            </p:cNvSpPr>
            <p:nvPr/>
          </p:nvSpPr>
          <p:spPr bwMode="auto">
            <a:xfrm>
              <a:off x="4931636" y="553090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09" name="Straight Arrow Connector 14"/>
            <p:cNvCxnSpPr>
              <a:cxnSpLocks noChangeShapeType="1"/>
            </p:cNvCxnSpPr>
            <p:nvPr/>
          </p:nvCxnSpPr>
          <p:spPr bwMode="auto">
            <a:xfrm>
              <a:off x="5147660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10" name="Oval 15"/>
            <p:cNvSpPr>
              <a:spLocks noChangeArrowheads="1"/>
            </p:cNvSpPr>
            <p:nvPr/>
          </p:nvSpPr>
          <p:spPr bwMode="auto">
            <a:xfrm>
              <a:off x="5867740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11" name="Straight Arrow Connector 16"/>
            <p:cNvCxnSpPr>
              <a:cxnSpLocks noChangeShapeType="1"/>
            </p:cNvCxnSpPr>
            <p:nvPr/>
          </p:nvCxnSpPr>
          <p:spPr bwMode="auto">
            <a:xfrm>
              <a:off x="6083764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12" name="Oval 17"/>
            <p:cNvSpPr>
              <a:spLocks noChangeArrowheads="1"/>
            </p:cNvSpPr>
            <p:nvPr/>
          </p:nvSpPr>
          <p:spPr bwMode="auto">
            <a:xfrm>
              <a:off x="6803844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13" name="Straight Arrow Connector 18"/>
            <p:cNvCxnSpPr>
              <a:cxnSpLocks noChangeShapeType="1"/>
            </p:cNvCxnSpPr>
            <p:nvPr/>
          </p:nvCxnSpPr>
          <p:spPr bwMode="auto">
            <a:xfrm>
              <a:off x="7019868" y="5628174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14" name="Oval 19"/>
            <p:cNvSpPr>
              <a:spLocks noChangeArrowheads="1"/>
            </p:cNvSpPr>
            <p:nvPr/>
          </p:nvSpPr>
          <p:spPr bwMode="auto">
            <a:xfrm>
              <a:off x="7739948" y="55172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15" name="Straight Arrow Connector 20"/>
            <p:cNvCxnSpPr>
              <a:cxnSpLocks noChangeShapeType="1"/>
            </p:cNvCxnSpPr>
            <p:nvPr/>
          </p:nvCxnSpPr>
          <p:spPr bwMode="auto">
            <a:xfrm rot="-5400000">
              <a:off x="942369" y="5157192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16" name="Straight Arrow Connector 22"/>
            <p:cNvCxnSpPr>
              <a:cxnSpLocks noChangeShapeType="1"/>
            </p:cNvCxnSpPr>
            <p:nvPr/>
          </p:nvCxnSpPr>
          <p:spPr bwMode="auto">
            <a:xfrm>
              <a:off x="1403244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17" name="Oval 23"/>
            <p:cNvSpPr>
              <a:spLocks noChangeArrowheads="1"/>
            </p:cNvSpPr>
            <p:nvPr/>
          </p:nvSpPr>
          <p:spPr bwMode="auto">
            <a:xfrm>
              <a:off x="2123324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818" name="Oval 24"/>
            <p:cNvSpPr>
              <a:spLocks noChangeArrowheads="1"/>
            </p:cNvSpPr>
            <p:nvPr/>
          </p:nvSpPr>
          <p:spPr bwMode="auto">
            <a:xfrm>
              <a:off x="1192707" y="457398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19" name="Straight Arrow Connector 25"/>
            <p:cNvCxnSpPr>
              <a:cxnSpLocks noChangeShapeType="1"/>
            </p:cNvCxnSpPr>
            <p:nvPr/>
          </p:nvCxnSpPr>
          <p:spPr bwMode="auto">
            <a:xfrm>
              <a:off x="2339348" y="468492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20" name="Oval 26"/>
            <p:cNvSpPr>
              <a:spLocks noChangeArrowheads="1"/>
            </p:cNvSpPr>
            <p:nvPr/>
          </p:nvSpPr>
          <p:spPr bwMode="auto">
            <a:xfrm>
              <a:off x="3059428" y="457398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21" name="Straight Arrow Connector 27"/>
            <p:cNvCxnSpPr>
              <a:cxnSpLocks noChangeShapeType="1"/>
            </p:cNvCxnSpPr>
            <p:nvPr/>
          </p:nvCxnSpPr>
          <p:spPr bwMode="auto">
            <a:xfrm>
              <a:off x="3275452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22" name="Oval 28"/>
            <p:cNvSpPr>
              <a:spLocks noChangeArrowheads="1"/>
            </p:cNvSpPr>
            <p:nvPr/>
          </p:nvSpPr>
          <p:spPr bwMode="auto">
            <a:xfrm>
              <a:off x="3995532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23" name="Straight Arrow Connector 29"/>
            <p:cNvCxnSpPr>
              <a:cxnSpLocks noChangeShapeType="1"/>
            </p:cNvCxnSpPr>
            <p:nvPr/>
          </p:nvCxnSpPr>
          <p:spPr bwMode="auto">
            <a:xfrm>
              <a:off x="4211556" y="468785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24" name="Oval 30"/>
            <p:cNvSpPr>
              <a:spLocks noChangeArrowheads="1"/>
            </p:cNvSpPr>
            <p:nvPr/>
          </p:nvSpPr>
          <p:spPr bwMode="auto">
            <a:xfrm>
              <a:off x="4931636" y="457691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25" name="Straight Arrow Connector 31"/>
            <p:cNvCxnSpPr>
              <a:cxnSpLocks noChangeShapeType="1"/>
            </p:cNvCxnSpPr>
            <p:nvPr/>
          </p:nvCxnSpPr>
          <p:spPr bwMode="auto">
            <a:xfrm>
              <a:off x="5147660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26" name="Oval 32"/>
            <p:cNvSpPr>
              <a:spLocks noChangeArrowheads="1"/>
            </p:cNvSpPr>
            <p:nvPr/>
          </p:nvSpPr>
          <p:spPr bwMode="auto">
            <a:xfrm>
              <a:off x="5867740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27" name="Straight Arrow Connector 33"/>
            <p:cNvCxnSpPr>
              <a:cxnSpLocks noChangeShapeType="1"/>
            </p:cNvCxnSpPr>
            <p:nvPr/>
          </p:nvCxnSpPr>
          <p:spPr bwMode="auto">
            <a:xfrm>
              <a:off x="6083764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28" name="Oval 34"/>
            <p:cNvSpPr>
              <a:spLocks noChangeArrowheads="1"/>
            </p:cNvSpPr>
            <p:nvPr/>
          </p:nvSpPr>
          <p:spPr bwMode="auto">
            <a:xfrm>
              <a:off x="6803844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29" name="Straight Arrow Connector 35"/>
            <p:cNvCxnSpPr>
              <a:cxnSpLocks noChangeShapeType="1"/>
            </p:cNvCxnSpPr>
            <p:nvPr/>
          </p:nvCxnSpPr>
          <p:spPr bwMode="auto">
            <a:xfrm>
              <a:off x="7019868" y="467418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30" name="Oval 36"/>
            <p:cNvSpPr>
              <a:spLocks noChangeArrowheads="1"/>
            </p:cNvSpPr>
            <p:nvPr/>
          </p:nvSpPr>
          <p:spPr bwMode="auto">
            <a:xfrm>
              <a:off x="7739948" y="456324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31" name="Straight Arrow Connector 37"/>
            <p:cNvCxnSpPr>
              <a:cxnSpLocks noChangeShapeType="1"/>
            </p:cNvCxnSpPr>
            <p:nvPr/>
          </p:nvCxnSpPr>
          <p:spPr bwMode="auto">
            <a:xfrm rot="-5400000">
              <a:off x="1881934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2" name="Straight Arrow Connector 38"/>
            <p:cNvCxnSpPr>
              <a:cxnSpLocks noChangeShapeType="1"/>
            </p:cNvCxnSpPr>
            <p:nvPr/>
          </p:nvCxnSpPr>
          <p:spPr bwMode="auto">
            <a:xfrm rot="-5400000">
              <a:off x="2807400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3" name="Straight Arrow Connector 39"/>
            <p:cNvCxnSpPr>
              <a:cxnSpLocks noChangeShapeType="1"/>
            </p:cNvCxnSpPr>
            <p:nvPr/>
          </p:nvCxnSpPr>
          <p:spPr bwMode="auto">
            <a:xfrm rot="-5400000">
              <a:off x="3743504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4" name="Straight Arrow Connector 40"/>
            <p:cNvCxnSpPr>
              <a:cxnSpLocks noChangeShapeType="1"/>
            </p:cNvCxnSpPr>
            <p:nvPr/>
          </p:nvCxnSpPr>
          <p:spPr bwMode="auto">
            <a:xfrm rot="-5400000">
              <a:off x="4679608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5" name="Straight Arrow Connector 41"/>
            <p:cNvCxnSpPr>
              <a:cxnSpLocks noChangeShapeType="1"/>
            </p:cNvCxnSpPr>
            <p:nvPr/>
          </p:nvCxnSpPr>
          <p:spPr bwMode="auto">
            <a:xfrm rot="-5400000">
              <a:off x="5604389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6" name="Straight Arrow Connector 42"/>
            <p:cNvCxnSpPr>
              <a:cxnSpLocks noChangeShapeType="1"/>
            </p:cNvCxnSpPr>
            <p:nvPr/>
          </p:nvCxnSpPr>
          <p:spPr bwMode="auto">
            <a:xfrm rot="-5400000">
              <a:off x="6536359" y="51650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7" name="Straight Arrow Connector 43"/>
            <p:cNvCxnSpPr>
              <a:cxnSpLocks noChangeShapeType="1"/>
            </p:cNvCxnSpPr>
            <p:nvPr/>
          </p:nvCxnSpPr>
          <p:spPr bwMode="auto">
            <a:xfrm rot="-5400000">
              <a:off x="7487920" y="513333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8" name="Straight Arrow Connector 51"/>
            <p:cNvCxnSpPr>
              <a:cxnSpLocks noChangeShapeType="1"/>
            </p:cNvCxnSpPr>
            <p:nvPr/>
          </p:nvCxnSpPr>
          <p:spPr bwMode="auto">
            <a:xfrm rot="-5400000">
              <a:off x="942369" y="421183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39" name="Straight Arrow Connector 52"/>
            <p:cNvCxnSpPr>
              <a:cxnSpLocks noChangeShapeType="1"/>
            </p:cNvCxnSpPr>
            <p:nvPr/>
          </p:nvCxnSpPr>
          <p:spPr bwMode="auto">
            <a:xfrm>
              <a:off x="1403244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40" name="Oval 53"/>
            <p:cNvSpPr>
              <a:spLocks noChangeArrowheads="1"/>
            </p:cNvSpPr>
            <p:nvPr/>
          </p:nvSpPr>
          <p:spPr bwMode="auto">
            <a:xfrm>
              <a:off x="2123324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841" name="Oval 54"/>
            <p:cNvSpPr>
              <a:spLocks noChangeArrowheads="1"/>
            </p:cNvSpPr>
            <p:nvPr/>
          </p:nvSpPr>
          <p:spPr bwMode="auto">
            <a:xfrm>
              <a:off x="1192707" y="362862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42" name="Straight Arrow Connector 55"/>
            <p:cNvCxnSpPr>
              <a:cxnSpLocks noChangeShapeType="1"/>
            </p:cNvCxnSpPr>
            <p:nvPr/>
          </p:nvCxnSpPr>
          <p:spPr bwMode="auto">
            <a:xfrm>
              <a:off x="2339348" y="373957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43" name="Oval 56"/>
            <p:cNvSpPr>
              <a:spLocks noChangeArrowheads="1"/>
            </p:cNvSpPr>
            <p:nvPr/>
          </p:nvSpPr>
          <p:spPr bwMode="auto">
            <a:xfrm>
              <a:off x="3059428" y="362862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44" name="Straight Arrow Connector 57"/>
            <p:cNvCxnSpPr>
              <a:cxnSpLocks noChangeShapeType="1"/>
            </p:cNvCxnSpPr>
            <p:nvPr/>
          </p:nvCxnSpPr>
          <p:spPr bwMode="auto">
            <a:xfrm>
              <a:off x="3275452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45" name="Oval 58"/>
            <p:cNvSpPr>
              <a:spLocks noChangeArrowheads="1"/>
            </p:cNvSpPr>
            <p:nvPr/>
          </p:nvSpPr>
          <p:spPr bwMode="auto">
            <a:xfrm>
              <a:off x="3995532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46" name="Straight Arrow Connector 59"/>
            <p:cNvCxnSpPr>
              <a:cxnSpLocks noChangeShapeType="1"/>
            </p:cNvCxnSpPr>
            <p:nvPr/>
          </p:nvCxnSpPr>
          <p:spPr bwMode="auto">
            <a:xfrm>
              <a:off x="4211556" y="374250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47" name="Oval 60"/>
            <p:cNvSpPr>
              <a:spLocks noChangeArrowheads="1"/>
            </p:cNvSpPr>
            <p:nvPr/>
          </p:nvSpPr>
          <p:spPr bwMode="auto">
            <a:xfrm>
              <a:off x="4931636" y="363155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48" name="Straight Arrow Connector 61"/>
            <p:cNvCxnSpPr>
              <a:cxnSpLocks noChangeShapeType="1"/>
            </p:cNvCxnSpPr>
            <p:nvPr/>
          </p:nvCxnSpPr>
          <p:spPr bwMode="auto">
            <a:xfrm>
              <a:off x="5147660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49" name="Oval 62"/>
            <p:cNvSpPr>
              <a:spLocks noChangeArrowheads="1"/>
            </p:cNvSpPr>
            <p:nvPr/>
          </p:nvSpPr>
          <p:spPr bwMode="auto">
            <a:xfrm>
              <a:off x="5867740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50" name="Straight Arrow Connector 63"/>
            <p:cNvCxnSpPr>
              <a:cxnSpLocks noChangeShapeType="1"/>
            </p:cNvCxnSpPr>
            <p:nvPr/>
          </p:nvCxnSpPr>
          <p:spPr bwMode="auto">
            <a:xfrm>
              <a:off x="6083764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51" name="Oval 64"/>
            <p:cNvSpPr>
              <a:spLocks noChangeArrowheads="1"/>
            </p:cNvSpPr>
            <p:nvPr/>
          </p:nvSpPr>
          <p:spPr bwMode="auto">
            <a:xfrm>
              <a:off x="6803844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52" name="Straight Arrow Connector 65"/>
            <p:cNvCxnSpPr>
              <a:cxnSpLocks noChangeShapeType="1"/>
            </p:cNvCxnSpPr>
            <p:nvPr/>
          </p:nvCxnSpPr>
          <p:spPr bwMode="auto">
            <a:xfrm>
              <a:off x="7019868" y="372883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53" name="Oval 66"/>
            <p:cNvSpPr>
              <a:spLocks noChangeArrowheads="1"/>
            </p:cNvSpPr>
            <p:nvPr/>
          </p:nvSpPr>
          <p:spPr bwMode="auto">
            <a:xfrm>
              <a:off x="7739948" y="3617889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54" name="Straight Arrow Connector 67"/>
            <p:cNvCxnSpPr>
              <a:cxnSpLocks noChangeShapeType="1"/>
            </p:cNvCxnSpPr>
            <p:nvPr/>
          </p:nvCxnSpPr>
          <p:spPr bwMode="auto">
            <a:xfrm rot="-5400000">
              <a:off x="1881934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55" name="Straight Arrow Connector 68"/>
            <p:cNvCxnSpPr>
              <a:cxnSpLocks noChangeShapeType="1"/>
            </p:cNvCxnSpPr>
            <p:nvPr/>
          </p:nvCxnSpPr>
          <p:spPr bwMode="auto">
            <a:xfrm rot="-5400000">
              <a:off x="2807400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56" name="Straight Arrow Connector 69"/>
            <p:cNvCxnSpPr>
              <a:cxnSpLocks noChangeShapeType="1"/>
            </p:cNvCxnSpPr>
            <p:nvPr/>
          </p:nvCxnSpPr>
          <p:spPr bwMode="auto">
            <a:xfrm rot="-5400000">
              <a:off x="3743504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57" name="Straight Arrow Connector 70"/>
            <p:cNvCxnSpPr>
              <a:cxnSpLocks noChangeShapeType="1"/>
            </p:cNvCxnSpPr>
            <p:nvPr/>
          </p:nvCxnSpPr>
          <p:spPr bwMode="auto">
            <a:xfrm rot="-5400000">
              <a:off x="4679608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58" name="Straight Arrow Connector 71"/>
            <p:cNvCxnSpPr>
              <a:cxnSpLocks noChangeShapeType="1"/>
            </p:cNvCxnSpPr>
            <p:nvPr/>
          </p:nvCxnSpPr>
          <p:spPr bwMode="auto">
            <a:xfrm rot="-5400000">
              <a:off x="5604389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59" name="Straight Arrow Connector 72"/>
            <p:cNvCxnSpPr>
              <a:cxnSpLocks noChangeShapeType="1"/>
            </p:cNvCxnSpPr>
            <p:nvPr/>
          </p:nvCxnSpPr>
          <p:spPr bwMode="auto">
            <a:xfrm rot="-5400000">
              <a:off x="6536359" y="421964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60" name="Straight Arrow Connector 73"/>
            <p:cNvCxnSpPr>
              <a:cxnSpLocks noChangeShapeType="1"/>
            </p:cNvCxnSpPr>
            <p:nvPr/>
          </p:nvCxnSpPr>
          <p:spPr bwMode="auto">
            <a:xfrm rot="-5400000">
              <a:off x="7487920" y="4187980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61" name="Straight Arrow Connector 74"/>
            <p:cNvCxnSpPr>
              <a:cxnSpLocks noChangeShapeType="1"/>
            </p:cNvCxnSpPr>
            <p:nvPr/>
          </p:nvCxnSpPr>
          <p:spPr bwMode="auto">
            <a:xfrm rot="-5400000">
              <a:off x="941873" y="3276532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62" name="Straight Arrow Connector 75"/>
            <p:cNvCxnSpPr>
              <a:cxnSpLocks noChangeShapeType="1"/>
            </p:cNvCxnSpPr>
            <p:nvPr/>
          </p:nvCxnSpPr>
          <p:spPr bwMode="auto">
            <a:xfrm>
              <a:off x="1402748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63" name="Oval 76"/>
            <p:cNvSpPr>
              <a:spLocks noChangeArrowheads="1"/>
            </p:cNvSpPr>
            <p:nvPr/>
          </p:nvSpPr>
          <p:spPr bwMode="auto">
            <a:xfrm>
              <a:off x="212282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864" name="Oval 77"/>
            <p:cNvSpPr>
              <a:spLocks noChangeArrowheads="1"/>
            </p:cNvSpPr>
            <p:nvPr/>
          </p:nvSpPr>
          <p:spPr bwMode="auto">
            <a:xfrm>
              <a:off x="1192211" y="26933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65" name="Straight Arrow Connector 78"/>
            <p:cNvCxnSpPr>
              <a:cxnSpLocks noChangeShapeType="1"/>
            </p:cNvCxnSpPr>
            <p:nvPr/>
          </p:nvCxnSpPr>
          <p:spPr bwMode="auto">
            <a:xfrm>
              <a:off x="2338852" y="280426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66" name="Oval 79"/>
            <p:cNvSpPr>
              <a:spLocks noChangeArrowheads="1"/>
            </p:cNvSpPr>
            <p:nvPr/>
          </p:nvSpPr>
          <p:spPr bwMode="auto">
            <a:xfrm>
              <a:off x="3058932" y="26933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67" name="Straight Arrow Connector 80"/>
            <p:cNvCxnSpPr>
              <a:cxnSpLocks noChangeShapeType="1"/>
            </p:cNvCxnSpPr>
            <p:nvPr/>
          </p:nvCxnSpPr>
          <p:spPr bwMode="auto">
            <a:xfrm>
              <a:off x="3274956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68" name="Oval 81"/>
            <p:cNvSpPr>
              <a:spLocks noChangeArrowheads="1"/>
            </p:cNvSpPr>
            <p:nvPr/>
          </p:nvSpPr>
          <p:spPr bwMode="auto">
            <a:xfrm>
              <a:off x="3995036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69" name="Straight Arrow Connector 82"/>
            <p:cNvCxnSpPr>
              <a:cxnSpLocks noChangeShapeType="1"/>
            </p:cNvCxnSpPr>
            <p:nvPr/>
          </p:nvCxnSpPr>
          <p:spPr bwMode="auto">
            <a:xfrm>
              <a:off x="4211060" y="28071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70" name="Oval 83"/>
            <p:cNvSpPr>
              <a:spLocks noChangeArrowheads="1"/>
            </p:cNvSpPr>
            <p:nvPr/>
          </p:nvSpPr>
          <p:spPr bwMode="auto">
            <a:xfrm>
              <a:off x="4931140" y="26962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71" name="Straight Arrow Connector 84"/>
            <p:cNvCxnSpPr>
              <a:cxnSpLocks noChangeShapeType="1"/>
            </p:cNvCxnSpPr>
            <p:nvPr/>
          </p:nvCxnSpPr>
          <p:spPr bwMode="auto">
            <a:xfrm>
              <a:off x="5147164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72" name="Oval 85"/>
            <p:cNvSpPr>
              <a:spLocks noChangeArrowheads="1"/>
            </p:cNvSpPr>
            <p:nvPr/>
          </p:nvSpPr>
          <p:spPr bwMode="auto">
            <a:xfrm>
              <a:off x="5867244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73" name="Straight Arrow Connector 86"/>
            <p:cNvCxnSpPr>
              <a:cxnSpLocks noChangeShapeType="1"/>
            </p:cNvCxnSpPr>
            <p:nvPr/>
          </p:nvCxnSpPr>
          <p:spPr bwMode="auto">
            <a:xfrm>
              <a:off x="6083268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74" name="Oval 87"/>
            <p:cNvSpPr>
              <a:spLocks noChangeArrowheads="1"/>
            </p:cNvSpPr>
            <p:nvPr/>
          </p:nvSpPr>
          <p:spPr bwMode="auto">
            <a:xfrm>
              <a:off x="680334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75" name="Straight Arrow Connector 88"/>
            <p:cNvCxnSpPr>
              <a:cxnSpLocks noChangeShapeType="1"/>
            </p:cNvCxnSpPr>
            <p:nvPr/>
          </p:nvCxnSpPr>
          <p:spPr bwMode="auto">
            <a:xfrm>
              <a:off x="7019372" y="279352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76" name="Oval 89"/>
            <p:cNvSpPr>
              <a:spLocks noChangeArrowheads="1"/>
            </p:cNvSpPr>
            <p:nvPr/>
          </p:nvSpPr>
          <p:spPr bwMode="auto">
            <a:xfrm>
              <a:off x="7739452" y="268258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77" name="Straight Arrow Connector 90"/>
            <p:cNvCxnSpPr>
              <a:cxnSpLocks noChangeShapeType="1"/>
            </p:cNvCxnSpPr>
            <p:nvPr/>
          </p:nvCxnSpPr>
          <p:spPr bwMode="auto">
            <a:xfrm rot="-5400000">
              <a:off x="1881438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78" name="Straight Arrow Connector 91"/>
            <p:cNvCxnSpPr>
              <a:cxnSpLocks noChangeShapeType="1"/>
            </p:cNvCxnSpPr>
            <p:nvPr/>
          </p:nvCxnSpPr>
          <p:spPr bwMode="auto">
            <a:xfrm rot="-5400000">
              <a:off x="2806904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79" name="Straight Arrow Connector 92"/>
            <p:cNvCxnSpPr>
              <a:cxnSpLocks noChangeShapeType="1"/>
            </p:cNvCxnSpPr>
            <p:nvPr/>
          </p:nvCxnSpPr>
          <p:spPr bwMode="auto">
            <a:xfrm rot="-5400000">
              <a:off x="3743008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0" name="Straight Arrow Connector 93"/>
            <p:cNvCxnSpPr>
              <a:cxnSpLocks noChangeShapeType="1"/>
            </p:cNvCxnSpPr>
            <p:nvPr/>
          </p:nvCxnSpPr>
          <p:spPr bwMode="auto">
            <a:xfrm rot="-5400000">
              <a:off x="4679112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1" name="Straight Arrow Connector 94"/>
            <p:cNvCxnSpPr>
              <a:cxnSpLocks noChangeShapeType="1"/>
            </p:cNvCxnSpPr>
            <p:nvPr/>
          </p:nvCxnSpPr>
          <p:spPr bwMode="auto">
            <a:xfrm rot="-5400000">
              <a:off x="5603893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2" name="Straight Arrow Connector 95"/>
            <p:cNvCxnSpPr>
              <a:cxnSpLocks noChangeShapeType="1"/>
            </p:cNvCxnSpPr>
            <p:nvPr/>
          </p:nvCxnSpPr>
          <p:spPr bwMode="auto">
            <a:xfrm rot="-5400000">
              <a:off x="6535863" y="328434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3" name="Straight Arrow Connector 96"/>
            <p:cNvCxnSpPr>
              <a:cxnSpLocks noChangeShapeType="1"/>
            </p:cNvCxnSpPr>
            <p:nvPr/>
          </p:nvCxnSpPr>
          <p:spPr bwMode="auto">
            <a:xfrm rot="-5400000">
              <a:off x="7487424" y="325267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4" name="Straight Arrow Connector 97"/>
            <p:cNvCxnSpPr>
              <a:cxnSpLocks noChangeShapeType="1"/>
            </p:cNvCxnSpPr>
            <p:nvPr/>
          </p:nvCxnSpPr>
          <p:spPr bwMode="auto">
            <a:xfrm rot="-5400000">
              <a:off x="942369" y="2358954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885" name="Straight Arrow Connector 98"/>
            <p:cNvCxnSpPr>
              <a:cxnSpLocks noChangeShapeType="1"/>
            </p:cNvCxnSpPr>
            <p:nvPr/>
          </p:nvCxnSpPr>
          <p:spPr bwMode="auto">
            <a:xfrm>
              <a:off x="140324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86" name="Oval 99"/>
            <p:cNvSpPr>
              <a:spLocks noChangeArrowheads="1"/>
            </p:cNvSpPr>
            <p:nvPr/>
          </p:nvSpPr>
          <p:spPr bwMode="auto">
            <a:xfrm>
              <a:off x="212332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887" name="Oval 100"/>
            <p:cNvSpPr>
              <a:spLocks noChangeArrowheads="1"/>
            </p:cNvSpPr>
            <p:nvPr/>
          </p:nvSpPr>
          <p:spPr bwMode="auto">
            <a:xfrm>
              <a:off x="1192707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88" name="Straight Arrow Connector 101"/>
            <p:cNvCxnSpPr>
              <a:cxnSpLocks noChangeShapeType="1"/>
            </p:cNvCxnSpPr>
            <p:nvPr/>
          </p:nvCxnSpPr>
          <p:spPr bwMode="auto">
            <a:xfrm>
              <a:off x="2339348" y="188668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89" name="Oval 102"/>
            <p:cNvSpPr>
              <a:spLocks noChangeArrowheads="1"/>
            </p:cNvSpPr>
            <p:nvPr/>
          </p:nvSpPr>
          <p:spPr bwMode="auto">
            <a:xfrm>
              <a:off x="3059428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90" name="Straight Arrow Connector 103"/>
            <p:cNvCxnSpPr>
              <a:cxnSpLocks noChangeShapeType="1"/>
            </p:cNvCxnSpPr>
            <p:nvPr/>
          </p:nvCxnSpPr>
          <p:spPr bwMode="auto">
            <a:xfrm>
              <a:off x="3275452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91" name="Oval 104"/>
            <p:cNvSpPr>
              <a:spLocks noChangeArrowheads="1"/>
            </p:cNvSpPr>
            <p:nvPr/>
          </p:nvSpPr>
          <p:spPr bwMode="auto">
            <a:xfrm>
              <a:off x="3995532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92" name="Straight Arrow Connector 105"/>
            <p:cNvCxnSpPr>
              <a:cxnSpLocks noChangeShapeType="1"/>
            </p:cNvCxnSpPr>
            <p:nvPr/>
          </p:nvCxnSpPr>
          <p:spPr bwMode="auto">
            <a:xfrm>
              <a:off x="4211556" y="188961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93" name="Oval 106"/>
            <p:cNvSpPr>
              <a:spLocks noChangeArrowheads="1"/>
            </p:cNvSpPr>
            <p:nvPr/>
          </p:nvSpPr>
          <p:spPr bwMode="auto">
            <a:xfrm>
              <a:off x="4931636" y="17786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94" name="Straight Arrow Connector 107"/>
            <p:cNvCxnSpPr>
              <a:cxnSpLocks noChangeShapeType="1"/>
            </p:cNvCxnSpPr>
            <p:nvPr/>
          </p:nvCxnSpPr>
          <p:spPr bwMode="auto">
            <a:xfrm>
              <a:off x="5147660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95" name="Oval 108"/>
            <p:cNvSpPr>
              <a:spLocks noChangeArrowheads="1"/>
            </p:cNvSpPr>
            <p:nvPr/>
          </p:nvSpPr>
          <p:spPr bwMode="auto">
            <a:xfrm>
              <a:off x="5867740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96" name="Straight Arrow Connector 109"/>
            <p:cNvCxnSpPr>
              <a:cxnSpLocks noChangeShapeType="1"/>
            </p:cNvCxnSpPr>
            <p:nvPr/>
          </p:nvCxnSpPr>
          <p:spPr bwMode="auto">
            <a:xfrm>
              <a:off x="608376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97" name="Oval 110"/>
            <p:cNvSpPr>
              <a:spLocks noChangeArrowheads="1"/>
            </p:cNvSpPr>
            <p:nvPr/>
          </p:nvSpPr>
          <p:spPr bwMode="auto">
            <a:xfrm>
              <a:off x="680384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898" name="Straight Arrow Connector 111"/>
            <p:cNvCxnSpPr>
              <a:cxnSpLocks noChangeShapeType="1"/>
            </p:cNvCxnSpPr>
            <p:nvPr/>
          </p:nvCxnSpPr>
          <p:spPr bwMode="auto">
            <a:xfrm>
              <a:off x="7019868" y="1875949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899" name="Oval 112"/>
            <p:cNvSpPr>
              <a:spLocks noChangeArrowheads="1"/>
            </p:cNvSpPr>
            <p:nvPr/>
          </p:nvSpPr>
          <p:spPr bwMode="auto">
            <a:xfrm>
              <a:off x="7739948" y="1765007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8900" name="Straight Arrow Connector 113"/>
            <p:cNvCxnSpPr>
              <a:cxnSpLocks noChangeShapeType="1"/>
            </p:cNvCxnSpPr>
            <p:nvPr/>
          </p:nvCxnSpPr>
          <p:spPr bwMode="auto">
            <a:xfrm rot="-5400000">
              <a:off x="1881934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1" name="Straight Arrow Connector 114"/>
            <p:cNvCxnSpPr>
              <a:cxnSpLocks noChangeShapeType="1"/>
            </p:cNvCxnSpPr>
            <p:nvPr/>
          </p:nvCxnSpPr>
          <p:spPr bwMode="auto">
            <a:xfrm rot="-5400000">
              <a:off x="2807400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2" name="Straight Arrow Connector 115"/>
            <p:cNvCxnSpPr>
              <a:cxnSpLocks noChangeShapeType="1"/>
            </p:cNvCxnSpPr>
            <p:nvPr/>
          </p:nvCxnSpPr>
          <p:spPr bwMode="auto">
            <a:xfrm rot="-5400000">
              <a:off x="3743504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3" name="Straight Arrow Connector 116"/>
            <p:cNvCxnSpPr>
              <a:cxnSpLocks noChangeShapeType="1"/>
            </p:cNvCxnSpPr>
            <p:nvPr/>
          </p:nvCxnSpPr>
          <p:spPr bwMode="auto">
            <a:xfrm rot="-5400000">
              <a:off x="4679608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4" name="Straight Arrow Connector 117"/>
            <p:cNvCxnSpPr>
              <a:cxnSpLocks noChangeShapeType="1"/>
            </p:cNvCxnSpPr>
            <p:nvPr/>
          </p:nvCxnSpPr>
          <p:spPr bwMode="auto">
            <a:xfrm rot="-5400000">
              <a:off x="5604389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5" name="Straight Arrow Connector 118"/>
            <p:cNvCxnSpPr>
              <a:cxnSpLocks noChangeShapeType="1"/>
            </p:cNvCxnSpPr>
            <p:nvPr/>
          </p:nvCxnSpPr>
          <p:spPr bwMode="auto">
            <a:xfrm rot="-5400000">
              <a:off x="6536359" y="236676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6" name="Straight Arrow Connector 119"/>
            <p:cNvCxnSpPr>
              <a:cxnSpLocks noChangeShapeType="1"/>
            </p:cNvCxnSpPr>
            <p:nvPr/>
          </p:nvCxnSpPr>
          <p:spPr bwMode="auto">
            <a:xfrm rot="-5400000">
              <a:off x="7487920" y="2335098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8907" name="Straight Arrow Connector 120"/>
            <p:cNvCxnSpPr>
              <a:cxnSpLocks noChangeShapeType="1"/>
            </p:cNvCxnSpPr>
            <p:nvPr/>
          </p:nvCxnSpPr>
          <p:spPr bwMode="auto">
            <a:xfrm>
              <a:off x="971600" y="6237312"/>
              <a:ext cx="77048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908" name="TextBox 123"/>
            <p:cNvSpPr txBox="1">
              <a:spLocks noChangeArrowheads="1"/>
            </p:cNvSpPr>
            <p:nvPr/>
          </p:nvSpPr>
          <p:spPr bwMode="auto">
            <a:xfrm>
              <a:off x="4577192" y="6237312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K</a:t>
              </a:r>
              <a:endParaRPr lang="en-US" altLang="en-US"/>
            </a:p>
          </p:txBody>
        </p:sp>
        <p:cxnSp>
          <p:nvCxnSpPr>
            <p:cNvPr id="118909" name="Straight Arrow Connector 124"/>
            <p:cNvCxnSpPr>
              <a:cxnSpLocks noChangeShapeType="1"/>
            </p:cNvCxnSpPr>
            <p:nvPr/>
          </p:nvCxnSpPr>
          <p:spPr bwMode="auto">
            <a:xfrm flipV="1">
              <a:off x="683568" y="1628801"/>
              <a:ext cx="0" cy="43924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910" name="TextBox 125"/>
            <p:cNvSpPr txBox="1">
              <a:spLocks noChangeArrowheads="1"/>
            </p:cNvSpPr>
            <p:nvPr/>
          </p:nvSpPr>
          <p:spPr bwMode="auto">
            <a:xfrm>
              <a:off x="396310" y="3526911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J</a:t>
              </a:r>
              <a:endParaRPr lang="en-US" altLang="en-US"/>
            </a:p>
          </p:txBody>
        </p:sp>
      </p:grpSp>
      <p:grpSp>
        <p:nvGrpSpPr>
          <p:cNvPr id="118790" name="Group 140"/>
          <p:cNvGrpSpPr>
            <a:grpSpLocks/>
          </p:cNvGrpSpPr>
          <p:nvPr/>
        </p:nvGrpSpPr>
        <p:grpSpPr bwMode="auto">
          <a:xfrm>
            <a:off x="1377950" y="1743075"/>
            <a:ext cx="6384925" cy="4029075"/>
            <a:chOff x="1377260" y="1742672"/>
            <a:chExt cx="6385683" cy="4029518"/>
          </a:xfrm>
        </p:grpSpPr>
        <p:sp>
          <p:nvSpPr>
            <p:cNvPr id="118791" name="Right Arrow 131"/>
            <p:cNvSpPr>
              <a:spLocks noChangeArrowheads="1"/>
            </p:cNvSpPr>
            <p:nvPr/>
          </p:nvSpPr>
          <p:spPr bwMode="auto">
            <a:xfrm>
              <a:off x="1408731" y="5484158"/>
              <a:ext cx="6330722" cy="288032"/>
            </a:xfrm>
            <a:prstGeom prst="rightArrow">
              <a:avLst>
                <a:gd name="adj1" fmla="val 50000"/>
                <a:gd name="adj2" fmla="val 49962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2" name="Right Arrow 132"/>
            <p:cNvSpPr>
              <a:spLocks noChangeArrowheads="1"/>
            </p:cNvSpPr>
            <p:nvPr/>
          </p:nvSpPr>
          <p:spPr bwMode="auto">
            <a:xfrm>
              <a:off x="1432221" y="4535050"/>
              <a:ext cx="6330722" cy="288032"/>
            </a:xfrm>
            <a:prstGeom prst="rightArrow">
              <a:avLst>
                <a:gd name="adj1" fmla="val 50000"/>
                <a:gd name="adj2" fmla="val 49962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3" name="Right Arrow 133"/>
            <p:cNvSpPr>
              <a:spLocks noChangeArrowheads="1"/>
            </p:cNvSpPr>
            <p:nvPr/>
          </p:nvSpPr>
          <p:spPr bwMode="auto">
            <a:xfrm>
              <a:off x="1411831" y="3595554"/>
              <a:ext cx="6330722" cy="288032"/>
            </a:xfrm>
            <a:prstGeom prst="rightArrow">
              <a:avLst>
                <a:gd name="adj1" fmla="val 50000"/>
                <a:gd name="adj2" fmla="val 49962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4" name="Right Arrow 134"/>
            <p:cNvSpPr>
              <a:spLocks noChangeArrowheads="1"/>
            </p:cNvSpPr>
            <p:nvPr/>
          </p:nvSpPr>
          <p:spPr bwMode="auto">
            <a:xfrm>
              <a:off x="1402748" y="2657320"/>
              <a:ext cx="6330722" cy="288032"/>
            </a:xfrm>
            <a:prstGeom prst="rightArrow">
              <a:avLst>
                <a:gd name="adj1" fmla="val 50000"/>
                <a:gd name="adj2" fmla="val 49962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5" name="Right Arrow 135"/>
            <p:cNvSpPr>
              <a:spLocks noChangeArrowheads="1"/>
            </p:cNvSpPr>
            <p:nvPr/>
          </p:nvSpPr>
          <p:spPr bwMode="auto">
            <a:xfrm>
              <a:off x="1402748" y="1742672"/>
              <a:ext cx="6330722" cy="288032"/>
            </a:xfrm>
            <a:prstGeom prst="rightArrow">
              <a:avLst>
                <a:gd name="adj1" fmla="val 50000"/>
                <a:gd name="adj2" fmla="val 49962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6" name="Right Arrow 136"/>
            <p:cNvSpPr>
              <a:spLocks noChangeArrowheads="1"/>
            </p:cNvSpPr>
            <p:nvPr/>
          </p:nvSpPr>
          <p:spPr bwMode="auto">
            <a:xfrm rot="-10508137">
              <a:off x="1430252" y="2256996"/>
              <a:ext cx="6330722" cy="144016"/>
            </a:xfrm>
            <a:prstGeom prst="rightArrow">
              <a:avLst>
                <a:gd name="adj1" fmla="val 50000"/>
                <a:gd name="adj2" fmla="val 50064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7" name="Right Arrow 137"/>
            <p:cNvSpPr>
              <a:spLocks noChangeArrowheads="1"/>
            </p:cNvSpPr>
            <p:nvPr/>
          </p:nvSpPr>
          <p:spPr bwMode="auto">
            <a:xfrm rot="-10508137">
              <a:off x="1377261" y="3174573"/>
              <a:ext cx="6330722" cy="144016"/>
            </a:xfrm>
            <a:prstGeom prst="rightArrow">
              <a:avLst>
                <a:gd name="adj1" fmla="val 50000"/>
                <a:gd name="adj2" fmla="val 50064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8" name="Right Arrow 138"/>
            <p:cNvSpPr>
              <a:spLocks noChangeArrowheads="1"/>
            </p:cNvSpPr>
            <p:nvPr/>
          </p:nvSpPr>
          <p:spPr bwMode="auto">
            <a:xfrm rot="-10508137">
              <a:off x="1377260" y="4124570"/>
              <a:ext cx="6330722" cy="144016"/>
            </a:xfrm>
            <a:prstGeom prst="rightArrow">
              <a:avLst>
                <a:gd name="adj1" fmla="val 50000"/>
                <a:gd name="adj2" fmla="val 50064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8799" name="Right Arrow 139"/>
            <p:cNvSpPr>
              <a:spLocks noChangeArrowheads="1"/>
            </p:cNvSpPr>
            <p:nvPr/>
          </p:nvSpPr>
          <p:spPr bwMode="auto">
            <a:xfrm rot="-10508137">
              <a:off x="1385816" y="5049316"/>
              <a:ext cx="6330722" cy="144016"/>
            </a:xfrm>
            <a:prstGeom prst="rightArrow">
              <a:avLst>
                <a:gd name="adj1" fmla="val 50000"/>
                <a:gd name="adj2" fmla="val 50064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9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Loop reversal</a:t>
            </a:r>
            <a:endParaRPr lang="en-US" altLang="en-US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BB1713B-F270-45DB-A558-5A024B3AB35F}" type="slidenum">
              <a:rPr lang="en-US" altLang="en-US" smtClean="0"/>
              <a:pPr/>
              <a:t>6</a:t>
            </a:fld>
            <a:r>
              <a:rPr lang="cs-CZ" altLang="en-US"/>
              <a:t> </a:t>
            </a:r>
            <a:endParaRPr lang="en-US" altLang="en-US"/>
          </a:p>
        </p:txBody>
      </p:sp>
      <p:sp>
        <p:nvSpPr>
          <p:cNvPr id="119811" name="Content Placeholder 2"/>
          <p:cNvSpPr>
            <a:spLocks noGrp="1"/>
          </p:cNvSpPr>
          <p:nvPr>
            <p:ph idx="13"/>
          </p:nvPr>
        </p:nvSpPr>
        <p:spPr>
          <a:xfrm>
            <a:off x="107950" y="549276"/>
            <a:ext cx="8928100" cy="1079500"/>
          </a:xfrm>
        </p:spPr>
        <p:txBody>
          <a:bodyPr/>
          <a:lstStyle/>
          <a:p>
            <a:pPr lvl="1"/>
            <a:r>
              <a:rPr lang="en-US" altLang="en-US" dirty="0"/>
              <a:t>The order after the loop reversal</a:t>
            </a:r>
          </a:p>
          <a:p>
            <a:pPr lvl="2"/>
            <a:r>
              <a:rPr lang="en-US" altLang="en-US" dirty="0"/>
              <a:t>Most neighbors are independent</a:t>
            </a:r>
          </a:p>
        </p:txBody>
      </p:sp>
      <p:grpSp>
        <p:nvGrpSpPr>
          <p:cNvPr id="119813" name="Group 128"/>
          <p:cNvGrpSpPr>
            <a:grpSpLocks/>
          </p:cNvGrpSpPr>
          <p:nvPr/>
        </p:nvGrpSpPr>
        <p:grpSpPr bwMode="auto">
          <a:xfrm>
            <a:off x="396875" y="1628775"/>
            <a:ext cx="8278813" cy="4946650"/>
            <a:chOff x="396310" y="1628801"/>
            <a:chExt cx="8280146" cy="4947065"/>
          </a:xfrm>
        </p:grpSpPr>
        <p:cxnSp>
          <p:nvCxnSpPr>
            <p:cNvPr id="119830" name="Straight Arrow Connector 5"/>
            <p:cNvCxnSpPr>
              <a:cxnSpLocks noChangeShapeType="1"/>
            </p:cNvCxnSpPr>
            <p:nvPr/>
          </p:nvCxnSpPr>
          <p:spPr bwMode="auto">
            <a:xfrm>
              <a:off x="1403244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31" name="Oval 6"/>
            <p:cNvSpPr>
              <a:spLocks noChangeArrowheads="1"/>
            </p:cNvSpPr>
            <p:nvPr/>
          </p:nvSpPr>
          <p:spPr bwMode="auto">
            <a:xfrm>
              <a:off x="2123324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32" name="Oval 7"/>
            <p:cNvSpPr>
              <a:spLocks noChangeArrowheads="1"/>
            </p:cNvSpPr>
            <p:nvPr/>
          </p:nvSpPr>
          <p:spPr bwMode="auto">
            <a:xfrm>
              <a:off x="1192707" y="552797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33" name="Straight Arrow Connector 8"/>
            <p:cNvCxnSpPr>
              <a:cxnSpLocks noChangeShapeType="1"/>
            </p:cNvCxnSpPr>
            <p:nvPr/>
          </p:nvCxnSpPr>
          <p:spPr bwMode="auto">
            <a:xfrm>
              <a:off x="2339348" y="563891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34" name="Oval 9"/>
            <p:cNvSpPr>
              <a:spLocks noChangeArrowheads="1"/>
            </p:cNvSpPr>
            <p:nvPr/>
          </p:nvSpPr>
          <p:spPr bwMode="auto">
            <a:xfrm>
              <a:off x="3059428" y="552797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35" name="Straight Arrow Connector 10"/>
            <p:cNvCxnSpPr>
              <a:cxnSpLocks noChangeShapeType="1"/>
            </p:cNvCxnSpPr>
            <p:nvPr/>
          </p:nvCxnSpPr>
          <p:spPr bwMode="auto">
            <a:xfrm>
              <a:off x="3275452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36" name="Oval 11"/>
            <p:cNvSpPr>
              <a:spLocks noChangeArrowheads="1"/>
            </p:cNvSpPr>
            <p:nvPr/>
          </p:nvSpPr>
          <p:spPr bwMode="auto">
            <a:xfrm>
              <a:off x="3995532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37" name="Straight Arrow Connector 12"/>
            <p:cNvCxnSpPr>
              <a:cxnSpLocks noChangeShapeType="1"/>
            </p:cNvCxnSpPr>
            <p:nvPr/>
          </p:nvCxnSpPr>
          <p:spPr bwMode="auto">
            <a:xfrm>
              <a:off x="4211556" y="564184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38" name="Oval 13"/>
            <p:cNvSpPr>
              <a:spLocks noChangeArrowheads="1"/>
            </p:cNvSpPr>
            <p:nvPr/>
          </p:nvSpPr>
          <p:spPr bwMode="auto">
            <a:xfrm>
              <a:off x="4931636" y="553090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39" name="Straight Arrow Connector 14"/>
            <p:cNvCxnSpPr>
              <a:cxnSpLocks noChangeShapeType="1"/>
            </p:cNvCxnSpPr>
            <p:nvPr/>
          </p:nvCxnSpPr>
          <p:spPr bwMode="auto">
            <a:xfrm>
              <a:off x="5147660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40" name="Oval 15"/>
            <p:cNvSpPr>
              <a:spLocks noChangeArrowheads="1"/>
            </p:cNvSpPr>
            <p:nvPr/>
          </p:nvSpPr>
          <p:spPr bwMode="auto">
            <a:xfrm>
              <a:off x="5867740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41" name="Straight Arrow Connector 16"/>
            <p:cNvCxnSpPr>
              <a:cxnSpLocks noChangeShapeType="1"/>
            </p:cNvCxnSpPr>
            <p:nvPr/>
          </p:nvCxnSpPr>
          <p:spPr bwMode="auto">
            <a:xfrm>
              <a:off x="6083764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42" name="Oval 17"/>
            <p:cNvSpPr>
              <a:spLocks noChangeArrowheads="1"/>
            </p:cNvSpPr>
            <p:nvPr/>
          </p:nvSpPr>
          <p:spPr bwMode="auto">
            <a:xfrm>
              <a:off x="6803844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43" name="Straight Arrow Connector 18"/>
            <p:cNvCxnSpPr>
              <a:cxnSpLocks noChangeShapeType="1"/>
            </p:cNvCxnSpPr>
            <p:nvPr/>
          </p:nvCxnSpPr>
          <p:spPr bwMode="auto">
            <a:xfrm>
              <a:off x="7019868" y="5628174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44" name="Oval 19"/>
            <p:cNvSpPr>
              <a:spLocks noChangeArrowheads="1"/>
            </p:cNvSpPr>
            <p:nvPr/>
          </p:nvSpPr>
          <p:spPr bwMode="auto">
            <a:xfrm>
              <a:off x="7739948" y="55172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45" name="Straight Arrow Connector 20"/>
            <p:cNvCxnSpPr>
              <a:cxnSpLocks noChangeShapeType="1"/>
            </p:cNvCxnSpPr>
            <p:nvPr/>
          </p:nvCxnSpPr>
          <p:spPr bwMode="auto">
            <a:xfrm rot="-5400000">
              <a:off x="942369" y="5157192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46" name="Straight Arrow Connector 22"/>
            <p:cNvCxnSpPr>
              <a:cxnSpLocks noChangeShapeType="1"/>
            </p:cNvCxnSpPr>
            <p:nvPr/>
          </p:nvCxnSpPr>
          <p:spPr bwMode="auto">
            <a:xfrm>
              <a:off x="1403244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47" name="Oval 23"/>
            <p:cNvSpPr>
              <a:spLocks noChangeArrowheads="1"/>
            </p:cNvSpPr>
            <p:nvPr/>
          </p:nvSpPr>
          <p:spPr bwMode="auto">
            <a:xfrm>
              <a:off x="2123324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48" name="Oval 24"/>
            <p:cNvSpPr>
              <a:spLocks noChangeArrowheads="1"/>
            </p:cNvSpPr>
            <p:nvPr/>
          </p:nvSpPr>
          <p:spPr bwMode="auto">
            <a:xfrm>
              <a:off x="1192707" y="457398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49" name="Straight Arrow Connector 25"/>
            <p:cNvCxnSpPr>
              <a:cxnSpLocks noChangeShapeType="1"/>
            </p:cNvCxnSpPr>
            <p:nvPr/>
          </p:nvCxnSpPr>
          <p:spPr bwMode="auto">
            <a:xfrm>
              <a:off x="2339348" y="468492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50" name="Oval 26"/>
            <p:cNvSpPr>
              <a:spLocks noChangeArrowheads="1"/>
            </p:cNvSpPr>
            <p:nvPr/>
          </p:nvSpPr>
          <p:spPr bwMode="auto">
            <a:xfrm>
              <a:off x="3059428" y="457398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51" name="Straight Arrow Connector 27"/>
            <p:cNvCxnSpPr>
              <a:cxnSpLocks noChangeShapeType="1"/>
            </p:cNvCxnSpPr>
            <p:nvPr/>
          </p:nvCxnSpPr>
          <p:spPr bwMode="auto">
            <a:xfrm>
              <a:off x="3275452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52" name="Oval 28"/>
            <p:cNvSpPr>
              <a:spLocks noChangeArrowheads="1"/>
            </p:cNvSpPr>
            <p:nvPr/>
          </p:nvSpPr>
          <p:spPr bwMode="auto">
            <a:xfrm>
              <a:off x="3995532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53" name="Straight Arrow Connector 29"/>
            <p:cNvCxnSpPr>
              <a:cxnSpLocks noChangeShapeType="1"/>
            </p:cNvCxnSpPr>
            <p:nvPr/>
          </p:nvCxnSpPr>
          <p:spPr bwMode="auto">
            <a:xfrm>
              <a:off x="4211556" y="468785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54" name="Oval 30"/>
            <p:cNvSpPr>
              <a:spLocks noChangeArrowheads="1"/>
            </p:cNvSpPr>
            <p:nvPr/>
          </p:nvSpPr>
          <p:spPr bwMode="auto">
            <a:xfrm>
              <a:off x="4931636" y="457691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55" name="Straight Arrow Connector 31"/>
            <p:cNvCxnSpPr>
              <a:cxnSpLocks noChangeShapeType="1"/>
            </p:cNvCxnSpPr>
            <p:nvPr/>
          </p:nvCxnSpPr>
          <p:spPr bwMode="auto">
            <a:xfrm>
              <a:off x="5147660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56" name="Oval 32"/>
            <p:cNvSpPr>
              <a:spLocks noChangeArrowheads="1"/>
            </p:cNvSpPr>
            <p:nvPr/>
          </p:nvSpPr>
          <p:spPr bwMode="auto">
            <a:xfrm>
              <a:off x="5867740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57" name="Straight Arrow Connector 33"/>
            <p:cNvCxnSpPr>
              <a:cxnSpLocks noChangeShapeType="1"/>
            </p:cNvCxnSpPr>
            <p:nvPr/>
          </p:nvCxnSpPr>
          <p:spPr bwMode="auto">
            <a:xfrm>
              <a:off x="6083764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58" name="Oval 34"/>
            <p:cNvSpPr>
              <a:spLocks noChangeArrowheads="1"/>
            </p:cNvSpPr>
            <p:nvPr/>
          </p:nvSpPr>
          <p:spPr bwMode="auto">
            <a:xfrm>
              <a:off x="6803844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59" name="Straight Arrow Connector 35"/>
            <p:cNvCxnSpPr>
              <a:cxnSpLocks noChangeShapeType="1"/>
            </p:cNvCxnSpPr>
            <p:nvPr/>
          </p:nvCxnSpPr>
          <p:spPr bwMode="auto">
            <a:xfrm>
              <a:off x="7019868" y="467418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60" name="Oval 36"/>
            <p:cNvSpPr>
              <a:spLocks noChangeArrowheads="1"/>
            </p:cNvSpPr>
            <p:nvPr/>
          </p:nvSpPr>
          <p:spPr bwMode="auto">
            <a:xfrm>
              <a:off x="7739948" y="456324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61" name="Straight Arrow Connector 37"/>
            <p:cNvCxnSpPr>
              <a:cxnSpLocks noChangeShapeType="1"/>
            </p:cNvCxnSpPr>
            <p:nvPr/>
          </p:nvCxnSpPr>
          <p:spPr bwMode="auto">
            <a:xfrm rot="-5400000">
              <a:off x="1881934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2" name="Straight Arrow Connector 38"/>
            <p:cNvCxnSpPr>
              <a:cxnSpLocks noChangeShapeType="1"/>
            </p:cNvCxnSpPr>
            <p:nvPr/>
          </p:nvCxnSpPr>
          <p:spPr bwMode="auto">
            <a:xfrm rot="-5400000">
              <a:off x="2807400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3" name="Straight Arrow Connector 39"/>
            <p:cNvCxnSpPr>
              <a:cxnSpLocks noChangeShapeType="1"/>
            </p:cNvCxnSpPr>
            <p:nvPr/>
          </p:nvCxnSpPr>
          <p:spPr bwMode="auto">
            <a:xfrm rot="-5400000">
              <a:off x="3743504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4" name="Straight Arrow Connector 40"/>
            <p:cNvCxnSpPr>
              <a:cxnSpLocks noChangeShapeType="1"/>
            </p:cNvCxnSpPr>
            <p:nvPr/>
          </p:nvCxnSpPr>
          <p:spPr bwMode="auto">
            <a:xfrm rot="-5400000">
              <a:off x="4679608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5" name="Straight Arrow Connector 41"/>
            <p:cNvCxnSpPr>
              <a:cxnSpLocks noChangeShapeType="1"/>
            </p:cNvCxnSpPr>
            <p:nvPr/>
          </p:nvCxnSpPr>
          <p:spPr bwMode="auto">
            <a:xfrm rot="-5400000">
              <a:off x="5604389" y="517086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6" name="Straight Arrow Connector 42"/>
            <p:cNvCxnSpPr>
              <a:cxnSpLocks noChangeShapeType="1"/>
            </p:cNvCxnSpPr>
            <p:nvPr/>
          </p:nvCxnSpPr>
          <p:spPr bwMode="auto">
            <a:xfrm rot="-5400000">
              <a:off x="6536359" y="51650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7" name="Straight Arrow Connector 43"/>
            <p:cNvCxnSpPr>
              <a:cxnSpLocks noChangeShapeType="1"/>
            </p:cNvCxnSpPr>
            <p:nvPr/>
          </p:nvCxnSpPr>
          <p:spPr bwMode="auto">
            <a:xfrm rot="-5400000">
              <a:off x="7487920" y="513333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8" name="Straight Arrow Connector 51"/>
            <p:cNvCxnSpPr>
              <a:cxnSpLocks noChangeShapeType="1"/>
            </p:cNvCxnSpPr>
            <p:nvPr/>
          </p:nvCxnSpPr>
          <p:spPr bwMode="auto">
            <a:xfrm rot="-5400000">
              <a:off x="942369" y="421183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69" name="Straight Arrow Connector 52"/>
            <p:cNvCxnSpPr>
              <a:cxnSpLocks noChangeShapeType="1"/>
            </p:cNvCxnSpPr>
            <p:nvPr/>
          </p:nvCxnSpPr>
          <p:spPr bwMode="auto">
            <a:xfrm>
              <a:off x="1403244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70" name="Oval 53"/>
            <p:cNvSpPr>
              <a:spLocks noChangeArrowheads="1"/>
            </p:cNvSpPr>
            <p:nvPr/>
          </p:nvSpPr>
          <p:spPr bwMode="auto">
            <a:xfrm>
              <a:off x="2123324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71" name="Oval 54"/>
            <p:cNvSpPr>
              <a:spLocks noChangeArrowheads="1"/>
            </p:cNvSpPr>
            <p:nvPr/>
          </p:nvSpPr>
          <p:spPr bwMode="auto">
            <a:xfrm>
              <a:off x="1192707" y="362862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72" name="Straight Arrow Connector 55"/>
            <p:cNvCxnSpPr>
              <a:cxnSpLocks noChangeShapeType="1"/>
            </p:cNvCxnSpPr>
            <p:nvPr/>
          </p:nvCxnSpPr>
          <p:spPr bwMode="auto">
            <a:xfrm>
              <a:off x="2339348" y="373957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73" name="Oval 56"/>
            <p:cNvSpPr>
              <a:spLocks noChangeArrowheads="1"/>
            </p:cNvSpPr>
            <p:nvPr/>
          </p:nvSpPr>
          <p:spPr bwMode="auto">
            <a:xfrm>
              <a:off x="3059428" y="362862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74" name="Straight Arrow Connector 57"/>
            <p:cNvCxnSpPr>
              <a:cxnSpLocks noChangeShapeType="1"/>
            </p:cNvCxnSpPr>
            <p:nvPr/>
          </p:nvCxnSpPr>
          <p:spPr bwMode="auto">
            <a:xfrm>
              <a:off x="3275452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75" name="Oval 58"/>
            <p:cNvSpPr>
              <a:spLocks noChangeArrowheads="1"/>
            </p:cNvSpPr>
            <p:nvPr/>
          </p:nvSpPr>
          <p:spPr bwMode="auto">
            <a:xfrm>
              <a:off x="3995532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76" name="Straight Arrow Connector 59"/>
            <p:cNvCxnSpPr>
              <a:cxnSpLocks noChangeShapeType="1"/>
            </p:cNvCxnSpPr>
            <p:nvPr/>
          </p:nvCxnSpPr>
          <p:spPr bwMode="auto">
            <a:xfrm>
              <a:off x="4211556" y="374250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77" name="Oval 60"/>
            <p:cNvSpPr>
              <a:spLocks noChangeArrowheads="1"/>
            </p:cNvSpPr>
            <p:nvPr/>
          </p:nvSpPr>
          <p:spPr bwMode="auto">
            <a:xfrm>
              <a:off x="4931636" y="363155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78" name="Straight Arrow Connector 61"/>
            <p:cNvCxnSpPr>
              <a:cxnSpLocks noChangeShapeType="1"/>
            </p:cNvCxnSpPr>
            <p:nvPr/>
          </p:nvCxnSpPr>
          <p:spPr bwMode="auto">
            <a:xfrm>
              <a:off x="5147660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79" name="Oval 62"/>
            <p:cNvSpPr>
              <a:spLocks noChangeArrowheads="1"/>
            </p:cNvSpPr>
            <p:nvPr/>
          </p:nvSpPr>
          <p:spPr bwMode="auto">
            <a:xfrm>
              <a:off x="5867740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80" name="Straight Arrow Connector 63"/>
            <p:cNvCxnSpPr>
              <a:cxnSpLocks noChangeShapeType="1"/>
            </p:cNvCxnSpPr>
            <p:nvPr/>
          </p:nvCxnSpPr>
          <p:spPr bwMode="auto">
            <a:xfrm>
              <a:off x="6083764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81" name="Oval 64"/>
            <p:cNvSpPr>
              <a:spLocks noChangeArrowheads="1"/>
            </p:cNvSpPr>
            <p:nvPr/>
          </p:nvSpPr>
          <p:spPr bwMode="auto">
            <a:xfrm>
              <a:off x="6803844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82" name="Straight Arrow Connector 65"/>
            <p:cNvCxnSpPr>
              <a:cxnSpLocks noChangeShapeType="1"/>
            </p:cNvCxnSpPr>
            <p:nvPr/>
          </p:nvCxnSpPr>
          <p:spPr bwMode="auto">
            <a:xfrm>
              <a:off x="7019868" y="372883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83" name="Oval 66"/>
            <p:cNvSpPr>
              <a:spLocks noChangeArrowheads="1"/>
            </p:cNvSpPr>
            <p:nvPr/>
          </p:nvSpPr>
          <p:spPr bwMode="auto">
            <a:xfrm>
              <a:off x="7739948" y="3617889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84" name="Straight Arrow Connector 67"/>
            <p:cNvCxnSpPr>
              <a:cxnSpLocks noChangeShapeType="1"/>
            </p:cNvCxnSpPr>
            <p:nvPr/>
          </p:nvCxnSpPr>
          <p:spPr bwMode="auto">
            <a:xfrm rot="-5400000">
              <a:off x="1881934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85" name="Straight Arrow Connector 68"/>
            <p:cNvCxnSpPr>
              <a:cxnSpLocks noChangeShapeType="1"/>
            </p:cNvCxnSpPr>
            <p:nvPr/>
          </p:nvCxnSpPr>
          <p:spPr bwMode="auto">
            <a:xfrm rot="-5400000">
              <a:off x="2807400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86" name="Straight Arrow Connector 69"/>
            <p:cNvCxnSpPr>
              <a:cxnSpLocks noChangeShapeType="1"/>
            </p:cNvCxnSpPr>
            <p:nvPr/>
          </p:nvCxnSpPr>
          <p:spPr bwMode="auto">
            <a:xfrm rot="-5400000">
              <a:off x="3743504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87" name="Straight Arrow Connector 70"/>
            <p:cNvCxnSpPr>
              <a:cxnSpLocks noChangeShapeType="1"/>
            </p:cNvCxnSpPr>
            <p:nvPr/>
          </p:nvCxnSpPr>
          <p:spPr bwMode="auto">
            <a:xfrm rot="-5400000">
              <a:off x="4679608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88" name="Straight Arrow Connector 71"/>
            <p:cNvCxnSpPr>
              <a:cxnSpLocks noChangeShapeType="1"/>
            </p:cNvCxnSpPr>
            <p:nvPr/>
          </p:nvCxnSpPr>
          <p:spPr bwMode="auto">
            <a:xfrm rot="-5400000">
              <a:off x="5604389" y="422550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89" name="Straight Arrow Connector 72"/>
            <p:cNvCxnSpPr>
              <a:cxnSpLocks noChangeShapeType="1"/>
            </p:cNvCxnSpPr>
            <p:nvPr/>
          </p:nvCxnSpPr>
          <p:spPr bwMode="auto">
            <a:xfrm rot="-5400000">
              <a:off x="6536359" y="4219645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90" name="Straight Arrow Connector 73"/>
            <p:cNvCxnSpPr>
              <a:cxnSpLocks noChangeShapeType="1"/>
            </p:cNvCxnSpPr>
            <p:nvPr/>
          </p:nvCxnSpPr>
          <p:spPr bwMode="auto">
            <a:xfrm rot="-5400000">
              <a:off x="7487920" y="4187980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91" name="Straight Arrow Connector 74"/>
            <p:cNvCxnSpPr>
              <a:cxnSpLocks noChangeShapeType="1"/>
            </p:cNvCxnSpPr>
            <p:nvPr/>
          </p:nvCxnSpPr>
          <p:spPr bwMode="auto">
            <a:xfrm rot="-5400000">
              <a:off x="941873" y="3276532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92" name="Straight Arrow Connector 75"/>
            <p:cNvCxnSpPr>
              <a:cxnSpLocks noChangeShapeType="1"/>
            </p:cNvCxnSpPr>
            <p:nvPr/>
          </p:nvCxnSpPr>
          <p:spPr bwMode="auto">
            <a:xfrm>
              <a:off x="1402748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93" name="Oval 76"/>
            <p:cNvSpPr>
              <a:spLocks noChangeArrowheads="1"/>
            </p:cNvSpPr>
            <p:nvPr/>
          </p:nvSpPr>
          <p:spPr bwMode="auto">
            <a:xfrm>
              <a:off x="212282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94" name="Oval 77"/>
            <p:cNvSpPr>
              <a:spLocks noChangeArrowheads="1"/>
            </p:cNvSpPr>
            <p:nvPr/>
          </p:nvSpPr>
          <p:spPr bwMode="auto">
            <a:xfrm>
              <a:off x="1192211" y="26933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95" name="Straight Arrow Connector 78"/>
            <p:cNvCxnSpPr>
              <a:cxnSpLocks noChangeShapeType="1"/>
            </p:cNvCxnSpPr>
            <p:nvPr/>
          </p:nvCxnSpPr>
          <p:spPr bwMode="auto">
            <a:xfrm>
              <a:off x="2338852" y="280426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96" name="Oval 79"/>
            <p:cNvSpPr>
              <a:spLocks noChangeArrowheads="1"/>
            </p:cNvSpPr>
            <p:nvPr/>
          </p:nvSpPr>
          <p:spPr bwMode="auto">
            <a:xfrm>
              <a:off x="3058932" y="26933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97" name="Straight Arrow Connector 80"/>
            <p:cNvCxnSpPr>
              <a:cxnSpLocks noChangeShapeType="1"/>
            </p:cNvCxnSpPr>
            <p:nvPr/>
          </p:nvCxnSpPr>
          <p:spPr bwMode="auto">
            <a:xfrm>
              <a:off x="3274956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898" name="Oval 81"/>
            <p:cNvSpPr>
              <a:spLocks noChangeArrowheads="1"/>
            </p:cNvSpPr>
            <p:nvPr/>
          </p:nvSpPr>
          <p:spPr bwMode="auto">
            <a:xfrm>
              <a:off x="3995036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899" name="Straight Arrow Connector 82"/>
            <p:cNvCxnSpPr>
              <a:cxnSpLocks noChangeShapeType="1"/>
            </p:cNvCxnSpPr>
            <p:nvPr/>
          </p:nvCxnSpPr>
          <p:spPr bwMode="auto">
            <a:xfrm>
              <a:off x="4211060" y="28071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00" name="Oval 83"/>
            <p:cNvSpPr>
              <a:spLocks noChangeArrowheads="1"/>
            </p:cNvSpPr>
            <p:nvPr/>
          </p:nvSpPr>
          <p:spPr bwMode="auto">
            <a:xfrm>
              <a:off x="4931140" y="26962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01" name="Straight Arrow Connector 84"/>
            <p:cNvCxnSpPr>
              <a:cxnSpLocks noChangeShapeType="1"/>
            </p:cNvCxnSpPr>
            <p:nvPr/>
          </p:nvCxnSpPr>
          <p:spPr bwMode="auto">
            <a:xfrm>
              <a:off x="5147164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02" name="Oval 85"/>
            <p:cNvSpPr>
              <a:spLocks noChangeArrowheads="1"/>
            </p:cNvSpPr>
            <p:nvPr/>
          </p:nvSpPr>
          <p:spPr bwMode="auto">
            <a:xfrm>
              <a:off x="5867244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03" name="Straight Arrow Connector 86"/>
            <p:cNvCxnSpPr>
              <a:cxnSpLocks noChangeShapeType="1"/>
            </p:cNvCxnSpPr>
            <p:nvPr/>
          </p:nvCxnSpPr>
          <p:spPr bwMode="auto">
            <a:xfrm>
              <a:off x="6083268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04" name="Oval 87"/>
            <p:cNvSpPr>
              <a:spLocks noChangeArrowheads="1"/>
            </p:cNvSpPr>
            <p:nvPr/>
          </p:nvSpPr>
          <p:spPr bwMode="auto">
            <a:xfrm>
              <a:off x="680334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05" name="Straight Arrow Connector 88"/>
            <p:cNvCxnSpPr>
              <a:cxnSpLocks noChangeShapeType="1"/>
            </p:cNvCxnSpPr>
            <p:nvPr/>
          </p:nvCxnSpPr>
          <p:spPr bwMode="auto">
            <a:xfrm>
              <a:off x="7019372" y="279352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06" name="Oval 89"/>
            <p:cNvSpPr>
              <a:spLocks noChangeArrowheads="1"/>
            </p:cNvSpPr>
            <p:nvPr/>
          </p:nvSpPr>
          <p:spPr bwMode="auto">
            <a:xfrm>
              <a:off x="7739452" y="268258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07" name="Straight Arrow Connector 90"/>
            <p:cNvCxnSpPr>
              <a:cxnSpLocks noChangeShapeType="1"/>
            </p:cNvCxnSpPr>
            <p:nvPr/>
          </p:nvCxnSpPr>
          <p:spPr bwMode="auto">
            <a:xfrm rot="-5400000">
              <a:off x="1881438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08" name="Straight Arrow Connector 91"/>
            <p:cNvCxnSpPr>
              <a:cxnSpLocks noChangeShapeType="1"/>
            </p:cNvCxnSpPr>
            <p:nvPr/>
          </p:nvCxnSpPr>
          <p:spPr bwMode="auto">
            <a:xfrm rot="-5400000">
              <a:off x="2806904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09" name="Straight Arrow Connector 92"/>
            <p:cNvCxnSpPr>
              <a:cxnSpLocks noChangeShapeType="1"/>
            </p:cNvCxnSpPr>
            <p:nvPr/>
          </p:nvCxnSpPr>
          <p:spPr bwMode="auto">
            <a:xfrm rot="-5400000">
              <a:off x="3743008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0" name="Straight Arrow Connector 93"/>
            <p:cNvCxnSpPr>
              <a:cxnSpLocks noChangeShapeType="1"/>
            </p:cNvCxnSpPr>
            <p:nvPr/>
          </p:nvCxnSpPr>
          <p:spPr bwMode="auto">
            <a:xfrm rot="-5400000">
              <a:off x="4679112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1" name="Straight Arrow Connector 94"/>
            <p:cNvCxnSpPr>
              <a:cxnSpLocks noChangeShapeType="1"/>
            </p:cNvCxnSpPr>
            <p:nvPr/>
          </p:nvCxnSpPr>
          <p:spPr bwMode="auto">
            <a:xfrm rot="-5400000">
              <a:off x="5603893" y="329020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2" name="Straight Arrow Connector 95"/>
            <p:cNvCxnSpPr>
              <a:cxnSpLocks noChangeShapeType="1"/>
            </p:cNvCxnSpPr>
            <p:nvPr/>
          </p:nvCxnSpPr>
          <p:spPr bwMode="auto">
            <a:xfrm rot="-5400000">
              <a:off x="6535863" y="3284341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3" name="Straight Arrow Connector 96"/>
            <p:cNvCxnSpPr>
              <a:cxnSpLocks noChangeShapeType="1"/>
            </p:cNvCxnSpPr>
            <p:nvPr/>
          </p:nvCxnSpPr>
          <p:spPr bwMode="auto">
            <a:xfrm rot="-5400000">
              <a:off x="7487424" y="3252676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4" name="Straight Arrow Connector 97"/>
            <p:cNvCxnSpPr>
              <a:cxnSpLocks noChangeShapeType="1"/>
            </p:cNvCxnSpPr>
            <p:nvPr/>
          </p:nvCxnSpPr>
          <p:spPr bwMode="auto">
            <a:xfrm rot="-5400000">
              <a:off x="942369" y="2358954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15" name="Straight Arrow Connector 98"/>
            <p:cNvCxnSpPr>
              <a:cxnSpLocks noChangeShapeType="1"/>
            </p:cNvCxnSpPr>
            <p:nvPr/>
          </p:nvCxnSpPr>
          <p:spPr bwMode="auto">
            <a:xfrm>
              <a:off x="140324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16" name="Oval 99"/>
            <p:cNvSpPr>
              <a:spLocks noChangeArrowheads="1"/>
            </p:cNvSpPr>
            <p:nvPr/>
          </p:nvSpPr>
          <p:spPr bwMode="auto">
            <a:xfrm>
              <a:off x="212332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917" name="Oval 100"/>
            <p:cNvSpPr>
              <a:spLocks noChangeArrowheads="1"/>
            </p:cNvSpPr>
            <p:nvPr/>
          </p:nvSpPr>
          <p:spPr bwMode="auto">
            <a:xfrm>
              <a:off x="1192707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18" name="Straight Arrow Connector 101"/>
            <p:cNvCxnSpPr>
              <a:cxnSpLocks noChangeShapeType="1"/>
            </p:cNvCxnSpPr>
            <p:nvPr/>
          </p:nvCxnSpPr>
          <p:spPr bwMode="auto">
            <a:xfrm>
              <a:off x="2339348" y="188668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19" name="Oval 102"/>
            <p:cNvSpPr>
              <a:spLocks noChangeArrowheads="1"/>
            </p:cNvSpPr>
            <p:nvPr/>
          </p:nvSpPr>
          <p:spPr bwMode="auto">
            <a:xfrm>
              <a:off x="3059428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20" name="Straight Arrow Connector 103"/>
            <p:cNvCxnSpPr>
              <a:cxnSpLocks noChangeShapeType="1"/>
            </p:cNvCxnSpPr>
            <p:nvPr/>
          </p:nvCxnSpPr>
          <p:spPr bwMode="auto">
            <a:xfrm>
              <a:off x="3275452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21" name="Oval 104"/>
            <p:cNvSpPr>
              <a:spLocks noChangeArrowheads="1"/>
            </p:cNvSpPr>
            <p:nvPr/>
          </p:nvSpPr>
          <p:spPr bwMode="auto">
            <a:xfrm>
              <a:off x="3995532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22" name="Straight Arrow Connector 105"/>
            <p:cNvCxnSpPr>
              <a:cxnSpLocks noChangeShapeType="1"/>
            </p:cNvCxnSpPr>
            <p:nvPr/>
          </p:nvCxnSpPr>
          <p:spPr bwMode="auto">
            <a:xfrm>
              <a:off x="4211556" y="188961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23" name="Oval 106"/>
            <p:cNvSpPr>
              <a:spLocks noChangeArrowheads="1"/>
            </p:cNvSpPr>
            <p:nvPr/>
          </p:nvSpPr>
          <p:spPr bwMode="auto">
            <a:xfrm>
              <a:off x="4931636" y="17786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24" name="Straight Arrow Connector 107"/>
            <p:cNvCxnSpPr>
              <a:cxnSpLocks noChangeShapeType="1"/>
            </p:cNvCxnSpPr>
            <p:nvPr/>
          </p:nvCxnSpPr>
          <p:spPr bwMode="auto">
            <a:xfrm>
              <a:off x="5147660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25" name="Oval 108"/>
            <p:cNvSpPr>
              <a:spLocks noChangeArrowheads="1"/>
            </p:cNvSpPr>
            <p:nvPr/>
          </p:nvSpPr>
          <p:spPr bwMode="auto">
            <a:xfrm>
              <a:off x="5867740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26" name="Straight Arrow Connector 109"/>
            <p:cNvCxnSpPr>
              <a:cxnSpLocks noChangeShapeType="1"/>
            </p:cNvCxnSpPr>
            <p:nvPr/>
          </p:nvCxnSpPr>
          <p:spPr bwMode="auto">
            <a:xfrm>
              <a:off x="608376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27" name="Oval 110"/>
            <p:cNvSpPr>
              <a:spLocks noChangeArrowheads="1"/>
            </p:cNvSpPr>
            <p:nvPr/>
          </p:nvSpPr>
          <p:spPr bwMode="auto">
            <a:xfrm>
              <a:off x="680384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28" name="Straight Arrow Connector 111"/>
            <p:cNvCxnSpPr>
              <a:cxnSpLocks noChangeShapeType="1"/>
            </p:cNvCxnSpPr>
            <p:nvPr/>
          </p:nvCxnSpPr>
          <p:spPr bwMode="auto">
            <a:xfrm>
              <a:off x="7019868" y="1875949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29" name="Oval 112"/>
            <p:cNvSpPr>
              <a:spLocks noChangeArrowheads="1"/>
            </p:cNvSpPr>
            <p:nvPr/>
          </p:nvSpPr>
          <p:spPr bwMode="auto">
            <a:xfrm>
              <a:off x="7739948" y="1765007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19930" name="Straight Arrow Connector 113"/>
            <p:cNvCxnSpPr>
              <a:cxnSpLocks noChangeShapeType="1"/>
            </p:cNvCxnSpPr>
            <p:nvPr/>
          </p:nvCxnSpPr>
          <p:spPr bwMode="auto">
            <a:xfrm rot="-5400000">
              <a:off x="1881934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1" name="Straight Arrow Connector 114"/>
            <p:cNvCxnSpPr>
              <a:cxnSpLocks noChangeShapeType="1"/>
            </p:cNvCxnSpPr>
            <p:nvPr/>
          </p:nvCxnSpPr>
          <p:spPr bwMode="auto">
            <a:xfrm rot="-5400000">
              <a:off x="2807400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2" name="Straight Arrow Connector 115"/>
            <p:cNvCxnSpPr>
              <a:cxnSpLocks noChangeShapeType="1"/>
            </p:cNvCxnSpPr>
            <p:nvPr/>
          </p:nvCxnSpPr>
          <p:spPr bwMode="auto">
            <a:xfrm rot="-5400000">
              <a:off x="3743504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3" name="Straight Arrow Connector 116"/>
            <p:cNvCxnSpPr>
              <a:cxnSpLocks noChangeShapeType="1"/>
            </p:cNvCxnSpPr>
            <p:nvPr/>
          </p:nvCxnSpPr>
          <p:spPr bwMode="auto">
            <a:xfrm rot="-5400000">
              <a:off x="4679608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4" name="Straight Arrow Connector 117"/>
            <p:cNvCxnSpPr>
              <a:cxnSpLocks noChangeShapeType="1"/>
            </p:cNvCxnSpPr>
            <p:nvPr/>
          </p:nvCxnSpPr>
          <p:spPr bwMode="auto">
            <a:xfrm rot="-5400000">
              <a:off x="5604389" y="237262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5" name="Straight Arrow Connector 118"/>
            <p:cNvCxnSpPr>
              <a:cxnSpLocks noChangeShapeType="1"/>
            </p:cNvCxnSpPr>
            <p:nvPr/>
          </p:nvCxnSpPr>
          <p:spPr bwMode="auto">
            <a:xfrm rot="-5400000">
              <a:off x="6536359" y="2366763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6" name="Straight Arrow Connector 119"/>
            <p:cNvCxnSpPr>
              <a:cxnSpLocks noChangeShapeType="1"/>
            </p:cNvCxnSpPr>
            <p:nvPr/>
          </p:nvCxnSpPr>
          <p:spPr bwMode="auto">
            <a:xfrm rot="-5400000">
              <a:off x="7487920" y="2335098"/>
              <a:ext cx="720080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937" name="Straight Arrow Connector 120"/>
            <p:cNvCxnSpPr>
              <a:cxnSpLocks noChangeShapeType="1"/>
            </p:cNvCxnSpPr>
            <p:nvPr/>
          </p:nvCxnSpPr>
          <p:spPr bwMode="auto">
            <a:xfrm>
              <a:off x="971600" y="6237312"/>
              <a:ext cx="77048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38" name="TextBox 123"/>
            <p:cNvSpPr txBox="1">
              <a:spLocks noChangeArrowheads="1"/>
            </p:cNvSpPr>
            <p:nvPr/>
          </p:nvSpPr>
          <p:spPr bwMode="auto">
            <a:xfrm>
              <a:off x="4577192" y="6237312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K</a:t>
              </a:r>
              <a:endParaRPr lang="en-US" altLang="en-US"/>
            </a:p>
          </p:txBody>
        </p:sp>
        <p:cxnSp>
          <p:nvCxnSpPr>
            <p:cNvPr id="119939" name="Straight Arrow Connector 124"/>
            <p:cNvCxnSpPr>
              <a:cxnSpLocks noChangeShapeType="1"/>
            </p:cNvCxnSpPr>
            <p:nvPr/>
          </p:nvCxnSpPr>
          <p:spPr bwMode="auto">
            <a:xfrm flipV="1">
              <a:off x="683568" y="1628801"/>
              <a:ext cx="0" cy="43924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9940" name="TextBox 125"/>
            <p:cNvSpPr txBox="1">
              <a:spLocks noChangeArrowheads="1"/>
            </p:cNvSpPr>
            <p:nvPr/>
          </p:nvSpPr>
          <p:spPr bwMode="auto">
            <a:xfrm>
              <a:off x="396310" y="3526911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J</a:t>
              </a:r>
              <a:endParaRPr lang="en-US" altLang="en-US"/>
            </a:p>
          </p:txBody>
        </p:sp>
      </p:grpSp>
      <p:grpSp>
        <p:nvGrpSpPr>
          <p:cNvPr id="119814" name="Group 4"/>
          <p:cNvGrpSpPr>
            <a:grpSpLocks/>
          </p:cNvGrpSpPr>
          <p:nvPr/>
        </p:nvGrpSpPr>
        <p:grpSpPr bwMode="auto">
          <a:xfrm>
            <a:off x="1177925" y="1989138"/>
            <a:ext cx="6778625" cy="3559175"/>
            <a:chOff x="1177604" y="1988840"/>
            <a:chExt cx="6778772" cy="3559526"/>
          </a:xfrm>
        </p:grpSpPr>
        <p:sp>
          <p:nvSpPr>
            <p:cNvPr id="119815" name="Right Arrow 131"/>
            <p:cNvSpPr>
              <a:spLocks noChangeArrowheads="1"/>
            </p:cNvSpPr>
            <p:nvPr/>
          </p:nvSpPr>
          <p:spPr bwMode="auto">
            <a:xfrm rot="5400000" flipH="1">
              <a:off x="-461710" y="3657035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16" name="Right Arrow 132"/>
            <p:cNvSpPr>
              <a:spLocks noChangeArrowheads="1"/>
            </p:cNvSpPr>
            <p:nvPr/>
          </p:nvSpPr>
          <p:spPr bwMode="auto">
            <a:xfrm rot="5400000" flipH="1">
              <a:off x="487399" y="3633545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17" name="Right Arrow 133"/>
            <p:cNvSpPr>
              <a:spLocks noChangeArrowheads="1"/>
            </p:cNvSpPr>
            <p:nvPr/>
          </p:nvSpPr>
          <p:spPr bwMode="auto">
            <a:xfrm rot="5400000" flipH="1">
              <a:off x="1426895" y="3653935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18" name="Right Arrow 134"/>
            <p:cNvSpPr>
              <a:spLocks noChangeArrowheads="1"/>
            </p:cNvSpPr>
            <p:nvPr/>
          </p:nvSpPr>
          <p:spPr bwMode="auto">
            <a:xfrm rot="5400000" flipH="1">
              <a:off x="2365129" y="3663018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19" name="Right Arrow 135"/>
            <p:cNvSpPr>
              <a:spLocks noChangeArrowheads="1"/>
            </p:cNvSpPr>
            <p:nvPr/>
          </p:nvSpPr>
          <p:spPr bwMode="auto">
            <a:xfrm rot="5400000" flipH="1">
              <a:off x="3279777" y="3663018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0" name="Right Arrow 139"/>
            <p:cNvSpPr>
              <a:spLocks noChangeArrowheads="1"/>
            </p:cNvSpPr>
            <p:nvPr/>
          </p:nvSpPr>
          <p:spPr bwMode="auto">
            <a:xfrm rot="15560579" flipH="1">
              <a:off x="30499" y="3737031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1" name="Right Arrow 126"/>
            <p:cNvSpPr>
              <a:spLocks noChangeArrowheads="1"/>
            </p:cNvSpPr>
            <p:nvPr/>
          </p:nvSpPr>
          <p:spPr bwMode="auto">
            <a:xfrm rot="15560579" flipH="1">
              <a:off x="966603" y="3737625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2" name="Right Arrow 127"/>
            <p:cNvSpPr>
              <a:spLocks noChangeArrowheads="1"/>
            </p:cNvSpPr>
            <p:nvPr/>
          </p:nvSpPr>
          <p:spPr bwMode="auto">
            <a:xfrm rot="15560579" flipH="1">
              <a:off x="1933896" y="3737625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3" name="Right Arrow 129"/>
            <p:cNvSpPr>
              <a:spLocks noChangeArrowheads="1"/>
            </p:cNvSpPr>
            <p:nvPr/>
          </p:nvSpPr>
          <p:spPr bwMode="auto">
            <a:xfrm rot="15560579" flipH="1">
              <a:off x="2797992" y="3737625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4" name="Right Arrow 130"/>
            <p:cNvSpPr>
              <a:spLocks noChangeArrowheads="1"/>
            </p:cNvSpPr>
            <p:nvPr/>
          </p:nvSpPr>
          <p:spPr bwMode="auto">
            <a:xfrm rot="5400000" flipH="1">
              <a:off x="4216285" y="3649349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5" name="Right Arrow 141"/>
            <p:cNvSpPr>
              <a:spLocks noChangeArrowheads="1"/>
            </p:cNvSpPr>
            <p:nvPr/>
          </p:nvSpPr>
          <p:spPr bwMode="auto">
            <a:xfrm rot="15560579" flipH="1">
              <a:off x="3734500" y="3723956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6" name="Right Arrow 142"/>
            <p:cNvSpPr>
              <a:spLocks noChangeArrowheads="1"/>
            </p:cNvSpPr>
            <p:nvPr/>
          </p:nvSpPr>
          <p:spPr bwMode="auto">
            <a:xfrm rot="5400000" flipH="1">
              <a:off x="5152389" y="3649349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7" name="Right Arrow 143"/>
            <p:cNvSpPr>
              <a:spLocks noChangeArrowheads="1"/>
            </p:cNvSpPr>
            <p:nvPr/>
          </p:nvSpPr>
          <p:spPr bwMode="auto">
            <a:xfrm rot="15560579" flipH="1">
              <a:off x="4670604" y="3723956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8" name="Right Arrow 144"/>
            <p:cNvSpPr>
              <a:spLocks noChangeArrowheads="1"/>
            </p:cNvSpPr>
            <p:nvPr/>
          </p:nvSpPr>
          <p:spPr bwMode="auto">
            <a:xfrm rot="5400000" flipH="1">
              <a:off x="6088493" y="3628154"/>
              <a:ext cx="3507197" cy="228569"/>
            </a:xfrm>
            <a:prstGeom prst="rightArrow">
              <a:avLst>
                <a:gd name="adj1" fmla="val 50000"/>
                <a:gd name="adj2" fmla="val 50011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9829" name="Right Arrow 145"/>
            <p:cNvSpPr>
              <a:spLocks noChangeArrowheads="1"/>
            </p:cNvSpPr>
            <p:nvPr/>
          </p:nvSpPr>
          <p:spPr bwMode="auto">
            <a:xfrm rot="15560579" flipH="1">
              <a:off x="5606708" y="3702761"/>
              <a:ext cx="3507197" cy="114285"/>
            </a:xfrm>
            <a:prstGeom prst="rightArrow">
              <a:avLst>
                <a:gd name="adj1" fmla="val 50000"/>
                <a:gd name="adj2" fmla="val 50010"/>
              </a:avLst>
            </a:prstGeom>
            <a:noFill/>
            <a:ln w="38100" algn="ctr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185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lvl="4" indent="-274320">
              <a:buClr>
                <a:schemeClr val="accent1"/>
              </a:buClr>
              <a:buSzPct val="76000"/>
            </a:pPr>
            <a:r>
              <a:rPr lang="cs-CZ" dirty="0"/>
              <a:t>for </a:t>
            </a:r>
            <a:r>
              <a:rPr lang="en-US" dirty="0"/>
              <a:t>(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++ 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</a:t>
            </a:r>
            <a:r>
              <a:rPr lang="en-US" dirty="0" err="1"/>
              <a:t>bsearch</a:t>
            </a:r>
            <a:r>
              <a:rPr lang="en-US" dirty="0"/>
              <a:t>( a, </a:t>
            </a:r>
            <a:r>
              <a:rPr lang="cs-CZ" dirty="0"/>
              <a:t>M, </a:t>
            </a:r>
            <a:r>
              <a:rPr lang="en-US" dirty="0"/>
              <a:t>b[ </a:t>
            </a:r>
            <a:r>
              <a:rPr lang="en-US" dirty="0" err="1"/>
              <a:t>i</a:t>
            </a:r>
            <a:r>
              <a:rPr lang="en-US" dirty="0"/>
              <a:t>]);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endParaRPr lang="en-US" dirty="0"/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void </a:t>
            </a:r>
            <a:r>
              <a:rPr lang="en-US" dirty="0" err="1"/>
              <a:t>bsearch</a:t>
            </a:r>
            <a:r>
              <a:rPr lang="en-US" dirty="0"/>
              <a:t>( a, </a:t>
            </a:r>
            <a:r>
              <a:rPr lang="cs-CZ" dirty="0"/>
              <a:t>M, </a:t>
            </a:r>
            <a:r>
              <a:rPr lang="en-US" dirty="0"/>
              <a:t>x)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{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while</a:t>
            </a:r>
            <a:r>
              <a:rPr lang="cs-CZ" dirty="0"/>
              <a:t> </a:t>
            </a:r>
            <a:r>
              <a:rPr lang="en-US" dirty="0"/>
              <a:t>( </a:t>
            </a:r>
            <a:r>
              <a:rPr lang="cs-CZ" dirty="0"/>
              <a:t>/*...*/</a:t>
            </a:r>
            <a:r>
              <a:rPr lang="en-US" dirty="0"/>
              <a:t> )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{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  </a:t>
            </a:r>
            <a:r>
              <a:rPr lang="cs-CZ" dirty="0"/>
              <a:t>if </a:t>
            </a:r>
            <a:r>
              <a:rPr lang="en-US" dirty="0"/>
              <a:t>( a[ j] &gt; x 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j = /*...*/;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  else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j = /*...*/;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}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}</a:t>
            </a:r>
          </a:p>
          <a:p>
            <a:endParaRPr lang="cs-CZ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4"/>
            <a:r>
              <a:rPr lang="en-US" dirty="0" err="1"/>
              <a:t>bsearch_many</a:t>
            </a:r>
            <a:r>
              <a:rPr lang="en-US" dirty="0"/>
              <a:t>( a, </a:t>
            </a:r>
            <a:r>
              <a:rPr lang="cs-CZ" dirty="0"/>
              <a:t>M, </a:t>
            </a:r>
            <a:r>
              <a:rPr lang="en-US" dirty="0"/>
              <a:t>b, N);</a:t>
            </a:r>
            <a:endParaRPr lang="cs-CZ" dirty="0"/>
          </a:p>
          <a:p>
            <a:pPr marL="274320" lvl="4" indent="-274320">
              <a:buClr>
                <a:schemeClr val="accent1"/>
              </a:buClr>
              <a:buSzPct val="76000"/>
            </a:pPr>
            <a:endParaRPr lang="en-US" dirty="0"/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void </a:t>
            </a:r>
            <a:r>
              <a:rPr lang="en-US" dirty="0" err="1"/>
              <a:t>bsearch_many</a:t>
            </a:r>
            <a:r>
              <a:rPr lang="en-US" dirty="0"/>
              <a:t>( a, </a:t>
            </a:r>
            <a:r>
              <a:rPr lang="cs-CZ" dirty="0"/>
              <a:t>M, </a:t>
            </a:r>
            <a:r>
              <a:rPr lang="en-US" dirty="0"/>
              <a:t>b, N)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{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while</a:t>
            </a:r>
            <a:r>
              <a:rPr lang="cs-CZ" dirty="0"/>
              <a:t> </a:t>
            </a:r>
            <a:r>
              <a:rPr lang="en-US" dirty="0"/>
              <a:t>( </a:t>
            </a:r>
            <a:r>
              <a:rPr lang="cs-CZ" dirty="0"/>
              <a:t>/*</a:t>
            </a:r>
            <a:r>
              <a:rPr lang="en-US" dirty="0"/>
              <a:t>???</a:t>
            </a:r>
            <a:r>
              <a:rPr lang="cs-CZ" dirty="0"/>
              <a:t>*/</a:t>
            </a:r>
            <a:r>
              <a:rPr lang="en-US" dirty="0"/>
              <a:t> )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  </a:t>
            </a:r>
            <a:r>
              <a:rPr lang="cs-CZ" dirty="0"/>
              <a:t>for </a:t>
            </a:r>
            <a:r>
              <a:rPr lang="en-US" dirty="0"/>
              <a:t>( 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 &lt; N; ++ </a:t>
            </a:r>
            <a:r>
              <a:rPr lang="en-US" dirty="0" err="1"/>
              <a:t>i</a:t>
            </a:r>
            <a:r>
              <a:rPr lang="en-US" dirty="0"/>
              <a:t> 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  {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</a:t>
            </a:r>
            <a:r>
              <a:rPr lang="cs-CZ" dirty="0"/>
              <a:t>if </a:t>
            </a:r>
            <a:r>
              <a:rPr lang="en-US" dirty="0"/>
              <a:t>( a[ j[ </a:t>
            </a:r>
            <a:r>
              <a:rPr lang="en-US" dirty="0" err="1"/>
              <a:t>i</a:t>
            </a:r>
            <a:r>
              <a:rPr lang="en-US" dirty="0"/>
              <a:t>]] &gt; b[ </a:t>
            </a:r>
            <a:r>
              <a:rPr lang="en-US" dirty="0" err="1"/>
              <a:t>i</a:t>
            </a:r>
            <a:r>
              <a:rPr lang="en-US" dirty="0"/>
              <a:t>] )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  j[ </a:t>
            </a:r>
            <a:r>
              <a:rPr lang="en-US" dirty="0" err="1"/>
              <a:t>i</a:t>
            </a:r>
            <a:r>
              <a:rPr lang="en-US" dirty="0"/>
              <a:t>] = /*...*/;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else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	  j[ </a:t>
            </a:r>
            <a:r>
              <a:rPr lang="en-US" dirty="0" err="1"/>
              <a:t>i</a:t>
            </a:r>
            <a:r>
              <a:rPr lang="en-US" dirty="0"/>
              <a:t>] = /*...*/; 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	  }</a:t>
            </a:r>
          </a:p>
          <a:p>
            <a:pPr marL="274320" lvl="4" indent="-274320">
              <a:buClr>
                <a:schemeClr val="accent1"/>
              </a:buClr>
              <a:buSzPct val="76000"/>
            </a:pPr>
            <a:r>
              <a:rPr lang="en-US" dirty="0"/>
              <a:t>}</a:t>
            </a:r>
          </a:p>
          <a:p>
            <a:endParaRPr lang="cs-CZ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“Parallel”</a:t>
            </a:r>
            <a:r>
              <a:rPr lang="cs-CZ" dirty="0"/>
              <a:t> bsearch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7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4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Loop skewing</a:t>
            </a:r>
            <a:endParaRPr lang="en-US" altLang="en-US"/>
          </a:p>
        </p:txBody>
      </p:sp>
      <p:sp>
        <p:nvSpPr>
          <p:cNvPr id="120835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951384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274320" lvl="1" indent="0">
              <a:buNone/>
            </a:pPr>
            <a:r>
              <a:rPr lang="en-US" altLang="en-US" sz="16000" dirty="0"/>
              <a:t>A more general example</a:t>
            </a:r>
            <a:endParaRPr lang="cs-CZ" altLang="en-US" sz="160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cs-CZ" altLang="en-US" sz="5600" dirty="0"/>
          </a:p>
          <a:p>
            <a:pPr marL="0" indent="0">
              <a:buNone/>
            </a:pPr>
            <a:endParaRPr lang="en-US" altLang="en-US" sz="5600" dirty="0"/>
          </a:p>
          <a:p>
            <a:pPr marL="0" indent="0">
              <a:buNone/>
            </a:pPr>
            <a:endParaRPr lang="en-US" altLang="en-US" sz="5600" dirty="0"/>
          </a:p>
          <a:p>
            <a:pPr marL="0" indent="0">
              <a:buNone/>
            </a:pPr>
            <a:endParaRPr lang="en-US" altLang="en-US" sz="5600" dirty="0"/>
          </a:p>
          <a:p>
            <a:pPr marL="0" indent="0">
              <a:buNone/>
            </a:pPr>
            <a:r>
              <a:rPr lang="cs-CZ" altLang="en-US" sz="5600" dirty="0"/>
              <a:t>		for J</a:t>
            </a:r>
            <a:r>
              <a:rPr lang="en-US" altLang="en-US" sz="5600" dirty="0"/>
              <a:t>:=1 to N do</a:t>
            </a:r>
          </a:p>
          <a:p>
            <a:pPr marL="0" indent="0">
              <a:buNone/>
            </a:pPr>
            <a:r>
              <a:rPr lang="en-US" altLang="en-US" sz="5600" dirty="0"/>
              <a:t>		  for K:=N-J to P do</a:t>
            </a:r>
          </a:p>
          <a:p>
            <a:pPr marL="0" indent="0">
              <a:buNone/>
            </a:pPr>
            <a:r>
              <a:rPr lang="en-US" altLang="en-US" sz="5600" dirty="0"/>
              <a:t>		    A[J,K]:=A[J-1,K]+A[J,K-1]</a:t>
            </a:r>
          </a:p>
          <a:p>
            <a:pPr marL="0" indent="0">
              <a:buNone/>
            </a:pPr>
            <a:endParaRPr lang="en-US" altLang="en-US" sz="5600" dirty="0"/>
          </a:p>
          <a:p>
            <a:pPr marL="0" indent="0">
              <a:buNone/>
            </a:pPr>
            <a:endParaRPr lang="en-US" altLang="en-US" sz="5600" dirty="0"/>
          </a:p>
          <a:p>
            <a:pPr marL="0" indent="0">
              <a:buNone/>
            </a:pPr>
            <a:endParaRPr lang="en-US" altLang="en-US" sz="5600" dirty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5037D5D-44AF-4CC9-9422-2C767BD3A3EF}" type="slidenum">
              <a:rPr lang="en-US" altLang="en-US" sz="1400" smtClean="0">
                <a:solidFill>
                  <a:srgbClr val="99FF99"/>
                </a:solidFill>
              </a:rPr>
              <a:pPr eaLnBrk="1" hangingPunct="1"/>
              <a:t>8</a:t>
            </a:fld>
            <a:r>
              <a:rPr lang="cs-CZ" altLang="en-US" sz="1400">
                <a:solidFill>
                  <a:srgbClr val="99FF99"/>
                </a:solidFill>
              </a:rPr>
              <a:t> </a:t>
            </a:r>
            <a:endParaRPr lang="en-US" altLang="en-US" sz="1400">
              <a:solidFill>
                <a:srgbClr val="99FF99"/>
              </a:solidFill>
            </a:endParaRPr>
          </a:p>
        </p:txBody>
      </p:sp>
      <p:grpSp>
        <p:nvGrpSpPr>
          <p:cNvPr id="120837" name="Group 21"/>
          <p:cNvGrpSpPr>
            <a:grpSpLocks/>
          </p:cNvGrpSpPr>
          <p:nvPr/>
        </p:nvGrpSpPr>
        <p:grpSpPr bwMode="auto">
          <a:xfrm>
            <a:off x="396875" y="1628775"/>
            <a:ext cx="8278813" cy="4946650"/>
            <a:chOff x="396310" y="1628801"/>
            <a:chExt cx="8280146" cy="4947065"/>
          </a:xfrm>
        </p:grpSpPr>
        <p:sp>
          <p:nvSpPr>
            <p:cNvPr id="120838" name="Oval 13"/>
            <p:cNvSpPr>
              <a:spLocks noChangeArrowheads="1"/>
            </p:cNvSpPr>
            <p:nvPr/>
          </p:nvSpPr>
          <p:spPr bwMode="auto">
            <a:xfrm>
              <a:off x="4931636" y="553090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39" name="Straight Arrow Connector 14"/>
            <p:cNvCxnSpPr>
              <a:cxnSpLocks noChangeShapeType="1"/>
            </p:cNvCxnSpPr>
            <p:nvPr/>
          </p:nvCxnSpPr>
          <p:spPr bwMode="auto">
            <a:xfrm>
              <a:off x="5147660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40" name="Oval 15"/>
            <p:cNvSpPr>
              <a:spLocks noChangeArrowheads="1"/>
            </p:cNvSpPr>
            <p:nvPr/>
          </p:nvSpPr>
          <p:spPr bwMode="auto">
            <a:xfrm>
              <a:off x="5867740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41" name="Straight Arrow Connector 16"/>
            <p:cNvCxnSpPr>
              <a:cxnSpLocks noChangeShapeType="1"/>
            </p:cNvCxnSpPr>
            <p:nvPr/>
          </p:nvCxnSpPr>
          <p:spPr bwMode="auto">
            <a:xfrm>
              <a:off x="6083764" y="563598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42" name="Oval 17"/>
            <p:cNvSpPr>
              <a:spLocks noChangeArrowheads="1"/>
            </p:cNvSpPr>
            <p:nvPr/>
          </p:nvSpPr>
          <p:spPr bwMode="auto">
            <a:xfrm>
              <a:off x="6803844" y="5525041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43" name="Straight Arrow Connector 18"/>
            <p:cNvCxnSpPr>
              <a:cxnSpLocks noChangeShapeType="1"/>
            </p:cNvCxnSpPr>
            <p:nvPr/>
          </p:nvCxnSpPr>
          <p:spPr bwMode="auto">
            <a:xfrm>
              <a:off x="7019868" y="5628174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44" name="Oval 19"/>
            <p:cNvSpPr>
              <a:spLocks noChangeArrowheads="1"/>
            </p:cNvSpPr>
            <p:nvPr/>
          </p:nvSpPr>
          <p:spPr bwMode="auto">
            <a:xfrm>
              <a:off x="7739948" y="5517232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0845" name="Oval 28"/>
            <p:cNvSpPr>
              <a:spLocks noChangeArrowheads="1"/>
            </p:cNvSpPr>
            <p:nvPr/>
          </p:nvSpPr>
          <p:spPr bwMode="auto">
            <a:xfrm>
              <a:off x="3995532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46" name="Straight Arrow Connector 29"/>
            <p:cNvCxnSpPr>
              <a:cxnSpLocks noChangeShapeType="1"/>
            </p:cNvCxnSpPr>
            <p:nvPr/>
          </p:nvCxnSpPr>
          <p:spPr bwMode="auto">
            <a:xfrm>
              <a:off x="4211556" y="468785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47" name="Oval 30"/>
            <p:cNvSpPr>
              <a:spLocks noChangeArrowheads="1"/>
            </p:cNvSpPr>
            <p:nvPr/>
          </p:nvSpPr>
          <p:spPr bwMode="auto">
            <a:xfrm>
              <a:off x="4931636" y="457691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48" name="Straight Arrow Connector 31"/>
            <p:cNvCxnSpPr>
              <a:cxnSpLocks noChangeShapeType="1"/>
            </p:cNvCxnSpPr>
            <p:nvPr/>
          </p:nvCxnSpPr>
          <p:spPr bwMode="auto">
            <a:xfrm>
              <a:off x="5147660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49" name="Oval 32"/>
            <p:cNvSpPr>
              <a:spLocks noChangeArrowheads="1"/>
            </p:cNvSpPr>
            <p:nvPr/>
          </p:nvSpPr>
          <p:spPr bwMode="auto">
            <a:xfrm>
              <a:off x="5867740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50" name="Straight Arrow Connector 33"/>
            <p:cNvCxnSpPr>
              <a:cxnSpLocks noChangeShapeType="1"/>
            </p:cNvCxnSpPr>
            <p:nvPr/>
          </p:nvCxnSpPr>
          <p:spPr bwMode="auto">
            <a:xfrm>
              <a:off x="6083764" y="46819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51" name="Oval 34"/>
            <p:cNvSpPr>
              <a:spLocks noChangeArrowheads="1"/>
            </p:cNvSpPr>
            <p:nvPr/>
          </p:nvSpPr>
          <p:spPr bwMode="auto">
            <a:xfrm>
              <a:off x="6803844" y="45710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52" name="Straight Arrow Connector 35"/>
            <p:cNvCxnSpPr>
              <a:cxnSpLocks noChangeShapeType="1"/>
            </p:cNvCxnSpPr>
            <p:nvPr/>
          </p:nvCxnSpPr>
          <p:spPr bwMode="auto">
            <a:xfrm>
              <a:off x="7019868" y="467418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53" name="Oval 36"/>
            <p:cNvSpPr>
              <a:spLocks noChangeArrowheads="1"/>
            </p:cNvSpPr>
            <p:nvPr/>
          </p:nvSpPr>
          <p:spPr bwMode="auto">
            <a:xfrm>
              <a:off x="7739948" y="456324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54" name="Straight Arrow Connector 40"/>
            <p:cNvCxnSpPr>
              <a:cxnSpLocks noChangeShapeType="1"/>
            </p:cNvCxnSpPr>
            <p:nvPr/>
          </p:nvCxnSpPr>
          <p:spPr bwMode="auto">
            <a:xfrm rot="-5400000">
              <a:off x="4679608" y="517086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55" name="Straight Arrow Connector 41"/>
            <p:cNvCxnSpPr>
              <a:cxnSpLocks noChangeShapeType="1"/>
            </p:cNvCxnSpPr>
            <p:nvPr/>
          </p:nvCxnSpPr>
          <p:spPr bwMode="auto">
            <a:xfrm rot="-5400000">
              <a:off x="5604389" y="517086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56" name="Straight Arrow Connector 42"/>
            <p:cNvCxnSpPr>
              <a:cxnSpLocks noChangeShapeType="1"/>
            </p:cNvCxnSpPr>
            <p:nvPr/>
          </p:nvCxnSpPr>
          <p:spPr bwMode="auto">
            <a:xfrm rot="-5400000">
              <a:off x="6536359" y="516500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57" name="Straight Arrow Connector 43"/>
            <p:cNvCxnSpPr>
              <a:cxnSpLocks noChangeShapeType="1"/>
            </p:cNvCxnSpPr>
            <p:nvPr/>
          </p:nvCxnSpPr>
          <p:spPr bwMode="auto">
            <a:xfrm rot="-5400000">
              <a:off x="7487920" y="5133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58" name="Oval 56"/>
            <p:cNvSpPr>
              <a:spLocks noChangeArrowheads="1"/>
            </p:cNvSpPr>
            <p:nvPr/>
          </p:nvSpPr>
          <p:spPr bwMode="auto">
            <a:xfrm>
              <a:off x="3059428" y="362862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59" name="Straight Arrow Connector 57"/>
            <p:cNvCxnSpPr>
              <a:cxnSpLocks noChangeShapeType="1"/>
            </p:cNvCxnSpPr>
            <p:nvPr/>
          </p:nvCxnSpPr>
          <p:spPr bwMode="auto">
            <a:xfrm>
              <a:off x="3275452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60" name="Oval 58"/>
            <p:cNvSpPr>
              <a:spLocks noChangeArrowheads="1"/>
            </p:cNvSpPr>
            <p:nvPr/>
          </p:nvSpPr>
          <p:spPr bwMode="auto">
            <a:xfrm>
              <a:off x="3995532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61" name="Straight Arrow Connector 59"/>
            <p:cNvCxnSpPr>
              <a:cxnSpLocks noChangeShapeType="1"/>
            </p:cNvCxnSpPr>
            <p:nvPr/>
          </p:nvCxnSpPr>
          <p:spPr bwMode="auto">
            <a:xfrm>
              <a:off x="4211556" y="374250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62" name="Oval 60"/>
            <p:cNvSpPr>
              <a:spLocks noChangeArrowheads="1"/>
            </p:cNvSpPr>
            <p:nvPr/>
          </p:nvSpPr>
          <p:spPr bwMode="auto">
            <a:xfrm>
              <a:off x="4931636" y="363155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63" name="Straight Arrow Connector 61"/>
            <p:cNvCxnSpPr>
              <a:cxnSpLocks noChangeShapeType="1"/>
            </p:cNvCxnSpPr>
            <p:nvPr/>
          </p:nvCxnSpPr>
          <p:spPr bwMode="auto">
            <a:xfrm>
              <a:off x="5147660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64" name="Oval 62"/>
            <p:cNvSpPr>
              <a:spLocks noChangeArrowheads="1"/>
            </p:cNvSpPr>
            <p:nvPr/>
          </p:nvSpPr>
          <p:spPr bwMode="auto">
            <a:xfrm>
              <a:off x="5867740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65" name="Straight Arrow Connector 63"/>
            <p:cNvCxnSpPr>
              <a:cxnSpLocks noChangeShapeType="1"/>
            </p:cNvCxnSpPr>
            <p:nvPr/>
          </p:nvCxnSpPr>
          <p:spPr bwMode="auto">
            <a:xfrm>
              <a:off x="6083764" y="373664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66" name="Oval 64"/>
            <p:cNvSpPr>
              <a:spLocks noChangeArrowheads="1"/>
            </p:cNvSpPr>
            <p:nvPr/>
          </p:nvSpPr>
          <p:spPr bwMode="auto">
            <a:xfrm>
              <a:off x="6803844" y="3625698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67" name="Straight Arrow Connector 65"/>
            <p:cNvCxnSpPr>
              <a:cxnSpLocks noChangeShapeType="1"/>
            </p:cNvCxnSpPr>
            <p:nvPr/>
          </p:nvCxnSpPr>
          <p:spPr bwMode="auto">
            <a:xfrm>
              <a:off x="7019868" y="372883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68" name="Oval 66"/>
            <p:cNvSpPr>
              <a:spLocks noChangeArrowheads="1"/>
            </p:cNvSpPr>
            <p:nvPr/>
          </p:nvSpPr>
          <p:spPr bwMode="auto">
            <a:xfrm>
              <a:off x="7739948" y="3617889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69" name="Straight Arrow Connector 69"/>
            <p:cNvCxnSpPr>
              <a:cxnSpLocks noChangeShapeType="1"/>
            </p:cNvCxnSpPr>
            <p:nvPr/>
          </p:nvCxnSpPr>
          <p:spPr bwMode="auto">
            <a:xfrm rot="-5400000">
              <a:off x="3743504" y="4225505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70" name="Straight Arrow Connector 70"/>
            <p:cNvCxnSpPr>
              <a:cxnSpLocks noChangeShapeType="1"/>
            </p:cNvCxnSpPr>
            <p:nvPr/>
          </p:nvCxnSpPr>
          <p:spPr bwMode="auto">
            <a:xfrm rot="-5400000">
              <a:off x="4679608" y="4225505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71" name="Straight Arrow Connector 71"/>
            <p:cNvCxnSpPr>
              <a:cxnSpLocks noChangeShapeType="1"/>
            </p:cNvCxnSpPr>
            <p:nvPr/>
          </p:nvCxnSpPr>
          <p:spPr bwMode="auto">
            <a:xfrm rot="-5400000">
              <a:off x="5604389" y="4225505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72" name="Straight Arrow Connector 72"/>
            <p:cNvCxnSpPr>
              <a:cxnSpLocks noChangeShapeType="1"/>
            </p:cNvCxnSpPr>
            <p:nvPr/>
          </p:nvCxnSpPr>
          <p:spPr bwMode="auto">
            <a:xfrm rot="-5400000">
              <a:off x="6536359" y="4219645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73" name="Straight Arrow Connector 73"/>
            <p:cNvCxnSpPr>
              <a:cxnSpLocks noChangeShapeType="1"/>
            </p:cNvCxnSpPr>
            <p:nvPr/>
          </p:nvCxnSpPr>
          <p:spPr bwMode="auto">
            <a:xfrm rot="-5400000">
              <a:off x="7487920" y="4187980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74" name="Oval 76"/>
            <p:cNvSpPr>
              <a:spLocks noChangeArrowheads="1"/>
            </p:cNvSpPr>
            <p:nvPr/>
          </p:nvSpPr>
          <p:spPr bwMode="auto">
            <a:xfrm>
              <a:off x="212282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75" name="Straight Arrow Connector 78"/>
            <p:cNvCxnSpPr>
              <a:cxnSpLocks noChangeShapeType="1"/>
            </p:cNvCxnSpPr>
            <p:nvPr/>
          </p:nvCxnSpPr>
          <p:spPr bwMode="auto">
            <a:xfrm>
              <a:off x="2338852" y="280426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76" name="Oval 79"/>
            <p:cNvSpPr>
              <a:spLocks noChangeArrowheads="1"/>
            </p:cNvSpPr>
            <p:nvPr/>
          </p:nvSpPr>
          <p:spPr bwMode="auto">
            <a:xfrm>
              <a:off x="3058932" y="269332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77" name="Straight Arrow Connector 80"/>
            <p:cNvCxnSpPr>
              <a:cxnSpLocks noChangeShapeType="1"/>
            </p:cNvCxnSpPr>
            <p:nvPr/>
          </p:nvCxnSpPr>
          <p:spPr bwMode="auto">
            <a:xfrm>
              <a:off x="3274956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78" name="Oval 81"/>
            <p:cNvSpPr>
              <a:spLocks noChangeArrowheads="1"/>
            </p:cNvSpPr>
            <p:nvPr/>
          </p:nvSpPr>
          <p:spPr bwMode="auto">
            <a:xfrm>
              <a:off x="3995036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79" name="Straight Arrow Connector 82"/>
            <p:cNvCxnSpPr>
              <a:cxnSpLocks noChangeShapeType="1"/>
            </p:cNvCxnSpPr>
            <p:nvPr/>
          </p:nvCxnSpPr>
          <p:spPr bwMode="auto">
            <a:xfrm>
              <a:off x="4211060" y="280719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80" name="Oval 83"/>
            <p:cNvSpPr>
              <a:spLocks noChangeArrowheads="1"/>
            </p:cNvSpPr>
            <p:nvPr/>
          </p:nvSpPr>
          <p:spPr bwMode="auto">
            <a:xfrm>
              <a:off x="4931140" y="269625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81" name="Straight Arrow Connector 84"/>
            <p:cNvCxnSpPr>
              <a:cxnSpLocks noChangeShapeType="1"/>
            </p:cNvCxnSpPr>
            <p:nvPr/>
          </p:nvCxnSpPr>
          <p:spPr bwMode="auto">
            <a:xfrm>
              <a:off x="5147164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82" name="Oval 85"/>
            <p:cNvSpPr>
              <a:spLocks noChangeArrowheads="1"/>
            </p:cNvSpPr>
            <p:nvPr/>
          </p:nvSpPr>
          <p:spPr bwMode="auto">
            <a:xfrm>
              <a:off x="5867244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83" name="Straight Arrow Connector 86"/>
            <p:cNvCxnSpPr>
              <a:cxnSpLocks noChangeShapeType="1"/>
            </p:cNvCxnSpPr>
            <p:nvPr/>
          </p:nvCxnSpPr>
          <p:spPr bwMode="auto">
            <a:xfrm>
              <a:off x="6083268" y="280133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84" name="Oval 87"/>
            <p:cNvSpPr>
              <a:spLocks noChangeArrowheads="1"/>
            </p:cNvSpPr>
            <p:nvPr/>
          </p:nvSpPr>
          <p:spPr bwMode="auto">
            <a:xfrm>
              <a:off x="6803348" y="2690394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85" name="Straight Arrow Connector 88"/>
            <p:cNvCxnSpPr>
              <a:cxnSpLocks noChangeShapeType="1"/>
            </p:cNvCxnSpPr>
            <p:nvPr/>
          </p:nvCxnSpPr>
          <p:spPr bwMode="auto">
            <a:xfrm>
              <a:off x="7019372" y="2793527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86" name="Oval 89"/>
            <p:cNvSpPr>
              <a:spLocks noChangeArrowheads="1"/>
            </p:cNvSpPr>
            <p:nvPr/>
          </p:nvSpPr>
          <p:spPr bwMode="auto">
            <a:xfrm>
              <a:off x="7739452" y="2682585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87" name="Straight Arrow Connector 91"/>
            <p:cNvCxnSpPr>
              <a:cxnSpLocks noChangeShapeType="1"/>
            </p:cNvCxnSpPr>
            <p:nvPr/>
          </p:nvCxnSpPr>
          <p:spPr bwMode="auto">
            <a:xfrm rot="-5400000">
              <a:off x="2806904" y="329020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88" name="Straight Arrow Connector 92"/>
            <p:cNvCxnSpPr>
              <a:cxnSpLocks noChangeShapeType="1"/>
            </p:cNvCxnSpPr>
            <p:nvPr/>
          </p:nvCxnSpPr>
          <p:spPr bwMode="auto">
            <a:xfrm rot="-5400000">
              <a:off x="3743008" y="329020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89" name="Straight Arrow Connector 93"/>
            <p:cNvCxnSpPr>
              <a:cxnSpLocks noChangeShapeType="1"/>
            </p:cNvCxnSpPr>
            <p:nvPr/>
          </p:nvCxnSpPr>
          <p:spPr bwMode="auto">
            <a:xfrm rot="-5400000">
              <a:off x="4679112" y="329020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90" name="Straight Arrow Connector 94"/>
            <p:cNvCxnSpPr>
              <a:cxnSpLocks noChangeShapeType="1"/>
            </p:cNvCxnSpPr>
            <p:nvPr/>
          </p:nvCxnSpPr>
          <p:spPr bwMode="auto">
            <a:xfrm rot="-5400000">
              <a:off x="5603893" y="329020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91" name="Straight Arrow Connector 95"/>
            <p:cNvCxnSpPr>
              <a:cxnSpLocks noChangeShapeType="1"/>
            </p:cNvCxnSpPr>
            <p:nvPr/>
          </p:nvCxnSpPr>
          <p:spPr bwMode="auto">
            <a:xfrm rot="-5400000">
              <a:off x="6535863" y="3284341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92" name="Straight Arrow Connector 96"/>
            <p:cNvCxnSpPr>
              <a:cxnSpLocks noChangeShapeType="1"/>
            </p:cNvCxnSpPr>
            <p:nvPr/>
          </p:nvCxnSpPr>
          <p:spPr bwMode="auto">
            <a:xfrm rot="-5400000">
              <a:off x="7487424" y="3252676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893" name="Straight Arrow Connector 98"/>
            <p:cNvCxnSpPr>
              <a:cxnSpLocks noChangeShapeType="1"/>
            </p:cNvCxnSpPr>
            <p:nvPr/>
          </p:nvCxnSpPr>
          <p:spPr bwMode="auto">
            <a:xfrm>
              <a:off x="140324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94" name="Oval 99"/>
            <p:cNvSpPr>
              <a:spLocks noChangeArrowheads="1"/>
            </p:cNvSpPr>
            <p:nvPr/>
          </p:nvSpPr>
          <p:spPr bwMode="auto">
            <a:xfrm>
              <a:off x="212332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20895" name="Oval 100"/>
            <p:cNvSpPr>
              <a:spLocks noChangeArrowheads="1"/>
            </p:cNvSpPr>
            <p:nvPr/>
          </p:nvSpPr>
          <p:spPr bwMode="auto">
            <a:xfrm>
              <a:off x="1192707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96" name="Straight Arrow Connector 101"/>
            <p:cNvCxnSpPr>
              <a:cxnSpLocks noChangeShapeType="1"/>
            </p:cNvCxnSpPr>
            <p:nvPr/>
          </p:nvCxnSpPr>
          <p:spPr bwMode="auto">
            <a:xfrm>
              <a:off x="2339348" y="188668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97" name="Oval 102"/>
            <p:cNvSpPr>
              <a:spLocks noChangeArrowheads="1"/>
            </p:cNvSpPr>
            <p:nvPr/>
          </p:nvSpPr>
          <p:spPr bwMode="auto">
            <a:xfrm>
              <a:off x="3059428" y="177574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898" name="Straight Arrow Connector 103"/>
            <p:cNvCxnSpPr>
              <a:cxnSpLocks noChangeShapeType="1"/>
            </p:cNvCxnSpPr>
            <p:nvPr/>
          </p:nvCxnSpPr>
          <p:spPr bwMode="auto">
            <a:xfrm>
              <a:off x="3275452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899" name="Oval 104"/>
            <p:cNvSpPr>
              <a:spLocks noChangeArrowheads="1"/>
            </p:cNvSpPr>
            <p:nvPr/>
          </p:nvSpPr>
          <p:spPr bwMode="auto">
            <a:xfrm>
              <a:off x="3995532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900" name="Straight Arrow Connector 105"/>
            <p:cNvCxnSpPr>
              <a:cxnSpLocks noChangeShapeType="1"/>
            </p:cNvCxnSpPr>
            <p:nvPr/>
          </p:nvCxnSpPr>
          <p:spPr bwMode="auto">
            <a:xfrm>
              <a:off x="4211556" y="188961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01" name="Oval 106"/>
            <p:cNvSpPr>
              <a:spLocks noChangeArrowheads="1"/>
            </p:cNvSpPr>
            <p:nvPr/>
          </p:nvSpPr>
          <p:spPr bwMode="auto">
            <a:xfrm>
              <a:off x="4931636" y="177867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902" name="Straight Arrow Connector 107"/>
            <p:cNvCxnSpPr>
              <a:cxnSpLocks noChangeShapeType="1"/>
            </p:cNvCxnSpPr>
            <p:nvPr/>
          </p:nvCxnSpPr>
          <p:spPr bwMode="auto">
            <a:xfrm>
              <a:off x="5147660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03" name="Oval 108"/>
            <p:cNvSpPr>
              <a:spLocks noChangeArrowheads="1"/>
            </p:cNvSpPr>
            <p:nvPr/>
          </p:nvSpPr>
          <p:spPr bwMode="auto">
            <a:xfrm>
              <a:off x="5867740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904" name="Straight Arrow Connector 109"/>
            <p:cNvCxnSpPr>
              <a:cxnSpLocks noChangeShapeType="1"/>
            </p:cNvCxnSpPr>
            <p:nvPr/>
          </p:nvCxnSpPr>
          <p:spPr bwMode="auto">
            <a:xfrm>
              <a:off x="6083764" y="188375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05" name="Oval 110"/>
            <p:cNvSpPr>
              <a:spLocks noChangeArrowheads="1"/>
            </p:cNvSpPr>
            <p:nvPr/>
          </p:nvSpPr>
          <p:spPr bwMode="auto">
            <a:xfrm>
              <a:off x="6803844" y="1772816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906" name="Straight Arrow Connector 111"/>
            <p:cNvCxnSpPr>
              <a:cxnSpLocks noChangeShapeType="1"/>
            </p:cNvCxnSpPr>
            <p:nvPr/>
          </p:nvCxnSpPr>
          <p:spPr bwMode="auto">
            <a:xfrm>
              <a:off x="7019868" y="1875949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07" name="Oval 112"/>
            <p:cNvSpPr>
              <a:spLocks noChangeArrowheads="1"/>
            </p:cNvSpPr>
            <p:nvPr/>
          </p:nvSpPr>
          <p:spPr bwMode="auto">
            <a:xfrm>
              <a:off x="7739948" y="1765007"/>
              <a:ext cx="216024" cy="216024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120908" name="Straight Arrow Connector 113"/>
            <p:cNvCxnSpPr>
              <a:cxnSpLocks noChangeShapeType="1"/>
            </p:cNvCxnSpPr>
            <p:nvPr/>
          </p:nvCxnSpPr>
          <p:spPr bwMode="auto">
            <a:xfrm rot="-5400000">
              <a:off x="1881934" y="237262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09" name="Straight Arrow Connector 114"/>
            <p:cNvCxnSpPr>
              <a:cxnSpLocks noChangeShapeType="1"/>
            </p:cNvCxnSpPr>
            <p:nvPr/>
          </p:nvCxnSpPr>
          <p:spPr bwMode="auto">
            <a:xfrm rot="-5400000">
              <a:off x="2807400" y="237262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0" name="Straight Arrow Connector 115"/>
            <p:cNvCxnSpPr>
              <a:cxnSpLocks noChangeShapeType="1"/>
            </p:cNvCxnSpPr>
            <p:nvPr/>
          </p:nvCxnSpPr>
          <p:spPr bwMode="auto">
            <a:xfrm rot="-5400000">
              <a:off x="3743504" y="237262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1" name="Straight Arrow Connector 116"/>
            <p:cNvCxnSpPr>
              <a:cxnSpLocks noChangeShapeType="1"/>
            </p:cNvCxnSpPr>
            <p:nvPr/>
          </p:nvCxnSpPr>
          <p:spPr bwMode="auto">
            <a:xfrm rot="-5400000">
              <a:off x="4679608" y="237262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2" name="Straight Arrow Connector 117"/>
            <p:cNvCxnSpPr>
              <a:cxnSpLocks noChangeShapeType="1"/>
            </p:cNvCxnSpPr>
            <p:nvPr/>
          </p:nvCxnSpPr>
          <p:spPr bwMode="auto">
            <a:xfrm rot="-5400000">
              <a:off x="5604389" y="237262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3" name="Straight Arrow Connector 118"/>
            <p:cNvCxnSpPr>
              <a:cxnSpLocks noChangeShapeType="1"/>
            </p:cNvCxnSpPr>
            <p:nvPr/>
          </p:nvCxnSpPr>
          <p:spPr bwMode="auto">
            <a:xfrm rot="-5400000">
              <a:off x="6536359" y="2366763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4" name="Straight Arrow Connector 119"/>
            <p:cNvCxnSpPr>
              <a:cxnSpLocks noChangeShapeType="1"/>
            </p:cNvCxnSpPr>
            <p:nvPr/>
          </p:nvCxnSpPr>
          <p:spPr bwMode="auto">
            <a:xfrm rot="-5400000">
              <a:off x="7487920" y="2335098"/>
              <a:ext cx="720080" cy="0"/>
            </a:xfrm>
            <a:prstGeom prst="straightConnector1">
              <a:avLst/>
            </a:prstGeom>
            <a:noFill/>
            <a:ln w="28575" algn="ctr">
              <a:solidFill>
                <a:srgbClr val="0070C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0915" name="Straight Arrow Connector 120"/>
            <p:cNvCxnSpPr>
              <a:cxnSpLocks noChangeShapeType="1"/>
            </p:cNvCxnSpPr>
            <p:nvPr/>
          </p:nvCxnSpPr>
          <p:spPr bwMode="auto">
            <a:xfrm>
              <a:off x="971600" y="6237312"/>
              <a:ext cx="7704856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16" name="TextBox 123"/>
            <p:cNvSpPr txBox="1">
              <a:spLocks noChangeArrowheads="1"/>
            </p:cNvSpPr>
            <p:nvPr/>
          </p:nvSpPr>
          <p:spPr bwMode="auto">
            <a:xfrm>
              <a:off x="4577192" y="6237312"/>
              <a:ext cx="3209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K</a:t>
              </a:r>
              <a:endParaRPr lang="en-US" altLang="en-US"/>
            </a:p>
          </p:txBody>
        </p:sp>
        <p:cxnSp>
          <p:nvCxnSpPr>
            <p:cNvPr id="120917" name="Straight Arrow Connector 124"/>
            <p:cNvCxnSpPr>
              <a:cxnSpLocks noChangeShapeType="1"/>
            </p:cNvCxnSpPr>
            <p:nvPr/>
          </p:nvCxnSpPr>
          <p:spPr bwMode="auto">
            <a:xfrm flipV="1">
              <a:off x="683568" y="1628801"/>
              <a:ext cx="0" cy="439248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20918" name="TextBox 125"/>
            <p:cNvSpPr txBox="1">
              <a:spLocks noChangeArrowheads="1"/>
            </p:cNvSpPr>
            <p:nvPr/>
          </p:nvSpPr>
          <p:spPr bwMode="auto">
            <a:xfrm>
              <a:off x="396310" y="3526911"/>
              <a:ext cx="28725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cs-CZ" altLang="en-US"/>
                <a:t>J</a:t>
              </a:r>
              <a:endParaRPr lang="en-US" alt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NPRG054 High Performance Software Development- 2020/2021 David Bednárek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5431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Loop skewing</a:t>
            </a:r>
            <a:endParaRPr lang="en-US" altLang="en-US"/>
          </a:p>
        </p:txBody>
      </p:sp>
      <p:sp>
        <p:nvSpPr>
          <p:cNvPr id="122883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lang="en-US" altLang="en-US" i="1" dirty="0"/>
              <a:t>Polyhedral compilation </a:t>
            </a:r>
            <a:r>
              <a:rPr lang="en-US" altLang="en-US" dirty="0"/>
              <a:t>(generalized Loop skewing)</a:t>
            </a:r>
            <a:endParaRPr lang="cs-CZ" altLang="en-US" dirty="0"/>
          </a:p>
          <a:p>
            <a:endParaRPr lang="en-US" altLang="en-US" dirty="0"/>
          </a:p>
          <a:p>
            <a:pPr lvl="4"/>
            <a:r>
              <a:rPr lang="cs-CZ" altLang="en-US" dirty="0"/>
              <a:t>		for J</a:t>
            </a:r>
            <a:r>
              <a:rPr lang="en-US" altLang="en-US" dirty="0"/>
              <a:t>:=1 to N do</a:t>
            </a:r>
          </a:p>
          <a:p>
            <a:pPr lvl="4"/>
            <a:r>
              <a:rPr lang="en-US" altLang="en-US" dirty="0"/>
              <a:t>		  for K:=N-J to P do</a:t>
            </a:r>
          </a:p>
          <a:p>
            <a:pPr lvl="4"/>
            <a:r>
              <a:rPr lang="en-US" altLang="en-US" dirty="0"/>
              <a:t>		    A[J,K]:=A[J-1,K]+A[J,K-1]</a:t>
            </a:r>
          </a:p>
          <a:p>
            <a:endParaRPr lang="en-US" altLang="en-US" dirty="0"/>
          </a:p>
          <a:p>
            <a:r>
              <a:rPr lang="en-US" altLang="en-US" dirty="0"/>
              <a:t>A loop nest is qualified for polyhedral optimization, if:</a:t>
            </a:r>
          </a:p>
          <a:p>
            <a:pPr lvl="1"/>
            <a:r>
              <a:rPr lang="en-US" altLang="en-US" dirty="0"/>
              <a:t>The borders of iteration space are linear inequality constraints on control variables</a:t>
            </a:r>
          </a:p>
          <a:p>
            <a:pPr lvl="2"/>
            <a:r>
              <a:rPr lang="en-US" altLang="en-US" dirty="0"/>
              <a:t>Control variables are normalized to have step = +1</a:t>
            </a:r>
          </a:p>
          <a:p>
            <a:pPr lvl="1"/>
            <a:r>
              <a:rPr lang="en-US" altLang="en-US" dirty="0"/>
              <a:t>All memory accesses are indexed by linear combinations of control variables</a:t>
            </a:r>
          </a:p>
          <a:p>
            <a:pPr lvl="2"/>
            <a:r>
              <a:rPr lang="en-US" altLang="en-US" dirty="0"/>
              <a:t>If the same array is accessed more than once, the multiplicative constants must be identical</a:t>
            </a:r>
            <a:endParaRPr lang="cs-CZ" altLang="en-US" dirty="0"/>
          </a:p>
          <a:p>
            <a:endParaRPr lang="en-US" altLang="en-US" dirty="0"/>
          </a:p>
          <a:p>
            <a:r>
              <a:rPr lang="en-US" altLang="en-US" dirty="0"/>
              <a:t>Determining cross-iteration dependencies</a:t>
            </a:r>
            <a:endParaRPr lang="cs-CZ" altLang="en-US" dirty="0"/>
          </a:p>
          <a:p>
            <a:pPr lvl="1"/>
            <a:r>
              <a:rPr lang="en-US" altLang="en-US" dirty="0"/>
              <a:t>Each write-read, read-write, or write-write pair for the same array must be examined</a:t>
            </a:r>
            <a:endParaRPr lang="cs-CZ" altLang="en-US" dirty="0"/>
          </a:p>
          <a:p>
            <a:pPr lvl="2"/>
            <a:r>
              <a:rPr lang="en-US" altLang="en-US" dirty="0"/>
              <a:t>The difference of indices determines the cases of dependency</a:t>
            </a:r>
          </a:p>
          <a:p>
            <a:pPr lvl="3"/>
            <a:r>
              <a:rPr lang="en-US" altLang="en-US" dirty="0"/>
              <a:t>A[J1,K1] === A[J2-1,K2] implies &lt;J2,K2&gt; - &lt;J1,K1&gt; = &lt;1, 0&gt;</a:t>
            </a:r>
          </a:p>
          <a:p>
            <a:pPr lvl="3"/>
            <a:r>
              <a:rPr lang="en-US" altLang="en-US" dirty="0"/>
              <a:t>The vector &lt;1, 0&gt; indicates the direction of the dependency in the iteration space</a:t>
            </a:r>
          </a:p>
          <a:p>
            <a:pPr lvl="3"/>
            <a:r>
              <a:rPr lang="en-US" altLang="en-US" dirty="0"/>
              <a:t>The other pair A[J1,K1] === A[J2,K2-1] in this example produces &lt;0, 1&gt;</a:t>
            </a:r>
          </a:p>
          <a:p>
            <a:pPr lvl="2"/>
            <a:r>
              <a:rPr lang="en-US" altLang="en-US" dirty="0"/>
              <a:t>The vectors are always oriented so that their leftmost nonzero element is positive</a:t>
            </a:r>
          </a:p>
          <a:p>
            <a:pPr lvl="3"/>
            <a:r>
              <a:rPr lang="en-US" altLang="en-US" dirty="0"/>
              <a:t>Because the orientation of the dependency is determined by the original order of iterations</a:t>
            </a:r>
          </a:p>
          <a:p>
            <a:pPr lvl="2"/>
            <a:r>
              <a:rPr lang="en-US" altLang="en-US" dirty="0"/>
              <a:t>The convex hull of dependency vectors determines transitively dependent iterations</a:t>
            </a:r>
          </a:p>
          <a:p>
            <a:r>
              <a:rPr lang="en-US" altLang="en-US" dirty="0"/>
              <a:t>Optimizing for fine-grained parallelization (vectorization, ILP)</a:t>
            </a:r>
            <a:endParaRPr lang="cs-CZ" altLang="en-US" dirty="0"/>
          </a:p>
          <a:p>
            <a:pPr lvl="1"/>
            <a:r>
              <a:rPr lang="en-US" altLang="en-US" dirty="0"/>
              <a:t>In the innermost loop, use an iteration direction outside the convex hull of dependencies</a:t>
            </a:r>
          </a:p>
          <a:p>
            <a:pPr lvl="2"/>
            <a:r>
              <a:rPr lang="en-US" altLang="en-US" dirty="0"/>
              <a:t>May require a linear combination of the original control variables</a:t>
            </a:r>
          </a:p>
          <a:p>
            <a:pPr lvl="2"/>
            <a:r>
              <a:rPr lang="en-US" altLang="en-US" dirty="0"/>
              <a:t>It requires the transformation of iteration boundaries (for-loop boundary expressions)</a:t>
            </a:r>
          </a:p>
          <a:p>
            <a:pPr lvl="3"/>
            <a:r>
              <a:rPr lang="en-US" altLang="en-US" dirty="0"/>
              <a:t>More complex cases</a:t>
            </a:r>
            <a:r>
              <a:rPr lang="cs-CZ" altLang="en-US" dirty="0"/>
              <a:t>: </a:t>
            </a:r>
            <a:r>
              <a:rPr lang="en-US" altLang="en-US" dirty="0"/>
              <a:t>Divide the iteration space into simpler geometrical shapes</a:t>
            </a:r>
            <a:endParaRPr lang="cs-CZ" altLang="en-US" dirty="0"/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defRPr sz="1600" b="1">
                <a:solidFill>
                  <a:schemeClr val="tx1"/>
                </a:solidFill>
                <a:latin typeface="Courier New" pitchFamily="49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Ø"/>
              <a:defRPr sz="2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760E2B8-940E-4B3D-A945-2E2DC07B0AE8}" type="slidenum">
              <a:rPr lang="en-US" altLang="en-US" sz="1400" b="0" smtClean="0">
                <a:solidFill>
                  <a:srgbClr val="99FF99"/>
                </a:solidFill>
                <a:latin typeface="Arial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r>
              <a:rPr lang="cs-CZ" altLang="en-US" sz="1400" b="0">
                <a:solidFill>
                  <a:srgbClr val="99FF99"/>
                </a:solidFill>
                <a:latin typeface="Arial" charset="0"/>
              </a:rPr>
              <a:t> </a:t>
            </a:r>
            <a:endParaRPr lang="en-US" altLang="en-US" sz="1400" b="0">
              <a:solidFill>
                <a:srgbClr val="99FF99"/>
              </a:solidFill>
              <a:latin typeface="Arial" charset="0"/>
            </a:endParaRPr>
          </a:p>
        </p:txBody>
      </p:sp>
      <p:cxnSp>
        <p:nvCxnSpPr>
          <p:cNvPr id="5" name="Straight Arrow Connector 82">
            <a:extLst>
              <a:ext uri="{FF2B5EF4-FFF2-40B4-BE49-F238E27FC236}">
                <a16:creationId xmlns:a16="http://schemas.microsoft.com/office/drawing/2014/main" id="{233B5CBB-F3A7-4242-82A9-9151E0288A3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6452" y="4581128"/>
            <a:ext cx="719964" cy="0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Straight Arrow Connector 115">
            <a:extLst>
              <a:ext uri="{FF2B5EF4-FFF2-40B4-BE49-F238E27FC236}">
                <a16:creationId xmlns:a16="http://schemas.microsoft.com/office/drawing/2014/main" id="{BD36A1EA-5C0D-410A-BAD2-A7DA28390754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7488953" y="3786582"/>
            <a:ext cx="0" cy="722538"/>
          </a:xfrm>
          <a:prstGeom prst="straightConnector1">
            <a:avLst/>
          </a:prstGeom>
          <a:noFill/>
          <a:ln w="28575" algn="ctr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ight Arrow 97">
            <a:extLst>
              <a:ext uri="{FF2B5EF4-FFF2-40B4-BE49-F238E27FC236}">
                <a16:creationId xmlns:a16="http://schemas.microsoft.com/office/drawing/2014/main" id="{C4011BA1-6C3E-4F9F-A1A3-81628BD1E935}"/>
              </a:ext>
            </a:extLst>
          </p:cNvPr>
          <p:cNvSpPr>
            <a:spLocks noChangeArrowheads="1"/>
          </p:cNvSpPr>
          <p:nvPr/>
        </p:nvSpPr>
        <p:spPr bwMode="auto">
          <a:xfrm rot="13516723" flipH="1">
            <a:off x="7346746" y="4920606"/>
            <a:ext cx="1109486" cy="165563"/>
          </a:xfrm>
          <a:prstGeom prst="rightArrow">
            <a:avLst>
              <a:gd name="adj1" fmla="val 50000"/>
              <a:gd name="adj2" fmla="val 49989"/>
            </a:avLst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Partial Circle 2">
            <a:extLst>
              <a:ext uri="{FF2B5EF4-FFF2-40B4-BE49-F238E27FC236}">
                <a16:creationId xmlns:a16="http://schemas.microsoft.com/office/drawing/2014/main" id="{ED7D3302-FEAD-4BB1-A376-C6D8A3FB3FB6}"/>
              </a:ext>
            </a:extLst>
          </p:cNvPr>
          <p:cNvSpPr/>
          <p:nvPr/>
        </p:nvSpPr>
        <p:spPr>
          <a:xfrm>
            <a:off x="6963450" y="3861065"/>
            <a:ext cx="1208927" cy="1296110"/>
          </a:xfrm>
          <a:prstGeom prst="pie">
            <a:avLst>
              <a:gd name="adj1" fmla="val 16183482"/>
              <a:gd name="adj2" fmla="val 18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092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5116</TotalTime>
  <Words>1094</Words>
  <Application>Microsoft Office PowerPoint</Application>
  <PresentationFormat>On-screen Show (4:3)</PresentationFormat>
  <Paragraphs>211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Consolas</vt:lpstr>
      <vt:lpstr>Courier New</vt:lpstr>
      <vt:lpstr>Wingdings</vt:lpstr>
      <vt:lpstr>Wingdings 3</vt:lpstr>
      <vt:lpstr>Origin</vt:lpstr>
      <vt:lpstr>Optimization of nested loops</vt:lpstr>
      <vt:lpstr>Dependency analysis</vt:lpstr>
      <vt:lpstr>Example</vt:lpstr>
      <vt:lpstr>Example – vector-by-matrix multiplication</vt:lpstr>
      <vt:lpstr>Loop reversal</vt:lpstr>
      <vt:lpstr>Loop reversal</vt:lpstr>
      <vt:lpstr>“Parallel” bsearch</vt:lpstr>
      <vt:lpstr>Loop skewing</vt:lpstr>
      <vt:lpstr>Loop skewing</vt:lpstr>
      <vt:lpstr>Loop skewing</vt:lpstr>
    </vt:vector>
  </TitlesOfParts>
  <Company>KSI MFF UK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bednarek</dc:creator>
  <cp:lastModifiedBy>David Bednárek</cp:lastModifiedBy>
  <cp:revision>537</cp:revision>
  <dcterms:created xsi:type="dcterms:W3CDTF">2012-09-19T18:13:04Z</dcterms:created>
  <dcterms:modified xsi:type="dcterms:W3CDTF">2021-04-22T23:04:06Z</dcterms:modified>
</cp:coreProperties>
</file>