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1" r:id="rId2"/>
    <p:sldId id="267" r:id="rId3"/>
    <p:sldId id="256" r:id="rId4"/>
    <p:sldId id="257" r:id="rId5"/>
    <p:sldId id="260" r:id="rId6"/>
    <p:sldId id="258" r:id="rId7"/>
    <p:sldId id="259" r:id="rId8"/>
    <p:sldId id="266" r:id="rId9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984" autoAdjust="0"/>
  </p:normalViewPr>
  <p:slideViewPr>
    <p:cSldViewPr>
      <p:cViewPr varScale="1">
        <p:scale>
          <a:sx n="137" d="100"/>
          <a:sy n="137" d="100"/>
        </p:scale>
        <p:origin x="6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09.04.2020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DAF8-66BC-43C5-9CCD-39D794002F00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3573015"/>
            <a:ext cx="8928992" cy="2880321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3429000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31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E35A-58AB-4294-B732-60C494B69933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FC46-34CE-41D6-90D2-5483FF721D39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F6C5-D0C8-4FAD-A7E1-6B961D038397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8742-43D4-4EDC-8761-B33F98BB136E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F521-3675-4978-8DDA-235CC3B81404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63BE-EEB6-4B2F-830F-9344D749CDF7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76A-BDA4-4AF6-AC8F-B26CDA63CC10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5004-823A-4F68-886F-3E1F2CC60AA1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6F4A-56F2-4C7A-972B-DF601EA54D19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 smtClean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 smtClean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 smtClean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524A-4A8B-4BB2-AE26-F13A643689CD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  <a:r>
              <a:rPr kumimoji="0" lang="cs-CZ" dirty="0" smtClean="0"/>
              <a:t> </a:t>
            </a:r>
            <a:r>
              <a:rPr kumimoji="0" lang="en-US" dirty="0" smtClean="0"/>
              <a:t>!@#$%^&amp;*(){}|:"&lt;&gt;?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  <a:r>
              <a:rPr kumimoji="0" lang="cs-CZ" dirty="0" smtClean="0"/>
              <a:t> +</a:t>
            </a:r>
            <a:r>
              <a:rPr kumimoji="0" lang="cs-CZ" dirty="0" err="1" smtClean="0"/>
              <a:t>ěščřžýáíéúů</a:t>
            </a:r>
            <a:endParaRPr kumimoji="0" lang="en-US" dirty="0" smtClean="0"/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9FEF60E2-7ACB-4E46-A771-4412D8AFEC6D}" type="datetime1">
              <a:rPr lang="cs-CZ" smtClean="0"/>
              <a:t>09.04.2020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73" r:id="rId10"/>
    <p:sldLayoutId id="2147483669" r:id="rId11"/>
    <p:sldLayoutId id="2147483670" r:id="rId12"/>
    <p:sldLayoutId id="2147483671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Vnořené smyčky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42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4"/>
            <a:r>
              <a:rPr lang="cs-CZ" dirty="0" smtClean="0"/>
              <a:t>for J </a:t>
            </a:r>
            <a:r>
              <a:rPr lang="en-US" dirty="0" smtClean="0"/>
              <a:t>:= 1 to M do</a:t>
            </a:r>
          </a:p>
          <a:p>
            <a:pPr lvl="4"/>
            <a:r>
              <a:rPr lang="en-US" dirty="0"/>
              <a:t> </a:t>
            </a:r>
            <a:r>
              <a:rPr lang="en-US" dirty="0" smtClean="0"/>
              <a:t> for K := 1 to N do</a:t>
            </a:r>
          </a:p>
          <a:p>
            <a:pPr lvl="4"/>
            <a:r>
              <a:rPr lang="en-US" dirty="0"/>
              <a:t> </a:t>
            </a:r>
            <a:r>
              <a:rPr lang="en-US" dirty="0" smtClean="0"/>
              <a:t>   C[J] := C[J] + A[</a:t>
            </a:r>
            <a:r>
              <a:rPr lang="cs-CZ" dirty="0" smtClean="0"/>
              <a:t>J</a:t>
            </a:r>
            <a:r>
              <a:rPr lang="en-US" dirty="0" smtClean="0"/>
              <a:t>]*B[J,K]</a:t>
            </a:r>
            <a:endParaRPr lang="cs-CZ" dirty="0" smtClean="0"/>
          </a:p>
          <a:p>
            <a:pPr lvl="4"/>
            <a:endParaRPr lang="cs-CZ" dirty="0"/>
          </a:p>
          <a:p>
            <a:pPr lvl="4"/>
            <a:endParaRPr lang="cs-CZ" dirty="0" smtClean="0"/>
          </a:p>
          <a:p>
            <a:pPr lvl="4"/>
            <a:endParaRPr lang="cs-CZ" dirty="0"/>
          </a:p>
          <a:p>
            <a:pPr lvl="4"/>
            <a:r>
              <a:rPr lang="cs-CZ" dirty="0"/>
              <a:t>for J </a:t>
            </a:r>
            <a:r>
              <a:rPr lang="en-US" dirty="0" smtClean="0"/>
              <a:t>:= </a:t>
            </a:r>
            <a:r>
              <a:rPr lang="en-US" dirty="0"/>
              <a:t>1 to M </a:t>
            </a:r>
            <a:r>
              <a:rPr lang="en-US" dirty="0" smtClean="0"/>
              <a:t>do</a:t>
            </a:r>
            <a:endParaRPr lang="cs-CZ" dirty="0" smtClean="0"/>
          </a:p>
          <a:p>
            <a:pPr lvl="4"/>
            <a:r>
              <a:rPr lang="cs-CZ" dirty="0" smtClean="0"/>
              <a:t>begin</a:t>
            </a:r>
          </a:p>
          <a:p>
            <a:pPr lvl="4"/>
            <a:r>
              <a:rPr lang="cs-CZ" dirty="0"/>
              <a:t> </a:t>
            </a:r>
            <a:r>
              <a:rPr lang="cs-CZ" dirty="0" smtClean="0"/>
              <a:t> S </a:t>
            </a:r>
            <a:r>
              <a:rPr lang="en-US" dirty="0" smtClean="0"/>
              <a:t>:= C[J]</a:t>
            </a:r>
            <a:endParaRPr lang="en-US" dirty="0"/>
          </a:p>
          <a:p>
            <a:pPr lvl="4"/>
            <a:r>
              <a:rPr lang="en-US" dirty="0"/>
              <a:t>  for K </a:t>
            </a:r>
            <a:r>
              <a:rPr lang="en-US" dirty="0" smtClean="0"/>
              <a:t>:= </a:t>
            </a:r>
            <a:r>
              <a:rPr lang="en-US" dirty="0"/>
              <a:t>1 to N do</a:t>
            </a:r>
          </a:p>
          <a:p>
            <a:pPr lvl="4"/>
            <a:r>
              <a:rPr lang="en-US" dirty="0"/>
              <a:t>    </a:t>
            </a:r>
            <a:r>
              <a:rPr lang="en-US" dirty="0" smtClean="0"/>
              <a:t>S := S </a:t>
            </a:r>
            <a:r>
              <a:rPr lang="en-US" dirty="0"/>
              <a:t>+ A[</a:t>
            </a:r>
            <a:r>
              <a:rPr lang="cs-CZ" dirty="0"/>
              <a:t>J</a:t>
            </a:r>
            <a:r>
              <a:rPr lang="en-US" dirty="0"/>
              <a:t>]*B[J,K</a:t>
            </a:r>
            <a:r>
              <a:rPr lang="en-US" dirty="0" smtClean="0"/>
              <a:t>]</a:t>
            </a:r>
          </a:p>
          <a:p>
            <a:pPr lvl="4"/>
            <a:r>
              <a:rPr lang="en-US" dirty="0"/>
              <a:t> </a:t>
            </a:r>
            <a:r>
              <a:rPr lang="en-US" dirty="0" smtClean="0"/>
              <a:t> C[J] := S</a:t>
            </a:r>
          </a:p>
          <a:p>
            <a:pPr lvl="4"/>
            <a:r>
              <a:rPr lang="en-US" dirty="0" smtClean="0"/>
              <a:t>end</a:t>
            </a:r>
            <a:endParaRPr lang="en-US" dirty="0"/>
          </a:p>
          <a:p>
            <a:pPr lvl="4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Analýza vnitřní jednoduché smyčky (for K)</a:t>
            </a:r>
          </a:p>
          <a:p>
            <a:pPr lvl="1"/>
            <a:r>
              <a:rPr lang="cs-CZ" dirty="0" smtClean="0"/>
              <a:t>Kritická smyčka je dána střídavým čtením a zápisy téže proměnné </a:t>
            </a:r>
            <a:r>
              <a:rPr lang="en-US" dirty="0" smtClean="0"/>
              <a:t>C[J]</a:t>
            </a:r>
            <a:endParaRPr lang="cs-CZ" dirty="0" smtClean="0"/>
          </a:p>
          <a:p>
            <a:pPr lvl="1"/>
            <a:endParaRPr lang="en-US" dirty="0" smtClean="0"/>
          </a:p>
          <a:p>
            <a:pPr lvl="1"/>
            <a:r>
              <a:rPr lang="cs-CZ" dirty="0" smtClean="0"/>
              <a:t>Použití jednoduché proměnné sice zmenší latenci čtecích operací, kritickou smyčku ale neodstraní</a:t>
            </a:r>
            <a:endParaRPr lang="en-US" dirty="0" smtClean="0"/>
          </a:p>
          <a:p>
            <a:pPr lvl="2"/>
            <a:r>
              <a:rPr lang="en-US" dirty="0" smtClean="0"/>
              <a:t>(N</a:t>
            </a:r>
            <a:r>
              <a:rPr lang="cs-CZ" dirty="0" smtClean="0"/>
              <a:t>áhrada C</a:t>
            </a:r>
            <a:r>
              <a:rPr lang="en-US" dirty="0" smtClean="0"/>
              <a:t>[J] </a:t>
            </a:r>
            <a:r>
              <a:rPr lang="en-US" dirty="0" err="1" smtClean="0"/>
              <a:t>za</a:t>
            </a:r>
            <a:r>
              <a:rPr lang="en-US" dirty="0" smtClean="0"/>
              <a:t> S </a:t>
            </a:r>
            <a:r>
              <a:rPr lang="en-US" dirty="0" err="1" smtClean="0"/>
              <a:t>nen</a:t>
            </a:r>
            <a:r>
              <a:rPr lang="cs-CZ" dirty="0" smtClean="0"/>
              <a:t>í ekvivalentní operace – pokud hrozí, že C a A budou odkazy na totéž pole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  <a:p>
            <a:r>
              <a:rPr lang="cs-CZ" dirty="0" smtClean="0"/>
              <a:t>Řešení: výměna zanořenosti smyček</a:t>
            </a:r>
          </a:p>
          <a:p>
            <a:pPr lvl="1"/>
            <a:r>
              <a:rPr lang="cs-CZ" dirty="0" smtClean="0"/>
              <a:t>Dramaticky mění pořadí paměťových přístupů – vyžaduje vyloučení aliasingu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cs-CZ" dirty="0" smtClean="0"/>
              <a:t>říklad – násobení vektoru maticí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NPRG054 High Performance Software Development- 201</a:t>
            </a:r>
            <a:r>
              <a:rPr lang="en-US" smtClean="0"/>
              <a:t>6</a:t>
            </a:r>
            <a:r>
              <a:rPr lang="cs-CZ" smtClean="0"/>
              <a:t>/201</a:t>
            </a:r>
            <a:r>
              <a:rPr lang="en-US" smtClean="0"/>
              <a:t>7</a:t>
            </a:r>
            <a:r>
              <a:rPr lang="cs-CZ" smtClean="0"/>
              <a:t>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6904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mtClean="0"/>
              <a:t>Loop reversal</a:t>
            </a:r>
            <a:endParaRPr lang="en-US" alt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6FF4966-5234-49C4-9682-BC46F2DE9867}" type="slidenum">
              <a:rPr lang="en-US" altLang="en-US" smtClean="0"/>
              <a:pPr/>
              <a:t>3</a:t>
            </a:fld>
            <a:r>
              <a:rPr lang="cs-CZ" altLang="en-US" smtClean="0"/>
              <a:t> </a:t>
            </a:r>
            <a:endParaRPr lang="en-US" altLang="en-US" smtClean="0"/>
          </a:p>
        </p:txBody>
      </p:sp>
      <p:sp>
        <p:nvSpPr>
          <p:cNvPr id="118787" name="Content Placeholder 2"/>
          <p:cNvSpPr>
            <a:spLocks noGrp="1"/>
          </p:cNvSpPr>
          <p:nvPr>
            <p:ph idx="13"/>
          </p:nvPr>
        </p:nvSpPr>
        <p:spPr>
          <a:xfrm>
            <a:off x="107950" y="549275"/>
            <a:ext cx="8928100" cy="1007517"/>
          </a:xfrm>
        </p:spPr>
        <p:txBody>
          <a:bodyPr>
            <a:normAutofit/>
          </a:bodyPr>
          <a:lstStyle/>
          <a:p>
            <a:pPr lvl="1"/>
            <a:r>
              <a:rPr lang="cs-CZ" altLang="en-US" dirty="0" smtClean="0"/>
              <a:t> Původní průchod</a:t>
            </a:r>
          </a:p>
          <a:p>
            <a:pPr lvl="2"/>
            <a:r>
              <a:rPr lang="cs-CZ" altLang="en-US" dirty="0" smtClean="0"/>
              <a:t>Většina sousedů v průchodu je závislá</a:t>
            </a:r>
            <a:r>
              <a:rPr lang="en-US" altLang="en-US" dirty="0" smtClean="0"/>
              <a:t>    </a:t>
            </a:r>
          </a:p>
        </p:txBody>
      </p:sp>
      <p:grpSp>
        <p:nvGrpSpPr>
          <p:cNvPr id="118789" name="Group 128"/>
          <p:cNvGrpSpPr>
            <a:grpSpLocks/>
          </p:cNvGrpSpPr>
          <p:nvPr/>
        </p:nvGrpSpPr>
        <p:grpSpPr bwMode="auto">
          <a:xfrm>
            <a:off x="396875" y="1628775"/>
            <a:ext cx="8278813" cy="4946650"/>
            <a:chOff x="396310" y="1628801"/>
            <a:chExt cx="8280146" cy="4947065"/>
          </a:xfrm>
        </p:grpSpPr>
        <p:cxnSp>
          <p:nvCxnSpPr>
            <p:cNvPr id="118800" name="Straight Arrow Connector 5"/>
            <p:cNvCxnSpPr>
              <a:cxnSpLocks noChangeShapeType="1"/>
            </p:cNvCxnSpPr>
            <p:nvPr/>
          </p:nvCxnSpPr>
          <p:spPr bwMode="auto">
            <a:xfrm>
              <a:off x="1403244" y="563598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01" name="Oval 6"/>
            <p:cNvSpPr>
              <a:spLocks noChangeArrowheads="1"/>
            </p:cNvSpPr>
            <p:nvPr/>
          </p:nvSpPr>
          <p:spPr bwMode="auto">
            <a:xfrm>
              <a:off x="2123324" y="552504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802" name="Oval 7"/>
            <p:cNvSpPr>
              <a:spLocks noChangeArrowheads="1"/>
            </p:cNvSpPr>
            <p:nvPr/>
          </p:nvSpPr>
          <p:spPr bwMode="auto">
            <a:xfrm>
              <a:off x="1192707" y="552797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03" name="Straight Arrow Connector 8"/>
            <p:cNvCxnSpPr>
              <a:cxnSpLocks noChangeShapeType="1"/>
            </p:cNvCxnSpPr>
            <p:nvPr/>
          </p:nvCxnSpPr>
          <p:spPr bwMode="auto">
            <a:xfrm>
              <a:off x="2339348" y="563891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04" name="Oval 9"/>
            <p:cNvSpPr>
              <a:spLocks noChangeArrowheads="1"/>
            </p:cNvSpPr>
            <p:nvPr/>
          </p:nvSpPr>
          <p:spPr bwMode="auto">
            <a:xfrm>
              <a:off x="3059428" y="552797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05" name="Straight Arrow Connector 10"/>
            <p:cNvCxnSpPr>
              <a:cxnSpLocks noChangeShapeType="1"/>
            </p:cNvCxnSpPr>
            <p:nvPr/>
          </p:nvCxnSpPr>
          <p:spPr bwMode="auto">
            <a:xfrm>
              <a:off x="3275452" y="563598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06" name="Oval 11"/>
            <p:cNvSpPr>
              <a:spLocks noChangeArrowheads="1"/>
            </p:cNvSpPr>
            <p:nvPr/>
          </p:nvSpPr>
          <p:spPr bwMode="auto">
            <a:xfrm>
              <a:off x="3995532" y="552504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07" name="Straight Arrow Connector 12"/>
            <p:cNvCxnSpPr>
              <a:cxnSpLocks noChangeShapeType="1"/>
            </p:cNvCxnSpPr>
            <p:nvPr/>
          </p:nvCxnSpPr>
          <p:spPr bwMode="auto">
            <a:xfrm>
              <a:off x="4211556" y="564184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08" name="Oval 13"/>
            <p:cNvSpPr>
              <a:spLocks noChangeArrowheads="1"/>
            </p:cNvSpPr>
            <p:nvPr/>
          </p:nvSpPr>
          <p:spPr bwMode="auto">
            <a:xfrm>
              <a:off x="4931636" y="553090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09" name="Straight Arrow Connector 14"/>
            <p:cNvCxnSpPr>
              <a:cxnSpLocks noChangeShapeType="1"/>
            </p:cNvCxnSpPr>
            <p:nvPr/>
          </p:nvCxnSpPr>
          <p:spPr bwMode="auto">
            <a:xfrm>
              <a:off x="5147660" y="563598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10" name="Oval 15"/>
            <p:cNvSpPr>
              <a:spLocks noChangeArrowheads="1"/>
            </p:cNvSpPr>
            <p:nvPr/>
          </p:nvSpPr>
          <p:spPr bwMode="auto">
            <a:xfrm>
              <a:off x="5867740" y="552504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11" name="Straight Arrow Connector 16"/>
            <p:cNvCxnSpPr>
              <a:cxnSpLocks noChangeShapeType="1"/>
            </p:cNvCxnSpPr>
            <p:nvPr/>
          </p:nvCxnSpPr>
          <p:spPr bwMode="auto">
            <a:xfrm>
              <a:off x="6083764" y="563598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12" name="Oval 17"/>
            <p:cNvSpPr>
              <a:spLocks noChangeArrowheads="1"/>
            </p:cNvSpPr>
            <p:nvPr/>
          </p:nvSpPr>
          <p:spPr bwMode="auto">
            <a:xfrm>
              <a:off x="6803844" y="552504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13" name="Straight Arrow Connector 18"/>
            <p:cNvCxnSpPr>
              <a:cxnSpLocks noChangeShapeType="1"/>
            </p:cNvCxnSpPr>
            <p:nvPr/>
          </p:nvCxnSpPr>
          <p:spPr bwMode="auto">
            <a:xfrm>
              <a:off x="7019868" y="5628174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14" name="Oval 19"/>
            <p:cNvSpPr>
              <a:spLocks noChangeArrowheads="1"/>
            </p:cNvSpPr>
            <p:nvPr/>
          </p:nvSpPr>
          <p:spPr bwMode="auto">
            <a:xfrm>
              <a:off x="7739948" y="5517232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15" name="Straight Arrow Connector 20"/>
            <p:cNvCxnSpPr>
              <a:cxnSpLocks noChangeShapeType="1"/>
            </p:cNvCxnSpPr>
            <p:nvPr/>
          </p:nvCxnSpPr>
          <p:spPr bwMode="auto">
            <a:xfrm rot="-5400000">
              <a:off x="942369" y="5157192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16" name="Straight Arrow Connector 22"/>
            <p:cNvCxnSpPr>
              <a:cxnSpLocks noChangeShapeType="1"/>
            </p:cNvCxnSpPr>
            <p:nvPr/>
          </p:nvCxnSpPr>
          <p:spPr bwMode="auto">
            <a:xfrm>
              <a:off x="1403244" y="46819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17" name="Oval 23"/>
            <p:cNvSpPr>
              <a:spLocks noChangeArrowheads="1"/>
            </p:cNvSpPr>
            <p:nvPr/>
          </p:nvSpPr>
          <p:spPr bwMode="auto">
            <a:xfrm>
              <a:off x="2123324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818" name="Oval 24"/>
            <p:cNvSpPr>
              <a:spLocks noChangeArrowheads="1"/>
            </p:cNvSpPr>
            <p:nvPr/>
          </p:nvSpPr>
          <p:spPr bwMode="auto">
            <a:xfrm>
              <a:off x="1192707" y="457398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19" name="Straight Arrow Connector 25"/>
            <p:cNvCxnSpPr>
              <a:cxnSpLocks noChangeShapeType="1"/>
            </p:cNvCxnSpPr>
            <p:nvPr/>
          </p:nvCxnSpPr>
          <p:spPr bwMode="auto">
            <a:xfrm>
              <a:off x="2339348" y="468492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20" name="Oval 26"/>
            <p:cNvSpPr>
              <a:spLocks noChangeArrowheads="1"/>
            </p:cNvSpPr>
            <p:nvPr/>
          </p:nvSpPr>
          <p:spPr bwMode="auto">
            <a:xfrm>
              <a:off x="3059428" y="457398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21" name="Straight Arrow Connector 27"/>
            <p:cNvCxnSpPr>
              <a:cxnSpLocks noChangeShapeType="1"/>
            </p:cNvCxnSpPr>
            <p:nvPr/>
          </p:nvCxnSpPr>
          <p:spPr bwMode="auto">
            <a:xfrm>
              <a:off x="3275452" y="46819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22" name="Oval 28"/>
            <p:cNvSpPr>
              <a:spLocks noChangeArrowheads="1"/>
            </p:cNvSpPr>
            <p:nvPr/>
          </p:nvSpPr>
          <p:spPr bwMode="auto">
            <a:xfrm>
              <a:off x="3995532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23" name="Straight Arrow Connector 29"/>
            <p:cNvCxnSpPr>
              <a:cxnSpLocks noChangeShapeType="1"/>
            </p:cNvCxnSpPr>
            <p:nvPr/>
          </p:nvCxnSpPr>
          <p:spPr bwMode="auto">
            <a:xfrm>
              <a:off x="4211556" y="468785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24" name="Oval 30"/>
            <p:cNvSpPr>
              <a:spLocks noChangeArrowheads="1"/>
            </p:cNvSpPr>
            <p:nvPr/>
          </p:nvSpPr>
          <p:spPr bwMode="auto">
            <a:xfrm>
              <a:off x="4931636" y="457691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25" name="Straight Arrow Connector 31"/>
            <p:cNvCxnSpPr>
              <a:cxnSpLocks noChangeShapeType="1"/>
            </p:cNvCxnSpPr>
            <p:nvPr/>
          </p:nvCxnSpPr>
          <p:spPr bwMode="auto">
            <a:xfrm>
              <a:off x="5147660" y="46819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26" name="Oval 32"/>
            <p:cNvSpPr>
              <a:spLocks noChangeArrowheads="1"/>
            </p:cNvSpPr>
            <p:nvPr/>
          </p:nvSpPr>
          <p:spPr bwMode="auto">
            <a:xfrm>
              <a:off x="5867740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27" name="Straight Arrow Connector 33"/>
            <p:cNvCxnSpPr>
              <a:cxnSpLocks noChangeShapeType="1"/>
            </p:cNvCxnSpPr>
            <p:nvPr/>
          </p:nvCxnSpPr>
          <p:spPr bwMode="auto">
            <a:xfrm>
              <a:off x="6083764" y="46819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28" name="Oval 34"/>
            <p:cNvSpPr>
              <a:spLocks noChangeArrowheads="1"/>
            </p:cNvSpPr>
            <p:nvPr/>
          </p:nvSpPr>
          <p:spPr bwMode="auto">
            <a:xfrm>
              <a:off x="6803844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29" name="Straight Arrow Connector 35"/>
            <p:cNvCxnSpPr>
              <a:cxnSpLocks noChangeShapeType="1"/>
            </p:cNvCxnSpPr>
            <p:nvPr/>
          </p:nvCxnSpPr>
          <p:spPr bwMode="auto">
            <a:xfrm>
              <a:off x="7019868" y="4674187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30" name="Oval 36"/>
            <p:cNvSpPr>
              <a:spLocks noChangeArrowheads="1"/>
            </p:cNvSpPr>
            <p:nvPr/>
          </p:nvSpPr>
          <p:spPr bwMode="auto">
            <a:xfrm>
              <a:off x="7739948" y="4563245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31" name="Straight Arrow Connector 37"/>
            <p:cNvCxnSpPr>
              <a:cxnSpLocks noChangeShapeType="1"/>
            </p:cNvCxnSpPr>
            <p:nvPr/>
          </p:nvCxnSpPr>
          <p:spPr bwMode="auto">
            <a:xfrm rot="-5400000">
              <a:off x="1881934" y="517086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32" name="Straight Arrow Connector 38"/>
            <p:cNvCxnSpPr>
              <a:cxnSpLocks noChangeShapeType="1"/>
            </p:cNvCxnSpPr>
            <p:nvPr/>
          </p:nvCxnSpPr>
          <p:spPr bwMode="auto">
            <a:xfrm rot="-5400000">
              <a:off x="2807400" y="517086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33" name="Straight Arrow Connector 39"/>
            <p:cNvCxnSpPr>
              <a:cxnSpLocks noChangeShapeType="1"/>
            </p:cNvCxnSpPr>
            <p:nvPr/>
          </p:nvCxnSpPr>
          <p:spPr bwMode="auto">
            <a:xfrm rot="-5400000">
              <a:off x="3743504" y="517086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34" name="Straight Arrow Connector 40"/>
            <p:cNvCxnSpPr>
              <a:cxnSpLocks noChangeShapeType="1"/>
            </p:cNvCxnSpPr>
            <p:nvPr/>
          </p:nvCxnSpPr>
          <p:spPr bwMode="auto">
            <a:xfrm rot="-5400000">
              <a:off x="4679608" y="517086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35" name="Straight Arrow Connector 41"/>
            <p:cNvCxnSpPr>
              <a:cxnSpLocks noChangeShapeType="1"/>
            </p:cNvCxnSpPr>
            <p:nvPr/>
          </p:nvCxnSpPr>
          <p:spPr bwMode="auto">
            <a:xfrm rot="-5400000">
              <a:off x="5604389" y="517086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36" name="Straight Arrow Connector 42"/>
            <p:cNvCxnSpPr>
              <a:cxnSpLocks noChangeShapeType="1"/>
            </p:cNvCxnSpPr>
            <p:nvPr/>
          </p:nvCxnSpPr>
          <p:spPr bwMode="auto">
            <a:xfrm rot="-5400000">
              <a:off x="6536359" y="516500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37" name="Straight Arrow Connector 43"/>
            <p:cNvCxnSpPr>
              <a:cxnSpLocks noChangeShapeType="1"/>
            </p:cNvCxnSpPr>
            <p:nvPr/>
          </p:nvCxnSpPr>
          <p:spPr bwMode="auto">
            <a:xfrm rot="-5400000">
              <a:off x="7487920" y="5133336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38" name="Straight Arrow Connector 51"/>
            <p:cNvCxnSpPr>
              <a:cxnSpLocks noChangeShapeType="1"/>
            </p:cNvCxnSpPr>
            <p:nvPr/>
          </p:nvCxnSpPr>
          <p:spPr bwMode="auto">
            <a:xfrm rot="-5400000">
              <a:off x="942369" y="4211836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39" name="Straight Arrow Connector 52"/>
            <p:cNvCxnSpPr>
              <a:cxnSpLocks noChangeShapeType="1"/>
            </p:cNvCxnSpPr>
            <p:nvPr/>
          </p:nvCxnSpPr>
          <p:spPr bwMode="auto">
            <a:xfrm>
              <a:off x="1403244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40" name="Oval 53"/>
            <p:cNvSpPr>
              <a:spLocks noChangeArrowheads="1"/>
            </p:cNvSpPr>
            <p:nvPr/>
          </p:nvSpPr>
          <p:spPr bwMode="auto">
            <a:xfrm>
              <a:off x="2123324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841" name="Oval 54"/>
            <p:cNvSpPr>
              <a:spLocks noChangeArrowheads="1"/>
            </p:cNvSpPr>
            <p:nvPr/>
          </p:nvSpPr>
          <p:spPr bwMode="auto">
            <a:xfrm>
              <a:off x="1192707" y="362862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42" name="Straight Arrow Connector 55"/>
            <p:cNvCxnSpPr>
              <a:cxnSpLocks noChangeShapeType="1"/>
            </p:cNvCxnSpPr>
            <p:nvPr/>
          </p:nvCxnSpPr>
          <p:spPr bwMode="auto">
            <a:xfrm>
              <a:off x="2339348" y="373957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43" name="Oval 56"/>
            <p:cNvSpPr>
              <a:spLocks noChangeArrowheads="1"/>
            </p:cNvSpPr>
            <p:nvPr/>
          </p:nvSpPr>
          <p:spPr bwMode="auto">
            <a:xfrm>
              <a:off x="3059428" y="362862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44" name="Straight Arrow Connector 57"/>
            <p:cNvCxnSpPr>
              <a:cxnSpLocks noChangeShapeType="1"/>
            </p:cNvCxnSpPr>
            <p:nvPr/>
          </p:nvCxnSpPr>
          <p:spPr bwMode="auto">
            <a:xfrm>
              <a:off x="3275452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45" name="Oval 58"/>
            <p:cNvSpPr>
              <a:spLocks noChangeArrowheads="1"/>
            </p:cNvSpPr>
            <p:nvPr/>
          </p:nvSpPr>
          <p:spPr bwMode="auto">
            <a:xfrm>
              <a:off x="3995532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46" name="Straight Arrow Connector 59"/>
            <p:cNvCxnSpPr>
              <a:cxnSpLocks noChangeShapeType="1"/>
            </p:cNvCxnSpPr>
            <p:nvPr/>
          </p:nvCxnSpPr>
          <p:spPr bwMode="auto">
            <a:xfrm>
              <a:off x="4211556" y="374250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47" name="Oval 60"/>
            <p:cNvSpPr>
              <a:spLocks noChangeArrowheads="1"/>
            </p:cNvSpPr>
            <p:nvPr/>
          </p:nvSpPr>
          <p:spPr bwMode="auto">
            <a:xfrm>
              <a:off x="4931636" y="363155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48" name="Straight Arrow Connector 61"/>
            <p:cNvCxnSpPr>
              <a:cxnSpLocks noChangeShapeType="1"/>
            </p:cNvCxnSpPr>
            <p:nvPr/>
          </p:nvCxnSpPr>
          <p:spPr bwMode="auto">
            <a:xfrm>
              <a:off x="5147660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49" name="Oval 62"/>
            <p:cNvSpPr>
              <a:spLocks noChangeArrowheads="1"/>
            </p:cNvSpPr>
            <p:nvPr/>
          </p:nvSpPr>
          <p:spPr bwMode="auto">
            <a:xfrm>
              <a:off x="5867740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50" name="Straight Arrow Connector 63"/>
            <p:cNvCxnSpPr>
              <a:cxnSpLocks noChangeShapeType="1"/>
            </p:cNvCxnSpPr>
            <p:nvPr/>
          </p:nvCxnSpPr>
          <p:spPr bwMode="auto">
            <a:xfrm>
              <a:off x="6083764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51" name="Oval 64"/>
            <p:cNvSpPr>
              <a:spLocks noChangeArrowheads="1"/>
            </p:cNvSpPr>
            <p:nvPr/>
          </p:nvSpPr>
          <p:spPr bwMode="auto">
            <a:xfrm>
              <a:off x="6803844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52" name="Straight Arrow Connector 65"/>
            <p:cNvCxnSpPr>
              <a:cxnSpLocks noChangeShapeType="1"/>
            </p:cNvCxnSpPr>
            <p:nvPr/>
          </p:nvCxnSpPr>
          <p:spPr bwMode="auto">
            <a:xfrm>
              <a:off x="7019868" y="372883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53" name="Oval 66"/>
            <p:cNvSpPr>
              <a:spLocks noChangeArrowheads="1"/>
            </p:cNvSpPr>
            <p:nvPr/>
          </p:nvSpPr>
          <p:spPr bwMode="auto">
            <a:xfrm>
              <a:off x="7739948" y="3617889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54" name="Straight Arrow Connector 67"/>
            <p:cNvCxnSpPr>
              <a:cxnSpLocks noChangeShapeType="1"/>
            </p:cNvCxnSpPr>
            <p:nvPr/>
          </p:nvCxnSpPr>
          <p:spPr bwMode="auto">
            <a:xfrm rot="-5400000">
              <a:off x="1881934" y="4225505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55" name="Straight Arrow Connector 68"/>
            <p:cNvCxnSpPr>
              <a:cxnSpLocks noChangeShapeType="1"/>
            </p:cNvCxnSpPr>
            <p:nvPr/>
          </p:nvCxnSpPr>
          <p:spPr bwMode="auto">
            <a:xfrm rot="-5400000">
              <a:off x="2807400" y="4225505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56" name="Straight Arrow Connector 69"/>
            <p:cNvCxnSpPr>
              <a:cxnSpLocks noChangeShapeType="1"/>
            </p:cNvCxnSpPr>
            <p:nvPr/>
          </p:nvCxnSpPr>
          <p:spPr bwMode="auto">
            <a:xfrm rot="-5400000">
              <a:off x="3743504" y="4225505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57" name="Straight Arrow Connector 70"/>
            <p:cNvCxnSpPr>
              <a:cxnSpLocks noChangeShapeType="1"/>
            </p:cNvCxnSpPr>
            <p:nvPr/>
          </p:nvCxnSpPr>
          <p:spPr bwMode="auto">
            <a:xfrm rot="-5400000">
              <a:off x="4679608" y="4225505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58" name="Straight Arrow Connector 71"/>
            <p:cNvCxnSpPr>
              <a:cxnSpLocks noChangeShapeType="1"/>
            </p:cNvCxnSpPr>
            <p:nvPr/>
          </p:nvCxnSpPr>
          <p:spPr bwMode="auto">
            <a:xfrm rot="-5400000">
              <a:off x="5604389" y="4225505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59" name="Straight Arrow Connector 72"/>
            <p:cNvCxnSpPr>
              <a:cxnSpLocks noChangeShapeType="1"/>
            </p:cNvCxnSpPr>
            <p:nvPr/>
          </p:nvCxnSpPr>
          <p:spPr bwMode="auto">
            <a:xfrm rot="-5400000">
              <a:off x="6536359" y="4219645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60" name="Straight Arrow Connector 73"/>
            <p:cNvCxnSpPr>
              <a:cxnSpLocks noChangeShapeType="1"/>
            </p:cNvCxnSpPr>
            <p:nvPr/>
          </p:nvCxnSpPr>
          <p:spPr bwMode="auto">
            <a:xfrm rot="-5400000">
              <a:off x="7487920" y="4187980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61" name="Straight Arrow Connector 74"/>
            <p:cNvCxnSpPr>
              <a:cxnSpLocks noChangeShapeType="1"/>
            </p:cNvCxnSpPr>
            <p:nvPr/>
          </p:nvCxnSpPr>
          <p:spPr bwMode="auto">
            <a:xfrm rot="-5400000">
              <a:off x="941873" y="3276532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62" name="Straight Arrow Connector 75"/>
            <p:cNvCxnSpPr>
              <a:cxnSpLocks noChangeShapeType="1"/>
            </p:cNvCxnSpPr>
            <p:nvPr/>
          </p:nvCxnSpPr>
          <p:spPr bwMode="auto">
            <a:xfrm>
              <a:off x="1402748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63" name="Oval 76"/>
            <p:cNvSpPr>
              <a:spLocks noChangeArrowheads="1"/>
            </p:cNvSpPr>
            <p:nvPr/>
          </p:nvSpPr>
          <p:spPr bwMode="auto">
            <a:xfrm>
              <a:off x="2122828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864" name="Oval 77"/>
            <p:cNvSpPr>
              <a:spLocks noChangeArrowheads="1"/>
            </p:cNvSpPr>
            <p:nvPr/>
          </p:nvSpPr>
          <p:spPr bwMode="auto">
            <a:xfrm>
              <a:off x="1192211" y="269332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65" name="Straight Arrow Connector 78"/>
            <p:cNvCxnSpPr>
              <a:cxnSpLocks noChangeShapeType="1"/>
            </p:cNvCxnSpPr>
            <p:nvPr/>
          </p:nvCxnSpPr>
          <p:spPr bwMode="auto">
            <a:xfrm>
              <a:off x="2338852" y="280426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66" name="Oval 79"/>
            <p:cNvSpPr>
              <a:spLocks noChangeArrowheads="1"/>
            </p:cNvSpPr>
            <p:nvPr/>
          </p:nvSpPr>
          <p:spPr bwMode="auto">
            <a:xfrm>
              <a:off x="3058932" y="269332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67" name="Straight Arrow Connector 80"/>
            <p:cNvCxnSpPr>
              <a:cxnSpLocks noChangeShapeType="1"/>
            </p:cNvCxnSpPr>
            <p:nvPr/>
          </p:nvCxnSpPr>
          <p:spPr bwMode="auto">
            <a:xfrm>
              <a:off x="3274956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68" name="Oval 81"/>
            <p:cNvSpPr>
              <a:spLocks noChangeArrowheads="1"/>
            </p:cNvSpPr>
            <p:nvPr/>
          </p:nvSpPr>
          <p:spPr bwMode="auto">
            <a:xfrm>
              <a:off x="3995036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69" name="Straight Arrow Connector 82"/>
            <p:cNvCxnSpPr>
              <a:cxnSpLocks noChangeShapeType="1"/>
            </p:cNvCxnSpPr>
            <p:nvPr/>
          </p:nvCxnSpPr>
          <p:spPr bwMode="auto">
            <a:xfrm>
              <a:off x="4211060" y="28071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70" name="Oval 83"/>
            <p:cNvSpPr>
              <a:spLocks noChangeArrowheads="1"/>
            </p:cNvSpPr>
            <p:nvPr/>
          </p:nvSpPr>
          <p:spPr bwMode="auto">
            <a:xfrm>
              <a:off x="4931140" y="26962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71" name="Straight Arrow Connector 84"/>
            <p:cNvCxnSpPr>
              <a:cxnSpLocks noChangeShapeType="1"/>
            </p:cNvCxnSpPr>
            <p:nvPr/>
          </p:nvCxnSpPr>
          <p:spPr bwMode="auto">
            <a:xfrm>
              <a:off x="5147164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72" name="Oval 85"/>
            <p:cNvSpPr>
              <a:spLocks noChangeArrowheads="1"/>
            </p:cNvSpPr>
            <p:nvPr/>
          </p:nvSpPr>
          <p:spPr bwMode="auto">
            <a:xfrm>
              <a:off x="5867244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73" name="Straight Arrow Connector 86"/>
            <p:cNvCxnSpPr>
              <a:cxnSpLocks noChangeShapeType="1"/>
            </p:cNvCxnSpPr>
            <p:nvPr/>
          </p:nvCxnSpPr>
          <p:spPr bwMode="auto">
            <a:xfrm>
              <a:off x="6083268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74" name="Oval 87"/>
            <p:cNvSpPr>
              <a:spLocks noChangeArrowheads="1"/>
            </p:cNvSpPr>
            <p:nvPr/>
          </p:nvSpPr>
          <p:spPr bwMode="auto">
            <a:xfrm>
              <a:off x="6803348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75" name="Straight Arrow Connector 88"/>
            <p:cNvCxnSpPr>
              <a:cxnSpLocks noChangeShapeType="1"/>
            </p:cNvCxnSpPr>
            <p:nvPr/>
          </p:nvCxnSpPr>
          <p:spPr bwMode="auto">
            <a:xfrm>
              <a:off x="7019372" y="2793527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76" name="Oval 89"/>
            <p:cNvSpPr>
              <a:spLocks noChangeArrowheads="1"/>
            </p:cNvSpPr>
            <p:nvPr/>
          </p:nvSpPr>
          <p:spPr bwMode="auto">
            <a:xfrm>
              <a:off x="7739452" y="2682585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77" name="Straight Arrow Connector 90"/>
            <p:cNvCxnSpPr>
              <a:cxnSpLocks noChangeShapeType="1"/>
            </p:cNvCxnSpPr>
            <p:nvPr/>
          </p:nvCxnSpPr>
          <p:spPr bwMode="auto">
            <a:xfrm rot="-5400000">
              <a:off x="1881438" y="329020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78" name="Straight Arrow Connector 91"/>
            <p:cNvCxnSpPr>
              <a:cxnSpLocks noChangeShapeType="1"/>
            </p:cNvCxnSpPr>
            <p:nvPr/>
          </p:nvCxnSpPr>
          <p:spPr bwMode="auto">
            <a:xfrm rot="-5400000">
              <a:off x="2806904" y="329020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79" name="Straight Arrow Connector 92"/>
            <p:cNvCxnSpPr>
              <a:cxnSpLocks noChangeShapeType="1"/>
            </p:cNvCxnSpPr>
            <p:nvPr/>
          </p:nvCxnSpPr>
          <p:spPr bwMode="auto">
            <a:xfrm rot="-5400000">
              <a:off x="3743008" y="329020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80" name="Straight Arrow Connector 93"/>
            <p:cNvCxnSpPr>
              <a:cxnSpLocks noChangeShapeType="1"/>
            </p:cNvCxnSpPr>
            <p:nvPr/>
          </p:nvCxnSpPr>
          <p:spPr bwMode="auto">
            <a:xfrm rot="-5400000">
              <a:off x="4679112" y="329020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81" name="Straight Arrow Connector 94"/>
            <p:cNvCxnSpPr>
              <a:cxnSpLocks noChangeShapeType="1"/>
            </p:cNvCxnSpPr>
            <p:nvPr/>
          </p:nvCxnSpPr>
          <p:spPr bwMode="auto">
            <a:xfrm rot="-5400000">
              <a:off x="5603893" y="329020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82" name="Straight Arrow Connector 95"/>
            <p:cNvCxnSpPr>
              <a:cxnSpLocks noChangeShapeType="1"/>
            </p:cNvCxnSpPr>
            <p:nvPr/>
          </p:nvCxnSpPr>
          <p:spPr bwMode="auto">
            <a:xfrm rot="-5400000">
              <a:off x="6535863" y="328434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83" name="Straight Arrow Connector 96"/>
            <p:cNvCxnSpPr>
              <a:cxnSpLocks noChangeShapeType="1"/>
            </p:cNvCxnSpPr>
            <p:nvPr/>
          </p:nvCxnSpPr>
          <p:spPr bwMode="auto">
            <a:xfrm rot="-5400000">
              <a:off x="7487424" y="3252676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84" name="Straight Arrow Connector 97"/>
            <p:cNvCxnSpPr>
              <a:cxnSpLocks noChangeShapeType="1"/>
            </p:cNvCxnSpPr>
            <p:nvPr/>
          </p:nvCxnSpPr>
          <p:spPr bwMode="auto">
            <a:xfrm rot="-5400000">
              <a:off x="942369" y="2358954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85" name="Straight Arrow Connector 98"/>
            <p:cNvCxnSpPr>
              <a:cxnSpLocks noChangeShapeType="1"/>
            </p:cNvCxnSpPr>
            <p:nvPr/>
          </p:nvCxnSpPr>
          <p:spPr bwMode="auto">
            <a:xfrm>
              <a:off x="1403244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86" name="Oval 99"/>
            <p:cNvSpPr>
              <a:spLocks noChangeArrowheads="1"/>
            </p:cNvSpPr>
            <p:nvPr/>
          </p:nvSpPr>
          <p:spPr bwMode="auto">
            <a:xfrm>
              <a:off x="2123324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887" name="Oval 100"/>
            <p:cNvSpPr>
              <a:spLocks noChangeArrowheads="1"/>
            </p:cNvSpPr>
            <p:nvPr/>
          </p:nvSpPr>
          <p:spPr bwMode="auto">
            <a:xfrm>
              <a:off x="1192707" y="177574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88" name="Straight Arrow Connector 101"/>
            <p:cNvCxnSpPr>
              <a:cxnSpLocks noChangeShapeType="1"/>
            </p:cNvCxnSpPr>
            <p:nvPr/>
          </p:nvCxnSpPr>
          <p:spPr bwMode="auto">
            <a:xfrm>
              <a:off x="2339348" y="188668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89" name="Oval 102"/>
            <p:cNvSpPr>
              <a:spLocks noChangeArrowheads="1"/>
            </p:cNvSpPr>
            <p:nvPr/>
          </p:nvSpPr>
          <p:spPr bwMode="auto">
            <a:xfrm>
              <a:off x="3059428" y="177574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90" name="Straight Arrow Connector 103"/>
            <p:cNvCxnSpPr>
              <a:cxnSpLocks noChangeShapeType="1"/>
            </p:cNvCxnSpPr>
            <p:nvPr/>
          </p:nvCxnSpPr>
          <p:spPr bwMode="auto">
            <a:xfrm>
              <a:off x="3275452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91" name="Oval 104"/>
            <p:cNvSpPr>
              <a:spLocks noChangeArrowheads="1"/>
            </p:cNvSpPr>
            <p:nvPr/>
          </p:nvSpPr>
          <p:spPr bwMode="auto">
            <a:xfrm>
              <a:off x="3995532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92" name="Straight Arrow Connector 105"/>
            <p:cNvCxnSpPr>
              <a:cxnSpLocks noChangeShapeType="1"/>
            </p:cNvCxnSpPr>
            <p:nvPr/>
          </p:nvCxnSpPr>
          <p:spPr bwMode="auto">
            <a:xfrm>
              <a:off x="4211556" y="188961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93" name="Oval 106"/>
            <p:cNvSpPr>
              <a:spLocks noChangeArrowheads="1"/>
            </p:cNvSpPr>
            <p:nvPr/>
          </p:nvSpPr>
          <p:spPr bwMode="auto">
            <a:xfrm>
              <a:off x="4931636" y="177867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94" name="Straight Arrow Connector 107"/>
            <p:cNvCxnSpPr>
              <a:cxnSpLocks noChangeShapeType="1"/>
            </p:cNvCxnSpPr>
            <p:nvPr/>
          </p:nvCxnSpPr>
          <p:spPr bwMode="auto">
            <a:xfrm>
              <a:off x="5147660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95" name="Oval 108"/>
            <p:cNvSpPr>
              <a:spLocks noChangeArrowheads="1"/>
            </p:cNvSpPr>
            <p:nvPr/>
          </p:nvSpPr>
          <p:spPr bwMode="auto">
            <a:xfrm>
              <a:off x="5867740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96" name="Straight Arrow Connector 109"/>
            <p:cNvCxnSpPr>
              <a:cxnSpLocks noChangeShapeType="1"/>
            </p:cNvCxnSpPr>
            <p:nvPr/>
          </p:nvCxnSpPr>
          <p:spPr bwMode="auto">
            <a:xfrm>
              <a:off x="6083764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97" name="Oval 110"/>
            <p:cNvSpPr>
              <a:spLocks noChangeArrowheads="1"/>
            </p:cNvSpPr>
            <p:nvPr/>
          </p:nvSpPr>
          <p:spPr bwMode="auto">
            <a:xfrm>
              <a:off x="6803844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98" name="Straight Arrow Connector 111"/>
            <p:cNvCxnSpPr>
              <a:cxnSpLocks noChangeShapeType="1"/>
            </p:cNvCxnSpPr>
            <p:nvPr/>
          </p:nvCxnSpPr>
          <p:spPr bwMode="auto">
            <a:xfrm>
              <a:off x="7019868" y="1875949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99" name="Oval 112"/>
            <p:cNvSpPr>
              <a:spLocks noChangeArrowheads="1"/>
            </p:cNvSpPr>
            <p:nvPr/>
          </p:nvSpPr>
          <p:spPr bwMode="auto">
            <a:xfrm>
              <a:off x="7739948" y="1765007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900" name="Straight Arrow Connector 113"/>
            <p:cNvCxnSpPr>
              <a:cxnSpLocks noChangeShapeType="1"/>
            </p:cNvCxnSpPr>
            <p:nvPr/>
          </p:nvCxnSpPr>
          <p:spPr bwMode="auto">
            <a:xfrm rot="-5400000">
              <a:off x="1881934" y="2372623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901" name="Straight Arrow Connector 114"/>
            <p:cNvCxnSpPr>
              <a:cxnSpLocks noChangeShapeType="1"/>
            </p:cNvCxnSpPr>
            <p:nvPr/>
          </p:nvCxnSpPr>
          <p:spPr bwMode="auto">
            <a:xfrm rot="-5400000">
              <a:off x="2807400" y="2372623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902" name="Straight Arrow Connector 115"/>
            <p:cNvCxnSpPr>
              <a:cxnSpLocks noChangeShapeType="1"/>
            </p:cNvCxnSpPr>
            <p:nvPr/>
          </p:nvCxnSpPr>
          <p:spPr bwMode="auto">
            <a:xfrm rot="-5400000">
              <a:off x="3743504" y="2372623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903" name="Straight Arrow Connector 116"/>
            <p:cNvCxnSpPr>
              <a:cxnSpLocks noChangeShapeType="1"/>
            </p:cNvCxnSpPr>
            <p:nvPr/>
          </p:nvCxnSpPr>
          <p:spPr bwMode="auto">
            <a:xfrm rot="-5400000">
              <a:off x="4679608" y="2372623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904" name="Straight Arrow Connector 117"/>
            <p:cNvCxnSpPr>
              <a:cxnSpLocks noChangeShapeType="1"/>
            </p:cNvCxnSpPr>
            <p:nvPr/>
          </p:nvCxnSpPr>
          <p:spPr bwMode="auto">
            <a:xfrm rot="-5400000">
              <a:off x="5604389" y="2372623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905" name="Straight Arrow Connector 118"/>
            <p:cNvCxnSpPr>
              <a:cxnSpLocks noChangeShapeType="1"/>
            </p:cNvCxnSpPr>
            <p:nvPr/>
          </p:nvCxnSpPr>
          <p:spPr bwMode="auto">
            <a:xfrm rot="-5400000">
              <a:off x="6536359" y="2366763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906" name="Straight Arrow Connector 119"/>
            <p:cNvCxnSpPr>
              <a:cxnSpLocks noChangeShapeType="1"/>
            </p:cNvCxnSpPr>
            <p:nvPr/>
          </p:nvCxnSpPr>
          <p:spPr bwMode="auto">
            <a:xfrm rot="-5400000">
              <a:off x="7487920" y="2335098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907" name="Straight Arrow Connector 120"/>
            <p:cNvCxnSpPr>
              <a:cxnSpLocks noChangeShapeType="1"/>
            </p:cNvCxnSpPr>
            <p:nvPr/>
          </p:nvCxnSpPr>
          <p:spPr bwMode="auto">
            <a:xfrm>
              <a:off x="971600" y="6237312"/>
              <a:ext cx="7704856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908" name="TextBox 123"/>
            <p:cNvSpPr txBox="1">
              <a:spLocks noChangeArrowheads="1"/>
            </p:cNvSpPr>
            <p:nvPr/>
          </p:nvSpPr>
          <p:spPr bwMode="auto">
            <a:xfrm>
              <a:off x="4577192" y="6237312"/>
              <a:ext cx="3209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en-US"/>
                <a:t>K</a:t>
              </a:r>
              <a:endParaRPr lang="en-US" altLang="en-US"/>
            </a:p>
          </p:txBody>
        </p:sp>
        <p:cxnSp>
          <p:nvCxnSpPr>
            <p:cNvPr id="118909" name="Straight Arrow Connector 124"/>
            <p:cNvCxnSpPr>
              <a:cxnSpLocks noChangeShapeType="1"/>
            </p:cNvCxnSpPr>
            <p:nvPr/>
          </p:nvCxnSpPr>
          <p:spPr bwMode="auto">
            <a:xfrm flipV="1">
              <a:off x="683568" y="1628801"/>
              <a:ext cx="0" cy="439248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910" name="TextBox 125"/>
            <p:cNvSpPr txBox="1">
              <a:spLocks noChangeArrowheads="1"/>
            </p:cNvSpPr>
            <p:nvPr/>
          </p:nvSpPr>
          <p:spPr bwMode="auto">
            <a:xfrm>
              <a:off x="396310" y="3526911"/>
              <a:ext cx="28725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en-US"/>
                <a:t>J</a:t>
              </a:r>
              <a:endParaRPr lang="en-US" altLang="en-US"/>
            </a:p>
          </p:txBody>
        </p:sp>
      </p:grpSp>
      <p:grpSp>
        <p:nvGrpSpPr>
          <p:cNvPr id="118790" name="Group 140"/>
          <p:cNvGrpSpPr>
            <a:grpSpLocks/>
          </p:cNvGrpSpPr>
          <p:nvPr/>
        </p:nvGrpSpPr>
        <p:grpSpPr bwMode="auto">
          <a:xfrm>
            <a:off x="1377950" y="1743075"/>
            <a:ext cx="6384925" cy="4029075"/>
            <a:chOff x="1377260" y="1742672"/>
            <a:chExt cx="6385683" cy="4029518"/>
          </a:xfrm>
        </p:grpSpPr>
        <p:sp>
          <p:nvSpPr>
            <p:cNvPr id="118791" name="Right Arrow 131"/>
            <p:cNvSpPr>
              <a:spLocks noChangeArrowheads="1"/>
            </p:cNvSpPr>
            <p:nvPr/>
          </p:nvSpPr>
          <p:spPr bwMode="auto">
            <a:xfrm>
              <a:off x="1408731" y="5484158"/>
              <a:ext cx="6330722" cy="288032"/>
            </a:xfrm>
            <a:prstGeom prst="rightArrow">
              <a:avLst>
                <a:gd name="adj1" fmla="val 50000"/>
                <a:gd name="adj2" fmla="val 49962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792" name="Right Arrow 132"/>
            <p:cNvSpPr>
              <a:spLocks noChangeArrowheads="1"/>
            </p:cNvSpPr>
            <p:nvPr/>
          </p:nvSpPr>
          <p:spPr bwMode="auto">
            <a:xfrm>
              <a:off x="1432221" y="4535050"/>
              <a:ext cx="6330722" cy="288032"/>
            </a:xfrm>
            <a:prstGeom prst="rightArrow">
              <a:avLst>
                <a:gd name="adj1" fmla="val 50000"/>
                <a:gd name="adj2" fmla="val 49962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793" name="Right Arrow 133"/>
            <p:cNvSpPr>
              <a:spLocks noChangeArrowheads="1"/>
            </p:cNvSpPr>
            <p:nvPr/>
          </p:nvSpPr>
          <p:spPr bwMode="auto">
            <a:xfrm>
              <a:off x="1411831" y="3595554"/>
              <a:ext cx="6330722" cy="288032"/>
            </a:xfrm>
            <a:prstGeom prst="rightArrow">
              <a:avLst>
                <a:gd name="adj1" fmla="val 50000"/>
                <a:gd name="adj2" fmla="val 49962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794" name="Right Arrow 134"/>
            <p:cNvSpPr>
              <a:spLocks noChangeArrowheads="1"/>
            </p:cNvSpPr>
            <p:nvPr/>
          </p:nvSpPr>
          <p:spPr bwMode="auto">
            <a:xfrm>
              <a:off x="1402748" y="2657320"/>
              <a:ext cx="6330722" cy="288032"/>
            </a:xfrm>
            <a:prstGeom prst="rightArrow">
              <a:avLst>
                <a:gd name="adj1" fmla="val 50000"/>
                <a:gd name="adj2" fmla="val 49962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795" name="Right Arrow 135"/>
            <p:cNvSpPr>
              <a:spLocks noChangeArrowheads="1"/>
            </p:cNvSpPr>
            <p:nvPr/>
          </p:nvSpPr>
          <p:spPr bwMode="auto">
            <a:xfrm>
              <a:off x="1402748" y="1742672"/>
              <a:ext cx="6330722" cy="288032"/>
            </a:xfrm>
            <a:prstGeom prst="rightArrow">
              <a:avLst>
                <a:gd name="adj1" fmla="val 50000"/>
                <a:gd name="adj2" fmla="val 49962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796" name="Right Arrow 136"/>
            <p:cNvSpPr>
              <a:spLocks noChangeArrowheads="1"/>
            </p:cNvSpPr>
            <p:nvPr/>
          </p:nvSpPr>
          <p:spPr bwMode="auto">
            <a:xfrm rot="-10508137">
              <a:off x="1430252" y="2256996"/>
              <a:ext cx="6330722" cy="144016"/>
            </a:xfrm>
            <a:prstGeom prst="rightArrow">
              <a:avLst>
                <a:gd name="adj1" fmla="val 50000"/>
                <a:gd name="adj2" fmla="val 50064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797" name="Right Arrow 137"/>
            <p:cNvSpPr>
              <a:spLocks noChangeArrowheads="1"/>
            </p:cNvSpPr>
            <p:nvPr/>
          </p:nvSpPr>
          <p:spPr bwMode="auto">
            <a:xfrm rot="-10508137">
              <a:off x="1377261" y="3174573"/>
              <a:ext cx="6330722" cy="144016"/>
            </a:xfrm>
            <a:prstGeom prst="rightArrow">
              <a:avLst>
                <a:gd name="adj1" fmla="val 50000"/>
                <a:gd name="adj2" fmla="val 50064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798" name="Right Arrow 138"/>
            <p:cNvSpPr>
              <a:spLocks noChangeArrowheads="1"/>
            </p:cNvSpPr>
            <p:nvPr/>
          </p:nvSpPr>
          <p:spPr bwMode="auto">
            <a:xfrm rot="-10508137">
              <a:off x="1377260" y="4124570"/>
              <a:ext cx="6330722" cy="144016"/>
            </a:xfrm>
            <a:prstGeom prst="rightArrow">
              <a:avLst>
                <a:gd name="adj1" fmla="val 50000"/>
                <a:gd name="adj2" fmla="val 50064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799" name="Right Arrow 139"/>
            <p:cNvSpPr>
              <a:spLocks noChangeArrowheads="1"/>
            </p:cNvSpPr>
            <p:nvPr/>
          </p:nvSpPr>
          <p:spPr bwMode="auto">
            <a:xfrm rot="-10508137">
              <a:off x="1385816" y="5049316"/>
              <a:ext cx="6330722" cy="144016"/>
            </a:xfrm>
            <a:prstGeom prst="rightArrow">
              <a:avLst>
                <a:gd name="adj1" fmla="val 50000"/>
                <a:gd name="adj2" fmla="val 50064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119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mtClean="0"/>
              <a:t>Loop reversal</a:t>
            </a:r>
            <a:endParaRPr lang="en-US" alt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BB1713B-F270-45DB-A558-5A024B3AB35F}" type="slidenum">
              <a:rPr lang="en-US" altLang="en-US" smtClean="0"/>
              <a:pPr/>
              <a:t>4</a:t>
            </a:fld>
            <a:r>
              <a:rPr lang="cs-CZ" altLang="en-US" smtClean="0"/>
              <a:t> </a:t>
            </a:r>
            <a:endParaRPr lang="en-US" altLang="en-US" smtClean="0"/>
          </a:p>
        </p:txBody>
      </p:sp>
      <p:sp>
        <p:nvSpPr>
          <p:cNvPr id="119811" name="Content Placeholder 2"/>
          <p:cNvSpPr>
            <a:spLocks noGrp="1"/>
          </p:cNvSpPr>
          <p:nvPr>
            <p:ph idx="13"/>
          </p:nvPr>
        </p:nvSpPr>
        <p:spPr>
          <a:xfrm>
            <a:off x="107950" y="549276"/>
            <a:ext cx="8928100" cy="1079500"/>
          </a:xfrm>
        </p:spPr>
        <p:txBody>
          <a:bodyPr/>
          <a:lstStyle/>
          <a:p>
            <a:pPr lvl="1"/>
            <a:r>
              <a:rPr lang="cs-CZ" altLang="en-US" dirty="0" smtClean="0"/>
              <a:t>Upravený průchod</a:t>
            </a:r>
            <a:endParaRPr lang="en-US" altLang="en-US" dirty="0" smtClean="0"/>
          </a:p>
          <a:p>
            <a:pPr lvl="2"/>
            <a:r>
              <a:rPr lang="cs-CZ" altLang="en-US" dirty="0" smtClean="0"/>
              <a:t>Většina sousedů v průchodu je nezávislá</a:t>
            </a:r>
            <a:r>
              <a:rPr lang="en-US" altLang="en-US" dirty="0" smtClean="0"/>
              <a:t>    </a:t>
            </a:r>
          </a:p>
        </p:txBody>
      </p:sp>
      <p:grpSp>
        <p:nvGrpSpPr>
          <p:cNvPr id="119813" name="Group 128"/>
          <p:cNvGrpSpPr>
            <a:grpSpLocks/>
          </p:cNvGrpSpPr>
          <p:nvPr/>
        </p:nvGrpSpPr>
        <p:grpSpPr bwMode="auto">
          <a:xfrm>
            <a:off x="396875" y="1628775"/>
            <a:ext cx="8278813" cy="4946650"/>
            <a:chOff x="396310" y="1628801"/>
            <a:chExt cx="8280146" cy="4947065"/>
          </a:xfrm>
        </p:grpSpPr>
        <p:cxnSp>
          <p:nvCxnSpPr>
            <p:cNvPr id="119830" name="Straight Arrow Connector 5"/>
            <p:cNvCxnSpPr>
              <a:cxnSpLocks noChangeShapeType="1"/>
            </p:cNvCxnSpPr>
            <p:nvPr/>
          </p:nvCxnSpPr>
          <p:spPr bwMode="auto">
            <a:xfrm>
              <a:off x="1403244" y="563598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31" name="Oval 6"/>
            <p:cNvSpPr>
              <a:spLocks noChangeArrowheads="1"/>
            </p:cNvSpPr>
            <p:nvPr/>
          </p:nvSpPr>
          <p:spPr bwMode="auto">
            <a:xfrm>
              <a:off x="2123324" y="552504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32" name="Oval 7"/>
            <p:cNvSpPr>
              <a:spLocks noChangeArrowheads="1"/>
            </p:cNvSpPr>
            <p:nvPr/>
          </p:nvSpPr>
          <p:spPr bwMode="auto">
            <a:xfrm>
              <a:off x="1192707" y="552797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33" name="Straight Arrow Connector 8"/>
            <p:cNvCxnSpPr>
              <a:cxnSpLocks noChangeShapeType="1"/>
            </p:cNvCxnSpPr>
            <p:nvPr/>
          </p:nvCxnSpPr>
          <p:spPr bwMode="auto">
            <a:xfrm>
              <a:off x="2339348" y="563891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34" name="Oval 9"/>
            <p:cNvSpPr>
              <a:spLocks noChangeArrowheads="1"/>
            </p:cNvSpPr>
            <p:nvPr/>
          </p:nvSpPr>
          <p:spPr bwMode="auto">
            <a:xfrm>
              <a:off x="3059428" y="552797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35" name="Straight Arrow Connector 10"/>
            <p:cNvCxnSpPr>
              <a:cxnSpLocks noChangeShapeType="1"/>
            </p:cNvCxnSpPr>
            <p:nvPr/>
          </p:nvCxnSpPr>
          <p:spPr bwMode="auto">
            <a:xfrm>
              <a:off x="3275452" y="563598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36" name="Oval 11"/>
            <p:cNvSpPr>
              <a:spLocks noChangeArrowheads="1"/>
            </p:cNvSpPr>
            <p:nvPr/>
          </p:nvSpPr>
          <p:spPr bwMode="auto">
            <a:xfrm>
              <a:off x="3995532" y="552504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37" name="Straight Arrow Connector 12"/>
            <p:cNvCxnSpPr>
              <a:cxnSpLocks noChangeShapeType="1"/>
            </p:cNvCxnSpPr>
            <p:nvPr/>
          </p:nvCxnSpPr>
          <p:spPr bwMode="auto">
            <a:xfrm>
              <a:off x="4211556" y="564184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38" name="Oval 13"/>
            <p:cNvSpPr>
              <a:spLocks noChangeArrowheads="1"/>
            </p:cNvSpPr>
            <p:nvPr/>
          </p:nvSpPr>
          <p:spPr bwMode="auto">
            <a:xfrm>
              <a:off x="4931636" y="553090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39" name="Straight Arrow Connector 14"/>
            <p:cNvCxnSpPr>
              <a:cxnSpLocks noChangeShapeType="1"/>
            </p:cNvCxnSpPr>
            <p:nvPr/>
          </p:nvCxnSpPr>
          <p:spPr bwMode="auto">
            <a:xfrm>
              <a:off x="5147660" y="563598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40" name="Oval 15"/>
            <p:cNvSpPr>
              <a:spLocks noChangeArrowheads="1"/>
            </p:cNvSpPr>
            <p:nvPr/>
          </p:nvSpPr>
          <p:spPr bwMode="auto">
            <a:xfrm>
              <a:off x="5867740" y="552504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41" name="Straight Arrow Connector 16"/>
            <p:cNvCxnSpPr>
              <a:cxnSpLocks noChangeShapeType="1"/>
            </p:cNvCxnSpPr>
            <p:nvPr/>
          </p:nvCxnSpPr>
          <p:spPr bwMode="auto">
            <a:xfrm>
              <a:off x="6083764" y="563598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42" name="Oval 17"/>
            <p:cNvSpPr>
              <a:spLocks noChangeArrowheads="1"/>
            </p:cNvSpPr>
            <p:nvPr/>
          </p:nvSpPr>
          <p:spPr bwMode="auto">
            <a:xfrm>
              <a:off x="6803844" y="552504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43" name="Straight Arrow Connector 18"/>
            <p:cNvCxnSpPr>
              <a:cxnSpLocks noChangeShapeType="1"/>
            </p:cNvCxnSpPr>
            <p:nvPr/>
          </p:nvCxnSpPr>
          <p:spPr bwMode="auto">
            <a:xfrm>
              <a:off x="7019868" y="5628174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44" name="Oval 19"/>
            <p:cNvSpPr>
              <a:spLocks noChangeArrowheads="1"/>
            </p:cNvSpPr>
            <p:nvPr/>
          </p:nvSpPr>
          <p:spPr bwMode="auto">
            <a:xfrm>
              <a:off x="7739948" y="5517232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45" name="Straight Arrow Connector 20"/>
            <p:cNvCxnSpPr>
              <a:cxnSpLocks noChangeShapeType="1"/>
            </p:cNvCxnSpPr>
            <p:nvPr/>
          </p:nvCxnSpPr>
          <p:spPr bwMode="auto">
            <a:xfrm rot="-5400000">
              <a:off x="942369" y="5157192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46" name="Straight Arrow Connector 22"/>
            <p:cNvCxnSpPr>
              <a:cxnSpLocks noChangeShapeType="1"/>
            </p:cNvCxnSpPr>
            <p:nvPr/>
          </p:nvCxnSpPr>
          <p:spPr bwMode="auto">
            <a:xfrm>
              <a:off x="1403244" y="46819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47" name="Oval 23"/>
            <p:cNvSpPr>
              <a:spLocks noChangeArrowheads="1"/>
            </p:cNvSpPr>
            <p:nvPr/>
          </p:nvSpPr>
          <p:spPr bwMode="auto">
            <a:xfrm>
              <a:off x="2123324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48" name="Oval 24"/>
            <p:cNvSpPr>
              <a:spLocks noChangeArrowheads="1"/>
            </p:cNvSpPr>
            <p:nvPr/>
          </p:nvSpPr>
          <p:spPr bwMode="auto">
            <a:xfrm>
              <a:off x="1192707" y="457398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49" name="Straight Arrow Connector 25"/>
            <p:cNvCxnSpPr>
              <a:cxnSpLocks noChangeShapeType="1"/>
            </p:cNvCxnSpPr>
            <p:nvPr/>
          </p:nvCxnSpPr>
          <p:spPr bwMode="auto">
            <a:xfrm>
              <a:off x="2339348" y="468492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50" name="Oval 26"/>
            <p:cNvSpPr>
              <a:spLocks noChangeArrowheads="1"/>
            </p:cNvSpPr>
            <p:nvPr/>
          </p:nvSpPr>
          <p:spPr bwMode="auto">
            <a:xfrm>
              <a:off x="3059428" y="457398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51" name="Straight Arrow Connector 27"/>
            <p:cNvCxnSpPr>
              <a:cxnSpLocks noChangeShapeType="1"/>
            </p:cNvCxnSpPr>
            <p:nvPr/>
          </p:nvCxnSpPr>
          <p:spPr bwMode="auto">
            <a:xfrm>
              <a:off x="3275452" y="46819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52" name="Oval 28"/>
            <p:cNvSpPr>
              <a:spLocks noChangeArrowheads="1"/>
            </p:cNvSpPr>
            <p:nvPr/>
          </p:nvSpPr>
          <p:spPr bwMode="auto">
            <a:xfrm>
              <a:off x="3995532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53" name="Straight Arrow Connector 29"/>
            <p:cNvCxnSpPr>
              <a:cxnSpLocks noChangeShapeType="1"/>
            </p:cNvCxnSpPr>
            <p:nvPr/>
          </p:nvCxnSpPr>
          <p:spPr bwMode="auto">
            <a:xfrm>
              <a:off x="4211556" y="468785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54" name="Oval 30"/>
            <p:cNvSpPr>
              <a:spLocks noChangeArrowheads="1"/>
            </p:cNvSpPr>
            <p:nvPr/>
          </p:nvSpPr>
          <p:spPr bwMode="auto">
            <a:xfrm>
              <a:off x="4931636" y="457691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55" name="Straight Arrow Connector 31"/>
            <p:cNvCxnSpPr>
              <a:cxnSpLocks noChangeShapeType="1"/>
            </p:cNvCxnSpPr>
            <p:nvPr/>
          </p:nvCxnSpPr>
          <p:spPr bwMode="auto">
            <a:xfrm>
              <a:off x="5147660" y="46819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56" name="Oval 32"/>
            <p:cNvSpPr>
              <a:spLocks noChangeArrowheads="1"/>
            </p:cNvSpPr>
            <p:nvPr/>
          </p:nvSpPr>
          <p:spPr bwMode="auto">
            <a:xfrm>
              <a:off x="5867740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57" name="Straight Arrow Connector 33"/>
            <p:cNvCxnSpPr>
              <a:cxnSpLocks noChangeShapeType="1"/>
            </p:cNvCxnSpPr>
            <p:nvPr/>
          </p:nvCxnSpPr>
          <p:spPr bwMode="auto">
            <a:xfrm>
              <a:off x="6083764" y="46819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58" name="Oval 34"/>
            <p:cNvSpPr>
              <a:spLocks noChangeArrowheads="1"/>
            </p:cNvSpPr>
            <p:nvPr/>
          </p:nvSpPr>
          <p:spPr bwMode="auto">
            <a:xfrm>
              <a:off x="6803844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59" name="Straight Arrow Connector 35"/>
            <p:cNvCxnSpPr>
              <a:cxnSpLocks noChangeShapeType="1"/>
            </p:cNvCxnSpPr>
            <p:nvPr/>
          </p:nvCxnSpPr>
          <p:spPr bwMode="auto">
            <a:xfrm>
              <a:off x="7019868" y="4674187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60" name="Oval 36"/>
            <p:cNvSpPr>
              <a:spLocks noChangeArrowheads="1"/>
            </p:cNvSpPr>
            <p:nvPr/>
          </p:nvSpPr>
          <p:spPr bwMode="auto">
            <a:xfrm>
              <a:off x="7739948" y="4563245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61" name="Straight Arrow Connector 37"/>
            <p:cNvCxnSpPr>
              <a:cxnSpLocks noChangeShapeType="1"/>
            </p:cNvCxnSpPr>
            <p:nvPr/>
          </p:nvCxnSpPr>
          <p:spPr bwMode="auto">
            <a:xfrm rot="-5400000">
              <a:off x="1881934" y="517086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62" name="Straight Arrow Connector 38"/>
            <p:cNvCxnSpPr>
              <a:cxnSpLocks noChangeShapeType="1"/>
            </p:cNvCxnSpPr>
            <p:nvPr/>
          </p:nvCxnSpPr>
          <p:spPr bwMode="auto">
            <a:xfrm rot="-5400000">
              <a:off x="2807400" y="517086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63" name="Straight Arrow Connector 39"/>
            <p:cNvCxnSpPr>
              <a:cxnSpLocks noChangeShapeType="1"/>
            </p:cNvCxnSpPr>
            <p:nvPr/>
          </p:nvCxnSpPr>
          <p:spPr bwMode="auto">
            <a:xfrm rot="-5400000">
              <a:off x="3743504" y="517086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64" name="Straight Arrow Connector 40"/>
            <p:cNvCxnSpPr>
              <a:cxnSpLocks noChangeShapeType="1"/>
            </p:cNvCxnSpPr>
            <p:nvPr/>
          </p:nvCxnSpPr>
          <p:spPr bwMode="auto">
            <a:xfrm rot="-5400000">
              <a:off x="4679608" y="517086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65" name="Straight Arrow Connector 41"/>
            <p:cNvCxnSpPr>
              <a:cxnSpLocks noChangeShapeType="1"/>
            </p:cNvCxnSpPr>
            <p:nvPr/>
          </p:nvCxnSpPr>
          <p:spPr bwMode="auto">
            <a:xfrm rot="-5400000">
              <a:off x="5604389" y="517086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66" name="Straight Arrow Connector 42"/>
            <p:cNvCxnSpPr>
              <a:cxnSpLocks noChangeShapeType="1"/>
            </p:cNvCxnSpPr>
            <p:nvPr/>
          </p:nvCxnSpPr>
          <p:spPr bwMode="auto">
            <a:xfrm rot="-5400000">
              <a:off x="6536359" y="516500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67" name="Straight Arrow Connector 43"/>
            <p:cNvCxnSpPr>
              <a:cxnSpLocks noChangeShapeType="1"/>
            </p:cNvCxnSpPr>
            <p:nvPr/>
          </p:nvCxnSpPr>
          <p:spPr bwMode="auto">
            <a:xfrm rot="-5400000">
              <a:off x="7487920" y="5133336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68" name="Straight Arrow Connector 51"/>
            <p:cNvCxnSpPr>
              <a:cxnSpLocks noChangeShapeType="1"/>
            </p:cNvCxnSpPr>
            <p:nvPr/>
          </p:nvCxnSpPr>
          <p:spPr bwMode="auto">
            <a:xfrm rot="-5400000">
              <a:off x="942369" y="4211836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69" name="Straight Arrow Connector 52"/>
            <p:cNvCxnSpPr>
              <a:cxnSpLocks noChangeShapeType="1"/>
            </p:cNvCxnSpPr>
            <p:nvPr/>
          </p:nvCxnSpPr>
          <p:spPr bwMode="auto">
            <a:xfrm>
              <a:off x="1403244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70" name="Oval 53"/>
            <p:cNvSpPr>
              <a:spLocks noChangeArrowheads="1"/>
            </p:cNvSpPr>
            <p:nvPr/>
          </p:nvSpPr>
          <p:spPr bwMode="auto">
            <a:xfrm>
              <a:off x="2123324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71" name="Oval 54"/>
            <p:cNvSpPr>
              <a:spLocks noChangeArrowheads="1"/>
            </p:cNvSpPr>
            <p:nvPr/>
          </p:nvSpPr>
          <p:spPr bwMode="auto">
            <a:xfrm>
              <a:off x="1192707" y="362862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72" name="Straight Arrow Connector 55"/>
            <p:cNvCxnSpPr>
              <a:cxnSpLocks noChangeShapeType="1"/>
            </p:cNvCxnSpPr>
            <p:nvPr/>
          </p:nvCxnSpPr>
          <p:spPr bwMode="auto">
            <a:xfrm>
              <a:off x="2339348" y="373957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73" name="Oval 56"/>
            <p:cNvSpPr>
              <a:spLocks noChangeArrowheads="1"/>
            </p:cNvSpPr>
            <p:nvPr/>
          </p:nvSpPr>
          <p:spPr bwMode="auto">
            <a:xfrm>
              <a:off x="3059428" y="362862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74" name="Straight Arrow Connector 57"/>
            <p:cNvCxnSpPr>
              <a:cxnSpLocks noChangeShapeType="1"/>
            </p:cNvCxnSpPr>
            <p:nvPr/>
          </p:nvCxnSpPr>
          <p:spPr bwMode="auto">
            <a:xfrm>
              <a:off x="3275452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75" name="Oval 58"/>
            <p:cNvSpPr>
              <a:spLocks noChangeArrowheads="1"/>
            </p:cNvSpPr>
            <p:nvPr/>
          </p:nvSpPr>
          <p:spPr bwMode="auto">
            <a:xfrm>
              <a:off x="3995532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76" name="Straight Arrow Connector 59"/>
            <p:cNvCxnSpPr>
              <a:cxnSpLocks noChangeShapeType="1"/>
            </p:cNvCxnSpPr>
            <p:nvPr/>
          </p:nvCxnSpPr>
          <p:spPr bwMode="auto">
            <a:xfrm>
              <a:off x="4211556" y="374250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77" name="Oval 60"/>
            <p:cNvSpPr>
              <a:spLocks noChangeArrowheads="1"/>
            </p:cNvSpPr>
            <p:nvPr/>
          </p:nvSpPr>
          <p:spPr bwMode="auto">
            <a:xfrm>
              <a:off x="4931636" y="363155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78" name="Straight Arrow Connector 61"/>
            <p:cNvCxnSpPr>
              <a:cxnSpLocks noChangeShapeType="1"/>
            </p:cNvCxnSpPr>
            <p:nvPr/>
          </p:nvCxnSpPr>
          <p:spPr bwMode="auto">
            <a:xfrm>
              <a:off x="5147660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79" name="Oval 62"/>
            <p:cNvSpPr>
              <a:spLocks noChangeArrowheads="1"/>
            </p:cNvSpPr>
            <p:nvPr/>
          </p:nvSpPr>
          <p:spPr bwMode="auto">
            <a:xfrm>
              <a:off x="5867740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80" name="Straight Arrow Connector 63"/>
            <p:cNvCxnSpPr>
              <a:cxnSpLocks noChangeShapeType="1"/>
            </p:cNvCxnSpPr>
            <p:nvPr/>
          </p:nvCxnSpPr>
          <p:spPr bwMode="auto">
            <a:xfrm>
              <a:off x="6083764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81" name="Oval 64"/>
            <p:cNvSpPr>
              <a:spLocks noChangeArrowheads="1"/>
            </p:cNvSpPr>
            <p:nvPr/>
          </p:nvSpPr>
          <p:spPr bwMode="auto">
            <a:xfrm>
              <a:off x="6803844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82" name="Straight Arrow Connector 65"/>
            <p:cNvCxnSpPr>
              <a:cxnSpLocks noChangeShapeType="1"/>
            </p:cNvCxnSpPr>
            <p:nvPr/>
          </p:nvCxnSpPr>
          <p:spPr bwMode="auto">
            <a:xfrm>
              <a:off x="7019868" y="372883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83" name="Oval 66"/>
            <p:cNvSpPr>
              <a:spLocks noChangeArrowheads="1"/>
            </p:cNvSpPr>
            <p:nvPr/>
          </p:nvSpPr>
          <p:spPr bwMode="auto">
            <a:xfrm>
              <a:off x="7739948" y="3617889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84" name="Straight Arrow Connector 67"/>
            <p:cNvCxnSpPr>
              <a:cxnSpLocks noChangeShapeType="1"/>
            </p:cNvCxnSpPr>
            <p:nvPr/>
          </p:nvCxnSpPr>
          <p:spPr bwMode="auto">
            <a:xfrm rot="-5400000">
              <a:off x="1881934" y="4225505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85" name="Straight Arrow Connector 68"/>
            <p:cNvCxnSpPr>
              <a:cxnSpLocks noChangeShapeType="1"/>
            </p:cNvCxnSpPr>
            <p:nvPr/>
          </p:nvCxnSpPr>
          <p:spPr bwMode="auto">
            <a:xfrm rot="-5400000">
              <a:off x="2807400" y="4225505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86" name="Straight Arrow Connector 69"/>
            <p:cNvCxnSpPr>
              <a:cxnSpLocks noChangeShapeType="1"/>
            </p:cNvCxnSpPr>
            <p:nvPr/>
          </p:nvCxnSpPr>
          <p:spPr bwMode="auto">
            <a:xfrm rot="-5400000">
              <a:off x="3743504" y="4225505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87" name="Straight Arrow Connector 70"/>
            <p:cNvCxnSpPr>
              <a:cxnSpLocks noChangeShapeType="1"/>
            </p:cNvCxnSpPr>
            <p:nvPr/>
          </p:nvCxnSpPr>
          <p:spPr bwMode="auto">
            <a:xfrm rot="-5400000">
              <a:off x="4679608" y="4225505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88" name="Straight Arrow Connector 71"/>
            <p:cNvCxnSpPr>
              <a:cxnSpLocks noChangeShapeType="1"/>
            </p:cNvCxnSpPr>
            <p:nvPr/>
          </p:nvCxnSpPr>
          <p:spPr bwMode="auto">
            <a:xfrm rot="-5400000">
              <a:off x="5604389" y="4225505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89" name="Straight Arrow Connector 72"/>
            <p:cNvCxnSpPr>
              <a:cxnSpLocks noChangeShapeType="1"/>
            </p:cNvCxnSpPr>
            <p:nvPr/>
          </p:nvCxnSpPr>
          <p:spPr bwMode="auto">
            <a:xfrm rot="-5400000">
              <a:off x="6536359" y="4219645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90" name="Straight Arrow Connector 73"/>
            <p:cNvCxnSpPr>
              <a:cxnSpLocks noChangeShapeType="1"/>
            </p:cNvCxnSpPr>
            <p:nvPr/>
          </p:nvCxnSpPr>
          <p:spPr bwMode="auto">
            <a:xfrm rot="-5400000">
              <a:off x="7487920" y="4187980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91" name="Straight Arrow Connector 74"/>
            <p:cNvCxnSpPr>
              <a:cxnSpLocks noChangeShapeType="1"/>
            </p:cNvCxnSpPr>
            <p:nvPr/>
          </p:nvCxnSpPr>
          <p:spPr bwMode="auto">
            <a:xfrm rot="-5400000">
              <a:off x="941873" y="3276532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92" name="Straight Arrow Connector 75"/>
            <p:cNvCxnSpPr>
              <a:cxnSpLocks noChangeShapeType="1"/>
            </p:cNvCxnSpPr>
            <p:nvPr/>
          </p:nvCxnSpPr>
          <p:spPr bwMode="auto">
            <a:xfrm>
              <a:off x="1402748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93" name="Oval 76"/>
            <p:cNvSpPr>
              <a:spLocks noChangeArrowheads="1"/>
            </p:cNvSpPr>
            <p:nvPr/>
          </p:nvSpPr>
          <p:spPr bwMode="auto">
            <a:xfrm>
              <a:off x="2122828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94" name="Oval 77"/>
            <p:cNvSpPr>
              <a:spLocks noChangeArrowheads="1"/>
            </p:cNvSpPr>
            <p:nvPr/>
          </p:nvSpPr>
          <p:spPr bwMode="auto">
            <a:xfrm>
              <a:off x="1192211" y="269332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95" name="Straight Arrow Connector 78"/>
            <p:cNvCxnSpPr>
              <a:cxnSpLocks noChangeShapeType="1"/>
            </p:cNvCxnSpPr>
            <p:nvPr/>
          </p:nvCxnSpPr>
          <p:spPr bwMode="auto">
            <a:xfrm>
              <a:off x="2338852" y="280426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96" name="Oval 79"/>
            <p:cNvSpPr>
              <a:spLocks noChangeArrowheads="1"/>
            </p:cNvSpPr>
            <p:nvPr/>
          </p:nvSpPr>
          <p:spPr bwMode="auto">
            <a:xfrm>
              <a:off x="3058932" y="269332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97" name="Straight Arrow Connector 80"/>
            <p:cNvCxnSpPr>
              <a:cxnSpLocks noChangeShapeType="1"/>
            </p:cNvCxnSpPr>
            <p:nvPr/>
          </p:nvCxnSpPr>
          <p:spPr bwMode="auto">
            <a:xfrm>
              <a:off x="3274956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98" name="Oval 81"/>
            <p:cNvSpPr>
              <a:spLocks noChangeArrowheads="1"/>
            </p:cNvSpPr>
            <p:nvPr/>
          </p:nvSpPr>
          <p:spPr bwMode="auto">
            <a:xfrm>
              <a:off x="3995036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99" name="Straight Arrow Connector 82"/>
            <p:cNvCxnSpPr>
              <a:cxnSpLocks noChangeShapeType="1"/>
            </p:cNvCxnSpPr>
            <p:nvPr/>
          </p:nvCxnSpPr>
          <p:spPr bwMode="auto">
            <a:xfrm>
              <a:off x="4211060" y="28071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00" name="Oval 83"/>
            <p:cNvSpPr>
              <a:spLocks noChangeArrowheads="1"/>
            </p:cNvSpPr>
            <p:nvPr/>
          </p:nvSpPr>
          <p:spPr bwMode="auto">
            <a:xfrm>
              <a:off x="4931140" y="26962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901" name="Straight Arrow Connector 84"/>
            <p:cNvCxnSpPr>
              <a:cxnSpLocks noChangeShapeType="1"/>
            </p:cNvCxnSpPr>
            <p:nvPr/>
          </p:nvCxnSpPr>
          <p:spPr bwMode="auto">
            <a:xfrm>
              <a:off x="5147164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02" name="Oval 85"/>
            <p:cNvSpPr>
              <a:spLocks noChangeArrowheads="1"/>
            </p:cNvSpPr>
            <p:nvPr/>
          </p:nvSpPr>
          <p:spPr bwMode="auto">
            <a:xfrm>
              <a:off x="5867244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903" name="Straight Arrow Connector 86"/>
            <p:cNvCxnSpPr>
              <a:cxnSpLocks noChangeShapeType="1"/>
            </p:cNvCxnSpPr>
            <p:nvPr/>
          </p:nvCxnSpPr>
          <p:spPr bwMode="auto">
            <a:xfrm>
              <a:off x="6083268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04" name="Oval 87"/>
            <p:cNvSpPr>
              <a:spLocks noChangeArrowheads="1"/>
            </p:cNvSpPr>
            <p:nvPr/>
          </p:nvSpPr>
          <p:spPr bwMode="auto">
            <a:xfrm>
              <a:off x="6803348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905" name="Straight Arrow Connector 88"/>
            <p:cNvCxnSpPr>
              <a:cxnSpLocks noChangeShapeType="1"/>
            </p:cNvCxnSpPr>
            <p:nvPr/>
          </p:nvCxnSpPr>
          <p:spPr bwMode="auto">
            <a:xfrm>
              <a:off x="7019372" y="2793527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06" name="Oval 89"/>
            <p:cNvSpPr>
              <a:spLocks noChangeArrowheads="1"/>
            </p:cNvSpPr>
            <p:nvPr/>
          </p:nvSpPr>
          <p:spPr bwMode="auto">
            <a:xfrm>
              <a:off x="7739452" y="2682585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907" name="Straight Arrow Connector 90"/>
            <p:cNvCxnSpPr>
              <a:cxnSpLocks noChangeShapeType="1"/>
            </p:cNvCxnSpPr>
            <p:nvPr/>
          </p:nvCxnSpPr>
          <p:spPr bwMode="auto">
            <a:xfrm rot="-5400000">
              <a:off x="1881438" y="329020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08" name="Straight Arrow Connector 91"/>
            <p:cNvCxnSpPr>
              <a:cxnSpLocks noChangeShapeType="1"/>
            </p:cNvCxnSpPr>
            <p:nvPr/>
          </p:nvCxnSpPr>
          <p:spPr bwMode="auto">
            <a:xfrm rot="-5400000">
              <a:off x="2806904" y="329020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09" name="Straight Arrow Connector 92"/>
            <p:cNvCxnSpPr>
              <a:cxnSpLocks noChangeShapeType="1"/>
            </p:cNvCxnSpPr>
            <p:nvPr/>
          </p:nvCxnSpPr>
          <p:spPr bwMode="auto">
            <a:xfrm rot="-5400000">
              <a:off x="3743008" y="329020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10" name="Straight Arrow Connector 93"/>
            <p:cNvCxnSpPr>
              <a:cxnSpLocks noChangeShapeType="1"/>
            </p:cNvCxnSpPr>
            <p:nvPr/>
          </p:nvCxnSpPr>
          <p:spPr bwMode="auto">
            <a:xfrm rot="-5400000">
              <a:off x="4679112" y="329020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11" name="Straight Arrow Connector 94"/>
            <p:cNvCxnSpPr>
              <a:cxnSpLocks noChangeShapeType="1"/>
            </p:cNvCxnSpPr>
            <p:nvPr/>
          </p:nvCxnSpPr>
          <p:spPr bwMode="auto">
            <a:xfrm rot="-5400000">
              <a:off x="5603893" y="329020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12" name="Straight Arrow Connector 95"/>
            <p:cNvCxnSpPr>
              <a:cxnSpLocks noChangeShapeType="1"/>
            </p:cNvCxnSpPr>
            <p:nvPr/>
          </p:nvCxnSpPr>
          <p:spPr bwMode="auto">
            <a:xfrm rot="-5400000">
              <a:off x="6535863" y="328434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13" name="Straight Arrow Connector 96"/>
            <p:cNvCxnSpPr>
              <a:cxnSpLocks noChangeShapeType="1"/>
            </p:cNvCxnSpPr>
            <p:nvPr/>
          </p:nvCxnSpPr>
          <p:spPr bwMode="auto">
            <a:xfrm rot="-5400000">
              <a:off x="7487424" y="3252676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14" name="Straight Arrow Connector 97"/>
            <p:cNvCxnSpPr>
              <a:cxnSpLocks noChangeShapeType="1"/>
            </p:cNvCxnSpPr>
            <p:nvPr/>
          </p:nvCxnSpPr>
          <p:spPr bwMode="auto">
            <a:xfrm rot="-5400000">
              <a:off x="942369" y="2358954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15" name="Straight Arrow Connector 98"/>
            <p:cNvCxnSpPr>
              <a:cxnSpLocks noChangeShapeType="1"/>
            </p:cNvCxnSpPr>
            <p:nvPr/>
          </p:nvCxnSpPr>
          <p:spPr bwMode="auto">
            <a:xfrm>
              <a:off x="1403244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16" name="Oval 99"/>
            <p:cNvSpPr>
              <a:spLocks noChangeArrowheads="1"/>
            </p:cNvSpPr>
            <p:nvPr/>
          </p:nvSpPr>
          <p:spPr bwMode="auto">
            <a:xfrm>
              <a:off x="2123324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917" name="Oval 100"/>
            <p:cNvSpPr>
              <a:spLocks noChangeArrowheads="1"/>
            </p:cNvSpPr>
            <p:nvPr/>
          </p:nvSpPr>
          <p:spPr bwMode="auto">
            <a:xfrm>
              <a:off x="1192707" y="177574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918" name="Straight Arrow Connector 101"/>
            <p:cNvCxnSpPr>
              <a:cxnSpLocks noChangeShapeType="1"/>
            </p:cNvCxnSpPr>
            <p:nvPr/>
          </p:nvCxnSpPr>
          <p:spPr bwMode="auto">
            <a:xfrm>
              <a:off x="2339348" y="188668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19" name="Oval 102"/>
            <p:cNvSpPr>
              <a:spLocks noChangeArrowheads="1"/>
            </p:cNvSpPr>
            <p:nvPr/>
          </p:nvSpPr>
          <p:spPr bwMode="auto">
            <a:xfrm>
              <a:off x="3059428" y="177574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920" name="Straight Arrow Connector 103"/>
            <p:cNvCxnSpPr>
              <a:cxnSpLocks noChangeShapeType="1"/>
            </p:cNvCxnSpPr>
            <p:nvPr/>
          </p:nvCxnSpPr>
          <p:spPr bwMode="auto">
            <a:xfrm>
              <a:off x="3275452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21" name="Oval 104"/>
            <p:cNvSpPr>
              <a:spLocks noChangeArrowheads="1"/>
            </p:cNvSpPr>
            <p:nvPr/>
          </p:nvSpPr>
          <p:spPr bwMode="auto">
            <a:xfrm>
              <a:off x="3995532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922" name="Straight Arrow Connector 105"/>
            <p:cNvCxnSpPr>
              <a:cxnSpLocks noChangeShapeType="1"/>
            </p:cNvCxnSpPr>
            <p:nvPr/>
          </p:nvCxnSpPr>
          <p:spPr bwMode="auto">
            <a:xfrm>
              <a:off x="4211556" y="188961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23" name="Oval 106"/>
            <p:cNvSpPr>
              <a:spLocks noChangeArrowheads="1"/>
            </p:cNvSpPr>
            <p:nvPr/>
          </p:nvSpPr>
          <p:spPr bwMode="auto">
            <a:xfrm>
              <a:off x="4931636" y="177867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924" name="Straight Arrow Connector 107"/>
            <p:cNvCxnSpPr>
              <a:cxnSpLocks noChangeShapeType="1"/>
            </p:cNvCxnSpPr>
            <p:nvPr/>
          </p:nvCxnSpPr>
          <p:spPr bwMode="auto">
            <a:xfrm>
              <a:off x="5147660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25" name="Oval 108"/>
            <p:cNvSpPr>
              <a:spLocks noChangeArrowheads="1"/>
            </p:cNvSpPr>
            <p:nvPr/>
          </p:nvSpPr>
          <p:spPr bwMode="auto">
            <a:xfrm>
              <a:off x="5867740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926" name="Straight Arrow Connector 109"/>
            <p:cNvCxnSpPr>
              <a:cxnSpLocks noChangeShapeType="1"/>
            </p:cNvCxnSpPr>
            <p:nvPr/>
          </p:nvCxnSpPr>
          <p:spPr bwMode="auto">
            <a:xfrm>
              <a:off x="6083764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27" name="Oval 110"/>
            <p:cNvSpPr>
              <a:spLocks noChangeArrowheads="1"/>
            </p:cNvSpPr>
            <p:nvPr/>
          </p:nvSpPr>
          <p:spPr bwMode="auto">
            <a:xfrm>
              <a:off x="6803844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928" name="Straight Arrow Connector 111"/>
            <p:cNvCxnSpPr>
              <a:cxnSpLocks noChangeShapeType="1"/>
            </p:cNvCxnSpPr>
            <p:nvPr/>
          </p:nvCxnSpPr>
          <p:spPr bwMode="auto">
            <a:xfrm>
              <a:off x="7019868" y="1875949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29" name="Oval 112"/>
            <p:cNvSpPr>
              <a:spLocks noChangeArrowheads="1"/>
            </p:cNvSpPr>
            <p:nvPr/>
          </p:nvSpPr>
          <p:spPr bwMode="auto">
            <a:xfrm>
              <a:off x="7739948" y="1765007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930" name="Straight Arrow Connector 113"/>
            <p:cNvCxnSpPr>
              <a:cxnSpLocks noChangeShapeType="1"/>
            </p:cNvCxnSpPr>
            <p:nvPr/>
          </p:nvCxnSpPr>
          <p:spPr bwMode="auto">
            <a:xfrm rot="-5400000">
              <a:off x="1881934" y="2372623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31" name="Straight Arrow Connector 114"/>
            <p:cNvCxnSpPr>
              <a:cxnSpLocks noChangeShapeType="1"/>
            </p:cNvCxnSpPr>
            <p:nvPr/>
          </p:nvCxnSpPr>
          <p:spPr bwMode="auto">
            <a:xfrm rot="-5400000">
              <a:off x="2807400" y="2372623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32" name="Straight Arrow Connector 115"/>
            <p:cNvCxnSpPr>
              <a:cxnSpLocks noChangeShapeType="1"/>
            </p:cNvCxnSpPr>
            <p:nvPr/>
          </p:nvCxnSpPr>
          <p:spPr bwMode="auto">
            <a:xfrm rot="-5400000">
              <a:off x="3743504" y="2372623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33" name="Straight Arrow Connector 116"/>
            <p:cNvCxnSpPr>
              <a:cxnSpLocks noChangeShapeType="1"/>
            </p:cNvCxnSpPr>
            <p:nvPr/>
          </p:nvCxnSpPr>
          <p:spPr bwMode="auto">
            <a:xfrm rot="-5400000">
              <a:off x="4679608" y="2372623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34" name="Straight Arrow Connector 117"/>
            <p:cNvCxnSpPr>
              <a:cxnSpLocks noChangeShapeType="1"/>
            </p:cNvCxnSpPr>
            <p:nvPr/>
          </p:nvCxnSpPr>
          <p:spPr bwMode="auto">
            <a:xfrm rot="-5400000">
              <a:off x="5604389" y="2372623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35" name="Straight Arrow Connector 118"/>
            <p:cNvCxnSpPr>
              <a:cxnSpLocks noChangeShapeType="1"/>
            </p:cNvCxnSpPr>
            <p:nvPr/>
          </p:nvCxnSpPr>
          <p:spPr bwMode="auto">
            <a:xfrm rot="-5400000">
              <a:off x="6536359" y="2366763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36" name="Straight Arrow Connector 119"/>
            <p:cNvCxnSpPr>
              <a:cxnSpLocks noChangeShapeType="1"/>
            </p:cNvCxnSpPr>
            <p:nvPr/>
          </p:nvCxnSpPr>
          <p:spPr bwMode="auto">
            <a:xfrm rot="-5400000">
              <a:off x="7487920" y="2335098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37" name="Straight Arrow Connector 120"/>
            <p:cNvCxnSpPr>
              <a:cxnSpLocks noChangeShapeType="1"/>
            </p:cNvCxnSpPr>
            <p:nvPr/>
          </p:nvCxnSpPr>
          <p:spPr bwMode="auto">
            <a:xfrm>
              <a:off x="971600" y="6237312"/>
              <a:ext cx="7704856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38" name="TextBox 123"/>
            <p:cNvSpPr txBox="1">
              <a:spLocks noChangeArrowheads="1"/>
            </p:cNvSpPr>
            <p:nvPr/>
          </p:nvSpPr>
          <p:spPr bwMode="auto">
            <a:xfrm>
              <a:off x="4577192" y="6237312"/>
              <a:ext cx="3209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en-US"/>
                <a:t>K</a:t>
              </a:r>
              <a:endParaRPr lang="en-US" altLang="en-US"/>
            </a:p>
          </p:txBody>
        </p:sp>
        <p:cxnSp>
          <p:nvCxnSpPr>
            <p:cNvPr id="119939" name="Straight Arrow Connector 124"/>
            <p:cNvCxnSpPr>
              <a:cxnSpLocks noChangeShapeType="1"/>
            </p:cNvCxnSpPr>
            <p:nvPr/>
          </p:nvCxnSpPr>
          <p:spPr bwMode="auto">
            <a:xfrm flipV="1">
              <a:off x="683568" y="1628801"/>
              <a:ext cx="0" cy="439248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40" name="TextBox 125"/>
            <p:cNvSpPr txBox="1">
              <a:spLocks noChangeArrowheads="1"/>
            </p:cNvSpPr>
            <p:nvPr/>
          </p:nvSpPr>
          <p:spPr bwMode="auto">
            <a:xfrm>
              <a:off x="396310" y="3526911"/>
              <a:ext cx="28725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en-US"/>
                <a:t>J</a:t>
              </a:r>
              <a:endParaRPr lang="en-US" altLang="en-US"/>
            </a:p>
          </p:txBody>
        </p:sp>
      </p:grpSp>
      <p:grpSp>
        <p:nvGrpSpPr>
          <p:cNvPr id="119814" name="Group 4"/>
          <p:cNvGrpSpPr>
            <a:grpSpLocks/>
          </p:cNvGrpSpPr>
          <p:nvPr/>
        </p:nvGrpSpPr>
        <p:grpSpPr bwMode="auto">
          <a:xfrm>
            <a:off x="1177925" y="1989138"/>
            <a:ext cx="6778625" cy="3559175"/>
            <a:chOff x="1177604" y="1988840"/>
            <a:chExt cx="6778772" cy="3559526"/>
          </a:xfrm>
        </p:grpSpPr>
        <p:sp>
          <p:nvSpPr>
            <p:cNvPr id="119815" name="Right Arrow 131"/>
            <p:cNvSpPr>
              <a:spLocks noChangeArrowheads="1"/>
            </p:cNvSpPr>
            <p:nvPr/>
          </p:nvSpPr>
          <p:spPr bwMode="auto">
            <a:xfrm rot="5400000" flipH="1">
              <a:off x="-461710" y="3657035"/>
              <a:ext cx="3507197" cy="228569"/>
            </a:xfrm>
            <a:prstGeom prst="rightArrow">
              <a:avLst>
                <a:gd name="adj1" fmla="val 50000"/>
                <a:gd name="adj2" fmla="val 50011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16" name="Right Arrow 132"/>
            <p:cNvSpPr>
              <a:spLocks noChangeArrowheads="1"/>
            </p:cNvSpPr>
            <p:nvPr/>
          </p:nvSpPr>
          <p:spPr bwMode="auto">
            <a:xfrm rot="5400000" flipH="1">
              <a:off x="487399" y="3633545"/>
              <a:ext cx="3507197" cy="228569"/>
            </a:xfrm>
            <a:prstGeom prst="rightArrow">
              <a:avLst>
                <a:gd name="adj1" fmla="val 50000"/>
                <a:gd name="adj2" fmla="val 50011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17" name="Right Arrow 133"/>
            <p:cNvSpPr>
              <a:spLocks noChangeArrowheads="1"/>
            </p:cNvSpPr>
            <p:nvPr/>
          </p:nvSpPr>
          <p:spPr bwMode="auto">
            <a:xfrm rot="5400000" flipH="1">
              <a:off x="1426895" y="3653935"/>
              <a:ext cx="3507197" cy="228569"/>
            </a:xfrm>
            <a:prstGeom prst="rightArrow">
              <a:avLst>
                <a:gd name="adj1" fmla="val 50000"/>
                <a:gd name="adj2" fmla="val 50011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18" name="Right Arrow 134"/>
            <p:cNvSpPr>
              <a:spLocks noChangeArrowheads="1"/>
            </p:cNvSpPr>
            <p:nvPr/>
          </p:nvSpPr>
          <p:spPr bwMode="auto">
            <a:xfrm rot="5400000" flipH="1">
              <a:off x="2365129" y="3663018"/>
              <a:ext cx="3507197" cy="228569"/>
            </a:xfrm>
            <a:prstGeom prst="rightArrow">
              <a:avLst>
                <a:gd name="adj1" fmla="val 50000"/>
                <a:gd name="adj2" fmla="val 50011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19" name="Right Arrow 135"/>
            <p:cNvSpPr>
              <a:spLocks noChangeArrowheads="1"/>
            </p:cNvSpPr>
            <p:nvPr/>
          </p:nvSpPr>
          <p:spPr bwMode="auto">
            <a:xfrm rot="5400000" flipH="1">
              <a:off x="3279777" y="3663018"/>
              <a:ext cx="3507197" cy="228569"/>
            </a:xfrm>
            <a:prstGeom prst="rightArrow">
              <a:avLst>
                <a:gd name="adj1" fmla="val 50000"/>
                <a:gd name="adj2" fmla="val 50011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20" name="Right Arrow 139"/>
            <p:cNvSpPr>
              <a:spLocks noChangeArrowheads="1"/>
            </p:cNvSpPr>
            <p:nvPr/>
          </p:nvSpPr>
          <p:spPr bwMode="auto">
            <a:xfrm rot="15560579" flipH="1">
              <a:off x="30499" y="3737031"/>
              <a:ext cx="3507197" cy="114285"/>
            </a:xfrm>
            <a:prstGeom prst="rightArrow">
              <a:avLst>
                <a:gd name="adj1" fmla="val 50000"/>
                <a:gd name="adj2" fmla="val 50010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21" name="Right Arrow 126"/>
            <p:cNvSpPr>
              <a:spLocks noChangeArrowheads="1"/>
            </p:cNvSpPr>
            <p:nvPr/>
          </p:nvSpPr>
          <p:spPr bwMode="auto">
            <a:xfrm rot="15560579" flipH="1">
              <a:off x="966603" y="3737625"/>
              <a:ext cx="3507197" cy="114285"/>
            </a:xfrm>
            <a:prstGeom prst="rightArrow">
              <a:avLst>
                <a:gd name="adj1" fmla="val 50000"/>
                <a:gd name="adj2" fmla="val 50010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22" name="Right Arrow 127"/>
            <p:cNvSpPr>
              <a:spLocks noChangeArrowheads="1"/>
            </p:cNvSpPr>
            <p:nvPr/>
          </p:nvSpPr>
          <p:spPr bwMode="auto">
            <a:xfrm rot="15560579" flipH="1">
              <a:off x="1933896" y="3737625"/>
              <a:ext cx="3507197" cy="114285"/>
            </a:xfrm>
            <a:prstGeom prst="rightArrow">
              <a:avLst>
                <a:gd name="adj1" fmla="val 50000"/>
                <a:gd name="adj2" fmla="val 50010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23" name="Right Arrow 129"/>
            <p:cNvSpPr>
              <a:spLocks noChangeArrowheads="1"/>
            </p:cNvSpPr>
            <p:nvPr/>
          </p:nvSpPr>
          <p:spPr bwMode="auto">
            <a:xfrm rot="15560579" flipH="1">
              <a:off x="2797992" y="3737625"/>
              <a:ext cx="3507197" cy="114285"/>
            </a:xfrm>
            <a:prstGeom prst="rightArrow">
              <a:avLst>
                <a:gd name="adj1" fmla="val 50000"/>
                <a:gd name="adj2" fmla="val 50010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24" name="Right Arrow 130"/>
            <p:cNvSpPr>
              <a:spLocks noChangeArrowheads="1"/>
            </p:cNvSpPr>
            <p:nvPr/>
          </p:nvSpPr>
          <p:spPr bwMode="auto">
            <a:xfrm rot="5400000" flipH="1">
              <a:off x="4216285" y="3649349"/>
              <a:ext cx="3507197" cy="228569"/>
            </a:xfrm>
            <a:prstGeom prst="rightArrow">
              <a:avLst>
                <a:gd name="adj1" fmla="val 50000"/>
                <a:gd name="adj2" fmla="val 50011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25" name="Right Arrow 141"/>
            <p:cNvSpPr>
              <a:spLocks noChangeArrowheads="1"/>
            </p:cNvSpPr>
            <p:nvPr/>
          </p:nvSpPr>
          <p:spPr bwMode="auto">
            <a:xfrm rot="15560579" flipH="1">
              <a:off x="3734500" y="3723956"/>
              <a:ext cx="3507197" cy="114285"/>
            </a:xfrm>
            <a:prstGeom prst="rightArrow">
              <a:avLst>
                <a:gd name="adj1" fmla="val 50000"/>
                <a:gd name="adj2" fmla="val 50010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26" name="Right Arrow 142"/>
            <p:cNvSpPr>
              <a:spLocks noChangeArrowheads="1"/>
            </p:cNvSpPr>
            <p:nvPr/>
          </p:nvSpPr>
          <p:spPr bwMode="auto">
            <a:xfrm rot="5400000" flipH="1">
              <a:off x="5152389" y="3649349"/>
              <a:ext cx="3507197" cy="228569"/>
            </a:xfrm>
            <a:prstGeom prst="rightArrow">
              <a:avLst>
                <a:gd name="adj1" fmla="val 50000"/>
                <a:gd name="adj2" fmla="val 50011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27" name="Right Arrow 143"/>
            <p:cNvSpPr>
              <a:spLocks noChangeArrowheads="1"/>
            </p:cNvSpPr>
            <p:nvPr/>
          </p:nvSpPr>
          <p:spPr bwMode="auto">
            <a:xfrm rot="15560579" flipH="1">
              <a:off x="4670604" y="3723956"/>
              <a:ext cx="3507197" cy="114285"/>
            </a:xfrm>
            <a:prstGeom prst="rightArrow">
              <a:avLst>
                <a:gd name="adj1" fmla="val 50000"/>
                <a:gd name="adj2" fmla="val 50010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28" name="Right Arrow 144"/>
            <p:cNvSpPr>
              <a:spLocks noChangeArrowheads="1"/>
            </p:cNvSpPr>
            <p:nvPr/>
          </p:nvSpPr>
          <p:spPr bwMode="auto">
            <a:xfrm rot="5400000" flipH="1">
              <a:off x="6088493" y="3628154"/>
              <a:ext cx="3507197" cy="228569"/>
            </a:xfrm>
            <a:prstGeom prst="rightArrow">
              <a:avLst>
                <a:gd name="adj1" fmla="val 50000"/>
                <a:gd name="adj2" fmla="val 50011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29" name="Right Arrow 145"/>
            <p:cNvSpPr>
              <a:spLocks noChangeArrowheads="1"/>
            </p:cNvSpPr>
            <p:nvPr/>
          </p:nvSpPr>
          <p:spPr bwMode="auto">
            <a:xfrm rot="15560579" flipH="1">
              <a:off x="5606708" y="3702761"/>
              <a:ext cx="3507197" cy="114285"/>
            </a:xfrm>
            <a:prstGeom prst="rightArrow">
              <a:avLst>
                <a:gd name="adj1" fmla="val 50000"/>
                <a:gd name="adj2" fmla="val 50010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18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4" indent="-274320">
              <a:buClr>
                <a:schemeClr val="accent1"/>
              </a:buClr>
              <a:buSzPct val="76000"/>
            </a:pPr>
            <a:r>
              <a:rPr lang="cs-CZ" dirty="0" smtClean="0"/>
              <a:t>for </a:t>
            </a:r>
            <a:r>
              <a:rPr lang="en-US" dirty="0" smtClean="0"/>
              <a:t>(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++ </a:t>
            </a:r>
            <a:r>
              <a:rPr lang="en-US" dirty="0" err="1" smtClean="0"/>
              <a:t>i</a:t>
            </a:r>
            <a:r>
              <a:rPr lang="en-US" dirty="0" smtClean="0"/>
              <a:t> )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 smtClean="0"/>
              <a:t>	</a:t>
            </a:r>
            <a:r>
              <a:rPr lang="en-US" dirty="0" err="1" smtClean="0"/>
              <a:t>bsearch</a:t>
            </a:r>
            <a:r>
              <a:rPr lang="en-US" dirty="0" smtClean="0"/>
              <a:t>( a, </a:t>
            </a:r>
            <a:r>
              <a:rPr lang="cs-CZ" dirty="0" smtClean="0"/>
              <a:t>M, </a:t>
            </a:r>
            <a:r>
              <a:rPr lang="en-US" dirty="0" smtClean="0"/>
              <a:t>b[ 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endParaRPr lang="en-US" dirty="0" smtClean="0"/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 smtClean="0"/>
              <a:t>void </a:t>
            </a:r>
            <a:r>
              <a:rPr lang="en-US" dirty="0" err="1" smtClean="0"/>
              <a:t>bsearch</a:t>
            </a:r>
            <a:r>
              <a:rPr lang="en-US" dirty="0" smtClean="0"/>
              <a:t>( a, </a:t>
            </a:r>
            <a:r>
              <a:rPr lang="cs-CZ" dirty="0" smtClean="0"/>
              <a:t>M, </a:t>
            </a:r>
            <a:r>
              <a:rPr lang="en-US" dirty="0" smtClean="0"/>
              <a:t>x)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 smtClean="0"/>
              <a:t>{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 smtClean="0"/>
              <a:t>	while</a:t>
            </a:r>
            <a:r>
              <a:rPr lang="cs-CZ" dirty="0" smtClean="0"/>
              <a:t> </a:t>
            </a:r>
            <a:r>
              <a:rPr lang="en-US" dirty="0" smtClean="0"/>
              <a:t>( </a:t>
            </a:r>
            <a:r>
              <a:rPr lang="cs-CZ" dirty="0" smtClean="0"/>
              <a:t>/*...*/</a:t>
            </a:r>
            <a:r>
              <a:rPr lang="en-US" dirty="0" smtClean="0"/>
              <a:t> ) 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 smtClean="0"/>
              <a:t>	{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 smtClean="0"/>
              <a:t>	  </a:t>
            </a:r>
            <a:r>
              <a:rPr lang="cs-CZ" dirty="0" smtClean="0"/>
              <a:t>if </a:t>
            </a:r>
            <a:r>
              <a:rPr lang="en-US" dirty="0" smtClean="0"/>
              <a:t>( a[ j] &gt; x )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 smtClean="0"/>
              <a:t>		j = /*...*/; 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 smtClean="0"/>
              <a:t>	  else 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 smtClean="0"/>
              <a:t>		j = /*...*/; 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 smtClean="0"/>
              <a:t>	}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 smtClean="0"/>
              <a:t>}</a:t>
            </a:r>
          </a:p>
          <a:p>
            <a:endParaRPr lang="cs-CZ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4"/>
            <a:r>
              <a:rPr lang="en-US" dirty="0" err="1" smtClean="0"/>
              <a:t>bsearch_many</a:t>
            </a:r>
            <a:r>
              <a:rPr lang="en-US" dirty="0" smtClean="0"/>
              <a:t>( a, </a:t>
            </a:r>
            <a:r>
              <a:rPr lang="cs-CZ" dirty="0" smtClean="0"/>
              <a:t>M, </a:t>
            </a:r>
            <a:r>
              <a:rPr lang="en-US" dirty="0" smtClean="0"/>
              <a:t>b, N);</a:t>
            </a:r>
            <a:endParaRPr lang="cs-CZ" dirty="0" smtClean="0"/>
          </a:p>
          <a:p>
            <a:pPr marL="274320" lvl="4" indent="-274320">
              <a:buClr>
                <a:schemeClr val="accent1"/>
              </a:buClr>
              <a:buSzPct val="76000"/>
            </a:pPr>
            <a:endParaRPr lang="en-US" dirty="0" smtClean="0"/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 smtClean="0"/>
              <a:t>void </a:t>
            </a:r>
            <a:r>
              <a:rPr lang="en-US" dirty="0" err="1" smtClean="0"/>
              <a:t>bsearch_many</a:t>
            </a:r>
            <a:r>
              <a:rPr lang="en-US" dirty="0" smtClean="0"/>
              <a:t>( a, </a:t>
            </a:r>
            <a:r>
              <a:rPr lang="cs-CZ" dirty="0" smtClean="0"/>
              <a:t>M, </a:t>
            </a:r>
            <a:r>
              <a:rPr lang="en-US" dirty="0" smtClean="0"/>
              <a:t>b, N)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 smtClean="0"/>
              <a:t>{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 smtClean="0"/>
              <a:t>	while</a:t>
            </a:r>
            <a:r>
              <a:rPr lang="cs-CZ" dirty="0" smtClean="0"/>
              <a:t> </a:t>
            </a:r>
            <a:r>
              <a:rPr lang="en-US" dirty="0" smtClean="0"/>
              <a:t>( </a:t>
            </a:r>
            <a:r>
              <a:rPr lang="cs-CZ" dirty="0" smtClean="0"/>
              <a:t>/*</a:t>
            </a:r>
            <a:r>
              <a:rPr lang="en-US" dirty="0" smtClean="0"/>
              <a:t>???</a:t>
            </a:r>
            <a:r>
              <a:rPr lang="cs-CZ" dirty="0" smtClean="0"/>
              <a:t>*/</a:t>
            </a:r>
            <a:r>
              <a:rPr lang="en-US" dirty="0" smtClean="0"/>
              <a:t> ) 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 smtClean="0"/>
              <a:t>	  </a:t>
            </a:r>
            <a:r>
              <a:rPr lang="cs-CZ" dirty="0" smtClean="0"/>
              <a:t>for </a:t>
            </a:r>
            <a:r>
              <a:rPr lang="en-US" dirty="0" smtClean="0"/>
              <a:t>(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++ </a:t>
            </a:r>
            <a:r>
              <a:rPr lang="en-US" dirty="0" err="1" smtClean="0"/>
              <a:t>i</a:t>
            </a:r>
            <a:r>
              <a:rPr lang="en-US" dirty="0" smtClean="0"/>
              <a:t> )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 smtClean="0"/>
              <a:t>	  {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 smtClean="0"/>
              <a:t>		</a:t>
            </a:r>
            <a:r>
              <a:rPr lang="cs-CZ" dirty="0" smtClean="0"/>
              <a:t>if </a:t>
            </a:r>
            <a:r>
              <a:rPr lang="en-US" dirty="0" smtClean="0"/>
              <a:t>( a[ j[ </a:t>
            </a:r>
            <a:r>
              <a:rPr lang="en-US" dirty="0" err="1" smtClean="0"/>
              <a:t>i</a:t>
            </a:r>
            <a:r>
              <a:rPr lang="en-US" dirty="0" smtClean="0"/>
              <a:t>]] &gt; b[ </a:t>
            </a:r>
            <a:r>
              <a:rPr lang="en-US" dirty="0" err="1" smtClean="0"/>
              <a:t>i</a:t>
            </a:r>
            <a:r>
              <a:rPr lang="en-US" dirty="0" smtClean="0"/>
              <a:t>] )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 smtClean="0"/>
              <a:t>		  j[ </a:t>
            </a:r>
            <a:r>
              <a:rPr lang="en-US" dirty="0" err="1" smtClean="0"/>
              <a:t>i</a:t>
            </a:r>
            <a:r>
              <a:rPr lang="en-US" dirty="0" smtClean="0"/>
              <a:t>] = /*...*/; 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 smtClean="0"/>
              <a:t>		else 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 smtClean="0"/>
              <a:t>		  j[ </a:t>
            </a:r>
            <a:r>
              <a:rPr lang="en-US" dirty="0" err="1" smtClean="0"/>
              <a:t>i</a:t>
            </a:r>
            <a:r>
              <a:rPr lang="en-US" dirty="0" smtClean="0"/>
              <a:t>] = /*...*/; 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 smtClean="0"/>
              <a:t>	  }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 smtClean="0"/>
              <a:t>}</a:t>
            </a:r>
          </a:p>
          <a:p>
            <a:endParaRPr lang="cs-CZ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Paraleln</a:t>
            </a:r>
            <a:r>
              <a:rPr lang="cs-CZ" dirty="0" smtClean="0"/>
              <a:t>í</a:t>
            </a:r>
            <a:r>
              <a:rPr lang="en-US" dirty="0" smtClean="0"/>
              <a:t>”</a:t>
            </a:r>
            <a:r>
              <a:rPr lang="cs-CZ" dirty="0" smtClean="0"/>
              <a:t> bsearch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554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mtClean="0"/>
              <a:t>Loop skewing</a:t>
            </a:r>
            <a:endParaRPr lang="en-US" altLang="en-US" smtClean="0"/>
          </a:p>
        </p:txBody>
      </p:sp>
      <p:sp>
        <p:nvSpPr>
          <p:cNvPr id="120835" name="Content Placeholder 2"/>
          <p:cNvSpPr>
            <a:spLocks noGrp="1"/>
          </p:cNvSpPr>
          <p:nvPr>
            <p:ph idx="4294967295"/>
          </p:nvPr>
        </p:nvSpPr>
        <p:spPr>
          <a:xfrm>
            <a:off x="152400" y="533400"/>
            <a:ext cx="8839200" cy="951384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274320" lvl="1" indent="0">
              <a:buNone/>
            </a:pPr>
            <a:r>
              <a:rPr lang="cs-CZ" altLang="en-US" sz="16000" dirty="0" smtClean="0"/>
              <a:t>Obecnější příklad</a:t>
            </a:r>
          </a:p>
          <a:p>
            <a:pPr marL="0" indent="0">
              <a:buNone/>
            </a:pPr>
            <a:endParaRPr lang="cs-CZ" altLang="en-US" sz="5600" dirty="0" smtClean="0"/>
          </a:p>
          <a:p>
            <a:pPr marL="0" indent="0">
              <a:buNone/>
            </a:pPr>
            <a:endParaRPr lang="cs-CZ" altLang="en-US" sz="5600" dirty="0" smtClean="0"/>
          </a:p>
          <a:p>
            <a:pPr marL="0" indent="0">
              <a:buNone/>
            </a:pPr>
            <a:endParaRPr lang="cs-CZ" altLang="en-US" sz="5600" dirty="0" smtClean="0"/>
          </a:p>
          <a:p>
            <a:pPr marL="0" indent="0">
              <a:buNone/>
            </a:pPr>
            <a:endParaRPr lang="cs-CZ" altLang="en-US" sz="5600" dirty="0" smtClean="0"/>
          </a:p>
          <a:p>
            <a:pPr marL="0" indent="0">
              <a:buNone/>
            </a:pPr>
            <a:endParaRPr lang="cs-CZ" altLang="en-US" sz="5600" dirty="0" smtClean="0"/>
          </a:p>
          <a:p>
            <a:pPr marL="0" indent="0">
              <a:buNone/>
            </a:pPr>
            <a:endParaRPr lang="cs-CZ" altLang="en-US" sz="5600" dirty="0" smtClean="0"/>
          </a:p>
          <a:p>
            <a:pPr marL="0" indent="0">
              <a:buNone/>
            </a:pPr>
            <a:endParaRPr lang="cs-CZ" altLang="en-US" sz="5600" dirty="0" smtClean="0"/>
          </a:p>
          <a:p>
            <a:pPr marL="0" indent="0">
              <a:buNone/>
            </a:pPr>
            <a:endParaRPr lang="cs-CZ" altLang="en-US" sz="5600" dirty="0" smtClean="0"/>
          </a:p>
          <a:p>
            <a:pPr marL="0" indent="0">
              <a:buNone/>
            </a:pPr>
            <a:endParaRPr lang="cs-CZ" altLang="en-US" sz="5600" dirty="0" smtClean="0"/>
          </a:p>
          <a:p>
            <a:pPr marL="0" indent="0">
              <a:buNone/>
            </a:pPr>
            <a:endParaRPr lang="cs-CZ" altLang="en-US" sz="5600" dirty="0" smtClean="0"/>
          </a:p>
          <a:p>
            <a:pPr marL="0" indent="0">
              <a:buNone/>
            </a:pPr>
            <a:endParaRPr lang="cs-CZ" altLang="en-US" sz="5600" dirty="0" smtClean="0"/>
          </a:p>
          <a:p>
            <a:pPr marL="0" indent="0">
              <a:buNone/>
            </a:pPr>
            <a:endParaRPr lang="en-US" altLang="en-US" sz="5600" dirty="0" smtClean="0"/>
          </a:p>
          <a:p>
            <a:pPr marL="0" indent="0">
              <a:buNone/>
            </a:pPr>
            <a:endParaRPr lang="en-US" altLang="en-US" sz="5600" dirty="0" smtClean="0"/>
          </a:p>
          <a:p>
            <a:pPr marL="0" indent="0">
              <a:buNone/>
            </a:pPr>
            <a:endParaRPr lang="en-US" altLang="en-US" sz="5600" dirty="0" smtClean="0"/>
          </a:p>
          <a:p>
            <a:pPr marL="0" indent="0">
              <a:buNone/>
            </a:pPr>
            <a:r>
              <a:rPr lang="cs-CZ" altLang="en-US" sz="5600" dirty="0" smtClean="0"/>
              <a:t>		for J</a:t>
            </a:r>
            <a:r>
              <a:rPr lang="en-US" altLang="en-US" sz="5600" dirty="0" smtClean="0"/>
              <a:t>:=1 to N do</a:t>
            </a:r>
          </a:p>
          <a:p>
            <a:pPr marL="0" indent="0">
              <a:buNone/>
            </a:pPr>
            <a:r>
              <a:rPr lang="en-US" altLang="en-US" sz="5600" dirty="0" smtClean="0"/>
              <a:t>		  for K:=N-J to P do</a:t>
            </a:r>
          </a:p>
          <a:p>
            <a:pPr marL="0" indent="0">
              <a:buNone/>
            </a:pPr>
            <a:r>
              <a:rPr lang="en-US" altLang="en-US" sz="5600" dirty="0" smtClean="0"/>
              <a:t>		    A[J,K]:=A[J-1,K]+A[J,K-1]</a:t>
            </a:r>
          </a:p>
          <a:p>
            <a:pPr marL="0" indent="0">
              <a:buNone/>
            </a:pPr>
            <a:endParaRPr lang="en-US" altLang="en-US" sz="5600" dirty="0" smtClean="0"/>
          </a:p>
          <a:p>
            <a:pPr marL="0" indent="0">
              <a:buNone/>
            </a:pPr>
            <a:endParaRPr lang="en-US" altLang="en-US" sz="5600" dirty="0" smtClean="0"/>
          </a:p>
          <a:p>
            <a:pPr marL="0" indent="0">
              <a:buNone/>
            </a:pPr>
            <a:endParaRPr lang="en-US" altLang="en-US" sz="5600" dirty="0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5037D5D-44AF-4CC9-9422-2C767BD3A3EF}" type="slidenum">
              <a:rPr lang="en-US" altLang="en-US" sz="1400" smtClean="0">
                <a:solidFill>
                  <a:srgbClr val="99FF99"/>
                </a:solidFill>
              </a:rPr>
              <a:pPr eaLnBrk="1" hangingPunct="1"/>
              <a:t>6</a:t>
            </a:fld>
            <a:r>
              <a:rPr lang="cs-CZ" altLang="en-US" sz="1400" smtClean="0">
                <a:solidFill>
                  <a:srgbClr val="99FF99"/>
                </a:solidFill>
              </a:rPr>
              <a:t> </a:t>
            </a:r>
            <a:endParaRPr lang="en-US" altLang="en-US" sz="1400" smtClean="0">
              <a:solidFill>
                <a:srgbClr val="99FF99"/>
              </a:solidFill>
            </a:endParaRPr>
          </a:p>
        </p:txBody>
      </p:sp>
      <p:grpSp>
        <p:nvGrpSpPr>
          <p:cNvPr id="120837" name="Group 21"/>
          <p:cNvGrpSpPr>
            <a:grpSpLocks/>
          </p:cNvGrpSpPr>
          <p:nvPr/>
        </p:nvGrpSpPr>
        <p:grpSpPr bwMode="auto">
          <a:xfrm>
            <a:off x="396875" y="1628775"/>
            <a:ext cx="8278813" cy="4946650"/>
            <a:chOff x="396310" y="1628801"/>
            <a:chExt cx="8280146" cy="4947065"/>
          </a:xfrm>
        </p:grpSpPr>
        <p:sp>
          <p:nvSpPr>
            <p:cNvPr id="120838" name="Oval 13"/>
            <p:cNvSpPr>
              <a:spLocks noChangeArrowheads="1"/>
            </p:cNvSpPr>
            <p:nvPr/>
          </p:nvSpPr>
          <p:spPr bwMode="auto">
            <a:xfrm>
              <a:off x="4931636" y="553090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39" name="Straight Arrow Connector 14"/>
            <p:cNvCxnSpPr>
              <a:cxnSpLocks noChangeShapeType="1"/>
            </p:cNvCxnSpPr>
            <p:nvPr/>
          </p:nvCxnSpPr>
          <p:spPr bwMode="auto">
            <a:xfrm>
              <a:off x="5147660" y="563598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40" name="Oval 15"/>
            <p:cNvSpPr>
              <a:spLocks noChangeArrowheads="1"/>
            </p:cNvSpPr>
            <p:nvPr/>
          </p:nvSpPr>
          <p:spPr bwMode="auto">
            <a:xfrm>
              <a:off x="5867740" y="552504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41" name="Straight Arrow Connector 16"/>
            <p:cNvCxnSpPr>
              <a:cxnSpLocks noChangeShapeType="1"/>
            </p:cNvCxnSpPr>
            <p:nvPr/>
          </p:nvCxnSpPr>
          <p:spPr bwMode="auto">
            <a:xfrm>
              <a:off x="6083764" y="563598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42" name="Oval 17"/>
            <p:cNvSpPr>
              <a:spLocks noChangeArrowheads="1"/>
            </p:cNvSpPr>
            <p:nvPr/>
          </p:nvSpPr>
          <p:spPr bwMode="auto">
            <a:xfrm>
              <a:off x="6803844" y="552504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43" name="Straight Arrow Connector 18"/>
            <p:cNvCxnSpPr>
              <a:cxnSpLocks noChangeShapeType="1"/>
            </p:cNvCxnSpPr>
            <p:nvPr/>
          </p:nvCxnSpPr>
          <p:spPr bwMode="auto">
            <a:xfrm>
              <a:off x="7019868" y="5628174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44" name="Oval 19"/>
            <p:cNvSpPr>
              <a:spLocks noChangeArrowheads="1"/>
            </p:cNvSpPr>
            <p:nvPr/>
          </p:nvSpPr>
          <p:spPr bwMode="auto">
            <a:xfrm>
              <a:off x="7739948" y="5517232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0845" name="Oval 28"/>
            <p:cNvSpPr>
              <a:spLocks noChangeArrowheads="1"/>
            </p:cNvSpPr>
            <p:nvPr/>
          </p:nvSpPr>
          <p:spPr bwMode="auto">
            <a:xfrm>
              <a:off x="3995532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46" name="Straight Arrow Connector 29"/>
            <p:cNvCxnSpPr>
              <a:cxnSpLocks noChangeShapeType="1"/>
            </p:cNvCxnSpPr>
            <p:nvPr/>
          </p:nvCxnSpPr>
          <p:spPr bwMode="auto">
            <a:xfrm>
              <a:off x="4211556" y="468785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47" name="Oval 30"/>
            <p:cNvSpPr>
              <a:spLocks noChangeArrowheads="1"/>
            </p:cNvSpPr>
            <p:nvPr/>
          </p:nvSpPr>
          <p:spPr bwMode="auto">
            <a:xfrm>
              <a:off x="4931636" y="457691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48" name="Straight Arrow Connector 31"/>
            <p:cNvCxnSpPr>
              <a:cxnSpLocks noChangeShapeType="1"/>
            </p:cNvCxnSpPr>
            <p:nvPr/>
          </p:nvCxnSpPr>
          <p:spPr bwMode="auto">
            <a:xfrm>
              <a:off x="5147660" y="46819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49" name="Oval 32"/>
            <p:cNvSpPr>
              <a:spLocks noChangeArrowheads="1"/>
            </p:cNvSpPr>
            <p:nvPr/>
          </p:nvSpPr>
          <p:spPr bwMode="auto">
            <a:xfrm>
              <a:off x="5867740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50" name="Straight Arrow Connector 33"/>
            <p:cNvCxnSpPr>
              <a:cxnSpLocks noChangeShapeType="1"/>
            </p:cNvCxnSpPr>
            <p:nvPr/>
          </p:nvCxnSpPr>
          <p:spPr bwMode="auto">
            <a:xfrm>
              <a:off x="6083764" y="46819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51" name="Oval 34"/>
            <p:cNvSpPr>
              <a:spLocks noChangeArrowheads="1"/>
            </p:cNvSpPr>
            <p:nvPr/>
          </p:nvSpPr>
          <p:spPr bwMode="auto">
            <a:xfrm>
              <a:off x="6803844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52" name="Straight Arrow Connector 35"/>
            <p:cNvCxnSpPr>
              <a:cxnSpLocks noChangeShapeType="1"/>
            </p:cNvCxnSpPr>
            <p:nvPr/>
          </p:nvCxnSpPr>
          <p:spPr bwMode="auto">
            <a:xfrm>
              <a:off x="7019868" y="4674187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53" name="Oval 36"/>
            <p:cNvSpPr>
              <a:spLocks noChangeArrowheads="1"/>
            </p:cNvSpPr>
            <p:nvPr/>
          </p:nvSpPr>
          <p:spPr bwMode="auto">
            <a:xfrm>
              <a:off x="7739948" y="4563245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54" name="Straight Arrow Connector 40"/>
            <p:cNvCxnSpPr>
              <a:cxnSpLocks noChangeShapeType="1"/>
            </p:cNvCxnSpPr>
            <p:nvPr/>
          </p:nvCxnSpPr>
          <p:spPr bwMode="auto">
            <a:xfrm rot="-5400000">
              <a:off x="4679608" y="517086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55" name="Straight Arrow Connector 41"/>
            <p:cNvCxnSpPr>
              <a:cxnSpLocks noChangeShapeType="1"/>
            </p:cNvCxnSpPr>
            <p:nvPr/>
          </p:nvCxnSpPr>
          <p:spPr bwMode="auto">
            <a:xfrm rot="-5400000">
              <a:off x="5604389" y="517086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56" name="Straight Arrow Connector 42"/>
            <p:cNvCxnSpPr>
              <a:cxnSpLocks noChangeShapeType="1"/>
            </p:cNvCxnSpPr>
            <p:nvPr/>
          </p:nvCxnSpPr>
          <p:spPr bwMode="auto">
            <a:xfrm rot="-5400000">
              <a:off x="6536359" y="516500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57" name="Straight Arrow Connector 43"/>
            <p:cNvCxnSpPr>
              <a:cxnSpLocks noChangeShapeType="1"/>
            </p:cNvCxnSpPr>
            <p:nvPr/>
          </p:nvCxnSpPr>
          <p:spPr bwMode="auto">
            <a:xfrm rot="-5400000">
              <a:off x="7487920" y="5133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58" name="Oval 56"/>
            <p:cNvSpPr>
              <a:spLocks noChangeArrowheads="1"/>
            </p:cNvSpPr>
            <p:nvPr/>
          </p:nvSpPr>
          <p:spPr bwMode="auto">
            <a:xfrm>
              <a:off x="3059428" y="362862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59" name="Straight Arrow Connector 57"/>
            <p:cNvCxnSpPr>
              <a:cxnSpLocks noChangeShapeType="1"/>
            </p:cNvCxnSpPr>
            <p:nvPr/>
          </p:nvCxnSpPr>
          <p:spPr bwMode="auto">
            <a:xfrm>
              <a:off x="3275452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60" name="Oval 58"/>
            <p:cNvSpPr>
              <a:spLocks noChangeArrowheads="1"/>
            </p:cNvSpPr>
            <p:nvPr/>
          </p:nvSpPr>
          <p:spPr bwMode="auto">
            <a:xfrm>
              <a:off x="3995532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61" name="Straight Arrow Connector 59"/>
            <p:cNvCxnSpPr>
              <a:cxnSpLocks noChangeShapeType="1"/>
            </p:cNvCxnSpPr>
            <p:nvPr/>
          </p:nvCxnSpPr>
          <p:spPr bwMode="auto">
            <a:xfrm>
              <a:off x="4211556" y="374250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62" name="Oval 60"/>
            <p:cNvSpPr>
              <a:spLocks noChangeArrowheads="1"/>
            </p:cNvSpPr>
            <p:nvPr/>
          </p:nvSpPr>
          <p:spPr bwMode="auto">
            <a:xfrm>
              <a:off x="4931636" y="363155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63" name="Straight Arrow Connector 61"/>
            <p:cNvCxnSpPr>
              <a:cxnSpLocks noChangeShapeType="1"/>
            </p:cNvCxnSpPr>
            <p:nvPr/>
          </p:nvCxnSpPr>
          <p:spPr bwMode="auto">
            <a:xfrm>
              <a:off x="5147660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64" name="Oval 62"/>
            <p:cNvSpPr>
              <a:spLocks noChangeArrowheads="1"/>
            </p:cNvSpPr>
            <p:nvPr/>
          </p:nvSpPr>
          <p:spPr bwMode="auto">
            <a:xfrm>
              <a:off x="5867740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65" name="Straight Arrow Connector 63"/>
            <p:cNvCxnSpPr>
              <a:cxnSpLocks noChangeShapeType="1"/>
            </p:cNvCxnSpPr>
            <p:nvPr/>
          </p:nvCxnSpPr>
          <p:spPr bwMode="auto">
            <a:xfrm>
              <a:off x="6083764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66" name="Oval 64"/>
            <p:cNvSpPr>
              <a:spLocks noChangeArrowheads="1"/>
            </p:cNvSpPr>
            <p:nvPr/>
          </p:nvSpPr>
          <p:spPr bwMode="auto">
            <a:xfrm>
              <a:off x="6803844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67" name="Straight Arrow Connector 65"/>
            <p:cNvCxnSpPr>
              <a:cxnSpLocks noChangeShapeType="1"/>
            </p:cNvCxnSpPr>
            <p:nvPr/>
          </p:nvCxnSpPr>
          <p:spPr bwMode="auto">
            <a:xfrm>
              <a:off x="7019868" y="372883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68" name="Oval 66"/>
            <p:cNvSpPr>
              <a:spLocks noChangeArrowheads="1"/>
            </p:cNvSpPr>
            <p:nvPr/>
          </p:nvSpPr>
          <p:spPr bwMode="auto">
            <a:xfrm>
              <a:off x="7739948" y="3617889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69" name="Straight Arrow Connector 69"/>
            <p:cNvCxnSpPr>
              <a:cxnSpLocks noChangeShapeType="1"/>
            </p:cNvCxnSpPr>
            <p:nvPr/>
          </p:nvCxnSpPr>
          <p:spPr bwMode="auto">
            <a:xfrm rot="-5400000">
              <a:off x="3743504" y="4225505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70" name="Straight Arrow Connector 70"/>
            <p:cNvCxnSpPr>
              <a:cxnSpLocks noChangeShapeType="1"/>
            </p:cNvCxnSpPr>
            <p:nvPr/>
          </p:nvCxnSpPr>
          <p:spPr bwMode="auto">
            <a:xfrm rot="-5400000">
              <a:off x="4679608" y="4225505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71" name="Straight Arrow Connector 71"/>
            <p:cNvCxnSpPr>
              <a:cxnSpLocks noChangeShapeType="1"/>
            </p:cNvCxnSpPr>
            <p:nvPr/>
          </p:nvCxnSpPr>
          <p:spPr bwMode="auto">
            <a:xfrm rot="-5400000">
              <a:off x="5604389" y="4225505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72" name="Straight Arrow Connector 72"/>
            <p:cNvCxnSpPr>
              <a:cxnSpLocks noChangeShapeType="1"/>
            </p:cNvCxnSpPr>
            <p:nvPr/>
          </p:nvCxnSpPr>
          <p:spPr bwMode="auto">
            <a:xfrm rot="-5400000">
              <a:off x="6536359" y="4219645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73" name="Straight Arrow Connector 73"/>
            <p:cNvCxnSpPr>
              <a:cxnSpLocks noChangeShapeType="1"/>
            </p:cNvCxnSpPr>
            <p:nvPr/>
          </p:nvCxnSpPr>
          <p:spPr bwMode="auto">
            <a:xfrm rot="-5400000">
              <a:off x="7487920" y="418798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74" name="Oval 76"/>
            <p:cNvSpPr>
              <a:spLocks noChangeArrowheads="1"/>
            </p:cNvSpPr>
            <p:nvPr/>
          </p:nvSpPr>
          <p:spPr bwMode="auto">
            <a:xfrm>
              <a:off x="2122828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75" name="Straight Arrow Connector 78"/>
            <p:cNvCxnSpPr>
              <a:cxnSpLocks noChangeShapeType="1"/>
            </p:cNvCxnSpPr>
            <p:nvPr/>
          </p:nvCxnSpPr>
          <p:spPr bwMode="auto">
            <a:xfrm>
              <a:off x="2338852" y="280426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76" name="Oval 79"/>
            <p:cNvSpPr>
              <a:spLocks noChangeArrowheads="1"/>
            </p:cNvSpPr>
            <p:nvPr/>
          </p:nvSpPr>
          <p:spPr bwMode="auto">
            <a:xfrm>
              <a:off x="3058932" y="269332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77" name="Straight Arrow Connector 80"/>
            <p:cNvCxnSpPr>
              <a:cxnSpLocks noChangeShapeType="1"/>
            </p:cNvCxnSpPr>
            <p:nvPr/>
          </p:nvCxnSpPr>
          <p:spPr bwMode="auto">
            <a:xfrm>
              <a:off x="3274956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78" name="Oval 81"/>
            <p:cNvSpPr>
              <a:spLocks noChangeArrowheads="1"/>
            </p:cNvSpPr>
            <p:nvPr/>
          </p:nvSpPr>
          <p:spPr bwMode="auto">
            <a:xfrm>
              <a:off x="3995036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79" name="Straight Arrow Connector 82"/>
            <p:cNvCxnSpPr>
              <a:cxnSpLocks noChangeShapeType="1"/>
            </p:cNvCxnSpPr>
            <p:nvPr/>
          </p:nvCxnSpPr>
          <p:spPr bwMode="auto">
            <a:xfrm>
              <a:off x="4211060" y="28071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80" name="Oval 83"/>
            <p:cNvSpPr>
              <a:spLocks noChangeArrowheads="1"/>
            </p:cNvSpPr>
            <p:nvPr/>
          </p:nvSpPr>
          <p:spPr bwMode="auto">
            <a:xfrm>
              <a:off x="4931140" y="26962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81" name="Straight Arrow Connector 84"/>
            <p:cNvCxnSpPr>
              <a:cxnSpLocks noChangeShapeType="1"/>
            </p:cNvCxnSpPr>
            <p:nvPr/>
          </p:nvCxnSpPr>
          <p:spPr bwMode="auto">
            <a:xfrm>
              <a:off x="5147164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82" name="Oval 85"/>
            <p:cNvSpPr>
              <a:spLocks noChangeArrowheads="1"/>
            </p:cNvSpPr>
            <p:nvPr/>
          </p:nvSpPr>
          <p:spPr bwMode="auto">
            <a:xfrm>
              <a:off x="5867244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83" name="Straight Arrow Connector 86"/>
            <p:cNvCxnSpPr>
              <a:cxnSpLocks noChangeShapeType="1"/>
            </p:cNvCxnSpPr>
            <p:nvPr/>
          </p:nvCxnSpPr>
          <p:spPr bwMode="auto">
            <a:xfrm>
              <a:off x="6083268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84" name="Oval 87"/>
            <p:cNvSpPr>
              <a:spLocks noChangeArrowheads="1"/>
            </p:cNvSpPr>
            <p:nvPr/>
          </p:nvSpPr>
          <p:spPr bwMode="auto">
            <a:xfrm>
              <a:off x="6803348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85" name="Straight Arrow Connector 88"/>
            <p:cNvCxnSpPr>
              <a:cxnSpLocks noChangeShapeType="1"/>
            </p:cNvCxnSpPr>
            <p:nvPr/>
          </p:nvCxnSpPr>
          <p:spPr bwMode="auto">
            <a:xfrm>
              <a:off x="7019372" y="2793527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86" name="Oval 89"/>
            <p:cNvSpPr>
              <a:spLocks noChangeArrowheads="1"/>
            </p:cNvSpPr>
            <p:nvPr/>
          </p:nvSpPr>
          <p:spPr bwMode="auto">
            <a:xfrm>
              <a:off x="7739452" y="2682585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87" name="Straight Arrow Connector 91"/>
            <p:cNvCxnSpPr>
              <a:cxnSpLocks noChangeShapeType="1"/>
            </p:cNvCxnSpPr>
            <p:nvPr/>
          </p:nvCxnSpPr>
          <p:spPr bwMode="auto">
            <a:xfrm rot="-5400000">
              <a:off x="2806904" y="329020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88" name="Straight Arrow Connector 92"/>
            <p:cNvCxnSpPr>
              <a:cxnSpLocks noChangeShapeType="1"/>
            </p:cNvCxnSpPr>
            <p:nvPr/>
          </p:nvCxnSpPr>
          <p:spPr bwMode="auto">
            <a:xfrm rot="-5400000">
              <a:off x="3743008" y="329020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89" name="Straight Arrow Connector 93"/>
            <p:cNvCxnSpPr>
              <a:cxnSpLocks noChangeShapeType="1"/>
            </p:cNvCxnSpPr>
            <p:nvPr/>
          </p:nvCxnSpPr>
          <p:spPr bwMode="auto">
            <a:xfrm rot="-5400000">
              <a:off x="4679112" y="329020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90" name="Straight Arrow Connector 94"/>
            <p:cNvCxnSpPr>
              <a:cxnSpLocks noChangeShapeType="1"/>
            </p:cNvCxnSpPr>
            <p:nvPr/>
          </p:nvCxnSpPr>
          <p:spPr bwMode="auto">
            <a:xfrm rot="-5400000">
              <a:off x="5603893" y="329020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91" name="Straight Arrow Connector 95"/>
            <p:cNvCxnSpPr>
              <a:cxnSpLocks noChangeShapeType="1"/>
            </p:cNvCxnSpPr>
            <p:nvPr/>
          </p:nvCxnSpPr>
          <p:spPr bwMode="auto">
            <a:xfrm rot="-5400000">
              <a:off x="6535863" y="328434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92" name="Straight Arrow Connector 96"/>
            <p:cNvCxnSpPr>
              <a:cxnSpLocks noChangeShapeType="1"/>
            </p:cNvCxnSpPr>
            <p:nvPr/>
          </p:nvCxnSpPr>
          <p:spPr bwMode="auto">
            <a:xfrm rot="-5400000">
              <a:off x="7487424" y="325267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93" name="Straight Arrow Connector 98"/>
            <p:cNvCxnSpPr>
              <a:cxnSpLocks noChangeShapeType="1"/>
            </p:cNvCxnSpPr>
            <p:nvPr/>
          </p:nvCxnSpPr>
          <p:spPr bwMode="auto">
            <a:xfrm>
              <a:off x="1403244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94" name="Oval 99"/>
            <p:cNvSpPr>
              <a:spLocks noChangeArrowheads="1"/>
            </p:cNvSpPr>
            <p:nvPr/>
          </p:nvSpPr>
          <p:spPr bwMode="auto">
            <a:xfrm>
              <a:off x="2123324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0895" name="Oval 100"/>
            <p:cNvSpPr>
              <a:spLocks noChangeArrowheads="1"/>
            </p:cNvSpPr>
            <p:nvPr/>
          </p:nvSpPr>
          <p:spPr bwMode="auto">
            <a:xfrm>
              <a:off x="1192707" y="177574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96" name="Straight Arrow Connector 101"/>
            <p:cNvCxnSpPr>
              <a:cxnSpLocks noChangeShapeType="1"/>
            </p:cNvCxnSpPr>
            <p:nvPr/>
          </p:nvCxnSpPr>
          <p:spPr bwMode="auto">
            <a:xfrm>
              <a:off x="2339348" y="188668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97" name="Oval 102"/>
            <p:cNvSpPr>
              <a:spLocks noChangeArrowheads="1"/>
            </p:cNvSpPr>
            <p:nvPr/>
          </p:nvSpPr>
          <p:spPr bwMode="auto">
            <a:xfrm>
              <a:off x="3059428" y="177574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98" name="Straight Arrow Connector 103"/>
            <p:cNvCxnSpPr>
              <a:cxnSpLocks noChangeShapeType="1"/>
            </p:cNvCxnSpPr>
            <p:nvPr/>
          </p:nvCxnSpPr>
          <p:spPr bwMode="auto">
            <a:xfrm>
              <a:off x="3275452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99" name="Oval 104"/>
            <p:cNvSpPr>
              <a:spLocks noChangeArrowheads="1"/>
            </p:cNvSpPr>
            <p:nvPr/>
          </p:nvSpPr>
          <p:spPr bwMode="auto">
            <a:xfrm>
              <a:off x="3995532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900" name="Straight Arrow Connector 105"/>
            <p:cNvCxnSpPr>
              <a:cxnSpLocks noChangeShapeType="1"/>
            </p:cNvCxnSpPr>
            <p:nvPr/>
          </p:nvCxnSpPr>
          <p:spPr bwMode="auto">
            <a:xfrm>
              <a:off x="4211556" y="188961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901" name="Oval 106"/>
            <p:cNvSpPr>
              <a:spLocks noChangeArrowheads="1"/>
            </p:cNvSpPr>
            <p:nvPr/>
          </p:nvSpPr>
          <p:spPr bwMode="auto">
            <a:xfrm>
              <a:off x="4931636" y="177867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902" name="Straight Arrow Connector 107"/>
            <p:cNvCxnSpPr>
              <a:cxnSpLocks noChangeShapeType="1"/>
            </p:cNvCxnSpPr>
            <p:nvPr/>
          </p:nvCxnSpPr>
          <p:spPr bwMode="auto">
            <a:xfrm>
              <a:off x="5147660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903" name="Oval 108"/>
            <p:cNvSpPr>
              <a:spLocks noChangeArrowheads="1"/>
            </p:cNvSpPr>
            <p:nvPr/>
          </p:nvSpPr>
          <p:spPr bwMode="auto">
            <a:xfrm>
              <a:off x="5867740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904" name="Straight Arrow Connector 109"/>
            <p:cNvCxnSpPr>
              <a:cxnSpLocks noChangeShapeType="1"/>
            </p:cNvCxnSpPr>
            <p:nvPr/>
          </p:nvCxnSpPr>
          <p:spPr bwMode="auto">
            <a:xfrm>
              <a:off x="6083764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905" name="Oval 110"/>
            <p:cNvSpPr>
              <a:spLocks noChangeArrowheads="1"/>
            </p:cNvSpPr>
            <p:nvPr/>
          </p:nvSpPr>
          <p:spPr bwMode="auto">
            <a:xfrm>
              <a:off x="6803844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906" name="Straight Arrow Connector 111"/>
            <p:cNvCxnSpPr>
              <a:cxnSpLocks noChangeShapeType="1"/>
            </p:cNvCxnSpPr>
            <p:nvPr/>
          </p:nvCxnSpPr>
          <p:spPr bwMode="auto">
            <a:xfrm>
              <a:off x="7019868" y="1875949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907" name="Oval 112"/>
            <p:cNvSpPr>
              <a:spLocks noChangeArrowheads="1"/>
            </p:cNvSpPr>
            <p:nvPr/>
          </p:nvSpPr>
          <p:spPr bwMode="auto">
            <a:xfrm>
              <a:off x="7739948" y="1765007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908" name="Straight Arrow Connector 113"/>
            <p:cNvCxnSpPr>
              <a:cxnSpLocks noChangeShapeType="1"/>
            </p:cNvCxnSpPr>
            <p:nvPr/>
          </p:nvCxnSpPr>
          <p:spPr bwMode="auto">
            <a:xfrm rot="-5400000">
              <a:off x="1881934" y="237262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09" name="Straight Arrow Connector 114"/>
            <p:cNvCxnSpPr>
              <a:cxnSpLocks noChangeShapeType="1"/>
            </p:cNvCxnSpPr>
            <p:nvPr/>
          </p:nvCxnSpPr>
          <p:spPr bwMode="auto">
            <a:xfrm rot="-5400000">
              <a:off x="2807400" y="237262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10" name="Straight Arrow Connector 115"/>
            <p:cNvCxnSpPr>
              <a:cxnSpLocks noChangeShapeType="1"/>
            </p:cNvCxnSpPr>
            <p:nvPr/>
          </p:nvCxnSpPr>
          <p:spPr bwMode="auto">
            <a:xfrm rot="-5400000">
              <a:off x="3743504" y="237262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11" name="Straight Arrow Connector 116"/>
            <p:cNvCxnSpPr>
              <a:cxnSpLocks noChangeShapeType="1"/>
            </p:cNvCxnSpPr>
            <p:nvPr/>
          </p:nvCxnSpPr>
          <p:spPr bwMode="auto">
            <a:xfrm rot="-5400000">
              <a:off x="4679608" y="237262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12" name="Straight Arrow Connector 117"/>
            <p:cNvCxnSpPr>
              <a:cxnSpLocks noChangeShapeType="1"/>
            </p:cNvCxnSpPr>
            <p:nvPr/>
          </p:nvCxnSpPr>
          <p:spPr bwMode="auto">
            <a:xfrm rot="-5400000">
              <a:off x="5604389" y="237262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13" name="Straight Arrow Connector 118"/>
            <p:cNvCxnSpPr>
              <a:cxnSpLocks noChangeShapeType="1"/>
            </p:cNvCxnSpPr>
            <p:nvPr/>
          </p:nvCxnSpPr>
          <p:spPr bwMode="auto">
            <a:xfrm rot="-5400000">
              <a:off x="6536359" y="236676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14" name="Straight Arrow Connector 119"/>
            <p:cNvCxnSpPr>
              <a:cxnSpLocks noChangeShapeType="1"/>
            </p:cNvCxnSpPr>
            <p:nvPr/>
          </p:nvCxnSpPr>
          <p:spPr bwMode="auto">
            <a:xfrm rot="-5400000">
              <a:off x="7487920" y="233509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15" name="Straight Arrow Connector 120"/>
            <p:cNvCxnSpPr>
              <a:cxnSpLocks noChangeShapeType="1"/>
            </p:cNvCxnSpPr>
            <p:nvPr/>
          </p:nvCxnSpPr>
          <p:spPr bwMode="auto">
            <a:xfrm>
              <a:off x="971600" y="6237312"/>
              <a:ext cx="7704856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916" name="TextBox 123"/>
            <p:cNvSpPr txBox="1">
              <a:spLocks noChangeArrowheads="1"/>
            </p:cNvSpPr>
            <p:nvPr/>
          </p:nvSpPr>
          <p:spPr bwMode="auto">
            <a:xfrm>
              <a:off x="4577192" y="6237312"/>
              <a:ext cx="3209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en-US"/>
                <a:t>K</a:t>
              </a:r>
              <a:endParaRPr lang="en-US" altLang="en-US"/>
            </a:p>
          </p:txBody>
        </p:sp>
        <p:cxnSp>
          <p:nvCxnSpPr>
            <p:cNvPr id="120917" name="Straight Arrow Connector 124"/>
            <p:cNvCxnSpPr>
              <a:cxnSpLocks noChangeShapeType="1"/>
            </p:cNvCxnSpPr>
            <p:nvPr/>
          </p:nvCxnSpPr>
          <p:spPr bwMode="auto">
            <a:xfrm flipV="1">
              <a:off x="683568" y="1628801"/>
              <a:ext cx="0" cy="439248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918" name="TextBox 125"/>
            <p:cNvSpPr txBox="1">
              <a:spLocks noChangeArrowheads="1"/>
            </p:cNvSpPr>
            <p:nvPr/>
          </p:nvSpPr>
          <p:spPr bwMode="auto">
            <a:xfrm>
              <a:off x="396310" y="3526911"/>
              <a:ext cx="28725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en-US"/>
                <a:t>J</a:t>
              </a:r>
              <a:endParaRPr lang="en-US" alt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43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mtClean="0"/>
              <a:t>Loop skewing</a:t>
            </a:r>
            <a:endParaRPr lang="en-US" altLang="en-US" smtClean="0"/>
          </a:p>
        </p:txBody>
      </p:sp>
      <p:sp>
        <p:nvSpPr>
          <p:cNvPr id="121859" name="Content Placeholder 2"/>
          <p:cNvSpPr>
            <a:spLocks noGrp="1"/>
          </p:cNvSpPr>
          <p:nvPr>
            <p:ph idx="4294967295"/>
          </p:nvPr>
        </p:nvSpPr>
        <p:spPr>
          <a:xfrm>
            <a:off x="152400" y="533400"/>
            <a:ext cx="8839200" cy="951384"/>
          </a:xfrm>
          <a:prstGeom prst="rect">
            <a:avLst/>
          </a:prstGeom>
        </p:spPr>
        <p:txBody>
          <a:bodyPr>
            <a:noAutofit/>
          </a:bodyPr>
          <a:lstStyle/>
          <a:p>
            <a:pPr lvl="1"/>
            <a:r>
              <a:rPr lang="cs-CZ" altLang="en-US" sz="1200" dirty="0" smtClean="0"/>
              <a:t>Obecnější příklad</a:t>
            </a:r>
          </a:p>
          <a:p>
            <a:endParaRPr lang="cs-CZ" altLang="en-US" sz="1400" dirty="0" smtClean="0"/>
          </a:p>
          <a:p>
            <a:endParaRPr lang="cs-CZ" altLang="en-US" sz="1400" dirty="0" smtClean="0"/>
          </a:p>
          <a:p>
            <a:endParaRPr lang="cs-CZ" altLang="en-US" sz="1400" dirty="0" smtClean="0"/>
          </a:p>
          <a:p>
            <a:endParaRPr lang="cs-CZ" altLang="en-US" sz="1400" dirty="0" smtClean="0"/>
          </a:p>
          <a:p>
            <a:endParaRPr lang="cs-CZ" altLang="en-US" sz="1400" dirty="0" smtClean="0"/>
          </a:p>
          <a:p>
            <a:endParaRPr lang="cs-CZ" altLang="en-US" sz="1400" dirty="0" smtClean="0"/>
          </a:p>
          <a:p>
            <a:endParaRPr lang="cs-CZ" altLang="en-US" sz="1400" dirty="0" smtClean="0"/>
          </a:p>
          <a:p>
            <a:endParaRPr lang="cs-CZ" altLang="en-US" sz="1400" dirty="0" smtClean="0"/>
          </a:p>
          <a:p>
            <a:endParaRPr lang="cs-CZ" altLang="en-US" sz="1400" dirty="0" smtClean="0"/>
          </a:p>
          <a:p>
            <a:endParaRPr lang="cs-CZ" altLang="en-US" sz="1400" dirty="0" smtClean="0"/>
          </a:p>
          <a:p>
            <a:endParaRPr lang="cs-CZ" altLang="en-US" sz="1400" dirty="0" smtClean="0"/>
          </a:p>
          <a:p>
            <a:endParaRPr lang="en-US" altLang="en-US" sz="1400" dirty="0" smtClean="0"/>
          </a:p>
          <a:p>
            <a:endParaRPr lang="en-US" altLang="en-US" sz="1400" dirty="0" smtClean="0"/>
          </a:p>
          <a:p>
            <a:endParaRPr lang="en-US" altLang="en-US" sz="1400" dirty="0" smtClean="0"/>
          </a:p>
          <a:p>
            <a:r>
              <a:rPr lang="cs-CZ" altLang="en-US" sz="1400" dirty="0" smtClean="0"/>
              <a:t>		for J</a:t>
            </a:r>
            <a:r>
              <a:rPr lang="en-US" altLang="en-US" sz="1400" dirty="0" smtClean="0"/>
              <a:t>:=1 to N do</a:t>
            </a:r>
          </a:p>
          <a:p>
            <a:r>
              <a:rPr lang="en-US" altLang="en-US" sz="1400" dirty="0" smtClean="0"/>
              <a:t>		  for K:=N-J to P do</a:t>
            </a:r>
          </a:p>
          <a:p>
            <a:r>
              <a:rPr lang="en-US" altLang="en-US" sz="1400" dirty="0" smtClean="0"/>
              <a:t>		    A[J,K]:=A[J-1,K]+A[J,K-1]</a:t>
            </a:r>
          </a:p>
          <a:p>
            <a:endParaRPr lang="en-US" altLang="en-US" sz="1400" dirty="0" smtClean="0"/>
          </a:p>
          <a:p>
            <a:endParaRPr lang="en-US" altLang="en-US" sz="1400" dirty="0" smtClean="0"/>
          </a:p>
          <a:p>
            <a:r>
              <a:rPr lang="en-US" altLang="en-US" sz="1400" dirty="0" smtClean="0"/>
              <a:t>    </a:t>
            </a: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87B37DB-BEBC-4365-BD63-2F29F9C1D805}" type="slidenum">
              <a:rPr lang="en-US" altLang="en-US" sz="1400" smtClean="0">
                <a:solidFill>
                  <a:srgbClr val="99FF99"/>
                </a:solidFill>
              </a:rPr>
              <a:pPr eaLnBrk="1" hangingPunct="1"/>
              <a:t>7</a:t>
            </a:fld>
            <a:r>
              <a:rPr lang="cs-CZ" altLang="en-US" sz="1400" smtClean="0">
                <a:solidFill>
                  <a:srgbClr val="99FF99"/>
                </a:solidFill>
              </a:rPr>
              <a:t> </a:t>
            </a:r>
            <a:endParaRPr lang="en-US" altLang="en-US" sz="1400" smtClean="0">
              <a:solidFill>
                <a:srgbClr val="99FF99"/>
              </a:solidFill>
            </a:endParaRPr>
          </a:p>
        </p:txBody>
      </p:sp>
      <p:grpSp>
        <p:nvGrpSpPr>
          <p:cNvPr id="121861" name="Group 21"/>
          <p:cNvGrpSpPr>
            <a:grpSpLocks/>
          </p:cNvGrpSpPr>
          <p:nvPr/>
        </p:nvGrpSpPr>
        <p:grpSpPr bwMode="auto">
          <a:xfrm>
            <a:off x="396875" y="1628775"/>
            <a:ext cx="8278813" cy="4946650"/>
            <a:chOff x="396310" y="1628801"/>
            <a:chExt cx="8280146" cy="4947065"/>
          </a:xfrm>
        </p:grpSpPr>
        <p:sp>
          <p:nvSpPr>
            <p:cNvPr id="121877" name="Oval 13"/>
            <p:cNvSpPr>
              <a:spLocks noChangeArrowheads="1"/>
            </p:cNvSpPr>
            <p:nvPr/>
          </p:nvSpPr>
          <p:spPr bwMode="auto">
            <a:xfrm>
              <a:off x="4931636" y="553090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878" name="Straight Arrow Connector 14"/>
            <p:cNvCxnSpPr>
              <a:cxnSpLocks noChangeShapeType="1"/>
            </p:cNvCxnSpPr>
            <p:nvPr/>
          </p:nvCxnSpPr>
          <p:spPr bwMode="auto">
            <a:xfrm>
              <a:off x="5147660" y="563598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879" name="Oval 15"/>
            <p:cNvSpPr>
              <a:spLocks noChangeArrowheads="1"/>
            </p:cNvSpPr>
            <p:nvPr/>
          </p:nvSpPr>
          <p:spPr bwMode="auto">
            <a:xfrm>
              <a:off x="5867740" y="552504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880" name="Straight Arrow Connector 16"/>
            <p:cNvCxnSpPr>
              <a:cxnSpLocks noChangeShapeType="1"/>
            </p:cNvCxnSpPr>
            <p:nvPr/>
          </p:nvCxnSpPr>
          <p:spPr bwMode="auto">
            <a:xfrm>
              <a:off x="6083764" y="563598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881" name="Oval 17"/>
            <p:cNvSpPr>
              <a:spLocks noChangeArrowheads="1"/>
            </p:cNvSpPr>
            <p:nvPr/>
          </p:nvSpPr>
          <p:spPr bwMode="auto">
            <a:xfrm>
              <a:off x="6803844" y="552504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882" name="Straight Arrow Connector 18"/>
            <p:cNvCxnSpPr>
              <a:cxnSpLocks noChangeShapeType="1"/>
            </p:cNvCxnSpPr>
            <p:nvPr/>
          </p:nvCxnSpPr>
          <p:spPr bwMode="auto">
            <a:xfrm>
              <a:off x="7019868" y="5628174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883" name="Oval 19"/>
            <p:cNvSpPr>
              <a:spLocks noChangeArrowheads="1"/>
            </p:cNvSpPr>
            <p:nvPr/>
          </p:nvSpPr>
          <p:spPr bwMode="auto">
            <a:xfrm>
              <a:off x="7739948" y="5517232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84" name="Oval 28"/>
            <p:cNvSpPr>
              <a:spLocks noChangeArrowheads="1"/>
            </p:cNvSpPr>
            <p:nvPr/>
          </p:nvSpPr>
          <p:spPr bwMode="auto">
            <a:xfrm>
              <a:off x="3995532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885" name="Straight Arrow Connector 29"/>
            <p:cNvCxnSpPr>
              <a:cxnSpLocks noChangeShapeType="1"/>
            </p:cNvCxnSpPr>
            <p:nvPr/>
          </p:nvCxnSpPr>
          <p:spPr bwMode="auto">
            <a:xfrm>
              <a:off x="4211556" y="468785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886" name="Oval 30"/>
            <p:cNvSpPr>
              <a:spLocks noChangeArrowheads="1"/>
            </p:cNvSpPr>
            <p:nvPr/>
          </p:nvSpPr>
          <p:spPr bwMode="auto">
            <a:xfrm>
              <a:off x="4931636" y="457691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887" name="Straight Arrow Connector 31"/>
            <p:cNvCxnSpPr>
              <a:cxnSpLocks noChangeShapeType="1"/>
            </p:cNvCxnSpPr>
            <p:nvPr/>
          </p:nvCxnSpPr>
          <p:spPr bwMode="auto">
            <a:xfrm>
              <a:off x="5147660" y="46819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888" name="Oval 32"/>
            <p:cNvSpPr>
              <a:spLocks noChangeArrowheads="1"/>
            </p:cNvSpPr>
            <p:nvPr/>
          </p:nvSpPr>
          <p:spPr bwMode="auto">
            <a:xfrm>
              <a:off x="5867740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889" name="Straight Arrow Connector 33"/>
            <p:cNvCxnSpPr>
              <a:cxnSpLocks noChangeShapeType="1"/>
            </p:cNvCxnSpPr>
            <p:nvPr/>
          </p:nvCxnSpPr>
          <p:spPr bwMode="auto">
            <a:xfrm>
              <a:off x="6083764" y="46819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890" name="Oval 34"/>
            <p:cNvSpPr>
              <a:spLocks noChangeArrowheads="1"/>
            </p:cNvSpPr>
            <p:nvPr/>
          </p:nvSpPr>
          <p:spPr bwMode="auto">
            <a:xfrm>
              <a:off x="6803844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891" name="Straight Arrow Connector 35"/>
            <p:cNvCxnSpPr>
              <a:cxnSpLocks noChangeShapeType="1"/>
            </p:cNvCxnSpPr>
            <p:nvPr/>
          </p:nvCxnSpPr>
          <p:spPr bwMode="auto">
            <a:xfrm>
              <a:off x="7019868" y="4674187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892" name="Oval 36"/>
            <p:cNvSpPr>
              <a:spLocks noChangeArrowheads="1"/>
            </p:cNvSpPr>
            <p:nvPr/>
          </p:nvSpPr>
          <p:spPr bwMode="auto">
            <a:xfrm>
              <a:off x="7739948" y="4563245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893" name="Straight Arrow Connector 40"/>
            <p:cNvCxnSpPr>
              <a:cxnSpLocks noChangeShapeType="1"/>
            </p:cNvCxnSpPr>
            <p:nvPr/>
          </p:nvCxnSpPr>
          <p:spPr bwMode="auto">
            <a:xfrm rot="-5400000">
              <a:off x="4679608" y="517086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894" name="Straight Arrow Connector 41"/>
            <p:cNvCxnSpPr>
              <a:cxnSpLocks noChangeShapeType="1"/>
            </p:cNvCxnSpPr>
            <p:nvPr/>
          </p:nvCxnSpPr>
          <p:spPr bwMode="auto">
            <a:xfrm rot="-5400000">
              <a:off x="5604389" y="517086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895" name="Straight Arrow Connector 42"/>
            <p:cNvCxnSpPr>
              <a:cxnSpLocks noChangeShapeType="1"/>
            </p:cNvCxnSpPr>
            <p:nvPr/>
          </p:nvCxnSpPr>
          <p:spPr bwMode="auto">
            <a:xfrm rot="-5400000">
              <a:off x="6536359" y="516500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896" name="Straight Arrow Connector 43"/>
            <p:cNvCxnSpPr>
              <a:cxnSpLocks noChangeShapeType="1"/>
            </p:cNvCxnSpPr>
            <p:nvPr/>
          </p:nvCxnSpPr>
          <p:spPr bwMode="auto">
            <a:xfrm rot="-5400000">
              <a:off x="7487920" y="5133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897" name="Oval 56"/>
            <p:cNvSpPr>
              <a:spLocks noChangeArrowheads="1"/>
            </p:cNvSpPr>
            <p:nvPr/>
          </p:nvSpPr>
          <p:spPr bwMode="auto">
            <a:xfrm>
              <a:off x="3059428" y="362862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898" name="Straight Arrow Connector 57"/>
            <p:cNvCxnSpPr>
              <a:cxnSpLocks noChangeShapeType="1"/>
            </p:cNvCxnSpPr>
            <p:nvPr/>
          </p:nvCxnSpPr>
          <p:spPr bwMode="auto">
            <a:xfrm>
              <a:off x="3275452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899" name="Oval 58"/>
            <p:cNvSpPr>
              <a:spLocks noChangeArrowheads="1"/>
            </p:cNvSpPr>
            <p:nvPr/>
          </p:nvSpPr>
          <p:spPr bwMode="auto">
            <a:xfrm>
              <a:off x="3995532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900" name="Straight Arrow Connector 59"/>
            <p:cNvCxnSpPr>
              <a:cxnSpLocks noChangeShapeType="1"/>
            </p:cNvCxnSpPr>
            <p:nvPr/>
          </p:nvCxnSpPr>
          <p:spPr bwMode="auto">
            <a:xfrm>
              <a:off x="4211556" y="374250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901" name="Oval 60"/>
            <p:cNvSpPr>
              <a:spLocks noChangeArrowheads="1"/>
            </p:cNvSpPr>
            <p:nvPr/>
          </p:nvSpPr>
          <p:spPr bwMode="auto">
            <a:xfrm>
              <a:off x="4931636" y="363155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902" name="Straight Arrow Connector 61"/>
            <p:cNvCxnSpPr>
              <a:cxnSpLocks noChangeShapeType="1"/>
            </p:cNvCxnSpPr>
            <p:nvPr/>
          </p:nvCxnSpPr>
          <p:spPr bwMode="auto">
            <a:xfrm>
              <a:off x="5147660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903" name="Oval 62"/>
            <p:cNvSpPr>
              <a:spLocks noChangeArrowheads="1"/>
            </p:cNvSpPr>
            <p:nvPr/>
          </p:nvSpPr>
          <p:spPr bwMode="auto">
            <a:xfrm>
              <a:off x="5867740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904" name="Straight Arrow Connector 63"/>
            <p:cNvCxnSpPr>
              <a:cxnSpLocks noChangeShapeType="1"/>
            </p:cNvCxnSpPr>
            <p:nvPr/>
          </p:nvCxnSpPr>
          <p:spPr bwMode="auto">
            <a:xfrm>
              <a:off x="6083764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905" name="Oval 64"/>
            <p:cNvSpPr>
              <a:spLocks noChangeArrowheads="1"/>
            </p:cNvSpPr>
            <p:nvPr/>
          </p:nvSpPr>
          <p:spPr bwMode="auto">
            <a:xfrm>
              <a:off x="6803844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906" name="Straight Arrow Connector 65"/>
            <p:cNvCxnSpPr>
              <a:cxnSpLocks noChangeShapeType="1"/>
            </p:cNvCxnSpPr>
            <p:nvPr/>
          </p:nvCxnSpPr>
          <p:spPr bwMode="auto">
            <a:xfrm>
              <a:off x="7019868" y="372883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907" name="Oval 66"/>
            <p:cNvSpPr>
              <a:spLocks noChangeArrowheads="1"/>
            </p:cNvSpPr>
            <p:nvPr/>
          </p:nvSpPr>
          <p:spPr bwMode="auto">
            <a:xfrm>
              <a:off x="7739948" y="3617889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908" name="Straight Arrow Connector 69"/>
            <p:cNvCxnSpPr>
              <a:cxnSpLocks noChangeShapeType="1"/>
            </p:cNvCxnSpPr>
            <p:nvPr/>
          </p:nvCxnSpPr>
          <p:spPr bwMode="auto">
            <a:xfrm rot="-5400000">
              <a:off x="3743504" y="4225505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909" name="Straight Arrow Connector 70"/>
            <p:cNvCxnSpPr>
              <a:cxnSpLocks noChangeShapeType="1"/>
            </p:cNvCxnSpPr>
            <p:nvPr/>
          </p:nvCxnSpPr>
          <p:spPr bwMode="auto">
            <a:xfrm rot="-5400000">
              <a:off x="4679608" y="4225505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910" name="Straight Arrow Connector 71"/>
            <p:cNvCxnSpPr>
              <a:cxnSpLocks noChangeShapeType="1"/>
            </p:cNvCxnSpPr>
            <p:nvPr/>
          </p:nvCxnSpPr>
          <p:spPr bwMode="auto">
            <a:xfrm rot="-5400000">
              <a:off x="5604389" y="4225505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911" name="Straight Arrow Connector 72"/>
            <p:cNvCxnSpPr>
              <a:cxnSpLocks noChangeShapeType="1"/>
            </p:cNvCxnSpPr>
            <p:nvPr/>
          </p:nvCxnSpPr>
          <p:spPr bwMode="auto">
            <a:xfrm rot="-5400000">
              <a:off x="6536359" y="4219645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912" name="Straight Arrow Connector 73"/>
            <p:cNvCxnSpPr>
              <a:cxnSpLocks noChangeShapeType="1"/>
            </p:cNvCxnSpPr>
            <p:nvPr/>
          </p:nvCxnSpPr>
          <p:spPr bwMode="auto">
            <a:xfrm rot="-5400000">
              <a:off x="7487920" y="418798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913" name="Oval 76"/>
            <p:cNvSpPr>
              <a:spLocks noChangeArrowheads="1"/>
            </p:cNvSpPr>
            <p:nvPr/>
          </p:nvSpPr>
          <p:spPr bwMode="auto">
            <a:xfrm>
              <a:off x="2122828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914" name="Straight Arrow Connector 78"/>
            <p:cNvCxnSpPr>
              <a:cxnSpLocks noChangeShapeType="1"/>
            </p:cNvCxnSpPr>
            <p:nvPr/>
          </p:nvCxnSpPr>
          <p:spPr bwMode="auto">
            <a:xfrm>
              <a:off x="2338852" y="280426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915" name="Oval 79"/>
            <p:cNvSpPr>
              <a:spLocks noChangeArrowheads="1"/>
            </p:cNvSpPr>
            <p:nvPr/>
          </p:nvSpPr>
          <p:spPr bwMode="auto">
            <a:xfrm>
              <a:off x="3058932" y="269332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916" name="Straight Arrow Connector 80"/>
            <p:cNvCxnSpPr>
              <a:cxnSpLocks noChangeShapeType="1"/>
            </p:cNvCxnSpPr>
            <p:nvPr/>
          </p:nvCxnSpPr>
          <p:spPr bwMode="auto">
            <a:xfrm>
              <a:off x="3274956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917" name="Oval 81"/>
            <p:cNvSpPr>
              <a:spLocks noChangeArrowheads="1"/>
            </p:cNvSpPr>
            <p:nvPr/>
          </p:nvSpPr>
          <p:spPr bwMode="auto">
            <a:xfrm>
              <a:off x="3995036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918" name="Straight Arrow Connector 82"/>
            <p:cNvCxnSpPr>
              <a:cxnSpLocks noChangeShapeType="1"/>
            </p:cNvCxnSpPr>
            <p:nvPr/>
          </p:nvCxnSpPr>
          <p:spPr bwMode="auto">
            <a:xfrm>
              <a:off x="4211060" y="28071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919" name="Oval 83"/>
            <p:cNvSpPr>
              <a:spLocks noChangeArrowheads="1"/>
            </p:cNvSpPr>
            <p:nvPr/>
          </p:nvSpPr>
          <p:spPr bwMode="auto">
            <a:xfrm>
              <a:off x="4931140" y="26962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920" name="Straight Arrow Connector 84"/>
            <p:cNvCxnSpPr>
              <a:cxnSpLocks noChangeShapeType="1"/>
            </p:cNvCxnSpPr>
            <p:nvPr/>
          </p:nvCxnSpPr>
          <p:spPr bwMode="auto">
            <a:xfrm>
              <a:off x="5147164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921" name="Oval 85"/>
            <p:cNvSpPr>
              <a:spLocks noChangeArrowheads="1"/>
            </p:cNvSpPr>
            <p:nvPr/>
          </p:nvSpPr>
          <p:spPr bwMode="auto">
            <a:xfrm>
              <a:off x="5867244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922" name="Straight Arrow Connector 86"/>
            <p:cNvCxnSpPr>
              <a:cxnSpLocks noChangeShapeType="1"/>
            </p:cNvCxnSpPr>
            <p:nvPr/>
          </p:nvCxnSpPr>
          <p:spPr bwMode="auto">
            <a:xfrm>
              <a:off x="6083268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923" name="Oval 87"/>
            <p:cNvSpPr>
              <a:spLocks noChangeArrowheads="1"/>
            </p:cNvSpPr>
            <p:nvPr/>
          </p:nvSpPr>
          <p:spPr bwMode="auto">
            <a:xfrm>
              <a:off x="6803348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924" name="Straight Arrow Connector 88"/>
            <p:cNvCxnSpPr>
              <a:cxnSpLocks noChangeShapeType="1"/>
            </p:cNvCxnSpPr>
            <p:nvPr/>
          </p:nvCxnSpPr>
          <p:spPr bwMode="auto">
            <a:xfrm>
              <a:off x="7019372" y="2793527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925" name="Oval 89"/>
            <p:cNvSpPr>
              <a:spLocks noChangeArrowheads="1"/>
            </p:cNvSpPr>
            <p:nvPr/>
          </p:nvSpPr>
          <p:spPr bwMode="auto">
            <a:xfrm>
              <a:off x="7739452" y="2682585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926" name="Straight Arrow Connector 91"/>
            <p:cNvCxnSpPr>
              <a:cxnSpLocks noChangeShapeType="1"/>
            </p:cNvCxnSpPr>
            <p:nvPr/>
          </p:nvCxnSpPr>
          <p:spPr bwMode="auto">
            <a:xfrm rot="-5400000">
              <a:off x="2806904" y="329020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927" name="Straight Arrow Connector 92"/>
            <p:cNvCxnSpPr>
              <a:cxnSpLocks noChangeShapeType="1"/>
            </p:cNvCxnSpPr>
            <p:nvPr/>
          </p:nvCxnSpPr>
          <p:spPr bwMode="auto">
            <a:xfrm rot="-5400000">
              <a:off x="3743008" y="329020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928" name="Straight Arrow Connector 93"/>
            <p:cNvCxnSpPr>
              <a:cxnSpLocks noChangeShapeType="1"/>
            </p:cNvCxnSpPr>
            <p:nvPr/>
          </p:nvCxnSpPr>
          <p:spPr bwMode="auto">
            <a:xfrm rot="-5400000">
              <a:off x="4679112" y="329020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929" name="Straight Arrow Connector 94"/>
            <p:cNvCxnSpPr>
              <a:cxnSpLocks noChangeShapeType="1"/>
            </p:cNvCxnSpPr>
            <p:nvPr/>
          </p:nvCxnSpPr>
          <p:spPr bwMode="auto">
            <a:xfrm rot="-5400000">
              <a:off x="5603893" y="329020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930" name="Straight Arrow Connector 95"/>
            <p:cNvCxnSpPr>
              <a:cxnSpLocks noChangeShapeType="1"/>
            </p:cNvCxnSpPr>
            <p:nvPr/>
          </p:nvCxnSpPr>
          <p:spPr bwMode="auto">
            <a:xfrm rot="-5400000">
              <a:off x="6535863" y="328434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931" name="Straight Arrow Connector 96"/>
            <p:cNvCxnSpPr>
              <a:cxnSpLocks noChangeShapeType="1"/>
            </p:cNvCxnSpPr>
            <p:nvPr/>
          </p:nvCxnSpPr>
          <p:spPr bwMode="auto">
            <a:xfrm rot="-5400000">
              <a:off x="7487424" y="325267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932" name="Straight Arrow Connector 98"/>
            <p:cNvCxnSpPr>
              <a:cxnSpLocks noChangeShapeType="1"/>
            </p:cNvCxnSpPr>
            <p:nvPr/>
          </p:nvCxnSpPr>
          <p:spPr bwMode="auto">
            <a:xfrm>
              <a:off x="1403244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933" name="Oval 99"/>
            <p:cNvSpPr>
              <a:spLocks noChangeArrowheads="1"/>
            </p:cNvSpPr>
            <p:nvPr/>
          </p:nvSpPr>
          <p:spPr bwMode="auto">
            <a:xfrm>
              <a:off x="2123324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934" name="Oval 100"/>
            <p:cNvSpPr>
              <a:spLocks noChangeArrowheads="1"/>
            </p:cNvSpPr>
            <p:nvPr/>
          </p:nvSpPr>
          <p:spPr bwMode="auto">
            <a:xfrm>
              <a:off x="1192707" y="177574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935" name="Straight Arrow Connector 101"/>
            <p:cNvCxnSpPr>
              <a:cxnSpLocks noChangeShapeType="1"/>
            </p:cNvCxnSpPr>
            <p:nvPr/>
          </p:nvCxnSpPr>
          <p:spPr bwMode="auto">
            <a:xfrm>
              <a:off x="2339348" y="188668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936" name="Oval 102"/>
            <p:cNvSpPr>
              <a:spLocks noChangeArrowheads="1"/>
            </p:cNvSpPr>
            <p:nvPr/>
          </p:nvSpPr>
          <p:spPr bwMode="auto">
            <a:xfrm>
              <a:off x="3059428" y="177574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937" name="Straight Arrow Connector 103"/>
            <p:cNvCxnSpPr>
              <a:cxnSpLocks noChangeShapeType="1"/>
            </p:cNvCxnSpPr>
            <p:nvPr/>
          </p:nvCxnSpPr>
          <p:spPr bwMode="auto">
            <a:xfrm>
              <a:off x="3275452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938" name="Oval 104"/>
            <p:cNvSpPr>
              <a:spLocks noChangeArrowheads="1"/>
            </p:cNvSpPr>
            <p:nvPr/>
          </p:nvSpPr>
          <p:spPr bwMode="auto">
            <a:xfrm>
              <a:off x="3995532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939" name="Straight Arrow Connector 105"/>
            <p:cNvCxnSpPr>
              <a:cxnSpLocks noChangeShapeType="1"/>
            </p:cNvCxnSpPr>
            <p:nvPr/>
          </p:nvCxnSpPr>
          <p:spPr bwMode="auto">
            <a:xfrm>
              <a:off x="4211556" y="188961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940" name="Oval 106"/>
            <p:cNvSpPr>
              <a:spLocks noChangeArrowheads="1"/>
            </p:cNvSpPr>
            <p:nvPr/>
          </p:nvSpPr>
          <p:spPr bwMode="auto">
            <a:xfrm>
              <a:off x="4931636" y="177867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941" name="Straight Arrow Connector 107"/>
            <p:cNvCxnSpPr>
              <a:cxnSpLocks noChangeShapeType="1"/>
            </p:cNvCxnSpPr>
            <p:nvPr/>
          </p:nvCxnSpPr>
          <p:spPr bwMode="auto">
            <a:xfrm>
              <a:off x="5147660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942" name="Oval 108"/>
            <p:cNvSpPr>
              <a:spLocks noChangeArrowheads="1"/>
            </p:cNvSpPr>
            <p:nvPr/>
          </p:nvSpPr>
          <p:spPr bwMode="auto">
            <a:xfrm>
              <a:off x="5867740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943" name="Straight Arrow Connector 109"/>
            <p:cNvCxnSpPr>
              <a:cxnSpLocks noChangeShapeType="1"/>
            </p:cNvCxnSpPr>
            <p:nvPr/>
          </p:nvCxnSpPr>
          <p:spPr bwMode="auto">
            <a:xfrm>
              <a:off x="6083764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944" name="Oval 110"/>
            <p:cNvSpPr>
              <a:spLocks noChangeArrowheads="1"/>
            </p:cNvSpPr>
            <p:nvPr/>
          </p:nvSpPr>
          <p:spPr bwMode="auto">
            <a:xfrm>
              <a:off x="6803844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945" name="Straight Arrow Connector 111"/>
            <p:cNvCxnSpPr>
              <a:cxnSpLocks noChangeShapeType="1"/>
            </p:cNvCxnSpPr>
            <p:nvPr/>
          </p:nvCxnSpPr>
          <p:spPr bwMode="auto">
            <a:xfrm>
              <a:off x="7019868" y="1875949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946" name="Oval 112"/>
            <p:cNvSpPr>
              <a:spLocks noChangeArrowheads="1"/>
            </p:cNvSpPr>
            <p:nvPr/>
          </p:nvSpPr>
          <p:spPr bwMode="auto">
            <a:xfrm>
              <a:off x="7739948" y="1765007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1947" name="Straight Arrow Connector 113"/>
            <p:cNvCxnSpPr>
              <a:cxnSpLocks noChangeShapeType="1"/>
            </p:cNvCxnSpPr>
            <p:nvPr/>
          </p:nvCxnSpPr>
          <p:spPr bwMode="auto">
            <a:xfrm rot="-5400000">
              <a:off x="1881934" y="237262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948" name="Straight Arrow Connector 114"/>
            <p:cNvCxnSpPr>
              <a:cxnSpLocks noChangeShapeType="1"/>
            </p:cNvCxnSpPr>
            <p:nvPr/>
          </p:nvCxnSpPr>
          <p:spPr bwMode="auto">
            <a:xfrm rot="-5400000">
              <a:off x="2807400" y="237262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949" name="Straight Arrow Connector 115"/>
            <p:cNvCxnSpPr>
              <a:cxnSpLocks noChangeShapeType="1"/>
            </p:cNvCxnSpPr>
            <p:nvPr/>
          </p:nvCxnSpPr>
          <p:spPr bwMode="auto">
            <a:xfrm rot="-5400000">
              <a:off x="3743504" y="237262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950" name="Straight Arrow Connector 116"/>
            <p:cNvCxnSpPr>
              <a:cxnSpLocks noChangeShapeType="1"/>
            </p:cNvCxnSpPr>
            <p:nvPr/>
          </p:nvCxnSpPr>
          <p:spPr bwMode="auto">
            <a:xfrm rot="-5400000">
              <a:off x="4679608" y="237262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951" name="Straight Arrow Connector 117"/>
            <p:cNvCxnSpPr>
              <a:cxnSpLocks noChangeShapeType="1"/>
            </p:cNvCxnSpPr>
            <p:nvPr/>
          </p:nvCxnSpPr>
          <p:spPr bwMode="auto">
            <a:xfrm rot="-5400000">
              <a:off x="5604389" y="237262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952" name="Straight Arrow Connector 118"/>
            <p:cNvCxnSpPr>
              <a:cxnSpLocks noChangeShapeType="1"/>
            </p:cNvCxnSpPr>
            <p:nvPr/>
          </p:nvCxnSpPr>
          <p:spPr bwMode="auto">
            <a:xfrm rot="-5400000">
              <a:off x="6536359" y="236676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953" name="Straight Arrow Connector 119"/>
            <p:cNvCxnSpPr>
              <a:cxnSpLocks noChangeShapeType="1"/>
            </p:cNvCxnSpPr>
            <p:nvPr/>
          </p:nvCxnSpPr>
          <p:spPr bwMode="auto">
            <a:xfrm rot="-5400000">
              <a:off x="7487920" y="233509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954" name="Straight Arrow Connector 120"/>
            <p:cNvCxnSpPr>
              <a:cxnSpLocks noChangeShapeType="1"/>
            </p:cNvCxnSpPr>
            <p:nvPr/>
          </p:nvCxnSpPr>
          <p:spPr bwMode="auto">
            <a:xfrm>
              <a:off x="971600" y="6237312"/>
              <a:ext cx="7704856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955" name="TextBox 123"/>
            <p:cNvSpPr txBox="1">
              <a:spLocks noChangeArrowheads="1"/>
            </p:cNvSpPr>
            <p:nvPr/>
          </p:nvSpPr>
          <p:spPr bwMode="auto">
            <a:xfrm>
              <a:off x="4577192" y="6237312"/>
              <a:ext cx="3209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en-US"/>
                <a:t>K</a:t>
              </a:r>
              <a:endParaRPr lang="en-US" altLang="en-US"/>
            </a:p>
          </p:txBody>
        </p:sp>
        <p:cxnSp>
          <p:nvCxnSpPr>
            <p:cNvPr id="121956" name="Straight Arrow Connector 124"/>
            <p:cNvCxnSpPr>
              <a:cxnSpLocks noChangeShapeType="1"/>
            </p:cNvCxnSpPr>
            <p:nvPr/>
          </p:nvCxnSpPr>
          <p:spPr bwMode="auto">
            <a:xfrm flipV="1">
              <a:off x="683568" y="1628801"/>
              <a:ext cx="0" cy="439248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957" name="TextBox 125"/>
            <p:cNvSpPr txBox="1">
              <a:spLocks noChangeArrowheads="1"/>
            </p:cNvSpPr>
            <p:nvPr/>
          </p:nvSpPr>
          <p:spPr bwMode="auto">
            <a:xfrm>
              <a:off x="396310" y="3526911"/>
              <a:ext cx="28725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en-US"/>
                <a:t>J</a:t>
              </a:r>
              <a:endParaRPr lang="en-US" altLang="en-US"/>
            </a:p>
          </p:txBody>
        </p:sp>
      </p:grpSp>
      <p:grpSp>
        <p:nvGrpSpPr>
          <p:cNvPr id="121862" name="Group 5"/>
          <p:cNvGrpSpPr>
            <a:grpSpLocks/>
          </p:cNvGrpSpPr>
          <p:nvPr/>
        </p:nvGrpSpPr>
        <p:grpSpPr bwMode="auto">
          <a:xfrm>
            <a:off x="3055938" y="1236663"/>
            <a:ext cx="4829175" cy="5033962"/>
            <a:chOff x="3056273" y="1235960"/>
            <a:chExt cx="4828095" cy="5034153"/>
          </a:xfrm>
        </p:grpSpPr>
        <p:sp>
          <p:nvSpPr>
            <p:cNvPr id="121863" name="Right Arrow 97"/>
            <p:cNvSpPr>
              <a:spLocks noChangeArrowheads="1"/>
            </p:cNvSpPr>
            <p:nvPr/>
          </p:nvSpPr>
          <p:spPr bwMode="auto">
            <a:xfrm rot="13516723" flipH="1">
              <a:off x="672594" y="3619639"/>
              <a:ext cx="4995928" cy="228569"/>
            </a:xfrm>
            <a:prstGeom prst="rightArrow">
              <a:avLst>
                <a:gd name="adj1" fmla="val 50000"/>
                <a:gd name="adj2" fmla="val 49989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64" name="Right Arrow 128"/>
            <p:cNvSpPr>
              <a:spLocks noChangeArrowheads="1"/>
            </p:cNvSpPr>
            <p:nvPr/>
          </p:nvSpPr>
          <p:spPr bwMode="auto">
            <a:xfrm rot="2991157" flipH="1">
              <a:off x="1570900" y="3692521"/>
              <a:ext cx="4115136" cy="89206"/>
            </a:xfrm>
            <a:prstGeom prst="rightArrow">
              <a:avLst>
                <a:gd name="adj1" fmla="val 50000"/>
                <a:gd name="adj2" fmla="val 49975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65" name="Right Arrow 138"/>
            <p:cNvSpPr>
              <a:spLocks noChangeArrowheads="1"/>
            </p:cNvSpPr>
            <p:nvPr/>
          </p:nvSpPr>
          <p:spPr bwMode="auto">
            <a:xfrm rot="13516723" flipH="1">
              <a:off x="1571794" y="3652555"/>
              <a:ext cx="4995928" cy="228569"/>
            </a:xfrm>
            <a:prstGeom prst="rightArrow">
              <a:avLst>
                <a:gd name="adj1" fmla="val 50000"/>
                <a:gd name="adj2" fmla="val 49989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66" name="Right Arrow 139"/>
            <p:cNvSpPr>
              <a:spLocks noChangeArrowheads="1"/>
            </p:cNvSpPr>
            <p:nvPr/>
          </p:nvSpPr>
          <p:spPr bwMode="auto">
            <a:xfrm rot="2991157" flipH="1">
              <a:off x="2538480" y="3697830"/>
              <a:ext cx="4115136" cy="89206"/>
            </a:xfrm>
            <a:prstGeom prst="rightArrow">
              <a:avLst>
                <a:gd name="adj1" fmla="val 50000"/>
                <a:gd name="adj2" fmla="val 49975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67" name="Right Arrow 140"/>
            <p:cNvSpPr>
              <a:spLocks noChangeArrowheads="1"/>
            </p:cNvSpPr>
            <p:nvPr/>
          </p:nvSpPr>
          <p:spPr bwMode="auto">
            <a:xfrm rot="13516723" flipH="1">
              <a:off x="2539374" y="3657864"/>
              <a:ext cx="4995928" cy="228569"/>
            </a:xfrm>
            <a:prstGeom prst="rightArrow">
              <a:avLst>
                <a:gd name="adj1" fmla="val 50000"/>
                <a:gd name="adj2" fmla="val 49989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68" name="Right Arrow 141"/>
            <p:cNvSpPr>
              <a:spLocks noChangeArrowheads="1"/>
            </p:cNvSpPr>
            <p:nvPr/>
          </p:nvSpPr>
          <p:spPr bwMode="auto">
            <a:xfrm rot="2991157" flipH="1">
              <a:off x="3474584" y="3697830"/>
              <a:ext cx="4115136" cy="89206"/>
            </a:xfrm>
            <a:prstGeom prst="rightArrow">
              <a:avLst>
                <a:gd name="adj1" fmla="val 50000"/>
                <a:gd name="adj2" fmla="val 49975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69" name="Right Arrow 142"/>
            <p:cNvSpPr>
              <a:spLocks noChangeArrowheads="1"/>
            </p:cNvSpPr>
            <p:nvPr/>
          </p:nvSpPr>
          <p:spPr bwMode="auto">
            <a:xfrm rot="13516723" flipH="1">
              <a:off x="3475478" y="3657864"/>
              <a:ext cx="4995928" cy="228569"/>
            </a:xfrm>
            <a:prstGeom prst="rightArrow">
              <a:avLst>
                <a:gd name="adj1" fmla="val 50000"/>
                <a:gd name="adj2" fmla="val 49989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70" name="Right Arrow 144"/>
            <p:cNvSpPr>
              <a:spLocks noChangeArrowheads="1"/>
            </p:cNvSpPr>
            <p:nvPr/>
          </p:nvSpPr>
          <p:spPr bwMode="auto">
            <a:xfrm rot="13516723" flipH="1">
              <a:off x="4638671" y="3172736"/>
              <a:ext cx="3630404" cy="228569"/>
            </a:xfrm>
            <a:prstGeom prst="rightArrow">
              <a:avLst>
                <a:gd name="adj1" fmla="val 50000"/>
                <a:gd name="adj2" fmla="val 50003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71" name="Right Arrow 145"/>
            <p:cNvSpPr>
              <a:spLocks noChangeArrowheads="1"/>
            </p:cNvSpPr>
            <p:nvPr/>
          </p:nvSpPr>
          <p:spPr bwMode="auto">
            <a:xfrm rot="13516723" flipH="1">
              <a:off x="5772580" y="2694386"/>
              <a:ext cx="2295426" cy="228569"/>
            </a:xfrm>
            <a:prstGeom prst="rightArrow">
              <a:avLst>
                <a:gd name="adj1" fmla="val 50000"/>
                <a:gd name="adj2" fmla="val 49981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72" name="Right Arrow 146"/>
            <p:cNvSpPr>
              <a:spLocks noChangeArrowheads="1"/>
            </p:cNvSpPr>
            <p:nvPr/>
          </p:nvSpPr>
          <p:spPr bwMode="auto">
            <a:xfrm rot="13516723" flipH="1">
              <a:off x="6888099" y="2221923"/>
              <a:ext cx="954091" cy="228569"/>
            </a:xfrm>
            <a:prstGeom prst="rightArrow">
              <a:avLst>
                <a:gd name="adj1" fmla="val 50000"/>
                <a:gd name="adj2" fmla="val 49994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73" name="Right Arrow 147"/>
            <p:cNvSpPr>
              <a:spLocks noChangeArrowheads="1"/>
            </p:cNvSpPr>
            <p:nvPr/>
          </p:nvSpPr>
          <p:spPr bwMode="auto">
            <a:xfrm rot="2991157" flipH="1">
              <a:off x="4322060" y="3651585"/>
              <a:ext cx="4115136" cy="89206"/>
            </a:xfrm>
            <a:prstGeom prst="rightArrow">
              <a:avLst>
                <a:gd name="adj1" fmla="val 50000"/>
                <a:gd name="adj2" fmla="val 49975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74" name="Right Arrow 148"/>
            <p:cNvSpPr>
              <a:spLocks noChangeArrowheads="1"/>
            </p:cNvSpPr>
            <p:nvPr/>
          </p:nvSpPr>
          <p:spPr bwMode="auto">
            <a:xfrm rot="3191267" flipH="1">
              <a:off x="5416529" y="3163362"/>
              <a:ext cx="2839996" cy="113713"/>
            </a:xfrm>
            <a:prstGeom prst="rightArrow">
              <a:avLst>
                <a:gd name="adj1" fmla="val 50000"/>
                <a:gd name="adj2" fmla="val 49950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75" name="Right Arrow 149"/>
            <p:cNvSpPr>
              <a:spLocks noChangeArrowheads="1"/>
            </p:cNvSpPr>
            <p:nvPr/>
          </p:nvSpPr>
          <p:spPr bwMode="auto">
            <a:xfrm rot="3419259" flipH="1">
              <a:off x="6572517" y="2700452"/>
              <a:ext cx="1513246" cy="96981"/>
            </a:xfrm>
            <a:prstGeom prst="rightArrow">
              <a:avLst>
                <a:gd name="adj1" fmla="val 50000"/>
                <a:gd name="adj2" fmla="val 49989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76" name="Right Arrow 152"/>
            <p:cNvSpPr>
              <a:spLocks noChangeArrowheads="1"/>
            </p:cNvSpPr>
            <p:nvPr/>
          </p:nvSpPr>
          <p:spPr bwMode="auto">
            <a:xfrm rot="5400000" flipH="1">
              <a:off x="7495266" y="2293483"/>
              <a:ext cx="675861" cy="102342"/>
            </a:xfrm>
            <a:prstGeom prst="rightArrow">
              <a:avLst>
                <a:gd name="adj1" fmla="val 50000"/>
                <a:gd name="adj2" fmla="val 49988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125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mtClean="0"/>
              <a:t>Loop skewing</a:t>
            </a:r>
            <a:endParaRPr lang="en-US" altLang="en-US" smtClean="0"/>
          </a:p>
        </p:txBody>
      </p:sp>
      <p:sp>
        <p:nvSpPr>
          <p:cNvPr id="122883" name="Content Placeholder 2"/>
          <p:cNvSpPr>
            <a:spLocks noGrp="1"/>
          </p:cNvSpPr>
          <p:nvPr>
            <p:ph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Loop skewing</a:t>
            </a:r>
            <a:r>
              <a:rPr lang="cs-CZ" altLang="en-US" dirty="0"/>
              <a:t> </a:t>
            </a:r>
            <a:r>
              <a:rPr lang="en-US" altLang="en-US" dirty="0" smtClean="0"/>
              <a:t>(Polyhedral compilation)</a:t>
            </a:r>
            <a:endParaRPr lang="cs-CZ" altLang="en-US" dirty="0" smtClean="0"/>
          </a:p>
          <a:p>
            <a:endParaRPr lang="en-US" altLang="en-US" dirty="0" smtClean="0"/>
          </a:p>
          <a:p>
            <a:pPr lvl="4"/>
            <a:r>
              <a:rPr lang="cs-CZ" altLang="en-US" dirty="0" smtClean="0"/>
              <a:t>		for J</a:t>
            </a:r>
            <a:r>
              <a:rPr lang="en-US" altLang="en-US" dirty="0" smtClean="0"/>
              <a:t>:=1 to N do</a:t>
            </a:r>
          </a:p>
          <a:p>
            <a:pPr lvl="4"/>
            <a:r>
              <a:rPr lang="en-US" altLang="en-US" dirty="0" smtClean="0"/>
              <a:t>		  for K:=N-J to P do</a:t>
            </a:r>
          </a:p>
          <a:p>
            <a:pPr lvl="4"/>
            <a:r>
              <a:rPr lang="en-US" altLang="en-US" dirty="0" smtClean="0"/>
              <a:t>		    A[J,K]:=A[J-1,K]+A[J,K-1]</a:t>
            </a:r>
          </a:p>
          <a:p>
            <a:endParaRPr lang="en-US" altLang="en-US" dirty="0" smtClean="0"/>
          </a:p>
          <a:p>
            <a:pPr lvl="1"/>
            <a:r>
              <a:rPr lang="en-US" altLang="en-US" dirty="0" err="1" smtClean="0"/>
              <a:t>Prostor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iterac</a:t>
            </a:r>
            <a:r>
              <a:rPr lang="cs-CZ" altLang="en-US" dirty="0" smtClean="0"/>
              <a:t>í </a:t>
            </a:r>
            <a:r>
              <a:rPr lang="en-US" altLang="en-US" dirty="0" smtClean="0"/>
              <a:t>= </a:t>
            </a:r>
            <a:r>
              <a:rPr lang="en-US" altLang="en-US" dirty="0" err="1" smtClean="0"/>
              <a:t>prostor</a:t>
            </a:r>
            <a:r>
              <a:rPr lang="en-US" altLang="en-US" dirty="0" smtClean="0"/>
              <a:t> k-tic </a:t>
            </a:r>
            <a:r>
              <a:rPr lang="cs-CZ" altLang="en-US" dirty="0" smtClean="0"/>
              <a:t>řídících proměnných</a:t>
            </a:r>
          </a:p>
          <a:p>
            <a:pPr lvl="2"/>
            <a:r>
              <a:rPr lang="cs-CZ" altLang="en-US" dirty="0" smtClean="0"/>
              <a:t>Hranice dány lineárními nerovnicemi (s konstantními koeficienty)</a:t>
            </a:r>
          </a:p>
          <a:p>
            <a:pPr lvl="1"/>
            <a:r>
              <a:rPr lang="cs-CZ" altLang="en-US" dirty="0" smtClean="0"/>
              <a:t>Detekce závislostí mezi iteracemi</a:t>
            </a:r>
          </a:p>
          <a:p>
            <a:pPr lvl="2"/>
            <a:r>
              <a:rPr lang="cs-CZ" altLang="en-US" dirty="0" smtClean="0"/>
              <a:t>Přístupy do paměti (indexy) určeny lineárními výrazy (s k. k.)</a:t>
            </a:r>
          </a:p>
          <a:p>
            <a:pPr lvl="1"/>
            <a:r>
              <a:rPr lang="cs-CZ" altLang="en-US" dirty="0" smtClean="0"/>
              <a:t>Směry (vektory) závislostí popisují zakázané směry iterací</a:t>
            </a:r>
          </a:p>
          <a:p>
            <a:pPr lvl="2"/>
            <a:r>
              <a:rPr lang="cs-CZ" altLang="en-US" dirty="0" smtClean="0"/>
              <a:t>Hledá se vektor ležící mimo konvexní obal vektorů závislostí</a:t>
            </a:r>
          </a:p>
          <a:p>
            <a:pPr lvl="1"/>
            <a:r>
              <a:rPr lang="cs-CZ" altLang="en-US" dirty="0" smtClean="0"/>
              <a:t>Výsledná smyčka pro jemnozrnnou paralelizaci</a:t>
            </a:r>
          </a:p>
          <a:p>
            <a:pPr lvl="2"/>
            <a:r>
              <a:rPr lang="cs-CZ" altLang="en-US" dirty="0" smtClean="0"/>
              <a:t>Vnější iterace: Vektor (vektory) v konvexním obalu závislostí</a:t>
            </a:r>
          </a:p>
          <a:p>
            <a:pPr lvl="2"/>
            <a:r>
              <a:rPr lang="cs-CZ" altLang="en-US" dirty="0" smtClean="0"/>
              <a:t>Vnitřní iterace: Vektor (vektory) mimo konvexní obal závislostí</a:t>
            </a:r>
          </a:p>
          <a:p>
            <a:pPr lvl="1"/>
            <a:r>
              <a:rPr lang="cs-CZ" altLang="en-US" dirty="0" smtClean="0"/>
              <a:t>Složitější případy: Prostor iterací se dělí na části řešené zvlášť</a:t>
            </a:r>
          </a:p>
          <a:p>
            <a:pPr lvl="2"/>
            <a:r>
              <a:rPr lang="cs-CZ" altLang="en-US" dirty="0" smtClean="0"/>
              <a:t>Zjednodušení mezí cyklů: dělení na části jednoduchých </a:t>
            </a:r>
            <a:r>
              <a:rPr lang="cs-CZ" altLang="en-US" dirty="0" smtClean="0"/>
              <a:t>tvarů</a:t>
            </a:r>
            <a:endParaRPr lang="cs-CZ" altLang="en-US" dirty="0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760E2B8-940E-4B3D-A945-2E2DC07B0AE8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60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5041</TotalTime>
  <Words>297</Words>
  <Application>Microsoft Office PowerPoint</Application>
  <PresentationFormat>On-screen Show (4:3)</PresentationFormat>
  <Paragraphs>139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Consolas</vt:lpstr>
      <vt:lpstr>Wingdings</vt:lpstr>
      <vt:lpstr>Wingdings 3</vt:lpstr>
      <vt:lpstr>Origin</vt:lpstr>
      <vt:lpstr>Vnořené smyčky</vt:lpstr>
      <vt:lpstr>Příklad – násobení vektoru maticí</vt:lpstr>
      <vt:lpstr>Loop reversal</vt:lpstr>
      <vt:lpstr>Loop reversal</vt:lpstr>
      <vt:lpstr>“Paralelní” bsearch</vt:lpstr>
      <vt:lpstr>Loop skewing</vt:lpstr>
      <vt:lpstr>Loop skewing</vt:lpstr>
      <vt:lpstr>Loop skewing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527</cp:revision>
  <dcterms:created xsi:type="dcterms:W3CDTF">2012-09-19T18:13:04Z</dcterms:created>
  <dcterms:modified xsi:type="dcterms:W3CDTF">2020-04-09T16:13:02Z</dcterms:modified>
</cp:coreProperties>
</file>