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984" autoAdjust="0"/>
  </p:normalViewPr>
  <p:slideViewPr>
    <p:cSldViewPr>
      <p:cViewPr varScale="1">
        <p:scale>
          <a:sx n="168" d="100"/>
          <a:sy n="168" d="100"/>
        </p:scale>
        <p:origin x="13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11.03.2024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11.03.2024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Optimization-related</a:t>
            </a:r>
            <a:r>
              <a:rPr lang="cs-CZ" dirty="0"/>
              <a:t> </a:t>
            </a:r>
            <a:r>
              <a:rPr lang="cs-CZ" dirty="0" err="1"/>
              <a:t>extensions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</a:t>
            </a:r>
            <a:r>
              <a:rPr lang="en-US" dirty="0"/>
              <a:t>++ </a:t>
            </a:r>
            <a:r>
              <a:rPr lang="cs-CZ" dirty="0" err="1"/>
              <a:t>language</a:t>
            </a:r>
            <a:br>
              <a:rPr lang="cs-CZ" dirty="0"/>
            </a:br>
            <a:r>
              <a:rPr lang="cs-CZ" dirty="0"/>
              <a:t>(single-</a:t>
            </a:r>
            <a:r>
              <a:rPr lang="cs-CZ" dirty="0" err="1"/>
              <a:t>threaded</a:t>
            </a:r>
            <a:r>
              <a:rPr lang="cs-CZ" dirty="0"/>
              <a:t> </a:t>
            </a:r>
            <a:r>
              <a:rPr lang="cs-CZ" dirty="0" err="1"/>
              <a:t>code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3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5496" y="548680"/>
            <a:ext cx="8928992" cy="5904656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Illegal example – detailed discussion</a:t>
            </a:r>
          </a:p>
          <a:p>
            <a:pPr lvl="4"/>
            <a:r>
              <a:rPr lang="en-US" dirty="0"/>
              <a:t>int m[100]; int * x = m; int * </a:t>
            </a:r>
            <a:r>
              <a:rPr lang="en-US" u="sng" dirty="0"/>
              <a:t>restrict</a:t>
            </a:r>
            <a:r>
              <a:rPr lang="en-US" dirty="0"/>
              <a:t> y = x; </a:t>
            </a:r>
          </a:p>
          <a:p>
            <a:pPr lvl="4"/>
            <a:r>
              <a:rPr lang="en-US" dirty="0"/>
              <a:t>copy(y, x+10, 10);  // violates “restrict y” because y[10] is read through x[10]</a:t>
            </a:r>
          </a:p>
          <a:p>
            <a:pPr lvl="4"/>
            <a:r>
              <a:rPr lang="en-US" dirty="0"/>
              <a:t>copy(y+10, x+20, 10);	// while y[10] is written here</a:t>
            </a:r>
          </a:p>
          <a:p>
            <a:pPr lvl="3"/>
            <a:r>
              <a:rPr lang="en-US" dirty="0"/>
              <a:t>The copy procedures may be integrated into the caller, possibly after their vectorization</a:t>
            </a:r>
          </a:p>
          <a:p>
            <a:pPr lvl="4"/>
            <a:r>
              <a:rPr lang="nn-NO" dirty="0"/>
              <a:t>vectorized for (int i = 0; i &lt; m; i++)	</a:t>
            </a:r>
          </a:p>
          <a:p>
            <a:pPr lvl="4"/>
            <a:r>
              <a:rPr lang="nn-NO" dirty="0"/>
              <a:t>{ int * ai1 = y + i; const int * bi1 = x + 10 + i; *ai1 = *bi1; }</a:t>
            </a:r>
          </a:p>
          <a:p>
            <a:pPr lvl="4"/>
            <a:r>
              <a:rPr lang="nn-NO" dirty="0"/>
              <a:t>vectorized for (int i = 0; i &lt; m; i++)	</a:t>
            </a:r>
          </a:p>
          <a:p>
            <a:pPr lvl="4"/>
            <a:r>
              <a:rPr lang="nn-NO" dirty="0"/>
              <a:t>{ int * ai2 = y + 10 + i; const int * bi2 = x + 20 + i; *ai2 = *bi2; }</a:t>
            </a:r>
          </a:p>
          <a:p>
            <a:pPr lvl="3"/>
            <a:r>
              <a:rPr lang="en-US" dirty="0"/>
              <a:t>ai1,ai2 belong to the category of [y], bi1,bi2 belong to [others]</a:t>
            </a:r>
          </a:p>
          <a:p>
            <a:pPr lvl="3"/>
            <a:r>
              <a:rPr lang="en-US" dirty="0"/>
              <a:t>In addition, a smart compiler may prove that ai1 does not overlap with ai2</a:t>
            </a:r>
          </a:p>
          <a:p>
            <a:pPr lvl="3"/>
            <a:r>
              <a:rPr lang="en-US" dirty="0"/>
              <a:t>As a result, the compiler may interleave the loops:</a:t>
            </a:r>
          </a:p>
          <a:p>
            <a:pPr lvl="4"/>
            <a:r>
              <a:rPr lang="nn-NO" dirty="0"/>
              <a:t>vectorized for (int i = 0; i &lt; m; i++)</a:t>
            </a:r>
          </a:p>
          <a:p>
            <a:pPr lvl="4"/>
            <a:r>
              <a:rPr lang="nn-NO" dirty="0"/>
              <a:t>{ int * ai1 = y + i; const int * bi1 = x + 10 + i; *ai1 = *bi1; </a:t>
            </a:r>
          </a:p>
          <a:p>
            <a:pPr lvl="4"/>
            <a:r>
              <a:rPr lang="nn-NO" dirty="0"/>
              <a:t>  int * ai2 = y + 10 + i; const int * bi2 = x + 20 + i; *ai2 = *bi2; </a:t>
            </a:r>
          </a:p>
          <a:p>
            <a:pPr lvl="4"/>
            <a:r>
              <a:rPr lang="nn-NO" dirty="0"/>
              <a:t>}</a:t>
            </a:r>
          </a:p>
          <a:p>
            <a:pPr lvl="3"/>
            <a:r>
              <a:rPr lang="nn-NO" dirty="0"/>
              <a:t>This is not an equivalent code – it is the programmer’s error to mark y with restrict</a:t>
            </a:r>
          </a:p>
        </p:txBody>
      </p:sp>
    </p:spTree>
    <p:extLst>
      <p:ext uri="{BB962C8B-B14F-4D97-AF65-F5344CB8AC3E}">
        <p14:creationId xmlns:p14="http://schemas.microsoft.com/office/powerpoint/2010/main" val="1295429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5496" y="548680"/>
            <a:ext cx="8928992" cy="5904656"/>
          </a:xfrm>
        </p:spPr>
        <p:txBody>
          <a:bodyPr>
            <a:normAutofit lnSpcReduction="10000"/>
          </a:bodyPr>
          <a:lstStyle/>
          <a:p>
            <a:pPr lvl="2"/>
            <a:r>
              <a:rPr lang="en-US" dirty="0"/>
              <a:t>Advanced example – matrix transposition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swap_ptr</a:t>
            </a:r>
            <a:r>
              <a:rPr lang="en-US" dirty="0"/>
              <a:t>(int * a, int * b) { int t = *a; *a = *b; *b = t; }</a:t>
            </a:r>
          </a:p>
          <a:p>
            <a:pPr lvl="4"/>
            <a:r>
              <a:rPr lang="nn-NO" dirty="0"/>
              <a:t>void transpose_in_place(int * m, size_t n)</a:t>
            </a:r>
          </a:p>
          <a:p>
            <a:pPr lvl="4"/>
            <a:r>
              <a:rPr lang="nn-NO" dirty="0"/>
              <a:t>{ int * restrict um = m; int * restrict lm = m;</a:t>
            </a:r>
          </a:p>
          <a:p>
            <a:pPr lvl="4"/>
            <a:r>
              <a:rPr lang="nn-NO" dirty="0"/>
              <a:t>  for (int i = 0; i &lt; n; ++i)</a:t>
            </a:r>
          </a:p>
          <a:p>
            <a:pPr lvl="4"/>
            <a:r>
              <a:rPr lang="nn-NO" dirty="0"/>
              <a:t>    for (int j = i + 1; j &lt; n; ++j)</a:t>
            </a:r>
          </a:p>
          <a:p>
            <a:pPr lvl="4"/>
            <a:r>
              <a:rPr lang="nn-NO" dirty="0"/>
              <a:t>      swap(um + n*i + j, lm + n*j + i);</a:t>
            </a:r>
          </a:p>
          <a:p>
            <a:pPr lvl="4"/>
            <a:r>
              <a:rPr lang="nn-NO" dirty="0"/>
              <a:t>}</a:t>
            </a:r>
          </a:p>
          <a:p>
            <a:pPr lvl="3"/>
            <a:r>
              <a:rPr lang="en-US" dirty="0"/>
              <a:t>Then, swap will be integrated into </a:t>
            </a:r>
            <a:r>
              <a:rPr lang="en-US" dirty="0" err="1"/>
              <a:t>transpose_in_place</a:t>
            </a:r>
            <a:endParaRPr lang="en-US" dirty="0"/>
          </a:p>
          <a:p>
            <a:pPr lvl="2"/>
            <a:r>
              <a:rPr lang="en-US" dirty="0"/>
              <a:t>*a now belongs to the [um] category while *b to [</a:t>
            </a:r>
            <a:r>
              <a:rPr lang="en-US" dirty="0" err="1"/>
              <a:t>lm</a:t>
            </a:r>
            <a:r>
              <a:rPr lang="en-US" dirty="0"/>
              <a:t>]</a:t>
            </a:r>
          </a:p>
          <a:p>
            <a:pPr lvl="3"/>
            <a:r>
              <a:rPr lang="en-US" dirty="0"/>
              <a:t>Therefore, any *a access may be reordered </a:t>
            </a:r>
            <a:r>
              <a:rPr lang="en-US" dirty="0" err="1"/>
              <a:t>wrt</a:t>
            </a:r>
            <a:r>
              <a:rPr lang="en-US" dirty="0"/>
              <a:t>. *b accesses</a:t>
            </a:r>
          </a:p>
          <a:p>
            <a:pPr lvl="2"/>
            <a:r>
              <a:rPr lang="en-US" dirty="0"/>
              <a:t>A smart compiler will determine that values of “a” in different iterations are different</a:t>
            </a:r>
          </a:p>
          <a:p>
            <a:pPr lvl="3"/>
            <a:r>
              <a:rPr lang="en-US" dirty="0"/>
              <a:t>The same property is true for “b” (provided n!=0)</a:t>
            </a:r>
          </a:p>
          <a:p>
            <a:pPr lvl="3"/>
            <a:r>
              <a:rPr lang="en-US" dirty="0"/>
              <a:t>Probably only within the inner loop; it is too difficult to prove for both loops</a:t>
            </a:r>
          </a:p>
          <a:p>
            <a:pPr lvl="2"/>
            <a:r>
              <a:rPr lang="en-US" dirty="0"/>
              <a:t>Combined, anything may be reordered except that …</a:t>
            </a:r>
          </a:p>
          <a:p>
            <a:pPr lvl="3"/>
            <a:r>
              <a:rPr lang="en-US" dirty="0"/>
              <a:t>… reads of *a must precede the writes for the same a, similarly for b</a:t>
            </a:r>
          </a:p>
          <a:p>
            <a:pPr lvl="2"/>
            <a:r>
              <a:rPr lang="en-US" dirty="0"/>
              <a:t>This allows vectorization of the *a reads and writes</a:t>
            </a:r>
          </a:p>
          <a:p>
            <a:pPr lvl="3"/>
            <a:r>
              <a:rPr lang="en-US" dirty="0"/>
              <a:t>Vectorization of *b reads and writes is allowed but difficult (gather/scatter required)</a:t>
            </a:r>
          </a:p>
        </p:txBody>
      </p:sp>
    </p:spTree>
    <p:extLst>
      <p:ext uri="{BB962C8B-B14F-4D97-AF65-F5344CB8AC3E}">
        <p14:creationId xmlns:p14="http://schemas.microsoft.com/office/powerpoint/2010/main" val="56778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integration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Intel</a:t>
            </a:r>
          </a:p>
          <a:p>
            <a:pPr lvl="4"/>
            <a:r>
              <a:rPr lang="en-US" dirty="0"/>
              <a:t>#pragma inline/</a:t>
            </a:r>
            <a:r>
              <a:rPr lang="en-US" dirty="0" err="1"/>
              <a:t>forceinline</a:t>
            </a:r>
            <a:r>
              <a:rPr lang="en-US" dirty="0"/>
              <a:t>/</a:t>
            </a:r>
            <a:r>
              <a:rPr lang="en-US" dirty="0" err="1"/>
              <a:t>noinline</a:t>
            </a:r>
            <a:r>
              <a:rPr lang="en-US" dirty="0"/>
              <a:t> [recursive]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forceinline</a:t>
            </a:r>
            <a:r>
              <a:rPr lang="en-US" dirty="0"/>
              <a:t> pragma indicates that the calls in question should be </a:t>
            </a:r>
            <a:r>
              <a:rPr lang="en-US" dirty="0" err="1"/>
              <a:t>inlined</a:t>
            </a:r>
            <a:r>
              <a:rPr lang="en-US" dirty="0"/>
              <a:t> whenever the compiler is capable of doing so.</a:t>
            </a:r>
          </a:p>
          <a:p>
            <a:pPr lvl="1"/>
            <a:r>
              <a:rPr lang="en-US" dirty="0"/>
              <a:t>The inline pragma is a hint to the compiler that the user prefers that the calls in question be </a:t>
            </a:r>
            <a:r>
              <a:rPr lang="en-US" dirty="0" err="1"/>
              <a:t>inlined</a:t>
            </a:r>
            <a:r>
              <a:rPr lang="en-US" dirty="0"/>
              <a:t>, but expects the compiler not to inline them if its heuristics determine that the </a:t>
            </a:r>
            <a:r>
              <a:rPr lang="en-US" dirty="0" err="1"/>
              <a:t>inlining</a:t>
            </a:r>
            <a:r>
              <a:rPr lang="en-US" dirty="0"/>
              <a:t> would be overly aggressive and might slow down the compilation of the source code excessively, create too large of an executable, or degrade performance.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noinline</a:t>
            </a:r>
            <a:r>
              <a:rPr lang="en-US" dirty="0"/>
              <a:t> pragma indicates that the calls in question should not be </a:t>
            </a:r>
            <a:r>
              <a:rPr lang="en-US" dirty="0" err="1"/>
              <a:t>inlined</a:t>
            </a:r>
            <a:r>
              <a:rPr lang="en-US" dirty="0"/>
              <a:t>.</a:t>
            </a:r>
          </a:p>
          <a:p>
            <a:r>
              <a:rPr lang="en-US" dirty="0" err="1"/>
              <a:t>gcc</a:t>
            </a:r>
            <a:endParaRPr lang="en-US" dirty="0"/>
          </a:p>
          <a:p>
            <a:pPr lvl="4"/>
            <a:r>
              <a:rPr lang="en-US" dirty="0"/>
              <a:t>void f() __attribute__((</a:t>
            </a:r>
            <a:r>
              <a:rPr lang="en-US" dirty="0" err="1"/>
              <a:t>always_inline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For functions declared inline, this attribute </a:t>
            </a:r>
            <a:r>
              <a:rPr lang="en-US" dirty="0" err="1"/>
              <a:t>inlines</a:t>
            </a:r>
            <a:r>
              <a:rPr lang="en-US" dirty="0"/>
              <a:t> the function independent of any restrictions that otherwise apply to </a:t>
            </a:r>
            <a:r>
              <a:rPr lang="en-US" dirty="0" err="1"/>
              <a:t>inlining</a:t>
            </a:r>
            <a:r>
              <a:rPr lang="en-US" dirty="0"/>
              <a:t>. Failure to inline such a function is diagnosed as an error.</a:t>
            </a:r>
          </a:p>
          <a:p>
            <a:pPr lvl="4"/>
            <a:r>
              <a:rPr lang="en-US" dirty="0"/>
              <a:t>void f() __attribute__((flatten))</a:t>
            </a:r>
          </a:p>
          <a:p>
            <a:pPr lvl="1"/>
            <a:r>
              <a:rPr lang="en-US" dirty="0"/>
              <a:t>Generally, </a:t>
            </a:r>
            <a:r>
              <a:rPr lang="en-US" dirty="0" err="1"/>
              <a:t>inlining</a:t>
            </a:r>
            <a:r>
              <a:rPr lang="en-US" dirty="0"/>
              <a:t> into a function is limited. For a function marked with this attribute, every call inside this function is </a:t>
            </a:r>
            <a:r>
              <a:rPr lang="en-US" dirty="0" err="1"/>
              <a:t>inlined</a:t>
            </a:r>
            <a:r>
              <a:rPr lang="en-US" dirty="0"/>
              <a:t>, if possible. Whether the function itself is considered for </a:t>
            </a:r>
            <a:r>
              <a:rPr lang="en-US" dirty="0" err="1"/>
              <a:t>inlining</a:t>
            </a:r>
            <a:r>
              <a:rPr lang="en-US" dirty="0"/>
              <a:t> depends on its size and the current </a:t>
            </a:r>
            <a:r>
              <a:rPr lang="en-US" dirty="0" err="1"/>
              <a:t>inlining</a:t>
            </a:r>
            <a:r>
              <a:rPr lang="en-US" dirty="0"/>
              <a:t> parameters. </a:t>
            </a:r>
          </a:p>
          <a:p>
            <a:pPr lvl="4"/>
            <a:r>
              <a:rPr lang="en-US" dirty="0"/>
              <a:t>void f() __attribute__((</a:t>
            </a:r>
            <a:r>
              <a:rPr lang="en-US" dirty="0" err="1"/>
              <a:t>noinline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75989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Enforcing</a:t>
            </a:r>
            <a:r>
              <a:rPr lang="cs-CZ" dirty="0"/>
              <a:t> </a:t>
            </a:r>
            <a:r>
              <a:rPr lang="cs-CZ" dirty="0" err="1"/>
              <a:t>vectorization</a:t>
            </a:r>
            <a:r>
              <a:rPr lang="en-US" dirty="0"/>
              <a:t> of vectorizable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Intel</a:t>
            </a:r>
          </a:p>
          <a:p>
            <a:pPr lvl="4"/>
            <a:r>
              <a:rPr lang="en-US" dirty="0"/>
              <a:t>#pragma vector always</a:t>
            </a:r>
            <a:endParaRPr lang="cs-CZ" dirty="0"/>
          </a:p>
          <a:p>
            <a:pPr lvl="4"/>
            <a:r>
              <a:rPr lang="en-US" dirty="0"/>
              <a:t>#</a:t>
            </a:r>
            <a:r>
              <a:rPr lang="cs-CZ" dirty="0"/>
              <a:t>pragma simd</a:t>
            </a:r>
            <a:endParaRPr lang="en-US" dirty="0"/>
          </a:p>
          <a:p>
            <a:pPr lvl="1"/>
            <a:r>
              <a:rPr lang="cs-CZ" dirty="0"/>
              <a:t>A</a:t>
            </a:r>
            <a:r>
              <a:rPr lang="en-US" dirty="0" err="1"/>
              <a:t>sks</a:t>
            </a:r>
            <a:r>
              <a:rPr lang="en-US" dirty="0"/>
              <a:t> the compiler to </a:t>
            </a:r>
            <a:r>
              <a:rPr lang="en-US" dirty="0" err="1"/>
              <a:t>vectorize</a:t>
            </a:r>
            <a:r>
              <a:rPr lang="en-US" dirty="0"/>
              <a:t> the loop if it is safe to do so, whether or not the compiler thinks that will improve performance</a:t>
            </a:r>
            <a:r>
              <a:rPr lang="cs-CZ" dirty="0"/>
              <a:t>.</a:t>
            </a:r>
          </a:p>
          <a:p>
            <a:pPr lvl="1"/>
            <a:endParaRPr lang="en-US" dirty="0"/>
          </a:p>
          <a:p>
            <a:r>
              <a:rPr lang="en-US" dirty="0" err="1"/>
              <a:t>OpenMP</a:t>
            </a:r>
            <a:endParaRPr lang="en-US" dirty="0"/>
          </a:p>
          <a:p>
            <a:pPr lvl="4"/>
            <a:r>
              <a:rPr lang="en-US" dirty="0"/>
              <a:t>#pragma </a:t>
            </a:r>
            <a:r>
              <a:rPr lang="en-US" dirty="0" err="1"/>
              <a:t>omp</a:t>
            </a:r>
            <a:r>
              <a:rPr lang="en-US" dirty="0"/>
              <a:t> declare </a:t>
            </a:r>
            <a:r>
              <a:rPr lang="en-US" dirty="0" err="1"/>
              <a:t>simd</a:t>
            </a:r>
            <a:endParaRPr lang="en-US" dirty="0"/>
          </a:p>
          <a:p>
            <a:r>
              <a:rPr lang="en-US" dirty="0" err="1"/>
              <a:t>gcc</a:t>
            </a:r>
            <a:endParaRPr lang="en-US" dirty="0"/>
          </a:p>
          <a:p>
            <a:pPr lvl="4"/>
            <a:r>
              <a:rPr lang="en-US" dirty="0"/>
              <a:t>void f() __attribute__((</a:t>
            </a:r>
            <a:r>
              <a:rPr lang="en-US" dirty="0" err="1"/>
              <a:t>simd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This attribute enables creation of one or more function versions that can process multiple arguments using SIMD instructions from a single invocation.</a:t>
            </a:r>
          </a:p>
        </p:txBody>
      </p:sp>
    </p:spTree>
    <p:extLst>
      <p:ext uri="{BB962C8B-B14F-4D97-AF65-F5344CB8AC3E}">
        <p14:creationId xmlns:p14="http://schemas.microsoft.com/office/powerpoint/2010/main" val="74231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dependences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pragma </a:t>
            </a:r>
            <a:r>
              <a:rPr lang="en-US" dirty="0" err="1"/>
              <a:t>ivdep</a:t>
            </a:r>
            <a:endParaRPr lang="en-US" dirty="0"/>
          </a:p>
          <a:p>
            <a:pPr lvl="2"/>
            <a:r>
              <a:rPr lang="en-US" dirty="0"/>
              <a:t>Intel</a:t>
            </a:r>
          </a:p>
          <a:p>
            <a:pPr lvl="4"/>
            <a:r>
              <a:rPr lang="en-US" dirty="0"/>
              <a:t>#pragma </a:t>
            </a:r>
            <a:r>
              <a:rPr lang="en-US" dirty="0" err="1"/>
              <a:t>ivdep</a:t>
            </a:r>
            <a:endParaRPr lang="en-US" dirty="0"/>
          </a:p>
          <a:p>
            <a:pPr lvl="2"/>
            <a:r>
              <a:rPr lang="en-US" dirty="0" err="1"/>
              <a:t>gcc</a:t>
            </a:r>
            <a:endParaRPr lang="en-US" dirty="0"/>
          </a:p>
          <a:p>
            <a:pPr lvl="4"/>
            <a:r>
              <a:rPr lang="en-US" dirty="0"/>
              <a:t>#pragma GCC </a:t>
            </a:r>
            <a:r>
              <a:rPr lang="en-US" dirty="0" err="1"/>
              <a:t>ivdep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ivdep</a:t>
            </a:r>
            <a:r>
              <a:rPr lang="en-US" dirty="0"/>
              <a:t> pragma instructs the compiler to ignore assumed vector dependencies. </a:t>
            </a:r>
          </a:p>
          <a:p>
            <a:pPr lvl="1"/>
            <a:r>
              <a:rPr lang="en-US" dirty="0"/>
              <a:t>The proven dependencies that prevent vectorization are not ignored, only assumed dependencies are ignored.</a:t>
            </a:r>
          </a:p>
          <a:p>
            <a:pPr lvl="1"/>
            <a:r>
              <a:rPr lang="en-US" dirty="0"/>
              <a:t>In addition to the </a:t>
            </a:r>
            <a:r>
              <a:rPr lang="en-US" dirty="0" err="1"/>
              <a:t>ivdep</a:t>
            </a:r>
            <a:r>
              <a:rPr lang="en-US" dirty="0"/>
              <a:t> pragma, the vector pragma can be used to override the efficiency heuristics of the </a:t>
            </a:r>
            <a:r>
              <a:rPr lang="en-US" dirty="0" err="1"/>
              <a:t>vectorizer</a:t>
            </a:r>
            <a:r>
              <a:rPr lang="en-US" dirty="0"/>
              <a:t>.</a:t>
            </a:r>
          </a:p>
          <a:p>
            <a:endParaRPr lang="en-US" dirty="0"/>
          </a:p>
          <a:p>
            <a:pPr lvl="4"/>
            <a:r>
              <a:rPr lang="nn-NO" dirty="0"/>
              <a:t>void example(int *a, int k, int c, int m) {</a:t>
            </a:r>
          </a:p>
          <a:p>
            <a:pPr lvl="4"/>
            <a:r>
              <a:rPr lang="nn-NO" dirty="0"/>
              <a:t>  #pragma ivdep</a:t>
            </a:r>
          </a:p>
          <a:p>
            <a:pPr lvl="4"/>
            <a:r>
              <a:rPr lang="nn-NO" dirty="0"/>
              <a:t>  for (int i = 0; i &lt; m; i++)</a:t>
            </a:r>
          </a:p>
          <a:p>
            <a:pPr lvl="4"/>
            <a:r>
              <a:rPr lang="nn-NO" dirty="0"/>
              <a:t>    a[i] = a[i + k] * c; </a:t>
            </a:r>
          </a:p>
          <a:p>
            <a:pPr lvl="4"/>
            <a:r>
              <a:rPr lang="nn-NO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1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cs-CZ" dirty="0"/>
              <a:t>olaris</a:t>
            </a:r>
            <a:r>
              <a:rPr lang="en-US" dirty="0"/>
              <a:t>CC</a:t>
            </a:r>
            <a:r>
              <a:rPr lang="cs-CZ" dirty="0"/>
              <a:t> (Oracle)</a:t>
            </a:r>
            <a:endParaRPr lang="en-US" dirty="0"/>
          </a:p>
          <a:p>
            <a:pPr lvl="4"/>
            <a:r>
              <a:rPr lang="fr-FR" dirty="0"/>
              <a:t>#</a:t>
            </a:r>
            <a:r>
              <a:rPr lang="fr-FR" dirty="0" err="1"/>
              <a:t>pragma</a:t>
            </a:r>
            <a:r>
              <a:rPr lang="fr-FR" dirty="0"/>
              <a:t> </a:t>
            </a:r>
            <a:r>
              <a:rPr lang="fr-FR" dirty="0" err="1"/>
              <a:t>noalias</a:t>
            </a:r>
            <a:r>
              <a:rPr lang="fr-FR" dirty="0"/>
              <a:t> (pointer, pointer [, pointer]…)</a:t>
            </a:r>
          </a:p>
          <a:p>
            <a:pPr lvl="4"/>
            <a:r>
              <a:rPr lang="en-US" dirty="0"/>
              <a:t>#pragma </a:t>
            </a:r>
            <a:r>
              <a:rPr lang="en-US" dirty="0" err="1"/>
              <a:t>may_not_point_to</a:t>
            </a:r>
            <a:r>
              <a:rPr lang="en-US" dirty="0"/>
              <a:t> (pointer, variable [, variable]…)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restrict</a:t>
            </a:r>
            <a:r>
              <a:rPr lang="cs-CZ" dirty="0"/>
              <a:t> - </a:t>
            </a:r>
            <a:r>
              <a:rPr lang="en-US" dirty="0"/>
              <a:t>C99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restrict</a:t>
            </a:r>
            <a:r>
              <a:rPr lang="cs-CZ" dirty="0"/>
              <a:t> </a:t>
            </a:r>
            <a:r>
              <a:rPr lang="cs-CZ" dirty="0" err="1"/>
              <a:t>keyword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 standard </a:t>
            </a:r>
            <a:r>
              <a:rPr lang="cs-CZ" dirty="0" err="1"/>
              <a:t>since</a:t>
            </a:r>
            <a:r>
              <a:rPr lang="cs-CZ" dirty="0"/>
              <a:t> 1999</a:t>
            </a:r>
          </a:p>
          <a:p>
            <a:pPr lvl="1"/>
            <a:r>
              <a:rPr lang="cs-CZ" dirty="0"/>
              <a:t>Not in C++ standard but most C++ </a:t>
            </a:r>
            <a:r>
              <a:rPr lang="cs-CZ" dirty="0" err="1"/>
              <a:t>compilers</a:t>
            </a:r>
            <a:r>
              <a:rPr lang="cs-CZ" dirty="0"/>
              <a:t> </a:t>
            </a:r>
            <a:r>
              <a:rPr lang="cs-CZ" dirty="0" err="1"/>
              <a:t>recognize</a:t>
            </a:r>
            <a:r>
              <a:rPr lang="cs-CZ" dirty="0"/>
              <a:t> </a:t>
            </a:r>
            <a:r>
              <a:rPr lang="en-US" b="1" dirty="0"/>
              <a:t>__restrict</a:t>
            </a:r>
            <a:r>
              <a:rPr lang="cs-CZ" b="1" dirty="0"/>
              <a:t>__</a:t>
            </a:r>
            <a:endParaRPr lang="en-US" b="1" dirty="0"/>
          </a:p>
          <a:p>
            <a:pPr lvl="4"/>
            <a:r>
              <a:rPr lang="nn-NO" dirty="0"/>
              <a:t>void copy(int * </a:t>
            </a:r>
            <a:r>
              <a:rPr lang="nn-NO" u="sng" dirty="0"/>
              <a:t>restrict</a:t>
            </a:r>
            <a:r>
              <a:rPr lang="nn-NO" dirty="0"/>
              <a:t> a, const int * b, int m) {</a:t>
            </a:r>
          </a:p>
          <a:p>
            <a:pPr lvl="4"/>
            <a:r>
              <a:rPr lang="nn-NO" dirty="0"/>
              <a:t>  for (int i = 0; i &lt; m; i++)</a:t>
            </a:r>
          </a:p>
          <a:p>
            <a:pPr lvl="4"/>
            <a:r>
              <a:rPr lang="nn-NO" dirty="0"/>
              <a:t>    a[i] = b[i]; </a:t>
            </a:r>
          </a:p>
          <a:p>
            <a:pPr lvl="4"/>
            <a:r>
              <a:rPr lang="nn-NO" dirty="0"/>
              <a:t>}</a:t>
            </a:r>
            <a:endParaRPr lang="cs-CZ" dirty="0"/>
          </a:p>
          <a:p>
            <a:pPr lvl="1"/>
            <a:r>
              <a:rPr lang="cs-CZ" dirty="0" err="1"/>
              <a:t>Semantics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For any memory location modified directly or indirectly through a pointer marked by </a:t>
            </a:r>
            <a:r>
              <a:rPr lang="en-US" b="1" dirty="0"/>
              <a:t>restrict</a:t>
            </a:r>
            <a:r>
              <a:rPr lang="en-US" dirty="0"/>
              <a:t>, all read or write accesses to that location shall be made only through this pointer, directly or indirectly</a:t>
            </a:r>
          </a:p>
          <a:p>
            <a:pPr lvl="2"/>
            <a:r>
              <a:rPr lang="en-US" dirty="0"/>
              <a:t>This limitation is valid only for the duration of the block in which the pointer is declared</a:t>
            </a:r>
          </a:p>
          <a:p>
            <a:pPr lvl="2"/>
            <a:r>
              <a:rPr lang="en-US" dirty="0"/>
              <a:t>The formulation “directly or indirectly” includes variables initialized from this pointer</a:t>
            </a:r>
          </a:p>
          <a:p>
            <a:pPr lvl="3"/>
            <a:r>
              <a:rPr lang="en-US" dirty="0"/>
              <a:t>Any legal pointer value is always derived (by pointer arithmetic) from exactly one previously existing pointer value</a:t>
            </a:r>
          </a:p>
          <a:p>
            <a:pPr lvl="2"/>
            <a:r>
              <a:rPr lang="en-US" dirty="0"/>
              <a:t>It is the programmer’s responsibility to ensure that the limitation is not violated</a:t>
            </a:r>
          </a:p>
          <a:p>
            <a:pPr lvl="2"/>
            <a:r>
              <a:rPr lang="en-US" dirty="0"/>
              <a:t>The keyword has no effect if the pointer is only used in read operations</a:t>
            </a:r>
          </a:p>
          <a:p>
            <a:pPr lvl="3"/>
            <a:r>
              <a:rPr lang="en-US" dirty="0"/>
              <a:t>Only Read-Write, Write-Read and Write-Write dependences are relevant</a:t>
            </a:r>
          </a:p>
        </p:txBody>
      </p:sp>
    </p:spTree>
    <p:extLst>
      <p:ext uri="{BB962C8B-B14F-4D97-AF65-F5344CB8AC3E}">
        <p14:creationId xmlns:p14="http://schemas.microsoft.com/office/powerpoint/2010/main" val="213482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nn-NO" dirty="0"/>
              <a:t>void copy(int * </a:t>
            </a:r>
            <a:r>
              <a:rPr lang="nn-NO" u="sng" dirty="0"/>
              <a:t>restrict</a:t>
            </a:r>
            <a:r>
              <a:rPr lang="nn-NO" dirty="0"/>
              <a:t> a, const int * b, int m) {</a:t>
            </a:r>
          </a:p>
          <a:p>
            <a:pPr lvl="4"/>
            <a:r>
              <a:rPr lang="nn-NO" dirty="0"/>
              <a:t>  for (int i = 0; i &lt; m; i++)	// this loop may be vectorized</a:t>
            </a:r>
          </a:p>
          <a:p>
            <a:pPr lvl="4"/>
            <a:r>
              <a:rPr lang="nn-NO" dirty="0"/>
              <a:t>  { int * ai = a + i;</a:t>
            </a:r>
          </a:p>
          <a:p>
            <a:pPr lvl="4"/>
            <a:r>
              <a:rPr lang="nn-NO" dirty="0"/>
              <a:t>    const int * bi = b + i;</a:t>
            </a:r>
          </a:p>
          <a:p>
            <a:pPr lvl="4"/>
            <a:r>
              <a:rPr lang="nn-NO" dirty="0"/>
              <a:t>    *ai = *bi; </a:t>
            </a:r>
          </a:p>
          <a:p>
            <a:pPr lvl="4"/>
            <a:r>
              <a:rPr lang="nn-NO" dirty="0"/>
              <a:t>  }</a:t>
            </a:r>
          </a:p>
          <a:p>
            <a:pPr lvl="4"/>
            <a:r>
              <a:rPr lang="nn-NO" dirty="0"/>
              <a:t>}</a:t>
            </a:r>
            <a:endParaRPr lang="cs-CZ" dirty="0"/>
          </a:p>
          <a:p>
            <a:pPr lvl="2"/>
            <a:r>
              <a:rPr lang="en-US" dirty="0"/>
              <a:t>Legal example</a:t>
            </a:r>
          </a:p>
          <a:p>
            <a:pPr lvl="4"/>
            <a:r>
              <a:rPr lang="en-US" dirty="0"/>
              <a:t>int m[100]; int * </a:t>
            </a:r>
            <a:r>
              <a:rPr lang="en-US" u="sng" dirty="0"/>
              <a:t>restrict</a:t>
            </a:r>
            <a:r>
              <a:rPr lang="en-US" dirty="0"/>
              <a:t> x = m;	// this restrict actually does not improve anything</a:t>
            </a:r>
          </a:p>
          <a:p>
            <a:pPr lvl="4"/>
            <a:r>
              <a:rPr lang="en-US" dirty="0"/>
              <a:t>copy(x, x+10, 10); // correct </a:t>
            </a:r>
            <a:r>
              <a:rPr lang="en-US" dirty="0" err="1"/>
              <a:t>wrt</a:t>
            </a:r>
            <a:r>
              <a:rPr lang="en-US" dirty="0"/>
              <a:t> “restrict x” because both a and b are derived from x</a:t>
            </a:r>
          </a:p>
          <a:p>
            <a:pPr lvl="4"/>
            <a:r>
              <a:rPr lang="en-US" dirty="0"/>
              <a:t>copy(x+10, x+20, 10); // the compiler must not interleave the two invocations of copy</a:t>
            </a:r>
          </a:p>
          <a:p>
            <a:pPr lvl="2"/>
            <a:r>
              <a:rPr lang="en-US" dirty="0"/>
              <a:t>Illegal examples</a:t>
            </a:r>
          </a:p>
          <a:p>
            <a:pPr lvl="4"/>
            <a:r>
              <a:rPr lang="en-US" dirty="0"/>
              <a:t>copy(x, x+10, 20);	// violates “restrict a” because a[10] is read through b[0]</a:t>
            </a:r>
          </a:p>
          <a:p>
            <a:pPr lvl="4"/>
            <a:r>
              <a:rPr lang="en-US" dirty="0"/>
              <a:t>{ int * </a:t>
            </a:r>
            <a:r>
              <a:rPr lang="en-US" u="sng" dirty="0"/>
              <a:t>restrict</a:t>
            </a:r>
            <a:r>
              <a:rPr lang="en-US" dirty="0"/>
              <a:t> y = x; // this restrict allows interleaving the two invocations of copy </a:t>
            </a:r>
          </a:p>
          <a:p>
            <a:pPr lvl="4"/>
            <a:r>
              <a:rPr lang="en-US" dirty="0"/>
              <a:t>  copy(y, x+10, 10);  // violates “restrict y” because y[10] is read through x[10]</a:t>
            </a:r>
          </a:p>
          <a:p>
            <a:pPr lvl="4"/>
            <a:r>
              <a:rPr lang="en-US" dirty="0"/>
              <a:t>  copy(y+10, x+20, 10);	// while y[10] is written here</a:t>
            </a:r>
          </a:p>
          <a:p>
            <a:pPr lvl="4"/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8039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compiler will categorize all pointer variables and all memory accesses</a:t>
            </a:r>
          </a:p>
          <a:p>
            <a:pPr lvl="2"/>
            <a:r>
              <a:rPr lang="en-US" dirty="0"/>
              <a:t>One category for each “restrict” variable, one category for all the rest</a:t>
            </a:r>
          </a:p>
          <a:p>
            <a:pPr lvl="2"/>
            <a:r>
              <a:rPr lang="en-US" dirty="0"/>
              <a:t>Each memory access belongs to one or more categories</a:t>
            </a:r>
          </a:p>
          <a:p>
            <a:pPr lvl="4"/>
            <a:r>
              <a:rPr lang="nn-NO" dirty="0"/>
              <a:t>void copy(int * </a:t>
            </a:r>
            <a:r>
              <a:rPr lang="nn-NO" u="sng" dirty="0"/>
              <a:t>restrict</a:t>
            </a:r>
            <a:r>
              <a:rPr lang="nn-NO" dirty="0"/>
              <a:t> a, const int * b, int m) {</a:t>
            </a:r>
          </a:p>
          <a:p>
            <a:pPr lvl="4"/>
            <a:r>
              <a:rPr lang="nn-NO" dirty="0"/>
              <a:t>  for (int i = 0; i &lt; m; i++)	</a:t>
            </a:r>
          </a:p>
          <a:p>
            <a:pPr lvl="4"/>
            <a:r>
              <a:rPr lang="nn-NO" dirty="0"/>
              <a:t>  { int * ai = a + i;		// ai belongs to [a]</a:t>
            </a:r>
          </a:p>
          <a:p>
            <a:pPr lvl="4"/>
            <a:r>
              <a:rPr lang="nn-NO" dirty="0"/>
              <a:t>    const int * bi = b + i;		// bi belongs to [others]</a:t>
            </a:r>
          </a:p>
          <a:p>
            <a:pPr lvl="4"/>
            <a:r>
              <a:rPr lang="nn-NO" dirty="0"/>
              <a:t>    *ai = *bi; 			// *ai does not alias with *bi in any iterations</a:t>
            </a:r>
          </a:p>
          <a:p>
            <a:pPr lvl="4"/>
            <a:r>
              <a:rPr lang="nn-NO" dirty="0"/>
              <a:t>  }				</a:t>
            </a:r>
          </a:p>
          <a:p>
            <a:pPr lvl="4"/>
            <a:r>
              <a:rPr lang="nn-NO" dirty="0"/>
              <a:t>}</a:t>
            </a:r>
            <a:endParaRPr lang="cs-CZ" dirty="0"/>
          </a:p>
          <a:p>
            <a:pPr lvl="1"/>
            <a:r>
              <a:rPr lang="en-US" dirty="0"/>
              <a:t>Accesses in the same category are potentially aliased</a:t>
            </a:r>
          </a:p>
          <a:p>
            <a:pPr lvl="2"/>
            <a:r>
              <a:rPr lang="en-US" dirty="0"/>
              <a:t>Smart compilers may sometimes prove that such aliasing does not exist</a:t>
            </a:r>
          </a:p>
          <a:p>
            <a:pPr lvl="3"/>
            <a:r>
              <a:rPr lang="en-US" dirty="0"/>
              <a:t>E.g., if the address difference is a non-zero constant</a:t>
            </a:r>
          </a:p>
          <a:p>
            <a:pPr lvl="2"/>
            <a:r>
              <a:rPr lang="en-US" dirty="0"/>
              <a:t>In this example, understanding the loop control variable provides the proof</a:t>
            </a:r>
          </a:p>
          <a:p>
            <a:pPr lvl="3"/>
            <a:r>
              <a:rPr lang="en-US" dirty="0"/>
              <a:t>Therefore *ai does not alias with *ai in any other iteration</a:t>
            </a:r>
          </a:p>
          <a:p>
            <a:pPr lvl="2"/>
            <a:r>
              <a:rPr lang="en-US" dirty="0"/>
              <a:t>Together with the effect of restrict, this proof allows vectorization</a:t>
            </a:r>
          </a:p>
          <a:p>
            <a:pPr lvl="3"/>
            <a:r>
              <a:rPr lang="en-US" dirty="0"/>
              <a:t>No two writes can overlap, no write-read pair can overlap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09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aliases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5496" y="548680"/>
            <a:ext cx="8928992" cy="5904656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Legal example – detailed discussion</a:t>
            </a:r>
          </a:p>
          <a:p>
            <a:pPr lvl="4"/>
            <a:r>
              <a:rPr lang="en-US" dirty="0"/>
              <a:t>int m[100]; int * </a:t>
            </a:r>
            <a:r>
              <a:rPr lang="en-US" u="sng" dirty="0"/>
              <a:t>restrict</a:t>
            </a:r>
            <a:r>
              <a:rPr lang="en-US" dirty="0"/>
              <a:t> x = m;	</a:t>
            </a:r>
          </a:p>
          <a:p>
            <a:pPr lvl="4"/>
            <a:r>
              <a:rPr lang="en-US" dirty="0"/>
              <a:t>copy(x, x+10, 10); </a:t>
            </a:r>
          </a:p>
          <a:p>
            <a:pPr lvl="4"/>
            <a:r>
              <a:rPr lang="en-US" dirty="0"/>
              <a:t>copy(x+10, x+20, 10); </a:t>
            </a:r>
          </a:p>
          <a:p>
            <a:pPr lvl="3"/>
            <a:r>
              <a:rPr lang="en-US" dirty="0"/>
              <a:t>The copy procedures may be integrated into the caller, possibly after their vectorization</a:t>
            </a:r>
          </a:p>
          <a:p>
            <a:pPr lvl="4"/>
            <a:r>
              <a:rPr lang="nn-NO" dirty="0"/>
              <a:t>vectorized for (int i = 0; i &lt; m; i++)	</a:t>
            </a:r>
          </a:p>
          <a:p>
            <a:pPr lvl="4"/>
            <a:r>
              <a:rPr lang="nn-NO" dirty="0"/>
              <a:t>{ int * ai1 = x + i; const int * bi1 = x + 10 + i; *ai1 = *bi1; }</a:t>
            </a:r>
          </a:p>
          <a:p>
            <a:pPr lvl="4"/>
            <a:r>
              <a:rPr lang="nn-NO" dirty="0"/>
              <a:t>vectorized for (int i = 0; i &lt; m; i++)	</a:t>
            </a:r>
          </a:p>
          <a:p>
            <a:pPr lvl="4"/>
            <a:r>
              <a:rPr lang="nn-NO" dirty="0"/>
              <a:t>{ int * ai2 = x + 10 + i; const int * bi2 = x + 20 + i; *ai2 = *bi2; }</a:t>
            </a:r>
          </a:p>
          <a:p>
            <a:pPr lvl="3"/>
            <a:r>
              <a:rPr lang="en-US" dirty="0"/>
              <a:t>All ai1,bi1,ai2,bi2 now belong to the same category of [x]</a:t>
            </a:r>
          </a:p>
          <a:p>
            <a:pPr lvl="3"/>
            <a:r>
              <a:rPr lang="en-US" dirty="0"/>
              <a:t>Consequently, there are potential aliases between *ai1 and *bi2, as well as *bi1 and *ai2</a:t>
            </a:r>
          </a:p>
          <a:p>
            <a:pPr lvl="3"/>
            <a:r>
              <a:rPr lang="en-US" dirty="0"/>
              <a:t>Thus, the compiler cannot interleave the loops:</a:t>
            </a:r>
          </a:p>
          <a:p>
            <a:pPr lvl="4"/>
            <a:r>
              <a:rPr lang="nn-NO" dirty="0"/>
              <a:t>// NOT AN EQUIVALENT CODE </a:t>
            </a:r>
          </a:p>
          <a:p>
            <a:pPr lvl="4"/>
            <a:r>
              <a:rPr lang="nn-NO" dirty="0"/>
              <a:t>vectorized for (int i = 0; i &lt; m; i++)</a:t>
            </a:r>
          </a:p>
          <a:p>
            <a:pPr lvl="4"/>
            <a:r>
              <a:rPr lang="nn-NO" dirty="0"/>
              <a:t>{ int * ai1 = x + i; const int * bi1 = x + 10 + i; *ai1 = *bi1; </a:t>
            </a:r>
          </a:p>
          <a:p>
            <a:pPr lvl="4"/>
            <a:r>
              <a:rPr lang="nn-NO" dirty="0"/>
              <a:t>  int * ai2 = x + 10 + i; const int * bi2 = x + 20 + i; *ai2 = *bi2; </a:t>
            </a:r>
          </a:p>
          <a:p>
            <a:pPr lvl="4"/>
            <a:r>
              <a:rPr lang="nn-NO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8413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5213</TotalTime>
  <Words>2047</Words>
  <Application>Microsoft Office PowerPoint</Application>
  <PresentationFormat>On-screen Show (4:3)</PresentationFormat>
  <Paragraphs>172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Consolas</vt:lpstr>
      <vt:lpstr>Wingdings</vt:lpstr>
      <vt:lpstr>Wingdings 3</vt:lpstr>
      <vt:lpstr>Origin</vt:lpstr>
      <vt:lpstr>Optimization-related extensions of the C++ language (single-threaded code)</vt:lpstr>
      <vt:lpstr>Procedure integration</vt:lpstr>
      <vt:lpstr>Enforcing vectorization of vectorizable code</vt:lpstr>
      <vt:lpstr>Ignoring potential dependences</vt:lpstr>
      <vt:lpstr>Ignoring potential aliases</vt:lpstr>
      <vt:lpstr>Ignoring potential aliases</vt:lpstr>
      <vt:lpstr>Ignoring potential aliases</vt:lpstr>
      <vt:lpstr>Ignoring potential aliases</vt:lpstr>
      <vt:lpstr>Ignoring potential aliases</vt:lpstr>
      <vt:lpstr>Ignoring potential aliases</vt:lpstr>
      <vt:lpstr>Ignoring potential aliases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526</cp:revision>
  <dcterms:created xsi:type="dcterms:W3CDTF">2012-09-19T18:13:04Z</dcterms:created>
  <dcterms:modified xsi:type="dcterms:W3CDTF">2024-03-11T18:12:21Z</dcterms:modified>
</cp:coreProperties>
</file>