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4" r:id="rId5"/>
    <p:sldId id="260" r:id="rId6"/>
    <p:sldId id="259" r:id="rId7"/>
    <p:sldId id="265" r:id="rId8"/>
    <p:sldId id="266" r:id="rId9"/>
    <p:sldId id="267" r:id="rId10"/>
    <p:sldId id="268" r:id="rId11"/>
    <p:sldId id="269" r:id="rId12"/>
    <p:sldId id="270" r:id="rId13"/>
    <p:sldId id="263" r:id="rId14"/>
    <p:sldId id="271" r:id="rId15"/>
    <p:sldId id="272" r:id="rId16"/>
    <p:sldId id="273" r:id="rId1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37" d="100"/>
          <a:sy n="137" d="100"/>
        </p:scale>
        <p:origin x="6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09.04.2020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09.04.2020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09.04.2020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 překladače na procesor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504"/>
    </mc:Choice>
    <mc:Fallback xmlns="">
      <p:transition spd="slow" advTm="10050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Duplikace proměnných</a:t>
            </a:r>
          </a:p>
          <a:p>
            <a:pPr lvl="1"/>
            <a:r>
              <a:rPr lang="cs-CZ" dirty="0" smtClean="0"/>
              <a:t>Antidependence lze odstranit</a:t>
            </a:r>
          </a:p>
          <a:p>
            <a:pPr lvl="2"/>
            <a:r>
              <a:rPr lang="cs-CZ" dirty="0" smtClean="0"/>
              <a:t>U jednoduchých proměnných</a:t>
            </a:r>
          </a:p>
          <a:p>
            <a:pPr lvl="1"/>
            <a:r>
              <a:rPr lang="cs-CZ" dirty="0" smtClean="0"/>
              <a:t>Střídání použité proměnné</a:t>
            </a:r>
          </a:p>
          <a:p>
            <a:pPr lvl="2"/>
            <a:r>
              <a:rPr lang="cs-CZ" dirty="0" smtClean="0"/>
              <a:t>Vyžaduje duplikaci kódu</a:t>
            </a:r>
          </a:p>
          <a:p>
            <a:pPr lvl="2"/>
            <a:r>
              <a:rPr lang="cs-CZ" dirty="0" smtClean="0"/>
              <a:t>Vede k vyšším nárokům na počet registrů</a:t>
            </a:r>
          </a:p>
          <a:p>
            <a:pPr lvl="3"/>
            <a:r>
              <a:rPr lang="cs-CZ" dirty="0" smtClean="0"/>
              <a:t>Mnohonásobná multiplikace nebývá efektivní</a:t>
            </a:r>
          </a:p>
          <a:p>
            <a:pPr lvl="2"/>
            <a:endParaRPr lang="cs-CZ" dirty="0"/>
          </a:p>
          <a:p>
            <a:pPr lvl="1"/>
            <a:r>
              <a:rPr lang="cs-CZ" dirty="0" smtClean="0"/>
              <a:t>Duplikaci může provést i programátor</a:t>
            </a:r>
          </a:p>
          <a:p>
            <a:pPr lvl="2"/>
            <a:r>
              <a:rPr lang="cs-CZ" dirty="0" smtClean="0"/>
              <a:t>V případech, kdy překladač neumí nebo odmítá provést duplikaci</a:t>
            </a:r>
          </a:p>
          <a:p>
            <a:pPr lvl="2"/>
            <a:r>
              <a:rPr lang="cs-CZ" dirty="0" smtClean="0"/>
              <a:t>Typicky u složitějších datových typů, kde překladač neodhalí správně aliasy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Duplikace proměnných</a:t>
            </a:r>
            <a:r>
              <a:rPr lang="en-US" dirty="0" smtClean="0"/>
              <a:t> </a:t>
            </a:r>
            <a:r>
              <a:rPr lang="en-US" dirty="0" err="1"/>
              <a:t>fakticky</a:t>
            </a:r>
            <a:r>
              <a:rPr lang="en-US" dirty="0"/>
              <a:t> </a:t>
            </a: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dirty="0" err="1"/>
              <a:t>totéž</a:t>
            </a:r>
            <a:r>
              <a:rPr lang="en-US" dirty="0"/>
              <a:t>, co renaming v OOO </a:t>
            </a:r>
            <a:r>
              <a:rPr lang="en-US" dirty="0" err="1"/>
              <a:t>procesorech</a:t>
            </a:r>
            <a:endParaRPr lang="en-US" dirty="0"/>
          </a:p>
          <a:p>
            <a:pPr lvl="2"/>
            <a:r>
              <a:rPr lang="cs-CZ" dirty="0" smtClean="0"/>
              <a:t>Překladač nedokáže CPU r</a:t>
            </a:r>
            <a:r>
              <a:rPr lang="en-US" dirty="0" err="1" smtClean="0"/>
              <a:t>enaming</a:t>
            </a:r>
            <a:r>
              <a:rPr lang="en-US" dirty="0" smtClean="0"/>
              <a:t> </a:t>
            </a:r>
            <a:r>
              <a:rPr lang="en-US" dirty="0" err="1" smtClean="0"/>
              <a:t>vynutit</a:t>
            </a:r>
            <a:r>
              <a:rPr lang="en-US" dirty="0"/>
              <a:t>, </a:t>
            </a:r>
            <a:r>
              <a:rPr lang="en-US" dirty="0" err="1"/>
              <a:t>nahrazuje</a:t>
            </a:r>
            <a:r>
              <a:rPr lang="en-US" dirty="0"/>
              <a:t> se </a:t>
            </a:r>
            <a:r>
              <a:rPr lang="en-US" dirty="0" err="1"/>
              <a:t>duplikací</a:t>
            </a:r>
            <a:r>
              <a:rPr lang="en-US" dirty="0"/>
              <a:t> </a:t>
            </a:r>
            <a:r>
              <a:rPr lang="en-US" dirty="0" err="1" smtClean="0"/>
              <a:t>kódu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Duplikace kódu a proměnných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92725" y="1989138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508625" y="2709863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221288" y="5013325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19700" y="3644900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292725" y="1341438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5437188" y="5876925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6154738" y="3644900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6156325" y="3860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6443663" y="1484313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804025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516688" y="60213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 flipH="1">
            <a:off x="6300788" y="3789363"/>
            <a:ext cx="1079500" cy="12223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6516688" y="47244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868988" y="2854325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6086475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H="1">
            <a:off x="5868988" y="2133600"/>
            <a:ext cx="0" cy="576263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5653088" y="24209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H="1">
            <a:off x="5868988" y="1485900"/>
            <a:ext cx="0" cy="503238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5653088" y="17732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67" name="Line 38"/>
          <p:cNvSpPr>
            <a:spLocks noChangeShapeType="1"/>
          </p:cNvSpPr>
          <p:nvPr/>
        </p:nvSpPr>
        <p:spPr bwMode="auto">
          <a:xfrm flipH="1">
            <a:off x="5942013" y="5157788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726113" y="55895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69" name="Line 40"/>
          <p:cNvSpPr>
            <a:spLocks noChangeShapeType="1"/>
          </p:cNvSpPr>
          <p:nvPr/>
        </p:nvSpPr>
        <p:spPr bwMode="auto">
          <a:xfrm>
            <a:off x="6157913" y="5157788"/>
            <a:ext cx="0" cy="71913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" name="Text Box 41"/>
          <p:cNvSpPr txBox="1">
            <a:spLocks noChangeArrowheads="1"/>
          </p:cNvSpPr>
          <p:nvPr/>
        </p:nvSpPr>
        <p:spPr bwMode="auto">
          <a:xfrm>
            <a:off x="6229350" y="53006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V="1">
            <a:off x="6084888" y="2133600"/>
            <a:ext cx="1295400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3" name="Text Box 43"/>
          <p:cNvSpPr txBox="1">
            <a:spLocks noChangeArrowheads="1"/>
          </p:cNvSpPr>
          <p:nvPr/>
        </p:nvSpPr>
        <p:spPr bwMode="auto">
          <a:xfrm>
            <a:off x="6156325" y="22780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5508625" y="3789363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5" name="Text Box 45"/>
          <p:cNvSpPr txBox="1">
            <a:spLocks noChangeArrowheads="1"/>
          </p:cNvSpPr>
          <p:nvPr/>
        </p:nvSpPr>
        <p:spPr bwMode="auto">
          <a:xfrm>
            <a:off x="5581650" y="46545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V="1">
            <a:off x="6372225" y="1484313"/>
            <a:ext cx="1152525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9" name="Text Box 47"/>
          <p:cNvSpPr txBox="1">
            <a:spLocks noChangeArrowheads="1"/>
          </p:cNvSpPr>
          <p:nvPr/>
        </p:nvSpPr>
        <p:spPr bwMode="auto">
          <a:xfrm>
            <a:off x="6229350" y="16303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20" name="Text Box 90"/>
          <p:cNvSpPr txBox="1">
            <a:spLocks noChangeArrowheads="1"/>
          </p:cNvSpPr>
          <p:nvPr/>
        </p:nvSpPr>
        <p:spPr bwMode="auto">
          <a:xfrm>
            <a:off x="7308850" y="1987550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21" name="Text Box 91"/>
          <p:cNvSpPr txBox="1">
            <a:spLocks noChangeArrowheads="1"/>
          </p:cNvSpPr>
          <p:nvPr/>
        </p:nvSpPr>
        <p:spPr bwMode="auto">
          <a:xfrm>
            <a:off x="7524750" y="2708275"/>
            <a:ext cx="639763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22" name="Text Box 92"/>
          <p:cNvSpPr txBox="1">
            <a:spLocks noChangeArrowheads="1"/>
          </p:cNvSpPr>
          <p:nvPr/>
        </p:nvSpPr>
        <p:spPr bwMode="auto">
          <a:xfrm>
            <a:off x="7235825" y="5013325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2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23" name="Text Box 93"/>
          <p:cNvSpPr txBox="1">
            <a:spLocks noChangeArrowheads="1"/>
          </p:cNvSpPr>
          <p:nvPr/>
        </p:nvSpPr>
        <p:spPr bwMode="auto">
          <a:xfrm>
            <a:off x="7235825" y="364331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24" name="Text Box 94"/>
          <p:cNvSpPr txBox="1">
            <a:spLocks noChangeArrowheads="1"/>
          </p:cNvSpPr>
          <p:nvPr/>
        </p:nvSpPr>
        <p:spPr bwMode="auto">
          <a:xfrm>
            <a:off x="7308850" y="1339850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25" name="Text Box 95"/>
          <p:cNvSpPr txBox="1">
            <a:spLocks noChangeArrowheads="1"/>
          </p:cNvSpPr>
          <p:nvPr/>
        </p:nvSpPr>
        <p:spPr bwMode="auto">
          <a:xfrm>
            <a:off x="7453313" y="5875338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rs,r2</a:t>
            </a:r>
            <a:endParaRPr lang="en-US" altLang="en-US" sz="1200" b="0"/>
          </a:p>
        </p:txBody>
      </p:sp>
      <p:sp>
        <p:nvSpPr>
          <p:cNvPr id="126" name="Line 96"/>
          <p:cNvSpPr>
            <a:spLocks noChangeShapeType="1"/>
          </p:cNvSpPr>
          <p:nvPr/>
        </p:nvSpPr>
        <p:spPr bwMode="auto">
          <a:xfrm flipH="1">
            <a:off x="6154738" y="3789363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" name="Text Box 101"/>
          <p:cNvSpPr txBox="1">
            <a:spLocks noChangeArrowheads="1"/>
          </p:cNvSpPr>
          <p:nvPr/>
        </p:nvSpPr>
        <p:spPr bwMode="auto">
          <a:xfrm>
            <a:off x="6875463" y="3429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28" name="Line 102"/>
          <p:cNvSpPr>
            <a:spLocks noChangeShapeType="1"/>
          </p:cNvSpPr>
          <p:nvPr/>
        </p:nvSpPr>
        <p:spPr bwMode="auto">
          <a:xfrm>
            <a:off x="6443663" y="1341438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9" name="Text Box 107"/>
          <p:cNvSpPr txBox="1">
            <a:spLocks noChangeArrowheads="1"/>
          </p:cNvSpPr>
          <p:nvPr/>
        </p:nvSpPr>
        <p:spPr bwMode="auto">
          <a:xfrm>
            <a:off x="6877050" y="11255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0" name="Line 108"/>
          <p:cNvSpPr>
            <a:spLocks noChangeShapeType="1"/>
          </p:cNvSpPr>
          <p:nvPr/>
        </p:nvSpPr>
        <p:spPr bwMode="auto">
          <a:xfrm>
            <a:off x="6300788" y="5876925"/>
            <a:ext cx="1150937" cy="15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092950" y="56610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>
            <a:off x="5724525" y="3789363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Text Box 115"/>
          <p:cNvSpPr txBox="1">
            <a:spLocks noChangeArrowheads="1"/>
          </p:cNvSpPr>
          <p:nvPr/>
        </p:nvSpPr>
        <p:spPr bwMode="auto">
          <a:xfrm>
            <a:off x="7094538" y="46513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4" name="Line 116"/>
          <p:cNvSpPr>
            <a:spLocks noChangeShapeType="1"/>
          </p:cNvSpPr>
          <p:nvPr/>
        </p:nvSpPr>
        <p:spPr bwMode="auto">
          <a:xfrm flipH="1">
            <a:off x="5867400" y="3068638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5" name="Text Box 117"/>
          <p:cNvSpPr txBox="1">
            <a:spLocks noChangeArrowheads="1"/>
          </p:cNvSpPr>
          <p:nvPr/>
        </p:nvSpPr>
        <p:spPr bwMode="auto">
          <a:xfrm>
            <a:off x="7524750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36" name="Line 118"/>
          <p:cNvSpPr>
            <a:spLocks noChangeShapeType="1"/>
          </p:cNvSpPr>
          <p:nvPr/>
        </p:nvSpPr>
        <p:spPr bwMode="auto">
          <a:xfrm flipH="1">
            <a:off x="7885113" y="2132013"/>
            <a:ext cx="0" cy="57626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" name="Text Box 119"/>
          <p:cNvSpPr txBox="1">
            <a:spLocks noChangeArrowheads="1"/>
          </p:cNvSpPr>
          <p:nvPr/>
        </p:nvSpPr>
        <p:spPr bwMode="auto">
          <a:xfrm>
            <a:off x="7669213" y="24193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38" name="Line 120"/>
          <p:cNvSpPr>
            <a:spLocks noChangeShapeType="1"/>
          </p:cNvSpPr>
          <p:nvPr/>
        </p:nvSpPr>
        <p:spPr bwMode="auto">
          <a:xfrm flipH="1">
            <a:off x="7885113" y="1484313"/>
            <a:ext cx="0" cy="503237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" name="Text Box 121"/>
          <p:cNvSpPr txBox="1">
            <a:spLocks noChangeArrowheads="1"/>
          </p:cNvSpPr>
          <p:nvPr/>
        </p:nvSpPr>
        <p:spPr bwMode="auto">
          <a:xfrm>
            <a:off x="7669213" y="17716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40" name="Line 122"/>
          <p:cNvSpPr>
            <a:spLocks noChangeShapeType="1"/>
          </p:cNvSpPr>
          <p:nvPr/>
        </p:nvSpPr>
        <p:spPr bwMode="auto">
          <a:xfrm flipH="1">
            <a:off x="7958138" y="5156200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1" name="Text Box 123"/>
          <p:cNvSpPr txBox="1">
            <a:spLocks noChangeArrowheads="1"/>
          </p:cNvSpPr>
          <p:nvPr/>
        </p:nvSpPr>
        <p:spPr bwMode="auto">
          <a:xfrm>
            <a:off x="7742238" y="5588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8174038" y="5156200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" name="Text Box 125"/>
          <p:cNvSpPr txBox="1">
            <a:spLocks noChangeArrowheads="1"/>
          </p:cNvSpPr>
          <p:nvPr/>
        </p:nvSpPr>
        <p:spPr bwMode="auto">
          <a:xfrm>
            <a:off x="8245475" y="52990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44" name="Line 126"/>
          <p:cNvSpPr>
            <a:spLocks noChangeShapeType="1"/>
          </p:cNvSpPr>
          <p:nvPr/>
        </p:nvSpPr>
        <p:spPr bwMode="auto">
          <a:xfrm flipH="1" flipV="1">
            <a:off x="6300788" y="2133600"/>
            <a:ext cx="1223962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" name="Text Box 127"/>
          <p:cNvSpPr txBox="1">
            <a:spLocks noChangeArrowheads="1"/>
          </p:cNvSpPr>
          <p:nvPr/>
        </p:nvSpPr>
        <p:spPr bwMode="auto">
          <a:xfrm>
            <a:off x="7164388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46" name="Line 128"/>
          <p:cNvSpPr>
            <a:spLocks noChangeShapeType="1"/>
          </p:cNvSpPr>
          <p:nvPr/>
        </p:nvSpPr>
        <p:spPr bwMode="auto">
          <a:xfrm>
            <a:off x="7669213" y="3787775"/>
            <a:ext cx="358775" cy="115411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7" name="Text Box 129"/>
          <p:cNvSpPr txBox="1">
            <a:spLocks noChangeArrowheads="1"/>
          </p:cNvSpPr>
          <p:nvPr/>
        </p:nvSpPr>
        <p:spPr bwMode="auto">
          <a:xfrm>
            <a:off x="80279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48" name="Line 130"/>
          <p:cNvSpPr>
            <a:spLocks noChangeShapeType="1"/>
          </p:cNvSpPr>
          <p:nvPr/>
        </p:nvSpPr>
        <p:spPr bwMode="auto">
          <a:xfrm flipH="1" flipV="1">
            <a:off x="6227763" y="1484313"/>
            <a:ext cx="1081087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9" name="Text Box 131"/>
          <p:cNvSpPr txBox="1">
            <a:spLocks noChangeArrowheads="1"/>
          </p:cNvSpPr>
          <p:nvPr/>
        </p:nvSpPr>
        <p:spPr bwMode="auto">
          <a:xfrm>
            <a:off x="7235825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50" name="Line 132"/>
          <p:cNvSpPr>
            <a:spLocks noChangeShapeType="1"/>
          </p:cNvSpPr>
          <p:nvPr/>
        </p:nvSpPr>
        <p:spPr bwMode="auto">
          <a:xfrm flipH="1">
            <a:off x="6300788" y="6021388"/>
            <a:ext cx="1150937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1" name="Line 133"/>
          <p:cNvSpPr>
            <a:spLocks noChangeShapeType="1"/>
          </p:cNvSpPr>
          <p:nvPr/>
        </p:nvSpPr>
        <p:spPr bwMode="auto">
          <a:xfrm flipH="1">
            <a:off x="7019925" y="2852738"/>
            <a:ext cx="504825" cy="215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5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205"/>
    </mc:Choice>
    <mc:Fallback xmlns="">
      <p:transition spd="slow" advTm="9620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Algebraické triky</a:t>
            </a:r>
          </a:p>
          <a:p>
            <a:pPr lvl="1"/>
            <a:r>
              <a:rPr lang="cs-CZ" dirty="0" smtClean="0"/>
              <a:t>Obvykle spojené s duplikací kódu</a:t>
            </a:r>
          </a:p>
          <a:p>
            <a:pPr lvl="1"/>
            <a:r>
              <a:rPr lang="cs-CZ" dirty="0" smtClean="0"/>
              <a:t>Instrukce příčítající konstantu</a:t>
            </a:r>
            <a:endParaRPr lang="en-US" dirty="0"/>
          </a:p>
          <a:p>
            <a:pPr lvl="2"/>
            <a:r>
              <a:rPr lang="cs-CZ" dirty="0" smtClean="0"/>
              <a:t>Náhrada dvou přičtení příčtením dvojnásobku</a:t>
            </a:r>
          </a:p>
          <a:p>
            <a:pPr lvl="2"/>
            <a:r>
              <a:rPr lang="cs-CZ" dirty="0" smtClean="0"/>
              <a:t>Ušetří instrukci</a:t>
            </a:r>
          </a:p>
          <a:p>
            <a:pPr lvl="2"/>
            <a:r>
              <a:rPr lang="cs-CZ" dirty="0" smtClean="0"/>
              <a:t>Zmenší kritičnost cyklu</a:t>
            </a:r>
          </a:p>
          <a:p>
            <a:pPr lvl="1"/>
            <a:r>
              <a:rPr lang="cs-CZ" dirty="0" smtClean="0"/>
              <a:t>Lineární podmínky</a:t>
            </a:r>
          </a:p>
          <a:p>
            <a:pPr lvl="2"/>
            <a:r>
              <a:rPr lang="cs-CZ" dirty="0" smtClean="0"/>
              <a:t>Jedním porovnáním lze vyřešit dvě původní podmínky</a:t>
            </a:r>
          </a:p>
          <a:p>
            <a:pPr lvl="3"/>
            <a:r>
              <a:rPr lang="cs-CZ" dirty="0" smtClean="0"/>
              <a:t>Konjunkce dvou po sobě jdoucích podmínek while-cyklu</a:t>
            </a:r>
          </a:p>
          <a:p>
            <a:pPr lvl="3"/>
            <a:r>
              <a:rPr lang="cs-CZ" dirty="0" smtClean="0"/>
              <a:t>Po ukončené upraveného cyklu je nutno otestovat, která z původních podmínek způsobila ukončení</a:t>
            </a:r>
          </a:p>
          <a:p>
            <a:pPr lvl="2"/>
            <a:r>
              <a:rPr lang="cs-CZ" dirty="0" smtClean="0"/>
              <a:t>Ušetří instrukce a kritičnost</a:t>
            </a:r>
          </a:p>
          <a:p>
            <a:pPr lvl="2"/>
            <a:r>
              <a:rPr lang="cs-CZ" dirty="0" smtClean="0"/>
              <a:t>Vrátí duplikovaný cyklus do podoby jednoduchého cyklu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Algebraické triky na duplikovaném kódu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92725" y="1989138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508625" y="2709863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221288" y="5013325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19700" y="3644900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292725" y="1341438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5437188" y="5876925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6154738" y="3644900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6156325" y="3860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6443663" y="1484313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804025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516688" y="60213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 flipH="1">
            <a:off x="6300788" y="3789363"/>
            <a:ext cx="1079500" cy="12223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6516688" y="47244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868988" y="2854325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6086475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H="1">
            <a:off x="5868988" y="2133600"/>
            <a:ext cx="0" cy="576263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5653088" y="24209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H="1">
            <a:off x="5868988" y="1485900"/>
            <a:ext cx="0" cy="503238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5653088" y="17732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67" name="Line 38"/>
          <p:cNvSpPr>
            <a:spLocks noChangeShapeType="1"/>
          </p:cNvSpPr>
          <p:nvPr/>
        </p:nvSpPr>
        <p:spPr bwMode="auto">
          <a:xfrm flipH="1">
            <a:off x="5942013" y="5157788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726113" y="55895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69" name="Line 40"/>
          <p:cNvSpPr>
            <a:spLocks noChangeShapeType="1"/>
          </p:cNvSpPr>
          <p:nvPr/>
        </p:nvSpPr>
        <p:spPr bwMode="auto">
          <a:xfrm>
            <a:off x="6157913" y="5157788"/>
            <a:ext cx="0" cy="71913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" name="Text Box 41"/>
          <p:cNvSpPr txBox="1">
            <a:spLocks noChangeArrowheads="1"/>
          </p:cNvSpPr>
          <p:nvPr/>
        </p:nvSpPr>
        <p:spPr bwMode="auto">
          <a:xfrm>
            <a:off x="6229350" y="53006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V="1">
            <a:off x="6084888" y="2133600"/>
            <a:ext cx="1295400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3" name="Text Box 43"/>
          <p:cNvSpPr txBox="1">
            <a:spLocks noChangeArrowheads="1"/>
          </p:cNvSpPr>
          <p:nvPr/>
        </p:nvSpPr>
        <p:spPr bwMode="auto">
          <a:xfrm>
            <a:off x="6156325" y="22780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5508625" y="3789363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5" name="Text Box 45"/>
          <p:cNvSpPr txBox="1">
            <a:spLocks noChangeArrowheads="1"/>
          </p:cNvSpPr>
          <p:nvPr/>
        </p:nvSpPr>
        <p:spPr bwMode="auto">
          <a:xfrm>
            <a:off x="5581650" y="46545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V="1">
            <a:off x="6372225" y="1484313"/>
            <a:ext cx="1152525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9" name="Text Box 47"/>
          <p:cNvSpPr txBox="1">
            <a:spLocks noChangeArrowheads="1"/>
          </p:cNvSpPr>
          <p:nvPr/>
        </p:nvSpPr>
        <p:spPr bwMode="auto">
          <a:xfrm>
            <a:off x="6229350" y="16303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20" name="Text Box 90"/>
          <p:cNvSpPr txBox="1">
            <a:spLocks noChangeArrowheads="1"/>
          </p:cNvSpPr>
          <p:nvPr/>
        </p:nvSpPr>
        <p:spPr bwMode="auto">
          <a:xfrm>
            <a:off x="7308850" y="1987550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21" name="Text Box 91"/>
          <p:cNvSpPr txBox="1">
            <a:spLocks noChangeArrowheads="1"/>
          </p:cNvSpPr>
          <p:nvPr/>
        </p:nvSpPr>
        <p:spPr bwMode="auto">
          <a:xfrm>
            <a:off x="7524750" y="2708275"/>
            <a:ext cx="639763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22" name="Text Box 92"/>
          <p:cNvSpPr txBox="1">
            <a:spLocks noChangeArrowheads="1"/>
          </p:cNvSpPr>
          <p:nvPr/>
        </p:nvSpPr>
        <p:spPr bwMode="auto">
          <a:xfrm>
            <a:off x="7235825" y="5013325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2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23" name="Text Box 93"/>
          <p:cNvSpPr txBox="1">
            <a:spLocks noChangeArrowheads="1"/>
          </p:cNvSpPr>
          <p:nvPr/>
        </p:nvSpPr>
        <p:spPr bwMode="auto">
          <a:xfrm>
            <a:off x="7235825" y="364331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24" name="Text Box 94"/>
          <p:cNvSpPr txBox="1">
            <a:spLocks noChangeArrowheads="1"/>
          </p:cNvSpPr>
          <p:nvPr/>
        </p:nvSpPr>
        <p:spPr bwMode="auto">
          <a:xfrm>
            <a:off x="7308850" y="1339850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25" name="Text Box 95"/>
          <p:cNvSpPr txBox="1">
            <a:spLocks noChangeArrowheads="1"/>
          </p:cNvSpPr>
          <p:nvPr/>
        </p:nvSpPr>
        <p:spPr bwMode="auto">
          <a:xfrm>
            <a:off x="7453313" y="5875338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rs,r2</a:t>
            </a:r>
            <a:endParaRPr lang="en-US" altLang="en-US" sz="1200" b="0"/>
          </a:p>
        </p:txBody>
      </p:sp>
      <p:sp>
        <p:nvSpPr>
          <p:cNvPr id="126" name="Line 96"/>
          <p:cNvSpPr>
            <a:spLocks noChangeShapeType="1"/>
          </p:cNvSpPr>
          <p:nvPr/>
        </p:nvSpPr>
        <p:spPr bwMode="auto">
          <a:xfrm flipH="1">
            <a:off x="6154738" y="3789363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" name="Text Box 101"/>
          <p:cNvSpPr txBox="1">
            <a:spLocks noChangeArrowheads="1"/>
          </p:cNvSpPr>
          <p:nvPr/>
        </p:nvSpPr>
        <p:spPr bwMode="auto">
          <a:xfrm>
            <a:off x="6875463" y="3429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28" name="Line 102"/>
          <p:cNvSpPr>
            <a:spLocks noChangeShapeType="1"/>
          </p:cNvSpPr>
          <p:nvPr/>
        </p:nvSpPr>
        <p:spPr bwMode="auto">
          <a:xfrm>
            <a:off x="6443663" y="1341438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9" name="Text Box 107"/>
          <p:cNvSpPr txBox="1">
            <a:spLocks noChangeArrowheads="1"/>
          </p:cNvSpPr>
          <p:nvPr/>
        </p:nvSpPr>
        <p:spPr bwMode="auto">
          <a:xfrm>
            <a:off x="6877050" y="11255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0" name="Line 108"/>
          <p:cNvSpPr>
            <a:spLocks noChangeShapeType="1"/>
          </p:cNvSpPr>
          <p:nvPr/>
        </p:nvSpPr>
        <p:spPr bwMode="auto">
          <a:xfrm>
            <a:off x="6300788" y="5876925"/>
            <a:ext cx="1150937" cy="15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092950" y="56610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>
            <a:off x="5724525" y="3789363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Text Box 115"/>
          <p:cNvSpPr txBox="1">
            <a:spLocks noChangeArrowheads="1"/>
          </p:cNvSpPr>
          <p:nvPr/>
        </p:nvSpPr>
        <p:spPr bwMode="auto">
          <a:xfrm>
            <a:off x="7094538" y="46513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4" name="Line 116"/>
          <p:cNvSpPr>
            <a:spLocks noChangeShapeType="1"/>
          </p:cNvSpPr>
          <p:nvPr/>
        </p:nvSpPr>
        <p:spPr bwMode="auto">
          <a:xfrm flipH="1">
            <a:off x="5867400" y="3068638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5" name="Text Box 117"/>
          <p:cNvSpPr txBox="1">
            <a:spLocks noChangeArrowheads="1"/>
          </p:cNvSpPr>
          <p:nvPr/>
        </p:nvSpPr>
        <p:spPr bwMode="auto">
          <a:xfrm>
            <a:off x="7524750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36" name="Line 118"/>
          <p:cNvSpPr>
            <a:spLocks noChangeShapeType="1"/>
          </p:cNvSpPr>
          <p:nvPr/>
        </p:nvSpPr>
        <p:spPr bwMode="auto">
          <a:xfrm flipH="1">
            <a:off x="7885113" y="2132013"/>
            <a:ext cx="0" cy="57626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" name="Text Box 119"/>
          <p:cNvSpPr txBox="1">
            <a:spLocks noChangeArrowheads="1"/>
          </p:cNvSpPr>
          <p:nvPr/>
        </p:nvSpPr>
        <p:spPr bwMode="auto">
          <a:xfrm>
            <a:off x="7669213" y="24193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38" name="Line 120"/>
          <p:cNvSpPr>
            <a:spLocks noChangeShapeType="1"/>
          </p:cNvSpPr>
          <p:nvPr/>
        </p:nvSpPr>
        <p:spPr bwMode="auto">
          <a:xfrm flipH="1">
            <a:off x="7885113" y="1484313"/>
            <a:ext cx="0" cy="503237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" name="Text Box 121"/>
          <p:cNvSpPr txBox="1">
            <a:spLocks noChangeArrowheads="1"/>
          </p:cNvSpPr>
          <p:nvPr/>
        </p:nvSpPr>
        <p:spPr bwMode="auto">
          <a:xfrm>
            <a:off x="7669213" y="17716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40" name="Line 122"/>
          <p:cNvSpPr>
            <a:spLocks noChangeShapeType="1"/>
          </p:cNvSpPr>
          <p:nvPr/>
        </p:nvSpPr>
        <p:spPr bwMode="auto">
          <a:xfrm flipH="1">
            <a:off x="7958138" y="5156200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1" name="Text Box 123"/>
          <p:cNvSpPr txBox="1">
            <a:spLocks noChangeArrowheads="1"/>
          </p:cNvSpPr>
          <p:nvPr/>
        </p:nvSpPr>
        <p:spPr bwMode="auto">
          <a:xfrm>
            <a:off x="7742238" y="5588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8174038" y="5156200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" name="Text Box 125"/>
          <p:cNvSpPr txBox="1">
            <a:spLocks noChangeArrowheads="1"/>
          </p:cNvSpPr>
          <p:nvPr/>
        </p:nvSpPr>
        <p:spPr bwMode="auto">
          <a:xfrm>
            <a:off x="8245475" y="52990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44" name="Line 126"/>
          <p:cNvSpPr>
            <a:spLocks noChangeShapeType="1"/>
          </p:cNvSpPr>
          <p:nvPr/>
        </p:nvSpPr>
        <p:spPr bwMode="auto">
          <a:xfrm flipH="1" flipV="1">
            <a:off x="6300788" y="2133600"/>
            <a:ext cx="1223962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" name="Text Box 127"/>
          <p:cNvSpPr txBox="1">
            <a:spLocks noChangeArrowheads="1"/>
          </p:cNvSpPr>
          <p:nvPr/>
        </p:nvSpPr>
        <p:spPr bwMode="auto">
          <a:xfrm>
            <a:off x="7164388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46" name="Line 128"/>
          <p:cNvSpPr>
            <a:spLocks noChangeShapeType="1"/>
          </p:cNvSpPr>
          <p:nvPr/>
        </p:nvSpPr>
        <p:spPr bwMode="auto">
          <a:xfrm>
            <a:off x="7669213" y="3787775"/>
            <a:ext cx="358775" cy="115411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7" name="Text Box 129"/>
          <p:cNvSpPr txBox="1">
            <a:spLocks noChangeArrowheads="1"/>
          </p:cNvSpPr>
          <p:nvPr/>
        </p:nvSpPr>
        <p:spPr bwMode="auto">
          <a:xfrm>
            <a:off x="80279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48" name="Line 130"/>
          <p:cNvSpPr>
            <a:spLocks noChangeShapeType="1"/>
          </p:cNvSpPr>
          <p:nvPr/>
        </p:nvSpPr>
        <p:spPr bwMode="auto">
          <a:xfrm flipH="1" flipV="1">
            <a:off x="6227763" y="1484313"/>
            <a:ext cx="1081087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9" name="Text Box 131"/>
          <p:cNvSpPr txBox="1">
            <a:spLocks noChangeArrowheads="1"/>
          </p:cNvSpPr>
          <p:nvPr/>
        </p:nvSpPr>
        <p:spPr bwMode="auto">
          <a:xfrm>
            <a:off x="7235825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50" name="Line 132"/>
          <p:cNvSpPr>
            <a:spLocks noChangeShapeType="1"/>
          </p:cNvSpPr>
          <p:nvPr/>
        </p:nvSpPr>
        <p:spPr bwMode="auto">
          <a:xfrm flipH="1">
            <a:off x="6300788" y="6021388"/>
            <a:ext cx="1150937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1" name="Line 133"/>
          <p:cNvSpPr>
            <a:spLocks noChangeShapeType="1"/>
          </p:cNvSpPr>
          <p:nvPr/>
        </p:nvSpPr>
        <p:spPr bwMode="auto">
          <a:xfrm flipH="1">
            <a:off x="7019925" y="2852738"/>
            <a:ext cx="504825" cy="215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9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788"/>
    </mc:Choice>
    <mc:Fallback xmlns="">
      <p:transition spd="slow" advTm="24078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Algebraické triky</a:t>
            </a:r>
          </a:p>
          <a:p>
            <a:pPr lvl="1"/>
            <a:r>
              <a:rPr lang="cs-CZ" dirty="0" smtClean="0"/>
              <a:t>Obvykle spojené s duplikací kódu</a:t>
            </a:r>
          </a:p>
          <a:p>
            <a:pPr lvl="1"/>
            <a:r>
              <a:rPr lang="cs-CZ" dirty="0" smtClean="0"/>
              <a:t>Instrukce příčítající konstantu</a:t>
            </a:r>
            <a:endParaRPr lang="en-US" dirty="0"/>
          </a:p>
          <a:p>
            <a:pPr lvl="2"/>
            <a:r>
              <a:rPr lang="cs-CZ" dirty="0" smtClean="0"/>
              <a:t>Náhrada dvou přičtení příčtením dvojnásobku</a:t>
            </a:r>
          </a:p>
          <a:p>
            <a:pPr lvl="2"/>
            <a:r>
              <a:rPr lang="cs-CZ" dirty="0" smtClean="0"/>
              <a:t>Ušetří instrukci</a:t>
            </a:r>
          </a:p>
          <a:p>
            <a:pPr lvl="2"/>
            <a:r>
              <a:rPr lang="cs-CZ" dirty="0" smtClean="0"/>
              <a:t>Zmenší kritičnost cyklu</a:t>
            </a:r>
          </a:p>
          <a:p>
            <a:pPr lvl="1"/>
            <a:r>
              <a:rPr lang="cs-CZ" dirty="0" smtClean="0"/>
              <a:t>Lineární podmínky</a:t>
            </a:r>
          </a:p>
          <a:p>
            <a:pPr lvl="2"/>
            <a:r>
              <a:rPr lang="cs-CZ" dirty="0" smtClean="0"/>
              <a:t>Jedním porovnáním lze vyřešit dvě původní podmínky</a:t>
            </a:r>
          </a:p>
          <a:p>
            <a:pPr lvl="3"/>
            <a:r>
              <a:rPr lang="cs-CZ" dirty="0" smtClean="0"/>
              <a:t>Konjunkce dvou po sobě jdoucích podmínek while-cyklu</a:t>
            </a:r>
          </a:p>
          <a:p>
            <a:pPr lvl="3"/>
            <a:r>
              <a:rPr lang="cs-CZ" dirty="0" smtClean="0"/>
              <a:t>Po ukončené upraveného cyklu je nutno otestovat, která z původních podmínek způsobila ukončení</a:t>
            </a:r>
          </a:p>
          <a:p>
            <a:pPr lvl="2"/>
            <a:r>
              <a:rPr lang="cs-CZ" dirty="0" smtClean="0"/>
              <a:t>Ušetří instrukce a kritičnost</a:t>
            </a:r>
          </a:p>
          <a:p>
            <a:pPr lvl="2"/>
            <a:r>
              <a:rPr lang="cs-CZ" dirty="0" smtClean="0"/>
              <a:t>Vrátí duplikovaný cyklus do podoby jednoduchého cyklu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Algebraické triky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92725" y="1989138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cmp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ri</a:t>
            </a:r>
            <a:r>
              <a:rPr lang="en-US" altLang="en-US" sz="1200" dirty="0" smtClean="0"/>
              <a:t>,</a:t>
            </a:r>
            <a:r>
              <a:rPr lang="cs-CZ" altLang="en-US" sz="1200" dirty="0" smtClean="0"/>
              <a:t>1</a:t>
            </a:r>
            <a:endParaRPr lang="en-US" altLang="en-US" sz="1200" dirty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508625" y="2709863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221288" y="5013325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19700" y="3644900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add 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,2</a:t>
            </a:r>
            <a:endParaRPr lang="en-US" altLang="en-US" sz="1200" dirty="0"/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292725" y="1341438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sub </a:t>
            </a:r>
            <a:r>
              <a:rPr lang="en-US" altLang="en-US" sz="1200" dirty="0" err="1" smtClean="0"/>
              <a:t>ri</a:t>
            </a:r>
            <a:r>
              <a:rPr lang="cs-CZ" altLang="en-US" sz="1200" dirty="0" smtClean="0"/>
              <a:t>,2</a:t>
            </a:r>
            <a:endParaRPr lang="en-US" altLang="en-US" sz="1200" b="0" dirty="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5437188" y="5876925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6154738" y="3644900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7379155" y="361248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6443663" y="1484313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802320" y="155733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516688" y="60213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>
            <a:off x="5722820" y="3795713"/>
            <a:ext cx="577968" cy="12160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6377324" y="478131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868988" y="2854325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6755375" y="2840039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H="1">
            <a:off x="5868988" y="2133600"/>
            <a:ext cx="0" cy="576263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5653088" y="24209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H="1">
            <a:off x="5868988" y="1485900"/>
            <a:ext cx="0" cy="503238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5653088" y="17732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67" name="Line 38"/>
          <p:cNvSpPr>
            <a:spLocks noChangeShapeType="1"/>
          </p:cNvSpPr>
          <p:nvPr/>
        </p:nvSpPr>
        <p:spPr bwMode="auto">
          <a:xfrm flipH="1">
            <a:off x="5942013" y="5157788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726113" y="55895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69" name="Line 40"/>
          <p:cNvSpPr>
            <a:spLocks noChangeShapeType="1"/>
          </p:cNvSpPr>
          <p:nvPr/>
        </p:nvSpPr>
        <p:spPr bwMode="auto">
          <a:xfrm>
            <a:off x="6157913" y="5157788"/>
            <a:ext cx="0" cy="71913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" name="Text Box 41"/>
          <p:cNvSpPr txBox="1">
            <a:spLocks noChangeArrowheads="1"/>
          </p:cNvSpPr>
          <p:nvPr/>
        </p:nvSpPr>
        <p:spPr bwMode="auto">
          <a:xfrm>
            <a:off x="6229350" y="53006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V="1">
            <a:off x="6084888" y="2132013"/>
            <a:ext cx="1587" cy="5778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3" name="Text Box 43"/>
          <p:cNvSpPr txBox="1">
            <a:spLocks noChangeArrowheads="1"/>
          </p:cNvSpPr>
          <p:nvPr/>
        </p:nvSpPr>
        <p:spPr bwMode="auto">
          <a:xfrm>
            <a:off x="6154620" y="2278063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5508625" y="3789363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5" name="Text Box 45"/>
          <p:cNvSpPr txBox="1">
            <a:spLocks noChangeArrowheads="1"/>
          </p:cNvSpPr>
          <p:nvPr/>
        </p:nvSpPr>
        <p:spPr bwMode="auto">
          <a:xfrm>
            <a:off x="5581650" y="46545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V="1">
            <a:off x="6372226" y="1546075"/>
            <a:ext cx="0" cy="4398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9" name="Text Box 47"/>
          <p:cNvSpPr txBox="1">
            <a:spLocks noChangeArrowheads="1"/>
          </p:cNvSpPr>
          <p:nvPr/>
        </p:nvSpPr>
        <p:spPr bwMode="auto">
          <a:xfrm>
            <a:off x="6410943" y="175260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22" name="Text Box 92"/>
          <p:cNvSpPr txBox="1">
            <a:spLocks noChangeArrowheads="1"/>
          </p:cNvSpPr>
          <p:nvPr/>
        </p:nvSpPr>
        <p:spPr bwMode="auto">
          <a:xfrm>
            <a:off x="7019924" y="5013325"/>
            <a:ext cx="1296989" cy="147638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mov r</a:t>
            </a:r>
            <a:r>
              <a:rPr lang="en-US" altLang="en-US" sz="1200" dirty="0"/>
              <a:t>2</a:t>
            </a:r>
            <a:r>
              <a:rPr lang="cs-CZ" altLang="en-US" sz="1200" dirty="0"/>
              <a:t>,</a:t>
            </a:r>
            <a:r>
              <a:rPr lang="en-US" altLang="en-US" sz="1200" dirty="0"/>
              <a:t>[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+1</a:t>
            </a:r>
            <a:r>
              <a:rPr lang="en-US" altLang="en-US" sz="1200" dirty="0" smtClean="0"/>
              <a:t>]</a:t>
            </a:r>
            <a:endParaRPr lang="en-US" altLang="en-US" sz="1200" dirty="0"/>
          </a:p>
        </p:txBody>
      </p:sp>
      <p:sp>
        <p:nvSpPr>
          <p:cNvPr id="125" name="Text Box 95"/>
          <p:cNvSpPr txBox="1">
            <a:spLocks noChangeArrowheads="1"/>
          </p:cNvSpPr>
          <p:nvPr/>
        </p:nvSpPr>
        <p:spPr bwMode="auto">
          <a:xfrm>
            <a:off x="7453313" y="5875338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rs,r2</a:t>
            </a:r>
            <a:endParaRPr lang="en-US" altLang="en-US" sz="1200" b="0"/>
          </a:p>
        </p:txBody>
      </p:sp>
      <p:sp>
        <p:nvSpPr>
          <p:cNvPr id="126" name="Line 96"/>
          <p:cNvSpPr>
            <a:spLocks noChangeShapeType="1"/>
          </p:cNvSpPr>
          <p:nvPr/>
        </p:nvSpPr>
        <p:spPr bwMode="auto">
          <a:xfrm flipH="1">
            <a:off x="6154738" y="3789363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Line 102"/>
          <p:cNvSpPr>
            <a:spLocks noChangeShapeType="1"/>
          </p:cNvSpPr>
          <p:nvPr/>
        </p:nvSpPr>
        <p:spPr bwMode="auto">
          <a:xfrm>
            <a:off x="6443663" y="1341438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" name="Line 108"/>
          <p:cNvSpPr>
            <a:spLocks noChangeShapeType="1"/>
          </p:cNvSpPr>
          <p:nvPr/>
        </p:nvSpPr>
        <p:spPr bwMode="auto">
          <a:xfrm>
            <a:off x="6300788" y="5876925"/>
            <a:ext cx="1150937" cy="15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092950" y="56610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>
            <a:off x="5724525" y="3789363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Text Box 115"/>
          <p:cNvSpPr txBox="1">
            <a:spLocks noChangeArrowheads="1"/>
          </p:cNvSpPr>
          <p:nvPr/>
        </p:nvSpPr>
        <p:spPr bwMode="auto">
          <a:xfrm>
            <a:off x="6753678" y="48069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2/1</a:t>
            </a:r>
          </a:p>
        </p:txBody>
      </p:sp>
      <p:sp>
        <p:nvSpPr>
          <p:cNvPr id="134" name="Line 116"/>
          <p:cNvSpPr>
            <a:spLocks noChangeShapeType="1"/>
          </p:cNvSpPr>
          <p:nvPr/>
        </p:nvSpPr>
        <p:spPr bwMode="auto">
          <a:xfrm flipH="1">
            <a:off x="5867400" y="3068638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5" name="Text Box 117"/>
          <p:cNvSpPr txBox="1">
            <a:spLocks noChangeArrowheads="1"/>
          </p:cNvSpPr>
          <p:nvPr/>
        </p:nvSpPr>
        <p:spPr bwMode="auto">
          <a:xfrm>
            <a:off x="6211770" y="3125886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0" name="Line 122"/>
          <p:cNvSpPr>
            <a:spLocks noChangeShapeType="1"/>
          </p:cNvSpPr>
          <p:nvPr/>
        </p:nvSpPr>
        <p:spPr bwMode="auto">
          <a:xfrm flipH="1">
            <a:off x="7958138" y="5156200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1" name="Text Box 123"/>
          <p:cNvSpPr txBox="1">
            <a:spLocks noChangeArrowheads="1"/>
          </p:cNvSpPr>
          <p:nvPr/>
        </p:nvSpPr>
        <p:spPr bwMode="auto">
          <a:xfrm>
            <a:off x="7742238" y="5588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8174038" y="5156200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" name="Text Box 125"/>
          <p:cNvSpPr txBox="1">
            <a:spLocks noChangeArrowheads="1"/>
          </p:cNvSpPr>
          <p:nvPr/>
        </p:nvSpPr>
        <p:spPr bwMode="auto">
          <a:xfrm>
            <a:off x="8245475" y="52990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46" name="Line 128"/>
          <p:cNvSpPr>
            <a:spLocks noChangeShapeType="1"/>
          </p:cNvSpPr>
          <p:nvPr/>
        </p:nvSpPr>
        <p:spPr bwMode="auto">
          <a:xfrm>
            <a:off x="5940425" y="3781425"/>
            <a:ext cx="2087563" cy="12366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7" name="Text Box 129"/>
          <p:cNvSpPr txBox="1">
            <a:spLocks noChangeArrowheads="1"/>
          </p:cNvSpPr>
          <p:nvPr/>
        </p:nvSpPr>
        <p:spPr bwMode="auto">
          <a:xfrm>
            <a:off x="7924800" y="4709614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50" name="Line 132"/>
          <p:cNvSpPr>
            <a:spLocks noChangeShapeType="1"/>
          </p:cNvSpPr>
          <p:nvPr/>
        </p:nvSpPr>
        <p:spPr bwMode="auto">
          <a:xfrm flipH="1">
            <a:off x="6300788" y="6021388"/>
            <a:ext cx="1150937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1" name="Line 133"/>
          <p:cNvSpPr>
            <a:spLocks noChangeShapeType="1"/>
          </p:cNvSpPr>
          <p:nvPr/>
        </p:nvSpPr>
        <p:spPr bwMode="auto">
          <a:xfrm>
            <a:off x="6148387" y="2851150"/>
            <a:ext cx="871537" cy="2174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Line 102"/>
          <p:cNvSpPr>
            <a:spLocks noChangeShapeType="1"/>
          </p:cNvSpPr>
          <p:nvPr/>
        </p:nvSpPr>
        <p:spPr bwMode="auto">
          <a:xfrm flipH="1">
            <a:off x="7308850" y="1341438"/>
            <a:ext cx="1" cy="14287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>
            <a:off x="7234237" y="3643314"/>
            <a:ext cx="1" cy="147636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4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68"/>
    </mc:Choice>
    <mc:Fallback xmlns="">
      <p:transition spd="slow" advTm="6026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1FE0FB-527E-4011-9021-8781041E511F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13</a:t>
            </a:fld>
            <a:r>
              <a:rPr lang="cs-CZ" altLang="en-US" sz="1400" smtClean="0">
                <a:solidFill>
                  <a:srgbClr val="99FF99"/>
                </a:solidFill>
              </a:rPr>
              <a:t> </a:t>
            </a:r>
            <a:endParaRPr lang="en-US" altLang="en-US" sz="1400" smtClean="0">
              <a:solidFill>
                <a:srgbClr val="99FF99"/>
              </a:solidFill>
            </a:endParaRPr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</a:t>
            </a:r>
            <a:r>
              <a:rPr lang="cs-CZ" altLang="en-US" dirty="0" smtClean="0"/>
              <a:t>říklad – </a:t>
            </a:r>
            <a:r>
              <a:rPr lang="en-US" altLang="en-US" dirty="0" smtClean="0"/>
              <a:t>Intel compiler – x64</a:t>
            </a:r>
            <a:endParaRPr lang="en-US" altLang="en-US" noProof="1" smtClean="0"/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indent="0" eaLnBrk="1" hangingPunct="1"/>
            <a:endParaRPr lang="en-US" altLang="en-US" sz="1400" dirty="0" smtClean="0"/>
          </a:p>
          <a:p>
            <a:pPr marL="0" lvl="4" indent="-94320"/>
            <a:endParaRPr lang="en-US" altLang="en-US" sz="1300" dirty="0" smtClean="0"/>
          </a:p>
          <a:p>
            <a:pPr marL="0" lvl="4" indent="-94320"/>
            <a:r>
              <a:rPr lang="en-US" altLang="en-US" sz="1300" dirty="0" smtClean="0"/>
              <a:t>/*...*/</a:t>
            </a:r>
          </a:p>
          <a:p>
            <a:pPr marL="0" lvl="4" indent="-94320"/>
            <a:endParaRPr lang="en-US" altLang="en-US" sz="1300" dirty="0" smtClean="0"/>
          </a:p>
          <a:p>
            <a:pPr marL="0" lvl="4" indent="-94320"/>
            <a:r>
              <a:rPr lang="en-US" altLang="en-US" sz="1300" dirty="0" smtClean="0"/>
              <a:t>k = </a:t>
            </a:r>
            <a:r>
              <a:rPr lang="en-US" altLang="en-US" sz="1300" dirty="0" err="1" smtClean="0"/>
              <a:t>i</a:t>
            </a:r>
            <a:r>
              <a:rPr lang="en-US" altLang="en-US" sz="1300" dirty="0" smtClean="0"/>
              <a:t> &gt;&gt; 1;</a:t>
            </a:r>
          </a:p>
          <a:p>
            <a:pPr marL="0" lvl="4" indent="-94320"/>
            <a:r>
              <a:rPr lang="en-US" altLang="en-US" sz="1300" dirty="0" smtClean="0"/>
              <a:t>j = 0;</a:t>
            </a:r>
          </a:p>
          <a:p>
            <a:pPr marL="0" lvl="4" indent="-94320"/>
            <a:endParaRPr lang="en-US" altLang="en-US" sz="1300" dirty="0" smtClean="0"/>
          </a:p>
          <a:p>
            <a:pPr marL="0" lvl="4" indent="-94320"/>
            <a:r>
              <a:rPr lang="en-US" altLang="en-US" sz="1300" dirty="0" smtClean="0"/>
              <a:t>do {</a:t>
            </a:r>
          </a:p>
          <a:p>
            <a:pPr marL="0" lvl="4" indent="-94320"/>
            <a:r>
              <a:rPr lang="en-US" altLang="en-US" sz="1300" dirty="0" smtClean="0"/>
              <a:t>  r8 = *p;</a:t>
            </a:r>
          </a:p>
          <a:p>
            <a:pPr marL="0" lvl="4" indent="-94320"/>
            <a:r>
              <a:rPr lang="en-US" altLang="en-US" sz="1300" dirty="0" smtClean="0"/>
              <a:t>  r9 = *(p+1);</a:t>
            </a:r>
          </a:p>
          <a:p>
            <a:pPr marL="0" lvl="4" indent="-94320"/>
            <a:r>
              <a:rPr lang="en-US" altLang="en-US" sz="1300" dirty="0" smtClean="0"/>
              <a:t>  s ^= r8;</a:t>
            </a:r>
          </a:p>
          <a:p>
            <a:pPr marL="0" lvl="4" indent="-94320"/>
            <a:r>
              <a:rPr lang="en-US" altLang="en-US" sz="1300" dirty="0" smtClean="0"/>
              <a:t>  s ^= r9;</a:t>
            </a:r>
          </a:p>
          <a:p>
            <a:pPr marL="0" lvl="4" indent="-94320"/>
            <a:r>
              <a:rPr lang="en-US" altLang="en-US" sz="1300" dirty="0" smtClean="0"/>
              <a:t>  p += 2;</a:t>
            </a:r>
          </a:p>
          <a:p>
            <a:pPr marL="0" lvl="4" indent="-94320"/>
            <a:r>
              <a:rPr lang="en-US" altLang="en-US" sz="1300" dirty="0" smtClean="0"/>
              <a:t>  j += 1;</a:t>
            </a:r>
          </a:p>
          <a:p>
            <a:pPr marL="0" lvl="4" indent="-94320"/>
            <a:r>
              <a:rPr lang="en-US" altLang="en-US" sz="1300" dirty="0" smtClean="0"/>
              <a:t>} while ( j &lt; k );</a:t>
            </a:r>
          </a:p>
          <a:p>
            <a:pPr marL="0" lvl="4" indent="-94320"/>
            <a:endParaRPr lang="en-US" altLang="en-US" sz="1300" dirty="0" smtClean="0"/>
          </a:p>
          <a:p>
            <a:pPr marL="0" lvl="4" indent="-94320"/>
            <a:r>
              <a:rPr lang="en-US" altLang="en-US" sz="1300" dirty="0" smtClean="0"/>
              <a:t>/* ... */</a:t>
            </a:r>
            <a:endParaRPr lang="cs-CZ" altLang="en-US" sz="1300" dirty="0" smtClean="0"/>
          </a:p>
        </p:txBody>
      </p:sp>
      <p:sp>
        <p:nvSpPr>
          <p:cNvPr id="108549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cs-CZ" altLang="en-US" b="1" dirty="0">
                <a:latin typeface="Courier New" pitchFamily="49" charset="0"/>
              </a:rPr>
              <a:t>char</a:t>
            </a:r>
            <a:r>
              <a:rPr lang="en-US" altLang="en-US" b="1" dirty="0">
                <a:latin typeface="Courier New" pitchFamily="49" charset="0"/>
              </a:rPr>
              <a:t> </a:t>
            </a:r>
            <a:r>
              <a:rPr lang="cs-CZ" altLang="en-US" b="1" dirty="0">
                <a:latin typeface="Courier New" pitchFamily="49" charset="0"/>
              </a:rPr>
              <a:t>chksum</a:t>
            </a:r>
            <a:r>
              <a:rPr lang="en-US" altLang="en-US" b="1" dirty="0">
                <a:latin typeface="Courier New" pitchFamily="49" charset="0"/>
              </a:rPr>
              <a:t>( </a:t>
            </a:r>
            <a:r>
              <a:rPr lang="cs-CZ" altLang="en-US" b="1" dirty="0">
                <a:latin typeface="Courier New" pitchFamily="49" charset="0"/>
              </a:rPr>
              <a:t>char</a:t>
            </a:r>
            <a:r>
              <a:rPr lang="en-US" altLang="en-US" b="1" dirty="0">
                <a:latin typeface="Courier New" pitchFamily="49" charset="0"/>
              </a:rPr>
              <a:t> </a:t>
            </a:r>
            <a:r>
              <a:rPr lang="cs-CZ" altLang="en-US" b="1" dirty="0">
                <a:latin typeface="Courier New" pitchFamily="49" charset="0"/>
              </a:rPr>
              <a:t>* p</a:t>
            </a:r>
            <a:r>
              <a:rPr lang="en-US" altLang="en-US" b="1" dirty="0">
                <a:latin typeface="Courier New" pitchFamily="49" charset="0"/>
              </a:rPr>
              <a:t>, </a:t>
            </a:r>
            <a:r>
              <a:rPr lang="en-US" altLang="en-US" b="1" dirty="0" err="1">
                <a:latin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</a:rPr>
              <a:t> </a:t>
            </a:r>
            <a:r>
              <a:rPr lang="en-US" altLang="en-US" b="1" dirty="0" err="1">
                <a:latin typeface="Courier New" pitchFamily="49" charset="0"/>
              </a:rPr>
              <a:t>i</a:t>
            </a:r>
            <a:r>
              <a:rPr lang="en-US" altLang="en-US" b="1" dirty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{</a:t>
            </a:r>
            <a:endParaRPr lang="cs-CZ" altLang="en-US" b="1" dirty="0"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cs-CZ" altLang="en-US" b="1" dirty="0">
                <a:latin typeface="Courier New" pitchFamily="49" charset="0"/>
              </a:rPr>
              <a:t>  char s </a:t>
            </a:r>
            <a:r>
              <a:rPr lang="en-US" altLang="en-US" b="1" dirty="0">
                <a:latin typeface="Courier New" pitchFamily="49" charset="0"/>
              </a:rPr>
              <a:t>= 0;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  while ( </a:t>
            </a:r>
            <a:r>
              <a:rPr lang="en-US" altLang="en-US" b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 &gt; 0 </a:t>
            </a:r>
            <a:r>
              <a:rPr lang="en-US" altLang="en-US" b="1" dirty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  {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    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s ^= *p++;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--</a:t>
            </a:r>
            <a:r>
              <a:rPr lang="en-US" altLang="en-US" b="1" dirty="0" err="1">
                <a:solidFill>
                  <a:schemeClr val="accent1"/>
                </a:solidFill>
                <a:latin typeface="Courier New" pitchFamily="49" charset="0"/>
              </a:rPr>
              <a:t>i</a:t>
            </a: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  }</a:t>
            </a:r>
            <a:endParaRPr lang="cs-CZ" altLang="en-US" b="1" dirty="0"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cs-CZ" altLang="en-US" b="1" dirty="0">
                <a:latin typeface="Courier New" pitchFamily="49" charset="0"/>
              </a:rPr>
              <a:t>  </a:t>
            </a:r>
            <a:r>
              <a:rPr lang="en-US" altLang="en-US" b="1" dirty="0">
                <a:latin typeface="Courier New" pitchFamily="49" charset="0"/>
              </a:rPr>
              <a:t>return </a:t>
            </a:r>
            <a:r>
              <a:rPr lang="cs-CZ" altLang="en-US" b="1" dirty="0">
                <a:latin typeface="Courier New" pitchFamily="49" charset="0"/>
              </a:rPr>
              <a:t>s</a:t>
            </a:r>
            <a:r>
              <a:rPr lang="en-US" altLang="en-US" b="1" dirty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endParaRPr lang="cs-CZ" altLang="en-US" b="1" dirty="0"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..B1.4:                         	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movsbq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    (%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rdi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), %r8</a:t>
            </a: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movsbq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    1(%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rdi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), %r9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xorl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      %r8d, %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eax</a:t>
            </a:r>
            <a:endParaRPr lang="en-US" alt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xorl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      %r9d, %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eax</a:t>
            </a:r>
            <a:endParaRPr lang="en-US" alt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addq</a:t>
            </a:r>
            <a:r>
              <a:rPr lang="en-US" altLang="en-US" b="1" dirty="0">
                <a:solidFill>
                  <a:srgbClr val="0000FF"/>
                </a:solidFill>
                <a:latin typeface="Courier New" pitchFamily="49" charset="0"/>
              </a:rPr>
              <a:t>      $2, %</a:t>
            </a:r>
            <a:r>
              <a:rPr lang="en-US" altLang="en-US" b="1" dirty="0" err="1">
                <a:solidFill>
                  <a:srgbClr val="0000FF"/>
                </a:solidFill>
                <a:latin typeface="Courier New" pitchFamily="49" charset="0"/>
              </a:rPr>
              <a:t>rdi</a:t>
            </a:r>
            <a:endParaRPr lang="en-US" alt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chemeClr val="accent1"/>
                </a:solidFill>
                <a:latin typeface="Courier New" pitchFamily="49" charset="0"/>
              </a:rPr>
              <a:t>addl</a:t>
            </a: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      $1, %</a:t>
            </a:r>
            <a:r>
              <a:rPr lang="en-US" altLang="en-US" b="1" dirty="0" err="1">
                <a:solidFill>
                  <a:schemeClr val="accent1"/>
                </a:solidFill>
                <a:latin typeface="Courier New" pitchFamily="49" charset="0"/>
              </a:rPr>
              <a:t>ecx</a:t>
            </a:r>
            <a:endParaRPr lang="en-US" altLang="en-US" b="1" dirty="0">
              <a:solidFill>
                <a:schemeClr val="accent1"/>
              </a:solidFill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FF0000"/>
                </a:solidFill>
                <a:latin typeface="Courier New" pitchFamily="49" charset="0"/>
              </a:rPr>
              <a:t>cmpl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      %</a:t>
            </a:r>
            <a:r>
              <a:rPr lang="en-US" altLang="en-US" b="1" dirty="0" err="1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, %</a:t>
            </a:r>
            <a:r>
              <a:rPr lang="en-US" altLang="en-US" b="1" dirty="0" err="1">
                <a:solidFill>
                  <a:srgbClr val="FF0000"/>
                </a:solidFill>
                <a:latin typeface="Courier New" pitchFamily="49" charset="0"/>
              </a:rPr>
              <a:t>ecx</a:t>
            </a:r>
            <a:endParaRPr lang="en-US" altLang="en-US" b="1" dirty="0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rgbClr val="FF0000"/>
                </a:solidFill>
                <a:latin typeface="Courier New" pitchFamily="49" charset="0"/>
              </a:rPr>
              <a:t>jb</a:t>
            </a:r>
            <a:r>
              <a:rPr lang="en-US" altLang="en-US" b="1" dirty="0">
                <a:solidFill>
                  <a:srgbClr val="FF0000"/>
                </a:solidFill>
                <a:latin typeface="Courier New" pitchFamily="49" charset="0"/>
              </a:rPr>
              <a:t>        ..B1.4     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89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11"/>
    </mc:Choice>
    <mc:Fallback xmlns="">
      <p:transition spd="slow" advTm="15091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Algebraické triky</a:t>
            </a:r>
          </a:p>
          <a:p>
            <a:pPr lvl="1"/>
            <a:r>
              <a:rPr lang="cs-CZ" dirty="0" smtClean="0"/>
              <a:t>Reasociace operací</a:t>
            </a:r>
          </a:p>
          <a:p>
            <a:pPr lvl="2"/>
            <a:r>
              <a:rPr lang="cs-CZ" dirty="0" smtClean="0"/>
              <a:t>Vyžaduje asociativitu, někdy i komutativitu</a:t>
            </a:r>
            <a:endParaRPr lang="en-US" dirty="0"/>
          </a:p>
          <a:p>
            <a:pPr lvl="2"/>
            <a:r>
              <a:rPr lang="cs-CZ" dirty="0" smtClean="0"/>
              <a:t>Počet instrukcí zachován, někdy přidány přesuny</a:t>
            </a:r>
          </a:p>
          <a:p>
            <a:pPr lvl="2"/>
            <a:r>
              <a:rPr lang="cs-CZ" dirty="0" smtClean="0"/>
              <a:t>Zmenší kritičnost cyklu</a:t>
            </a:r>
          </a:p>
          <a:p>
            <a:pPr lvl="1"/>
            <a:r>
              <a:rPr lang="cs-CZ" dirty="0" smtClean="0"/>
              <a:t>Velmi často nutné pro vektorizaci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Reasociace asociativních operací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92725" y="1196380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cmp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ri</a:t>
            </a:r>
            <a:r>
              <a:rPr lang="en-US" altLang="en-US" sz="1200" dirty="0" smtClean="0"/>
              <a:t>,</a:t>
            </a:r>
            <a:r>
              <a:rPr lang="cs-CZ" altLang="en-US" sz="1200" dirty="0" smtClean="0"/>
              <a:t>1</a:t>
            </a:r>
            <a:endParaRPr lang="en-US" altLang="en-US" sz="1200" dirty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508625" y="1917105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221288" y="4220567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19700" y="2852142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add 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,2</a:t>
            </a:r>
            <a:endParaRPr lang="en-US" altLang="en-US" sz="1200" dirty="0"/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292725" y="548680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sub </a:t>
            </a:r>
            <a:r>
              <a:rPr lang="en-US" altLang="en-US" sz="1200" dirty="0" err="1" smtClean="0"/>
              <a:t>ri</a:t>
            </a:r>
            <a:r>
              <a:rPr lang="cs-CZ" altLang="en-US" sz="1200" dirty="0" smtClean="0"/>
              <a:t>,2</a:t>
            </a:r>
            <a:endParaRPr lang="en-US" altLang="en-US" sz="1200" b="0" dirty="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6299935" y="5808364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rs,r</a:t>
            </a:r>
            <a:r>
              <a:rPr lang="cs-CZ" altLang="en-US" sz="1200" dirty="0" smtClean="0"/>
              <a:t>3</a:t>
            </a:r>
            <a:endParaRPr lang="en-US" altLang="en-US" sz="1200" b="0" dirty="0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6154738" y="2852142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7379155" y="281972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6443663" y="691555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802320" y="76458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8243770" y="582651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>
            <a:off x="5722820" y="3002955"/>
            <a:ext cx="577968" cy="12160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6377324" y="3988557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868988" y="2061567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6755375" y="2047281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H="1">
            <a:off x="5868988" y="1340842"/>
            <a:ext cx="0" cy="576263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5653088" y="162818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H="1">
            <a:off x="5868988" y="693142"/>
            <a:ext cx="0" cy="503238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5653088" y="98048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67" name="Line 38"/>
          <p:cNvSpPr>
            <a:spLocks noChangeShapeType="1"/>
          </p:cNvSpPr>
          <p:nvPr/>
        </p:nvSpPr>
        <p:spPr bwMode="auto">
          <a:xfrm flipH="1">
            <a:off x="5754686" y="4389186"/>
            <a:ext cx="12248" cy="667100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508625" y="468332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4/0</a:t>
            </a:r>
          </a:p>
        </p:txBody>
      </p:sp>
      <p:sp>
        <p:nvSpPr>
          <p:cNvPr id="69" name="Line 40"/>
          <p:cNvSpPr>
            <a:spLocks noChangeShapeType="1"/>
          </p:cNvSpPr>
          <p:nvPr/>
        </p:nvSpPr>
        <p:spPr bwMode="auto">
          <a:xfrm flipH="1">
            <a:off x="6154737" y="4365030"/>
            <a:ext cx="3175" cy="692844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" name="Text Box 41"/>
          <p:cNvSpPr txBox="1">
            <a:spLocks noChangeArrowheads="1"/>
          </p:cNvSpPr>
          <p:nvPr/>
        </p:nvSpPr>
        <p:spPr bwMode="auto">
          <a:xfrm>
            <a:off x="6229350" y="450790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V="1">
            <a:off x="6084888" y="1339255"/>
            <a:ext cx="1587" cy="5778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3" name="Text Box 43"/>
          <p:cNvSpPr txBox="1">
            <a:spLocks noChangeArrowheads="1"/>
          </p:cNvSpPr>
          <p:nvPr/>
        </p:nvSpPr>
        <p:spPr bwMode="auto">
          <a:xfrm>
            <a:off x="6154620" y="148530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5508625" y="2996605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5" name="Text Box 45"/>
          <p:cNvSpPr txBox="1">
            <a:spLocks noChangeArrowheads="1"/>
          </p:cNvSpPr>
          <p:nvPr/>
        </p:nvSpPr>
        <p:spPr bwMode="auto">
          <a:xfrm>
            <a:off x="5581650" y="3861792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V="1">
            <a:off x="6372226" y="753317"/>
            <a:ext cx="0" cy="4398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9" name="Text Box 47"/>
          <p:cNvSpPr txBox="1">
            <a:spLocks noChangeArrowheads="1"/>
          </p:cNvSpPr>
          <p:nvPr/>
        </p:nvSpPr>
        <p:spPr bwMode="auto">
          <a:xfrm>
            <a:off x="6410943" y="95984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22" name="Text Box 92"/>
          <p:cNvSpPr txBox="1">
            <a:spLocks noChangeArrowheads="1"/>
          </p:cNvSpPr>
          <p:nvPr/>
        </p:nvSpPr>
        <p:spPr bwMode="auto">
          <a:xfrm>
            <a:off x="7019924" y="4220567"/>
            <a:ext cx="1296989" cy="147638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mov r</a:t>
            </a:r>
            <a:r>
              <a:rPr lang="en-US" altLang="en-US" sz="1200" dirty="0"/>
              <a:t>2</a:t>
            </a:r>
            <a:r>
              <a:rPr lang="cs-CZ" altLang="en-US" sz="1200" dirty="0"/>
              <a:t>,</a:t>
            </a:r>
            <a:r>
              <a:rPr lang="en-US" altLang="en-US" sz="1200" dirty="0"/>
              <a:t>[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+1</a:t>
            </a:r>
            <a:r>
              <a:rPr lang="en-US" altLang="en-US" sz="1200" dirty="0" smtClean="0"/>
              <a:t>]</a:t>
            </a:r>
            <a:endParaRPr lang="en-US" altLang="en-US" sz="1200" dirty="0"/>
          </a:p>
        </p:txBody>
      </p:sp>
      <p:sp>
        <p:nvSpPr>
          <p:cNvPr id="125" name="Text Box 95"/>
          <p:cNvSpPr txBox="1">
            <a:spLocks noChangeArrowheads="1"/>
          </p:cNvSpPr>
          <p:nvPr/>
        </p:nvSpPr>
        <p:spPr bwMode="auto">
          <a:xfrm>
            <a:off x="7453313" y="5082580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</a:t>
            </a:r>
            <a:r>
              <a:rPr lang="en-US" altLang="en-US" sz="1200" dirty="0" smtClean="0"/>
              <a:t>r</a:t>
            </a:r>
            <a:r>
              <a:rPr lang="cs-CZ" altLang="en-US" sz="1200" dirty="0" smtClean="0"/>
              <a:t>3</a:t>
            </a:r>
            <a:r>
              <a:rPr lang="en-US" altLang="en-US" sz="1200" dirty="0" smtClean="0"/>
              <a:t>,r2</a:t>
            </a:r>
            <a:endParaRPr lang="en-US" altLang="en-US" sz="1200" b="0" dirty="0"/>
          </a:p>
        </p:txBody>
      </p:sp>
      <p:sp>
        <p:nvSpPr>
          <p:cNvPr id="126" name="Line 96"/>
          <p:cNvSpPr>
            <a:spLocks noChangeShapeType="1"/>
          </p:cNvSpPr>
          <p:nvPr/>
        </p:nvSpPr>
        <p:spPr bwMode="auto">
          <a:xfrm flipH="1">
            <a:off x="6154738" y="2996605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Line 102"/>
          <p:cNvSpPr>
            <a:spLocks noChangeShapeType="1"/>
          </p:cNvSpPr>
          <p:nvPr/>
        </p:nvSpPr>
        <p:spPr bwMode="auto">
          <a:xfrm>
            <a:off x="6443663" y="548680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" name="Line 108"/>
          <p:cNvSpPr>
            <a:spLocks noChangeShapeType="1"/>
          </p:cNvSpPr>
          <p:nvPr/>
        </p:nvSpPr>
        <p:spPr bwMode="auto">
          <a:xfrm flipV="1">
            <a:off x="7153501" y="5816303"/>
            <a:ext cx="1018899" cy="1021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07145" y="5431629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>
            <a:off x="5724525" y="2996605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Text Box 115"/>
          <p:cNvSpPr txBox="1">
            <a:spLocks noChangeArrowheads="1"/>
          </p:cNvSpPr>
          <p:nvPr/>
        </p:nvSpPr>
        <p:spPr bwMode="auto">
          <a:xfrm>
            <a:off x="6753678" y="4014192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2/1</a:t>
            </a:r>
          </a:p>
        </p:txBody>
      </p:sp>
      <p:sp>
        <p:nvSpPr>
          <p:cNvPr id="134" name="Line 116"/>
          <p:cNvSpPr>
            <a:spLocks noChangeShapeType="1"/>
          </p:cNvSpPr>
          <p:nvPr/>
        </p:nvSpPr>
        <p:spPr bwMode="auto">
          <a:xfrm flipH="1">
            <a:off x="5867400" y="2275880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5" name="Text Box 117"/>
          <p:cNvSpPr txBox="1">
            <a:spLocks noChangeArrowheads="1"/>
          </p:cNvSpPr>
          <p:nvPr/>
        </p:nvSpPr>
        <p:spPr bwMode="auto">
          <a:xfrm>
            <a:off x="6211770" y="233312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0" name="Line 122"/>
          <p:cNvSpPr>
            <a:spLocks noChangeShapeType="1"/>
          </p:cNvSpPr>
          <p:nvPr/>
        </p:nvSpPr>
        <p:spPr bwMode="auto">
          <a:xfrm flipH="1">
            <a:off x="7958138" y="4363442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1" name="Text Box 123"/>
          <p:cNvSpPr txBox="1">
            <a:spLocks noChangeArrowheads="1"/>
          </p:cNvSpPr>
          <p:nvPr/>
        </p:nvSpPr>
        <p:spPr bwMode="auto">
          <a:xfrm>
            <a:off x="7740533" y="479524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4/</a:t>
            </a: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8174038" y="4363442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" name="Text Box 125"/>
          <p:cNvSpPr txBox="1">
            <a:spLocks noChangeArrowheads="1"/>
          </p:cNvSpPr>
          <p:nvPr/>
        </p:nvSpPr>
        <p:spPr bwMode="auto">
          <a:xfrm>
            <a:off x="8245475" y="4506317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6" name="Line 128"/>
          <p:cNvSpPr>
            <a:spLocks noChangeShapeType="1"/>
          </p:cNvSpPr>
          <p:nvPr/>
        </p:nvSpPr>
        <p:spPr bwMode="auto">
          <a:xfrm>
            <a:off x="5940425" y="2988667"/>
            <a:ext cx="2087563" cy="12366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7" name="Text Box 129"/>
          <p:cNvSpPr txBox="1">
            <a:spLocks noChangeArrowheads="1"/>
          </p:cNvSpPr>
          <p:nvPr/>
        </p:nvSpPr>
        <p:spPr bwMode="auto">
          <a:xfrm>
            <a:off x="7924800" y="3916856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50" name="Line 132"/>
          <p:cNvSpPr>
            <a:spLocks noChangeShapeType="1"/>
          </p:cNvSpPr>
          <p:nvPr/>
        </p:nvSpPr>
        <p:spPr bwMode="auto">
          <a:xfrm flipH="1">
            <a:off x="6978649" y="5228629"/>
            <a:ext cx="473075" cy="5730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1" name="Line 133"/>
          <p:cNvSpPr>
            <a:spLocks noChangeShapeType="1"/>
          </p:cNvSpPr>
          <p:nvPr/>
        </p:nvSpPr>
        <p:spPr bwMode="auto">
          <a:xfrm>
            <a:off x="6148387" y="2058392"/>
            <a:ext cx="871537" cy="2174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Line 102"/>
          <p:cNvSpPr>
            <a:spLocks noChangeShapeType="1"/>
          </p:cNvSpPr>
          <p:nvPr/>
        </p:nvSpPr>
        <p:spPr bwMode="auto">
          <a:xfrm flipH="1">
            <a:off x="7308850" y="548680"/>
            <a:ext cx="1" cy="14287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>
            <a:off x="7234237" y="2850556"/>
            <a:ext cx="1" cy="147636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" name="Line 108"/>
          <p:cNvSpPr>
            <a:spLocks noChangeShapeType="1"/>
          </p:cNvSpPr>
          <p:nvPr/>
        </p:nvSpPr>
        <p:spPr bwMode="auto">
          <a:xfrm flipH="1">
            <a:off x="7164220" y="5939830"/>
            <a:ext cx="1008180" cy="590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Line 108"/>
          <p:cNvSpPr>
            <a:spLocks noChangeShapeType="1"/>
          </p:cNvSpPr>
          <p:nvPr/>
        </p:nvSpPr>
        <p:spPr bwMode="auto">
          <a:xfrm flipV="1">
            <a:off x="8172400" y="5816301"/>
            <a:ext cx="0" cy="13493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" name="Text Box 95"/>
          <p:cNvSpPr txBox="1">
            <a:spLocks noChangeArrowheads="1"/>
          </p:cNvSpPr>
          <p:nvPr/>
        </p:nvSpPr>
        <p:spPr bwMode="auto">
          <a:xfrm>
            <a:off x="5491793" y="5057874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r>
              <a:rPr lang="en-US" altLang="en-US" sz="1200" dirty="0" smtClean="0"/>
              <a:t> r</a:t>
            </a:r>
            <a:r>
              <a:rPr lang="cs-CZ" altLang="en-US" sz="1200" dirty="0"/>
              <a:t>3</a:t>
            </a:r>
            <a:r>
              <a:rPr lang="en-US" altLang="en-US" sz="1200" dirty="0" smtClean="0"/>
              <a:t>,r</a:t>
            </a:r>
            <a:r>
              <a:rPr lang="cs-CZ" altLang="en-US" sz="1200" dirty="0" smtClean="0"/>
              <a:t>1</a:t>
            </a:r>
            <a:endParaRPr lang="en-US" altLang="en-US" sz="1200" b="0" dirty="0"/>
          </a:p>
        </p:txBody>
      </p:sp>
      <p:sp>
        <p:nvSpPr>
          <p:cNvPr id="75" name="Line 132"/>
          <p:cNvSpPr>
            <a:spLocks noChangeShapeType="1"/>
          </p:cNvSpPr>
          <p:nvPr/>
        </p:nvSpPr>
        <p:spPr bwMode="auto">
          <a:xfrm>
            <a:off x="6351814" y="5127171"/>
            <a:ext cx="1099909" cy="2526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" name="Line 132"/>
          <p:cNvSpPr>
            <a:spLocks noChangeShapeType="1"/>
          </p:cNvSpPr>
          <p:nvPr/>
        </p:nvSpPr>
        <p:spPr bwMode="auto">
          <a:xfrm flipH="1" flipV="1">
            <a:off x="6012161" y="5200302"/>
            <a:ext cx="575112" cy="59824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" name="Text Box 113"/>
          <p:cNvSpPr txBox="1">
            <a:spLocks noChangeArrowheads="1"/>
          </p:cNvSpPr>
          <p:nvPr/>
        </p:nvSpPr>
        <p:spPr bwMode="auto">
          <a:xfrm>
            <a:off x="6824487" y="493419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1</a:t>
            </a:r>
            <a:r>
              <a:rPr lang="en-US" altLang="en-US" sz="1000" dirty="0" smtClean="0">
                <a:latin typeface="Arial" charset="0"/>
              </a:rPr>
              <a:t>/</a:t>
            </a:r>
            <a:r>
              <a:rPr lang="cs-CZ" altLang="en-US" sz="1000" dirty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78" name="Text Box 113"/>
          <p:cNvSpPr txBox="1">
            <a:spLocks noChangeArrowheads="1"/>
          </p:cNvSpPr>
          <p:nvPr/>
        </p:nvSpPr>
        <p:spPr bwMode="auto">
          <a:xfrm>
            <a:off x="6066455" y="5460601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0</a:t>
            </a:r>
            <a:r>
              <a:rPr lang="en-US" altLang="en-US" sz="1000" dirty="0" smtClean="0">
                <a:latin typeface="Arial" charset="0"/>
              </a:rPr>
              <a:t>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643"/>
    </mc:Choice>
    <mc:Fallback xmlns="">
      <p:transition spd="slow" advTm="17664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Algebraické triky</a:t>
            </a:r>
          </a:p>
          <a:p>
            <a:pPr lvl="1"/>
            <a:r>
              <a:rPr lang="cs-CZ" dirty="0" smtClean="0"/>
              <a:t>Reasociace operací</a:t>
            </a:r>
          </a:p>
          <a:p>
            <a:pPr lvl="2"/>
            <a:r>
              <a:rPr lang="cs-CZ" dirty="0" smtClean="0"/>
              <a:t>Vyžaduje asociativitu, někdy i komutativitu</a:t>
            </a:r>
            <a:endParaRPr lang="en-US" dirty="0"/>
          </a:p>
          <a:p>
            <a:pPr lvl="2"/>
            <a:r>
              <a:rPr lang="cs-CZ" dirty="0"/>
              <a:t>Počet instrukcí zachován, někdy přidány přesuny</a:t>
            </a:r>
          </a:p>
          <a:p>
            <a:pPr lvl="2"/>
            <a:r>
              <a:rPr lang="cs-CZ" dirty="0" smtClean="0"/>
              <a:t>Zmenší kritičnost cyklu</a:t>
            </a:r>
          </a:p>
          <a:p>
            <a:pPr lvl="1"/>
            <a:r>
              <a:rPr lang="cs-CZ" dirty="0" smtClean="0"/>
              <a:t>Velmi často nutné pro vektorizaci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Reasociace</a:t>
            </a:r>
            <a:r>
              <a:rPr lang="en-US" dirty="0" smtClean="0"/>
              <a:t> </a:t>
            </a:r>
            <a:r>
              <a:rPr lang="cs-CZ" dirty="0" smtClean="0"/>
              <a:t>asociativních a komutativních </a:t>
            </a:r>
            <a:r>
              <a:rPr lang="en-US" dirty="0" err="1" smtClean="0"/>
              <a:t>operac</a:t>
            </a:r>
            <a:r>
              <a:rPr lang="cs-CZ" dirty="0" smtClean="0"/>
              <a:t>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92725" y="1196380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cmp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ri</a:t>
            </a:r>
            <a:r>
              <a:rPr lang="en-US" altLang="en-US" sz="1200" dirty="0" smtClean="0"/>
              <a:t>,</a:t>
            </a:r>
            <a:r>
              <a:rPr lang="cs-CZ" altLang="en-US" sz="1200" dirty="0" smtClean="0"/>
              <a:t>1</a:t>
            </a:r>
            <a:endParaRPr lang="en-US" altLang="en-US" sz="1200" dirty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508625" y="1917105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221288" y="4220567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219700" y="2852142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add 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,2</a:t>
            </a:r>
            <a:endParaRPr lang="en-US" altLang="en-US" sz="1200" dirty="0"/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292725" y="548680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sub </a:t>
            </a:r>
            <a:r>
              <a:rPr lang="en-US" altLang="en-US" sz="1200" dirty="0" err="1" smtClean="0"/>
              <a:t>ri</a:t>
            </a:r>
            <a:r>
              <a:rPr lang="cs-CZ" altLang="en-US" sz="1200" dirty="0" smtClean="0"/>
              <a:t>,2</a:t>
            </a:r>
            <a:endParaRPr lang="en-US" altLang="en-US" sz="1200" b="0" dirty="0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6299935" y="5808364"/>
            <a:ext cx="863600" cy="142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</a:t>
            </a:r>
            <a:r>
              <a:rPr lang="en-US" altLang="en-US" sz="1200" dirty="0" err="1" smtClean="0"/>
              <a:t>rs,r</a:t>
            </a:r>
            <a:r>
              <a:rPr lang="cs-CZ" altLang="en-US" sz="1200" dirty="0" smtClean="0"/>
              <a:t>t</a:t>
            </a:r>
            <a:endParaRPr lang="en-US" altLang="en-US" sz="1200" b="0" dirty="0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6154738" y="2852142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7379155" y="281972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6" name="Line 18"/>
          <p:cNvSpPr>
            <a:spLocks noChangeShapeType="1"/>
          </p:cNvSpPr>
          <p:nvPr/>
        </p:nvSpPr>
        <p:spPr bwMode="auto">
          <a:xfrm flipH="1">
            <a:off x="6443663" y="691555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802320" y="76458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6699926" y="509539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>
            <a:off x="5722820" y="3002955"/>
            <a:ext cx="577968" cy="12160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6377324" y="3988557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868988" y="2061567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6755375" y="2047281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H="1">
            <a:off x="5868988" y="1340842"/>
            <a:ext cx="0" cy="576263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5653088" y="162818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H="1">
            <a:off x="5868988" y="693142"/>
            <a:ext cx="0" cy="503238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5653088" y="98048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67" name="Line 38"/>
          <p:cNvSpPr>
            <a:spLocks noChangeShapeType="1"/>
          </p:cNvSpPr>
          <p:nvPr/>
        </p:nvSpPr>
        <p:spPr bwMode="auto">
          <a:xfrm flipH="1">
            <a:off x="5754686" y="4389186"/>
            <a:ext cx="12248" cy="667100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5508625" y="468332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4/0</a:t>
            </a:r>
          </a:p>
        </p:txBody>
      </p:sp>
      <p:sp>
        <p:nvSpPr>
          <p:cNvPr id="69" name="Line 40"/>
          <p:cNvSpPr>
            <a:spLocks noChangeShapeType="1"/>
          </p:cNvSpPr>
          <p:nvPr/>
        </p:nvSpPr>
        <p:spPr bwMode="auto">
          <a:xfrm flipH="1">
            <a:off x="6154737" y="4365030"/>
            <a:ext cx="3175" cy="692844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" name="Text Box 41"/>
          <p:cNvSpPr txBox="1">
            <a:spLocks noChangeArrowheads="1"/>
          </p:cNvSpPr>
          <p:nvPr/>
        </p:nvSpPr>
        <p:spPr bwMode="auto">
          <a:xfrm>
            <a:off x="6229350" y="450790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V="1">
            <a:off x="6084888" y="1339255"/>
            <a:ext cx="1587" cy="5778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3" name="Text Box 43"/>
          <p:cNvSpPr txBox="1">
            <a:spLocks noChangeArrowheads="1"/>
          </p:cNvSpPr>
          <p:nvPr/>
        </p:nvSpPr>
        <p:spPr bwMode="auto">
          <a:xfrm>
            <a:off x="6154620" y="1485305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5508625" y="2996605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5" name="Text Box 45"/>
          <p:cNvSpPr txBox="1">
            <a:spLocks noChangeArrowheads="1"/>
          </p:cNvSpPr>
          <p:nvPr/>
        </p:nvSpPr>
        <p:spPr bwMode="auto">
          <a:xfrm>
            <a:off x="5581650" y="3861792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18" name="Line 46"/>
          <p:cNvSpPr>
            <a:spLocks noChangeShapeType="1"/>
          </p:cNvSpPr>
          <p:nvPr/>
        </p:nvSpPr>
        <p:spPr bwMode="auto">
          <a:xfrm flipV="1">
            <a:off x="6372226" y="753317"/>
            <a:ext cx="0" cy="4398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9" name="Text Box 47"/>
          <p:cNvSpPr txBox="1">
            <a:spLocks noChangeArrowheads="1"/>
          </p:cNvSpPr>
          <p:nvPr/>
        </p:nvSpPr>
        <p:spPr bwMode="auto">
          <a:xfrm>
            <a:off x="6410943" y="95984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22" name="Text Box 92"/>
          <p:cNvSpPr txBox="1">
            <a:spLocks noChangeArrowheads="1"/>
          </p:cNvSpPr>
          <p:nvPr/>
        </p:nvSpPr>
        <p:spPr bwMode="auto">
          <a:xfrm>
            <a:off x="7019924" y="4220567"/>
            <a:ext cx="1296989" cy="147638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mov r</a:t>
            </a:r>
            <a:r>
              <a:rPr lang="en-US" altLang="en-US" sz="1200" dirty="0"/>
              <a:t>2</a:t>
            </a:r>
            <a:r>
              <a:rPr lang="cs-CZ" altLang="en-US" sz="1200" dirty="0"/>
              <a:t>,</a:t>
            </a:r>
            <a:r>
              <a:rPr lang="en-US" altLang="en-US" sz="1200" dirty="0"/>
              <a:t>[</a:t>
            </a:r>
            <a:r>
              <a:rPr lang="en-US" altLang="en-US" sz="1200" dirty="0" err="1" smtClean="0"/>
              <a:t>rp</a:t>
            </a:r>
            <a:r>
              <a:rPr lang="cs-CZ" altLang="en-US" sz="1200" dirty="0" smtClean="0"/>
              <a:t>+1</a:t>
            </a:r>
            <a:r>
              <a:rPr lang="en-US" altLang="en-US" sz="1200" dirty="0" smtClean="0"/>
              <a:t>]</a:t>
            </a:r>
            <a:endParaRPr lang="en-US" altLang="en-US" sz="1200" dirty="0"/>
          </a:p>
        </p:txBody>
      </p:sp>
      <p:sp>
        <p:nvSpPr>
          <p:cNvPr id="125" name="Text Box 95"/>
          <p:cNvSpPr txBox="1">
            <a:spLocks noChangeArrowheads="1"/>
          </p:cNvSpPr>
          <p:nvPr/>
        </p:nvSpPr>
        <p:spPr bwMode="auto">
          <a:xfrm>
            <a:off x="7453313" y="5082580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</a:t>
            </a:r>
            <a:r>
              <a:rPr lang="en-US" altLang="en-US" sz="1200" dirty="0" smtClean="0"/>
              <a:t>r</a:t>
            </a:r>
            <a:r>
              <a:rPr lang="cs-CZ" altLang="en-US" sz="1200" dirty="0"/>
              <a:t>t</a:t>
            </a:r>
            <a:r>
              <a:rPr lang="en-US" altLang="en-US" sz="1200" dirty="0" smtClean="0"/>
              <a:t>,r2</a:t>
            </a:r>
            <a:endParaRPr lang="en-US" altLang="en-US" sz="1200" b="0" dirty="0"/>
          </a:p>
        </p:txBody>
      </p:sp>
      <p:sp>
        <p:nvSpPr>
          <p:cNvPr id="126" name="Line 96"/>
          <p:cNvSpPr>
            <a:spLocks noChangeShapeType="1"/>
          </p:cNvSpPr>
          <p:nvPr/>
        </p:nvSpPr>
        <p:spPr bwMode="auto">
          <a:xfrm flipH="1">
            <a:off x="6154738" y="2996605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" name="Line 102"/>
          <p:cNvSpPr>
            <a:spLocks noChangeShapeType="1"/>
          </p:cNvSpPr>
          <p:nvPr/>
        </p:nvSpPr>
        <p:spPr bwMode="auto">
          <a:xfrm>
            <a:off x="6443663" y="548680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" name="Line 108"/>
          <p:cNvSpPr>
            <a:spLocks noChangeShapeType="1"/>
          </p:cNvSpPr>
          <p:nvPr/>
        </p:nvSpPr>
        <p:spPr bwMode="auto">
          <a:xfrm>
            <a:off x="6414294" y="5085184"/>
            <a:ext cx="214262" cy="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>
            <a:off x="5724525" y="2996605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" name="Text Box 115"/>
          <p:cNvSpPr txBox="1">
            <a:spLocks noChangeArrowheads="1"/>
          </p:cNvSpPr>
          <p:nvPr/>
        </p:nvSpPr>
        <p:spPr bwMode="auto">
          <a:xfrm>
            <a:off x="6753678" y="4014192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2/1</a:t>
            </a:r>
          </a:p>
        </p:txBody>
      </p:sp>
      <p:sp>
        <p:nvSpPr>
          <p:cNvPr id="134" name="Line 116"/>
          <p:cNvSpPr>
            <a:spLocks noChangeShapeType="1"/>
          </p:cNvSpPr>
          <p:nvPr/>
        </p:nvSpPr>
        <p:spPr bwMode="auto">
          <a:xfrm flipH="1">
            <a:off x="5867400" y="2275880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5" name="Text Box 117"/>
          <p:cNvSpPr txBox="1">
            <a:spLocks noChangeArrowheads="1"/>
          </p:cNvSpPr>
          <p:nvPr/>
        </p:nvSpPr>
        <p:spPr bwMode="auto">
          <a:xfrm>
            <a:off x="6211770" y="233312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1/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0" name="Line 122"/>
          <p:cNvSpPr>
            <a:spLocks noChangeShapeType="1"/>
          </p:cNvSpPr>
          <p:nvPr/>
        </p:nvSpPr>
        <p:spPr bwMode="auto">
          <a:xfrm flipH="1">
            <a:off x="7958138" y="4363442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1" name="Text Box 123"/>
          <p:cNvSpPr txBox="1">
            <a:spLocks noChangeArrowheads="1"/>
          </p:cNvSpPr>
          <p:nvPr/>
        </p:nvSpPr>
        <p:spPr bwMode="auto">
          <a:xfrm>
            <a:off x="7740533" y="4795242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4/</a:t>
            </a: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2" name="Line 124"/>
          <p:cNvSpPr>
            <a:spLocks noChangeShapeType="1"/>
          </p:cNvSpPr>
          <p:nvPr/>
        </p:nvSpPr>
        <p:spPr bwMode="auto">
          <a:xfrm>
            <a:off x="8174038" y="4363442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" name="Text Box 125"/>
          <p:cNvSpPr txBox="1">
            <a:spLocks noChangeArrowheads="1"/>
          </p:cNvSpPr>
          <p:nvPr/>
        </p:nvSpPr>
        <p:spPr bwMode="auto">
          <a:xfrm>
            <a:off x="8245475" y="4506317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46" name="Line 128"/>
          <p:cNvSpPr>
            <a:spLocks noChangeShapeType="1"/>
          </p:cNvSpPr>
          <p:nvPr/>
        </p:nvSpPr>
        <p:spPr bwMode="auto">
          <a:xfrm>
            <a:off x="5940425" y="2988667"/>
            <a:ext cx="2087563" cy="12366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7" name="Text Box 129"/>
          <p:cNvSpPr txBox="1">
            <a:spLocks noChangeArrowheads="1"/>
          </p:cNvSpPr>
          <p:nvPr/>
        </p:nvSpPr>
        <p:spPr bwMode="auto">
          <a:xfrm>
            <a:off x="7924800" y="3916856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50" name="Line 132"/>
          <p:cNvSpPr>
            <a:spLocks noChangeShapeType="1"/>
          </p:cNvSpPr>
          <p:nvPr/>
        </p:nvSpPr>
        <p:spPr bwMode="auto">
          <a:xfrm flipH="1">
            <a:off x="6978649" y="5228629"/>
            <a:ext cx="473075" cy="573087"/>
          </a:xfrm>
          <a:prstGeom prst="line">
            <a:avLst/>
          </a:prstGeom>
          <a:noFill/>
          <a:ln w="31750">
            <a:solidFill>
              <a:schemeClr val="accent2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1" name="Line 133"/>
          <p:cNvSpPr>
            <a:spLocks noChangeShapeType="1"/>
          </p:cNvSpPr>
          <p:nvPr/>
        </p:nvSpPr>
        <p:spPr bwMode="auto">
          <a:xfrm>
            <a:off x="6148387" y="2058392"/>
            <a:ext cx="871537" cy="2174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Line 102"/>
          <p:cNvSpPr>
            <a:spLocks noChangeShapeType="1"/>
          </p:cNvSpPr>
          <p:nvPr/>
        </p:nvSpPr>
        <p:spPr bwMode="auto">
          <a:xfrm flipH="1">
            <a:off x="7308850" y="548680"/>
            <a:ext cx="1" cy="142875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>
            <a:off x="7234237" y="2850556"/>
            <a:ext cx="1" cy="147636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" name="Line 108"/>
          <p:cNvSpPr>
            <a:spLocks noChangeShapeType="1"/>
          </p:cNvSpPr>
          <p:nvPr/>
        </p:nvSpPr>
        <p:spPr bwMode="auto">
          <a:xfrm flipH="1">
            <a:off x="6373018" y="5208713"/>
            <a:ext cx="255537" cy="1140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Line 108"/>
          <p:cNvSpPr>
            <a:spLocks noChangeShapeType="1"/>
          </p:cNvSpPr>
          <p:nvPr/>
        </p:nvSpPr>
        <p:spPr bwMode="auto">
          <a:xfrm flipV="1">
            <a:off x="6628556" y="5085184"/>
            <a:ext cx="0" cy="13493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4" name="Text Box 95"/>
          <p:cNvSpPr txBox="1">
            <a:spLocks noChangeArrowheads="1"/>
          </p:cNvSpPr>
          <p:nvPr/>
        </p:nvSpPr>
        <p:spPr bwMode="auto">
          <a:xfrm>
            <a:off x="5491793" y="5057874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xor</a:t>
            </a:r>
            <a:r>
              <a:rPr lang="en-US" altLang="en-US" sz="1200" dirty="0" smtClean="0"/>
              <a:t> r</a:t>
            </a:r>
            <a:r>
              <a:rPr lang="cs-CZ" altLang="en-US" sz="1200" dirty="0" smtClean="0"/>
              <a:t>s</a:t>
            </a:r>
            <a:r>
              <a:rPr lang="en-US" altLang="en-US" sz="1200" dirty="0" smtClean="0"/>
              <a:t>,r</a:t>
            </a:r>
            <a:r>
              <a:rPr lang="cs-CZ" altLang="en-US" sz="1200" dirty="0" smtClean="0"/>
              <a:t>1</a:t>
            </a:r>
            <a:endParaRPr lang="en-US" altLang="en-US" sz="1200" b="0" dirty="0"/>
          </a:p>
        </p:txBody>
      </p:sp>
      <p:sp>
        <p:nvSpPr>
          <p:cNvPr id="76" name="Line 132"/>
          <p:cNvSpPr>
            <a:spLocks noChangeShapeType="1"/>
          </p:cNvSpPr>
          <p:nvPr/>
        </p:nvSpPr>
        <p:spPr bwMode="auto">
          <a:xfrm>
            <a:off x="6117159" y="5208192"/>
            <a:ext cx="339888" cy="593523"/>
          </a:xfrm>
          <a:prstGeom prst="line">
            <a:avLst/>
          </a:prstGeom>
          <a:noFill/>
          <a:ln w="31750">
            <a:solidFill>
              <a:schemeClr val="accent2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8644142" y="5095398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2/</a:t>
            </a: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80" name="Line 108"/>
          <p:cNvSpPr>
            <a:spLocks noChangeShapeType="1"/>
          </p:cNvSpPr>
          <p:nvPr/>
        </p:nvSpPr>
        <p:spPr bwMode="auto">
          <a:xfrm>
            <a:off x="8358510" y="5085184"/>
            <a:ext cx="214262" cy="2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Line 108"/>
          <p:cNvSpPr>
            <a:spLocks noChangeShapeType="1"/>
          </p:cNvSpPr>
          <p:nvPr/>
        </p:nvSpPr>
        <p:spPr bwMode="auto">
          <a:xfrm flipH="1">
            <a:off x="8317234" y="5208713"/>
            <a:ext cx="255537" cy="1140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" name="Line 108"/>
          <p:cNvSpPr>
            <a:spLocks noChangeShapeType="1"/>
          </p:cNvSpPr>
          <p:nvPr/>
        </p:nvSpPr>
        <p:spPr bwMode="auto">
          <a:xfrm flipV="1">
            <a:off x="8572772" y="5085184"/>
            <a:ext cx="0" cy="13493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4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952"/>
    </mc:Choice>
    <mc:Fallback xmlns="">
      <p:transition spd="slow" advTm="13995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Scheduling - shrnutí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Překladače obykle provádějí tyto fáze</a:t>
            </a:r>
          </a:p>
          <a:p>
            <a:pPr lvl="1"/>
            <a:r>
              <a:rPr lang="cs-CZ" dirty="0" smtClean="0"/>
              <a:t>Reasociace operací – obvykle na abstraktním mezikódu</a:t>
            </a:r>
          </a:p>
          <a:p>
            <a:pPr lvl="1"/>
            <a:r>
              <a:rPr lang="cs-CZ" dirty="0" smtClean="0"/>
              <a:t>Analýza závislostí</a:t>
            </a:r>
          </a:p>
          <a:p>
            <a:pPr lvl="1"/>
            <a:r>
              <a:rPr lang="cs-CZ" dirty="0" smtClean="0"/>
              <a:t>Speciální řešení jednoduchých smyček</a:t>
            </a:r>
          </a:p>
          <a:p>
            <a:pPr lvl="2"/>
            <a:r>
              <a:rPr lang="cs-CZ" dirty="0" smtClean="0"/>
              <a:t>Analýza podmínky a její případná transformace</a:t>
            </a:r>
          </a:p>
          <a:p>
            <a:pPr lvl="2"/>
            <a:r>
              <a:rPr lang="cs-CZ" dirty="0" smtClean="0"/>
              <a:t>Analýza kritické smyčky</a:t>
            </a:r>
          </a:p>
          <a:p>
            <a:pPr lvl="2"/>
            <a:r>
              <a:rPr lang="cs-CZ" dirty="0" smtClean="0"/>
              <a:t>Snížení kritičnosti duplikací kódu a proměnných</a:t>
            </a:r>
          </a:p>
          <a:p>
            <a:pPr lvl="2"/>
            <a:r>
              <a:rPr lang="cs-CZ" dirty="0" smtClean="0"/>
              <a:t>Slučování operací s konstantami</a:t>
            </a:r>
          </a:p>
          <a:p>
            <a:pPr lvl="2"/>
            <a:r>
              <a:rPr lang="cs-CZ" dirty="0" smtClean="0"/>
              <a:t>Software pipelining – vlastní scheduling smyčky</a:t>
            </a:r>
          </a:p>
          <a:p>
            <a:pPr lvl="2"/>
            <a:r>
              <a:rPr lang="cs-CZ" dirty="0" smtClean="0"/>
              <a:t>Doplnění prologu/epilogu pro nástup a výstup</a:t>
            </a:r>
          </a:p>
          <a:p>
            <a:pPr lvl="1"/>
            <a:r>
              <a:rPr lang="cs-CZ" dirty="0" smtClean="0"/>
              <a:t>Trace scheduling – scheduling zbytku procedury</a:t>
            </a:r>
          </a:p>
          <a:p>
            <a:pPr lvl="1"/>
            <a:endParaRPr lang="cs-CZ" dirty="0"/>
          </a:p>
          <a:p>
            <a:r>
              <a:rPr lang="cs-CZ" dirty="0" smtClean="0"/>
              <a:t>Pro programátora může mít smysl provést některé úpravy ručně</a:t>
            </a:r>
          </a:p>
          <a:p>
            <a:pPr lvl="1"/>
            <a:r>
              <a:rPr lang="cs-CZ" dirty="0" smtClean="0"/>
              <a:t>Tam, kde je situace pro překladač příliš nepřehledná</a:t>
            </a:r>
          </a:p>
          <a:p>
            <a:pPr lvl="1"/>
            <a:r>
              <a:rPr lang="cs-CZ" dirty="0" smtClean="0"/>
              <a:t>Provádět samotný scheduling ručně však nedává smysl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05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3646"/>
    </mc:Choice>
    <mc:Fallback>
      <p:transition spd="slow" advTm="18364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Scheduling - volba uspořádání instrukcí</a:t>
            </a:r>
          </a:p>
          <a:p>
            <a:pPr lvl="1"/>
            <a:r>
              <a:rPr lang="cs-CZ" dirty="0" smtClean="0"/>
              <a:t>Dříve nejpodstatnější fáze překladače z hlediska výkonu kódu</a:t>
            </a:r>
          </a:p>
          <a:p>
            <a:pPr lvl="2"/>
            <a:r>
              <a:rPr lang="cs-CZ" dirty="0" smtClean="0"/>
              <a:t>Dnes má podobný význam vektorizace</a:t>
            </a:r>
          </a:p>
          <a:p>
            <a:pPr lvl="1"/>
            <a:r>
              <a:rPr lang="en-US" dirty="0" smtClean="0"/>
              <a:t>O</a:t>
            </a:r>
            <a:r>
              <a:rPr lang="cs-CZ" dirty="0" smtClean="0"/>
              <a:t>ut-of-order execution v CPU řeší tentýž problém</a:t>
            </a:r>
          </a:p>
          <a:p>
            <a:pPr lvl="2"/>
            <a:r>
              <a:rPr lang="cs-CZ" dirty="0" smtClean="0"/>
              <a:t>Má více informací ale méně času</a:t>
            </a:r>
          </a:p>
          <a:p>
            <a:pPr lvl="1"/>
            <a:r>
              <a:rPr lang="cs-CZ" dirty="0" smtClean="0"/>
              <a:t>Hledá se takové pořadí které je </a:t>
            </a:r>
          </a:p>
          <a:p>
            <a:pPr lvl="2"/>
            <a:r>
              <a:rPr lang="cs-CZ" dirty="0" smtClean="0"/>
              <a:t>Ekvivalentní z hlediska efektu/pravidel jazyka</a:t>
            </a:r>
          </a:p>
          <a:p>
            <a:pPr lvl="3"/>
            <a:r>
              <a:rPr lang="cs-CZ" dirty="0" smtClean="0"/>
              <a:t>Vyhovuje závislostem</a:t>
            </a:r>
          </a:p>
          <a:p>
            <a:pPr lvl="2"/>
            <a:r>
              <a:rPr lang="cs-CZ" dirty="0" smtClean="0"/>
              <a:t>Nejrychlejší</a:t>
            </a:r>
          </a:p>
          <a:p>
            <a:pPr lvl="3"/>
            <a:r>
              <a:rPr lang="cs-CZ" dirty="0" smtClean="0"/>
              <a:t>Model časování procesoru</a:t>
            </a:r>
          </a:p>
          <a:p>
            <a:pPr lvl="3"/>
            <a:endParaRPr lang="cs-CZ" dirty="0" smtClean="0"/>
          </a:p>
          <a:p>
            <a:pPr lvl="1"/>
            <a:r>
              <a:rPr lang="cs-CZ" altLang="en-US" dirty="0" smtClean="0"/>
              <a:t>Speciální metody pro jednoduché cykly – Software pipelining</a:t>
            </a:r>
          </a:p>
          <a:p>
            <a:pPr lvl="2"/>
            <a:r>
              <a:rPr lang="cs-CZ" altLang="en-US" dirty="0" smtClean="0"/>
              <a:t>Základní blok zakončený podmíněným skokem na svůj začátek</a:t>
            </a:r>
          </a:p>
          <a:p>
            <a:pPr lvl="2"/>
            <a:r>
              <a:rPr lang="cs-CZ" altLang="en-US" dirty="0" smtClean="0"/>
              <a:t>Scheduling optimalizuje chování v cyklu</a:t>
            </a:r>
          </a:p>
          <a:p>
            <a:pPr lvl="3"/>
            <a:r>
              <a:rPr lang="cs-CZ" altLang="en-US" dirty="0" smtClean="0"/>
              <a:t>Zvládá přesouvání instrukcí přes hranice iterací</a:t>
            </a:r>
          </a:p>
          <a:p>
            <a:pPr lvl="3"/>
            <a:r>
              <a:rPr lang="cs-CZ" dirty="0" smtClean="0"/>
              <a:t>Loop unrolling – tělo cyklu se duplikuje pro odstranění některých závislostí</a:t>
            </a:r>
          </a:p>
          <a:p>
            <a:pPr lvl="2"/>
            <a:r>
              <a:rPr lang="cs-CZ" dirty="0" smtClean="0"/>
              <a:t>Základní principy je možné aplikovat i ručně</a:t>
            </a:r>
          </a:p>
          <a:p>
            <a:pPr lvl="3"/>
            <a:r>
              <a:rPr lang="cs-CZ" dirty="0" smtClean="0"/>
              <a:t>Pro lepší porozumění problému v kritických místech kódu</a:t>
            </a:r>
          </a:p>
          <a:p>
            <a:pPr lvl="3"/>
            <a:r>
              <a:rPr lang="cs-CZ" dirty="0" smtClean="0"/>
              <a:t>Pro ruční optimalizace tam, kde překladač selhal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8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379"/>
    </mc:Choice>
    <mc:Fallback xmlns="">
      <p:transition spd="slow" advTm="38437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6CA315-B3E7-4A3B-A40A-D7AE7D5CEC65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3</a:t>
            </a:fld>
            <a:r>
              <a:rPr lang="cs-CZ" altLang="en-US" sz="1400" smtClean="0">
                <a:solidFill>
                  <a:srgbClr val="99FF99"/>
                </a:solidFill>
              </a:rPr>
              <a:t> </a:t>
            </a:r>
            <a:endParaRPr lang="en-US" altLang="en-US" sz="1400" smtClean="0">
              <a:solidFill>
                <a:srgbClr val="99FF99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Závislosti</a:t>
            </a:r>
            <a:endParaRPr lang="cs-CZ" altLang="en-US" noProof="1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indent="0"/>
            <a:endParaRPr lang="cs-CZ" altLang="en-US" dirty="0" smtClean="0"/>
          </a:p>
          <a:p>
            <a:pPr indent="0"/>
            <a:r>
              <a:rPr lang="cs-CZ" altLang="en-US" dirty="0" smtClean="0"/>
              <a:t>Závislost (dependence)</a:t>
            </a:r>
          </a:p>
          <a:p>
            <a:pPr lvl="2"/>
            <a:r>
              <a:rPr lang="cs-CZ" altLang="en-US" dirty="0" smtClean="0"/>
              <a:t>Povinnost provést jednu operaci/instrukci po jiné</a:t>
            </a:r>
          </a:p>
          <a:p>
            <a:pPr lvl="2"/>
            <a:r>
              <a:rPr lang="cs-CZ" altLang="en-US" dirty="0" smtClean="0"/>
              <a:t>Částečné uspořádání operací/instrukcí v jednom BB</a:t>
            </a:r>
          </a:p>
          <a:p>
            <a:pPr lvl="1"/>
            <a:r>
              <a:rPr lang="cs-CZ" altLang="en-US" dirty="0" smtClean="0"/>
              <a:t>Datová závislost (dependence)</a:t>
            </a:r>
          </a:p>
          <a:p>
            <a:pPr lvl="2"/>
            <a:r>
              <a:rPr lang="cs-CZ" altLang="en-US" dirty="0" smtClean="0"/>
              <a:t>Závislost producent-konzument v toku dat</a:t>
            </a:r>
          </a:p>
          <a:p>
            <a:pPr lvl="1"/>
            <a:r>
              <a:rPr lang="cs-CZ" altLang="en-US" dirty="0" smtClean="0"/>
              <a:t>Antidependence</a:t>
            </a:r>
          </a:p>
          <a:p>
            <a:pPr lvl="2"/>
            <a:r>
              <a:rPr lang="cs-CZ" altLang="en-US" dirty="0" smtClean="0"/>
              <a:t>Read-Write: Čtení se musí stihnout před zápisem</a:t>
            </a:r>
          </a:p>
          <a:p>
            <a:pPr lvl="2"/>
            <a:r>
              <a:rPr lang="cs-CZ" altLang="en-US" dirty="0" smtClean="0"/>
              <a:t>Write-Write: Pořadí zápisů se nesmí změnit</a:t>
            </a:r>
          </a:p>
          <a:p>
            <a:pPr lvl="2"/>
            <a:r>
              <a:rPr lang="cs-CZ" altLang="en-US" dirty="0" smtClean="0"/>
              <a:t>Control-dependence: Operaci lze provést až po vyhodnocení podmínky</a:t>
            </a:r>
          </a:p>
          <a:p>
            <a:pPr lvl="3"/>
            <a:r>
              <a:rPr lang="cs-CZ" altLang="en-US" dirty="0" smtClean="0"/>
              <a:t>Týká se operací s efektem, který nelze odčinit (zápisy do paměti, chyby,...)</a:t>
            </a:r>
          </a:p>
          <a:p>
            <a:pPr lvl="2"/>
            <a:r>
              <a:rPr lang="cs-CZ" altLang="en-US" dirty="0" smtClean="0"/>
              <a:t>Jiné důvody, obvykle nízkoúrovňového původu</a:t>
            </a:r>
          </a:p>
          <a:p>
            <a:pPr indent="0"/>
            <a:endParaRPr lang="cs-CZ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49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249"/>
    </mc:Choice>
    <mc:Fallback xmlns="">
      <p:transition spd="slow" advTm="33924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10000"/>
          </a:bodyPr>
          <a:lstStyle/>
          <a:p>
            <a:pPr lvl="4"/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char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chksum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(</a:t>
            </a:r>
            <a:br>
              <a:rPr lang="en-US" alt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char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* </a:t>
            </a:r>
            <a:r>
              <a:rPr lang="cs-CZ" altLang="en-US" dirty="0" smtClean="0">
                <a:solidFill>
                  <a:schemeClr val="bg1">
                    <a:lumMod val="65000"/>
                  </a:schemeClr>
                </a:solidFill>
              </a:rPr>
              <a:t>rp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altLang="en-US" dirty="0" err="1">
                <a:solidFill>
                  <a:schemeClr val="bg1">
                    <a:lumMod val="65000"/>
                  </a:schemeClr>
                </a:solidFill>
              </a:rPr>
              <a:t>int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 smtClean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altLang="en-US" dirty="0" err="1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4"/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{</a:t>
            </a:r>
            <a:endParaRPr lang="cs-CZ" altLang="en-US" dirty="0">
              <a:solidFill>
                <a:schemeClr val="bg1">
                  <a:lumMod val="65000"/>
                </a:schemeClr>
              </a:solidFill>
            </a:endParaRPr>
          </a:p>
          <a:p>
            <a:pPr lvl="4"/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  char </a:t>
            </a:r>
            <a:r>
              <a:rPr lang="cs-CZ" altLang="en-US" dirty="0" smtClean="0">
                <a:solidFill>
                  <a:schemeClr val="bg1">
                    <a:lumMod val="65000"/>
                  </a:schemeClr>
                </a:solidFill>
              </a:rPr>
              <a:t>rs 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= 0;</a:t>
            </a:r>
          </a:p>
          <a:p>
            <a:pPr lvl="4"/>
            <a:r>
              <a:rPr lang="en-US" altLang="en-US" dirty="0"/>
              <a:t>  while ( </a:t>
            </a:r>
            <a:r>
              <a:rPr lang="cs-CZ" altLang="en-US" dirty="0" smtClean="0"/>
              <a:t>r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&gt; 0 )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cs-CZ" altLang="en-US" dirty="0" smtClean="0"/>
              <a:t>    </a:t>
            </a:r>
            <a:r>
              <a:rPr lang="en-US" altLang="en-US" dirty="0" smtClean="0"/>
              <a:t>char </a:t>
            </a:r>
            <a:r>
              <a:rPr lang="cs-CZ" altLang="en-US" dirty="0" smtClean="0"/>
              <a:t>r1 </a:t>
            </a:r>
            <a:r>
              <a:rPr lang="en-US" altLang="en-US" dirty="0" smtClean="0"/>
              <a:t>= *</a:t>
            </a:r>
            <a:r>
              <a:rPr lang="cs-CZ" altLang="en-US" dirty="0" smtClean="0"/>
              <a:t>r</a:t>
            </a:r>
            <a:r>
              <a:rPr lang="en-US" altLang="en-US" dirty="0" smtClean="0"/>
              <a:t>p++;</a:t>
            </a:r>
            <a:endParaRPr lang="cs-CZ" altLang="en-US" dirty="0" smtClean="0"/>
          </a:p>
          <a:p>
            <a:pPr lvl="4"/>
            <a:r>
              <a:rPr lang="cs-CZ" altLang="en-US" dirty="0"/>
              <a:t> </a:t>
            </a:r>
            <a:r>
              <a:rPr lang="cs-CZ" altLang="en-US" dirty="0" smtClean="0"/>
              <a:t>   </a:t>
            </a:r>
            <a:r>
              <a:rPr lang="cs-CZ" altLang="en-US" dirty="0"/>
              <a:t>r</a:t>
            </a:r>
            <a:r>
              <a:rPr lang="en-US" altLang="en-US" dirty="0"/>
              <a:t>s </a:t>
            </a:r>
            <a:r>
              <a:rPr lang="en-US" altLang="en-US" dirty="0" smtClean="0"/>
              <a:t>^= r1;</a:t>
            </a:r>
            <a:endParaRPr lang="en-US" altLang="en-US" dirty="0"/>
          </a:p>
          <a:p>
            <a:pPr lvl="4"/>
            <a:r>
              <a:rPr lang="en-US" altLang="en-US" dirty="0"/>
              <a:t>    </a:t>
            </a:r>
            <a:r>
              <a:rPr lang="en-US" altLang="en-US" dirty="0" smtClean="0"/>
              <a:t>--</a:t>
            </a:r>
            <a:r>
              <a:rPr lang="cs-CZ" altLang="en-US" dirty="0" smtClean="0"/>
              <a:t>r</a:t>
            </a:r>
            <a:r>
              <a:rPr lang="en-US" altLang="en-US" dirty="0" err="1" smtClean="0"/>
              <a:t>i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}</a:t>
            </a:r>
            <a:endParaRPr lang="cs-CZ" altLang="en-US" dirty="0"/>
          </a:p>
          <a:p>
            <a:pPr lvl="4"/>
            <a:r>
              <a:rPr lang="cs-CZ" altLang="en-US" dirty="0"/>
              <a:t>  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return </a:t>
            </a:r>
            <a:r>
              <a:rPr lang="cs-CZ" altLang="en-US" dirty="0" smtClean="0">
                <a:solidFill>
                  <a:schemeClr val="bg1">
                    <a:lumMod val="65000"/>
                  </a:schemeClr>
                </a:solidFill>
              </a:rPr>
              <a:t>rs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;</a:t>
            </a:r>
          </a:p>
          <a:p>
            <a:pPr lvl="4"/>
            <a:r>
              <a:rPr lang="en-US" altLang="en-US" dirty="0" smtClean="0">
                <a:solidFill>
                  <a:schemeClr val="bg1">
                    <a:lumMod val="65000"/>
                  </a:schemeClr>
                </a:solidFill>
              </a:rPr>
              <a:t>}</a:t>
            </a:r>
            <a:endParaRPr lang="cs-CZ" alt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altLang="en-US" dirty="0"/>
              <a:t>Datové závislosti</a:t>
            </a:r>
          </a:p>
          <a:p>
            <a:r>
              <a:rPr lang="cs-CZ" altLang="en-US" dirty="0"/>
              <a:t>Antidependence</a:t>
            </a:r>
          </a:p>
          <a:p>
            <a:pPr lvl="1"/>
            <a:r>
              <a:rPr lang="cs-CZ" altLang="en-US" dirty="0"/>
              <a:t>důsledek opakovaného používání proměnných</a:t>
            </a:r>
          </a:p>
          <a:p>
            <a:r>
              <a:rPr lang="cs-CZ" altLang="en-US" dirty="0" smtClean="0"/>
              <a:t>Control </a:t>
            </a:r>
            <a:r>
              <a:rPr lang="cs-CZ" altLang="en-US" dirty="0"/>
              <a:t>dependence</a:t>
            </a:r>
          </a:p>
          <a:p>
            <a:pPr lvl="1"/>
            <a:r>
              <a:rPr lang="cs-CZ" altLang="en-US" dirty="0"/>
              <a:t>jgt -</a:t>
            </a:r>
            <a:r>
              <a:rPr lang="en-US" altLang="en-US" dirty="0"/>
              <a:t>&gt; </a:t>
            </a:r>
            <a:r>
              <a:rPr lang="en-US" altLang="en-US" dirty="0" err="1"/>
              <a:t>mov</a:t>
            </a:r>
            <a:endParaRPr lang="en-US" altLang="en-US" dirty="0"/>
          </a:p>
          <a:p>
            <a:pPr lvl="4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smtClean="0"/>
              <a:t>říklad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62745" y="2276252"/>
            <a:ext cx="3384550" cy="208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483470" y="3789139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627933" y="4220939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915270" y="3932014"/>
            <a:ext cx="0" cy="288925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2339008" y="2276252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339008" y="3139852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715495" y="2276252"/>
            <a:ext cx="0" cy="1296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562970" y="2636614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339008" y="2276252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 flipH="1">
            <a:off x="2267570" y="4365402"/>
            <a:ext cx="1223963" cy="6492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475408" y="2060352"/>
            <a:ext cx="0" cy="2519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 flipH="1" flipV="1">
            <a:off x="2051670" y="1628552"/>
            <a:ext cx="13684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H="1">
            <a:off x="1475408" y="162855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2267570" y="1628552"/>
            <a:ext cx="1944688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H="1">
            <a:off x="1330945" y="1628552"/>
            <a:ext cx="720725" cy="3587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1475408" y="4579714"/>
            <a:ext cx="647700" cy="217488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1330945" y="1987327"/>
            <a:ext cx="0" cy="26654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1835770" y="2996977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2915270" y="3428777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4212258" y="3428777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4644058" y="3573239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4139233" y="2781077"/>
            <a:ext cx="433387" cy="64611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3491533" y="3932014"/>
            <a:ext cx="0" cy="433388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45"/>
          <p:cNvSpPr>
            <a:spLocks noChangeShapeType="1"/>
          </p:cNvSpPr>
          <p:nvPr/>
        </p:nvSpPr>
        <p:spPr bwMode="auto">
          <a:xfrm>
            <a:off x="3420095" y="2276252"/>
            <a:ext cx="0" cy="1152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46"/>
          <p:cNvSpPr>
            <a:spLocks noChangeShapeType="1"/>
          </p:cNvSpPr>
          <p:nvPr/>
        </p:nvSpPr>
        <p:spPr bwMode="auto">
          <a:xfrm flipH="1">
            <a:off x="3131170" y="3573239"/>
            <a:ext cx="576263" cy="215900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flipH="1">
            <a:off x="1619870" y="2131789"/>
            <a:ext cx="0" cy="23764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48"/>
          <p:cNvSpPr>
            <a:spLocks noChangeShapeType="1"/>
          </p:cNvSpPr>
          <p:nvPr/>
        </p:nvSpPr>
        <p:spPr bwMode="auto">
          <a:xfrm flipH="1" flipV="1">
            <a:off x="1907208" y="1987327"/>
            <a:ext cx="4318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49"/>
          <p:cNvSpPr>
            <a:spLocks noChangeShapeType="1"/>
          </p:cNvSpPr>
          <p:nvPr/>
        </p:nvSpPr>
        <p:spPr bwMode="auto">
          <a:xfrm flipH="1">
            <a:off x="1619870" y="1988914"/>
            <a:ext cx="287338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50"/>
          <p:cNvSpPr>
            <a:spLocks noChangeShapeType="1"/>
          </p:cNvSpPr>
          <p:nvPr/>
        </p:nvSpPr>
        <p:spPr bwMode="auto">
          <a:xfrm flipH="1" flipV="1">
            <a:off x="1619870" y="4506689"/>
            <a:ext cx="287338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51"/>
          <p:cNvSpPr>
            <a:spLocks noChangeShapeType="1"/>
          </p:cNvSpPr>
          <p:nvPr/>
        </p:nvSpPr>
        <p:spPr bwMode="auto">
          <a:xfrm flipH="1">
            <a:off x="1907208" y="4365402"/>
            <a:ext cx="431800" cy="214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52"/>
          <p:cNvSpPr>
            <a:spLocks noChangeShapeType="1"/>
          </p:cNvSpPr>
          <p:nvPr/>
        </p:nvSpPr>
        <p:spPr bwMode="auto">
          <a:xfrm>
            <a:off x="1330945" y="4652739"/>
            <a:ext cx="936625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 flipV="1">
            <a:off x="2339008" y="4363814"/>
            <a:ext cx="230505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59"/>
          <p:cNvSpPr txBox="1">
            <a:spLocks noChangeArrowheads="1"/>
          </p:cNvSpPr>
          <p:nvPr/>
        </p:nvSpPr>
        <p:spPr bwMode="auto">
          <a:xfrm>
            <a:off x="4212258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40" name="Text Box 60"/>
          <p:cNvSpPr txBox="1">
            <a:spLocks noChangeArrowheads="1"/>
          </p:cNvSpPr>
          <p:nvPr/>
        </p:nvSpPr>
        <p:spPr bwMode="auto">
          <a:xfrm>
            <a:off x="2915270" y="35716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1" name="Text Box 61"/>
          <p:cNvSpPr txBox="1">
            <a:spLocks noChangeArrowheads="1"/>
          </p:cNvSpPr>
          <p:nvPr/>
        </p:nvSpPr>
        <p:spPr bwMode="auto">
          <a:xfrm>
            <a:off x="2699370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275633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43" name="Text Box 64"/>
          <p:cNvSpPr txBox="1">
            <a:spLocks noChangeArrowheads="1"/>
          </p:cNvSpPr>
          <p:nvPr/>
        </p:nvSpPr>
        <p:spPr bwMode="auto">
          <a:xfrm>
            <a:off x="2123108" y="27810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3707433" y="234768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5" name="Text Box 66"/>
          <p:cNvSpPr txBox="1">
            <a:spLocks noChangeArrowheads="1"/>
          </p:cNvSpPr>
          <p:nvPr/>
        </p:nvSpPr>
        <p:spPr bwMode="auto">
          <a:xfrm>
            <a:off x="4715495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6" name="Line 67"/>
          <p:cNvSpPr>
            <a:spLocks noChangeShapeType="1"/>
          </p:cNvSpPr>
          <p:nvPr/>
        </p:nvSpPr>
        <p:spPr bwMode="auto">
          <a:xfrm flipH="1">
            <a:off x="1043608" y="1773014"/>
            <a:ext cx="0" cy="3024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68"/>
          <p:cNvSpPr>
            <a:spLocks noChangeShapeType="1"/>
          </p:cNvSpPr>
          <p:nvPr/>
        </p:nvSpPr>
        <p:spPr bwMode="auto">
          <a:xfrm flipH="1">
            <a:off x="1043608" y="1196752"/>
            <a:ext cx="1150937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69"/>
          <p:cNvSpPr>
            <a:spLocks noChangeShapeType="1"/>
          </p:cNvSpPr>
          <p:nvPr/>
        </p:nvSpPr>
        <p:spPr bwMode="auto">
          <a:xfrm>
            <a:off x="1043608" y="4797202"/>
            <a:ext cx="129540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70"/>
          <p:cNvSpPr>
            <a:spLocks noChangeShapeType="1"/>
          </p:cNvSpPr>
          <p:nvPr/>
        </p:nvSpPr>
        <p:spPr bwMode="auto">
          <a:xfrm flipH="1">
            <a:off x="2123108" y="436540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71"/>
          <p:cNvSpPr>
            <a:spLocks noChangeShapeType="1"/>
          </p:cNvSpPr>
          <p:nvPr/>
        </p:nvSpPr>
        <p:spPr bwMode="auto">
          <a:xfrm>
            <a:off x="4212258" y="2276252"/>
            <a:ext cx="0" cy="360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Text Box 72"/>
          <p:cNvSpPr txBox="1">
            <a:spLocks noChangeArrowheads="1"/>
          </p:cNvSpPr>
          <p:nvPr/>
        </p:nvSpPr>
        <p:spPr bwMode="auto">
          <a:xfrm>
            <a:off x="3994770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52" name="Line 73"/>
          <p:cNvSpPr>
            <a:spLocks noChangeShapeType="1"/>
          </p:cNvSpPr>
          <p:nvPr/>
        </p:nvSpPr>
        <p:spPr bwMode="auto">
          <a:xfrm>
            <a:off x="2194545" y="1196752"/>
            <a:ext cx="2520950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Line 74"/>
          <p:cNvSpPr>
            <a:spLocks noChangeShapeType="1"/>
          </p:cNvSpPr>
          <p:nvPr/>
        </p:nvSpPr>
        <p:spPr bwMode="auto">
          <a:xfrm flipH="1" flipV="1">
            <a:off x="1186483" y="1844452"/>
            <a:ext cx="0" cy="28797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Line 75"/>
          <p:cNvSpPr>
            <a:spLocks noChangeShapeType="1"/>
          </p:cNvSpPr>
          <p:nvPr/>
        </p:nvSpPr>
        <p:spPr bwMode="auto">
          <a:xfrm flipH="1">
            <a:off x="1186483" y="1339627"/>
            <a:ext cx="1008062" cy="5048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Line 76"/>
          <p:cNvSpPr>
            <a:spLocks noChangeShapeType="1"/>
          </p:cNvSpPr>
          <p:nvPr/>
        </p:nvSpPr>
        <p:spPr bwMode="auto">
          <a:xfrm>
            <a:off x="2194545" y="1339627"/>
            <a:ext cx="2305050" cy="9366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79"/>
          <p:cNvSpPr>
            <a:spLocks noChangeShapeType="1"/>
          </p:cNvSpPr>
          <p:nvPr/>
        </p:nvSpPr>
        <p:spPr bwMode="auto">
          <a:xfrm>
            <a:off x="4499595" y="2276252"/>
            <a:ext cx="0" cy="360362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80"/>
          <p:cNvSpPr>
            <a:spLocks noChangeShapeType="1"/>
          </p:cNvSpPr>
          <p:nvPr/>
        </p:nvSpPr>
        <p:spPr bwMode="auto">
          <a:xfrm>
            <a:off x="1186483" y="4724177"/>
            <a:ext cx="1081087" cy="433387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Line 81"/>
          <p:cNvSpPr>
            <a:spLocks noChangeShapeType="1"/>
          </p:cNvSpPr>
          <p:nvPr/>
        </p:nvSpPr>
        <p:spPr bwMode="auto">
          <a:xfrm flipH="1">
            <a:off x="2267570" y="4365402"/>
            <a:ext cx="2016125" cy="79057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82"/>
          <p:cNvSpPr>
            <a:spLocks noChangeShapeType="1"/>
          </p:cNvSpPr>
          <p:nvPr/>
        </p:nvSpPr>
        <p:spPr bwMode="auto">
          <a:xfrm>
            <a:off x="4283695" y="3573239"/>
            <a:ext cx="0" cy="792163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83"/>
          <p:cNvSpPr txBox="1">
            <a:spLocks noChangeArrowheads="1"/>
          </p:cNvSpPr>
          <p:nvPr/>
        </p:nvSpPr>
        <p:spPr bwMode="auto">
          <a:xfrm>
            <a:off x="4283695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1" name="Line 169"/>
          <p:cNvSpPr>
            <a:spLocks noChangeShapeType="1"/>
          </p:cNvSpPr>
          <p:nvPr/>
        </p:nvSpPr>
        <p:spPr bwMode="auto">
          <a:xfrm>
            <a:off x="2267570" y="1628552"/>
            <a:ext cx="576263" cy="6477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170"/>
          <p:cNvSpPr>
            <a:spLocks noChangeShapeType="1"/>
          </p:cNvSpPr>
          <p:nvPr/>
        </p:nvSpPr>
        <p:spPr bwMode="auto">
          <a:xfrm flipH="1">
            <a:off x="2843833" y="2276252"/>
            <a:ext cx="0" cy="1512887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3" name="Text Box 171"/>
          <p:cNvSpPr txBox="1">
            <a:spLocks noChangeArrowheads="1"/>
          </p:cNvSpPr>
          <p:nvPr/>
        </p:nvSpPr>
        <p:spPr bwMode="auto">
          <a:xfrm>
            <a:off x="2627933" y="34287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64" name="Line 205"/>
          <p:cNvSpPr>
            <a:spLocks noChangeShapeType="1"/>
          </p:cNvSpPr>
          <p:nvPr/>
        </p:nvSpPr>
        <p:spPr bwMode="auto">
          <a:xfrm flipV="1">
            <a:off x="2483470" y="2781077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Text Box 206"/>
          <p:cNvSpPr txBox="1">
            <a:spLocks noChangeArrowheads="1"/>
          </p:cNvSpPr>
          <p:nvPr/>
        </p:nvSpPr>
        <p:spPr bwMode="auto">
          <a:xfrm>
            <a:off x="2554908" y="27080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6" name="Text Box 207"/>
          <p:cNvSpPr txBox="1">
            <a:spLocks noChangeArrowheads="1"/>
          </p:cNvSpPr>
          <p:nvPr/>
        </p:nvSpPr>
        <p:spPr bwMode="auto">
          <a:xfrm>
            <a:off x="3635995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67" name="Line 208"/>
          <p:cNvSpPr>
            <a:spLocks noChangeShapeType="1"/>
          </p:cNvSpPr>
          <p:nvPr/>
        </p:nvSpPr>
        <p:spPr bwMode="auto">
          <a:xfrm flipH="1">
            <a:off x="2267570" y="4365402"/>
            <a:ext cx="15843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Line 209"/>
          <p:cNvSpPr>
            <a:spLocks noChangeShapeType="1"/>
          </p:cNvSpPr>
          <p:nvPr/>
        </p:nvSpPr>
        <p:spPr bwMode="auto">
          <a:xfrm>
            <a:off x="3851895" y="3573239"/>
            <a:ext cx="0" cy="7921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8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261"/>
    </mc:Choice>
    <mc:Fallback xmlns="">
      <p:transition spd="slow" advTm="36126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B54172F-C478-4FAE-9B88-C8A1F8046DA9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5</a:t>
            </a:fld>
            <a:r>
              <a:rPr lang="cs-CZ" altLang="en-US" sz="1400" smtClean="0">
                <a:solidFill>
                  <a:srgbClr val="99FF99"/>
                </a:solidFill>
              </a:rPr>
              <a:t> </a:t>
            </a:r>
            <a:endParaRPr lang="en-US" altLang="en-US" sz="1400" smtClean="0">
              <a:solidFill>
                <a:srgbClr val="99FF99"/>
              </a:solidFill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Scheduling</a:t>
            </a:r>
            <a:endParaRPr lang="cs-CZ" altLang="en-US" noProof="1" smtClean="0"/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indent="0"/>
            <a:r>
              <a:rPr lang="cs-CZ" altLang="en-US" dirty="0" smtClean="0"/>
              <a:t>Model procesoru</a:t>
            </a:r>
          </a:p>
          <a:p>
            <a:pPr lvl="1"/>
            <a:r>
              <a:rPr lang="cs-CZ" altLang="en-US" dirty="0" smtClean="0"/>
              <a:t>Latence – časování závislých dvojic instrukcí</a:t>
            </a:r>
          </a:p>
          <a:p>
            <a:pPr lvl="2"/>
            <a:r>
              <a:rPr lang="cs-CZ" altLang="en-US" dirty="0" smtClean="0"/>
              <a:t>Počet cyklů procesoru, který musí proběhnout mezi referenčními body závislých instrukcí</a:t>
            </a:r>
          </a:p>
          <a:p>
            <a:pPr lvl="2"/>
            <a:r>
              <a:rPr lang="cs-CZ" altLang="en-US" dirty="0" smtClean="0"/>
              <a:t>U antidependencí a ve speciálních případech může být nulová</a:t>
            </a:r>
          </a:p>
          <a:p>
            <a:pPr lvl="1"/>
            <a:r>
              <a:rPr lang="cs-CZ" altLang="en-US" dirty="0" smtClean="0"/>
              <a:t>Rezervační </a:t>
            </a:r>
            <a:r>
              <a:rPr lang="cs-CZ" altLang="en-US" dirty="0"/>
              <a:t>tabulky – schopnosti paralelního zpracování</a:t>
            </a:r>
          </a:p>
          <a:p>
            <a:pPr lvl="2"/>
            <a:r>
              <a:rPr lang="cs-CZ" altLang="en-US" dirty="0"/>
              <a:t>Procesor je rozdělen na funkční jednotky různých druhů</a:t>
            </a:r>
          </a:p>
          <a:p>
            <a:pPr lvl="2"/>
            <a:r>
              <a:rPr lang="cs-CZ" altLang="en-US" dirty="0"/>
              <a:t>Je určen počet jednotek každého druhu</a:t>
            </a:r>
          </a:p>
          <a:p>
            <a:pPr lvl="2"/>
            <a:r>
              <a:rPr lang="cs-CZ" altLang="en-US" dirty="0"/>
              <a:t>Pro každou instrukci definována rezervační tabulka</a:t>
            </a:r>
          </a:p>
          <a:p>
            <a:pPr lvl="3"/>
            <a:r>
              <a:rPr lang="en-US" altLang="en-US" dirty="0"/>
              <a:t>Po</a:t>
            </a:r>
            <a:r>
              <a:rPr lang="cs-CZ" altLang="en-US" dirty="0"/>
              <a:t>čet jednotek daného druhu, který instrukce potřebuje v daném </a:t>
            </a:r>
            <a:r>
              <a:rPr lang="cs-CZ" altLang="en-US" dirty="0" smtClean="0"/>
              <a:t>čase</a:t>
            </a:r>
            <a:endParaRPr lang="cs-CZ" altLang="en-US" dirty="0"/>
          </a:p>
          <a:p>
            <a:pPr lvl="2"/>
            <a:r>
              <a:rPr lang="en-US" altLang="en-US" dirty="0" err="1" smtClean="0"/>
              <a:t>Velmi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primitivn</a:t>
            </a:r>
            <a:r>
              <a:rPr lang="cs-CZ" altLang="en-US" dirty="0" smtClean="0"/>
              <a:t>í model ve srovnání s dnešními CPU</a:t>
            </a:r>
          </a:p>
          <a:p>
            <a:pPr lvl="3"/>
            <a:r>
              <a:rPr lang="cs-CZ" altLang="en-US" dirty="0" smtClean="0"/>
              <a:t>Přesto většinou řídí scheduling správným směrem</a:t>
            </a:r>
            <a:endParaRPr lang="cs-CZ" altLang="en-US" dirty="0"/>
          </a:p>
          <a:p>
            <a:pPr lvl="2"/>
            <a:endParaRPr lang="cs-CZ" altLang="en-US" dirty="0" smtClean="0"/>
          </a:p>
          <a:p>
            <a:pPr lvl="2"/>
            <a:endParaRPr lang="cs-CZ" altLang="en-US" dirty="0"/>
          </a:p>
          <a:p>
            <a:pPr lvl="2"/>
            <a:endParaRPr lang="cs-CZ" altLang="en-US" dirty="0" smtClean="0"/>
          </a:p>
          <a:p>
            <a:pPr lvl="2"/>
            <a:endParaRPr lang="cs-CZ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40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279"/>
    </mc:Choice>
    <mc:Fallback xmlns="">
      <p:transition spd="slow" advTm="11327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F9A436-AA58-4474-81E0-8BD8BE6179ED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6</a:t>
            </a:fld>
            <a:r>
              <a:rPr lang="cs-CZ" altLang="en-US" sz="1400" smtClean="0">
                <a:solidFill>
                  <a:srgbClr val="99FF99"/>
                </a:solidFill>
              </a:rPr>
              <a:t> </a:t>
            </a:r>
            <a:endParaRPr lang="en-US" altLang="en-US" sz="1400" smtClean="0">
              <a:solidFill>
                <a:srgbClr val="99FF99"/>
              </a:solidFill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Scheduling</a:t>
            </a:r>
            <a:endParaRPr lang="cs-CZ" altLang="en-US" noProof="1" smtClean="0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indent="0"/>
            <a:r>
              <a:rPr lang="cs-CZ" altLang="en-US" dirty="0" smtClean="0"/>
              <a:t>Scheduling pouze odhaduje skutečné časování</a:t>
            </a:r>
          </a:p>
          <a:p>
            <a:pPr lvl="1"/>
            <a:r>
              <a:rPr lang="cs-CZ" altLang="en-US" dirty="0" smtClean="0"/>
              <a:t>Skutečné časování je ovlivněno nepředvídatelnými jevy</a:t>
            </a:r>
          </a:p>
          <a:p>
            <a:pPr lvl="2"/>
            <a:r>
              <a:rPr lang="cs-CZ" altLang="en-US" dirty="0" smtClean="0"/>
              <a:t>Zbytky rozpracovaných instrukcí z předchozího </a:t>
            </a:r>
            <a:r>
              <a:rPr lang="en-US" altLang="en-US" dirty="0" smtClean="0"/>
              <a:t>k</a:t>
            </a:r>
            <a:r>
              <a:rPr lang="cs-CZ" altLang="en-US" dirty="0" smtClean="0"/>
              <a:t>ó</a:t>
            </a:r>
            <a:r>
              <a:rPr lang="en-US" altLang="en-US" dirty="0" smtClean="0"/>
              <a:t>du</a:t>
            </a:r>
            <a:endParaRPr lang="cs-CZ" altLang="en-US" dirty="0" smtClean="0"/>
          </a:p>
          <a:p>
            <a:pPr lvl="3"/>
            <a:r>
              <a:rPr lang="cs-CZ" altLang="en-US" dirty="0" smtClean="0"/>
              <a:t>Řešení: Trace-scheduling, řízení profilem</a:t>
            </a:r>
          </a:p>
          <a:p>
            <a:pPr lvl="2"/>
            <a:r>
              <a:rPr lang="cs-CZ" altLang="en-US" dirty="0" smtClean="0"/>
              <a:t>Paměťová hierarchie</a:t>
            </a:r>
          </a:p>
          <a:p>
            <a:pPr lvl="3"/>
            <a:r>
              <a:rPr lang="cs-CZ" altLang="en-US" dirty="0" smtClean="0"/>
              <a:t>Doba přístupu k paměti závisí na přítomnosti v cache</a:t>
            </a:r>
          </a:p>
          <a:p>
            <a:pPr lvl="3"/>
            <a:r>
              <a:rPr lang="cs-CZ" altLang="en-US" dirty="0" smtClean="0"/>
              <a:t>Obvykle se předpokládá nejlepší možný průběh</a:t>
            </a:r>
          </a:p>
          <a:p>
            <a:pPr lvl="3"/>
            <a:r>
              <a:rPr lang="cs-CZ" altLang="en-US" dirty="0" smtClean="0"/>
              <a:t>Speciální problém: Multithreaded aplikace na multiprocesorech</a:t>
            </a:r>
          </a:p>
          <a:p>
            <a:pPr lvl="2"/>
            <a:r>
              <a:rPr lang="cs-CZ" altLang="en-US" dirty="0" smtClean="0"/>
              <a:t>Fetch bandwidth</a:t>
            </a:r>
          </a:p>
          <a:p>
            <a:pPr lvl="3"/>
            <a:r>
              <a:rPr lang="cs-CZ" altLang="en-US" dirty="0" smtClean="0"/>
              <a:t>Instrukce nemusí být načteny a dekódovány včas</a:t>
            </a:r>
          </a:p>
          <a:p>
            <a:pPr lvl="3"/>
            <a:r>
              <a:rPr lang="cs-CZ" altLang="en-US" dirty="0" smtClean="0"/>
              <a:t>Zdržují skoky a soupeření o přístup do paměti</a:t>
            </a:r>
          </a:p>
          <a:p>
            <a:pPr lvl="3"/>
            <a:r>
              <a:rPr lang="cs-CZ" altLang="en-US" dirty="0" smtClean="0"/>
              <a:t>Přesné simulování fetch jednotky by neúměrně komplikovalo scheduler</a:t>
            </a:r>
          </a:p>
          <a:p>
            <a:pPr lvl="1"/>
            <a:r>
              <a:rPr lang="cs-CZ" altLang="en-US" dirty="0" smtClean="0"/>
              <a:t>Scheduler nezná skutečné závislosti přístupů do paměti</a:t>
            </a:r>
          </a:p>
          <a:p>
            <a:pPr lvl="2"/>
            <a:r>
              <a:rPr lang="cs-CZ" altLang="en-US" dirty="0" smtClean="0"/>
              <a:t>Musí postupovat opatrně a zohledňuje i nejisté závislosti</a:t>
            </a:r>
          </a:p>
          <a:p>
            <a:pPr lvl="2"/>
            <a:r>
              <a:rPr lang="cs-CZ" altLang="en-US" dirty="0" smtClean="0"/>
              <a:t>Procesor zná skutečné adresy přístupů a detekuje pouze skutečné závislosti</a:t>
            </a:r>
          </a:p>
          <a:p>
            <a:pPr lvl="3"/>
            <a:r>
              <a:rPr lang="en-US" altLang="en-US" dirty="0" err="1" smtClean="0"/>
              <a:t>Procesor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</a:t>
            </a:r>
            <a:r>
              <a:rPr lang="cs-CZ" altLang="en-US" dirty="0" smtClean="0"/>
              <a:t>áže v některých případech udělat roll-back – spekulativní provádění</a:t>
            </a:r>
            <a:endParaRPr lang="en-US" altLang="en-US" dirty="0" smtClean="0"/>
          </a:p>
          <a:p>
            <a:pPr lvl="3"/>
            <a:r>
              <a:rPr lang="cs-CZ" altLang="en-US" dirty="0" smtClean="0"/>
              <a:t>Agresivně optimalizující procesor může zvolit zcela jiné pořadí instrukcí</a:t>
            </a:r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77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592"/>
    </mc:Choice>
    <mc:Fallback xmlns="">
      <p:transition spd="slow" advTm="54459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ntent Placeholder 121"/>
          <p:cNvSpPr>
            <a:spLocks noGrp="1"/>
          </p:cNvSpPr>
          <p:nvPr>
            <p:ph sz="quarter" idx="2"/>
          </p:nvPr>
        </p:nvSpPr>
        <p:spPr>
          <a:xfrm>
            <a:off x="4716016" y="4868564"/>
            <a:ext cx="4320480" cy="1584772"/>
          </a:xfrm>
        </p:spPr>
        <p:txBody>
          <a:bodyPr/>
          <a:lstStyle/>
          <a:p>
            <a:pPr lvl="1"/>
            <a:r>
              <a:rPr lang="cs-CZ" dirty="0" smtClean="0"/>
              <a:t>Číslo před lomítkem </a:t>
            </a:r>
            <a:r>
              <a:rPr lang="en-US" dirty="0" smtClean="0"/>
              <a:t>= </a:t>
            </a:r>
            <a:r>
              <a:rPr lang="en-US" dirty="0" err="1" smtClean="0"/>
              <a:t>latence</a:t>
            </a:r>
            <a:endParaRPr lang="en-US" dirty="0" smtClean="0"/>
          </a:p>
          <a:p>
            <a:pPr lvl="1"/>
            <a:r>
              <a:rPr lang="cs-CZ" dirty="0" smtClean="0"/>
              <a:t>Číslo za lomítkem </a:t>
            </a:r>
            <a:r>
              <a:rPr lang="en-US" dirty="0" smtClean="0"/>
              <a:t>= </a:t>
            </a:r>
            <a:r>
              <a:rPr lang="cs-CZ" dirty="0" smtClean="0"/>
              <a:t>počet překročení hranice iterací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Přehlednější abstrakce téhož problému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657" y="2276252"/>
            <a:ext cx="3384550" cy="208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91382" y="3789139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835845" y="4220939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123182" y="3932014"/>
            <a:ext cx="0" cy="288925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1546920" y="2276252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546920" y="3139852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923407" y="2276252"/>
            <a:ext cx="0" cy="1296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770882" y="2636614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546920" y="2276252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 flipH="1">
            <a:off x="1475482" y="4365402"/>
            <a:ext cx="1223963" cy="6492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683320" y="2060352"/>
            <a:ext cx="0" cy="2519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 flipH="1" flipV="1">
            <a:off x="1259582" y="1628552"/>
            <a:ext cx="13684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H="1">
            <a:off x="683320" y="162855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1475482" y="1628552"/>
            <a:ext cx="1944688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H="1">
            <a:off x="538857" y="1628552"/>
            <a:ext cx="720725" cy="3587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683320" y="4579714"/>
            <a:ext cx="647700" cy="217488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538857" y="1987327"/>
            <a:ext cx="0" cy="26654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1043682" y="2996977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2123182" y="3428777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3420170" y="3428777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3851970" y="3573239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3347145" y="2781077"/>
            <a:ext cx="433387" cy="64611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2699445" y="3932014"/>
            <a:ext cx="0" cy="433388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45"/>
          <p:cNvSpPr>
            <a:spLocks noChangeShapeType="1"/>
          </p:cNvSpPr>
          <p:nvPr/>
        </p:nvSpPr>
        <p:spPr bwMode="auto">
          <a:xfrm>
            <a:off x="2628007" y="2276252"/>
            <a:ext cx="0" cy="1152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46"/>
          <p:cNvSpPr>
            <a:spLocks noChangeShapeType="1"/>
          </p:cNvSpPr>
          <p:nvPr/>
        </p:nvSpPr>
        <p:spPr bwMode="auto">
          <a:xfrm flipH="1">
            <a:off x="2339082" y="3573239"/>
            <a:ext cx="576263" cy="215900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flipH="1">
            <a:off x="827782" y="2131789"/>
            <a:ext cx="0" cy="23764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48"/>
          <p:cNvSpPr>
            <a:spLocks noChangeShapeType="1"/>
          </p:cNvSpPr>
          <p:nvPr/>
        </p:nvSpPr>
        <p:spPr bwMode="auto">
          <a:xfrm flipH="1" flipV="1">
            <a:off x="1115120" y="1987327"/>
            <a:ext cx="4318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49"/>
          <p:cNvSpPr>
            <a:spLocks noChangeShapeType="1"/>
          </p:cNvSpPr>
          <p:nvPr/>
        </p:nvSpPr>
        <p:spPr bwMode="auto">
          <a:xfrm flipH="1">
            <a:off x="827782" y="1988914"/>
            <a:ext cx="287338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50"/>
          <p:cNvSpPr>
            <a:spLocks noChangeShapeType="1"/>
          </p:cNvSpPr>
          <p:nvPr/>
        </p:nvSpPr>
        <p:spPr bwMode="auto">
          <a:xfrm flipH="1" flipV="1">
            <a:off x="827782" y="4506689"/>
            <a:ext cx="287338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51"/>
          <p:cNvSpPr>
            <a:spLocks noChangeShapeType="1"/>
          </p:cNvSpPr>
          <p:nvPr/>
        </p:nvSpPr>
        <p:spPr bwMode="auto">
          <a:xfrm flipH="1">
            <a:off x="1115120" y="4365402"/>
            <a:ext cx="431800" cy="214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52"/>
          <p:cNvSpPr>
            <a:spLocks noChangeShapeType="1"/>
          </p:cNvSpPr>
          <p:nvPr/>
        </p:nvSpPr>
        <p:spPr bwMode="auto">
          <a:xfrm>
            <a:off x="538857" y="4652739"/>
            <a:ext cx="936625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 flipV="1">
            <a:off x="1546920" y="4363814"/>
            <a:ext cx="230505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59"/>
          <p:cNvSpPr txBox="1">
            <a:spLocks noChangeArrowheads="1"/>
          </p:cNvSpPr>
          <p:nvPr/>
        </p:nvSpPr>
        <p:spPr bwMode="auto">
          <a:xfrm>
            <a:off x="3420170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40" name="Text Box 60"/>
          <p:cNvSpPr txBox="1">
            <a:spLocks noChangeArrowheads="1"/>
          </p:cNvSpPr>
          <p:nvPr/>
        </p:nvSpPr>
        <p:spPr bwMode="auto">
          <a:xfrm>
            <a:off x="2123182" y="35716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1" name="Text Box 61"/>
          <p:cNvSpPr txBox="1">
            <a:spLocks noChangeArrowheads="1"/>
          </p:cNvSpPr>
          <p:nvPr/>
        </p:nvSpPr>
        <p:spPr bwMode="auto">
          <a:xfrm>
            <a:off x="1907282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2483545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43" name="Text Box 64"/>
          <p:cNvSpPr txBox="1">
            <a:spLocks noChangeArrowheads="1"/>
          </p:cNvSpPr>
          <p:nvPr/>
        </p:nvSpPr>
        <p:spPr bwMode="auto">
          <a:xfrm>
            <a:off x="1331020" y="27810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2915345" y="234768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5" name="Text Box 66"/>
          <p:cNvSpPr txBox="1">
            <a:spLocks noChangeArrowheads="1"/>
          </p:cNvSpPr>
          <p:nvPr/>
        </p:nvSpPr>
        <p:spPr bwMode="auto">
          <a:xfrm>
            <a:off x="3923407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6" name="Line 67"/>
          <p:cNvSpPr>
            <a:spLocks noChangeShapeType="1"/>
          </p:cNvSpPr>
          <p:nvPr/>
        </p:nvSpPr>
        <p:spPr bwMode="auto">
          <a:xfrm flipH="1">
            <a:off x="251520" y="1773014"/>
            <a:ext cx="0" cy="3024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68"/>
          <p:cNvSpPr>
            <a:spLocks noChangeShapeType="1"/>
          </p:cNvSpPr>
          <p:nvPr/>
        </p:nvSpPr>
        <p:spPr bwMode="auto">
          <a:xfrm flipH="1">
            <a:off x="251520" y="1196752"/>
            <a:ext cx="1150937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69"/>
          <p:cNvSpPr>
            <a:spLocks noChangeShapeType="1"/>
          </p:cNvSpPr>
          <p:nvPr/>
        </p:nvSpPr>
        <p:spPr bwMode="auto">
          <a:xfrm>
            <a:off x="251520" y="4797202"/>
            <a:ext cx="129540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70"/>
          <p:cNvSpPr>
            <a:spLocks noChangeShapeType="1"/>
          </p:cNvSpPr>
          <p:nvPr/>
        </p:nvSpPr>
        <p:spPr bwMode="auto">
          <a:xfrm flipH="1">
            <a:off x="1331020" y="436540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71"/>
          <p:cNvSpPr>
            <a:spLocks noChangeShapeType="1"/>
          </p:cNvSpPr>
          <p:nvPr/>
        </p:nvSpPr>
        <p:spPr bwMode="auto">
          <a:xfrm>
            <a:off x="3420170" y="2276252"/>
            <a:ext cx="0" cy="360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Text Box 72"/>
          <p:cNvSpPr txBox="1">
            <a:spLocks noChangeArrowheads="1"/>
          </p:cNvSpPr>
          <p:nvPr/>
        </p:nvSpPr>
        <p:spPr bwMode="auto">
          <a:xfrm>
            <a:off x="3202682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52" name="Line 73"/>
          <p:cNvSpPr>
            <a:spLocks noChangeShapeType="1"/>
          </p:cNvSpPr>
          <p:nvPr/>
        </p:nvSpPr>
        <p:spPr bwMode="auto">
          <a:xfrm>
            <a:off x="1402457" y="1196752"/>
            <a:ext cx="2520950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Line 74"/>
          <p:cNvSpPr>
            <a:spLocks noChangeShapeType="1"/>
          </p:cNvSpPr>
          <p:nvPr/>
        </p:nvSpPr>
        <p:spPr bwMode="auto">
          <a:xfrm flipH="1" flipV="1">
            <a:off x="394395" y="1844452"/>
            <a:ext cx="0" cy="28797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Line 75"/>
          <p:cNvSpPr>
            <a:spLocks noChangeShapeType="1"/>
          </p:cNvSpPr>
          <p:nvPr/>
        </p:nvSpPr>
        <p:spPr bwMode="auto">
          <a:xfrm flipH="1">
            <a:off x="394395" y="1339627"/>
            <a:ext cx="1008062" cy="5048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Line 76"/>
          <p:cNvSpPr>
            <a:spLocks noChangeShapeType="1"/>
          </p:cNvSpPr>
          <p:nvPr/>
        </p:nvSpPr>
        <p:spPr bwMode="auto">
          <a:xfrm>
            <a:off x="1402457" y="1339627"/>
            <a:ext cx="2305050" cy="9366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79"/>
          <p:cNvSpPr>
            <a:spLocks noChangeShapeType="1"/>
          </p:cNvSpPr>
          <p:nvPr/>
        </p:nvSpPr>
        <p:spPr bwMode="auto">
          <a:xfrm>
            <a:off x="3707507" y="2276252"/>
            <a:ext cx="0" cy="360362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80"/>
          <p:cNvSpPr>
            <a:spLocks noChangeShapeType="1"/>
          </p:cNvSpPr>
          <p:nvPr/>
        </p:nvSpPr>
        <p:spPr bwMode="auto">
          <a:xfrm>
            <a:off x="394395" y="4724177"/>
            <a:ext cx="1081087" cy="433387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Line 81"/>
          <p:cNvSpPr>
            <a:spLocks noChangeShapeType="1"/>
          </p:cNvSpPr>
          <p:nvPr/>
        </p:nvSpPr>
        <p:spPr bwMode="auto">
          <a:xfrm flipH="1">
            <a:off x="1475482" y="4365402"/>
            <a:ext cx="2016125" cy="79057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82"/>
          <p:cNvSpPr>
            <a:spLocks noChangeShapeType="1"/>
          </p:cNvSpPr>
          <p:nvPr/>
        </p:nvSpPr>
        <p:spPr bwMode="auto">
          <a:xfrm>
            <a:off x="3491607" y="3573239"/>
            <a:ext cx="0" cy="792163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83"/>
          <p:cNvSpPr txBox="1">
            <a:spLocks noChangeArrowheads="1"/>
          </p:cNvSpPr>
          <p:nvPr/>
        </p:nvSpPr>
        <p:spPr bwMode="auto">
          <a:xfrm>
            <a:off x="3491607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1" name="Line 169"/>
          <p:cNvSpPr>
            <a:spLocks noChangeShapeType="1"/>
          </p:cNvSpPr>
          <p:nvPr/>
        </p:nvSpPr>
        <p:spPr bwMode="auto">
          <a:xfrm>
            <a:off x="1475482" y="1628552"/>
            <a:ext cx="576263" cy="6477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170"/>
          <p:cNvSpPr>
            <a:spLocks noChangeShapeType="1"/>
          </p:cNvSpPr>
          <p:nvPr/>
        </p:nvSpPr>
        <p:spPr bwMode="auto">
          <a:xfrm flipH="1">
            <a:off x="2051745" y="2276252"/>
            <a:ext cx="0" cy="1512887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3" name="Text Box 171"/>
          <p:cNvSpPr txBox="1">
            <a:spLocks noChangeArrowheads="1"/>
          </p:cNvSpPr>
          <p:nvPr/>
        </p:nvSpPr>
        <p:spPr bwMode="auto">
          <a:xfrm>
            <a:off x="1835845" y="34287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64" name="Line 205"/>
          <p:cNvSpPr>
            <a:spLocks noChangeShapeType="1"/>
          </p:cNvSpPr>
          <p:nvPr/>
        </p:nvSpPr>
        <p:spPr bwMode="auto">
          <a:xfrm flipV="1">
            <a:off x="1691382" y="2781077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Text Box 206"/>
          <p:cNvSpPr txBox="1">
            <a:spLocks noChangeArrowheads="1"/>
          </p:cNvSpPr>
          <p:nvPr/>
        </p:nvSpPr>
        <p:spPr bwMode="auto">
          <a:xfrm>
            <a:off x="1762820" y="27080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6" name="Text Box 207"/>
          <p:cNvSpPr txBox="1">
            <a:spLocks noChangeArrowheads="1"/>
          </p:cNvSpPr>
          <p:nvPr/>
        </p:nvSpPr>
        <p:spPr bwMode="auto">
          <a:xfrm>
            <a:off x="2843907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67" name="Line 208"/>
          <p:cNvSpPr>
            <a:spLocks noChangeShapeType="1"/>
          </p:cNvSpPr>
          <p:nvPr/>
        </p:nvSpPr>
        <p:spPr bwMode="auto">
          <a:xfrm flipH="1">
            <a:off x="1475482" y="4365402"/>
            <a:ext cx="15843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Line 209"/>
          <p:cNvSpPr>
            <a:spLocks noChangeShapeType="1"/>
          </p:cNvSpPr>
          <p:nvPr/>
        </p:nvSpPr>
        <p:spPr bwMode="auto">
          <a:xfrm>
            <a:off x="3059807" y="3573239"/>
            <a:ext cx="0" cy="7921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6948488" y="18446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71" name="Text Box 176"/>
          <p:cNvSpPr txBox="1">
            <a:spLocks noChangeArrowheads="1"/>
          </p:cNvSpPr>
          <p:nvPr/>
        </p:nvSpPr>
        <p:spPr bwMode="auto">
          <a:xfrm>
            <a:off x="7164388" y="25654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72" name="Text Box 177"/>
          <p:cNvSpPr txBox="1">
            <a:spLocks noChangeArrowheads="1"/>
          </p:cNvSpPr>
          <p:nvPr/>
        </p:nvSpPr>
        <p:spPr bwMode="auto">
          <a:xfrm>
            <a:off x="6011863" y="33575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73" name="Text Box 178"/>
          <p:cNvSpPr txBox="1">
            <a:spLocks noChangeArrowheads="1"/>
          </p:cNvSpPr>
          <p:nvPr/>
        </p:nvSpPr>
        <p:spPr bwMode="auto">
          <a:xfrm>
            <a:off x="5076825" y="19891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74" name="Text Box 179"/>
          <p:cNvSpPr txBox="1">
            <a:spLocks noChangeArrowheads="1"/>
          </p:cNvSpPr>
          <p:nvPr/>
        </p:nvSpPr>
        <p:spPr bwMode="auto">
          <a:xfrm>
            <a:off x="6948488" y="11969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75" name="Text Box 180"/>
          <p:cNvSpPr txBox="1">
            <a:spLocks noChangeArrowheads="1"/>
          </p:cNvSpPr>
          <p:nvPr/>
        </p:nvSpPr>
        <p:spPr bwMode="auto">
          <a:xfrm>
            <a:off x="6227763" y="42211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76" name="Line 181"/>
          <p:cNvSpPr>
            <a:spLocks noChangeShapeType="1"/>
          </p:cNvSpPr>
          <p:nvPr/>
        </p:nvSpPr>
        <p:spPr bwMode="auto">
          <a:xfrm flipH="1">
            <a:off x="5437188" y="15573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" name="Line 182"/>
          <p:cNvSpPr>
            <a:spLocks noChangeShapeType="1"/>
          </p:cNvSpPr>
          <p:nvPr/>
        </p:nvSpPr>
        <p:spPr bwMode="auto">
          <a:xfrm flipH="1">
            <a:off x="4932363" y="15573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Line 183"/>
          <p:cNvSpPr>
            <a:spLocks noChangeShapeType="1"/>
          </p:cNvSpPr>
          <p:nvPr/>
        </p:nvSpPr>
        <p:spPr bwMode="auto">
          <a:xfrm flipH="1">
            <a:off x="4932363" y="15573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 flipH="1">
            <a:off x="4932363" y="24209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185"/>
          <p:cNvSpPr>
            <a:spLocks noChangeShapeType="1"/>
          </p:cNvSpPr>
          <p:nvPr/>
        </p:nvSpPr>
        <p:spPr bwMode="auto">
          <a:xfrm flipH="1">
            <a:off x="5437188" y="21336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Text Box 186"/>
          <p:cNvSpPr txBox="1">
            <a:spLocks noChangeArrowheads="1"/>
          </p:cNvSpPr>
          <p:nvPr/>
        </p:nvSpPr>
        <p:spPr bwMode="auto">
          <a:xfrm>
            <a:off x="5221288" y="1701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2" name="Line 187"/>
          <p:cNvSpPr>
            <a:spLocks noChangeShapeType="1"/>
          </p:cNvSpPr>
          <p:nvPr/>
        </p:nvSpPr>
        <p:spPr bwMode="auto">
          <a:xfrm flipH="1">
            <a:off x="7237413" y="7651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" name="Line 188"/>
          <p:cNvSpPr>
            <a:spLocks noChangeShapeType="1"/>
          </p:cNvSpPr>
          <p:nvPr/>
        </p:nvSpPr>
        <p:spPr bwMode="auto">
          <a:xfrm flipH="1">
            <a:off x="6732588" y="7651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" name="Line 189"/>
          <p:cNvSpPr>
            <a:spLocks noChangeShapeType="1"/>
          </p:cNvSpPr>
          <p:nvPr/>
        </p:nvSpPr>
        <p:spPr bwMode="auto">
          <a:xfrm flipH="1">
            <a:off x="6732588" y="7651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" name="Line 190"/>
          <p:cNvSpPr>
            <a:spLocks noChangeShapeType="1"/>
          </p:cNvSpPr>
          <p:nvPr/>
        </p:nvSpPr>
        <p:spPr bwMode="auto">
          <a:xfrm flipH="1">
            <a:off x="6732588" y="16287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" name="Line 191"/>
          <p:cNvSpPr>
            <a:spLocks noChangeShapeType="1"/>
          </p:cNvSpPr>
          <p:nvPr/>
        </p:nvSpPr>
        <p:spPr bwMode="auto">
          <a:xfrm flipH="1">
            <a:off x="7235825" y="13414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" name="Text Box 192"/>
          <p:cNvSpPr txBox="1">
            <a:spLocks noChangeArrowheads="1"/>
          </p:cNvSpPr>
          <p:nvPr/>
        </p:nvSpPr>
        <p:spPr bwMode="auto">
          <a:xfrm>
            <a:off x="7021513" y="9096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8" name="Line 193"/>
          <p:cNvSpPr>
            <a:spLocks noChangeShapeType="1"/>
          </p:cNvSpPr>
          <p:nvPr/>
        </p:nvSpPr>
        <p:spPr bwMode="auto">
          <a:xfrm flipH="1">
            <a:off x="6373813" y="37893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" name="Line 194"/>
          <p:cNvSpPr>
            <a:spLocks noChangeShapeType="1"/>
          </p:cNvSpPr>
          <p:nvPr/>
        </p:nvSpPr>
        <p:spPr bwMode="auto">
          <a:xfrm flipH="1">
            <a:off x="5868988" y="37893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" name="Line 195"/>
          <p:cNvSpPr>
            <a:spLocks noChangeShapeType="1"/>
          </p:cNvSpPr>
          <p:nvPr/>
        </p:nvSpPr>
        <p:spPr bwMode="auto">
          <a:xfrm flipH="1">
            <a:off x="5868988" y="37893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" name="Line 196"/>
          <p:cNvSpPr>
            <a:spLocks noChangeShapeType="1"/>
          </p:cNvSpPr>
          <p:nvPr/>
        </p:nvSpPr>
        <p:spPr bwMode="auto">
          <a:xfrm flipH="1">
            <a:off x="5868988" y="46529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" name="Line 197"/>
          <p:cNvSpPr>
            <a:spLocks noChangeShapeType="1"/>
          </p:cNvSpPr>
          <p:nvPr/>
        </p:nvSpPr>
        <p:spPr bwMode="auto">
          <a:xfrm flipH="1">
            <a:off x="6373813" y="43656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Text Box 198"/>
          <p:cNvSpPr txBox="1">
            <a:spLocks noChangeArrowheads="1"/>
          </p:cNvSpPr>
          <p:nvPr/>
        </p:nvSpPr>
        <p:spPr bwMode="auto">
          <a:xfrm>
            <a:off x="6157913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4" name="Line 199"/>
          <p:cNvSpPr>
            <a:spLocks noChangeShapeType="1"/>
          </p:cNvSpPr>
          <p:nvPr/>
        </p:nvSpPr>
        <p:spPr bwMode="auto">
          <a:xfrm>
            <a:off x="5651500" y="21336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" name="Text Box 200"/>
          <p:cNvSpPr txBox="1">
            <a:spLocks noChangeArrowheads="1"/>
          </p:cNvSpPr>
          <p:nvPr/>
        </p:nvSpPr>
        <p:spPr bwMode="auto">
          <a:xfrm>
            <a:off x="5868988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" name="Line 201"/>
          <p:cNvSpPr>
            <a:spLocks noChangeShapeType="1"/>
          </p:cNvSpPr>
          <p:nvPr/>
        </p:nvSpPr>
        <p:spPr bwMode="auto">
          <a:xfrm flipH="1">
            <a:off x="6877050" y="2709863"/>
            <a:ext cx="647700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Text Box 202"/>
          <p:cNvSpPr txBox="1">
            <a:spLocks noChangeArrowheads="1"/>
          </p:cNvSpPr>
          <p:nvPr/>
        </p:nvSpPr>
        <p:spPr bwMode="auto">
          <a:xfrm>
            <a:off x="6877050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8" name="Line 203"/>
          <p:cNvSpPr>
            <a:spLocks noChangeShapeType="1"/>
          </p:cNvSpPr>
          <p:nvPr/>
        </p:nvSpPr>
        <p:spPr bwMode="auto">
          <a:xfrm flipH="1">
            <a:off x="7524750" y="1989138"/>
            <a:ext cx="0" cy="57626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Text Box 204"/>
          <p:cNvSpPr txBox="1">
            <a:spLocks noChangeArrowheads="1"/>
          </p:cNvSpPr>
          <p:nvPr/>
        </p:nvSpPr>
        <p:spPr bwMode="auto">
          <a:xfrm>
            <a:off x="73088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0" name="Line 205"/>
          <p:cNvSpPr>
            <a:spLocks noChangeShapeType="1"/>
          </p:cNvSpPr>
          <p:nvPr/>
        </p:nvSpPr>
        <p:spPr bwMode="auto">
          <a:xfrm flipH="1">
            <a:off x="7524750" y="1341438"/>
            <a:ext cx="0" cy="503237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206"/>
          <p:cNvSpPr txBox="1">
            <a:spLocks noChangeArrowheads="1"/>
          </p:cNvSpPr>
          <p:nvPr/>
        </p:nvSpPr>
        <p:spPr bwMode="auto">
          <a:xfrm>
            <a:off x="7308850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2" name="Line 207"/>
          <p:cNvSpPr>
            <a:spLocks noChangeShapeType="1"/>
          </p:cNvSpPr>
          <p:nvPr/>
        </p:nvSpPr>
        <p:spPr bwMode="auto">
          <a:xfrm flipH="1">
            <a:off x="6732588" y="3502025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" name="Text Box 208"/>
          <p:cNvSpPr txBox="1">
            <a:spLocks noChangeArrowheads="1"/>
          </p:cNvSpPr>
          <p:nvPr/>
        </p:nvSpPr>
        <p:spPr bwMode="auto">
          <a:xfrm>
            <a:off x="6516688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4" name="Line 211"/>
          <p:cNvSpPr>
            <a:spLocks noChangeShapeType="1"/>
          </p:cNvSpPr>
          <p:nvPr/>
        </p:nvSpPr>
        <p:spPr bwMode="auto">
          <a:xfrm flipH="1" flipV="1">
            <a:off x="7740650" y="19891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" name="Text Box 212"/>
          <p:cNvSpPr txBox="1">
            <a:spLocks noChangeArrowheads="1"/>
          </p:cNvSpPr>
          <p:nvPr/>
        </p:nvSpPr>
        <p:spPr bwMode="auto">
          <a:xfrm>
            <a:off x="7812088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6" name="Line 213"/>
          <p:cNvSpPr>
            <a:spLocks noChangeShapeType="1"/>
          </p:cNvSpPr>
          <p:nvPr/>
        </p:nvSpPr>
        <p:spPr bwMode="auto">
          <a:xfrm>
            <a:off x="5868988" y="2133600"/>
            <a:ext cx="576262" cy="1223963"/>
          </a:xfrm>
          <a:prstGeom prst="line">
            <a:avLst/>
          </a:prstGeom>
          <a:noFill/>
          <a:ln w="31750" cap="rnd">
            <a:solidFill>
              <a:schemeClr val="hlink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" name="Text Box 214"/>
          <p:cNvSpPr txBox="1">
            <a:spLocks noChangeArrowheads="1"/>
          </p:cNvSpPr>
          <p:nvPr/>
        </p:nvSpPr>
        <p:spPr bwMode="auto">
          <a:xfrm>
            <a:off x="6229350" y="27098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8" name="Line 215"/>
          <p:cNvSpPr>
            <a:spLocks noChangeShapeType="1"/>
          </p:cNvSpPr>
          <p:nvPr/>
        </p:nvSpPr>
        <p:spPr bwMode="auto">
          <a:xfrm flipH="1" flipV="1">
            <a:off x="7812088" y="1343025"/>
            <a:ext cx="0" cy="501650"/>
          </a:xfrm>
          <a:prstGeom prst="line">
            <a:avLst/>
          </a:prstGeom>
          <a:noFill/>
          <a:ln w="31750" cap="rnd">
            <a:solidFill>
              <a:schemeClr val="accent1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" name="Text Box 216"/>
          <p:cNvSpPr txBox="1">
            <a:spLocks noChangeArrowheads="1"/>
          </p:cNvSpPr>
          <p:nvPr/>
        </p:nvSpPr>
        <p:spPr bwMode="auto">
          <a:xfrm>
            <a:off x="7885113" y="1485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16" name="Line 225"/>
          <p:cNvSpPr>
            <a:spLocks noChangeShapeType="1"/>
          </p:cNvSpPr>
          <p:nvPr/>
        </p:nvSpPr>
        <p:spPr bwMode="auto">
          <a:xfrm>
            <a:off x="6878638" y="3502025"/>
            <a:ext cx="0" cy="719138"/>
          </a:xfrm>
          <a:prstGeom prst="line">
            <a:avLst/>
          </a:prstGeom>
          <a:noFill/>
          <a:ln w="57150" cap="rnd">
            <a:solidFill>
              <a:srgbClr val="CC00FF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" name="Text Box 226"/>
          <p:cNvSpPr txBox="1">
            <a:spLocks noChangeArrowheads="1"/>
          </p:cNvSpPr>
          <p:nvPr/>
        </p:nvSpPr>
        <p:spPr bwMode="auto">
          <a:xfrm>
            <a:off x="6950075" y="364490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>
                <a:latin typeface="Arial" charset="0"/>
              </a:rPr>
              <a:t>0/1</a:t>
            </a:r>
            <a:endParaRPr lang="en-US" altLang="en-US" sz="1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6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7"/>
    </mc:Choice>
    <mc:Fallback xmlns="">
      <p:transition spd="slow" advTm="8345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Kritická smyčka</a:t>
            </a:r>
          </a:p>
          <a:p>
            <a:pPr lvl="1"/>
            <a:r>
              <a:rPr lang="cs-CZ" dirty="0" smtClean="0"/>
              <a:t>Největší podíl součtu latencí a součtu iterací</a:t>
            </a:r>
          </a:p>
          <a:p>
            <a:pPr lvl="4"/>
            <a:r>
              <a:rPr lang="en-US" dirty="0"/>
              <a:t>[4/0]+[0/1] = (4+0)/(0+1) = 4/1</a:t>
            </a:r>
          </a:p>
          <a:p>
            <a:pPr lvl="1"/>
            <a:r>
              <a:rPr lang="cs-CZ" dirty="0" smtClean="0"/>
              <a:t>Určuje maximální možnou výkonnost cyklu</a:t>
            </a:r>
          </a:p>
          <a:p>
            <a:pPr lvl="2"/>
            <a:r>
              <a:rPr lang="cs-CZ" dirty="0" smtClean="0"/>
              <a:t>4 takty CPU na 1 iteraci</a:t>
            </a:r>
          </a:p>
          <a:p>
            <a:pPr lvl="1"/>
            <a:r>
              <a:rPr lang="cs-CZ" dirty="0" smtClean="0"/>
              <a:t>Zohledňuje pouze latence</a:t>
            </a:r>
          </a:p>
          <a:p>
            <a:pPr lvl="2"/>
            <a:r>
              <a:rPr lang="cs-CZ" dirty="0" smtClean="0"/>
              <a:t>Neřeší kapacitu procesoru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Kritická smyčka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6948488" y="18446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71" name="Text Box 176"/>
          <p:cNvSpPr txBox="1">
            <a:spLocks noChangeArrowheads="1"/>
          </p:cNvSpPr>
          <p:nvPr/>
        </p:nvSpPr>
        <p:spPr bwMode="auto">
          <a:xfrm>
            <a:off x="7164388" y="25654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72" name="Text Box 177"/>
          <p:cNvSpPr txBox="1">
            <a:spLocks noChangeArrowheads="1"/>
          </p:cNvSpPr>
          <p:nvPr/>
        </p:nvSpPr>
        <p:spPr bwMode="auto">
          <a:xfrm>
            <a:off x="6011863" y="33575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73" name="Text Box 178"/>
          <p:cNvSpPr txBox="1">
            <a:spLocks noChangeArrowheads="1"/>
          </p:cNvSpPr>
          <p:nvPr/>
        </p:nvSpPr>
        <p:spPr bwMode="auto">
          <a:xfrm>
            <a:off x="5076825" y="19891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74" name="Text Box 179"/>
          <p:cNvSpPr txBox="1">
            <a:spLocks noChangeArrowheads="1"/>
          </p:cNvSpPr>
          <p:nvPr/>
        </p:nvSpPr>
        <p:spPr bwMode="auto">
          <a:xfrm>
            <a:off x="6948488" y="11969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75" name="Text Box 180"/>
          <p:cNvSpPr txBox="1">
            <a:spLocks noChangeArrowheads="1"/>
          </p:cNvSpPr>
          <p:nvPr/>
        </p:nvSpPr>
        <p:spPr bwMode="auto">
          <a:xfrm>
            <a:off x="6227763" y="42211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76" name="Line 181"/>
          <p:cNvSpPr>
            <a:spLocks noChangeShapeType="1"/>
          </p:cNvSpPr>
          <p:nvPr/>
        </p:nvSpPr>
        <p:spPr bwMode="auto">
          <a:xfrm flipH="1">
            <a:off x="5437188" y="15573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" name="Line 182"/>
          <p:cNvSpPr>
            <a:spLocks noChangeShapeType="1"/>
          </p:cNvSpPr>
          <p:nvPr/>
        </p:nvSpPr>
        <p:spPr bwMode="auto">
          <a:xfrm flipH="1">
            <a:off x="4932363" y="15573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Line 183"/>
          <p:cNvSpPr>
            <a:spLocks noChangeShapeType="1"/>
          </p:cNvSpPr>
          <p:nvPr/>
        </p:nvSpPr>
        <p:spPr bwMode="auto">
          <a:xfrm flipH="1">
            <a:off x="4932363" y="15573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 flipH="1">
            <a:off x="4932363" y="24209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185"/>
          <p:cNvSpPr>
            <a:spLocks noChangeShapeType="1"/>
          </p:cNvSpPr>
          <p:nvPr/>
        </p:nvSpPr>
        <p:spPr bwMode="auto">
          <a:xfrm flipH="1">
            <a:off x="5437188" y="21336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Text Box 186"/>
          <p:cNvSpPr txBox="1">
            <a:spLocks noChangeArrowheads="1"/>
          </p:cNvSpPr>
          <p:nvPr/>
        </p:nvSpPr>
        <p:spPr bwMode="auto">
          <a:xfrm>
            <a:off x="5221288" y="1701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2" name="Line 187"/>
          <p:cNvSpPr>
            <a:spLocks noChangeShapeType="1"/>
          </p:cNvSpPr>
          <p:nvPr/>
        </p:nvSpPr>
        <p:spPr bwMode="auto">
          <a:xfrm flipH="1">
            <a:off x="7237413" y="7651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" name="Line 188"/>
          <p:cNvSpPr>
            <a:spLocks noChangeShapeType="1"/>
          </p:cNvSpPr>
          <p:nvPr/>
        </p:nvSpPr>
        <p:spPr bwMode="auto">
          <a:xfrm flipH="1">
            <a:off x="6732588" y="7651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" name="Line 189"/>
          <p:cNvSpPr>
            <a:spLocks noChangeShapeType="1"/>
          </p:cNvSpPr>
          <p:nvPr/>
        </p:nvSpPr>
        <p:spPr bwMode="auto">
          <a:xfrm flipH="1">
            <a:off x="6732588" y="7651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" name="Line 190"/>
          <p:cNvSpPr>
            <a:spLocks noChangeShapeType="1"/>
          </p:cNvSpPr>
          <p:nvPr/>
        </p:nvSpPr>
        <p:spPr bwMode="auto">
          <a:xfrm flipH="1">
            <a:off x="6732588" y="16287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" name="Line 191"/>
          <p:cNvSpPr>
            <a:spLocks noChangeShapeType="1"/>
          </p:cNvSpPr>
          <p:nvPr/>
        </p:nvSpPr>
        <p:spPr bwMode="auto">
          <a:xfrm flipH="1">
            <a:off x="7235825" y="13414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" name="Text Box 192"/>
          <p:cNvSpPr txBox="1">
            <a:spLocks noChangeArrowheads="1"/>
          </p:cNvSpPr>
          <p:nvPr/>
        </p:nvSpPr>
        <p:spPr bwMode="auto">
          <a:xfrm>
            <a:off x="7021513" y="9096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8" name="Line 193"/>
          <p:cNvSpPr>
            <a:spLocks noChangeShapeType="1"/>
          </p:cNvSpPr>
          <p:nvPr/>
        </p:nvSpPr>
        <p:spPr bwMode="auto">
          <a:xfrm flipH="1">
            <a:off x="6373813" y="37893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" name="Line 194"/>
          <p:cNvSpPr>
            <a:spLocks noChangeShapeType="1"/>
          </p:cNvSpPr>
          <p:nvPr/>
        </p:nvSpPr>
        <p:spPr bwMode="auto">
          <a:xfrm flipH="1">
            <a:off x="5868988" y="37893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" name="Line 195"/>
          <p:cNvSpPr>
            <a:spLocks noChangeShapeType="1"/>
          </p:cNvSpPr>
          <p:nvPr/>
        </p:nvSpPr>
        <p:spPr bwMode="auto">
          <a:xfrm flipH="1">
            <a:off x="5868988" y="37893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" name="Line 196"/>
          <p:cNvSpPr>
            <a:spLocks noChangeShapeType="1"/>
          </p:cNvSpPr>
          <p:nvPr/>
        </p:nvSpPr>
        <p:spPr bwMode="auto">
          <a:xfrm flipH="1">
            <a:off x="5868988" y="46529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" name="Line 197"/>
          <p:cNvSpPr>
            <a:spLocks noChangeShapeType="1"/>
          </p:cNvSpPr>
          <p:nvPr/>
        </p:nvSpPr>
        <p:spPr bwMode="auto">
          <a:xfrm flipH="1">
            <a:off x="6373813" y="43656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Text Box 198"/>
          <p:cNvSpPr txBox="1">
            <a:spLocks noChangeArrowheads="1"/>
          </p:cNvSpPr>
          <p:nvPr/>
        </p:nvSpPr>
        <p:spPr bwMode="auto">
          <a:xfrm>
            <a:off x="6157913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4" name="Line 199"/>
          <p:cNvSpPr>
            <a:spLocks noChangeShapeType="1"/>
          </p:cNvSpPr>
          <p:nvPr/>
        </p:nvSpPr>
        <p:spPr bwMode="auto">
          <a:xfrm>
            <a:off x="5651500" y="21336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" name="Text Box 200"/>
          <p:cNvSpPr txBox="1">
            <a:spLocks noChangeArrowheads="1"/>
          </p:cNvSpPr>
          <p:nvPr/>
        </p:nvSpPr>
        <p:spPr bwMode="auto">
          <a:xfrm>
            <a:off x="5868988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" name="Line 201"/>
          <p:cNvSpPr>
            <a:spLocks noChangeShapeType="1"/>
          </p:cNvSpPr>
          <p:nvPr/>
        </p:nvSpPr>
        <p:spPr bwMode="auto">
          <a:xfrm flipH="1">
            <a:off x="6877050" y="2709863"/>
            <a:ext cx="647700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Text Box 202"/>
          <p:cNvSpPr txBox="1">
            <a:spLocks noChangeArrowheads="1"/>
          </p:cNvSpPr>
          <p:nvPr/>
        </p:nvSpPr>
        <p:spPr bwMode="auto">
          <a:xfrm>
            <a:off x="6877050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8" name="Line 203"/>
          <p:cNvSpPr>
            <a:spLocks noChangeShapeType="1"/>
          </p:cNvSpPr>
          <p:nvPr/>
        </p:nvSpPr>
        <p:spPr bwMode="auto">
          <a:xfrm flipH="1">
            <a:off x="7524750" y="1989138"/>
            <a:ext cx="0" cy="57626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Text Box 204"/>
          <p:cNvSpPr txBox="1">
            <a:spLocks noChangeArrowheads="1"/>
          </p:cNvSpPr>
          <p:nvPr/>
        </p:nvSpPr>
        <p:spPr bwMode="auto">
          <a:xfrm>
            <a:off x="73088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0" name="Line 205"/>
          <p:cNvSpPr>
            <a:spLocks noChangeShapeType="1"/>
          </p:cNvSpPr>
          <p:nvPr/>
        </p:nvSpPr>
        <p:spPr bwMode="auto">
          <a:xfrm flipH="1">
            <a:off x="7524750" y="1341438"/>
            <a:ext cx="0" cy="503237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206"/>
          <p:cNvSpPr txBox="1">
            <a:spLocks noChangeArrowheads="1"/>
          </p:cNvSpPr>
          <p:nvPr/>
        </p:nvSpPr>
        <p:spPr bwMode="auto">
          <a:xfrm>
            <a:off x="7308850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2" name="Line 207"/>
          <p:cNvSpPr>
            <a:spLocks noChangeShapeType="1"/>
          </p:cNvSpPr>
          <p:nvPr/>
        </p:nvSpPr>
        <p:spPr bwMode="auto">
          <a:xfrm flipH="1">
            <a:off x="6732588" y="3502025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" name="Text Box 208"/>
          <p:cNvSpPr txBox="1">
            <a:spLocks noChangeArrowheads="1"/>
          </p:cNvSpPr>
          <p:nvPr/>
        </p:nvSpPr>
        <p:spPr bwMode="auto">
          <a:xfrm>
            <a:off x="6516688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4" name="Line 211"/>
          <p:cNvSpPr>
            <a:spLocks noChangeShapeType="1"/>
          </p:cNvSpPr>
          <p:nvPr/>
        </p:nvSpPr>
        <p:spPr bwMode="auto">
          <a:xfrm flipH="1" flipV="1">
            <a:off x="7740650" y="19891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" name="Text Box 212"/>
          <p:cNvSpPr txBox="1">
            <a:spLocks noChangeArrowheads="1"/>
          </p:cNvSpPr>
          <p:nvPr/>
        </p:nvSpPr>
        <p:spPr bwMode="auto">
          <a:xfrm>
            <a:off x="7812088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6" name="Line 213"/>
          <p:cNvSpPr>
            <a:spLocks noChangeShapeType="1"/>
          </p:cNvSpPr>
          <p:nvPr/>
        </p:nvSpPr>
        <p:spPr bwMode="auto">
          <a:xfrm>
            <a:off x="5868988" y="2133600"/>
            <a:ext cx="576262" cy="1223963"/>
          </a:xfrm>
          <a:prstGeom prst="line">
            <a:avLst/>
          </a:prstGeom>
          <a:noFill/>
          <a:ln w="31750" cap="rnd">
            <a:solidFill>
              <a:schemeClr val="hlink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" name="Text Box 214"/>
          <p:cNvSpPr txBox="1">
            <a:spLocks noChangeArrowheads="1"/>
          </p:cNvSpPr>
          <p:nvPr/>
        </p:nvSpPr>
        <p:spPr bwMode="auto">
          <a:xfrm>
            <a:off x="6229350" y="27098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8" name="Line 215"/>
          <p:cNvSpPr>
            <a:spLocks noChangeShapeType="1"/>
          </p:cNvSpPr>
          <p:nvPr/>
        </p:nvSpPr>
        <p:spPr bwMode="auto">
          <a:xfrm flipH="1" flipV="1">
            <a:off x="7812088" y="1343025"/>
            <a:ext cx="0" cy="501650"/>
          </a:xfrm>
          <a:prstGeom prst="line">
            <a:avLst/>
          </a:prstGeom>
          <a:noFill/>
          <a:ln w="31750" cap="rnd">
            <a:solidFill>
              <a:schemeClr val="accent1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" name="Text Box 216"/>
          <p:cNvSpPr txBox="1">
            <a:spLocks noChangeArrowheads="1"/>
          </p:cNvSpPr>
          <p:nvPr/>
        </p:nvSpPr>
        <p:spPr bwMode="auto">
          <a:xfrm>
            <a:off x="7885113" y="1485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16" name="Line 225"/>
          <p:cNvSpPr>
            <a:spLocks noChangeShapeType="1"/>
          </p:cNvSpPr>
          <p:nvPr/>
        </p:nvSpPr>
        <p:spPr bwMode="auto">
          <a:xfrm>
            <a:off x="6878638" y="3502025"/>
            <a:ext cx="0" cy="719138"/>
          </a:xfrm>
          <a:prstGeom prst="line">
            <a:avLst/>
          </a:prstGeom>
          <a:noFill/>
          <a:ln w="57150" cap="rnd">
            <a:solidFill>
              <a:srgbClr val="CC00FF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" name="Text Box 226"/>
          <p:cNvSpPr txBox="1">
            <a:spLocks noChangeArrowheads="1"/>
          </p:cNvSpPr>
          <p:nvPr/>
        </p:nvSpPr>
        <p:spPr bwMode="auto">
          <a:xfrm>
            <a:off x="6950075" y="364490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255"/>
    </mc:Choice>
    <mc:Fallback xmlns="">
      <p:transition spd="slow" advTm="13425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ontent Placeholder 10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Duplikace proměnných</a:t>
            </a:r>
          </a:p>
          <a:p>
            <a:pPr lvl="1"/>
            <a:r>
              <a:rPr lang="cs-CZ" dirty="0" smtClean="0"/>
              <a:t>Antidependence lze odstranit</a:t>
            </a:r>
          </a:p>
          <a:p>
            <a:pPr lvl="2"/>
            <a:r>
              <a:rPr lang="cs-CZ" dirty="0" smtClean="0"/>
              <a:t>U jednoduchých proměnných</a:t>
            </a:r>
          </a:p>
          <a:p>
            <a:pPr lvl="1"/>
            <a:r>
              <a:rPr lang="cs-CZ" dirty="0" smtClean="0"/>
              <a:t>Střídání použité proměnné</a:t>
            </a:r>
          </a:p>
          <a:p>
            <a:pPr lvl="2"/>
            <a:r>
              <a:rPr lang="cs-CZ" dirty="0" smtClean="0"/>
              <a:t>Vyžaduje duplikaci kódu</a:t>
            </a:r>
          </a:p>
          <a:p>
            <a:pPr lvl="2"/>
            <a:r>
              <a:rPr lang="cs-CZ" dirty="0" smtClean="0"/>
              <a:t>Vede k vyšším nárokům na počet registrů</a:t>
            </a:r>
          </a:p>
          <a:p>
            <a:pPr lvl="3"/>
            <a:r>
              <a:rPr lang="cs-CZ" dirty="0" smtClean="0"/>
              <a:t>Mnohonásobná multiplikace nebývá efektivní</a:t>
            </a:r>
          </a:p>
          <a:p>
            <a:pPr lvl="2"/>
            <a:endParaRPr lang="cs-CZ" dirty="0"/>
          </a:p>
          <a:p>
            <a:pPr lvl="1"/>
            <a:r>
              <a:rPr lang="cs-CZ" dirty="0" smtClean="0"/>
              <a:t>Duplikaci může provést i programátor</a:t>
            </a:r>
          </a:p>
          <a:p>
            <a:pPr lvl="2"/>
            <a:r>
              <a:rPr lang="cs-CZ" dirty="0" smtClean="0"/>
              <a:t>V případech, kdy překladač neumí nebo odmítá provést duplikaci</a:t>
            </a:r>
          </a:p>
          <a:p>
            <a:pPr lvl="2"/>
            <a:r>
              <a:rPr lang="cs-CZ" dirty="0" smtClean="0"/>
              <a:t>Typicky u složitějších datových typů, kde překladač neodhalí správně aliasy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Duplikace proměnných</a:t>
            </a:r>
            <a:r>
              <a:rPr lang="en-US" dirty="0" smtClean="0"/>
              <a:t> </a:t>
            </a:r>
            <a:r>
              <a:rPr lang="en-US" dirty="0" err="1"/>
              <a:t>fakticky</a:t>
            </a:r>
            <a:r>
              <a:rPr lang="en-US" dirty="0"/>
              <a:t> </a:t>
            </a: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dirty="0" err="1"/>
              <a:t>totéž</a:t>
            </a:r>
            <a:r>
              <a:rPr lang="en-US" dirty="0"/>
              <a:t>, co renaming v OOO </a:t>
            </a:r>
            <a:r>
              <a:rPr lang="en-US" dirty="0" err="1"/>
              <a:t>procesorech</a:t>
            </a:r>
            <a:endParaRPr lang="en-US" dirty="0"/>
          </a:p>
          <a:p>
            <a:pPr lvl="2"/>
            <a:r>
              <a:rPr lang="cs-CZ" dirty="0" smtClean="0"/>
              <a:t>Překladač nedokáže CPU r</a:t>
            </a:r>
            <a:r>
              <a:rPr lang="en-US" dirty="0" err="1" smtClean="0"/>
              <a:t>enaming</a:t>
            </a:r>
            <a:r>
              <a:rPr lang="en-US" dirty="0" smtClean="0"/>
              <a:t> </a:t>
            </a:r>
            <a:r>
              <a:rPr lang="en-US" dirty="0" err="1" smtClean="0"/>
              <a:t>vynutit</a:t>
            </a:r>
            <a:r>
              <a:rPr lang="en-US" dirty="0"/>
              <a:t>, </a:t>
            </a:r>
            <a:r>
              <a:rPr lang="en-US" dirty="0" err="1"/>
              <a:t>nahrazuje</a:t>
            </a:r>
            <a:r>
              <a:rPr lang="en-US" dirty="0"/>
              <a:t> se </a:t>
            </a:r>
            <a:r>
              <a:rPr lang="en-US" dirty="0" err="1"/>
              <a:t>duplikací</a:t>
            </a:r>
            <a:r>
              <a:rPr lang="en-US" dirty="0"/>
              <a:t> </a:t>
            </a:r>
            <a:r>
              <a:rPr lang="en-US" dirty="0" err="1" smtClean="0"/>
              <a:t>kódu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Duplikace kódu a proměnných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6948488" y="18446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71" name="Text Box 176"/>
          <p:cNvSpPr txBox="1">
            <a:spLocks noChangeArrowheads="1"/>
          </p:cNvSpPr>
          <p:nvPr/>
        </p:nvSpPr>
        <p:spPr bwMode="auto">
          <a:xfrm>
            <a:off x="7164388" y="25654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72" name="Text Box 177"/>
          <p:cNvSpPr txBox="1">
            <a:spLocks noChangeArrowheads="1"/>
          </p:cNvSpPr>
          <p:nvPr/>
        </p:nvSpPr>
        <p:spPr bwMode="auto">
          <a:xfrm>
            <a:off x="6011863" y="33575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73" name="Text Box 178"/>
          <p:cNvSpPr txBox="1">
            <a:spLocks noChangeArrowheads="1"/>
          </p:cNvSpPr>
          <p:nvPr/>
        </p:nvSpPr>
        <p:spPr bwMode="auto">
          <a:xfrm>
            <a:off x="5076825" y="19891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74" name="Text Box 179"/>
          <p:cNvSpPr txBox="1">
            <a:spLocks noChangeArrowheads="1"/>
          </p:cNvSpPr>
          <p:nvPr/>
        </p:nvSpPr>
        <p:spPr bwMode="auto">
          <a:xfrm>
            <a:off x="6948488" y="11969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75" name="Text Box 180"/>
          <p:cNvSpPr txBox="1">
            <a:spLocks noChangeArrowheads="1"/>
          </p:cNvSpPr>
          <p:nvPr/>
        </p:nvSpPr>
        <p:spPr bwMode="auto">
          <a:xfrm>
            <a:off x="6227763" y="42211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76" name="Line 181"/>
          <p:cNvSpPr>
            <a:spLocks noChangeShapeType="1"/>
          </p:cNvSpPr>
          <p:nvPr/>
        </p:nvSpPr>
        <p:spPr bwMode="auto">
          <a:xfrm flipH="1">
            <a:off x="5437188" y="15573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" name="Line 182"/>
          <p:cNvSpPr>
            <a:spLocks noChangeShapeType="1"/>
          </p:cNvSpPr>
          <p:nvPr/>
        </p:nvSpPr>
        <p:spPr bwMode="auto">
          <a:xfrm flipH="1">
            <a:off x="4932363" y="15573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Line 183"/>
          <p:cNvSpPr>
            <a:spLocks noChangeShapeType="1"/>
          </p:cNvSpPr>
          <p:nvPr/>
        </p:nvSpPr>
        <p:spPr bwMode="auto">
          <a:xfrm flipH="1">
            <a:off x="4932363" y="15573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 flipH="1">
            <a:off x="4932363" y="24209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Line 185"/>
          <p:cNvSpPr>
            <a:spLocks noChangeShapeType="1"/>
          </p:cNvSpPr>
          <p:nvPr/>
        </p:nvSpPr>
        <p:spPr bwMode="auto">
          <a:xfrm flipH="1">
            <a:off x="5437188" y="21336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" name="Text Box 186"/>
          <p:cNvSpPr txBox="1">
            <a:spLocks noChangeArrowheads="1"/>
          </p:cNvSpPr>
          <p:nvPr/>
        </p:nvSpPr>
        <p:spPr bwMode="auto">
          <a:xfrm>
            <a:off x="5221288" y="1701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2" name="Line 187"/>
          <p:cNvSpPr>
            <a:spLocks noChangeShapeType="1"/>
          </p:cNvSpPr>
          <p:nvPr/>
        </p:nvSpPr>
        <p:spPr bwMode="auto">
          <a:xfrm flipH="1">
            <a:off x="7237413" y="7651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" name="Line 188"/>
          <p:cNvSpPr>
            <a:spLocks noChangeShapeType="1"/>
          </p:cNvSpPr>
          <p:nvPr/>
        </p:nvSpPr>
        <p:spPr bwMode="auto">
          <a:xfrm flipH="1">
            <a:off x="6732588" y="7651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4" name="Line 189"/>
          <p:cNvSpPr>
            <a:spLocks noChangeShapeType="1"/>
          </p:cNvSpPr>
          <p:nvPr/>
        </p:nvSpPr>
        <p:spPr bwMode="auto">
          <a:xfrm flipH="1">
            <a:off x="6732588" y="7651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5" name="Line 190"/>
          <p:cNvSpPr>
            <a:spLocks noChangeShapeType="1"/>
          </p:cNvSpPr>
          <p:nvPr/>
        </p:nvSpPr>
        <p:spPr bwMode="auto">
          <a:xfrm flipH="1">
            <a:off x="6732588" y="16287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6" name="Line 191"/>
          <p:cNvSpPr>
            <a:spLocks noChangeShapeType="1"/>
          </p:cNvSpPr>
          <p:nvPr/>
        </p:nvSpPr>
        <p:spPr bwMode="auto">
          <a:xfrm flipH="1">
            <a:off x="7235825" y="13414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" name="Text Box 192"/>
          <p:cNvSpPr txBox="1">
            <a:spLocks noChangeArrowheads="1"/>
          </p:cNvSpPr>
          <p:nvPr/>
        </p:nvSpPr>
        <p:spPr bwMode="auto">
          <a:xfrm>
            <a:off x="7021513" y="9096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88" name="Line 193"/>
          <p:cNvSpPr>
            <a:spLocks noChangeShapeType="1"/>
          </p:cNvSpPr>
          <p:nvPr/>
        </p:nvSpPr>
        <p:spPr bwMode="auto">
          <a:xfrm flipH="1">
            <a:off x="6373813" y="37893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" name="Line 194"/>
          <p:cNvSpPr>
            <a:spLocks noChangeShapeType="1"/>
          </p:cNvSpPr>
          <p:nvPr/>
        </p:nvSpPr>
        <p:spPr bwMode="auto">
          <a:xfrm flipH="1">
            <a:off x="5868988" y="37893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" name="Line 195"/>
          <p:cNvSpPr>
            <a:spLocks noChangeShapeType="1"/>
          </p:cNvSpPr>
          <p:nvPr/>
        </p:nvSpPr>
        <p:spPr bwMode="auto">
          <a:xfrm flipH="1">
            <a:off x="5868988" y="37893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" name="Line 196"/>
          <p:cNvSpPr>
            <a:spLocks noChangeShapeType="1"/>
          </p:cNvSpPr>
          <p:nvPr/>
        </p:nvSpPr>
        <p:spPr bwMode="auto">
          <a:xfrm flipH="1">
            <a:off x="5868988" y="46529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" name="Line 197"/>
          <p:cNvSpPr>
            <a:spLocks noChangeShapeType="1"/>
          </p:cNvSpPr>
          <p:nvPr/>
        </p:nvSpPr>
        <p:spPr bwMode="auto">
          <a:xfrm flipH="1">
            <a:off x="6373813" y="43656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Text Box 198"/>
          <p:cNvSpPr txBox="1">
            <a:spLocks noChangeArrowheads="1"/>
          </p:cNvSpPr>
          <p:nvPr/>
        </p:nvSpPr>
        <p:spPr bwMode="auto">
          <a:xfrm>
            <a:off x="6157913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4" name="Line 199"/>
          <p:cNvSpPr>
            <a:spLocks noChangeShapeType="1"/>
          </p:cNvSpPr>
          <p:nvPr/>
        </p:nvSpPr>
        <p:spPr bwMode="auto">
          <a:xfrm>
            <a:off x="5651500" y="21336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" name="Text Box 200"/>
          <p:cNvSpPr txBox="1">
            <a:spLocks noChangeArrowheads="1"/>
          </p:cNvSpPr>
          <p:nvPr/>
        </p:nvSpPr>
        <p:spPr bwMode="auto">
          <a:xfrm>
            <a:off x="5868988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" name="Line 201"/>
          <p:cNvSpPr>
            <a:spLocks noChangeShapeType="1"/>
          </p:cNvSpPr>
          <p:nvPr/>
        </p:nvSpPr>
        <p:spPr bwMode="auto">
          <a:xfrm flipH="1">
            <a:off x="6877050" y="2709863"/>
            <a:ext cx="647700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Text Box 202"/>
          <p:cNvSpPr txBox="1">
            <a:spLocks noChangeArrowheads="1"/>
          </p:cNvSpPr>
          <p:nvPr/>
        </p:nvSpPr>
        <p:spPr bwMode="auto">
          <a:xfrm>
            <a:off x="6877050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8" name="Line 203"/>
          <p:cNvSpPr>
            <a:spLocks noChangeShapeType="1"/>
          </p:cNvSpPr>
          <p:nvPr/>
        </p:nvSpPr>
        <p:spPr bwMode="auto">
          <a:xfrm flipH="1">
            <a:off x="7524750" y="1989138"/>
            <a:ext cx="0" cy="57626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Text Box 204"/>
          <p:cNvSpPr txBox="1">
            <a:spLocks noChangeArrowheads="1"/>
          </p:cNvSpPr>
          <p:nvPr/>
        </p:nvSpPr>
        <p:spPr bwMode="auto">
          <a:xfrm>
            <a:off x="73088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0" name="Line 205"/>
          <p:cNvSpPr>
            <a:spLocks noChangeShapeType="1"/>
          </p:cNvSpPr>
          <p:nvPr/>
        </p:nvSpPr>
        <p:spPr bwMode="auto">
          <a:xfrm flipH="1">
            <a:off x="7524750" y="1341438"/>
            <a:ext cx="0" cy="503237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206"/>
          <p:cNvSpPr txBox="1">
            <a:spLocks noChangeArrowheads="1"/>
          </p:cNvSpPr>
          <p:nvPr/>
        </p:nvSpPr>
        <p:spPr bwMode="auto">
          <a:xfrm>
            <a:off x="7308850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2" name="Line 207"/>
          <p:cNvSpPr>
            <a:spLocks noChangeShapeType="1"/>
          </p:cNvSpPr>
          <p:nvPr/>
        </p:nvSpPr>
        <p:spPr bwMode="auto">
          <a:xfrm flipH="1">
            <a:off x="6732588" y="3502025"/>
            <a:ext cx="0" cy="720725"/>
          </a:xfrm>
          <a:prstGeom prst="lin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" name="Text Box 208"/>
          <p:cNvSpPr txBox="1">
            <a:spLocks noChangeArrowheads="1"/>
          </p:cNvSpPr>
          <p:nvPr/>
        </p:nvSpPr>
        <p:spPr bwMode="auto">
          <a:xfrm>
            <a:off x="6516688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4" name="Line 211"/>
          <p:cNvSpPr>
            <a:spLocks noChangeShapeType="1"/>
          </p:cNvSpPr>
          <p:nvPr/>
        </p:nvSpPr>
        <p:spPr bwMode="auto">
          <a:xfrm flipH="1" flipV="1">
            <a:off x="7740650" y="19891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" name="Text Box 212"/>
          <p:cNvSpPr txBox="1">
            <a:spLocks noChangeArrowheads="1"/>
          </p:cNvSpPr>
          <p:nvPr/>
        </p:nvSpPr>
        <p:spPr bwMode="auto">
          <a:xfrm>
            <a:off x="7812088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6" name="Line 213"/>
          <p:cNvSpPr>
            <a:spLocks noChangeShapeType="1"/>
          </p:cNvSpPr>
          <p:nvPr/>
        </p:nvSpPr>
        <p:spPr bwMode="auto">
          <a:xfrm>
            <a:off x="5868988" y="2133600"/>
            <a:ext cx="576262" cy="1223963"/>
          </a:xfrm>
          <a:prstGeom prst="line">
            <a:avLst/>
          </a:prstGeom>
          <a:noFill/>
          <a:ln w="31750" cap="rnd">
            <a:solidFill>
              <a:schemeClr val="hlink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" name="Text Box 214"/>
          <p:cNvSpPr txBox="1">
            <a:spLocks noChangeArrowheads="1"/>
          </p:cNvSpPr>
          <p:nvPr/>
        </p:nvSpPr>
        <p:spPr bwMode="auto">
          <a:xfrm>
            <a:off x="6229350" y="27098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8" name="Line 215"/>
          <p:cNvSpPr>
            <a:spLocks noChangeShapeType="1"/>
          </p:cNvSpPr>
          <p:nvPr/>
        </p:nvSpPr>
        <p:spPr bwMode="auto">
          <a:xfrm flipH="1" flipV="1">
            <a:off x="7812088" y="1343025"/>
            <a:ext cx="0" cy="501650"/>
          </a:xfrm>
          <a:prstGeom prst="line">
            <a:avLst/>
          </a:prstGeom>
          <a:noFill/>
          <a:ln w="31750" cap="rnd">
            <a:solidFill>
              <a:schemeClr val="accent1"/>
            </a:solidFill>
            <a:prstDash val="dash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" name="Text Box 216"/>
          <p:cNvSpPr txBox="1">
            <a:spLocks noChangeArrowheads="1"/>
          </p:cNvSpPr>
          <p:nvPr/>
        </p:nvSpPr>
        <p:spPr bwMode="auto">
          <a:xfrm>
            <a:off x="7885113" y="1485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16" name="Line 225"/>
          <p:cNvSpPr>
            <a:spLocks noChangeShapeType="1"/>
          </p:cNvSpPr>
          <p:nvPr/>
        </p:nvSpPr>
        <p:spPr bwMode="auto">
          <a:xfrm>
            <a:off x="6878638" y="3502025"/>
            <a:ext cx="0" cy="719138"/>
          </a:xfrm>
          <a:prstGeom prst="line">
            <a:avLst/>
          </a:prstGeom>
          <a:noFill/>
          <a:ln w="57150" cap="rnd">
            <a:solidFill>
              <a:srgbClr val="CC00FF"/>
            </a:solidFill>
            <a:prstDash val="dash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" name="Text Box 226"/>
          <p:cNvSpPr txBox="1">
            <a:spLocks noChangeArrowheads="1"/>
          </p:cNvSpPr>
          <p:nvPr/>
        </p:nvSpPr>
        <p:spPr bwMode="auto">
          <a:xfrm>
            <a:off x="6950075" y="3644900"/>
            <a:ext cx="176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0/</a:t>
            </a: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8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553"/>
    </mc:Choice>
    <mc:Fallback xmlns="">
      <p:transition spd="slow" advTm="265553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5192</TotalTime>
  <Words>1612</Words>
  <Application>Microsoft Office PowerPoint</Application>
  <PresentationFormat>On-screen Show (4:3)</PresentationFormat>
  <Paragraphs>498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Wingdings</vt:lpstr>
      <vt:lpstr>Wingdings 3</vt:lpstr>
      <vt:lpstr>Origin</vt:lpstr>
      <vt:lpstr>Pohled překladače na procesor</vt:lpstr>
      <vt:lpstr>PowerPoint Presentation</vt:lpstr>
      <vt:lpstr>Závislosti</vt:lpstr>
      <vt:lpstr>Příklad</vt:lpstr>
      <vt:lpstr>Scheduling</vt:lpstr>
      <vt:lpstr>Scheduling</vt:lpstr>
      <vt:lpstr>Přehlednější abstrakce téhož problému</vt:lpstr>
      <vt:lpstr>Kritická smyčka</vt:lpstr>
      <vt:lpstr>Duplikace kódu a proměnných</vt:lpstr>
      <vt:lpstr>Duplikace kódu a proměnných</vt:lpstr>
      <vt:lpstr>Algebraické triky na duplikovaném kódu</vt:lpstr>
      <vt:lpstr>Algebraické triky</vt:lpstr>
      <vt:lpstr>Příklad – Intel compiler – x64</vt:lpstr>
      <vt:lpstr>Reasociace asociativních operací</vt:lpstr>
      <vt:lpstr>Reasociace asociativních a komutativních operací</vt:lpstr>
      <vt:lpstr>Scheduling - shrnutí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540</cp:revision>
  <dcterms:created xsi:type="dcterms:W3CDTF">2012-09-19T18:13:04Z</dcterms:created>
  <dcterms:modified xsi:type="dcterms:W3CDTF">2020-04-09T15:50:08Z</dcterms:modified>
</cp:coreProperties>
</file>