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99300" cy="102346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984" autoAdjust="0"/>
  </p:normalViewPr>
  <p:slideViewPr>
    <p:cSldViewPr>
      <p:cViewPr varScale="1">
        <p:scale>
          <a:sx n="137" d="100"/>
          <a:sy n="137" d="100"/>
        </p:scale>
        <p:origin x="63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960BC3CE-3DC6-48EE-A131-04D020AF1818}" type="datetimeFigureOut">
              <a:rPr lang="cs-CZ" smtClean="0"/>
              <a:pPr/>
              <a:t>30.04.2020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28FDD85E-490B-4ECE-A416-B9AD062DD090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36547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72DAF8-66BC-43C5-9CCD-39D794002F00}" type="datetime1">
              <a:rPr lang="cs-CZ" smtClean="0"/>
              <a:t>30.04.2020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0" y="1988840"/>
            <a:ext cx="9144000" cy="2880320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Half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3573015"/>
            <a:ext cx="8928992" cy="2880321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3429000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30.04.2020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4731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7504" y="548680"/>
            <a:ext cx="8928992" cy="5976664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7E35A-58AB-4294-B732-60C494B69933}" type="datetime1">
              <a:rPr lang="cs-CZ" smtClean="0"/>
              <a:t>30.04.2020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0FC46-34CE-41D6-90D2-5483FF721D39}" type="datetime1">
              <a:rPr lang="cs-CZ" smtClean="0"/>
              <a:t>30.04.2020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504" y="476672"/>
            <a:ext cx="8928992" cy="6048672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47F6C5-D0C8-4FAD-A7E1-6B961D038397}" type="datetime1">
              <a:rPr lang="cs-CZ" smtClean="0"/>
              <a:t>30.04.2020</a:t>
            </a:fld>
            <a:endParaRPr lang="cs-CZ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88742-43D4-4EDC-8761-B33F98BB136E}" type="datetime1">
              <a:rPr lang="cs-CZ" smtClean="0"/>
              <a:t>30.04.2020</a:t>
            </a:fld>
            <a:endParaRPr lang="cs-CZ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/>
        <p:txBody>
          <a:bodyPr anchor="ctr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5F521-3675-4978-8DDA-235CC3B81404}" type="datetime1">
              <a:rPr lang="cs-CZ" smtClean="0"/>
              <a:t>30.04.2020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19" name="Title 18"/>
          <p:cNvSpPr>
            <a:spLocks noGrp="1"/>
          </p:cNvSpPr>
          <p:nvPr>
            <p:ph type="title"/>
          </p:nvPr>
        </p:nvSpPr>
        <p:spPr>
          <a:xfrm>
            <a:off x="0" y="3212976"/>
            <a:ext cx="9144000" cy="404664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716016" y="548680"/>
            <a:ext cx="4320480" cy="5904656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D63BE-EEB6-4B2F-830F-9344D749CDF7}" type="datetime1">
              <a:rPr lang="cs-CZ" smtClean="0"/>
              <a:t>30.04.2020</a:t>
            </a:fld>
            <a:endParaRPr lang="cs-CZ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9512" y="548680"/>
            <a:ext cx="4328220" cy="36004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 algn="r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4008" y="548680"/>
            <a:ext cx="4392488" cy="36004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kumimoji="0" lang="en-US" sz="2400" b="1" kern="1200" dirty="0" smtClean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179512" y="980728"/>
            <a:ext cx="4316288" cy="554461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980728"/>
            <a:ext cx="4388296" cy="554461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45720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FE76A-BDA4-4AF6-AC8F-B26CDA63CC10}" type="datetime1">
              <a:rPr lang="cs-CZ" smtClean="0"/>
              <a:t>30.04.2020</a:t>
            </a:fld>
            <a:endParaRPr lang="cs-CZ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85004-823A-4F68-886F-3E1F2CC60AA1}" type="datetime1">
              <a:rPr lang="cs-CZ" smtClean="0"/>
              <a:t>30.04.2020</a:t>
            </a:fld>
            <a:endParaRPr lang="cs-CZ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A6F4A-56F2-4C7A-972B-DF601EA54D19}" type="datetime1">
              <a:rPr lang="cs-CZ" smtClean="0"/>
              <a:t>30.04.2020</a:t>
            </a:fld>
            <a:endParaRPr lang="cs-CZ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516216" y="548680"/>
            <a:ext cx="2520280" cy="5904656"/>
          </a:xfrm>
        </p:spPr>
        <p:txBody>
          <a:bodyPr vert="horz">
            <a:normAutofit/>
          </a:bodyPr>
          <a:lstStyle>
            <a:lvl1pPr marL="0" indent="0" algn="l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 kumimoji="0" lang="en-US" sz="24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algn="l" rtl="0" eaLnBrk="1" latinLnBrk="0" hangingPunct="1">
              <a:buFont typeface="Arial" pitchFamily="34" charset="0"/>
              <a:buChar char="•"/>
              <a:defRPr kumimoji="0" lang="en-US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1" latinLnBrk="0" hangingPunct="1">
              <a:buFont typeface="Arial" pitchFamily="34" charset="0"/>
              <a:buChar char="•"/>
              <a:defRPr kumimoji="0" lang="en-US" sz="1800" kern="1200" dirty="0" smtClean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3pPr>
            <a:lvl4pPr algn="l" rtl="0" eaLnBrk="1" latinLnBrk="0" hangingPunct="1">
              <a:buFont typeface="Arial" pitchFamily="34" charset="0"/>
              <a:buChar char="•"/>
              <a:defRPr kumimoji="0" lang="en-US" sz="16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1" latinLnBrk="0" hangingPunct="1">
              <a:buNone/>
              <a:defRPr kumimoji="0" lang="en-US" sz="1400" b="1" kern="1200" dirty="0">
                <a:solidFill>
                  <a:schemeClr val="accent5"/>
                </a:solidFill>
                <a:latin typeface="Consolas" pitchFamily="49" charset="0"/>
                <a:ea typeface="+mn-ea"/>
                <a:cs typeface="Consolas" pitchFamily="49" charset="0"/>
              </a:defRPr>
            </a:lvl5pPr>
          </a:lstStyle>
          <a:p>
            <a:pPr marL="274320" lvl="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6000"/>
              <a:buFont typeface="Wingdings 3"/>
              <a:buChar char=""/>
            </a:pPr>
            <a:r>
              <a:rPr lang="en-US" dirty="0" smtClean="0"/>
              <a:t>Click to edit Master text styles</a:t>
            </a:r>
          </a:p>
          <a:p>
            <a:pPr marL="548640" lvl="1" indent="-274320" algn="l" rtl="0" eaLnBrk="1" latinLnBrk="0" hangingPunct="1">
              <a:spcBef>
                <a:spcPts val="500"/>
              </a:spcBef>
              <a:buClr>
                <a:schemeClr val="tx1"/>
              </a:buClr>
              <a:buSzPct val="76000"/>
              <a:buFont typeface="Wingdings 3"/>
              <a:buChar char=""/>
            </a:pPr>
            <a:r>
              <a:rPr lang="en-US" dirty="0" smtClean="0"/>
              <a:t>Second level</a:t>
            </a:r>
          </a:p>
          <a:p>
            <a:pPr marL="822960" lvl="2" indent="-228600" algn="l" rtl="0" eaLnBrk="1" latinLnBrk="0" hangingPunct="1">
              <a:spcBef>
                <a:spcPts val="500"/>
              </a:spcBef>
              <a:buClr>
                <a:schemeClr val="accent6"/>
              </a:buClr>
              <a:buSzPct val="76000"/>
              <a:buFont typeface="Wingdings" pitchFamily="2" charset="2"/>
              <a:buChar char="§"/>
            </a:pPr>
            <a:r>
              <a:rPr lang="en-US" dirty="0" smtClean="0"/>
              <a:t>Third level</a:t>
            </a:r>
          </a:p>
          <a:p>
            <a:pPr marL="1097280" lvl="3" indent="-228600" algn="l" rtl="0" eaLnBrk="1" latinLnBrk="0" hangingPunct="1">
              <a:spcBef>
                <a:spcPts val="400"/>
              </a:spcBef>
              <a:buClr>
                <a:schemeClr val="tx1"/>
              </a:buClr>
              <a:buSzPct val="70000"/>
              <a:buFont typeface="Wingdings" pitchFamily="2" charset="2"/>
              <a:buChar char="§"/>
            </a:pPr>
            <a:r>
              <a:rPr lang="en-US" dirty="0" smtClean="0"/>
              <a:t>Fourth level</a:t>
            </a:r>
          </a:p>
          <a:p>
            <a:pPr marL="180000" lvl="4" indent="-228600" algn="l" rtl="0" eaLnBrk="1" latinLnBrk="0" hangingPunct="1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70000"/>
              <a:buFont typeface="Wingdings"/>
              <a:buNone/>
            </a:pPr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548680"/>
            <a:ext cx="6120680" cy="5904656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372200" y="476672"/>
            <a:ext cx="0" cy="6048672"/>
          </a:xfrm>
          <a:prstGeom prst="line">
            <a:avLst/>
          </a:prstGeom>
          <a:ln w="508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07524A-4A8B-4BB2-AE26-F13A643689CD}" type="datetime1">
              <a:rPr lang="cs-CZ" smtClean="0"/>
              <a:t>30.04.2020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ottom Com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107504" y="4725144"/>
            <a:ext cx="8928992" cy="1728192"/>
          </a:xfrm>
        </p:spPr>
        <p:txBody>
          <a:bodyPr/>
          <a:lstStyle/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07504" y="4581128"/>
            <a:ext cx="8928992" cy="0"/>
          </a:xfrm>
          <a:prstGeom prst="line">
            <a:avLst/>
          </a:prstGeom>
          <a:ln w="50800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3C8747-E21F-4B74-BCD4-923F2C6F931D}" type="datetime1">
              <a:rPr lang="cs-CZ" smtClean="0"/>
              <a:t>30.04.2020</a:t>
            </a:fld>
            <a:endParaRPr lang="cs-CZ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0466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>
            <a:no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07504" y="548680"/>
            <a:ext cx="8928992" cy="590465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  <a:r>
              <a:rPr kumimoji="0" lang="cs-CZ" dirty="0" smtClean="0"/>
              <a:t> </a:t>
            </a:r>
            <a:r>
              <a:rPr kumimoji="0" lang="en-US" dirty="0" smtClean="0"/>
              <a:t>!@#$%^&amp;*(){}|:"&lt;&gt;?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  <a:r>
              <a:rPr kumimoji="0" lang="cs-CZ" dirty="0" smtClean="0"/>
              <a:t> +</a:t>
            </a:r>
            <a:r>
              <a:rPr kumimoji="0" lang="cs-CZ" dirty="0" err="1" smtClean="0"/>
              <a:t>ěščřžýáíéúů</a:t>
            </a:r>
            <a:endParaRPr kumimoji="0" lang="en-US" dirty="0" smtClean="0"/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0" y="6597352"/>
            <a:ext cx="8604448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r>
              <a:rPr lang="cs-CZ" dirty="0" smtClean="0"/>
              <a:t>NPRG054 High Performance Software Development- 201</a:t>
            </a:r>
            <a:r>
              <a:rPr lang="en-US" dirty="0" smtClean="0"/>
              <a:t>6</a:t>
            </a:r>
            <a:r>
              <a:rPr lang="cs-CZ" dirty="0" smtClean="0"/>
              <a:t>/201</a:t>
            </a:r>
            <a:r>
              <a:rPr lang="en-US" dirty="0" smtClean="0"/>
              <a:t>7</a:t>
            </a:r>
            <a:r>
              <a:rPr lang="cs-CZ" dirty="0" smtClean="0"/>
              <a:t> David Bednárek</a:t>
            </a:r>
            <a:endParaRPr lang="cs-CZ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04448" y="6597352"/>
            <a:ext cx="539552" cy="260648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none"/>
        </p:style>
        <p:txBody>
          <a:bodyPr vert="horz" anchor="ctr" anchorCtr="0"/>
          <a:lstStyle>
            <a:lvl1pPr algn="l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pPr algn="r"/>
            <a:fld id="{5A8723E3-C62D-4372-A5B7-F817763A1A22}" type="slidenum">
              <a:rPr lang="cs-CZ" smtClean="0"/>
              <a:pPr algn="r"/>
              <a:t>‹#›</a:t>
            </a:fld>
            <a:endParaRPr lang="cs-CZ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7452320" y="6597352"/>
            <a:ext cx="1136920" cy="2606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000" b="0" cap="none" spc="0">
                <a:ln>
                  <a:noFill/>
                </a:ln>
                <a:solidFill>
                  <a:schemeClr val="bg1"/>
                </a:solidFill>
                <a:effectLst/>
              </a:defRPr>
            </a:lvl1pPr>
          </a:lstStyle>
          <a:p>
            <a:fld id="{9FEF60E2-7ACB-4E46-A771-4412D8AFEC6D}" type="datetime1">
              <a:rPr lang="cs-CZ" smtClean="0"/>
              <a:t>30.04.2020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2" r:id="rId9"/>
    <p:sldLayoutId id="2147483673" r:id="rId10"/>
    <p:sldLayoutId id="2147483669" r:id="rId11"/>
    <p:sldLayoutId id="2147483670" r:id="rId12"/>
    <p:sldLayoutId id="2147483671" r:id="rId13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2400" b="0" kern="1200" cap="none" spc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400" kern="1200">
          <a:solidFill>
            <a:schemeClr val="accent6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tx1"/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accent6"/>
        </a:buClr>
        <a:buSzPct val="76000"/>
        <a:buFont typeface="Wingdings" pitchFamily="2" charset="2"/>
        <a:buChar char="§"/>
        <a:defRPr kumimoji="0" sz="1800" kern="1200">
          <a:solidFill>
            <a:schemeClr val="accent6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tx1"/>
        </a:buClr>
        <a:buSzPct val="70000"/>
        <a:buFont typeface="Wingdings" pitchFamily="2" charset="2"/>
        <a:buChar char="§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80000" indent="-228600" algn="l" rtl="0" eaLnBrk="1" latinLnBrk="0" hangingPunct="1">
        <a:spcBef>
          <a:spcPts val="600"/>
        </a:spcBef>
        <a:spcAft>
          <a:spcPts val="600"/>
        </a:spcAft>
        <a:buClr>
          <a:schemeClr val="accent2"/>
        </a:buClr>
        <a:buSzPct val="70000"/>
        <a:buFont typeface="Wingdings"/>
        <a:buNone/>
        <a:defRPr kumimoji="0" lang="en-US" sz="1400" b="1" kern="1200" dirty="0">
          <a:solidFill>
            <a:schemeClr val="accent5"/>
          </a:solidFill>
          <a:latin typeface="Consolas" pitchFamily="49" charset="0"/>
          <a:ea typeface="+mn-ea"/>
          <a:cs typeface="Consolas" pitchFamily="49" charset="0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1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Jiný pohled na cache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15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Algoritmy a cache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2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Přístupy do paměti v algoritmech jsou dvou druhů</a:t>
            </a:r>
          </a:p>
          <a:p>
            <a:pPr lvl="1"/>
            <a:r>
              <a:rPr lang="cs-CZ" dirty="0" smtClean="0"/>
              <a:t>S předvídatelnou adresou</a:t>
            </a:r>
            <a:endParaRPr lang="en-US" dirty="0" smtClean="0"/>
          </a:p>
          <a:p>
            <a:pPr lvl="2"/>
            <a:r>
              <a:rPr lang="en-US" dirty="0" smtClean="0"/>
              <a:t>L</a:t>
            </a:r>
            <a:r>
              <a:rPr lang="cs-CZ" dirty="0" smtClean="0"/>
              <a:t>ineární průchody polem</a:t>
            </a:r>
          </a:p>
          <a:p>
            <a:pPr lvl="4"/>
            <a:r>
              <a:rPr lang="cs-CZ" dirty="0" smtClean="0"/>
              <a:t>for </a:t>
            </a:r>
            <a:r>
              <a:rPr lang="en-US" dirty="0" smtClean="0"/>
              <a:t>(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++ </a:t>
            </a:r>
            <a:r>
              <a:rPr lang="en-US" dirty="0" err="1" smtClean="0"/>
              <a:t>i</a:t>
            </a:r>
            <a:r>
              <a:rPr lang="en-US" dirty="0" smtClean="0"/>
              <a:t> ) { /*...*/ a[ </a:t>
            </a:r>
            <a:r>
              <a:rPr lang="en-US" dirty="0" err="1" smtClean="0"/>
              <a:t>i</a:t>
            </a:r>
            <a:r>
              <a:rPr lang="en-US" dirty="0" smtClean="0"/>
              <a:t>] /*...*/ }</a:t>
            </a:r>
          </a:p>
          <a:p>
            <a:pPr lvl="2"/>
            <a:r>
              <a:rPr lang="cs-CZ" dirty="0" smtClean="0"/>
              <a:t>Lineární průchody s větším skokem</a:t>
            </a:r>
          </a:p>
          <a:p>
            <a:pPr lvl="4"/>
            <a:r>
              <a:rPr lang="cs-CZ" dirty="0" smtClean="0"/>
              <a:t>for </a:t>
            </a:r>
            <a:r>
              <a:rPr lang="en-US" dirty="0" smtClean="0"/>
              <a:t>( j = 0; j &lt; M; ++ j ) </a:t>
            </a:r>
            <a:r>
              <a:rPr lang="cs-CZ" dirty="0" smtClean="0"/>
              <a:t>for </a:t>
            </a:r>
            <a:r>
              <a:rPr lang="en-US" dirty="0" smtClean="0"/>
              <a:t>(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++ </a:t>
            </a:r>
            <a:r>
              <a:rPr lang="en-US" dirty="0" err="1" smtClean="0"/>
              <a:t>i</a:t>
            </a:r>
            <a:r>
              <a:rPr lang="en-US" dirty="0" smtClean="0"/>
              <a:t> ) { /*...*/ a[ </a:t>
            </a:r>
            <a:r>
              <a:rPr lang="en-US" dirty="0" err="1" smtClean="0"/>
              <a:t>i</a:t>
            </a:r>
            <a:r>
              <a:rPr lang="en-US" dirty="0" smtClean="0"/>
              <a:t>][ j] /*...*/ }</a:t>
            </a:r>
          </a:p>
          <a:p>
            <a:pPr lvl="1"/>
            <a:r>
              <a:rPr lang="cs-CZ" dirty="0" smtClean="0"/>
              <a:t>S "náhodnou" adresou</a:t>
            </a:r>
            <a:endParaRPr lang="en-US" dirty="0" smtClean="0"/>
          </a:p>
          <a:p>
            <a:pPr lvl="2"/>
            <a:r>
              <a:rPr lang="en-US" dirty="0" err="1" smtClean="0"/>
              <a:t>Hashovac</a:t>
            </a:r>
            <a:r>
              <a:rPr lang="cs-CZ" dirty="0" smtClean="0"/>
              <a:t>í tabulky</a:t>
            </a:r>
          </a:p>
          <a:p>
            <a:pPr lvl="4"/>
            <a:r>
              <a:rPr lang="cs-CZ" dirty="0" smtClean="0"/>
              <a:t>for </a:t>
            </a:r>
            <a:r>
              <a:rPr lang="en-US" dirty="0" smtClean="0"/>
              <a:t>(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++ </a:t>
            </a:r>
            <a:r>
              <a:rPr lang="en-US" dirty="0" err="1" smtClean="0"/>
              <a:t>i</a:t>
            </a:r>
            <a:r>
              <a:rPr lang="en-US" dirty="0" smtClean="0"/>
              <a:t> ) { /*...*/ a[ hash( d[ </a:t>
            </a:r>
            <a:r>
              <a:rPr lang="en-US" dirty="0" err="1" smtClean="0"/>
              <a:t>i</a:t>
            </a:r>
            <a:r>
              <a:rPr lang="en-US" dirty="0" smtClean="0"/>
              <a:t>])] /*...*/ }</a:t>
            </a:r>
          </a:p>
          <a:p>
            <a:pPr lvl="2"/>
            <a:r>
              <a:rPr lang="cs-CZ" dirty="0" smtClean="0"/>
              <a:t>Bucket-sort</a:t>
            </a:r>
          </a:p>
          <a:p>
            <a:pPr lvl="4"/>
            <a:r>
              <a:rPr lang="cs-CZ" dirty="0" smtClean="0"/>
              <a:t>for </a:t>
            </a:r>
            <a:r>
              <a:rPr lang="en-US" dirty="0" smtClean="0"/>
              <a:t>(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++ </a:t>
            </a:r>
            <a:r>
              <a:rPr lang="en-US" dirty="0" err="1" smtClean="0"/>
              <a:t>i</a:t>
            </a:r>
            <a:r>
              <a:rPr lang="en-US" dirty="0" smtClean="0"/>
              <a:t> ) { /*...*/ a[ </a:t>
            </a:r>
            <a:r>
              <a:rPr lang="cs-CZ" dirty="0" smtClean="0"/>
              <a:t>b</a:t>
            </a:r>
            <a:r>
              <a:rPr lang="en-US" dirty="0" smtClean="0"/>
              <a:t>[ </a:t>
            </a:r>
            <a:r>
              <a:rPr lang="en-US" dirty="0" err="1" smtClean="0"/>
              <a:t>i</a:t>
            </a:r>
            <a:r>
              <a:rPr lang="en-US" dirty="0" smtClean="0"/>
              <a:t>]] /*...*/ }</a:t>
            </a:r>
          </a:p>
          <a:p>
            <a:pPr lvl="2"/>
            <a:r>
              <a:rPr lang="cs-CZ" dirty="0" smtClean="0"/>
              <a:t>Binární vyhledávání</a:t>
            </a:r>
          </a:p>
          <a:p>
            <a:pPr lvl="4"/>
            <a:r>
              <a:rPr lang="en-US" dirty="0" smtClean="0"/>
              <a:t>while</a:t>
            </a:r>
            <a:r>
              <a:rPr lang="cs-CZ" dirty="0" smtClean="0"/>
              <a:t> </a:t>
            </a:r>
            <a:r>
              <a:rPr lang="en-US" dirty="0" smtClean="0"/>
              <a:t>( </a:t>
            </a:r>
            <a:r>
              <a:rPr lang="cs-CZ" dirty="0" smtClean="0"/>
              <a:t>/*...*/</a:t>
            </a:r>
            <a:r>
              <a:rPr lang="en-US" dirty="0" smtClean="0"/>
              <a:t> ) { </a:t>
            </a:r>
            <a:r>
              <a:rPr lang="cs-CZ" dirty="0" smtClean="0"/>
              <a:t>if </a:t>
            </a:r>
            <a:r>
              <a:rPr lang="en-US" dirty="0" smtClean="0"/>
              <a:t>( a[ j] &gt; /*...*/ ) j = /*...*/; else j = /*...*/; }</a:t>
            </a:r>
          </a:p>
          <a:p>
            <a:pPr lvl="2"/>
            <a:r>
              <a:rPr lang="cs-CZ" dirty="0" smtClean="0"/>
              <a:t>Spojové struktury</a:t>
            </a:r>
          </a:p>
          <a:p>
            <a:pPr lvl="4"/>
            <a:r>
              <a:rPr lang="en-US" dirty="0" smtClean="0"/>
              <a:t>while</a:t>
            </a:r>
            <a:r>
              <a:rPr lang="cs-CZ" dirty="0" smtClean="0"/>
              <a:t> </a:t>
            </a:r>
            <a:r>
              <a:rPr lang="en-US" dirty="0" smtClean="0"/>
              <a:t>( p != 0 ) { /*...*/ p = p-&gt;next; /*...*/ }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0208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Algoritmy a cache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3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Přístupy s předvídatelnou adresou</a:t>
            </a:r>
            <a:endParaRPr lang="en-US" dirty="0" smtClean="0"/>
          </a:p>
          <a:p>
            <a:pPr lvl="1"/>
            <a:r>
              <a:rPr lang="cs-CZ" dirty="0" smtClean="0"/>
              <a:t>Efekt řádku cache: Husté lineární průchody mají dobré hit ratio</a:t>
            </a:r>
          </a:p>
          <a:p>
            <a:pPr lvl="1"/>
            <a:r>
              <a:rPr lang="cs-CZ" dirty="0" smtClean="0"/>
              <a:t>Write buffers: Zápisy obvykle nezdržují</a:t>
            </a:r>
          </a:p>
          <a:p>
            <a:pPr lvl="1"/>
            <a:r>
              <a:rPr lang="en-US" dirty="0" smtClean="0"/>
              <a:t>Hardwar</a:t>
            </a:r>
            <a:r>
              <a:rPr lang="cs-CZ" dirty="0" smtClean="0"/>
              <a:t>e prefetching</a:t>
            </a:r>
          </a:p>
          <a:p>
            <a:pPr lvl="2"/>
            <a:r>
              <a:rPr lang="cs-CZ" dirty="0" smtClean="0"/>
              <a:t>procesor detekuje lineární průchody a načítá data do L1 předem</a:t>
            </a:r>
          </a:p>
          <a:p>
            <a:pPr lvl="1"/>
            <a:r>
              <a:rPr lang="cs-CZ" dirty="0" smtClean="0"/>
              <a:t>Soft</a:t>
            </a:r>
            <a:r>
              <a:rPr lang="en-US" dirty="0" smtClean="0"/>
              <a:t>war</a:t>
            </a:r>
            <a:r>
              <a:rPr lang="cs-CZ" dirty="0" smtClean="0"/>
              <a:t>e prefetching</a:t>
            </a:r>
          </a:p>
          <a:p>
            <a:pPr lvl="2"/>
            <a:r>
              <a:rPr lang="cs-CZ" dirty="0" smtClean="0"/>
              <a:t>překladač generuje instrukce pro přístup k datům předem</a:t>
            </a:r>
          </a:p>
          <a:p>
            <a:pPr lvl="3"/>
            <a:r>
              <a:rPr lang="cs-CZ" dirty="0" smtClean="0"/>
              <a:t>běžné instrukce pro čtení - vyžadují jistotu příští iterace</a:t>
            </a:r>
          </a:p>
          <a:p>
            <a:pPr lvl="3"/>
            <a:r>
              <a:rPr lang="cs-CZ" dirty="0" smtClean="0"/>
              <a:t>speciální instrukce pro spekulativní čtení - potlačené výjimky</a:t>
            </a:r>
          </a:p>
          <a:p>
            <a:pPr lvl="2"/>
            <a:r>
              <a:rPr lang="cs-CZ" dirty="0" smtClean="0"/>
              <a:t>totéž může udělat programátor ručně</a:t>
            </a:r>
          </a:p>
          <a:p>
            <a:pPr lvl="3"/>
            <a:r>
              <a:rPr lang="cs-CZ" dirty="0" smtClean="0"/>
              <a:t>u dnešních procesorů/překladačů nebývá zapotřebí</a:t>
            </a:r>
          </a:p>
          <a:p>
            <a:pPr lvl="3"/>
            <a:endParaRPr lang="cs-CZ" dirty="0" smtClean="0"/>
          </a:p>
          <a:p>
            <a:pPr lvl="1"/>
            <a:r>
              <a:rPr lang="cs-CZ" dirty="0" smtClean="0"/>
              <a:t>Latence přístupu se skryje paralelním vykonáváním jiné užitečné činnosti</a:t>
            </a:r>
          </a:p>
          <a:p>
            <a:pPr lvl="1"/>
            <a:r>
              <a:rPr lang="cs-CZ" dirty="0" smtClean="0"/>
              <a:t>Rozhoduje </a:t>
            </a:r>
            <a:r>
              <a:rPr lang="cs-CZ" dirty="0" smtClean="0"/>
              <a:t>propustnost </a:t>
            </a:r>
            <a:r>
              <a:rPr lang="cs-CZ" dirty="0" smtClean="0"/>
              <a:t>sběrnic paměť-cache-ALU (bandwidth)</a:t>
            </a:r>
          </a:p>
          <a:p>
            <a:pPr lvl="2"/>
            <a:r>
              <a:rPr lang="cs-CZ" dirty="0" smtClean="0"/>
              <a:t>Algoritmy se optimalizují na nejlepší využití dané </a:t>
            </a:r>
            <a:r>
              <a:rPr lang="cs-CZ" dirty="0" smtClean="0"/>
              <a:t>propustnosti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18697316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Algoritmy a cache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4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Přístupy s "náhodnou" adresou</a:t>
            </a:r>
          </a:p>
          <a:p>
            <a:pPr lvl="1"/>
            <a:r>
              <a:rPr lang="cs-CZ" dirty="0" smtClean="0"/>
              <a:t>Adresa nezávislá na předchozí iteraci</a:t>
            </a:r>
          </a:p>
          <a:p>
            <a:pPr lvl="2"/>
            <a:r>
              <a:rPr lang="cs-CZ" dirty="0" smtClean="0"/>
              <a:t>Latenci přístupu lze skrýt paralelizací</a:t>
            </a:r>
            <a:endParaRPr lang="en-US" dirty="0" smtClean="0"/>
          </a:p>
          <a:p>
            <a:pPr lvl="3"/>
            <a:r>
              <a:rPr lang="en-US" dirty="0" smtClean="0"/>
              <a:t>N</a:t>
            </a:r>
            <a:r>
              <a:rPr lang="cs-CZ" dirty="0" smtClean="0"/>
              <a:t>ěkdy to dokáže sám překladač</a:t>
            </a:r>
            <a:endParaRPr lang="en-US" dirty="0" smtClean="0"/>
          </a:p>
          <a:p>
            <a:pPr lvl="2"/>
            <a:r>
              <a:rPr lang="en-US" dirty="0" err="1" smtClean="0"/>
              <a:t>Hashovac</a:t>
            </a:r>
            <a:r>
              <a:rPr lang="cs-CZ" dirty="0" smtClean="0"/>
              <a:t>í tabulky</a:t>
            </a:r>
          </a:p>
          <a:p>
            <a:pPr lvl="4"/>
            <a:r>
              <a:rPr lang="cs-CZ" dirty="0" smtClean="0"/>
              <a:t>for </a:t>
            </a:r>
            <a:r>
              <a:rPr lang="en-US" dirty="0" smtClean="0"/>
              <a:t>(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N-1; ++ </a:t>
            </a:r>
            <a:r>
              <a:rPr lang="en-US" dirty="0" err="1" smtClean="0"/>
              <a:t>i</a:t>
            </a:r>
            <a:r>
              <a:rPr lang="en-US" dirty="0" smtClean="0"/>
              <a:t> ) { </a:t>
            </a:r>
            <a:r>
              <a:rPr lang="cs-CZ" dirty="0" smtClean="0"/>
              <a:t>x </a:t>
            </a:r>
            <a:r>
              <a:rPr lang="en-US" dirty="0" smtClean="0"/>
              <a:t>= hash( d[ i+1]); /*...*/ v /*...*/; v = a[ x]; }</a:t>
            </a:r>
          </a:p>
          <a:p>
            <a:pPr lvl="2"/>
            <a:r>
              <a:rPr lang="cs-CZ" dirty="0" smtClean="0"/>
              <a:t>Bucket-sort</a:t>
            </a:r>
          </a:p>
          <a:p>
            <a:pPr lvl="4"/>
            <a:r>
              <a:rPr lang="cs-CZ" dirty="0" smtClean="0"/>
              <a:t>for </a:t>
            </a:r>
            <a:r>
              <a:rPr lang="en-US" dirty="0" smtClean="0"/>
              <a:t>(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</a:t>
            </a:r>
            <a:r>
              <a:rPr lang="en-US" dirty="0" err="1" smtClean="0"/>
              <a:t>i</a:t>
            </a:r>
            <a:r>
              <a:rPr lang="cs-CZ" dirty="0" smtClean="0"/>
              <a:t> </a:t>
            </a:r>
            <a:r>
              <a:rPr lang="en-US" dirty="0" smtClean="0"/>
              <a:t>+= 2 ) { /*...*/ a[ </a:t>
            </a:r>
            <a:r>
              <a:rPr lang="cs-CZ" dirty="0" smtClean="0"/>
              <a:t>b</a:t>
            </a:r>
            <a:r>
              <a:rPr lang="en-US" dirty="0" smtClean="0"/>
              <a:t>[ </a:t>
            </a:r>
            <a:r>
              <a:rPr lang="en-US" dirty="0" err="1" smtClean="0"/>
              <a:t>i</a:t>
            </a:r>
            <a:r>
              <a:rPr lang="en-US" dirty="0" smtClean="0"/>
              <a:t>]] /*...*/ a[ </a:t>
            </a:r>
            <a:r>
              <a:rPr lang="cs-CZ" dirty="0" smtClean="0"/>
              <a:t>b</a:t>
            </a:r>
            <a:r>
              <a:rPr lang="en-US" dirty="0" smtClean="0"/>
              <a:t>[ i+1]] /*...*/ }</a:t>
            </a:r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Adresa závislá na předchozí iteraci (loop-carried dependence)</a:t>
            </a:r>
            <a:endParaRPr lang="en-US" dirty="0" smtClean="0"/>
          </a:p>
          <a:p>
            <a:pPr lvl="2"/>
            <a:r>
              <a:rPr lang="en-US" dirty="0" err="1" smtClean="0"/>
              <a:t>Paralelizovat</a:t>
            </a:r>
            <a:r>
              <a:rPr lang="en-US" dirty="0" smtClean="0"/>
              <a:t> </a:t>
            </a:r>
            <a:r>
              <a:rPr lang="en-US" dirty="0" err="1" smtClean="0"/>
              <a:t>nen</a:t>
            </a:r>
            <a:r>
              <a:rPr lang="cs-CZ" dirty="0" smtClean="0"/>
              <a:t>í s čím</a:t>
            </a:r>
          </a:p>
          <a:p>
            <a:pPr lvl="2"/>
            <a:r>
              <a:rPr lang="cs-CZ" dirty="0" smtClean="0"/>
              <a:t>Rozhoduje latence přístupu</a:t>
            </a:r>
          </a:p>
          <a:p>
            <a:pPr lvl="2"/>
            <a:r>
              <a:rPr lang="cs-CZ" dirty="0" smtClean="0"/>
              <a:t>Binární vyhledávání</a:t>
            </a:r>
          </a:p>
          <a:p>
            <a:pPr lvl="4"/>
            <a:r>
              <a:rPr lang="en-US" dirty="0" smtClean="0"/>
              <a:t>while</a:t>
            </a:r>
            <a:r>
              <a:rPr lang="cs-CZ" dirty="0" smtClean="0"/>
              <a:t> </a:t>
            </a:r>
            <a:r>
              <a:rPr lang="en-US" dirty="0" smtClean="0"/>
              <a:t>( </a:t>
            </a:r>
            <a:r>
              <a:rPr lang="cs-CZ" dirty="0" smtClean="0"/>
              <a:t>/*...*/</a:t>
            </a:r>
            <a:r>
              <a:rPr lang="en-US" dirty="0" smtClean="0"/>
              <a:t> ) { </a:t>
            </a:r>
            <a:r>
              <a:rPr lang="cs-CZ" dirty="0" smtClean="0"/>
              <a:t>if </a:t>
            </a:r>
            <a:r>
              <a:rPr lang="en-US" dirty="0" smtClean="0"/>
              <a:t>( a[ j] &gt; /*...*/ ) j = /*...*/; else j = /*...*/; }</a:t>
            </a:r>
          </a:p>
          <a:p>
            <a:pPr lvl="2"/>
            <a:r>
              <a:rPr lang="cs-CZ" dirty="0" smtClean="0"/>
              <a:t>Spojové struktury</a:t>
            </a:r>
          </a:p>
          <a:p>
            <a:pPr lvl="4"/>
            <a:r>
              <a:rPr lang="en-US" dirty="0" smtClean="0"/>
              <a:t>while</a:t>
            </a:r>
            <a:r>
              <a:rPr lang="cs-CZ" dirty="0" smtClean="0"/>
              <a:t> </a:t>
            </a:r>
            <a:r>
              <a:rPr lang="en-US" dirty="0" smtClean="0"/>
              <a:t>( p != 0 ) { /*...*/ p = p-&gt;next; /*...*/ }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2978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Algoritmy a cache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5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cs-CZ" dirty="0" smtClean="0"/>
              <a:t>Adresa závislá na předchozí iteraci (loop-carried dependence)</a:t>
            </a:r>
            <a:endParaRPr lang="en-US" dirty="0" smtClean="0"/>
          </a:p>
          <a:p>
            <a:pPr lvl="1"/>
            <a:r>
              <a:rPr lang="en-US" dirty="0" err="1" smtClean="0"/>
              <a:t>Paralelizovat</a:t>
            </a:r>
            <a:r>
              <a:rPr lang="en-US" dirty="0" smtClean="0"/>
              <a:t> </a:t>
            </a:r>
            <a:r>
              <a:rPr lang="en-US" dirty="0" err="1" smtClean="0"/>
              <a:t>nen</a:t>
            </a:r>
            <a:r>
              <a:rPr lang="cs-CZ" dirty="0" smtClean="0"/>
              <a:t>í s čím</a:t>
            </a:r>
          </a:p>
          <a:p>
            <a:pPr lvl="1"/>
            <a:r>
              <a:rPr lang="cs-CZ" dirty="0" smtClean="0"/>
              <a:t>Vyžaduje globální úpravu algoritmu (změny rozhraní funkcí)</a:t>
            </a:r>
          </a:p>
          <a:p>
            <a:pPr lvl="2"/>
            <a:r>
              <a:rPr lang="cs-CZ" dirty="0" smtClean="0"/>
              <a:t>Výměna vzájemné vnořenosti cyklů</a:t>
            </a:r>
          </a:p>
          <a:p>
            <a:pPr lvl="3"/>
            <a:r>
              <a:rPr lang="en-US" dirty="0" smtClean="0"/>
              <a:t>loop reversal; </a:t>
            </a:r>
            <a:r>
              <a:rPr lang="en-US" dirty="0" err="1" smtClean="0"/>
              <a:t>obecn</a:t>
            </a:r>
            <a:r>
              <a:rPr lang="cs-CZ" dirty="0" smtClean="0"/>
              <a:t>ěji afinní transformace cyklů</a:t>
            </a:r>
            <a:r>
              <a:rPr lang="en-US" dirty="0" smtClean="0"/>
              <a:t> </a:t>
            </a:r>
            <a:r>
              <a:rPr lang="cs-CZ" dirty="0" smtClean="0"/>
              <a:t>(</a:t>
            </a:r>
            <a:r>
              <a:rPr lang="en-US" dirty="0" smtClean="0"/>
              <a:t>loop skewing</a:t>
            </a:r>
            <a:r>
              <a:rPr lang="cs-CZ" dirty="0" smtClean="0"/>
              <a:t>)</a:t>
            </a:r>
            <a:endParaRPr lang="en-US" dirty="0" smtClean="0"/>
          </a:p>
          <a:p>
            <a:pPr lvl="2"/>
            <a:r>
              <a:rPr lang="en-US" dirty="0" err="1" smtClean="0"/>
              <a:t>Vy</a:t>
            </a:r>
            <a:r>
              <a:rPr lang="cs-CZ" dirty="0" smtClean="0"/>
              <a:t>žaduje stabilní počet iterací vnitřního cyklu</a:t>
            </a:r>
          </a:p>
          <a:p>
            <a:pPr lvl="2"/>
            <a:endParaRPr lang="cs-CZ" dirty="0" smtClean="0"/>
          </a:p>
          <a:p>
            <a:pPr lvl="2"/>
            <a:r>
              <a:rPr lang="cs-CZ" dirty="0" smtClean="0"/>
              <a:t>Binární vyhledávání</a:t>
            </a:r>
          </a:p>
          <a:p>
            <a:pPr lvl="4"/>
            <a:r>
              <a:rPr lang="cs-CZ" dirty="0" smtClean="0"/>
              <a:t>for </a:t>
            </a:r>
            <a:r>
              <a:rPr lang="en-US" dirty="0" smtClean="0"/>
              <a:t>( </a:t>
            </a:r>
            <a:r>
              <a:rPr lang="en-US" dirty="0" err="1" smtClean="0"/>
              <a:t>i</a:t>
            </a:r>
            <a:r>
              <a:rPr lang="en-US" dirty="0" smtClean="0"/>
              <a:t> = 0; </a:t>
            </a:r>
            <a:r>
              <a:rPr lang="en-US" dirty="0" err="1" smtClean="0"/>
              <a:t>i</a:t>
            </a:r>
            <a:r>
              <a:rPr lang="en-US" dirty="0" smtClean="0"/>
              <a:t> &lt; N; ++ </a:t>
            </a:r>
            <a:r>
              <a:rPr lang="en-US" dirty="0" err="1" smtClean="0"/>
              <a:t>i</a:t>
            </a:r>
            <a:r>
              <a:rPr lang="en-US" dirty="0" smtClean="0"/>
              <a:t> ) </a:t>
            </a:r>
            <a:r>
              <a:rPr lang="en-US" dirty="0" err="1" smtClean="0"/>
              <a:t>bsearch</a:t>
            </a:r>
            <a:r>
              <a:rPr lang="en-US" dirty="0" smtClean="0"/>
              <a:t>( a, </a:t>
            </a:r>
            <a:r>
              <a:rPr lang="cs-CZ" dirty="0" smtClean="0"/>
              <a:t>M, </a:t>
            </a:r>
            <a:r>
              <a:rPr lang="en-US" dirty="0" smtClean="0"/>
              <a:t>b[ 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pPr lvl="3"/>
            <a:r>
              <a:rPr lang="cs-CZ" dirty="0" smtClean="0"/>
              <a:t>upraveno na</a:t>
            </a:r>
            <a:endParaRPr lang="en-US" dirty="0" smtClean="0"/>
          </a:p>
          <a:p>
            <a:pPr lvl="4"/>
            <a:r>
              <a:rPr lang="en-US" dirty="0" err="1" smtClean="0"/>
              <a:t>bsearch_many</a:t>
            </a:r>
            <a:r>
              <a:rPr lang="en-US" dirty="0" smtClean="0"/>
              <a:t>( a, </a:t>
            </a:r>
            <a:r>
              <a:rPr lang="cs-CZ" dirty="0" smtClean="0"/>
              <a:t>M, </a:t>
            </a:r>
            <a:r>
              <a:rPr lang="en-US" dirty="0" smtClean="0"/>
              <a:t>b, N);</a:t>
            </a:r>
            <a:endParaRPr lang="cs-CZ" dirty="0" smtClean="0"/>
          </a:p>
          <a:p>
            <a:pPr lvl="4"/>
            <a:endParaRPr lang="en-US" dirty="0" smtClean="0"/>
          </a:p>
          <a:p>
            <a:pPr lvl="1"/>
            <a:r>
              <a:rPr lang="cs-CZ" dirty="0" smtClean="0"/>
              <a:t>U nevhodných datových struktur paralelizovat nelze</a:t>
            </a:r>
          </a:p>
          <a:p>
            <a:pPr lvl="2"/>
            <a:r>
              <a:rPr lang="cs-CZ" dirty="0" smtClean="0"/>
              <a:t>Překážkou je nevyváženost počtu iterací</a:t>
            </a:r>
          </a:p>
          <a:p>
            <a:pPr lvl="1"/>
            <a:r>
              <a:rPr lang="cs-CZ" dirty="0" smtClean="0"/>
              <a:t>Paralelizace zhoršuje lokalitu přístupů do paměti</a:t>
            </a:r>
          </a:p>
          <a:p>
            <a:pPr lvl="2"/>
            <a:r>
              <a:rPr lang="cs-CZ" dirty="0" smtClean="0"/>
              <a:t>Skrytí latence za cenu sníženého cache hit ratio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06885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Ide</a:t>
            </a:r>
            <a:r>
              <a:rPr lang="cs-CZ" dirty="0" smtClean="0"/>
              <a:t>ální algoritmus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A8723E3-C62D-4372-A5B7-F817763A1A22}" type="slidenum">
              <a:rPr lang="cs-CZ" smtClean="0"/>
              <a:pPr/>
              <a:t>6</a:t>
            </a:fld>
            <a:endParaRPr lang="cs-CZ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mtClean="0"/>
              <a:t>Celková architektura „ideálního algoritmu“</a:t>
            </a:r>
          </a:p>
          <a:p>
            <a:pPr lvl="1"/>
            <a:r>
              <a:rPr lang="cs-CZ" smtClean="0"/>
              <a:t>Jádro úlohy pracující v registrech (podúloha velikosti 32-512 B)</a:t>
            </a:r>
          </a:p>
          <a:p>
            <a:pPr lvl="2"/>
            <a:r>
              <a:rPr lang="cs-CZ" smtClean="0"/>
              <a:t>Pouze lokální proměnné, pokud možno žádné pole</a:t>
            </a:r>
          </a:p>
          <a:p>
            <a:pPr lvl="2"/>
            <a:r>
              <a:rPr lang="cs-CZ" smtClean="0"/>
              <a:t>Proměnné čteny z paměti na začátku/zapisovány do paměti na konci</a:t>
            </a:r>
          </a:p>
          <a:p>
            <a:pPr lvl="2"/>
            <a:r>
              <a:rPr lang="cs-CZ" smtClean="0"/>
              <a:t>V ideálním případě SIMD instrukce</a:t>
            </a:r>
          </a:p>
          <a:p>
            <a:pPr lvl="1"/>
            <a:r>
              <a:rPr lang="cs-CZ" smtClean="0"/>
              <a:t>Podúlohy do velikosti 8-16KB</a:t>
            </a:r>
          </a:p>
          <a:p>
            <a:pPr lvl="2"/>
            <a:r>
              <a:rPr lang="cs-CZ" smtClean="0"/>
              <a:t>Data se vejdou do L1</a:t>
            </a:r>
          </a:p>
          <a:p>
            <a:pPr lvl="2"/>
            <a:r>
              <a:rPr lang="cs-CZ" smtClean="0"/>
              <a:t>Data podúlohy mohou být v paměti mírně nesouvislá</a:t>
            </a:r>
            <a:endParaRPr lang="en-US" smtClean="0"/>
          </a:p>
          <a:p>
            <a:pPr lvl="3"/>
            <a:r>
              <a:rPr lang="cs-CZ" smtClean="0"/>
              <a:t>Každý blok násobkem 64 B (cache line)</a:t>
            </a:r>
          </a:p>
          <a:p>
            <a:pPr lvl="3"/>
            <a:r>
              <a:rPr lang="cs-CZ" smtClean="0"/>
              <a:t>Jsou-li bloky vzdálenější než 4 KB, pak nejvýše 32 bloků (TLB1)</a:t>
            </a:r>
          </a:p>
          <a:p>
            <a:pPr lvl="2"/>
            <a:r>
              <a:rPr lang="cs-CZ" smtClean="0"/>
              <a:t>Podúloha řešena iterativně nad jádrem úlohy</a:t>
            </a:r>
          </a:p>
          <a:p>
            <a:pPr lvl="3"/>
            <a:r>
              <a:rPr lang="cs-CZ" smtClean="0"/>
              <a:t>Rekurzivní řešení mívá příliš velký overhead</a:t>
            </a:r>
          </a:p>
          <a:p>
            <a:pPr lvl="3"/>
            <a:r>
              <a:rPr lang="cs-CZ" smtClean="0"/>
              <a:t>Iterace umožňuje prefetch</a:t>
            </a:r>
          </a:p>
          <a:p>
            <a:pPr lvl="1"/>
            <a:r>
              <a:rPr lang="cs-CZ" smtClean="0"/>
              <a:t>Úlohy větší než 16 KB</a:t>
            </a:r>
          </a:p>
          <a:p>
            <a:pPr lvl="2"/>
            <a:r>
              <a:rPr lang="cs-CZ" smtClean="0"/>
              <a:t>Řešeny rekurzivně metodami Cache-Oblivious algoritmů</a:t>
            </a:r>
          </a:p>
          <a:p>
            <a:pPr lvl="3"/>
            <a:r>
              <a:rPr lang="cs-CZ" smtClean="0"/>
              <a:t>Obvykle se dělí na dvě podúlohy o polovičním počtu operací</a:t>
            </a:r>
          </a:p>
          <a:p>
            <a:pPr lvl="3"/>
            <a:r>
              <a:rPr lang="cs-CZ" smtClean="0"/>
              <a:t>Každá podúloha má </a:t>
            </a:r>
            <a:r>
              <a:rPr lang="cs-CZ" b="1" i="1" smtClean="0"/>
              <a:t>větší </a:t>
            </a:r>
            <a:r>
              <a:rPr lang="cs-CZ" smtClean="0"/>
              <a:t>než poloviční spotřebu paměti</a:t>
            </a:r>
          </a:p>
          <a:p>
            <a:pPr lvl="3"/>
            <a:r>
              <a:rPr lang="cs-CZ" smtClean="0"/>
              <a:t>Vybírá se takový způsob dělení, který minimalizuje paměťový překryv podůloh</a:t>
            </a:r>
          </a:p>
          <a:p>
            <a:pPr lvl="3"/>
            <a:r>
              <a:rPr lang="cs-CZ" smtClean="0"/>
              <a:t>Okolo 16 KB se rekurze nahradí iterací podúlohy</a:t>
            </a:r>
          </a:p>
          <a:p>
            <a:pPr lvl="2"/>
            <a:r>
              <a:rPr lang="cs-CZ" smtClean="0"/>
              <a:t>Data každé podúlohy by měla mít malý počet bloků (problém TLB)</a:t>
            </a:r>
          </a:p>
        </p:txBody>
      </p:sp>
    </p:spTree>
    <p:extLst>
      <p:ext uri="{BB962C8B-B14F-4D97-AF65-F5344CB8AC3E}">
        <p14:creationId xmlns:p14="http://schemas.microsoft.com/office/powerpoint/2010/main" val="12757737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Algoritmy a cache - další pohled</a:t>
            </a:r>
            <a:endParaRPr lang="cs-CZ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r"/>
            <a:fld id="{5A8723E3-C62D-4372-A5B7-F817763A1A22}" type="slidenum">
              <a:rPr lang="cs-CZ" smtClean="0"/>
              <a:pPr algn="r"/>
              <a:t>7</a:t>
            </a:fld>
            <a:endParaRPr lang="cs-CZ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NPRG054 High Performance Software Development- 2016/2017 David Bednárek</a:t>
            </a:r>
            <a:endParaRPr lang="cs-CZ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Přístup na náhodné adresy</a:t>
            </a:r>
            <a:endParaRPr lang="en-US" dirty="0" smtClean="0"/>
          </a:p>
          <a:p>
            <a:pPr lvl="1"/>
            <a:r>
              <a:rPr lang="cs-CZ" dirty="0" smtClean="0"/>
              <a:t>Schopnost přístupu na náhodné adresy je pro algoritmus klíčová</a:t>
            </a:r>
          </a:p>
          <a:p>
            <a:pPr lvl="2"/>
            <a:r>
              <a:rPr lang="cs-CZ" dirty="0" smtClean="0"/>
              <a:t>bsearch, hash,...</a:t>
            </a:r>
          </a:p>
          <a:p>
            <a:pPr lvl="1"/>
            <a:r>
              <a:rPr lang="cs-CZ" dirty="0" smtClean="0"/>
              <a:t>Nalezení příslušné buňky paměti je součástí užitečného výkonu algoritmu</a:t>
            </a:r>
          </a:p>
          <a:p>
            <a:pPr lvl="2"/>
            <a:r>
              <a:rPr lang="cs-CZ" dirty="0" smtClean="0"/>
              <a:t>Program vykonává užitečnou práci pomocí adresních dekodérů paměti</a:t>
            </a:r>
          </a:p>
          <a:p>
            <a:pPr lvl="3"/>
            <a:r>
              <a:rPr lang="cs-CZ" dirty="0" smtClean="0"/>
              <a:t>Adresní dekodéry jsou v paměti pořád - zaměstnejme je!</a:t>
            </a:r>
          </a:p>
          <a:p>
            <a:pPr lvl="3"/>
            <a:r>
              <a:rPr lang="cs-CZ" dirty="0" smtClean="0"/>
              <a:t>Paměť má nezávisle pracující bloky - zaměstnejme je paralelně</a:t>
            </a:r>
          </a:p>
          <a:p>
            <a:pPr lvl="3"/>
            <a:endParaRPr lang="cs-CZ" dirty="0" smtClean="0"/>
          </a:p>
          <a:p>
            <a:r>
              <a:rPr lang="cs-CZ" dirty="0" smtClean="0"/>
              <a:t>Přístup na předvídatelné adresy</a:t>
            </a:r>
          </a:p>
          <a:p>
            <a:pPr lvl="1"/>
            <a:r>
              <a:rPr lang="cs-CZ" dirty="0" smtClean="0"/>
              <a:t>Předvídatelný (lineární) přístup nevyužívá schopnosti RAM</a:t>
            </a:r>
          </a:p>
          <a:p>
            <a:pPr lvl="2"/>
            <a:r>
              <a:rPr lang="cs-CZ" dirty="0" smtClean="0"/>
              <a:t>Adresní dekodéry opakovaně dekódují podobné adresy</a:t>
            </a:r>
          </a:p>
          <a:p>
            <a:pPr lvl="3"/>
            <a:r>
              <a:rPr lang="cs-CZ" dirty="0" smtClean="0"/>
              <a:t>Zbytečný hardware, zbytečná spotřeba energie</a:t>
            </a:r>
          </a:p>
          <a:p>
            <a:pPr lvl="1"/>
            <a:r>
              <a:rPr lang="cs-CZ" dirty="0" smtClean="0"/>
              <a:t>Architektura RAM stroje je pro takové algoritmy nadbytečná</a:t>
            </a:r>
          </a:p>
          <a:p>
            <a:pPr lvl="2"/>
            <a:r>
              <a:rPr lang="cs-CZ" dirty="0" smtClean="0"/>
              <a:t>Běžné programovací jazyky jsou této architektuře podřízeny</a:t>
            </a:r>
          </a:p>
          <a:p>
            <a:pPr lvl="1"/>
            <a:r>
              <a:rPr lang="cs-CZ" dirty="0" smtClean="0"/>
              <a:t>Vystačili bychom s Turingovskou páskou</a:t>
            </a:r>
          </a:p>
          <a:p>
            <a:pPr lvl="2"/>
            <a:r>
              <a:rPr lang="cs-CZ" dirty="0" smtClean="0"/>
              <a:t>Neumíme ji fyzicky realizovat</a:t>
            </a:r>
          </a:p>
          <a:p>
            <a:pPr lvl="2"/>
            <a:r>
              <a:rPr lang="cs-CZ" dirty="0" smtClean="0"/>
              <a:t>Neumíme v tomto prostředí programovat</a:t>
            </a:r>
          </a:p>
        </p:txBody>
      </p:sp>
    </p:spTree>
    <p:extLst>
      <p:ext uri="{BB962C8B-B14F-4D97-AF65-F5344CB8AC3E}">
        <p14:creationId xmlns:p14="http://schemas.microsoft.com/office/powerpoint/2010/main" val="11507018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5134</TotalTime>
  <Words>878</Words>
  <Application>Microsoft Office PowerPoint</Application>
  <PresentationFormat>On-screen Show (4:3)</PresentationFormat>
  <Paragraphs>120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Consolas</vt:lpstr>
      <vt:lpstr>Wingdings</vt:lpstr>
      <vt:lpstr>Wingdings 3</vt:lpstr>
      <vt:lpstr>Origin</vt:lpstr>
      <vt:lpstr>Jiný pohled na cache</vt:lpstr>
      <vt:lpstr>Algoritmy a cache</vt:lpstr>
      <vt:lpstr>Algoritmy a cache</vt:lpstr>
      <vt:lpstr>Algoritmy a cache</vt:lpstr>
      <vt:lpstr>Algoritmy a cache</vt:lpstr>
      <vt:lpstr>Ideální algoritmus</vt:lpstr>
      <vt:lpstr>Algoritmy a cache - další pohled</vt:lpstr>
    </vt:vector>
  </TitlesOfParts>
  <Company>KSI MFF UK Praha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bednarek</dc:creator>
  <cp:lastModifiedBy>David Bednárek</cp:lastModifiedBy>
  <cp:revision>527</cp:revision>
  <dcterms:created xsi:type="dcterms:W3CDTF">2012-09-19T18:13:04Z</dcterms:created>
  <dcterms:modified xsi:type="dcterms:W3CDTF">2020-04-30T17:06:20Z</dcterms:modified>
</cp:coreProperties>
</file>