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84" autoAdjust="0"/>
  </p:normalViewPr>
  <p:slideViewPr>
    <p:cSldViewPr>
      <p:cViewPr varScale="1">
        <p:scale>
          <a:sx n="137" d="100"/>
          <a:sy n="137" d="100"/>
        </p:scale>
        <p:origin x="6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30.04.2020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 smtClean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 smtClean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30.04.2020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  <a:r>
              <a:rPr kumimoji="0" lang="cs-CZ" dirty="0" smtClean="0"/>
              <a:t> </a:t>
            </a:r>
            <a:r>
              <a:rPr kumimoji="0" lang="en-US" dirty="0" smtClean="0"/>
              <a:t>!@#$%^&amp;*(){}|:"&lt;&gt;?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  <a:r>
              <a:rPr kumimoji="0" lang="cs-CZ" dirty="0" smtClean="0"/>
              <a:t> +</a:t>
            </a:r>
            <a:r>
              <a:rPr kumimoji="0" lang="cs-CZ" dirty="0" err="1" smtClean="0"/>
              <a:t>ěščřžýáíéúů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30.04.2020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pohled na cache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5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Algoritmy a cache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Přístupy do paměti v algoritmech jsou dvou druhů</a:t>
            </a:r>
          </a:p>
          <a:p>
            <a:pPr lvl="1"/>
            <a:r>
              <a:rPr lang="cs-CZ" dirty="0" smtClean="0"/>
              <a:t>S předvídatelnou adresou</a:t>
            </a:r>
            <a:endParaRPr lang="en-US" dirty="0" smtClean="0"/>
          </a:p>
          <a:p>
            <a:pPr lvl="2"/>
            <a:r>
              <a:rPr lang="en-US" dirty="0" smtClean="0"/>
              <a:t>L</a:t>
            </a:r>
            <a:r>
              <a:rPr lang="cs-CZ" dirty="0" smtClean="0"/>
              <a:t>ineární průchody polem</a:t>
            </a:r>
          </a:p>
          <a:p>
            <a:pPr lvl="4"/>
            <a:r>
              <a:rPr lang="cs-CZ" dirty="0" smtClean="0"/>
              <a:t>for 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++ </a:t>
            </a:r>
            <a:r>
              <a:rPr lang="en-US" dirty="0" err="1" smtClean="0"/>
              <a:t>i</a:t>
            </a:r>
            <a:r>
              <a:rPr lang="en-US" dirty="0" smtClean="0"/>
              <a:t> ) { /*...*/ a[ </a:t>
            </a:r>
            <a:r>
              <a:rPr lang="en-US" dirty="0" err="1" smtClean="0"/>
              <a:t>i</a:t>
            </a:r>
            <a:r>
              <a:rPr lang="en-US" dirty="0" smtClean="0"/>
              <a:t>] /*...*/ }</a:t>
            </a:r>
          </a:p>
          <a:p>
            <a:pPr lvl="2"/>
            <a:r>
              <a:rPr lang="cs-CZ" dirty="0" smtClean="0"/>
              <a:t>Lineární průchody s větším skokem</a:t>
            </a:r>
          </a:p>
          <a:p>
            <a:pPr lvl="4"/>
            <a:r>
              <a:rPr lang="cs-CZ" dirty="0" smtClean="0"/>
              <a:t>for </a:t>
            </a:r>
            <a:r>
              <a:rPr lang="en-US" dirty="0" smtClean="0"/>
              <a:t>( j = 0; j &lt; M; ++ j ) </a:t>
            </a:r>
            <a:r>
              <a:rPr lang="cs-CZ" dirty="0" smtClean="0"/>
              <a:t>for 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++ </a:t>
            </a:r>
            <a:r>
              <a:rPr lang="en-US" dirty="0" err="1" smtClean="0"/>
              <a:t>i</a:t>
            </a:r>
            <a:r>
              <a:rPr lang="en-US" dirty="0" smtClean="0"/>
              <a:t> ) { /*...*/ a[ </a:t>
            </a:r>
            <a:r>
              <a:rPr lang="en-US" dirty="0" err="1" smtClean="0"/>
              <a:t>i</a:t>
            </a:r>
            <a:r>
              <a:rPr lang="en-US" dirty="0" smtClean="0"/>
              <a:t>][ j] /*...*/ }</a:t>
            </a:r>
          </a:p>
          <a:p>
            <a:pPr lvl="1"/>
            <a:r>
              <a:rPr lang="cs-CZ" dirty="0" smtClean="0"/>
              <a:t>S "náhodnou" adresou</a:t>
            </a:r>
            <a:endParaRPr lang="en-US" dirty="0" smtClean="0"/>
          </a:p>
          <a:p>
            <a:pPr lvl="2"/>
            <a:r>
              <a:rPr lang="en-US" dirty="0" err="1" smtClean="0"/>
              <a:t>Hashovac</a:t>
            </a:r>
            <a:r>
              <a:rPr lang="cs-CZ" dirty="0" smtClean="0"/>
              <a:t>í tabulky</a:t>
            </a:r>
          </a:p>
          <a:p>
            <a:pPr lvl="4"/>
            <a:r>
              <a:rPr lang="cs-CZ" dirty="0" smtClean="0"/>
              <a:t>for 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++ </a:t>
            </a:r>
            <a:r>
              <a:rPr lang="en-US" dirty="0" err="1" smtClean="0"/>
              <a:t>i</a:t>
            </a:r>
            <a:r>
              <a:rPr lang="en-US" dirty="0" smtClean="0"/>
              <a:t> ) { /*...*/ a[ hash( d[ </a:t>
            </a:r>
            <a:r>
              <a:rPr lang="en-US" dirty="0" err="1" smtClean="0"/>
              <a:t>i</a:t>
            </a:r>
            <a:r>
              <a:rPr lang="en-US" dirty="0" smtClean="0"/>
              <a:t>])] /*...*/ }</a:t>
            </a:r>
          </a:p>
          <a:p>
            <a:pPr lvl="2"/>
            <a:r>
              <a:rPr lang="cs-CZ" dirty="0" smtClean="0"/>
              <a:t>Bucket-sort</a:t>
            </a:r>
          </a:p>
          <a:p>
            <a:pPr lvl="4"/>
            <a:r>
              <a:rPr lang="cs-CZ" dirty="0" smtClean="0"/>
              <a:t>for 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++ </a:t>
            </a:r>
            <a:r>
              <a:rPr lang="en-US" dirty="0" err="1" smtClean="0"/>
              <a:t>i</a:t>
            </a:r>
            <a:r>
              <a:rPr lang="en-US" dirty="0" smtClean="0"/>
              <a:t> ) { /*...*/ a[ </a:t>
            </a:r>
            <a:r>
              <a:rPr lang="cs-CZ" dirty="0" smtClean="0"/>
              <a:t>b</a:t>
            </a:r>
            <a:r>
              <a:rPr lang="en-US" dirty="0" smtClean="0"/>
              <a:t>[ </a:t>
            </a:r>
            <a:r>
              <a:rPr lang="en-US" dirty="0" err="1" smtClean="0"/>
              <a:t>i</a:t>
            </a:r>
            <a:r>
              <a:rPr lang="en-US" dirty="0" smtClean="0"/>
              <a:t>]] /*...*/ }</a:t>
            </a:r>
          </a:p>
          <a:p>
            <a:pPr lvl="2"/>
            <a:r>
              <a:rPr lang="cs-CZ" dirty="0" smtClean="0"/>
              <a:t>Binární vyhledávání</a:t>
            </a:r>
          </a:p>
          <a:p>
            <a:pPr lvl="4"/>
            <a:r>
              <a:rPr lang="en-US" dirty="0" smtClean="0"/>
              <a:t>while</a:t>
            </a:r>
            <a:r>
              <a:rPr lang="cs-CZ" dirty="0" smtClean="0"/>
              <a:t> </a:t>
            </a:r>
            <a:r>
              <a:rPr lang="en-US" dirty="0" smtClean="0"/>
              <a:t>( </a:t>
            </a:r>
            <a:r>
              <a:rPr lang="cs-CZ" dirty="0" smtClean="0"/>
              <a:t>/*...*/</a:t>
            </a:r>
            <a:r>
              <a:rPr lang="en-US" dirty="0" smtClean="0"/>
              <a:t> ) { </a:t>
            </a:r>
            <a:r>
              <a:rPr lang="cs-CZ" dirty="0" smtClean="0"/>
              <a:t>if </a:t>
            </a:r>
            <a:r>
              <a:rPr lang="en-US" dirty="0" smtClean="0"/>
              <a:t>( a[ j] &gt; /*...*/ ) j = /*...*/; else j = /*...*/; }</a:t>
            </a:r>
          </a:p>
          <a:p>
            <a:pPr lvl="2"/>
            <a:r>
              <a:rPr lang="cs-CZ" dirty="0" smtClean="0"/>
              <a:t>Spojové struktury</a:t>
            </a:r>
          </a:p>
          <a:p>
            <a:pPr lvl="4"/>
            <a:r>
              <a:rPr lang="en-US" dirty="0" smtClean="0"/>
              <a:t>while</a:t>
            </a:r>
            <a:r>
              <a:rPr lang="cs-CZ" dirty="0" smtClean="0"/>
              <a:t> </a:t>
            </a:r>
            <a:r>
              <a:rPr lang="en-US" dirty="0" smtClean="0"/>
              <a:t>( p != 0 ) { /*...*/ p = p-&gt;next; /*...*/ }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20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Algoritmy a cache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Přístupy s předvídatelnou adresou</a:t>
            </a:r>
            <a:endParaRPr lang="en-US" dirty="0" smtClean="0"/>
          </a:p>
          <a:p>
            <a:pPr lvl="1"/>
            <a:r>
              <a:rPr lang="cs-CZ" dirty="0" smtClean="0"/>
              <a:t>Efekt řádku cache: Husté lineární průchody mají dobré hit ratio</a:t>
            </a:r>
          </a:p>
          <a:p>
            <a:pPr lvl="1"/>
            <a:r>
              <a:rPr lang="cs-CZ" dirty="0" smtClean="0"/>
              <a:t>Write buffers: Zápisy obvykle nezdržují</a:t>
            </a:r>
          </a:p>
          <a:p>
            <a:pPr lvl="1"/>
            <a:r>
              <a:rPr lang="en-US" dirty="0" smtClean="0"/>
              <a:t>Hardwar</a:t>
            </a:r>
            <a:r>
              <a:rPr lang="cs-CZ" dirty="0" smtClean="0"/>
              <a:t>e prefetching</a:t>
            </a:r>
          </a:p>
          <a:p>
            <a:pPr lvl="2"/>
            <a:r>
              <a:rPr lang="cs-CZ" dirty="0" smtClean="0"/>
              <a:t>procesor detekuje lineární průchody a načítá data do L1 předem</a:t>
            </a:r>
          </a:p>
          <a:p>
            <a:pPr lvl="1"/>
            <a:r>
              <a:rPr lang="cs-CZ" dirty="0" smtClean="0"/>
              <a:t>Soft</a:t>
            </a:r>
            <a:r>
              <a:rPr lang="en-US" dirty="0" smtClean="0"/>
              <a:t>war</a:t>
            </a:r>
            <a:r>
              <a:rPr lang="cs-CZ" dirty="0" smtClean="0"/>
              <a:t>e prefetching</a:t>
            </a:r>
          </a:p>
          <a:p>
            <a:pPr lvl="2"/>
            <a:r>
              <a:rPr lang="cs-CZ" dirty="0" smtClean="0"/>
              <a:t>překladač generuje instrukce pro přístup k datům předem</a:t>
            </a:r>
          </a:p>
          <a:p>
            <a:pPr lvl="3"/>
            <a:r>
              <a:rPr lang="cs-CZ" dirty="0" smtClean="0"/>
              <a:t>běžné instrukce pro čtení - vyžadují jistotu příští iterace</a:t>
            </a:r>
          </a:p>
          <a:p>
            <a:pPr lvl="3"/>
            <a:r>
              <a:rPr lang="cs-CZ" dirty="0" smtClean="0"/>
              <a:t>speciální instrukce pro spekulativní čtení - potlačené výjimky</a:t>
            </a:r>
          </a:p>
          <a:p>
            <a:pPr lvl="2"/>
            <a:r>
              <a:rPr lang="cs-CZ" dirty="0" smtClean="0"/>
              <a:t>totéž může udělat programátor ručně</a:t>
            </a:r>
          </a:p>
          <a:p>
            <a:pPr lvl="3"/>
            <a:r>
              <a:rPr lang="cs-CZ" dirty="0" smtClean="0"/>
              <a:t>u dnešních procesorů/překladačů nebývá zapotřebí</a:t>
            </a:r>
          </a:p>
          <a:p>
            <a:pPr lvl="3"/>
            <a:endParaRPr lang="cs-CZ" dirty="0" smtClean="0"/>
          </a:p>
          <a:p>
            <a:pPr lvl="1"/>
            <a:r>
              <a:rPr lang="cs-CZ" dirty="0" smtClean="0"/>
              <a:t>Latence přístupu se skryje paralelním vykonáváním jiné užitečné činnosti</a:t>
            </a:r>
          </a:p>
          <a:p>
            <a:pPr lvl="1"/>
            <a:r>
              <a:rPr lang="cs-CZ" dirty="0" smtClean="0"/>
              <a:t>Rozhoduje </a:t>
            </a:r>
            <a:r>
              <a:rPr lang="cs-CZ" dirty="0" smtClean="0"/>
              <a:t>propustnost </a:t>
            </a:r>
            <a:r>
              <a:rPr lang="cs-CZ" dirty="0" smtClean="0"/>
              <a:t>sběrnic paměť-cache-ALU (bandwidth)</a:t>
            </a:r>
          </a:p>
          <a:p>
            <a:pPr lvl="2"/>
            <a:r>
              <a:rPr lang="cs-CZ" dirty="0" smtClean="0"/>
              <a:t>Algoritmy se optimalizují na nejlepší využití dané </a:t>
            </a:r>
            <a:r>
              <a:rPr lang="cs-CZ" dirty="0" smtClean="0"/>
              <a:t>propustnosti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6973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Algoritmy a cache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Přístupy s "náhodnou" adresou</a:t>
            </a:r>
          </a:p>
          <a:p>
            <a:pPr lvl="1"/>
            <a:r>
              <a:rPr lang="cs-CZ" dirty="0" smtClean="0"/>
              <a:t>Adresa nezávislá na předchozí iteraci</a:t>
            </a:r>
          </a:p>
          <a:p>
            <a:pPr lvl="2"/>
            <a:r>
              <a:rPr lang="cs-CZ" dirty="0" smtClean="0"/>
              <a:t>Latenci přístupu lze skrýt paralelizací</a:t>
            </a:r>
            <a:endParaRPr lang="en-US" dirty="0" smtClean="0"/>
          </a:p>
          <a:p>
            <a:pPr lvl="3"/>
            <a:r>
              <a:rPr lang="en-US" dirty="0" smtClean="0"/>
              <a:t>N</a:t>
            </a:r>
            <a:r>
              <a:rPr lang="cs-CZ" dirty="0" smtClean="0"/>
              <a:t>ěkdy to dokáže sám překladač</a:t>
            </a:r>
            <a:endParaRPr lang="en-US" dirty="0" smtClean="0"/>
          </a:p>
          <a:p>
            <a:pPr lvl="2"/>
            <a:r>
              <a:rPr lang="en-US" dirty="0" err="1" smtClean="0"/>
              <a:t>Hashovac</a:t>
            </a:r>
            <a:r>
              <a:rPr lang="cs-CZ" dirty="0" smtClean="0"/>
              <a:t>í tabulky</a:t>
            </a:r>
          </a:p>
          <a:p>
            <a:pPr lvl="4"/>
            <a:r>
              <a:rPr lang="cs-CZ" dirty="0" smtClean="0"/>
              <a:t>for 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N-1; ++ </a:t>
            </a:r>
            <a:r>
              <a:rPr lang="en-US" dirty="0" err="1" smtClean="0"/>
              <a:t>i</a:t>
            </a:r>
            <a:r>
              <a:rPr lang="en-US" dirty="0" smtClean="0"/>
              <a:t> ) { </a:t>
            </a:r>
            <a:r>
              <a:rPr lang="cs-CZ" dirty="0" smtClean="0"/>
              <a:t>x </a:t>
            </a:r>
            <a:r>
              <a:rPr lang="en-US" dirty="0" smtClean="0"/>
              <a:t>= hash( d[ i+1]); /*...*/ v /*...*/; v = a[ x]; }</a:t>
            </a:r>
          </a:p>
          <a:p>
            <a:pPr lvl="2"/>
            <a:r>
              <a:rPr lang="cs-CZ" dirty="0" smtClean="0"/>
              <a:t>Bucket-sort</a:t>
            </a:r>
          </a:p>
          <a:p>
            <a:pPr lvl="4"/>
            <a:r>
              <a:rPr lang="cs-CZ" dirty="0" smtClean="0"/>
              <a:t>for 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cs-CZ" dirty="0" smtClean="0"/>
              <a:t> </a:t>
            </a:r>
            <a:r>
              <a:rPr lang="en-US" dirty="0" smtClean="0"/>
              <a:t>+= 2 ) { /*...*/ a[ </a:t>
            </a:r>
            <a:r>
              <a:rPr lang="cs-CZ" dirty="0" smtClean="0"/>
              <a:t>b</a:t>
            </a:r>
            <a:r>
              <a:rPr lang="en-US" dirty="0" smtClean="0"/>
              <a:t>[ </a:t>
            </a:r>
            <a:r>
              <a:rPr lang="en-US" dirty="0" err="1" smtClean="0"/>
              <a:t>i</a:t>
            </a:r>
            <a:r>
              <a:rPr lang="en-US" dirty="0" smtClean="0"/>
              <a:t>]] /*...*/ a[ </a:t>
            </a:r>
            <a:r>
              <a:rPr lang="cs-CZ" dirty="0" smtClean="0"/>
              <a:t>b</a:t>
            </a:r>
            <a:r>
              <a:rPr lang="en-US" dirty="0" smtClean="0"/>
              <a:t>[ i+1]] /*...*/ }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Adresa závislá na předchozí iteraci (loop-carried dependence)</a:t>
            </a:r>
            <a:endParaRPr lang="en-US" dirty="0" smtClean="0"/>
          </a:p>
          <a:p>
            <a:pPr lvl="2"/>
            <a:r>
              <a:rPr lang="en-US" dirty="0" err="1" smtClean="0"/>
              <a:t>Paralelizovat</a:t>
            </a:r>
            <a:r>
              <a:rPr lang="en-US" dirty="0" smtClean="0"/>
              <a:t> </a:t>
            </a:r>
            <a:r>
              <a:rPr lang="en-US" dirty="0" err="1" smtClean="0"/>
              <a:t>nen</a:t>
            </a:r>
            <a:r>
              <a:rPr lang="cs-CZ" dirty="0" smtClean="0"/>
              <a:t>í s čím</a:t>
            </a:r>
          </a:p>
          <a:p>
            <a:pPr lvl="2"/>
            <a:r>
              <a:rPr lang="cs-CZ" dirty="0" smtClean="0"/>
              <a:t>Rozhoduje latence přístupu</a:t>
            </a:r>
          </a:p>
          <a:p>
            <a:pPr lvl="2"/>
            <a:r>
              <a:rPr lang="cs-CZ" dirty="0" smtClean="0"/>
              <a:t>Binární vyhledávání</a:t>
            </a:r>
          </a:p>
          <a:p>
            <a:pPr lvl="4"/>
            <a:r>
              <a:rPr lang="en-US" dirty="0" smtClean="0"/>
              <a:t>while</a:t>
            </a:r>
            <a:r>
              <a:rPr lang="cs-CZ" dirty="0" smtClean="0"/>
              <a:t> </a:t>
            </a:r>
            <a:r>
              <a:rPr lang="en-US" dirty="0" smtClean="0"/>
              <a:t>( </a:t>
            </a:r>
            <a:r>
              <a:rPr lang="cs-CZ" dirty="0" smtClean="0"/>
              <a:t>/*...*/</a:t>
            </a:r>
            <a:r>
              <a:rPr lang="en-US" dirty="0" smtClean="0"/>
              <a:t> ) { </a:t>
            </a:r>
            <a:r>
              <a:rPr lang="cs-CZ" dirty="0" smtClean="0"/>
              <a:t>if </a:t>
            </a:r>
            <a:r>
              <a:rPr lang="en-US" dirty="0" smtClean="0"/>
              <a:t>( a[ j] &gt; /*...*/ ) j = /*...*/; else j = /*...*/; }</a:t>
            </a:r>
          </a:p>
          <a:p>
            <a:pPr lvl="2"/>
            <a:r>
              <a:rPr lang="cs-CZ" dirty="0" smtClean="0"/>
              <a:t>Spojové struktury</a:t>
            </a:r>
          </a:p>
          <a:p>
            <a:pPr lvl="4"/>
            <a:r>
              <a:rPr lang="en-US" dirty="0" smtClean="0"/>
              <a:t>while</a:t>
            </a:r>
            <a:r>
              <a:rPr lang="cs-CZ" dirty="0" smtClean="0"/>
              <a:t> </a:t>
            </a:r>
            <a:r>
              <a:rPr lang="en-US" dirty="0" smtClean="0"/>
              <a:t>( p != 0 ) { /*...*/ p = p-&gt;next; /*...*/ }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9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Algoritmy a cache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Adresa závislá na předchozí iteraci (loop-carried dependence)</a:t>
            </a:r>
            <a:endParaRPr lang="en-US" dirty="0" smtClean="0"/>
          </a:p>
          <a:p>
            <a:pPr lvl="1"/>
            <a:r>
              <a:rPr lang="en-US" dirty="0" err="1" smtClean="0"/>
              <a:t>Paralelizovat</a:t>
            </a:r>
            <a:r>
              <a:rPr lang="en-US" dirty="0" smtClean="0"/>
              <a:t> </a:t>
            </a:r>
            <a:r>
              <a:rPr lang="en-US" dirty="0" err="1" smtClean="0"/>
              <a:t>nen</a:t>
            </a:r>
            <a:r>
              <a:rPr lang="cs-CZ" dirty="0" smtClean="0"/>
              <a:t>í s čím</a:t>
            </a:r>
          </a:p>
          <a:p>
            <a:pPr lvl="1"/>
            <a:r>
              <a:rPr lang="cs-CZ" dirty="0" smtClean="0"/>
              <a:t>Vyžaduje globální úpravu algoritmu (změny rozhraní funkcí)</a:t>
            </a:r>
          </a:p>
          <a:p>
            <a:pPr lvl="2"/>
            <a:r>
              <a:rPr lang="cs-CZ" dirty="0" smtClean="0"/>
              <a:t>Výměna vzájemné vnořenosti cyklů</a:t>
            </a:r>
          </a:p>
          <a:p>
            <a:pPr lvl="3"/>
            <a:r>
              <a:rPr lang="en-US" dirty="0" smtClean="0"/>
              <a:t>loop reversal; </a:t>
            </a:r>
            <a:r>
              <a:rPr lang="en-US" dirty="0" err="1" smtClean="0"/>
              <a:t>obecn</a:t>
            </a:r>
            <a:r>
              <a:rPr lang="cs-CZ" dirty="0" smtClean="0"/>
              <a:t>ěji afinní transformace cyklů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smtClean="0"/>
              <a:t>loop skewing</a:t>
            </a:r>
            <a:r>
              <a:rPr lang="cs-CZ" dirty="0" smtClean="0"/>
              <a:t>)</a:t>
            </a:r>
            <a:endParaRPr lang="en-US" dirty="0" smtClean="0"/>
          </a:p>
          <a:p>
            <a:pPr lvl="2"/>
            <a:r>
              <a:rPr lang="en-US" dirty="0" err="1" smtClean="0"/>
              <a:t>Vy</a:t>
            </a:r>
            <a:r>
              <a:rPr lang="cs-CZ" dirty="0" smtClean="0"/>
              <a:t>žaduje stabilní počet iterací vnitřního cyklu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Binární vyhledávání</a:t>
            </a:r>
          </a:p>
          <a:p>
            <a:pPr lvl="4"/>
            <a:r>
              <a:rPr lang="cs-CZ" dirty="0" smtClean="0"/>
              <a:t>for </a:t>
            </a:r>
            <a:r>
              <a:rPr lang="en-US" dirty="0" smtClean="0"/>
              <a:t>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++ </a:t>
            </a:r>
            <a:r>
              <a:rPr lang="en-US" dirty="0" err="1" smtClean="0"/>
              <a:t>i</a:t>
            </a:r>
            <a:r>
              <a:rPr lang="en-US" dirty="0" smtClean="0"/>
              <a:t> ) </a:t>
            </a:r>
            <a:r>
              <a:rPr lang="en-US" dirty="0" err="1" smtClean="0"/>
              <a:t>bsearch</a:t>
            </a:r>
            <a:r>
              <a:rPr lang="en-US" dirty="0" smtClean="0"/>
              <a:t>( a, </a:t>
            </a:r>
            <a:r>
              <a:rPr lang="cs-CZ" dirty="0" smtClean="0"/>
              <a:t>M, </a:t>
            </a:r>
            <a:r>
              <a:rPr lang="en-US" dirty="0" smtClean="0"/>
              <a:t>b[ 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pPr lvl="3"/>
            <a:r>
              <a:rPr lang="cs-CZ" dirty="0" smtClean="0"/>
              <a:t>upraveno na</a:t>
            </a:r>
            <a:endParaRPr lang="en-US" dirty="0" smtClean="0"/>
          </a:p>
          <a:p>
            <a:pPr lvl="4"/>
            <a:r>
              <a:rPr lang="en-US" dirty="0" err="1" smtClean="0"/>
              <a:t>bsearch_many</a:t>
            </a:r>
            <a:r>
              <a:rPr lang="en-US" dirty="0" smtClean="0"/>
              <a:t>( a, </a:t>
            </a:r>
            <a:r>
              <a:rPr lang="cs-CZ" dirty="0" smtClean="0"/>
              <a:t>M, </a:t>
            </a:r>
            <a:r>
              <a:rPr lang="en-US" dirty="0" smtClean="0"/>
              <a:t>b, N);</a:t>
            </a:r>
            <a:endParaRPr lang="cs-CZ" dirty="0" smtClean="0"/>
          </a:p>
          <a:p>
            <a:pPr lvl="4"/>
            <a:endParaRPr lang="en-US" dirty="0" smtClean="0"/>
          </a:p>
          <a:p>
            <a:pPr lvl="1"/>
            <a:r>
              <a:rPr lang="cs-CZ" dirty="0" smtClean="0"/>
              <a:t>U nevhodných datových struktur paralelizovat nelze</a:t>
            </a:r>
          </a:p>
          <a:p>
            <a:pPr lvl="2"/>
            <a:r>
              <a:rPr lang="cs-CZ" dirty="0" smtClean="0"/>
              <a:t>Překážkou je nevyváženost počtu iterací</a:t>
            </a:r>
          </a:p>
          <a:p>
            <a:pPr lvl="1"/>
            <a:r>
              <a:rPr lang="cs-CZ" dirty="0" smtClean="0"/>
              <a:t>Paralelizace zhoršuje lokalitu přístupů do paměti</a:t>
            </a:r>
          </a:p>
          <a:p>
            <a:pPr lvl="2"/>
            <a:r>
              <a:rPr lang="cs-CZ" dirty="0" smtClean="0"/>
              <a:t>Skrytí latence za cenu sníženého cache hit ratio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88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</a:t>
            </a:r>
            <a:r>
              <a:rPr lang="cs-CZ" dirty="0" smtClean="0"/>
              <a:t>ální algoritmus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Celková architektura „ideálního algoritmu“</a:t>
            </a:r>
          </a:p>
          <a:p>
            <a:pPr lvl="1"/>
            <a:r>
              <a:rPr lang="cs-CZ" smtClean="0"/>
              <a:t>Jádro úlohy pracující v registrech (podúloha velikosti 32-512 B)</a:t>
            </a:r>
          </a:p>
          <a:p>
            <a:pPr lvl="2"/>
            <a:r>
              <a:rPr lang="cs-CZ" smtClean="0"/>
              <a:t>Pouze lokální proměnné, pokud možno žádné pole</a:t>
            </a:r>
          </a:p>
          <a:p>
            <a:pPr lvl="2"/>
            <a:r>
              <a:rPr lang="cs-CZ" smtClean="0"/>
              <a:t>Proměnné čteny z paměti na začátku/zapisovány do paměti na konci</a:t>
            </a:r>
          </a:p>
          <a:p>
            <a:pPr lvl="2"/>
            <a:r>
              <a:rPr lang="cs-CZ" smtClean="0"/>
              <a:t>V ideálním případě SIMD instrukce</a:t>
            </a:r>
          </a:p>
          <a:p>
            <a:pPr lvl="1"/>
            <a:r>
              <a:rPr lang="cs-CZ" smtClean="0"/>
              <a:t>Podúlohy do velikosti 8-16KB</a:t>
            </a:r>
          </a:p>
          <a:p>
            <a:pPr lvl="2"/>
            <a:r>
              <a:rPr lang="cs-CZ" smtClean="0"/>
              <a:t>Data se vejdou do L1</a:t>
            </a:r>
          </a:p>
          <a:p>
            <a:pPr lvl="2"/>
            <a:r>
              <a:rPr lang="cs-CZ" smtClean="0"/>
              <a:t>Data podúlohy mohou být v paměti mírně nesouvislá</a:t>
            </a:r>
            <a:endParaRPr lang="en-US" smtClean="0"/>
          </a:p>
          <a:p>
            <a:pPr lvl="3"/>
            <a:r>
              <a:rPr lang="cs-CZ" smtClean="0"/>
              <a:t>Každý blok násobkem 64 B (cache line)</a:t>
            </a:r>
          </a:p>
          <a:p>
            <a:pPr lvl="3"/>
            <a:r>
              <a:rPr lang="cs-CZ" smtClean="0"/>
              <a:t>Jsou-li bloky vzdálenější než 4 KB, pak nejvýše 32 bloků (TLB1)</a:t>
            </a:r>
          </a:p>
          <a:p>
            <a:pPr lvl="2"/>
            <a:r>
              <a:rPr lang="cs-CZ" smtClean="0"/>
              <a:t>Podúloha řešena iterativně nad jádrem úlohy</a:t>
            </a:r>
          </a:p>
          <a:p>
            <a:pPr lvl="3"/>
            <a:r>
              <a:rPr lang="cs-CZ" smtClean="0"/>
              <a:t>Rekurzivní řešení mívá příliš velký overhead</a:t>
            </a:r>
          </a:p>
          <a:p>
            <a:pPr lvl="3"/>
            <a:r>
              <a:rPr lang="cs-CZ" smtClean="0"/>
              <a:t>Iterace umožňuje prefetch</a:t>
            </a:r>
          </a:p>
          <a:p>
            <a:pPr lvl="1"/>
            <a:r>
              <a:rPr lang="cs-CZ" smtClean="0"/>
              <a:t>Úlohy větší než 16 KB</a:t>
            </a:r>
          </a:p>
          <a:p>
            <a:pPr lvl="2"/>
            <a:r>
              <a:rPr lang="cs-CZ" smtClean="0"/>
              <a:t>Řešeny rekurzivně metodami Cache-Oblivious algoritmů</a:t>
            </a:r>
          </a:p>
          <a:p>
            <a:pPr lvl="3"/>
            <a:r>
              <a:rPr lang="cs-CZ" smtClean="0"/>
              <a:t>Obvykle se dělí na dvě podúlohy o polovičním počtu operací</a:t>
            </a:r>
          </a:p>
          <a:p>
            <a:pPr lvl="3"/>
            <a:r>
              <a:rPr lang="cs-CZ" smtClean="0"/>
              <a:t>Každá podúloha má </a:t>
            </a:r>
            <a:r>
              <a:rPr lang="cs-CZ" b="1" i="1" smtClean="0"/>
              <a:t>větší </a:t>
            </a:r>
            <a:r>
              <a:rPr lang="cs-CZ" smtClean="0"/>
              <a:t>než poloviční spotřebu paměti</a:t>
            </a:r>
          </a:p>
          <a:p>
            <a:pPr lvl="3"/>
            <a:r>
              <a:rPr lang="cs-CZ" smtClean="0"/>
              <a:t>Vybírá se takový způsob dělení, který minimalizuje paměťový překryv podůloh</a:t>
            </a:r>
          </a:p>
          <a:p>
            <a:pPr lvl="3"/>
            <a:r>
              <a:rPr lang="cs-CZ" smtClean="0"/>
              <a:t>Okolo 16 KB se rekurze nahradí iterací podúlohy</a:t>
            </a:r>
          </a:p>
          <a:p>
            <a:pPr lvl="2"/>
            <a:r>
              <a:rPr lang="cs-CZ" smtClean="0"/>
              <a:t>Data každé podúlohy by měla mít malý počet bloků (problém TLB)</a:t>
            </a:r>
          </a:p>
        </p:txBody>
      </p:sp>
    </p:spTree>
    <p:extLst>
      <p:ext uri="{BB962C8B-B14F-4D97-AF65-F5344CB8AC3E}">
        <p14:creationId xmlns:p14="http://schemas.microsoft.com/office/powerpoint/2010/main" val="127577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Algoritmy a cache - další pohled</a:t>
            </a:r>
            <a:endParaRPr lang="cs-C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Přístup na náhodné adresy</a:t>
            </a:r>
            <a:endParaRPr lang="en-US" dirty="0" smtClean="0"/>
          </a:p>
          <a:p>
            <a:pPr lvl="1"/>
            <a:r>
              <a:rPr lang="cs-CZ" dirty="0" smtClean="0"/>
              <a:t>Schopnost přístupu na náhodné adresy je pro algoritmus klíčová</a:t>
            </a:r>
          </a:p>
          <a:p>
            <a:pPr lvl="2"/>
            <a:r>
              <a:rPr lang="cs-CZ" dirty="0" smtClean="0"/>
              <a:t>bsearch, hash,...</a:t>
            </a:r>
          </a:p>
          <a:p>
            <a:pPr lvl="1"/>
            <a:r>
              <a:rPr lang="cs-CZ" dirty="0" smtClean="0"/>
              <a:t>Nalezení příslušné buňky paměti je součástí užitečného výkonu algoritmu</a:t>
            </a:r>
          </a:p>
          <a:p>
            <a:pPr lvl="2"/>
            <a:r>
              <a:rPr lang="cs-CZ" dirty="0" smtClean="0"/>
              <a:t>Program vykonává užitečnou práci pomocí adresních dekodérů paměti</a:t>
            </a:r>
          </a:p>
          <a:p>
            <a:pPr lvl="3"/>
            <a:r>
              <a:rPr lang="cs-CZ" dirty="0" smtClean="0"/>
              <a:t>Adresní dekodéry jsou v paměti pořád - zaměstnejme je!</a:t>
            </a:r>
          </a:p>
          <a:p>
            <a:pPr lvl="3"/>
            <a:r>
              <a:rPr lang="cs-CZ" dirty="0" smtClean="0"/>
              <a:t>Paměť má nezávisle pracující bloky - zaměstnejme je paralelně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Přístup na předvídatelné adresy</a:t>
            </a:r>
          </a:p>
          <a:p>
            <a:pPr lvl="1"/>
            <a:r>
              <a:rPr lang="cs-CZ" dirty="0" smtClean="0"/>
              <a:t>Předvídatelný (lineární) přístup nevyužívá schopnosti RAM</a:t>
            </a:r>
          </a:p>
          <a:p>
            <a:pPr lvl="2"/>
            <a:r>
              <a:rPr lang="cs-CZ" dirty="0" smtClean="0"/>
              <a:t>Adresní dekodéry opakovaně dekódují podobné adresy</a:t>
            </a:r>
          </a:p>
          <a:p>
            <a:pPr lvl="3"/>
            <a:r>
              <a:rPr lang="cs-CZ" dirty="0" smtClean="0"/>
              <a:t>Zbytečný hardware, zbytečná spotřeba energie</a:t>
            </a:r>
          </a:p>
          <a:p>
            <a:pPr lvl="1"/>
            <a:r>
              <a:rPr lang="cs-CZ" dirty="0" smtClean="0"/>
              <a:t>Architektura RAM stroje je pro takové algoritmy nadbytečná</a:t>
            </a:r>
          </a:p>
          <a:p>
            <a:pPr lvl="2"/>
            <a:r>
              <a:rPr lang="cs-CZ" dirty="0" smtClean="0"/>
              <a:t>Běžné programovací jazyky jsou této architektuře podřízeny</a:t>
            </a:r>
          </a:p>
          <a:p>
            <a:pPr lvl="1"/>
            <a:r>
              <a:rPr lang="cs-CZ" dirty="0" smtClean="0"/>
              <a:t>Vystačili bychom s Turingovskou páskou</a:t>
            </a:r>
          </a:p>
          <a:p>
            <a:pPr lvl="2"/>
            <a:r>
              <a:rPr lang="cs-CZ" dirty="0" smtClean="0"/>
              <a:t>Neumíme ji fyzicky realizovat</a:t>
            </a:r>
          </a:p>
          <a:p>
            <a:pPr lvl="2"/>
            <a:r>
              <a:rPr lang="cs-CZ" dirty="0" smtClean="0"/>
              <a:t>Neumíme v tomto prostředí programovat</a:t>
            </a:r>
          </a:p>
        </p:txBody>
      </p:sp>
    </p:spTree>
    <p:extLst>
      <p:ext uri="{BB962C8B-B14F-4D97-AF65-F5344CB8AC3E}">
        <p14:creationId xmlns:p14="http://schemas.microsoft.com/office/powerpoint/2010/main" val="1150701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5134</TotalTime>
  <Words>878</Words>
  <Application>Microsoft Office PowerPoint</Application>
  <PresentationFormat>On-screen Show (4:3)</PresentationFormat>
  <Paragraphs>120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Consolas</vt:lpstr>
      <vt:lpstr>Wingdings</vt:lpstr>
      <vt:lpstr>Wingdings 3</vt:lpstr>
      <vt:lpstr>Origin</vt:lpstr>
      <vt:lpstr>Jiný pohled na cache</vt:lpstr>
      <vt:lpstr>Algoritmy a cache</vt:lpstr>
      <vt:lpstr>Algoritmy a cache</vt:lpstr>
      <vt:lpstr>Algoritmy a cache</vt:lpstr>
      <vt:lpstr>Algoritmy a cache</vt:lpstr>
      <vt:lpstr>Ideální algoritmus</vt:lpstr>
      <vt:lpstr>Algoritmy a cache - další pohled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527</cp:revision>
  <dcterms:created xsi:type="dcterms:W3CDTF">2012-09-19T18:13:04Z</dcterms:created>
  <dcterms:modified xsi:type="dcterms:W3CDTF">2020-04-30T17:06:20Z</dcterms:modified>
</cp:coreProperties>
</file>