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7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6" r:id="rId20"/>
    <p:sldId id="278" r:id="rId21"/>
    <p:sldId id="273" r:id="rId22"/>
    <p:sldId id="274" r:id="rId23"/>
    <p:sldId id="275" r:id="rId24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7" autoAdjust="0"/>
    <p:restoredTop sz="96984" autoAdjust="0"/>
  </p:normalViewPr>
  <p:slideViewPr>
    <p:cSldViewPr>
      <p:cViewPr varScale="1">
        <p:scale>
          <a:sx n="127" d="100"/>
          <a:sy n="127" d="100"/>
        </p:scale>
        <p:origin x="105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17.04.2025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17.04.2025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Development- 201</a:t>
            </a:r>
            <a:r>
              <a:rPr lang="en-US" dirty="0"/>
              <a:t>6</a:t>
            </a:r>
            <a:r>
              <a:rPr lang="cs-CZ" dirty="0"/>
              <a:t>/201</a:t>
            </a:r>
            <a:r>
              <a:rPr lang="en-US" dirty="0"/>
              <a:t>7</a:t>
            </a:r>
            <a:r>
              <a:rPr lang="cs-CZ" dirty="0"/>
              <a:t>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17.04.2025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Statická RAM</a:t>
            </a:r>
          </a:p>
        </p:txBody>
      </p:sp>
    </p:spTree>
    <p:extLst>
      <p:ext uri="{BB962C8B-B14F-4D97-AF65-F5344CB8AC3E}">
        <p14:creationId xmlns:p14="http://schemas.microsoft.com/office/powerpoint/2010/main" val="4220593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Cache poslední úrovně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10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ADB9E9-3D14-C51A-23C7-7A49B603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478830"/>
            <a:ext cx="7142104" cy="403096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6F6AA2A-4730-8DCB-4220-E4EA6A6D5B4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LLC blocks are paired with individual cores</a:t>
            </a:r>
          </a:p>
          <a:p>
            <a:pPr lvl="1"/>
            <a:r>
              <a:rPr lang="cs-CZ" dirty="0"/>
              <a:t>The more cores, the more LLC cache</a:t>
            </a:r>
          </a:p>
          <a:p>
            <a:pPr lvl="1"/>
            <a:r>
              <a:rPr lang="cs-CZ" dirty="0"/>
              <a:t>LLC blocks form a combined associative memory</a:t>
            </a:r>
          </a:p>
          <a:p>
            <a:pPr lvl="2"/>
            <a:r>
              <a:rPr lang="cs-CZ" dirty="0"/>
              <a:t>Uniform config: Any LLC search logically operates over all blocks</a:t>
            </a:r>
          </a:p>
          <a:p>
            <a:pPr lvl="2"/>
            <a:r>
              <a:rPr lang="cs-CZ" dirty="0"/>
              <a:t>The chip may be reconfigured to 2 or 4 independent LLC blocks (NUMA)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68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Cache prostřední úrovně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L2 v systémech s L3</a:t>
            </a:r>
          </a:p>
          <a:p>
            <a:pPr lvl="1"/>
            <a:r>
              <a:rPr lang="cs-CZ" dirty="0"/>
              <a:t>Každé jádro mívá vlastní</a:t>
            </a:r>
          </a:p>
          <a:p>
            <a:pPr lvl="1"/>
            <a:r>
              <a:rPr lang="cs-CZ" dirty="0"/>
              <a:t>Typické velikosti 1 - 2 MB</a:t>
            </a:r>
          </a:p>
          <a:p>
            <a:pPr lvl="1"/>
            <a:r>
              <a:rPr lang="cs-CZ" dirty="0"/>
              <a:t>Cache Line téměř vždy</a:t>
            </a:r>
            <a:r>
              <a:rPr lang="en-US" dirty="0"/>
              <a:t> 512</a:t>
            </a:r>
            <a:r>
              <a:rPr lang="cs-CZ" dirty="0"/>
              <a:t> </a:t>
            </a:r>
            <a:r>
              <a:rPr lang="en-US" dirty="0"/>
              <a:t>bit</a:t>
            </a:r>
            <a:r>
              <a:rPr lang="cs-CZ" dirty="0"/>
              <a:t>ů</a:t>
            </a:r>
          </a:p>
          <a:p>
            <a:pPr lvl="1"/>
            <a:r>
              <a:rPr lang="cs-CZ" dirty="0"/>
              <a:t>Latence </a:t>
            </a:r>
            <a:r>
              <a:rPr lang="en-US" dirty="0"/>
              <a:t>~5</a:t>
            </a:r>
            <a:r>
              <a:rPr lang="cs-CZ" dirty="0"/>
              <a:t> ns</a:t>
            </a:r>
          </a:p>
          <a:p>
            <a:pPr lvl="1"/>
            <a:r>
              <a:rPr lang="cs-CZ" dirty="0"/>
              <a:t>Komunikace s okolními úrovněmi – obvykle 128 nebo 256 bitů najednou</a:t>
            </a:r>
          </a:p>
          <a:p>
            <a:pPr lvl="1"/>
            <a:endParaRPr lang="cs-CZ" dirty="0"/>
          </a:p>
          <a:p>
            <a:r>
              <a:rPr lang="cs-CZ" dirty="0"/>
              <a:t>Velikost L2 a L3 je dnes podobná - proč jsou odděleny?</a:t>
            </a:r>
          </a:p>
          <a:p>
            <a:pPr lvl="1"/>
            <a:r>
              <a:rPr lang="cs-CZ" dirty="0"/>
              <a:t>L2 je privátní</a:t>
            </a:r>
          </a:p>
          <a:p>
            <a:pPr lvl="2"/>
            <a:r>
              <a:rPr lang="cs-CZ" dirty="0"/>
              <a:t>Řádky používané více jádry jsou v L2 replikovány</a:t>
            </a:r>
          </a:p>
          <a:p>
            <a:pPr lvl="3"/>
            <a:r>
              <a:rPr lang="cs-CZ" dirty="0"/>
              <a:t>Zabírají více prostoru</a:t>
            </a:r>
          </a:p>
          <a:p>
            <a:pPr lvl="3"/>
            <a:r>
              <a:rPr lang="cs-CZ" dirty="0"/>
              <a:t>Zápisy způsobují přesuny dat mezi jádry</a:t>
            </a:r>
          </a:p>
          <a:p>
            <a:pPr lvl="1"/>
            <a:r>
              <a:rPr lang="cs-CZ" dirty="0"/>
              <a:t>L3 je společná pro všechna jádra</a:t>
            </a:r>
          </a:p>
          <a:p>
            <a:pPr lvl="2"/>
            <a:r>
              <a:rPr lang="cs-CZ" dirty="0"/>
              <a:t>Řádky používané více jádry jsou v L3 jen jednou</a:t>
            </a:r>
          </a:p>
          <a:p>
            <a:pPr lvl="3"/>
            <a:r>
              <a:rPr lang="cs-CZ" dirty="0"/>
              <a:t>Efektivnější využití prostoru - celkově se do L3 vejde více dat než do L2</a:t>
            </a:r>
          </a:p>
          <a:p>
            <a:pPr lvl="3"/>
            <a:r>
              <a:rPr lang="cs-CZ" dirty="0"/>
              <a:t>Komplikovanější vyhledávání </a:t>
            </a:r>
            <a:r>
              <a:rPr lang="en-US" dirty="0"/>
              <a:t>- v</a:t>
            </a:r>
            <a:r>
              <a:rPr lang="cs-CZ" dirty="0"/>
              <a:t>ětší latence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074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Cache první úrovně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L1D</a:t>
            </a:r>
          </a:p>
          <a:p>
            <a:pPr lvl="1"/>
            <a:r>
              <a:rPr lang="cs-CZ" dirty="0"/>
              <a:t>Pouze pro data (instrukce mají vlastní L1I cache)</a:t>
            </a:r>
          </a:p>
          <a:p>
            <a:pPr lvl="1"/>
            <a:r>
              <a:rPr lang="cs-CZ" dirty="0"/>
              <a:t>Každé jádro má vlastní</a:t>
            </a:r>
          </a:p>
          <a:p>
            <a:pPr lvl="2"/>
            <a:r>
              <a:rPr lang="cs-CZ" dirty="0"/>
              <a:t>Systém musí řešit přístup k datům v L1/L2 cache sousedního jádra</a:t>
            </a:r>
          </a:p>
          <a:p>
            <a:pPr lvl="1"/>
            <a:r>
              <a:rPr lang="cs-CZ" dirty="0"/>
              <a:t>Typické velikosti 16-64 KB</a:t>
            </a:r>
          </a:p>
          <a:p>
            <a:pPr lvl="1"/>
            <a:r>
              <a:rPr lang="cs-CZ" dirty="0"/>
              <a:t>Cache Line téměř vždy</a:t>
            </a:r>
            <a:r>
              <a:rPr lang="en-US" dirty="0"/>
              <a:t> 512</a:t>
            </a:r>
            <a:r>
              <a:rPr lang="cs-CZ" dirty="0"/>
              <a:t> </a:t>
            </a:r>
            <a:r>
              <a:rPr lang="en-US" dirty="0"/>
              <a:t>bit</a:t>
            </a:r>
            <a:r>
              <a:rPr lang="cs-CZ" dirty="0"/>
              <a:t>ů</a:t>
            </a:r>
          </a:p>
          <a:p>
            <a:pPr lvl="1"/>
            <a:r>
              <a:rPr lang="cs-CZ" dirty="0"/>
              <a:t>Latence 1-2 ns</a:t>
            </a:r>
          </a:p>
          <a:p>
            <a:pPr lvl="1"/>
            <a:r>
              <a:rPr lang="cs-CZ" dirty="0"/>
              <a:t>Komunikace s vyšší úrovní – obvykle 128 nebo 256 bitů najednou</a:t>
            </a:r>
          </a:p>
          <a:p>
            <a:pPr lvl="1"/>
            <a:r>
              <a:rPr lang="cs-CZ" dirty="0"/>
              <a:t>Komunikace s jádrem – podle šířky operandu instrukce (8 až 512 bitů)</a:t>
            </a:r>
          </a:p>
          <a:p>
            <a:pPr lvl="1"/>
            <a:endParaRPr lang="cs-CZ" dirty="0"/>
          </a:p>
          <a:p>
            <a:r>
              <a:rPr lang="cs-CZ" dirty="0"/>
              <a:t>Paralelismus</a:t>
            </a:r>
          </a:p>
          <a:p>
            <a:pPr lvl="1"/>
            <a:r>
              <a:rPr lang="cs-CZ" dirty="0"/>
              <a:t>Celý proces přístupu do cache je pipeline</a:t>
            </a:r>
          </a:p>
          <a:p>
            <a:pPr lvl="2"/>
            <a:r>
              <a:rPr lang="cs-CZ" dirty="0"/>
              <a:t>v každém cyklu může začít nový přístup</a:t>
            </a:r>
          </a:p>
          <a:p>
            <a:pPr lvl="1"/>
            <a:r>
              <a:rPr lang="cs-CZ" dirty="0"/>
              <a:t>Cache může mít více bran</a:t>
            </a:r>
          </a:p>
          <a:p>
            <a:pPr lvl="2"/>
            <a:r>
              <a:rPr lang="cs-CZ" dirty="0"/>
              <a:t>v každém cyklu mohou začít dva přístupy, pokud vedou na jiné adresy</a:t>
            </a:r>
            <a:endParaRPr lang="en-US" dirty="0"/>
          </a:p>
          <a:p>
            <a:pPr lvl="2"/>
            <a:r>
              <a:rPr lang="cs-CZ" dirty="0"/>
              <a:t>komunikace s vyšší úrovní běží na pozadí (eject, prefetch)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01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TLB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Překlad virtuálních adres na fyzické</a:t>
            </a:r>
          </a:p>
          <a:p>
            <a:pPr lvl="1"/>
            <a:r>
              <a:rPr lang="cs-CZ" dirty="0"/>
              <a:t>Často dvě úrovně TLB</a:t>
            </a:r>
          </a:p>
          <a:p>
            <a:pPr lvl="2"/>
            <a:r>
              <a:rPr lang="cs-CZ" dirty="0"/>
              <a:t>DTLB1 pouze pro data, </a:t>
            </a:r>
            <a:r>
              <a:rPr lang="en-US" dirty="0" err="1"/>
              <a:t>cca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64 záznamů</a:t>
            </a:r>
            <a:r>
              <a:rPr lang="en-US" dirty="0"/>
              <a:t> (</a:t>
            </a:r>
            <a:r>
              <a:rPr lang="cs-CZ" dirty="0"/>
              <a:t>pro </a:t>
            </a:r>
            <a:r>
              <a:rPr lang="en-US" dirty="0"/>
              <a:t>4 KB str</a:t>
            </a:r>
            <a:r>
              <a:rPr lang="cs-CZ" dirty="0" err="1"/>
              <a:t>ánky</a:t>
            </a:r>
            <a:r>
              <a:rPr lang="cs-CZ" dirty="0"/>
              <a:t>)</a:t>
            </a:r>
          </a:p>
          <a:p>
            <a:pPr lvl="3"/>
            <a:r>
              <a:rPr lang="cs-CZ" dirty="0"/>
              <a:t>odpovídá 64-256 KB adresového prostoru</a:t>
            </a:r>
          </a:p>
          <a:p>
            <a:pPr lvl="2"/>
            <a:r>
              <a:rPr lang="cs-CZ" dirty="0"/>
              <a:t>TLB2 společná, cca. 1024 záznamů</a:t>
            </a:r>
          </a:p>
          <a:p>
            <a:pPr lvl="1"/>
            <a:r>
              <a:rPr lang="cs-CZ" dirty="0"/>
              <a:t>Latence DTLB1 bývá započtena do latence L1D</a:t>
            </a:r>
          </a:p>
          <a:p>
            <a:pPr lvl="2"/>
            <a:r>
              <a:rPr lang="cs-CZ" dirty="0"/>
              <a:t>L1D bývá „virtually-indexed-physically-tagged“</a:t>
            </a:r>
          </a:p>
          <a:p>
            <a:pPr lvl="1"/>
            <a:r>
              <a:rPr lang="cs-CZ" dirty="0"/>
              <a:t>Latence TLB2 v řádu 2-3 ns</a:t>
            </a:r>
          </a:p>
          <a:p>
            <a:pPr lvl="1"/>
            <a:r>
              <a:rPr lang="cs-CZ" dirty="0"/>
              <a:t>Není-li záznam v TLB:</a:t>
            </a:r>
          </a:p>
          <a:p>
            <a:pPr lvl="2"/>
            <a:r>
              <a:rPr lang="cs-CZ" dirty="0"/>
              <a:t>„page walk“ - procesor realizuje 2-4 přístupy do paměti (cache)</a:t>
            </a:r>
          </a:p>
          <a:p>
            <a:pPr lvl="2"/>
            <a:r>
              <a:rPr lang="cs-CZ" dirty="0"/>
              <a:t>„page fault“ – řeší operační systém</a:t>
            </a:r>
          </a:p>
          <a:p>
            <a:r>
              <a:rPr lang="cs-CZ" dirty="0"/>
              <a:t>Paralelismus</a:t>
            </a:r>
          </a:p>
          <a:p>
            <a:pPr lvl="1"/>
            <a:r>
              <a:rPr lang="cs-CZ" dirty="0"/>
              <a:t>TLB bývá vícebránová – obsluhuje čtení i zápisy paralelně</a:t>
            </a:r>
          </a:p>
          <a:p>
            <a:pPr lvl="1"/>
            <a:r>
              <a:rPr lang="cs-CZ" dirty="0"/>
              <a:t>Virtually-indexed cache</a:t>
            </a:r>
          </a:p>
          <a:p>
            <a:pPr lvl="2"/>
            <a:r>
              <a:rPr lang="cs-CZ" dirty="0"/>
              <a:t>L1 cache indexována virtuální adresou (nebo ofsetem uvnitř stránky)</a:t>
            </a:r>
          </a:p>
          <a:p>
            <a:pPr lvl="2"/>
            <a:r>
              <a:rPr lang="cs-CZ" dirty="0"/>
              <a:t>Překlad v TLB může běžet paralelně s adresací L1 cache</a:t>
            </a:r>
          </a:p>
          <a:p>
            <a:pPr lvl="2"/>
            <a:r>
              <a:rPr lang="cs-CZ" dirty="0"/>
              <a:t>Vyžaduje speciální opatření pro případ násobného mapování téže fyzické adresy</a:t>
            </a:r>
          </a:p>
        </p:txBody>
      </p:sp>
    </p:spTree>
    <p:extLst>
      <p:ext uri="{BB962C8B-B14F-4D97-AF65-F5344CB8AC3E}">
        <p14:creationId xmlns:p14="http://schemas.microsoft.com/office/powerpoint/2010/main" val="3572865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Typické použití bitů adresy (Intel Sandy Bridge)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</p:nvPr>
        </p:nvGraphicFramePr>
        <p:xfrm>
          <a:off x="107950" y="549275"/>
          <a:ext cx="88560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bit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47-40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39-24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18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16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8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6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0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gridSpan="26">
                  <a:txBody>
                    <a:bodyPr/>
                    <a:lstStyle/>
                    <a:p>
                      <a:pPr algn="ctr"/>
                      <a:r>
                        <a:rPr lang="cs-CZ" sz="1400">
                          <a:solidFill>
                            <a:schemeClr val="bg1"/>
                          </a:solidFill>
                        </a:rPr>
                        <a:t>virtuální adresa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DTLB1</a:t>
                      </a:r>
                    </a:p>
                  </a:txBody>
                  <a:tcPr marL="45720" marR="45720" anchor="ctr"/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4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5" gridSpan="1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8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TLB2</a:t>
                      </a:r>
                    </a:p>
                  </a:txBody>
                  <a:tcPr marL="45720" marR="45720" anchor="ctr"/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7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5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7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cs-CZ" sz="1400">
                          <a:solidFill>
                            <a:schemeClr val="bg1"/>
                          </a:solidFill>
                        </a:rPr>
                        <a:t>fyzická adresa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L1D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0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L2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9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7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L3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1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velikost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256 TB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1 TB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16 MB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1 MB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64 KB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4 KB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1000" dirty="0">
                          <a:solidFill>
                            <a:schemeClr val="bg1"/>
                          </a:solidFill>
                        </a:rPr>
                        <a:t>64 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796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použití bitů adresy (Intel </a:t>
            </a:r>
            <a:r>
              <a:rPr lang="en-US" dirty="0"/>
              <a:t>Xeon E7 v4 - 2017</a:t>
            </a:r>
            <a:r>
              <a:rPr lang="cs-CZ" dirty="0"/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15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57588519"/>
              </p:ext>
            </p:extLst>
          </p:nvPr>
        </p:nvGraphicFramePr>
        <p:xfrm>
          <a:off x="107950" y="549275"/>
          <a:ext cx="887308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1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9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80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908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5200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bit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47-4</a:t>
                      </a:r>
                      <a:r>
                        <a:rPr lang="en-US" sz="1000" dirty="0"/>
                        <a:t>6</a:t>
                      </a:r>
                      <a:endParaRPr lang="cs-CZ" sz="1000" dirty="0"/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000" dirty="0"/>
                        <a:t>4</a:t>
                      </a:r>
                      <a:r>
                        <a:rPr lang="en-US" sz="1000" dirty="0"/>
                        <a:t>5</a:t>
                      </a:r>
                      <a:r>
                        <a:rPr lang="cs-CZ" sz="1000" dirty="0"/>
                        <a:t>-24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23</a:t>
                      </a:r>
                    </a:p>
                  </a:txBody>
                  <a:tcPr marL="45720" marR="4572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000"/>
                        <a:t>22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000"/>
                        <a:t>21</a:t>
                      </a:r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18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16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10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9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8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7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6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5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4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3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2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1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00"/>
                        <a:t>0</a:t>
                      </a: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gridSpan="29">
                  <a:txBody>
                    <a:bodyPr/>
                    <a:lstStyle/>
                    <a:p>
                      <a:pPr algn="ctr"/>
                      <a:r>
                        <a:rPr lang="cs-CZ" sz="1400">
                          <a:solidFill>
                            <a:schemeClr val="bg1"/>
                          </a:solidFill>
                        </a:rPr>
                        <a:t>virtuální adresa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DTLB1</a:t>
                      </a:r>
                    </a:p>
                  </a:txBody>
                  <a:tcPr marL="45720" marR="45720" anchor="ctr"/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4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5" gridSpan="1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rowSpan="5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1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TLB2</a:t>
                      </a:r>
                    </a:p>
                  </a:txBody>
                  <a:tcPr marL="45720" marR="45720" anchor="ctr"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gridSpan="8"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5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gridSpan="8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cs-CZ" sz="1400" dirty="0">
                          <a:solidFill>
                            <a:schemeClr val="bg1"/>
                          </a:solidFill>
                        </a:rPr>
                        <a:t>fyzická adresa</a:t>
                      </a:r>
                    </a:p>
                  </a:txBody>
                  <a:tcPr marL="45720" marR="45720"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2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L1D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3"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L2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9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grid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0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9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sz="1400"/>
                        <a:t>L3</a:t>
                      </a:r>
                    </a:p>
                  </a:txBody>
                  <a:tcPr marL="45720" marR="45720" anchor="ctr"/>
                </a:tc>
                <a:tc rowSpan="2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bg2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cs-CZ" sz="1400"/>
                        <a:t>tag</a:t>
                      </a:r>
                    </a:p>
                  </a:txBody>
                  <a:tcPr marL="45720" marR="4572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16">
                  <a:txBody>
                    <a:bodyPr/>
                    <a:lstStyle/>
                    <a:p>
                      <a:pPr algn="ctr"/>
                      <a:r>
                        <a:rPr lang="cs-CZ" sz="1400"/>
                        <a:t>index</a:t>
                      </a:r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gridSpan="6"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 marL="45720" marR="45720" anchor="ctr">
                    <a:solidFill>
                      <a:schemeClr val="accent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rowSpan="2" h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assoc</a:t>
                      </a: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solidFill>
                      <a:schemeClr val="accent3"/>
                    </a:solidFill>
                  </a:tcPr>
                </a:tc>
                <a:tc gridSpan="1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ctr"/>
                      <a:endParaRPr lang="cs-CZ" sz="1000"/>
                    </a:p>
                  </a:txBody>
                  <a:tcPr marL="45720" marR="45720" anchor="ctr"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velikost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256 TB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000">
                          <a:solidFill>
                            <a:schemeClr val="bg1"/>
                          </a:solidFill>
                        </a:rPr>
                        <a:t>64</a:t>
                      </a:r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cs-CZ" sz="1000" dirty="0">
                          <a:solidFill>
                            <a:schemeClr val="bg1"/>
                          </a:solidFill>
                        </a:rPr>
                        <a:t>TB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1000" dirty="0">
                          <a:solidFill>
                            <a:schemeClr val="bg1"/>
                          </a:solidFill>
                        </a:rPr>
                        <a:t>16 MB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1 MB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64 KB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1000">
                          <a:solidFill>
                            <a:schemeClr val="bg1"/>
                          </a:solidFill>
                        </a:rPr>
                        <a:t>4 KB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lang="cs-CZ" sz="1000" dirty="0">
                          <a:solidFill>
                            <a:schemeClr val="bg1"/>
                          </a:solidFill>
                        </a:rPr>
                        <a:t>64 B</a:t>
                      </a: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sz="100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283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76672"/>
            <a:ext cx="395536" cy="576064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latence a propustnost – Intel Sandy Bridge</a:t>
            </a:r>
            <a:r>
              <a:rPr lang="en-US" dirty="0"/>
              <a:t> (2011)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</p:nvPr>
        </p:nvGraphicFramePr>
        <p:xfrm>
          <a:off x="611560" y="621283"/>
          <a:ext cx="8424492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latence (cykly)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operací/</a:t>
                      </a:r>
                      <a:br>
                        <a:rPr lang="en-US" dirty="0"/>
                      </a:br>
                      <a:r>
                        <a:rPr lang="cs-CZ" dirty="0"/>
                        <a:t>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GB/s</a:t>
                      </a:r>
                      <a:br>
                        <a:rPr lang="en-US" dirty="0"/>
                      </a:br>
                      <a:r>
                        <a:rPr lang="en-US" dirty="0"/>
                        <a:t>[3</a:t>
                      </a:r>
                      <a:r>
                        <a:rPr lang="en-US" baseline="0" dirty="0"/>
                        <a:t> GHz CPU]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registry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  <a:r>
                        <a:rPr lang="cs-CZ" baseline="0"/>
                        <a:t> (započteno v čase instrukce)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teoreticky 14, prakticky 3-6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až 112</a:t>
                      </a:r>
                    </a:p>
                    <a:p>
                      <a:r>
                        <a:rPr lang="cs-CZ"/>
                        <a:t>SIMD až 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teoreticky</a:t>
                      </a:r>
                      <a:r>
                        <a:rPr lang="cs-CZ" baseline="0"/>
                        <a:t> 480</a:t>
                      </a:r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(2*R+1*W)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4-16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12-48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36-144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26-31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DDR3-1600</a:t>
                      </a:r>
                    </a:p>
                    <a:p>
                      <a:r>
                        <a:rPr lang="cs-CZ"/>
                        <a:t>dual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cca 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2/15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  <a:r>
                        <a:rPr lang="en-US"/>
                        <a:t>.</a:t>
                      </a:r>
                      <a:r>
                        <a:rPr lang="cs-CZ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25.6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51520" y="6237312"/>
            <a:ext cx="419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reg</a:t>
            </a:r>
          </a:p>
        </p:txBody>
      </p:sp>
      <p:sp>
        <p:nvSpPr>
          <p:cNvPr id="9" name="Rectangle 8"/>
          <p:cNvSpPr/>
          <p:nvPr/>
        </p:nvSpPr>
        <p:spPr>
          <a:xfrm>
            <a:off x="2627784" y="5949280"/>
            <a:ext cx="6408000" cy="28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036496" y="5949280"/>
            <a:ext cx="720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555776" y="5085312"/>
            <a:ext cx="72000" cy="11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331640" y="5085184"/>
            <a:ext cx="1224000" cy="115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755576" y="5085184"/>
            <a:ext cx="504000" cy="115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259632" y="5085312"/>
            <a:ext cx="72000" cy="115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683568" y="4509312"/>
            <a:ext cx="72000" cy="172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467544" y="4509120"/>
            <a:ext cx="216000" cy="172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16"/>
          <p:cNvSpPr/>
          <p:nvPr/>
        </p:nvSpPr>
        <p:spPr>
          <a:xfrm>
            <a:off x="395536" y="476672"/>
            <a:ext cx="72008" cy="576044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Box 17"/>
          <p:cNvSpPr txBox="1"/>
          <p:nvPr/>
        </p:nvSpPr>
        <p:spPr>
          <a:xfrm>
            <a:off x="611560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5616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11760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54567" y="623731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DRAM</a:t>
            </a:r>
          </a:p>
        </p:txBody>
      </p:sp>
    </p:spTree>
    <p:extLst>
      <p:ext uri="{BB962C8B-B14F-4D97-AF65-F5344CB8AC3E}">
        <p14:creationId xmlns:p14="http://schemas.microsoft.com/office/powerpoint/2010/main" val="3094624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Typická latence a propustnost – Intel Sandy Bridge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6237312"/>
            <a:ext cx="419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reg</a:t>
            </a:r>
          </a:p>
        </p:txBody>
      </p:sp>
      <p:sp>
        <p:nvSpPr>
          <p:cNvPr id="9" name="Rectangle 8"/>
          <p:cNvSpPr/>
          <p:nvPr/>
        </p:nvSpPr>
        <p:spPr>
          <a:xfrm>
            <a:off x="2627792" y="6237312"/>
            <a:ext cx="6408000" cy="7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036504" y="6237312"/>
            <a:ext cx="72000" cy="7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2555776" y="1844824"/>
            <a:ext cx="72008" cy="44644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0" y="476672"/>
            <a:ext cx="395536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55576" y="1628800"/>
            <a:ext cx="504000" cy="28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259632" y="1628832"/>
            <a:ext cx="720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683568" y="1484832"/>
            <a:ext cx="72000" cy="43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467544" y="1484784"/>
            <a:ext cx="216000" cy="43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Rectangle 16"/>
          <p:cNvSpPr/>
          <p:nvPr/>
        </p:nvSpPr>
        <p:spPr>
          <a:xfrm>
            <a:off x="395536" y="476672"/>
            <a:ext cx="72008" cy="144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Box 17"/>
          <p:cNvSpPr txBox="1"/>
          <p:nvPr/>
        </p:nvSpPr>
        <p:spPr>
          <a:xfrm>
            <a:off x="611560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15616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11760" y="6237312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L3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454567" y="6237312"/>
            <a:ext cx="651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DRAM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0" y="1940835"/>
            <a:ext cx="395536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49" name="Rectangle 48"/>
          <p:cNvSpPr/>
          <p:nvPr/>
        </p:nvSpPr>
        <p:spPr>
          <a:xfrm>
            <a:off x="755576" y="3092963"/>
            <a:ext cx="504000" cy="28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1259632" y="3092995"/>
            <a:ext cx="720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Rectangle 50"/>
          <p:cNvSpPr/>
          <p:nvPr/>
        </p:nvSpPr>
        <p:spPr>
          <a:xfrm>
            <a:off x="683568" y="2948995"/>
            <a:ext cx="72000" cy="43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Rectangle 51"/>
          <p:cNvSpPr/>
          <p:nvPr/>
        </p:nvSpPr>
        <p:spPr>
          <a:xfrm>
            <a:off x="467544" y="2948947"/>
            <a:ext cx="216000" cy="43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Rectangle 52"/>
          <p:cNvSpPr/>
          <p:nvPr/>
        </p:nvSpPr>
        <p:spPr>
          <a:xfrm>
            <a:off x="395536" y="1940835"/>
            <a:ext cx="72008" cy="144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Rectangle 54"/>
          <p:cNvSpPr/>
          <p:nvPr/>
        </p:nvSpPr>
        <p:spPr>
          <a:xfrm>
            <a:off x="0" y="3404998"/>
            <a:ext cx="395536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57" name="Rectangle 56"/>
          <p:cNvSpPr/>
          <p:nvPr/>
        </p:nvSpPr>
        <p:spPr>
          <a:xfrm>
            <a:off x="755576" y="4557126"/>
            <a:ext cx="504000" cy="28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59632" y="4557158"/>
            <a:ext cx="720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Rectangle 58"/>
          <p:cNvSpPr/>
          <p:nvPr/>
        </p:nvSpPr>
        <p:spPr>
          <a:xfrm>
            <a:off x="683568" y="4413158"/>
            <a:ext cx="72000" cy="43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Rectangle 59"/>
          <p:cNvSpPr/>
          <p:nvPr/>
        </p:nvSpPr>
        <p:spPr>
          <a:xfrm>
            <a:off x="467544" y="4413110"/>
            <a:ext cx="216000" cy="43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1" name="Rectangle 60"/>
          <p:cNvSpPr/>
          <p:nvPr/>
        </p:nvSpPr>
        <p:spPr>
          <a:xfrm>
            <a:off x="395536" y="3404998"/>
            <a:ext cx="72008" cy="144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Rectangle 62"/>
          <p:cNvSpPr/>
          <p:nvPr/>
        </p:nvSpPr>
        <p:spPr>
          <a:xfrm>
            <a:off x="0" y="4869160"/>
            <a:ext cx="395536" cy="144016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ALU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31640" y="1844824"/>
            <a:ext cx="1224000" cy="7089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Rectangle 47"/>
          <p:cNvSpPr/>
          <p:nvPr/>
        </p:nvSpPr>
        <p:spPr>
          <a:xfrm>
            <a:off x="1331640" y="3309348"/>
            <a:ext cx="1224000" cy="7089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Rectangle 55"/>
          <p:cNvSpPr/>
          <p:nvPr/>
        </p:nvSpPr>
        <p:spPr>
          <a:xfrm>
            <a:off x="1331640" y="4773872"/>
            <a:ext cx="1224000" cy="7089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Rectangle 63"/>
          <p:cNvSpPr/>
          <p:nvPr/>
        </p:nvSpPr>
        <p:spPr>
          <a:xfrm>
            <a:off x="1331640" y="6238397"/>
            <a:ext cx="1224000" cy="70891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Rectangle 64"/>
          <p:cNvSpPr/>
          <p:nvPr/>
        </p:nvSpPr>
        <p:spPr>
          <a:xfrm>
            <a:off x="755576" y="6021288"/>
            <a:ext cx="504000" cy="288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Rectangle 65"/>
          <p:cNvSpPr/>
          <p:nvPr/>
        </p:nvSpPr>
        <p:spPr>
          <a:xfrm>
            <a:off x="1259632" y="6021320"/>
            <a:ext cx="72000" cy="28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Rectangle 66"/>
          <p:cNvSpPr/>
          <p:nvPr/>
        </p:nvSpPr>
        <p:spPr>
          <a:xfrm>
            <a:off x="683568" y="5877320"/>
            <a:ext cx="72000" cy="432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Rectangle 67"/>
          <p:cNvSpPr/>
          <p:nvPr/>
        </p:nvSpPr>
        <p:spPr>
          <a:xfrm>
            <a:off x="467544" y="5877272"/>
            <a:ext cx="216000" cy="4320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Rectangle 68"/>
          <p:cNvSpPr/>
          <p:nvPr/>
        </p:nvSpPr>
        <p:spPr>
          <a:xfrm>
            <a:off x="395536" y="4869160"/>
            <a:ext cx="72008" cy="144011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1" name="TextBox 70"/>
          <p:cNvSpPr txBox="1"/>
          <p:nvPr/>
        </p:nvSpPr>
        <p:spPr>
          <a:xfrm>
            <a:off x="7740352" y="548680"/>
            <a:ext cx="1185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Quad Core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314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latence a propustnost – Intel </a:t>
            </a:r>
            <a:r>
              <a:rPr lang="en-US" dirty="0"/>
              <a:t>Broadwell (Xeon </a:t>
            </a:r>
            <a:r>
              <a:rPr lang="en-US" dirty="0" err="1"/>
              <a:t>E5</a:t>
            </a:r>
            <a:r>
              <a:rPr lang="en-US" dirty="0"/>
              <a:t> </a:t>
            </a:r>
            <a:r>
              <a:rPr lang="en-US" dirty="0" err="1"/>
              <a:t>v4</a:t>
            </a:r>
            <a:r>
              <a:rPr lang="en-US" dirty="0"/>
              <a:t> - 2014)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00645318"/>
              </p:ext>
            </p:extLst>
          </p:nvPr>
        </p:nvGraphicFramePr>
        <p:xfrm>
          <a:off x="611560" y="621283"/>
          <a:ext cx="8424492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40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40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latence (cykly)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operací/</a:t>
                      </a:r>
                      <a:br>
                        <a:rPr lang="en-US" dirty="0"/>
                      </a:br>
                      <a:r>
                        <a:rPr lang="cs-CZ" dirty="0"/>
                        <a:t>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GB/s</a:t>
                      </a:r>
                      <a:br>
                        <a:rPr lang="en-US" dirty="0"/>
                      </a:br>
                      <a:r>
                        <a:rPr lang="en-US" dirty="0"/>
                        <a:t>[3</a:t>
                      </a:r>
                      <a:r>
                        <a:rPr lang="en-US" baseline="0" dirty="0"/>
                        <a:t> GHz CPU]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registry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0</a:t>
                      </a:r>
                      <a:r>
                        <a:rPr lang="cs-CZ" baseline="0"/>
                        <a:t> (započteno v čase instrukce)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teoreticky </a:t>
                      </a:r>
                      <a:r>
                        <a:rPr lang="en-US" dirty="0"/>
                        <a:t>15*R+4*W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4-</a:t>
                      </a:r>
                      <a:r>
                        <a:rPr lang="en-US" dirty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až </a:t>
                      </a:r>
                      <a:r>
                        <a:rPr lang="en-US" dirty="0"/>
                        <a:t>152</a:t>
                      </a:r>
                      <a:endParaRPr lang="cs-CZ" dirty="0"/>
                    </a:p>
                    <a:p>
                      <a:r>
                        <a:rPr lang="cs-CZ" dirty="0"/>
                        <a:t>SIMD až </a:t>
                      </a:r>
                      <a:r>
                        <a:rPr lang="en-US" dirty="0"/>
                        <a:t>288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teoreticky</a:t>
                      </a:r>
                      <a:r>
                        <a:rPr lang="cs-CZ" baseline="0" dirty="0"/>
                        <a:t> </a:t>
                      </a:r>
                      <a:r>
                        <a:rPr lang="en-US" baseline="0" dirty="0"/>
                        <a:t>864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L1D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(2*R+1*W)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4-</a:t>
                      </a:r>
                      <a:r>
                        <a:rPr lang="en-US" dirty="0"/>
                        <a:t>32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12-</a:t>
                      </a:r>
                      <a:r>
                        <a:rPr lang="en-US" dirty="0"/>
                        <a:t>96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36-</a:t>
                      </a:r>
                      <a:r>
                        <a:rPr lang="en-US" dirty="0"/>
                        <a:t>288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L3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DDR</a:t>
                      </a:r>
                      <a:r>
                        <a:rPr lang="en-US" dirty="0"/>
                        <a:t>4</a:t>
                      </a:r>
                      <a:r>
                        <a:rPr lang="cs-CZ" dirty="0"/>
                        <a:t>-</a:t>
                      </a:r>
                      <a:r>
                        <a:rPr lang="en-US" dirty="0"/>
                        <a:t>24</a:t>
                      </a:r>
                      <a:r>
                        <a:rPr lang="cs-CZ" dirty="0"/>
                        <a:t>00</a:t>
                      </a:r>
                    </a:p>
                    <a:p>
                      <a:r>
                        <a:rPr lang="cs-CZ" dirty="0"/>
                        <a:t>dual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cca </a:t>
                      </a:r>
                      <a:r>
                        <a:rPr lang="en-US" dirty="0"/>
                        <a:t>120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1/4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57100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latence a propustnost – Intel </a:t>
            </a:r>
            <a:r>
              <a:rPr lang="en-US" dirty="0"/>
              <a:t>Sapphire Rapids (2023)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19452762"/>
              </p:ext>
            </p:extLst>
          </p:nvPr>
        </p:nvGraphicFramePr>
        <p:xfrm>
          <a:off x="179512" y="621283"/>
          <a:ext cx="885654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cache (per core)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latence (cykly)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operací/</a:t>
                      </a:r>
                      <a:br>
                        <a:rPr lang="en-US" dirty="0"/>
                      </a:br>
                      <a:r>
                        <a:rPr lang="cs-CZ" dirty="0"/>
                        <a:t>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B/operace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GB/s</a:t>
                      </a:r>
                      <a:br>
                        <a:rPr lang="en-US" dirty="0"/>
                      </a:br>
                      <a:r>
                        <a:rPr lang="en-US" dirty="0"/>
                        <a:t>[3</a:t>
                      </a:r>
                      <a:r>
                        <a:rPr lang="en-US" baseline="0" dirty="0"/>
                        <a:t> GHz CPU]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  <a:r>
                        <a:rPr lang="cs-CZ" baseline="0" dirty="0"/>
                        <a:t> (započteno v čase instrukce)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4-</a:t>
                      </a:r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L1D</a:t>
                      </a:r>
                      <a:r>
                        <a:rPr lang="en-US" dirty="0"/>
                        <a:t> (48 KB)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(2*R+</a:t>
                      </a:r>
                      <a:r>
                        <a:rPr lang="en-US" dirty="0"/>
                        <a:t>2</a:t>
                      </a:r>
                      <a:r>
                        <a:rPr lang="cs-CZ" dirty="0"/>
                        <a:t>*W)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4-</a:t>
                      </a:r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&lt;224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&lt;700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L2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2MB</a:t>
                      </a:r>
                      <a:r>
                        <a:rPr lang="en-US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L3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1.875MB</a:t>
                      </a:r>
                      <a:r>
                        <a:rPr lang="en-US" dirty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~100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DDR</a:t>
                      </a:r>
                      <a:r>
                        <a:rPr lang="en-US" dirty="0"/>
                        <a:t>5</a:t>
                      </a:r>
                      <a:r>
                        <a:rPr lang="cs-CZ" dirty="0"/>
                        <a:t>-</a:t>
                      </a:r>
                      <a:r>
                        <a:rPr lang="en-US" dirty="0"/>
                        <a:t>48</a:t>
                      </a:r>
                      <a:r>
                        <a:rPr lang="cs-CZ" dirty="0"/>
                        <a:t>00</a:t>
                      </a:r>
                    </a:p>
                    <a:p>
                      <a:r>
                        <a:rPr lang="en-US" dirty="0"/>
                        <a:t>octo</a:t>
                      </a:r>
                      <a:r>
                        <a:rPr lang="cs-CZ" dirty="0"/>
                        <a:t>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cca </a:t>
                      </a:r>
                      <a:r>
                        <a:rPr lang="en-US" dirty="0"/>
                        <a:t>180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200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737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/>
              <a:t>Řádky a sloupce</a:t>
            </a:r>
          </a:p>
          <a:p>
            <a:pPr lvl="1"/>
            <a:r>
              <a:rPr lang="cs-CZ"/>
              <a:t>Aktivace probíhá současně</a:t>
            </a:r>
          </a:p>
          <a:p>
            <a:r>
              <a:rPr lang="cs-CZ"/>
              <a:t>Čtení</a:t>
            </a:r>
          </a:p>
          <a:p>
            <a:pPr lvl="1"/>
            <a:r>
              <a:rPr lang="cs-CZ"/>
              <a:t>Celý řádek vysílá své hodnoty</a:t>
            </a:r>
          </a:p>
          <a:p>
            <a:pPr lvl="1"/>
            <a:r>
              <a:rPr lang="cs-CZ"/>
              <a:t>Sloupcový dekodér vybírá data</a:t>
            </a:r>
          </a:p>
          <a:p>
            <a:r>
              <a:rPr lang="cs-CZ"/>
              <a:t>Zápis</a:t>
            </a:r>
          </a:p>
          <a:p>
            <a:pPr lvl="1"/>
            <a:r>
              <a:rPr lang="cs-CZ"/>
              <a:t>Sloupcový dekodér posílá signály „zapiš 0“ a „zapiš 1“ do vybraných sloupců</a:t>
            </a:r>
          </a:p>
          <a:p>
            <a:pPr lvl="1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Architektura paměti SRAM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2267744" y="1628800"/>
            <a:ext cx="1728192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Isosceles Triangle 9"/>
          <p:cNvSpPr/>
          <p:nvPr/>
        </p:nvSpPr>
        <p:spPr>
          <a:xfrm rot="16200000">
            <a:off x="1079612" y="1808820"/>
            <a:ext cx="1224136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2267744" y="2996952"/>
            <a:ext cx="1728192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ight Arrow 18"/>
          <p:cNvSpPr/>
          <p:nvPr/>
        </p:nvSpPr>
        <p:spPr>
          <a:xfrm rot="16200000">
            <a:off x="161510" y="3843046"/>
            <a:ext cx="2952328" cy="3960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Up-Down Arrow 21"/>
          <p:cNvSpPr/>
          <p:nvPr/>
        </p:nvSpPr>
        <p:spPr>
          <a:xfrm>
            <a:off x="3059832" y="3861048"/>
            <a:ext cx="144016" cy="1656184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ight Arrow 25"/>
          <p:cNvSpPr/>
          <p:nvPr/>
        </p:nvSpPr>
        <p:spPr>
          <a:xfrm>
            <a:off x="2123728" y="2060848"/>
            <a:ext cx="1368152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Up-Down Arrow 26"/>
          <p:cNvSpPr/>
          <p:nvPr/>
        </p:nvSpPr>
        <p:spPr>
          <a:xfrm>
            <a:off x="3491880" y="2204864"/>
            <a:ext cx="144016" cy="79208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Box 27"/>
          <p:cNvSpPr txBox="1"/>
          <p:nvPr/>
        </p:nvSpPr>
        <p:spPr>
          <a:xfrm>
            <a:off x="1187624" y="1268760"/>
            <a:ext cx="7861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řádkový</a:t>
            </a:r>
            <a:br>
              <a:rPr lang="cs-CZ" sz="1400"/>
            </a:br>
            <a:r>
              <a:rPr lang="cs-CZ" sz="1400"/>
              <a:t>dekodér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91880" y="3429000"/>
            <a:ext cx="912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sloupcový</a:t>
            </a:r>
            <a:br>
              <a:rPr lang="cs-CZ" sz="1400"/>
            </a:br>
            <a:r>
              <a:rPr lang="cs-CZ" sz="1400"/>
              <a:t>dekodér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835696" y="5517232"/>
            <a:ext cx="7457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adresa</a:t>
            </a:r>
            <a:br>
              <a:rPr lang="cs-CZ" sz="1400"/>
            </a:br>
            <a:r>
              <a:rPr lang="cs-CZ" sz="1400"/>
              <a:t>sloupce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259632" y="5517232"/>
            <a:ext cx="672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adresa</a:t>
            </a:r>
            <a:br>
              <a:rPr lang="cs-CZ" sz="1400"/>
            </a:br>
            <a:r>
              <a:rPr lang="cs-CZ" sz="1400"/>
              <a:t>řádku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43808" y="5589240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sp>
        <p:nvSpPr>
          <p:cNvPr id="33" name="Bent-Up Arrow 32"/>
          <p:cNvSpPr/>
          <p:nvPr/>
        </p:nvSpPr>
        <p:spPr>
          <a:xfrm rot="5400000" flipH="1">
            <a:off x="1439652" y="4113076"/>
            <a:ext cx="2088232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Up-Down Arrow 33"/>
          <p:cNvSpPr/>
          <p:nvPr/>
        </p:nvSpPr>
        <p:spPr>
          <a:xfrm rot="1500000">
            <a:off x="3285178" y="2942775"/>
            <a:ext cx="112785" cy="95747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Box 35"/>
          <p:cNvSpPr txBox="1"/>
          <p:nvPr/>
        </p:nvSpPr>
        <p:spPr>
          <a:xfrm>
            <a:off x="2148644" y="1268760"/>
            <a:ext cx="19653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matice klopných obvodů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491880" y="2060848"/>
            <a:ext cx="144016" cy="14401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5455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8CF79-E5E0-9E61-CB48-4373EA6E72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70756-4629-7747-2F21-CDE95B8C7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Typická latence a propustnost – </a:t>
            </a:r>
            <a:r>
              <a:rPr lang="pt-BR" dirty="0"/>
              <a:t>Intel Xeon Gold 6130</a:t>
            </a:r>
            <a:r>
              <a:rPr lang="cs-CZ" dirty="0"/>
              <a:t> </a:t>
            </a:r>
            <a:r>
              <a:rPr lang="en-US" dirty="0"/>
              <a:t>(20</a:t>
            </a:r>
            <a:r>
              <a:rPr lang="cs-CZ" dirty="0"/>
              <a:t>19</a:t>
            </a:r>
            <a:r>
              <a:rPr lang="en-US" dirty="0"/>
              <a:t>)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en-US" dirty="0" err="1"/>
              <a:t>parlab</a:t>
            </a:r>
            <a:r>
              <a:rPr lang="en-US" dirty="0"/>
              <a:t>]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86D6AAE-FB76-6999-C244-6DA3A7F714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20</a:t>
            </a:fld>
            <a:endParaRPr lang="cs-CZ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20A65-DE54-4E58-E09D-B862E32CEA5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FDFFFFB-8168-3624-DC65-B9CDB08109C8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769789315"/>
              </p:ext>
            </p:extLst>
          </p:nvPr>
        </p:nvGraphicFramePr>
        <p:xfrm>
          <a:off x="179512" y="621283"/>
          <a:ext cx="885654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60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cache (per core)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latence (cykly)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operací/</a:t>
                      </a:r>
                      <a:br>
                        <a:rPr lang="en-US" dirty="0"/>
                      </a:br>
                      <a:r>
                        <a:rPr lang="cs-CZ" dirty="0"/>
                        <a:t>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B/operace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B/cyklus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GB/s</a:t>
                      </a:r>
                      <a:br>
                        <a:rPr lang="en-US" dirty="0"/>
                      </a:br>
                      <a:r>
                        <a:rPr lang="en-US" dirty="0"/>
                        <a:t>[3</a:t>
                      </a:r>
                      <a:r>
                        <a:rPr lang="en-US" baseline="0" dirty="0"/>
                        <a:t> GHz CPU]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registry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  <a:r>
                        <a:rPr lang="cs-CZ" baseline="0" dirty="0"/>
                        <a:t> (započteno v čase instrukce)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AVX512</a:t>
                      </a:r>
                    </a:p>
                    <a:p>
                      <a:r>
                        <a:rPr lang="en-US" dirty="0"/>
                        <a:t>4 scalar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(1..3)*(</a:t>
                      </a:r>
                      <a:r>
                        <a:rPr lang="cs-CZ" dirty="0"/>
                        <a:t>4</a:t>
                      </a:r>
                      <a:r>
                        <a:rPr lang="en-US" dirty="0"/>
                        <a:t>..64)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 384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? &lt; </a:t>
                      </a:r>
                      <a:r>
                        <a:rPr lang="en-US" dirty="0"/>
                        <a:t>1000 </a:t>
                      </a:r>
                      <a:r>
                        <a:rPr lang="en-US"/>
                        <a:t>per core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L1D</a:t>
                      </a:r>
                      <a:r>
                        <a:rPr lang="en-US" dirty="0"/>
                        <a:t> (32 KB)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(2*R+</a:t>
                      </a:r>
                      <a:r>
                        <a:rPr lang="en-US" dirty="0"/>
                        <a:t>1</a:t>
                      </a:r>
                      <a:r>
                        <a:rPr lang="cs-CZ" dirty="0"/>
                        <a:t>*W)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  <a:r>
                        <a:rPr lang="en-US" dirty="0"/>
                        <a:t>..64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 per core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L2</a:t>
                      </a:r>
                      <a:r>
                        <a:rPr lang="en-US" dirty="0"/>
                        <a:t> (1MB)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110 per core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L3</a:t>
                      </a:r>
                      <a:r>
                        <a:rPr lang="en-US" dirty="0"/>
                        <a:t> (1.375MB)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DDR</a:t>
                      </a:r>
                      <a:r>
                        <a:rPr lang="en-US" dirty="0"/>
                        <a:t>4</a:t>
                      </a:r>
                      <a:endParaRPr lang="cs-CZ" dirty="0"/>
                    </a:p>
                    <a:p>
                      <a:r>
                        <a:rPr lang="en-US" dirty="0"/>
                        <a:t>6</a:t>
                      </a:r>
                      <a:r>
                        <a:rPr lang="cs-CZ" dirty="0"/>
                        <a:t> channel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cca </a:t>
                      </a:r>
                      <a:r>
                        <a:rPr lang="en-US" dirty="0"/>
                        <a:t>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~80 total</a:t>
                      </a:r>
                    </a:p>
                    <a:p>
                      <a:r>
                        <a:rPr lang="en-US" dirty="0"/>
                        <a:t>~5 per core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725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Důsledky pro programování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/>
              <a:t>Velikosti, latence a architektury cache jsou různé</a:t>
            </a:r>
          </a:p>
          <a:p>
            <a:pPr lvl="1"/>
            <a:r>
              <a:rPr lang="cs-CZ"/>
              <a:t>Spolehlivě lze odhadnout pouze dolní mez L1 (16KB)</a:t>
            </a:r>
          </a:p>
          <a:p>
            <a:pPr lvl="1"/>
            <a:r>
              <a:rPr lang="cs-CZ"/>
              <a:t>Ladit software na přesné velikosti všech úrovní je téměř nerealizovatelné</a:t>
            </a:r>
          </a:p>
          <a:p>
            <a:pPr lvl="2"/>
            <a:r>
              <a:rPr lang="cs-CZ"/>
              <a:t>autotuning, NUMA awareness</a:t>
            </a:r>
          </a:p>
          <a:p>
            <a:pPr lvl="2"/>
            <a:r>
              <a:rPr lang="cs-CZ"/>
              <a:t>cache-oblivious algoritmy</a:t>
            </a:r>
          </a:p>
          <a:p>
            <a:r>
              <a:rPr lang="cs-CZ"/>
              <a:t>Velikost Cache Line lze odhadnout spolehlivě – 64B</a:t>
            </a:r>
          </a:p>
          <a:p>
            <a:pPr lvl="1"/>
            <a:r>
              <a:rPr lang="cs-CZ"/>
              <a:t>Přesunovat do procesoru méně než 64B je plýtvání</a:t>
            </a:r>
          </a:p>
          <a:p>
            <a:pPr lvl="2"/>
            <a:r>
              <a:rPr lang="cs-CZ"/>
              <a:t>spojové seznamy či stromy s malými uzly jsou neefektivní</a:t>
            </a:r>
          </a:p>
          <a:p>
            <a:r>
              <a:rPr lang="cs-CZ"/>
              <a:t>Velikost TLB1 je velmi malá</a:t>
            </a:r>
          </a:p>
          <a:p>
            <a:pPr lvl="1"/>
            <a:r>
              <a:rPr lang="cs-CZ"/>
              <a:t>Přístup na větší počet míst paměti je problematický pro TLB, ne pro L1</a:t>
            </a:r>
          </a:p>
          <a:p>
            <a:pPr lvl="2"/>
            <a:r>
              <a:rPr lang="cs-CZ"/>
              <a:t>L1 udrží stovky živých míst, TLB pouze desítky</a:t>
            </a:r>
          </a:p>
          <a:p>
            <a:pPr lvl="2"/>
            <a:r>
              <a:rPr lang="cs-CZ"/>
              <a:t>Bucket-sort nebo merge může být TLB-bound</a:t>
            </a:r>
          </a:p>
          <a:p>
            <a:pPr lvl="3"/>
            <a:r>
              <a:rPr lang="cs-CZ"/>
              <a:t>více než 64 živých bodů vzdálených od sebe více než 4 KB</a:t>
            </a:r>
          </a:p>
          <a:p>
            <a:pPr lvl="2"/>
            <a:r>
              <a:rPr lang="cs-CZ"/>
              <a:t>Bloky dynamicky alokovaných dat mohou být velmi vzdálené</a:t>
            </a:r>
          </a:p>
          <a:p>
            <a:pPr lvl="3"/>
            <a:r>
              <a:rPr lang="cs-CZ"/>
              <a:t>100-prvkový vyhledávací strom se nemusí vejít do DTLB1</a:t>
            </a:r>
          </a:p>
          <a:p>
            <a:pPr lvl="3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70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22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Nešikovně naprogramovaný kód může dobrý překladač napravit</a:t>
            </a:r>
            <a:br>
              <a:rPr lang="cs-CZ"/>
            </a:br>
            <a:br>
              <a:rPr lang="cs-CZ"/>
            </a:br>
            <a:r>
              <a:rPr lang="cs-CZ"/>
              <a:t>Nevhodnou datovou strukturu překladač nenapraví</a:t>
            </a:r>
            <a:br>
              <a:rPr lang="cs-CZ"/>
            </a:br>
            <a:r>
              <a:rPr lang="cs-CZ"/>
              <a:t>(a nepomůže ani naprogramování v asembleru)</a:t>
            </a:r>
          </a:p>
        </p:txBody>
      </p:sp>
    </p:spTree>
    <p:extLst>
      <p:ext uri="{BB962C8B-B14F-4D97-AF65-F5344CB8AC3E}">
        <p14:creationId xmlns:p14="http://schemas.microsoft.com/office/powerpoint/2010/main" val="1378750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Úrovně cache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Registry poskytují cache úrovně 0</a:t>
            </a:r>
          </a:p>
          <a:p>
            <a:pPr lvl="1"/>
            <a:r>
              <a:rPr lang="cs-CZ" dirty="0"/>
              <a:t>Použítí této „cache“</a:t>
            </a:r>
            <a:r>
              <a:rPr lang="en-US" dirty="0"/>
              <a:t> </a:t>
            </a:r>
            <a:r>
              <a:rPr lang="cs-CZ" dirty="0"/>
              <a:t>řídí překladač</a:t>
            </a:r>
            <a:endParaRPr lang="en-US" dirty="0"/>
          </a:p>
          <a:p>
            <a:pPr lvl="2"/>
            <a:r>
              <a:rPr lang="en-US" dirty="0"/>
              <a:t>Program</a:t>
            </a:r>
            <a:r>
              <a:rPr lang="cs-CZ" dirty="0"/>
              <a:t>átor může vytvořit šanci nebo zlepšit podmínky úpravou kódu</a:t>
            </a:r>
            <a:endParaRPr lang="en-US" dirty="0"/>
          </a:p>
          <a:p>
            <a:pPr lvl="1"/>
            <a:r>
              <a:rPr lang="cs-CZ" dirty="0"/>
              <a:t>Velikost řádky je velikost registru (podle řešené úlohy</a:t>
            </a:r>
            <a:r>
              <a:rPr lang="en-US" dirty="0"/>
              <a:t>;</a:t>
            </a:r>
            <a:r>
              <a:rPr lang="cs-CZ" dirty="0"/>
              <a:t> SIMD: 128/256 bit)</a:t>
            </a:r>
            <a:endParaRPr lang="en-US" dirty="0"/>
          </a:p>
          <a:p>
            <a:pPr lvl="1"/>
            <a:r>
              <a:rPr lang="en-US" dirty="0" err="1"/>
              <a:t>Velikost</a:t>
            </a:r>
            <a:r>
              <a:rPr lang="en-US" dirty="0"/>
              <a:t> “L0-cache” </a:t>
            </a:r>
            <a:r>
              <a:rPr lang="cs-CZ" dirty="0"/>
              <a:t>dána počtem registrů </a:t>
            </a:r>
            <a:r>
              <a:rPr lang="en-US" dirty="0"/>
              <a:t>(Intel: 8</a:t>
            </a:r>
            <a:r>
              <a:rPr lang="cs-CZ" dirty="0"/>
              <a:t>/16, některé obsazené)</a:t>
            </a:r>
          </a:p>
          <a:p>
            <a:pPr lvl="2"/>
            <a:r>
              <a:rPr lang="cs-CZ" dirty="0"/>
              <a:t>32 až 512 B</a:t>
            </a:r>
          </a:p>
          <a:p>
            <a:pPr lvl="2"/>
            <a:r>
              <a:rPr lang="cs-CZ" dirty="0"/>
              <a:t>Pro danou úlohu a platformu programátor dokáže určit</a:t>
            </a:r>
          </a:p>
          <a:p>
            <a:pPr lvl="1"/>
            <a:r>
              <a:rPr lang="cs-CZ" dirty="0"/>
              <a:t>Lze programovat na míru (týká se jádra algoritmu)</a:t>
            </a:r>
          </a:p>
          <a:p>
            <a:r>
              <a:rPr lang="cs-CZ" dirty="0"/>
              <a:t>Velikost řádku Cache je stabilní - 64B</a:t>
            </a:r>
          </a:p>
          <a:p>
            <a:pPr lvl="1"/>
            <a:r>
              <a:rPr lang="cs-CZ" dirty="0"/>
              <a:t>Lze programovat na míru (týká se zejména datových struktur)</a:t>
            </a:r>
          </a:p>
          <a:p>
            <a:r>
              <a:rPr lang="cs-CZ" dirty="0"/>
              <a:t>V intervalu 4KB-16MB leží mnoho hranic důležitých velikostí</a:t>
            </a:r>
          </a:p>
          <a:p>
            <a:pPr lvl="1"/>
            <a:r>
              <a:rPr lang="cs-CZ" dirty="0"/>
              <a:t>Bez znalosti konkrétní varianty CPU nelze určit přesnou polohu hranic</a:t>
            </a:r>
          </a:p>
          <a:p>
            <a:pPr lvl="1"/>
            <a:r>
              <a:rPr lang="cs-CZ" dirty="0"/>
              <a:t>Každé zdvojnásobení velikosti úlohy může dramaticky změnit poměry</a:t>
            </a:r>
          </a:p>
          <a:p>
            <a:pPr lvl="1"/>
            <a:r>
              <a:rPr lang="cs-CZ" dirty="0"/>
              <a:t>Nejvhodnější je přístup převzatý z Cache-Oblivious algoritmů</a:t>
            </a:r>
          </a:p>
          <a:p>
            <a:pPr lvl="2"/>
            <a:r>
              <a:rPr lang="cs-CZ" dirty="0"/>
              <a:t>Rekurzivní dělení úlohy na části</a:t>
            </a:r>
          </a:p>
        </p:txBody>
      </p:sp>
    </p:spTree>
    <p:extLst>
      <p:ext uri="{BB962C8B-B14F-4D97-AF65-F5344CB8AC3E}">
        <p14:creationId xmlns:p14="http://schemas.microsoft.com/office/powerpoint/2010/main" val="225524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/>
              <a:t>Banky</a:t>
            </a:r>
          </a:p>
          <a:p>
            <a:pPr lvl="1"/>
            <a:r>
              <a:rPr lang="cs-CZ"/>
              <a:t>Velké paměti jsou děleny na banky</a:t>
            </a:r>
          </a:p>
          <a:p>
            <a:r>
              <a:rPr lang="cs-CZ"/>
              <a:t>Paralelismus</a:t>
            </a:r>
          </a:p>
          <a:p>
            <a:pPr lvl="1"/>
            <a:r>
              <a:rPr lang="cs-CZ"/>
              <a:t>Operace v různých bankách se mohou překrývat</a:t>
            </a:r>
          </a:p>
          <a:p>
            <a:pPr lvl="1"/>
            <a:r>
              <a:rPr lang="cs-CZ"/>
              <a:t>V jednom cyklu lze zahájit pouze jednu operaci</a:t>
            </a:r>
          </a:p>
          <a:p>
            <a:pPr lvl="2"/>
            <a:r>
              <a:rPr lang="cs-CZ"/>
              <a:t>Společné sběrnice a dekodér banky brání plnému paralelismu</a:t>
            </a:r>
          </a:p>
          <a:p>
            <a:pPr lvl="2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Architektura paměti SRAM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19" name="Right Arrow 18"/>
          <p:cNvSpPr/>
          <p:nvPr/>
        </p:nvSpPr>
        <p:spPr>
          <a:xfrm rot="16200000">
            <a:off x="1079612" y="3825044"/>
            <a:ext cx="33843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Up-Down Arrow 21"/>
          <p:cNvSpPr/>
          <p:nvPr/>
        </p:nvSpPr>
        <p:spPr>
          <a:xfrm>
            <a:off x="3131840" y="3212976"/>
            <a:ext cx="144016" cy="2448272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Box 29"/>
          <p:cNvSpPr txBox="1"/>
          <p:nvPr/>
        </p:nvSpPr>
        <p:spPr>
          <a:xfrm>
            <a:off x="2339752" y="5517232"/>
            <a:ext cx="7944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/>
              <a:t>adresa</a:t>
            </a:r>
            <a:br>
              <a:rPr lang="cs-CZ" sz="1400"/>
            </a:br>
            <a:r>
              <a:rPr lang="cs-CZ" sz="1400"/>
              <a:t>řádku</a:t>
            </a:r>
            <a:br>
              <a:rPr lang="cs-CZ" sz="1400"/>
            </a:br>
            <a:r>
              <a:rPr lang="cs-CZ" sz="1400"/>
              <a:t>a</a:t>
            </a:r>
            <a:br>
              <a:rPr lang="cs-CZ" sz="1400"/>
            </a:br>
            <a:r>
              <a:rPr lang="cs-CZ" sz="1400"/>
              <a:t>sloupce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619672" y="5517232"/>
            <a:ext cx="672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adresa</a:t>
            </a:r>
            <a:br>
              <a:rPr lang="cs-CZ" sz="1400"/>
            </a:br>
            <a:r>
              <a:rPr lang="cs-CZ" sz="1400"/>
              <a:t>banky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275856" y="5517232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707904" y="2420888"/>
            <a:ext cx="857457" cy="792378"/>
            <a:chOff x="1259632" y="1628800"/>
            <a:chExt cx="2736304" cy="2271451"/>
          </a:xfrm>
        </p:grpSpPr>
        <p:sp>
          <p:nvSpPr>
            <p:cNvPr id="9" name="Rectangle 8"/>
            <p:cNvSpPr/>
            <p:nvPr/>
          </p:nvSpPr>
          <p:spPr>
            <a:xfrm>
              <a:off x="2267744" y="1628800"/>
              <a:ext cx="1728192" cy="122413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Isosceles Triangle 9"/>
            <p:cNvSpPr/>
            <p:nvPr/>
          </p:nvSpPr>
          <p:spPr>
            <a:xfrm rot="16200000">
              <a:off x="1079612" y="1808820"/>
              <a:ext cx="1224136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Isosceles Triangle 10"/>
            <p:cNvSpPr/>
            <p:nvPr/>
          </p:nvSpPr>
          <p:spPr>
            <a:xfrm rot="10800000">
              <a:off x="2267744" y="2996952"/>
              <a:ext cx="1728192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Right Arrow 25"/>
            <p:cNvSpPr/>
            <p:nvPr/>
          </p:nvSpPr>
          <p:spPr>
            <a:xfrm>
              <a:off x="2123728" y="2060848"/>
              <a:ext cx="1368152" cy="14401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Up-Down Arrow 26"/>
            <p:cNvSpPr/>
            <p:nvPr/>
          </p:nvSpPr>
          <p:spPr>
            <a:xfrm>
              <a:off x="3491880" y="2204864"/>
              <a:ext cx="144016" cy="792088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Up-Down Arrow 33"/>
            <p:cNvSpPr/>
            <p:nvPr/>
          </p:nvSpPr>
          <p:spPr>
            <a:xfrm rot="1500000">
              <a:off x="3285178" y="2942775"/>
              <a:ext cx="112785" cy="957476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491880" y="2060848"/>
              <a:ext cx="144016" cy="1440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60032" y="2420888"/>
            <a:ext cx="857457" cy="792378"/>
            <a:chOff x="1259632" y="1628800"/>
            <a:chExt cx="2736304" cy="2271451"/>
          </a:xfrm>
        </p:grpSpPr>
        <p:sp>
          <p:nvSpPr>
            <p:cNvPr id="25" name="Rectangle 24"/>
            <p:cNvSpPr/>
            <p:nvPr/>
          </p:nvSpPr>
          <p:spPr>
            <a:xfrm>
              <a:off x="2267744" y="1628800"/>
              <a:ext cx="1728192" cy="122413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Isosceles Triangle 34"/>
            <p:cNvSpPr/>
            <p:nvPr/>
          </p:nvSpPr>
          <p:spPr>
            <a:xfrm rot="16200000">
              <a:off x="1079612" y="1808820"/>
              <a:ext cx="1224136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Isosceles Triangle 36"/>
            <p:cNvSpPr/>
            <p:nvPr/>
          </p:nvSpPr>
          <p:spPr>
            <a:xfrm rot="10800000">
              <a:off x="2267744" y="2996952"/>
              <a:ext cx="1728192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Right Arrow 38"/>
            <p:cNvSpPr/>
            <p:nvPr/>
          </p:nvSpPr>
          <p:spPr>
            <a:xfrm>
              <a:off x="2123728" y="2060848"/>
              <a:ext cx="1368152" cy="14401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Up-Down Arrow 39"/>
            <p:cNvSpPr/>
            <p:nvPr/>
          </p:nvSpPr>
          <p:spPr>
            <a:xfrm>
              <a:off x="3491880" y="2204864"/>
              <a:ext cx="144016" cy="792088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Up-Down Arrow 40"/>
            <p:cNvSpPr/>
            <p:nvPr/>
          </p:nvSpPr>
          <p:spPr>
            <a:xfrm rot="1500000">
              <a:off x="3285178" y="2942775"/>
              <a:ext cx="112785" cy="957476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491880" y="2060848"/>
              <a:ext cx="144016" cy="1440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707904" y="3573016"/>
            <a:ext cx="857457" cy="792378"/>
            <a:chOff x="1259632" y="1628800"/>
            <a:chExt cx="2736304" cy="2271451"/>
          </a:xfrm>
        </p:grpSpPr>
        <p:sp>
          <p:nvSpPr>
            <p:cNvPr id="44" name="Rectangle 43"/>
            <p:cNvSpPr/>
            <p:nvPr/>
          </p:nvSpPr>
          <p:spPr>
            <a:xfrm>
              <a:off x="2267744" y="1628800"/>
              <a:ext cx="1728192" cy="122413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Isosceles Triangle 44"/>
            <p:cNvSpPr/>
            <p:nvPr/>
          </p:nvSpPr>
          <p:spPr>
            <a:xfrm rot="16200000">
              <a:off x="1079612" y="1808820"/>
              <a:ext cx="1224136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Isosceles Triangle 45"/>
            <p:cNvSpPr/>
            <p:nvPr/>
          </p:nvSpPr>
          <p:spPr>
            <a:xfrm rot="10800000">
              <a:off x="2267744" y="2996952"/>
              <a:ext cx="1728192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Right Arrow 46"/>
            <p:cNvSpPr/>
            <p:nvPr/>
          </p:nvSpPr>
          <p:spPr>
            <a:xfrm>
              <a:off x="2123728" y="2060848"/>
              <a:ext cx="1368152" cy="14401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Up-Down Arrow 47"/>
            <p:cNvSpPr/>
            <p:nvPr/>
          </p:nvSpPr>
          <p:spPr>
            <a:xfrm>
              <a:off x="3491880" y="2204864"/>
              <a:ext cx="144016" cy="792088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Up-Down Arrow 48"/>
            <p:cNvSpPr/>
            <p:nvPr/>
          </p:nvSpPr>
          <p:spPr>
            <a:xfrm rot="1500000">
              <a:off x="3285178" y="2942775"/>
              <a:ext cx="112785" cy="957476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491880" y="2060848"/>
              <a:ext cx="144016" cy="1440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860032" y="3573016"/>
            <a:ext cx="857457" cy="792378"/>
            <a:chOff x="1259632" y="1628800"/>
            <a:chExt cx="2736304" cy="2271451"/>
          </a:xfrm>
        </p:grpSpPr>
        <p:sp>
          <p:nvSpPr>
            <p:cNvPr id="52" name="Rectangle 51"/>
            <p:cNvSpPr/>
            <p:nvPr/>
          </p:nvSpPr>
          <p:spPr>
            <a:xfrm>
              <a:off x="2267744" y="1628800"/>
              <a:ext cx="1728192" cy="1224136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Isosceles Triangle 52"/>
            <p:cNvSpPr/>
            <p:nvPr/>
          </p:nvSpPr>
          <p:spPr>
            <a:xfrm rot="16200000">
              <a:off x="1079612" y="1808820"/>
              <a:ext cx="1224136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Isosceles Triangle 53"/>
            <p:cNvSpPr/>
            <p:nvPr/>
          </p:nvSpPr>
          <p:spPr>
            <a:xfrm rot="10800000">
              <a:off x="2267744" y="2996952"/>
              <a:ext cx="1728192" cy="864096"/>
            </a:xfrm>
            <a:prstGeom prst="triangl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Right Arrow 54"/>
            <p:cNvSpPr/>
            <p:nvPr/>
          </p:nvSpPr>
          <p:spPr>
            <a:xfrm>
              <a:off x="2123728" y="2060848"/>
              <a:ext cx="1368152" cy="144016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Up-Down Arrow 55"/>
            <p:cNvSpPr/>
            <p:nvPr/>
          </p:nvSpPr>
          <p:spPr>
            <a:xfrm>
              <a:off x="3491880" y="2204864"/>
              <a:ext cx="144016" cy="792088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Up-Down Arrow 56"/>
            <p:cNvSpPr/>
            <p:nvPr/>
          </p:nvSpPr>
          <p:spPr>
            <a:xfrm rot="1500000">
              <a:off x="3285178" y="2942775"/>
              <a:ext cx="112785" cy="957476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491880" y="2060848"/>
              <a:ext cx="144016" cy="144016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5" name="Up-Down Arrow 74"/>
          <p:cNvSpPr/>
          <p:nvPr/>
        </p:nvSpPr>
        <p:spPr>
          <a:xfrm rot="5400000">
            <a:off x="4247964" y="2096852"/>
            <a:ext cx="144016" cy="223224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6" name="Up-Down Arrow 75"/>
          <p:cNvSpPr/>
          <p:nvPr/>
        </p:nvSpPr>
        <p:spPr>
          <a:xfrm rot="5400000">
            <a:off x="4247964" y="3248980"/>
            <a:ext cx="144016" cy="223224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7" name="Right Arrow 76"/>
          <p:cNvSpPr/>
          <p:nvPr/>
        </p:nvSpPr>
        <p:spPr>
          <a:xfrm>
            <a:off x="2987824" y="2996952"/>
            <a:ext cx="23762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8" name="Right Arrow 77"/>
          <p:cNvSpPr/>
          <p:nvPr/>
        </p:nvSpPr>
        <p:spPr>
          <a:xfrm>
            <a:off x="2987824" y="4149080"/>
            <a:ext cx="23762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" name="Right Arrow 80"/>
          <p:cNvSpPr/>
          <p:nvPr/>
        </p:nvSpPr>
        <p:spPr>
          <a:xfrm rot="16200000">
            <a:off x="1727684" y="4257092"/>
            <a:ext cx="252028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Right Arrow 81"/>
          <p:cNvSpPr/>
          <p:nvPr/>
        </p:nvSpPr>
        <p:spPr>
          <a:xfrm>
            <a:off x="2771800" y="2204864"/>
            <a:ext cx="2232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Right Arrow 82"/>
          <p:cNvSpPr/>
          <p:nvPr/>
        </p:nvSpPr>
        <p:spPr>
          <a:xfrm rot="5400000">
            <a:off x="3743908" y="2312876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4" name="Right Arrow 83"/>
          <p:cNvSpPr/>
          <p:nvPr/>
        </p:nvSpPr>
        <p:spPr>
          <a:xfrm rot="5400000">
            <a:off x="4896036" y="2312876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5" name="Right Arrow 84"/>
          <p:cNvSpPr/>
          <p:nvPr/>
        </p:nvSpPr>
        <p:spPr>
          <a:xfrm>
            <a:off x="2771800" y="3356992"/>
            <a:ext cx="22322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Right Arrow 85"/>
          <p:cNvSpPr/>
          <p:nvPr/>
        </p:nvSpPr>
        <p:spPr>
          <a:xfrm rot="5400000">
            <a:off x="3743908" y="346500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7" name="Right Arrow 86"/>
          <p:cNvSpPr/>
          <p:nvPr/>
        </p:nvSpPr>
        <p:spPr>
          <a:xfrm rot="5400000">
            <a:off x="4896036" y="3465004"/>
            <a:ext cx="21602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Right Arrow 87"/>
          <p:cNvSpPr/>
          <p:nvPr/>
        </p:nvSpPr>
        <p:spPr>
          <a:xfrm rot="16200000">
            <a:off x="575556" y="3825044"/>
            <a:ext cx="338437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Isosceles Triangle 88"/>
          <p:cNvSpPr/>
          <p:nvPr/>
        </p:nvSpPr>
        <p:spPr>
          <a:xfrm rot="16200000">
            <a:off x="2045601" y="1922951"/>
            <a:ext cx="427030" cy="27077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0" name="Rectangle 89"/>
          <p:cNvSpPr/>
          <p:nvPr/>
        </p:nvSpPr>
        <p:spPr>
          <a:xfrm>
            <a:off x="2411760" y="1988840"/>
            <a:ext cx="2376264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Rectangle 92"/>
          <p:cNvSpPr/>
          <p:nvPr/>
        </p:nvSpPr>
        <p:spPr>
          <a:xfrm rot="5400000">
            <a:off x="2640930" y="2938090"/>
            <a:ext cx="18002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Rectangle 93"/>
          <p:cNvSpPr/>
          <p:nvPr/>
        </p:nvSpPr>
        <p:spPr>
          <a:xfrm rot="5400000">
            <a:off x="3298714" y="2326022"/>
            <a:ext cx="576065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Rectangle 94"/>
          <p:cNvSpPr/>
          <p:nvPr/>
        </p:nvSpPr>
        <p:spPr>
          <a:xfrm rot="10800000">
            <a:off x="3563888" y="2636905"/>
            <a:ext cx="144016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Rectangle 95"/>
          <p:cNvSpPr/>
          <p:nvPr/>
        </p:nvSpPr>
        <p:spPr>
          <a:xfrm rot="10800000">
            <a:off x="3563888" y="3789040"/>
            <a:ext cx="144016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Rectangle 96"/>
          <p:cNvSpPr/>
          <p:nvPr/>
        </p:nvSpPr>
        <p:spPr>
          <a:xfrm rot="5400000">
            <a:off x="3793059" y="2938089"/>
            <a:ext cx="1800200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Rectangle 97"/>
          <p:cNvSpPr/>
          <p:nvPr/>
        </p:nvSpPr>
        <p:spPr>
          <a:xfrm rot="5400000">
            <a:off x="4450843" y="2326021"/>
            <a:ext cx="576065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9" name="Rectangle 98"/>
          <p:cNvSpPr/>
          <p:nvPr/>
        </p:nvSpPr>
        <p:spPr>
          <a:xfrm rot="10800000">
            <a:off x="4716017" y="2636904"/>
            <a:ext cx="144016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Rectangle 99"/>
          <p:cNvSpPr/>
          <p:nvPr/>
        </p:nvSpPr>
        <p:spPr>
          <a:xfrm rot="10800000">
            <a:off x="4716017" y="3789039"/>
            <a:ext cx="144016" cy="4571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Rectangle 100"/>
          <p:cNvSpPr/>
          <p:nvPr/>
        </p:nvSpPr>
        <p:spPr>
          <a:xfrm>
            <a:off x="2411760" y="2060848"/>
            <a:ext cx="1152128" cy="72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654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/>
              <a:t>Dvoubránová paměť</a:t>
            </a:r>
          </a:p>
          <a:p>
            <a:pPr lvl="1"/>
            <a:r>
              <a:rPr lang="cs-CZ"/>
              <a:t>V každé buňce je zdvojeno její vnější rozhraní</a:t>
            </a:r>
          </a:p>
          <a:p>
            <a:pPr lvl="2"/>
            <a:r>
              <a:rPr lang="cs-CZ"/>
              <a:t>cca 33</a:t>
            </a:r>
            <a:r>
              <a:rPr lang="en-US"/>
              <a:t>% plochy nav</a:t>
            </a:r>
            <a:r>
              <a:rPr lang="cs-CZ"/>
              <a:t>íc</a:t>
            </a:r>
          </a:p>
          <a:p>
            <a:pPr lvl="1"/>
            <a:r>
              <a:rPr lang="cs-CZ"/>
              <a:t>Přístup ze dvou bran je zcela nezávislý</a:t>
            </a:r>
          </a:p>
          <a:p>
            <a:pPr lvl="2"/>
            <a:r>
              <a:rPr lang="cs-CZ"/>
              <a:t>Současný zápis různých hodnot do téže buňky je nežádoucí</a:t>
            </a:r>
          </a:p>
          <a:p>
            <a:pPr lvl="1"/>
            <a:r>
              <a:rPr lang="cs-CZ"/>
              <a:t>Používá se pro malé výkonově kritické paměti</a:t>
            </a:r>
          </a:p>
          <a:p>
            <a:pPr lvl="2"/>
            <a:r>
              <a:rPr lang="cs-CZ"/>
              <a:t>registry, TLB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Architektura paměti SRAM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9" name="Rectangle 8"/>
          <p:cNvSpPr/>
          <p:nvPr/>
        </p:nvSpPr>
        <p:spPr>
          <a:xfrm>
            <a:off x="2195736" y="2852936"/>
            <a:ext cx="1728192" cy="122413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Isosceles Triangle 9"/>
          <p:cNvSpPr/>
          <p:nvPr/>
        </p:nvSpPr>
        <p:spPr>
          <a:xfrm rot="16200000">
            <a:off x="1007604" y="3032956"/>
            <a:ext cx="1224136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Isosceles Triangle 10"/>
          <p:cNvSpPr/>
          <p:nvPr/>
        </p:nvSpPr>
        <p:spPr>
          <a:xfrm rot="10800000">
            <a:off x="2195736" y="4221088"/>
            <a:ext cx="1728192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Right Arrow 18"/>
          <p:cNvSpPr/>
          <p:nvPr/>
        </p:nvSpPr>
        <p:spPr>
          <a:xfrm rot="16200000">
            <a:off x="287524" y="4905164"/>
            <a:ext cx="259228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Up-Down Arrow 21"/>
          <p:cNvSpPr/>
          <p:nvPr/>
        </p:nvSpPr>
        <p:spPr>
          <a:xfrm>
            <a:off x="2987824" y="5085184"/>
            <a:ext cx="144016" cy="1296144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Right Arrow 25"/>
          <p:cNvSpPr/>
          <p:nvPr/>
        </p:nvSpPr>
        <p:spPr>
          <a:xfrm>
            <a:off x="2051720" y="3284984"/>
            <a:ext cx="1368152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Up-Down Arrow 26"/>
          <p:cNvSpPr/>
          <p:nvPr/>
        </p:nvSpPr>
        <p:spPr>
          <a:xfrm>
            <a:off x="3419872" y="3429000"/>
            <a:ext cx="144016" cy="79208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Bent-Up Arrow 32"/>
          <p:cNvSpPr/>
          <p:nvPr/>
        </p:nvSpPr>
        <p:spPr>
          <a:xfrm rot="5400000" flipH="1">
            <a:off x="1547664" y="5157192"/>
            <a:ext cx="1728192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Up-Down Arrow 33"/>
          <p:cNvSpPr/>
          <p:nvPr/>
        </p:nvSpPr>
        <p:spPr>
          <a:xfrm rot="1500000">
            <a:off x="3213170" y="4166911"/>
            <a:ext cx="112785" cy="95747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Rectangle 37"/>
          <p:cNvSpPr/>
          <p:nvPr/>
        </p:nvSpPr>
        <p:spPr>
          <a:xfrm>
            <a:off x="3419872" y="3284984"/>
            <a:ext cx="144016" cy="14401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Isosceles Triangle 24"/>
          <p:cNvSpPr/>
          <p:nvPr/>
        </p:nvSpPr>
        <p:spPr>
          <a:xfrm rot="5400000">
            <a:off x="3887924" y="3032956"/>
            <a:ext cx="1224136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Isosceles Triangle 34"/>
          <p:cNvSpPr/>
          <p:nvPr/>
        </p:nvSpPr>
        <p:spPr>
          <a:xfrm>
            <a:off x="2195736" y="1844824"/>
            <a:ext cx="1728192" cy="864096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Right Arrow 36"/>
          <p:cNvSpPr/>
          <p:nvPr/>
        </p:nvSpPr>
        <p:spPr>
          <a:xfrm rot="5400000">
            <a:off x="3311860" y="1736812"/>
            <a:ext cx="24482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Up-Down Arrow 38"/>
          <p:cNvSpPr/>
          <p:nvPr/>
        </p:nvSpPr>
        <p:spPr>
          <a:xfrm rot="10800000">
            <a:off x="2987824" y="620688"/>
            <a:ext cx="144016" cy="122413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ight Arrow 39"/>
          <p:cNvSpPr/>
          <p:nvPr/>
        </p:nvSpPr>
        <p:spPr>
          <a:xfrm rot="10800000">
            <a:off x="2699792" y="3501008"/>
            <a:ext cx="1368152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Up-Down Arrow 40"/>
          <p:cNvSpPr/>
          <p:nvPr/>
        </p:nvSpPr>
        <p:spPr>
          <a:xfrm rot="10800000">
            <a:off x="2555776" y="2708920"/>
            <a:ext cx="144016" cy="792088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Bent-Up Arrow 41"/>
          <p:cNvSpPr/>
          <p:nvPr/>
        </p:nvSpPr>
        <p:spPr>
          <a:xfrm rot="16200000" flipH="1">
            <a:off x="2915816" y="1124744"/>
            <a:ext cx="1584176" cy="72008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Up-Down Arrow 42"/>
          <p:cNvSpPr/>
          <p:nvPr/>
        </p:nvSpPr>
        <p:spPr>
          <a:xfrm rot="12300000">
            <a:off x="2793709" y="1805621"/>
            <a:ext cx="112785" cy="95747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Rectangle 43"/>
          <p:cNvSpPr/>
          <p:nvPr/>
        </p:nvSpPr>
        <p:spPr>
          <a:xfrm rot="10800000">
            <a:off x="2555776" y="3501008"/>
            <a:ext cx="144016" cy="144016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639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5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Asociativní paměť</a:t>
            </a:r>
          </a:p>
        </p:txBody>
      </p:sp>
    </p:spTree>
    <p:extLst>
      <p:ext uri="{BB962C8B-B14F-4D97-AF65-F5344CB8AC3E}">
        <p14:creationId xmlns:p14="http://schemas.microsoft.com/office/powerpoint/2010/main" val="2337131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/>
              <a:t>Plně asociativní paměť</a:t>
            </a:r>
          </a:p>
          <a:p>
            <a:pPr lvl="1"/>
            <a:r>
              <a:rPr lang="cs-CZ"/>
              <a:t>Každý řádek má svůj komparátor</a:t>
            </a:r>
            <a:endParaRPr lang="en-US"/>
          </a:p>
          <a:p>
            <a:pPr lvl="1"/>
            <a:r>
              <a:rPr lang="en-US"/>
              <a:t>Vy</a:t>
            </a:r>
            <a:r>
              <a:rPr lang="cs-CZ"/>
              <a:t>žaduje strategii výměny při zaplnění</a:t>
            </a:r>
          </a:p>
          <a:p>
            <a:r>
              <a:rPr lang="cs-CZ"/>
              <a:t>Drahá</a:t>
            </a:r>
          </a:p>
          <a:p>
            <a:pPr lvl="1"/>
            <a:r>
              <a:rPr lang="cs-CZ"/>
              <a:t>nejvýše desítky řádků</a:t>
            </a:r>
          </a:p>
          <a:p>
            <a:pPr lvl="2"/>
            <a:r>
              <a:rPr lang="cs-CZ"/>
              <a:t>TLB1</a:t>
            </a:r>
          </a:p>
          <a:p>
            <a:pPr lvl="1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Asociativní paměť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22" name="Up-Down Arrow 21"/>
          <p:cNvSpPr/>
          <p:nvPr/>
        </p:nvSpPr>
        <p:spPr>
          <a:xfrm>
            <a:off x="4716016" y="2852936"/>
            <a:ext cx="144016" cy="266429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Box 29"/>
          <p:cNvSpPr txBox="1"/>
          <p:nvPr/>
        </p:nvSpPr>
        <p:spPr>
          <a:xfrm>
            <a:off x="2289126" y="5517232"/>
            <a:ext cx="414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tag</a:t>
            </a:r>
            <a:endParaRPr lang="cs-CZ" sz="1400"/>
          </a:p>
        </p:txBody>
      </p:sp>
      <p:sp>
        <p:nvSpPr>
          <p:cNvPr id="32" name="TextBox 31"/>
          <p:cNvSpPr txBox="1"/>
          <p:nvPr/>
        </p:nvSpPr>
        <p:spPr>
          <a:xfrm>
            <a:off x="4499992" y="5517232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203848" y="620688"/>
            <a:ext cx="414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tag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620688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051720" y="2708920"/>
            <a:ext cx="3672408" cy="216024"/>
            <a:chOff x="2051720" y="2708920"/>
            <a:chExt cx="3672408" cy="216024"/>
          </a:xfrm>
        </p:grpSpPr>
        <p:sp>
          <p:nvSpPr>
            <p:cNvPr id="9" name="Rectangle 8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Right Arrow 34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Diamond 38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40" name="Right Arrow 39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1547664" y="5517232"/>
            <a:ext cx="1080120" cy="7200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41"/>
          <p:cNvSpPr/>
          <p:nvPr/>
        </p:nvSpPr>
        <p:spPr>
          <a:xfrm>
            <a:off x="3995936" y="5517232"/>
            <a:ext cx="1728192" cy="720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ight Arrow 42"/>
          <p:cNvSpPr/>
          <p:nvPr/>
        </p:nvSpPr>
        <p:spPr>
          <a:xfrm rot="16200000">
            <a:off x="-108520" y="3356992"/>
            <a:ext cx="42484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5" name="Group 44"/>
          <p:cNvGrpSpPr/>
          <p:nvPr/>
        </p:nvGrpSpPr>
        <p:grpSpPr>
          <a:xfrm>
            <a:off x="2051720" y="3068960"/>
            <a:ext cx="3672408" cy="216024"/>
            <a:chOff x="2051720" y="2708920"/>
            <a:chExt cx="3672408" cy="216024"/>
          </a:xfrm>
        </p:grpSpPr>
        <p:sp>
          <p:nvSpPr>
            <p:cNvPr id="46" name="Rectangle 45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Right Arrow 47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Diamond 48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50" name="Right Arrow 49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051720" y="2348880"/>
            <a:ext cx="3672408" cy="216024"/>
            <a:chOff x="2051720" y="2708920"/>
            <a:chExt cx="3672408" cy="216024"/>
          </a:xfrm>
        </p:grpSpPr>
        <p:sp>
          <p:nvSpPr>
            <p:cNvPr id="82" name="Rectangle 81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Right Arrow 83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5" name="Diamond 84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86" name="Right Arrow 85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2051720" y="1988840"/>
            <a:ext cx="3672408" cy="216024"/>
            <a:chOff x="2051720" y="2708920"/>
            <a:chExt cx="3672408" cy="216024"/>
          </a:xfrm>
        </p:grpSpPr>
        <p:sp>
          <p:nvSpPr>
            <p:cNvPr id="88" name="Rectangle 87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Right Arrow 89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1" name="Diamond 90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92" name="Right Arrow 91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2051720" y="1628800"/>
            <a:ext cx="3672408" cy="216024"/>
            <a:chOff x="2051720" y="2708920"/>
            <a:chExt cx="3672408" cy="216024"/>
          </a:xfrm>
        </p:grpSpPr>
        <p:sp>
          <p:nvSpPr>
            <p:cNvPr id="94" name="Rectangle 93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Right Arrow 95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7" name="Diamond 96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98" name="Right Arrow 97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2051720" y="1268760"/>
            <a:ext cx="3672408" cy="216024"/>
            <a:chOff x="2051720" y="2708920"/>
            <a:chExt cx="3672408" cy="216024"/>
          </a:xfrm>
        </p:grpSpPr>
        <p:sp>
          <p:nvSpPr>
            <p:cNvPr id="100" name="Rectangle 99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2" name="Right Arrow 101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3" name="Diamond 102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104" name="Right Arrow 103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051720" y="3429000"/>
            <a:ext cx="3672408" cy="216024"/>
            <a:chOff x="2051720" y="2708920"/>
            <a:chExt cx="3672408" cy="216024"/>
          </a:xfrm>
        </p:grpSpPr>
        <p:sp>
          <p:nvSpPr>
            <p:cNvPr id="106" name="Rectangle 105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8" name="Right Arrow 107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9" name="Diamond 108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110" name="Right Arrow 109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2051720" y="3789040"/>
            <a:ext cx="3672408" cy="216024"/>
            <a:chOff x="2051720" y="2708920"/>
            <a:chExt cx="3672408" cy="216024"/>
          </a:xfrm>
        </p:grpSpPr>
        <p:sp>
          <p:nvSpPr>
            <p:cNvPr id="112" name="Rectangle 111"/>
            <p:cNvSpPr/>
            <p:nvPr/>
          </p:nvSpPr>
          <p:spPr>
            <a:xfrm>
              <a:off x="2915816" y="278092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3995936" y="278092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4" name="Right Arrow 113"/>
            <p:cNvSpPr/>
            <p:nvPr/>
          </p:nvSpPr>
          <p:spPr>
            <a:xfrm flipH="1">
              <a:off x="2627784" y="2780928"/>
              <a:ext cx="288032" cy="72008"/>
            </a:xfrm>
            <a:prstGeom prst="right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5" name="Diamond 114"/>
            <p:cNvSpPr/>
            <p:nvPr/>
          </p:nvSpPr>
          <p:spPr>
            <a:xfrm>
              <a:off x="2339752" y="2708920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116" name="Right Arrow 115"/>
            <p:cNvSpPr/>
            <p:nvPr/>
          </p:nvSpPr>
          <p:spPr>
            <a:xfrm>
              <a:off x="2051720" y="2780928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230301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1187624" y="980728"/>
            <a:ext cx="4752528" cy="3168352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cs-CZ">
                <a:solidFill>
                  <a:schemeClr val="tx1"/>
                </a:solidFill>
              </a:rPr>
              <a:t>SRAM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cs-CZ"/>
              <a:t>Přímo mapovaná asociativní paměť</a:t>
            </a:r>
          </a:p>
          <a:p>
            <a:pPr lvl="1"/>
            <a:r>
              <a:rPr lang="cs-CZ"/>
              <a:t>Základem běžná paměť (SRAM)</a:t>
            </a:r>
          </a:p>
          <a:p>
            <a:pPr lvl="1"/>
            <a:r>
              <a:rPr lang="cs-CZ"/>
              <a:t>Společný komparátor</a:t>
            </a:r>
            <a:endParaRPr lang="en-US"/>
          </a:p>
          <a:p>
            <a:pPr lvl="1"/>
            <a:r>
              <a:rPr lang="cs-CZ"/>
              <a:t>Nev</a:t>
            </a:r>
            <a:r>
              <a:rPr lang="en-US"/>
              <a:t>y</a:t>
            </a:r>
            <a:r>
              <a:rPr lang="cs-CZ"/>
              <a:t>žaduje strategii výměny při zaplnění</a:t>
            </a:r>
          </a:p>
          <a:p>
            <a:pPr lvl="1"/>
            <a:r>
              <a:rPr lang="cs-CZ"/>
              <a:t>Umožňuje číst data ještě před dokončením porovnání</a:t>
            </a:r>
          </a:p>
          <a:p>
            <a:r>
              <a:rPr lang="cs-CZ"/>
              <a:t>Prakticky nepoužitelná</a:t>
            </a:r>
          </a:p>
          <a:p>
            <a:pPr lvl="1"/>
            <a:r>
              <a:rPr lang="cs-CZ"/>
              <a:t>Kolize jsou v reálných aplikacích příliš pravděpodobné</a:t>
            </a:r>
          </a:p>
          <a:p>
            <a:pPr lvl="1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Asociativní paměť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22" name="Up-Down Arrow 21"/>
          <p:cNvSpPr/>
          <p:nvPr/>
        </p:nvSpPr>
        <p:spPr>
          <a:xfrm>
            <a:off x="4716016" y="2852936"/>
            <a:ext cx="144016" cy="266429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TextBox 29"/>
          <p:cNvSpPr txBox="1"/>
          <p:nvPr/>
        </p:nvSpPr>
        <p:spPr>
          <a:xfrm>
            <a:off x="2123728" y="5589240"/>
            <a:ext cx="414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tag</a:t>
            </a:r>
            <a:endParaRPr lang="cs-CZ" sz="1400"/>
          </a:p>
        </p:txBody>
      </p:sp>
      <p:sp>
        <p:nvSpPr>
          <p:cNvPr id="32" name="TextBox 31"/>
          <p:cNvSpPr txBox="1"/>
          <p:nvPr/>
        </p:nvSpPr>
        <p:spPr>
          <a:xfrm>
            <a:off x="4499992" y="5517232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sp>
        <p:nvSpPr>
          <p:cNvPr id="9" name="Rectangle 8"/>
          <p:cNvSpPr/>
          <p:nvPr/>
        </p:nvSpPr>
        <p:spPr>
          <a:xfrm>
            <a:off x="2915816" y="2780928"/>
            <a:ext cx="1080120" cy="7200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Rectangle 22"/>
          <p:cNvSpPr/>
          <p:nvPr/>
        </p:nvSpPr>
        <p:spPr>
          <a:xfrm>
            <a:off x="3995936" y="2780928"/>
            <a:ext cx="1728192" cy="720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Right Arrow 39"/>
          <p:cNvSpPr/>
          <p:nvPr/>
        </p:nvSpPr>
        <p:spPr>
          <a:xfrm>
            <a:off x="2627784" y="278092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Rectangle 40"/>
          <p:cNvSpPr/>
          <p:nvPr/>
        </p:nvSpPr>
        <p:spPr>
          <a:xfrm>
            <a:off x="1835696" y="5517232"/>
            <a:ext cx="1080120" cy="7200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41"/>
          <p:cNvSpPr/>
          <p:nvPr/>
        </p:nvSpPr>
        <p:spPr>
          <a:xfrm>
            <a:off x="3995936" y="5517232"/>
            <a:ext cx="1728192" cy="720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Right Arrow 42"/>
          <p:cNvSpPr/>
          <p:nvPr/>
        </p:nvSpPr>
        <p:spPr>
          <a:xfrm rot="5400000" flipV="1">
            <a:off x="2591780" y="3681028"/>
            <a:ext cx="172819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Rectangle 45"/>
          <p:cNvSpPr/>
          <p:nvPr/>
        </p:nvSpPr>
        <p:spPr>
          <a:xfrm>
            <a:off x="2915816" y="314096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Rectangle 46"/>
          <p:cNvSpPr/>
          <p:nvPr/>
        </p:nvSpPr>
        <p:spPr>
          <a:xfrm>
            <a:off x="3995936" y="314096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Right Arrow 49"/>
          <p:cNvSpPr/>
          <p:nvPr/>
        </p:nvSpPr>
        <p:spPr>
          <a:xfrm>
            <a:off x="2627784" y="314096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2" name="Rectangle 81"/>
          <p:cNvSpPr/>
          <p:nvPr/>
        </p:nvSpPr>
        <p:spPr>
          <a:xfrm>
            <a:off x="2915816" y="242088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3" name="Rectangle 82"/>
          <p:cNvSpPr/>
          <p:nvPr/>
        </p:nvSpPr>
        <p:spPr>
          <a:xfrm>
            <a:off x="3995936" y="242088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6" name="Right Arrow 85"/>
          <p:cNvSpPr/>
          <p:nvPr/>
        </p:nvSpPr>
        <p:spPr>
          <a:xfrm>
            <a:off x="2627784" y="242088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8" name="Rectangle 87"/>
          <p:cNvSpPr/>
          <p:nvPr/>
        </p:nvSpPr>
        <p:spPr>
          <a:xfrm>
            <a:off x="2915816" y="206084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3995936" y="206084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2" name="Right Arrow 91"/>
          <p:cNvSpPr/>
          <p:nvPr/>
        </p:nvSpPr>
        <p:spPr>
          <a:xfrm>
            <a:off x="2627784" y="206084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Rectangle 93"/>
          <p:cNvSpPr/>
          <p:nvPr/>
        </p:nvSpPr>
        <p:spPr>
          <a:xfrm>
            <a:off x="2915816" y="170080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Rectangle 94"/>
          <p:cNvSpPr/>
          <p:nvPr/>
        </p:nvSpPr>
        <p:spPr>
          <a:xfrm>
            <a:off x="3995936" y="170080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Right Arrow 97"/>
          <p:cNvSpPr/>
          <p:nvPr/>
        </p:nvSpPr>
        <p:spPr>
          <a:xfrm>
            <a:off x="2627784" y="170080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Rectangle 99"/>
          <p:cNvSpPr/>
          <p:nvPr/>
        </p:nvSpPr>
        <p:spPr>
          <a:xfrm>
            <a:off x="2915816" y="134076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Rectangle 100"/>
          <p:cNvSpPr/>
          <p:nvPr/>
        </p:nvSpPr>
        <p:spPr>
          <a:xfrm>
            <a:off x="3995936" y="134076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4" name="Right Arrow 103"/>
          <p:cNvSpPr/>
          <p:nvPr/>
        </p:nvSpPr>
        <p:spPr>
          <a:xfrm>
            <a:off x="2627784" y="134076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Rectangle 105"/>
          <p:cNvSpPr/>
          <p:nvPr/>
        </p:nvSpPr>
        <p:spPr>
          <a:xfrm>
            <a:off x="2915816" y="350100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7" name="Rectangle 106"/>
          <p:cNvSpPr/>
          <p:nvPr/>
        </p:nvSpPr>
        <p:spPr>
          <a:xfrm>
            <a:off x="3995936" y="350100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Right Arrow 109"/>
          <p:cNvSpPr/>
          <p:nvPr/>
        </p:nvSpPr>
        <p:spPr>
          <a:xfrm>
            <a:off x="2627784" y="350100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Rectangle 111"/>
          <p:cNvSpPr/>
          <p:nvPr/>
        </p:nvSpPr>
        <p:spPr>
          <a:xfrm>
            <a:off x="2915816" y="3861048"/>
            <a:ext cx="1080120" cy="72008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3995936" y="3861048"/>
            <a:ext cx="1728192" cy="72008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6" name="Right Arrow 115"/>
          <p:cNvSpPr/>
          <p:nvPr/>
        </p:nvSpPr>
        <p:spPr>
          <a:xfrm>
            <a:off x="2627784" y="3861048"/>
            <a:ext cx="288032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Right Arrow 61"/>
          <p:cNvSpPr/>
          <p:nvPr/>
        </p:nvSpPr>
        <p:spPr>
          <a:xfrm flipH="1">
            <a:off x="3203848" y="4581128"/>
            <a:ext cx="28803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3" name="Diamond 62"/>
          <p:cNvSpPr/>
          <p:nvPr/>
        </p:nvSpPr>
        <p:spPr>
          <a:xfrm>
            <a:off x="2915816" y="4509120"/>
            <a:ext cx="288032" cy="21602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=</a:t>
            </a:r>
            <a:endParaRPr lang="cs-CZ"/>
          </a:p>
        </p:txBody>
      </p:sp>
      <p:sp>
        <p:nvSpPr>
          <p:cNvPr id="64" name="Right Arrow 63"/>
          <p:cNvSpPr/>
          <p:nvPr/>
        </p:nvSpPr>
        <p:spPr>
          <a:xfrm>
            <a:off x="2339752" y="4581128"/>
            <a:ext cx="576064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Right Arrow 64"/>
          <p:cNvSpPr/>
          <p:nvPr/>
        </p:nvSpPr>
        <p:spPr>
          <a:xfrm rot="16200000">
            <a:off x="431540" y="4257092"/>
            <a:ext cx="2448272" cy="7200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Right Arrow 65"/>
          <p:cNvSpPr/>
          <p:nvPr/>
        </p:nvSpPr>
        <p:spPr>
          <a:xfrm rot="16200000">
            <a:off x="1943708" y="5049180"/>
            <a:ext cx="864096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Isosceles Triangle 66"/>
          <p:cNvSpPr/>
          <p:nvPr/>
        </p:nvSpPr>
        <p:spPr>
          <a:xfrm rot="16200000">
            <a:off x="575556" y="2024844"/>
            <a:ext cx="2808312" cy="1296144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Rectangle 67"/>
          <p:cNvSpPr/>
          <p:nvPr/>
        </p:nvSpPr>
        <p:spPr>
          <a:xfrm>
            <a:off x="1547664" y="5517232"/>
            <a:ext cx="216024" cy="72008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TextBox 68"/>
          <p:cNvSpPr txBox="1"/>
          <p:nvPr/>
        </p:nvSpPr>
        <p:spPr>
          <a:xfrm>
            <a:off x="1392558" y="5589240"/>
            <a:ext cx="581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index</a:t>
            </a:r>
          </a:p>
        </p:txBody>
      </p:sp>
    </p:spTree>
    <p:extLst>
      <p:ext uri="{BB962C8B-B14F-4D97-AF65-F5344CB8AC3E}">
        <p14:creationId xmlns:p14="http://schemas.microsoft.com/office/powerpoint/2010/main" val="289075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cs-CZ"/>
              <a:t>N-cestně asociativní paměť</a:t>
            </a:r>
          </a:p>
          <a:p>
            <a:pPr lvl="1"/>
            <a:r>
              <a:rPr lang="cs-CZ"/>
              <a:t>Přímo mapovaná asociativní paměť je použita N-krát</a:t>
            </a:r>
          </a:p>
          <a:p>
            <a:pPr lvl="1"/>
            <a:r>
              <a:rPr lang="cs-CZ"/>
              <a:t>V</a:t>
            </a:r>
            <a:r>
              <a:rPr lang="en-US"/>
              <a:t>y</a:t>
            </a:r>
            <a:r>
              <a:rPr lang="cs-CZ"/>
              <a:t>žaduje strategii výměny při zaplnění</a:t>
            </a:r>
          </a:p>
          <a:p>
            <a:r>
              <a:rPr lang="cs-CZ"/>
              <a:t>Převládající způsob implementace cache</a:t>
            </a:r>
          </a:p>
          <a:p>
            <a:pPr lvl="1"/>
            <a:r>
              <a:rPr lang="cs-CZ"/>
              <a:t>N mírně roste s velikostí cache</a:t>
            </a:r>
          </a:p>
          <a:p>
            <a:pPr lvl="1"/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Asociativní paměť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8723E3-C62D-4372-A5B7-F817763A1A22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30" name="TextBox 29"/>
          <p:cNvSpPr txBox="1"/>
          <p:nvPr/>
        </p:nvSpPr>
        <p:spPr>
          <a:xfrm>
            <a:off x="899592" y="6237312"/>
            <a:ext cx="4149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/>
              <a:t>tag</a:t>
            </a:r>
            <a:endParaRPr lang="cs-CZ" sz="1400"/>
          </a:p>
        </p:txBody>
      </p:sp>
      <p:sp>
        <p:nvSpPr>
          <p:cNvPr id="32" name="TextBox 31"/>
          <p:cNvSpPr txBox="1"/>
          <p:nvPr/>
        </p:nvSpPr>
        <p:spPr>
          <a:xfrm>
            <a:off x="5004048" y="6165304"/>
            <a:ext cx="5094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data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11560" y="6165304"/>
            <a:ext cx="1080120" cy="72008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Rectangle 41"/>
          <p:cNvSpPr/>
          <p:nvPr/>
        </p:nvSpPr>
        <p:spPr>
          <a:xfrm>
            <a:off x="4499992" y="6165304"/>
            <a:ext cx="1728192" cy="72008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Right Arrow 64"/>
          <p:cNvSpPr/>
          <p:nvPr/>
        </p:nvSpPr>
        <p:spPr>
          <a:xfrm rot="16200000">
            <a:off x="-1872716" y="3825044"/>
            <a:ext cx="4608512" cy="7200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Right Arrow 65"/>
          <p:cNvSpPr/>
          <p:nvPr/>
        </p:nvSpPr>
        <p:spPr>
          <a:xfrm rot="16200000">
            <a:off x="-864604" y="4113076"/>
            <a:ext cx="4032448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Rectangle 67"/>
          <p:cNvSpPr/>
          <p:nvPr/>
        </p:nvSpPr>
        <p:spPr>
          <a:xfrm>
            <a:off x="323528" y="6165304"/>
            <a:ext cx="216024" cy="72008"/>
          </a:xfrm>
          <a:prstGeom prst="rect">
            <a:avLst/>
          </a:prstGeom>
          <a:solidFill>
            <a:schemeClr val="accent5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TextBox 68"/>
          <p:cNvSpPr txBox="1"/>
          <p:nvPr/>
        </p:nvSpPr>
        <p:spPr>
          <a:xfrm>
            <a:off x="168422" y="6237312"/>
            <a:ext cx="5811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1400"/>
              <a:t>index</a:t>
            </a:r>
          </a:p>
        </p:txBody>
      </p:sp>
      <p:sp>
        <p:nvSpPr>
          <p:cNvPr id="45" name="Right Arrow 44"/>
          <p:cNvSpPr/>
          <p:nvPr/>
        </p:nvSpPr>
        <p:spPr>
          <a:xfrm>
            <a:off x="467544" y="3284984"/>
            <a:ext cx="1008112" cy="7200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Up-Down Arrow 47"/>
          <p:cNvSpPr/>
          <p:nvPr/>
        </p:nvSpPr>
        <p:spPr>
          <a:xfrm>
            <a:off x="5364088" y="2060848"/>
            <a:ext cx="144016" cy="4104456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57" name="Group 56"/>
          <p:cNvGrpSpPr/>
          <p:nvPr/>
        </p:nvGrpSpPr>
        <p:grpSpPr>
          <a:xfrm>
            <a:off x="1115616" y="2636912"/>
            <a:ext cx="4248472" cy="1512168"/>
            <a:chOff x="1115616" y="2852936"/>
            <a:chExt cx="4248472" cy="1512168"/>
          </a:xfrm>
        </p:grpSpPr>
        <p:sp>
          <p:nvSpPr>
            <p:cNvPr id="70" name="Rectangle 69"/>
            <p:cNvSpPr/>
            <p:nvPr/>
          </p:nvSpPr>
          <p:spPr>
            <a:xfrm>
              <a:off x="1331640" y="2852936"/>
              <a:ext cx="3384376" cy="1008112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cs-CZ">
                  <a:solidFill>
                    <a:schemeClr val="tx1"/>
                  </a:solidFill>
                </a:rPr>
                <a:t>SRAM</a:t>
              </a:r>
            </a:p>
          </p:txBody>
        </p:sp>
        <p:sp>
          <p:nvSpPr>
            <p:cNvPr id="22" name="Up-Down Arrow 21"/>
            <p:cNvSpPr/>
            <p:nvPr/>
          </p:nvSpPr>
          <p:spPr>
            <a:xfrm>
              <a:off x="3491880" y="3501008"/>
              <a:ext cx="144016" cy="648072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91680" y="3429000"/>
              <a:ext cx="1080120" cy="72008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771800" y="3429000"/>
              <a:ext cx="1728192" cy="7200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Right Arrow 42"/>
            <p:cNvSpPr/>
            <p:nvPr/>
          </p:nvSpPr>
          <p:spPr>
            <a:xfrm rot="5400000" flipV="1">
              <a:off x="1966568" y="3730176"/>
              <a:ext cx="504056" cy="4571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1691680" y="350100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2771800" y="350100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691680" y="3356992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2771800" y="3356992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691680" y="328498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2771800" y="328498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4" name="Rectangle 93"/>
            <p:cNvSpPr/>
            <p:nvPr/>
          </p:nvSpPr>
          <p:spPr>
            <a:xfrm>
              <a:off x="1691680" y="321297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5" name="Rectangle 94"/>
            <p:cNvSpPr/>
            <p:nvPr/>
          </p:nvSpPr>
          <p:spPr>
            <a:xfrm>
              <a:off x="2771800" y="321297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1691680" y="314096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2771800" y="314096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1691680" y="357301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771800" y="357301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691680" y="364502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771800" y="364502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2" name="Right Arrow 61"/>
            <p:cNvSpPr/>
            <p:nvPr/>
          </p:nvSpPr>
          <p:spPr>
            <a:xfrm flipH="1">
              <a:off x="1979712" y="4005064"/>
              <a:ext cx="288032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Diamond 62"/>
            <p:cNvSpPr/>
            <p:nvPr/>
          </p:nvSpPr>
          <p:spPr>
            <a:xfrm>
              <a:off x="1691680" y="3933056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64" name="Right Arrow 63"/>
            <p:cNvSpPr/>
            <p:nvPr/>
          </p:nvSpPr>
          <p:spPr>
            <a:xfrm>
              <a:off x="1115616" y="4005064"/>
              <a:ext cx="576064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7" name="Isosceles Triangle 66"/>
            <p:cNvSpPr/>
            <p:nvPr/>
          </p:nvSpPr>
          <p:spPr>
            <a:xfrm rot="16200000">
              <a:off x="1187624" y="3284984"/>
              <a:ext cx="720080" cy="288032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Up-Down Arrow 48"/>
            <p:cNvSpPr/>
            <p:nvPr/>
          </p:nvSpPr>
          <p:spPr>
            <a:xfrm rot="5400000">
              <a:off x="4427984" y="3356992"/>
              <a:ext cx="144016" cy="1728192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419872" y="4149080"/>
              <a:ext cx="216024" cy="21602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6" name="Shape 55"/>
            <p:cNvCxnSpPr>
              <a:stCxn id="63" idx="2"/>
              <a:endCxn id="51" idx="1"/>
            </p:cNvCxnSpPr>
            <p:nvPr/>
          </p:nvCxnSpPr>
          <p:spPr>
            <a:xfrm rot="16200000" flipH="1">
              <a:off x="2573778" y="3410998"/>
              <a:ext cx="108012" cy="158417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1115616" y="908720"/>
            <a:ext cx="4248472" cy="1512168"/>
            <a:chOff x="1115616" y="2852936"/>
            <a:chExt cx="4248472" cy="1512168"/>
          </a:xfrm>
        </p:grpSpPr>
        <p:sp>
          <p:nvSpPr>
            <p:cNvPr id="59" name="Rectangle 58"/>
            <p:cNvSpPr/>
            <p:nvPr/>
          </p:nvSpPr>
          <p:spPr>
            <a:xfrm>
              <a:off x="1331640" y="2852936"/>
              <a:ext cx="3384376" cy="1008112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cs-CZ">
                  <a:solidFill>
                    <a:schemeClr val="tx1"/>
                  </a:solidFill>
                </a:rPr>
                <a:t>SRAM</a:t>
              </a:r>
            </a:p>
          </p:txBody>
        </p:sp>
        <p:sp>
          <p:nvSpPr>
            <p:cNvPr id="60" name="Up-Down Arrow 59"/>
            <p:cNvSpPr/>
            <p:nvPr/>
          </p:nvSpPr>
          <p:spPr>
            <a:xfrm>
              <a:off x="3491880" y="3501008"/>
              <a:ext cx="144016" cy="648072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1691680" y="3429000"/>
              <a:ext cx="1080120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2771800" y="3429000"/>
              <a:ext cx="1728192" cy="7200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2" name="Right Arrow 71"/>
            <p:cNvSpPr/>
            <p:nvPr/>
          </p:nvSpPr>
          <p:spPr>
            <a:xfrm rot="5400000" flipV="1">
              <a:off x="1966568" y="3730176"/>
              <a:ext cx="504056" cy="45719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691680" y="350100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2771800" y="350100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691680" y="3356992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2771800" y="3356992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1691680" y="328498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2771800" y="328498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691680" y="321297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771800" y="321297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691680" y="314096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2771800" y="314096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1691680" y="357301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2771800" y="357301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691680" y="364502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1" name="Rectangle 90"/>
            <p:cNvSpPr/>
            <p:nvPr/>
          </p:nvSpPr>
          <p:spPr>
            <a:xfrm>
              <a:off x="2771800" y="364502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3" name="Right Arrow 92"/>
            <p:cNvSpPr/>
            <p:nvPr/>
          </p:nvSpPr>
          <p:spPr>
            <a:xfrm flipH="1">
              <a:off x="1979712" y="4005064"/>
              <a:ext cx="288032" cy="72008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6" name="Diamond 95"/>
            <p:cNvSpPr/>
            <p:nvPr/>
          </p:nvSpPr>
          <p:spPr>
            <a:xfrm>
              <a:off x="1691680" y="3933056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97" name="Right Arrow 96"/>
            <p:cNvSpPr/>
            <p:nvPr/>
          </p:nvSpPr>
          <p:spPr>
            <a:xfrm>
              <a:off x="1115616" y="4005064"/>
              <a:ext cx="576064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9" name="Isosceles Triangle 98"/>
            <p:cNvSpPr/>
            <p:nvPr/>
          </p:nvSpPr>
          <p:spPr>
            <a:xfrm rot="16200000">
              <a:off x="1187624" y="3284984"/>
              <a:ext cx="720080" cy="288032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2" name="Up-Down Arrow 101"/>
            <p:cNvSpPr/>
            <p:nvPr/>
          </p:nvSpPr>
          <p:spPr>
            <a:xfrm rot="5400000">
              <a:off x="4427984" y="3356992"/>
              <a:ext cx="144016" cy="1728192"/>
            </a:xfrm>
            <a:prstGeom prst="upDownArrow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3419872" y="4149080"/>
              <a:ext cx="216024" cy="21602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5" name="Shape 104"/>
            <p:cNvCxnSpPr>
              <a:stCxn id="96" idx="2"/>
              <a:endCxn id="103" idx="1"/>
            </p:cNvCxnSpPr>
            <p:nvPr/>
          </p:nvCxnSpPr>
          <p:spPr>
            <a:xfrm rot="16200000" flipH="1">
              <a:off x="2573778" y="3410998"/>
              <a:ext cx="108012" cy="158417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1115616" y="4365104"/>
            <a:ext cx="4248472" cy="1512168"/>
            <a:chOff x="1115616" y="2852936"/>
            <a:chExt cx="4248472" cy="1512168"/>
          </a:xfrm>
        </p:grpSpPr>
        <p:sp>
          <p:nvSpPr>
            <p:cNvPr id="109" name="Rectangle 108"/>
            <p:cNvSpPr/>
            <p:nvPr/>
          </p:nvSpPr>
          <p:spPr>
            <a:xfrm>
              <a:off x="1331640" y="2852936"/>
              <a:ext cx="3384376" cy="1008112"/>
            </a:xfrm>
            <a:prstGeom prst="rect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cs-CZ">
                  <a:solidFill>
                    <a:schemeClr val="tx1"/>
                  </a:solidFill>
                </a:rPr>
                <a:t>SRAM</a:t>
              </a:r>
            </a:p>
          </p:txBody>
        </p:sp>
        <p:sp>
          <p:nvSpPr>
            <p:cNvPr id="111" name="Up-Down Arrow 110"/>
            <p:cNvSpPr/>
            <p:nvPr/>
          </p:nvSpPr>
          <p:spPr>
            <a:xfrm>
              <a:off x="3491880" y="3501008"/>
              <a:ext cx="144016" cy="648072"/>
            </a:xfrm>
            <a:prstGeom prst="upDownArrow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691680" y="3429000"/>
              <a:ext cx="1080120" cy="72008"/>
            </a:xfrm>
            <a:prstGeom prst="rect">
              <a:avLst/>
            </a:prstGeom>
            <a:solidFill>
              <a:schemeClr val="accent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2771800" y="3429000"/>
              <a:ext cx="1728192" cy="7200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7" name="Right Arrow 116"/>
            <p:cNvSpPr/>
            <p:nvPr/>
          </p:nvSpPr>
          <p:spPr>
            <a:xfrm rot="5400000" flipV="1">
              <a:off x="1966568" y="3730176"/>
              <a:ext cx="504056" cy="45719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691680" y="350100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2771800" y="350100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691680" y="3356992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2771800" y="3356992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1691680" y="328498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2771800" y="328498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691680" y="321297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2771800" y="321297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1691680" y="3140968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2771800" y="3140968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691680" y="3573016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9" name="Rectangle 128"/>
            <p:cNvSpPr/>
            <p:nvPr/>
          </p:nvSpPr>
          <p:spPr>
            <a:xfrm>
              <a:off x="2771800" y="3573016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0" name="Rectangle 129"/>
            <p:cNvSpPr/>
            <p:nvPr/>
          </p:nvSpPr>
          <p:spPr>
            <a:xfrm>
              <a:off x="1691680" y="3645024"/>
              <a:ext cx="1080120" cy="72008"/>
            </a:xfrm>
            <a:prstGeom prst="rect">
              <a:avLst/>
            </a:prstGeom>
            <a:solidFill>
              <a:schemeClr val="accent4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2771800" y="3645024"/>
              <a:ext cx="1728192" cy="72008"/>
            </a:xfrm>
            <a:prstGeom prst="rect">
              <a:avLst/>
            </a:prstGeom>
            <a:solidFill>
              <a:schemeClr val="bg2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2" name="Right Arrow 131"/>
            <p:cNvSpPr/>
            <p:nvPr/>
          </p:nvSpPr>
          <p:spPr>
            <a:xfrm flipH="1">
              <a:off x="1979712" y="4005064"/>
              <a:ext cx="288032" cy="72008"/>
            </a:xfrm>
            <a:prstGeom prst="rightArrow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3" name="Diamond 132"/>
            <p:cNvSpPr/>
            <p:nvPr/>
          </p:nvSpPr>
          <p:spPr>
            <a:xfrm>
              <a:off x="1691680" y="3933056"/>
              <a:ext cx="288032" cy="216024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/>
                <a:t>=</a:t>
              </a:r>
              <a:endParaRPr lang="cs-CZ"/>
            </a:p>
          </p:txBody>
        </p:sp>
        <p:sp>
          <p:nvSpPr>
            <p:cNvPr id="134" name="Right Arrow 133"/>
            <p:cNvSpPr/>
            <p:nvPr/>
          </p:nvSpPr>
          <p:spPr>
            <a:xfrm>
              <a:off x="1115616" y="4005064"/>
              <a:ext cx="576064" cy="72008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5" name="Isosceles Triangle 134"/>
            <p:cNvSpPr/>
            <p:nvPr/>
          </p:nvSpPr>
          <p:spPr>
            <a:xfrm rot="16200000">
              <a:off x="1187624" y="3284984"/>
              <a:ext cx="720080" cy="288032"/>
            </a:xfrm>
            <a:prstGeom prst="triangle">
              <a:avLst/>
            </a:prstGeom>
            <a:solidFill>
              <a:schemeClr val="accent5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6" name="Up-Down Arrow 135"/>
            <p:cNvSpPr/>
            <p:nvPr/>
          </p:nvSpPr>
          <p:spPr>
            <a:xfrm rot="5400000">
              <a:off x="4427984" y="3356992"/>
              <a:ext cx="144016" cy="1728192"/>
            </a:xfrm>
            <a:prstGeom prst="upDownArrow">
              <a:avLst/>
            </a:prstGeom>
            <a:solidFill>
              <a:schemeClr val="bg1"/>
            </a:solidFill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419872" y="4149080"/>
              <a:ext cx="216024" cy="21602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38" name="Shape 137"/>
            <p:cNvCxnSpPr>
              <a:stCxn id="133" idx="2"/>
              <a:endCxn id="137" idx="1"/>
            </p:cNvCxnSpPr>
            <p:nvPr/>
          </p:nvCxnSpPr>
          <p:spPr>
            <a:xfrm rot="16200000" flipH="1">
              <a:off x="2573778" y="3410998"/>
              <a:ext cx="108012" cy="1584176"/>
            </a:xfrm>
            <a:prstGeom prst="bentConnector2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Right Arrow 138"/>
          <p:cNvSpPr/>
          <p:nvPr/>
        </p:nvSpPr>
        <p:spPr>
          <a:xfrm>
            <a:off x="467544" y="5013176"/>
            <a:ext cx="1008112" cy="7200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0" name="Right Arrow 139"/>
          <p:cNvSpPr/>
          <p:nvPr/>
        </p:nvSpPr>
        <p:spPr>
          <a:xfrm>
            <a:off x="467544" y="1556792"/>
            <a:ext cx="1008112" cy="72008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8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Cache poslední úrovně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9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LLC </a:t>
            </a:r>
            <a:r>
              <a:rPr lang="en-US" dirty="0"/>
              <a:t>= </a:t>
            </a:r>
            <a:r>
              <a:rPr lang="cs-CZ" dirty="0"/>
              <a:t>L2 nebo L3</a:t>
            </a:r>
          </a:p>
          <a:p>
            <a:pPr lvl="1"/>
            <a:r>
              <a:rPr lang="cs-CZ" dirty="0"/>
              <a:t>Obvykle společná pro všechna/některá jádra na čipu</a:t>
            </a:r>
          </a:p>
          <a:p>
            <a:pPr lvl="1"/>
            <a:r>
              <a:rPr lang="cs-CZ" dirty="0"/>
              <a:t>Typické velikosti</a:t>
            </a:r>
            <a:r>
              <a:rPr lang="en-US" dirty="0"/>
              <a:t> 1-2 MB per core</a:t>
            </a:r>
          </a:p>
          <a:p>
            <a:pPr lvl="2"/>
            <a:r>
              <a:rPr lang="en-US" dirty="0"/>
              <a:t>V </a:t>
            </a:r>
            <a:r>
              <a:rPr lang="en-US" dirty="0" err="1"/>
              <a:t>posledn</a:t>
            </a:r>
            <a:r>
              <a:rPr lang="cs-CZ" dirty="0"/>
              <a:t>ích letech n</a:t>
            </a:r>
            <a:r>
              <a:rPr lang="en-US" dirty="0" err="1"/>
              <a:t>eroste</a:t>
            </a:r>
            <a:endParaRPr lang="cs-CZ" dirty="0"/>
          </a:p>
          <a:p>
            <a:pPr lvl="1"/>
            <a:r>
              <a:rPr lang="cs-CZ" dirty="0"/>
              <a:t>Cache Line </a:t>
            </a:r>
            <a:r>
              <a:rPr lang="en-US" dirty="0"/>
              <a:t>= 512</a:t>
            </a:r>
            <a:r>
              <a:rPr lang="cs-CZ" dirty="0"/>
              <a:t>, výjimečně</a:t>
            </a:r>
            <a:r>
              <a:rPr lang="en-US" dirty="0"/>
              <a:t> 1024 bit</a:t>
            </a:r>
            <a:r>
              <a:rPr lang="cs-CZ" dirty="0"/>
              <a:t>ů</a:t>
            </a:r>
          </a:p>
          <a:p>
            <a:pPr lvl="2"/>
            <a:r>
              <a:rPr lang="cs-CZ" dirty="0"/>
              <a:t>Obvykle odpovídá velikosti atomické operace DDR3/4/5 DRAM</a:t>
            </a:r>
          </a:p>
          <a:p>
            <a:pPr lvl="1"/>
            <a:r>
              <a:rPr lang="cs-CZ" dirty="0"/>
              <a:t>Latence </a:t>
            </a:r>
            <a:r>
              <a:rPr lang="en-US" dirty="0"/>
              <a:t>20..</a:t>
            </a:r>
            <a:r>
              <a:rPr lang="cs-CZ" dirty="0"/>
              <a:t>3</a:t>
            </a:r>
            <a:r>
              <a:rPr lang="en-US" dirty="0"/>
              <a:t>0</a:t>
            </a:r>
            <a:r>
              <a:rPr lang="cs-CZ" dirty="0"/>
              <a:t> ns</a:t>
            </a:r>
            <a:endParaRPr lang="en-US" dirty="0"/>
          </a:p>
          <a:p>
            <a:pPr lvl="2"/>
            <a:r>
              <a:rPr lang="cs-CZ" dirty="0"/>
              <a:t>U serverových CPU větší</a:t>
            </a:r>
            <a:r>
              <a:rPr lang="en-US" dirty="0"/>
              <a:t>; v</a:t>
            </a:r>
            <a:r>
              <a:rPr lang="cs-CZ" dirty="0"/>
              <a:t> posledních letech roste</a:t>
            </a:r>
            <a:r>
              <a:rPr lang="en-US" dirty="0"/>
              <a:t>!</a:t>
            </a:r>
            <a:endParaRPr lang="cs-CZ" dirty="0"/>
          </a:p>
          <a:p>
            <a:pPr lvl="1"/>
            <a:r>
              <a:rPr lang="cs-CZ" dirty="0"/>
              <a:t>Komunikace LLC – DRAM – vždy celá Cache Line</a:t>
            </a:r>
          </a:p>
          <a:p>
            <a:pPr lvl="1"/>
            <a:r>
              <a:rPr lang="cs-CZ" dirty="0"/>
              <a:t>Komunikace s nižšími úrovněmi – obvykle 128 nebo 256 bitů najednou</a:t>
            </a:r>
          </a:p>
          <a:p>
            <a:r>
              <a:rPr lang="cs-CZ" dirty="0"/>
              <a:t>Paralelismus</a:t>
            </a:r>
          </a:p>
          <a:p>
            <a:pPr lvl="1"/>
            <a:r>
              <a:rPr lang="cs-CZ" dirty="0"/>
              <a:t>Celý proces přístupu do cache je pipeline</a:t>
            </a:r>
          </a:p>
          <a:p>
            <a:pPr lvl="2"/>
            <a:r>
              <a:rPr lang="cs-CZ" dirty="0"/>
              <a:t>lze zahájit 1 přístup každé 1-3 cykly procesoru</a:t>
            </a:r>
          </a:p>
          <a:p>
            <a:pPr lvl="1"/>
            <a:r>
              <a:rPr lang="cs-CZ" dirty="0"/>
              <a:t>Cache </a:t>
            </a:r>
            <a:r>
              <a:rPr lang="en-US" dirty="0"/>
              <a:t>je</a:t>
            </a:r>
            <a:r>
              <a:rPr lang="cs-CZ" dirty="0"/>
              <a:t> dělena na banky</a:t>
            </a:r>
          </a:p>
          <a:p>
            <a:pPr lvl="2"/>
            <a:r>
              <a:rPr lang="cs-CZ" dirty="0"/>
              <a:t>přístup do různých bank může být paralelní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030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5300</TotalTime>
  <Words>1872</Words>
  <Application>Microsoft Office PowerPoint</Application>
  <PresentationFormat>On-screen Show (4:3)</PresentationFormat>
  <Paragraphs>521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Consolas</vt:lpstr>
      <vt:lpstr>Wingdings</vt:lpstr>
      <vt:lpstr>Wingdings 3</vt:lpstr>
      <vt:lpstr>Origin</vt:lpstr>
      <vt:lpstr>Statická RAM</vt:lpstr>
      <vt:lpstr>Architektura paměti SRAM</vt:lpstr>
      <vt:lpstr>Architektura paměti SRAM</vt:lpstr>
      <vt:lpstr>Architektura paměti SRAM</vt:lpstr>
      <vt:lpstr>Asociativní paměť</vt:lpstr>
      <vt:lpstr>Asociativní paměť</vt:lpstr>
      <vt:lpstr>Asociativní paměť</vt:lpstr>
      <vt:lpstr>Asociativní paměť</vt:lpstr>
      <vt:lpstr>Cache poslední úrovně</vt:lpstr>
      <vt:lpstr>Cache poslední úrovně</vt:lpstr>
      <vt:lpstr>Cache prostřední úrovně</vt:lpstr>
      <vt:lpstr>Cache první úrovně</vt:lpstr>
      <vt:lpstr>TLB</vt:lpstr>
      <vt:lpstr>Typické použití bitů adresy (Intel Sandy Bridge)</vt:lpstr>
      <vt:lpstr>Typické použití bitů adresy (Intel Xeon E7 v4 - 2017)</vt:lpstr>
      <vt:lpstr>Typická latence a propustnost – Intel Sandy Bridge (2011)</vt:lpstr>
      <vt:lpstr>Typická latence a propustnost – Intel Sandy Bridge</vt:lpstr>
      <vt:lpstr>Typická latence a propustnost – Intel Broadwell (Xeon E5 v4 - 2014)</vt:lpstr>
      <vt:lpstr>Typická latence a propustnost – Intel Sapphire Rapids (2023)</vt:lpstr>
      <vt:lpstr>Typická latence a propustnost – Intel Xeon Gold 6130 (2019) [parlab]</vt:lpstr>
      <vt:lpstr>Důsledky pro programování</vt:lpstr>
      <vt:lpstr>Nešikovně naprogramovaný kód může dobrý překladač napravit  Nevhodnou datovou strukturu překladač nenapraví (a nepomůže ani naprogramování v asembleru)</vt:lpstr>
      <vt:lpstr>Úrovně cache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527</cp:revision>
  <dcterms:created xsi:type="dcterms:W3CDTF">2012-09-19T18:13:04Z</dcterms:created>
  <dcterms:modified xsi:type="dcterms:W3CDTF">2025-04-17T08:35:32Z</dcterms:modified>
</cp:coreProperties>
</file>