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5" r:id="rId2"/>
  </p:sldMasterIdLst>
  <p:notesMasterIdLst>
    <p:notesMasterId r:id="rId10"/>
  </p:notesMasterIdLst>
  <p:sldIdLst>
    <p:sldId id="368" r:id="rId3"/>
    <p:sldId id="505" r:id="rId4"/>
    <p:sldId id="590" r:id="rId5"/>
    <p:sldId id="591" r:id="rId6"/>
    <p:sldId id="593" r:id="rId7"/>
    <p:sldId id="594" r:id="rId8"/>
    <p:sldId id="5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54ECA"/>
    <a:srgbClr val="FFFFCC"/>
    <a:srgbClr val="0033CC"/>
    <a:srgbClr val="FF9966"/>
    <a:srgbClr val="FF7C80"/>
    <a:srgbClr val="FF9900"/>
    <a:srgbClr val="CCFFFF"/>
    <a:srgbClr val="DAEFC3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6" autoAdjust="0"/>
    <p:restoredTop sz="79083" autoAdjust="0"/>
  </p:normalViewPr>
  <p:slideViewPr>
    <p:cSldViewPr>
      <p:cViewPr varScale="1">
        <p:scale>
          <a:sx n="153" d="100"/>
          <a:sy n="153" d="100"/>
        </p:scale>
        <p:origin x="202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F4999-9712-409C-984F-A76BB9C0ED80}" type="datetimeFigureOut">
              <a:rPr lang="cs-CZ" smtClean="0"/>
              <a:pPr/>
              <a:t>11.04.25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268D9-DC14-425C-92FC-9E2F01515A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7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01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84033-9DA8-FB0F-4DED-07122B2DD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960477-BEE8-505F-3345-8D34A61599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E62FD5-9328-2016-2402-19853D62BB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4A0A3-A4FC-4A81-2C8A-85D14D6A52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94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44286C-3611-66ED-14C5-1413B8D3B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470DC4-26F9-35BD-F670-68C273AB38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1CFCBF-B754-E525-9676-D2C698C80B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3447D-B718-CF6B-BE35-B5170817AA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010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4A40A6-6815-DA33-0052-D5FD08CCB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5540A2D-4D60-7BB7-BC47-4CE8EFF3AC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040FF9-4092-7DD0-F331-C2D35190B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EB6E4-6B84-97F7-E13D-23AF43F094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43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44DAC2-9F36-A20A-AED4-FBA4BC470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63E53E-693A-70B4-F239-FD1E82241A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EC701D-E42C-9531-4C5C-BBF1AE7D89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65396-20F4-65F3-5F03-F5861D91FD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98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8E1F0A-56CF-6277-8B3F-C3DECCDD0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588538-D4FA-15D5-7C0D-446C182370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8458EC-857C-1E61-2CC0-FF4539DA70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30A1C-B834-ED8A-6D13-4854FE1F03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41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20074" y="2375462"/>
            <a:ext cx="5638126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20074" y="3399692"/>
            <a:ext cx="5638126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820074" y="3155894"/>
            <a:ext cx="423618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198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92704" y="577294"/>
            <a:ext cx="8971233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19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7408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435975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63222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196975"/>
            <a:ext cx="4249738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528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196975"/>
            <a:ext cx="4249738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5350" y="3973513"/>
            <a:ext cx="4249738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73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 rtlCol="0">
            <a:noAutofit/>
          </a:bodyPr>
          <a:lstStyle>
            <a:lvl1pPr>
              <a:defRPr sz="36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7"/>
            <a:ext cx="9144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79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153400" cy="2209800"/>
          </a:xfrm>
        </p:spPr>
        <p:txBody>
          <a:bodyPr>
            <a:noAutofit/>
          </a:bodyPr>
          <a:lstStyle/>
          <a:p>
            <a:r>
              <a:rPr lang="cs-CZ" sz="3600" i="1" dirty="0">
                <a:solidFill>
                  <a:schemeClr val="bg2">
                    <a:lumMod val="25000"/>
                  </a:schemeClr>
                </a:solidFill>
              </a:rPr>
              <a:t>NPRG051</a:t>
            </a:r>
            <a:br>
              <a:rPr lang="cs-CZ" sz="3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3600" dirty="0">
                <a:solidFill>
                  <a:schemeClr val="bg2">
                    <a:lumMod val="25000"/>
                  </a:schemeClr>
                </a:solidFill>
              </a:rPr>
              <a:t>2024/25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Assignment #2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Tree Merger</a:t>
            </a:r>
            <a:endParaRPr lang="cs-CZ" sz="36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1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g</a:t>
            </a:r>
            <a:r>
              <a:rPr lang="en-US" b="1" dirty="0" err="1"/>
              <a:t>oal</a:t>
            </a:r>
            <a:endParaRPr lang="en-US" b="1" dirty="0"/>
          </a:p>
          <a:p>
            <a:pPr lvl="1"/>
            <a:r>
              <a:rPr lang="en-US" dirty="0"/>
              <a:t>detecting and merging equivalent trees</a:t>
            </a:r>
          </a:p>
          <a:p>
            <a:pPr lvl="1"/>
            <a:r>
              <a:rPr lang="en-US" dirty="0"/>
              <a:t>nodes of various types</a:t>
            </a:r>
          </a:p>
          <a:p>
            <a:r>
              <a:rPr lang="cs-CZ" b="1" dirty="0"/>
              <a:t>m</a:t>
            </a:r>
            <a:r>
              <a:rPr lang="en-US" b="1" dirty="0" err="1"/>
              <a:t>otivation</a:t>
            </a:r>
            <a:endParaRPr lang="en-US" b="1" dirty="0"/>
          </a:p>
          <a:p>
            <a:pPr lvl="1"/>
            <a:r>
              <a:rPr lang="en-US" dirty="0"/>
              <a:t>a parser detects syntactic structures in code </a:t>
            </a:r>
          </a:p>
          <a:p>
            <a:pPr lvl="2"/>
            <a:r>
              <a:rPr lang="en-US" dirty="0"/>
              <a:t>literals, variables, expressions, functions, ...</a:t>
            </a:r>
          </a:p>
          <a:p>
            <a:pPr lvl="1"/>
            <a:r>
              <a:rPr lang="en-US" dirty="0"/>
              <a:t>stores them as nodes of a tree (AST)</a:t>
            </a:r>
          </a:p>
          <a:p>
            <a:pPr lvl="2"/>
            <a:r>
              <a:rPr lang="en-US" dirty="0"/>
              <a:t>built incrementally from the leaves </a:t>
            </a:r>
          </a:p>
          <a:p>
            <a:pPr lvl="2"/>
            <a:r>
              <a:rPr lang="en-US" dirty="0"/>
              <a:t>no </a:t>
            </a:r>
            <a:r>
              <a:rPr lang="cs-CZ" dirty="0"/>
              <a:t>later</a:t>
            </a:r>
            <a:r>
              <a:rPr lang="en-US" dirty="0"/>
              <a:t> modifications</a:t>
            </a:r>
          </a:p>
          <a:p>
            <a:pPr lvl="1"/>
            <a:r>
              <a:rPr lang="en-US" dirty="0"/>
              <a:t>arbitrary number of children</a:t>
            </a:r>
            <a:endParaRPr lang="cs-CZ" dirty="0"/>
          </a:p>
          <a:p>
            <a:pPr lvl="1"/>
            <a:r>
              <a:rPr lang="en-US" dirty="0"/>
              <a:t>insertion of a new node automatically </a:t>
            </a:r>
            <a:r>
              <a:rPr lang="en-US" b="1" dirty="0"/>
              <a:t>detects identical </a:t>
            </a:r>
            <a:r>
              <a:rPr lang="en-US" dirty="0"/>
              <a:t>(sub)trees</a:t>
            </a:r>
            <a:endParaRPr lang="cs-CZ" dirty="0"/>
          </a:p>
          <a:p>
            <a:pPr lvl="1"/>
            <a:r>
              <a:rPr lang="cs-CZ" dirty="0"/>
              <a:t>... </a:t>
            </a:r>
            <a:r>
              <a:rPr lang="en-US" dirty="0"/>
              <a:t>and immediately </a:t>
            </a:r>
            <a:r>
              <a:rPr lang="en-US" b="1" dirty="0"/>
              <a:t>merges </a:t>
            </a:r>
            <a:r>
              <a:rPr lang="en-US" dirty="0"/>
              <a:t>them</a:t>
            </a:r>
          </a:p>
          <a:p>
            <a:pPr lvl="1"/>
            <a:r>
              <a:rPr lang="en-US" dirty="0"/>
              <a:t>very large number of nodes (e.g., millions)</a:t>
            </a:r>
            <a:endParaRPr lang="cs-CZ" dirty="0"/>
          </a:p>
          <a:p>
            <a:pPr lvl="2"/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cs-CZ" dirty="0"/>
              <a:t> </a:t>
            </a:r>
            <a:r>
              <a:rPr lang="en-US" dirty="0"/>
              <a:t>insert as </a:t>
            </a:r>
            <a:r>
              <a:rPr lang="en-US" b="1" dirty="0"/>
              <a:t>efficient </a:t>
            </a:r>
            <a:r>
              <a:rPr lang="en-US" dirty="0"/>
              <a:t>as possible</a:t>
            </a:r>
            <a:endParaRPr lang="cs-CZ" dirty="0"/>
          </a:p>
          <a:p>
            <a:r>
              <a:rPr lang="cs-CZ" b="1" dirty="0"/>
              <a:t>use cases</a:t>
            </a:r>
          </a:p>
          <a:p>
            <a:pPr lvl="1"/>
            <a:r>
              <a:rPr lang="en-US" dirty="0"/>
              <a:t>saving space </a:t>
            </a:r>
            <a:r>
              <a:rPr lang="cs-CZ" dirty="0"/>
              <a:t>- </a:t>
            </a:r>
            <a:r>
              <a:rPr lang="en-US" dirty="0"/>
              <a:t>similar source code</a:t>
            </a:r>
            <a:endParaRPr lang="cs-CZ" dirty="0"/>
          </a:p>
          <a:p>
            <a:pPr lvl="1"/>
            <a:r>
              <a:rPr lang="en-US" dirty="0"/>
              <a:t>detecting differences between versions</a:t>
            </a:r>
            <a:endParaRPr lang="cs-CZ" dirty="0"/>
          </a:p>
          <a:p>
            <a:pPr lvl="1"/>
            <a:r>
              <a:rPr lang="en-US" dirty="0"/>
              <a:t>measuring similarity between different implementations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Tree Merger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3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251A75-3944-4370-4F8E-D382F27E0A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195DFE-4954-7364-651C-954B6C8F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Parser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CDF739-2C97-2079-D33D-E5CCA483418F}"/>
              </a:ext>
            </a:extLst>
          </p:cNvPr>
          <p:cNvSpPr txBox="1"/>
          <p:nvPr/>
        </p:nvSpPr>
        <p:spPr>
          <a:xfrm>
            <a:off x="685800" y="934376"/>
            <a:ext cx="7467600" cy="310854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merger.h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Merger m;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....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ID c1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m.insert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(VAR, "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x"s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 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// definition of variable x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ID c2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m.insert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(INT, 42);   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// integer constant 42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ID c3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m.insert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(ADD, c1, c2);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// x+42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ID c4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m.insert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(VAR, "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x"s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 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// merged: c4 == c1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ID c5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m.insert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(STRING, "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str"s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ID c6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m.insert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(LIST, std::vector{ c3, c4, c5 });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ID c7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m.insert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(FN, "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f"s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  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// function f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m.insert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(APPLY, c7, c6);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// f(x+42, x, "str")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 ....</a:t>
            </a:r>
          </a:p>
        </p:txBody>
      </p:sp>
      <p:sp>
        <p:nvSpPr>
          <p:cNvPr id="19" name="AutoShape 30">
            <a:extLst>
              <a:ext uri="{FF2B5EF4-FFF2-40B4-BE49-F238E27FC236}">
                <a16:creationId xmlns:a16="http://schemas.microsoft.com/office/drawing/2014/main" id="{B3733F5E-3460-51E8-9DA6-846705F62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124200"/>
            <a:ext cx="95192" cy="83117"/>
          </a:xfrm>
          <a:prstGeom prst="wedgeRoundRectCallout">
            <a:avLst>
              <a:gd name="adj1" fmla="val -1452831"/>
              <a:gd name="adj2" fmla="val -40324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6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D0520-AFE5-9038-141F-D38ED810E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251B54-5B24-7621-4617-CA6F14B57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merger.h</a:t>
            </a:r>
            <a:r>
              <a:rPr lang="en-US" dirty="0"/>
              <a:t> </a:t>
            </a:r>
            <a:r>
              <a:rPr lang="cs-CZ" dirty="0"/>
              <a:t>contains </a:t>
            </a:r>
            <a:r>
              <a:rPr lang="en-US" dirty="0"/>
              <a:t>type definitions</a:t>
            </a:r>
            <a:endParaRPr lang="cs-CZ" dirty="0"/>
          </a:p>
          <a:p>
            <a:r>
              <a:rPr lang="cs-CZ" dirty="0"/>
              <a:t>the parser </a:t>
            </a:r>
            <a:r>
              <a:rPr lang="en-US" dirty="0"/>
              <a:t>sequentially calls the insert operation</a:t>
            </a:r>
          </a:p>
          <a:p>
            <a:r>
              <a:rPr lang="cs-CZ" dirty="0"/>
              <a:t>t</a:t>
            </a:r>
            <a:r>
              <a:rPr lang="en-US" dirty="0"/>
              <a:t>he tags used as the first parameter</a:t>
            </a:r>
            <a:endParaRPr lang="cs-CZ" dirty="0"/>
          </a:p>
          <a:p>
            <a:pPr lvl="1"/>
            <a:r>
              <a:rPr lang="en-US" dirty="0"/>
              <a:t>unambiguously determine the number and type of parameters</a:t>
            </a:r>
            <a:endParaRPr lang="cs-CZ" dirty="0"/>
          </a:p>
          <a:p>
            <a:pPr lvl="1"/>
            <a:r>
              <a:rPr lang="cs-CZ" dirty="0"/>
              <a:t>s</a:t>
            </a:r>
            <a:r>
              <a:rPr lang="en-US" dirty="0" err="1"/>
              <a:t>ome</a:t>
            </a:r>
            <a:r>
              <a:rPr lang="en-US" dirty="0"/>
              <a:t> tags have the same number and type of additional parameters </a:t>
            </a:r>
            <a:endParaRPr lang="cs-CZ" dirty="0"/>
          </a:p>
          <a:p>
            <a:pPr lvl="1"/>
            <a:r>
              <a:rPr lang="en-US" dirty="0"/>
              <a:t>ID parameters</a:t>
            </a:r>
            <a:endParaRPr lang="cs-CZ" dirty="0"/>
          </a:p>
          <a:p>
            <a:pPr lvl="2"/>
            <a:r>
              <a:rPr lang="en-US" dirty="0"/>
              <a:t>the inserted node will be the root, with the IDs as children</a:t>
            </a:r>
          </a:p>
          <a:p>
            <a:r>
              <a:rPr lang="en-US" dirty="0"/>
              <a:t>insert checks </a:t>
            </a:r>
            <a:r>
              <a:rPr lang="cs-CZ" dirty="0"/>
              <a:t>if the </a:t>
            </a:r>
            <a:r>
              <a:rPr lang="en-US" dirty="0"/>
              <a:t>node already exists</a:t>
            </a:r>
            <a:endParaRPr lang="cs-CZ" dirty="0"/>
          </a:p>
          <a:p>
            <a:pPr lvl="1"/>
            <a:r>
              <a:rPr lang="cs-CZ" dirty="0"/>
              <a:t>i</a:t>
            </a:r>
            <a:r>
              <a:rPr lang="en-US" dirty="0"/>
              <a:t>f not, it inserts the node and returns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(incremented)</a:t>
            </a:r>
            <a:r>
              <a:rPr lang="cs-CZ" dirty="0"/>
              <a:t> </a:t>
            </a:r>
            <a:r>
              <a:rPr lang="en-US" dirty="0"/>
              <a:t>ID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US" dirty="0"/>
              <a:t>he first node</a:t>
            </a:r>
            <a:r>
              <a:rPr lang="cs-CZ" dirty="0"/>
              <a:t>:</a:t>
            </a:r>
            <a:r>
              <a:rPr lang="en-US" dirty="0"/>
              <a:t> ID = 1</a:t>
            </a:r>
            <a:endParaRPr lang="cs-CZ" dirty="0"/>
          </a:p>
          <a:p>
            <a:pPr lvl="1"/>
            <a:r>
              <a:rPr lang="cs-CZ" dirty="0"/>
              <a:t>i</a:t>
            </a:r>
            <a:r>
              <a:rPr lang="en-US" dirty="0"/>
              <a:t>f an identical node exists, it is not inserted again</a:t>
            </a:r>
            <a:endParaRPr lang="cs-CZ" dirty="0"/>
          </a:p>
          <a:p>
            <a:pPr lvl="2"/>
            <a:r>
              <a:rPr lang="en-US" dirty="0"/>
              <a:t>the return</a:t>
            </a:r>
            <a:r>
              <a:rPr lang="cs-CZ" dirty="0"/>
              <a:t>ed value is</a:t>
            </a:r>
            <a:r>
              <a:rPr lang="en-US" dirty="0"/>
              <a:t> the ID of the existing node</a:t>
            </a:r>
          </a:p>
          <a:p>
            <a:r>
              <a:rPr lang="en-US" dirty="0" err="1"/>
              <a:t>efficien</a:t>
            </a:r>
            <a:r>
              <a:rPr lang="cs-CZ" dirty="0" err="1"/>
              <a:t>cy</a:t>
            </a:r>
            <a:r>
              <a:rPr lang="cs-CZ" dirty="0"/>
              <a:t> </a:t>
            </a:r>
            <a:r>
              <a:rPr lang="en-US" b="1" dirty="0">
                <a:solidFill>
                  <a:srgbClr val="C00000"/>
                </a:solidFill>
              </a:rPr>
              <a:t>!!!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linear or logarithmic complexity is </a:t>
            </a:r>
            <a:r>
              <a:rPr lang="en-US" dirty="0">
                <a:solidFill>
                  <a:srgbClr val="C00000"/>
                </a:solidFill>
              </a:rPr>
              <a:t>unacceptable</a:t>
            </a:r>
          </a:p>
          <a:p>
            <a:pPr lvl="1"/>
            <a:r>
              <a:rPr lang="en-US" dirty="0"/>
              <a:t>average complexity should be </a:t>
            </a:r>
            <a:r>
              <a:rPr lang="en-US" b="1" dirty="0"/>
              <a:t>O(1)</a:t>
            </a:r>
          </a:p>
          <a:p>
            <a:pPr lvl="1"/>
            <a:r>
              <a:rPr lang="en-US" dirty="0"/>
              <a:t>the goal is </a:t>
            </a:r>
            <a:r>
              <a:rPr lang="en-US" b="1" dirty="0"/>
              <a:t>not </a:t>
            </a:r>
            <a:r>
              <a:rPr lang="en-US" dirty="0"/>
              <a:t>to invent a custom algorithm or data structure</a:t>
            </a:r>
          </a:p>
          <a:p>
            <a:pPr lvl="2"/>
            <a:r>
              <a:rPr lang="en-US" dirty="0">
                <a:sym typeface="Wingdings 2" panose="05020102010507070707" pitchFamily="18" charset="2"/>
              </a:rPr>
              <a:t></a:t>
            </a:r>
            <a:r>
              <a:rPr lang="en-US" dirty="0"/>
              <a:t> use the </a:t>
            </a:r>
            <a:r>
              <a:rPr lang="en-US" b="1" dirty="0"/>
              <a:t>most efficient </a:t>
            </a:r>
            <a:r>
              <a:rPr lang="en-US" dirty="0"/>
              <a:t>features of the language and std libraries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5DB14-7631-32E5-9A53-6DDA5444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B0FB9-C741-1B1A-82DC-4CD8689FE3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FC74A1-E1B8-E325-6E26-559799BF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A432C8-6C90-F065-AE18-618731BA48A8}"/>
              </a:ext>
            </a:extLst>
          </p:cNvPr>
          <p:cNvSpPr txBox="1"/>
          <p:nvPr/>
        </p:nvSpPr>
        <p:spPr>
          <a:xfrm>
            <a:off x="2743200" y="887913"/>
            <a:ext cx="4572000" cy="246221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Merger::insert(INT, int);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Merger::insert(BOOL, bool);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Merger::insert(STRING, std::string);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Merger::insert(VAR, std::string);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Merger::insert(FN, std::string);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Merger::insert(ADD, ID, ID);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Merger::insert(SUB, ID, ID);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Merger::insert(MUL, ID, ID);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Merger::insert(DIV, ID, ID);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Merger::insert(APPLY, ID, ID);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 Merger::insert(LIST, std::vector&lt;ID&gt;);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83B609-0348-0748-9181-571F92373BEB}"/>
              </a:ext>
            </a:extLst>
          </p:cNvPr>
          <p:cNvSpPr txBox="1"/>
          <p:nvPr/>
        </p:nvSpPr>
        <p:spPr>
          <a:xfrm>
            <a:off x="4953000" y="5658299"/>
            <a:ext cx="3505200" cy="307777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***** &lt;ID,ID&gt; ***** ADD *****;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F6502C1F-458D-AB90-FB81-06A7444EA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179" y="3581401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/>
              <a:t>the semantics of individual operations are not relevant</a:t>
            </a:r>
            <a:endParaRPr lang="cs-CZ" dirty="0"/>
          </a:p>
          <a:p>
            <a:r>
              <a:rPr lang="en-US" dirty="0"/>
              <a:t>tags </a:t>
            </a:r>
            <a:r>
              <a:rPr lang="cs-CZ" dirty="0"/>
              <a:t>- </a:t>
            </a:r>
            <a:r>
              <a:rPr lang="en-US" dirty="0"/>
              <a:t>info about the node and the number and types of parameters</a:t>
            </a:r>
            <a:endParaRPr lang="cs-CZ" dirty="0"/>
          </a:p>
          <a:p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en-US" b="1" dirty="0">
                <a:solidFill>
                  <a:srgbClr val="C00000"/>
                </a:solidFill>
              </a:rPr>
              <a:t>!!!</a:t>
            </a:r>
            <a:endParaRPr lang="cs-CZ" b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no copy-</a:t>
            </a:r>
            <a:r>
              <a:rPr lang="cs-CZ" dirty="0"/>
              <a:t>and</a:t>
            </a:r>
            <a:r>
              <a:rPr lang="en-US" dirty="0"/>
              <a:t>-</a:t>
            </a:r>
            <a:r>
              <a:rPr lang="cs-CZ" dirty="0"/>
              <a:t>paste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method bodies for different parameters</a:t>
            </a:r>
          </a:p>
          <a:p>
            <a:pPr lvl="1"/>
            <a:r>
              <a:rPr lang="en-US" dirty="0"/>
              <a:t>many tags / combinations of parameter types</a:t>
            </a:r>
          </a:p>
          <a:p>
            <a:pPr lvl="1"/>
            <a:r>
              <a:rPr lang="en-US" dirty="0"/>
              <a:t>separate blocks of code for each tag are unacceptable</a:t>
            </a:r>
          </a:p>
          <a:p>
            <a:r>
              <a:rPr lang="en-US" dirty="0"/>
              <a:t>hint: a single definition per tag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65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94823-D334-6CDC-EA05-BF8333182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A294A0-24A1-6A99-C077-FF0F894D6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correct functionality of insertions </a:t>
            </a:r>
            <a:r>
              <a:rPr lang="cs-CZ" dirty="0"/>
              <a:t>/ </a:t>
            </a:r>
            <a:r>
              <a:rPr lang="en-US" dirty="0"/>
              <a:t>merging</a:t>
            </a:r>
            <a:endParaRPr lang="cs-CZ" dirty="0"/>
          </a:p>
          <a:p>
            <a:r>
              <a:rPr lang="en-US" b="1" dirty="0"/>
              <a:t>compilation error </a:t>
            </a:r>
            <a:r>
              <a:rPr lang="en-US" dirty="0"/>
              <a:t>when called incorrectly</a:t>
            </a:r>
            <a:endParaRPr lang="cs-CZ" dirty="0"/>
          </a:p>
          <a:p>
            <a:pPr lvl="1"/>
            <a:r>
              <a:rPr lang="en-US" dirty="0"/>
              <a:t>wrong number or types of parameters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US" dirty="0"/>
              <a:t>he exact compilation error </a:t>
            </a:r>
            <a:r>
              <a:rPr lang="cs-CZ" dirty="0"/>
              <a:t>is unspecified</a:t>
            </a:r>
            <a:endParaRPr lang="en-US" dirty="0"/>
          </a:p>
          <a:p>
            <a:r>
              <a:rPr lang="cs-CZ" dirty="0"/>
              <a:t>t</a:t>
            </a:r>
            <a:r>
              <a:rPr lang="en-US" dirty="0"/>
              <a:t>wo types of tests:</a:t>
            </a:r>
          </a:p>
          <a:p>
            <a:pPr lvl="1"/>
            <a:r>
              <a:rPr lang="en-US" dirty="0" err="1"/>
              <a:t>FAILx</a:t>
            </a:r>
            <a:r>
              <a:rPr lang="en-US" dirty="0"/>
              <a:t> </a:t>
            </a:r>
            <a:r>
              <a:rPr lang="cs-CZ" dirty="0"/>
              <a:t>- </a:t>
            </a:r>
            <a:r>
              <a:rPr lang="en-US" dirty="0"/>
              <a:t>tests incorrect calls from the parser</a:t>
            </a:r>
            <a:endParaRPr lang="cs-CZ" dirty="0"/>
          </a:p>
          <a:p>
            <a:pPr lvl="2"/>
            <a:r>
              <a:rPr lang="en-US" dirty="0"/>
              <a:t>must trigger a compilation error</a:t>
            </a:r>
          </a:p>
          <a:p>
            <a:pPr lvl="1"/>
            <a:r>
              <a:rPr lang="en-US" dirty="0" err="1"/>
              <a:t>TESTx</a:t>
            </a:r>
            <a:r>
              <a:rPr lang="en-US" dirty="0"/>
              <a:t> </a:t>
            </a:r>
            <a:r>
              <a:rPr lang="cs-CZ" dirty="0"/>
              <a:t>- </a:t>
            </a:r>
            <a:r>
              <a:rPr lang="en-US" dirty="0"/>
              <a:t>tests correct usage</a:t>
            </a:r>
            <a:endParaRPr lang="cs-CZ" dirty="0"/>
          </a:p>
          <a:p>
            <a:pPr lvl="2"/>
            <a:r>
              <a:rPr lang="en-US" dirty="0"/>
              <a:t>must compile</a:t>
            </a:r>
            <a:endParaRPr lang="cs-CZ" dirty="0"/>
          </a:p>
          <a:p>
            <a:pPr lvl="2"/>
            <a:r>
              <a:rPr lang="en-US" dirty="0"/>
              <a:t>the sequence of returned IDs must match the reference solution</a:t>
            </a:r>
          </a:p>
          <a:p>
            <a:r>
              <a:rPr lang="en-US" dirty="0"/>
              <a:t>correct solution in </a:t>
            </a:r>
            <a:r>
              <a:rPr lang="en-US" dirty="0" err="1"/>
              <a:t>Recodex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6× FAIL and 6× OK</a:t>
            </a:r>
            <a:endParaRPr lang="cs-CZ" dirty="0"/>
          </a:p>
          <a:p>
            <a:pPr lvl="3"/>
            <a:endParaRPr lang="cs-CZ" dirty="0"/>
          </a:p>
          <a:p>
            <a:r>
              <a:rPr lang="cs-CZ" dirty="0"/>
              <a:t>h</a:t>
            </a:r>
            <a:r>
              <a:rPr lang="en-US" dirty="0"/>
              <a:t>int</a:t>
            </a:r>
            <a:r>
              <a:rPr lang="cs-CZ" dirty="0"/>
              <a:t>:</a:t>
            </a:r>
            <a:endParaRPr lang="en-US" dirty="0"/>
          </a:p>
          <a:p>
            <a:pPr lvl="1"/>
            <a:r>
              <a:rPr lang="en-US" dirty="0"/>
              <a:t>container</a:t>
            </a:r>
            <a:r>
              <a:rPr lang="cs-CZ" dirty="0"/>
              <a:t>, </a:t>
            </a:r>
            <a:r>
              <a:rPr lang="en-US" dirty="0"/>
              <a:t>method with a </a:t>
            </a:r>
            <a:r>
              <a:rPr lang="cs-CZ" dirty="0"/>
              <a:t>comparable </a:t>
            </a:r>
            <a:r>
              <a:rPr lang="en-US" dirty="0"/>
              <a:t>type</a:t>
            </a:r>
            <a:endParaRPr lang="cs-CZ" dirty="0"/>
          </a:p>
          <a:p>
            <a:pPr lvl="2"/>
            <a:r>
              <a:rPr lang="en-US" dirty="0"/>
              <a:t>transparent container </a:t>
            </a:r>
            <a:endParaRPr lang="cs-CZ" dirty="0"/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is_transparent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F10153-8AB0-5B14-07D4-CCB17BFCC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Check</a:t>
            </a:r>
            <a:r>
              <a:rPr lang="cs-CZ" dirty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1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2C7F0-DBBE-21BF-FE3F-FAE7A99EF5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EFC7C9-0C5E-E89B-AE1E-D1C9F0E2E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US" dirty="0" err="1"/>
              <a:t>merger.h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US" dirty="0"/>
              <a:t>he parser and main function are part of the task and tests</a:t>
            </a:r>
            <a:endParaRPr lang="cs-CZ" dirty="0"/>
          </a:p>
          <a:p>
            <a:endParaRPr lang="cs-CZ" dirty="0"/>
          </a:p>
          <a:p>
            <a:r>
              <a:rPr lang="en-US" dirty="0"/>
              <a:t>all </a:t>
            </a:r>
            <a:r>
              <a:rPr lang="en-US" dirty="0" err="1"/>
              <a:t>FAILx</a:t>
            </a:r>
            <a:r>
              <a:rPr lang="en-US" dirty="0"/>
              <a:t> tests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dirty="0"/>
              <a:t> compilation errors</a:t>
            </a:r>
            <a:endParaRPr lang="cs-CZ" dirty="0"/>
          </a:p>
          <a:p>
            <a:r>
              <a:rPr lang="en-US" dirty="0"/>
              <a:t>all </a:t>
            </a:r>
            <a:r>
              <a:rPr lang="en-US" dirty="0" err="1"/>
              <a:t>TESTx</a:t>
            </a:r>
            <a:r>
              <a:rPr lang="en-US" dirty="0"/>
              <a:t> tests</a:t>
            </a:r>
            <a:endParaRPr lang="cs-CZ" dirty="0"/>
          </a:p>
          <a:p>
            <a:r>
              <a:rPr lang="en-US" dirty="0"/>
              <a:t>time complexity O(1)</a:t>
            </a:r>
            <a:endParaRPr lang="cs-CZ" dirty="0"/>
          </a:p>
          <a:p>
            <a:r>
              <a:rPr lang="cs-CZ" dirty="0"/>
              <a:t>code quality</a:t>
            </a:r>
          </a:p>
          <a:p>
            <a:pPr lvl="1"/>
            <a:r>
              <a:rPr lang="en-US" dirty="0"/>
              <a:t>extensible implementation</a:t>
            </a:r>
            <a:endParaRPr lang="cs-CZ" dirty="0"/>
          </a:p>
          <a:p>
            <a:pPr lvl="1"/>
            <a:r>
              <a:rPr lang="en-US" dirty="0"/>
              <a:t>additional tags</a:t>
            </a:r>
            <a:r>
              <a:rPr lang="cs-CZ" dirty="0"/>
              <a:t>, no </a:t>
            </a:r>
            <a:r>
              <a:rPr lang="en-US" dirty="0"/>
              <a:t>copy-</a:t>
            </a:r>
            <a:r>
              <a:rPr lang="cs-CZ" dirty="0"/>
              <a:t>and-</a:t>
            </a:r>
            <a:r>
              <a:rPr lang="en-US" dirty="0"/>
              <a:t>past</a:t>
            </a:r>
            <a:r>
              <a:rPr lang="cs-CZ" dirty="0"/>
              <a:t>e</a:t>
            </a:r>
          </a:p>
          <a:p>
            <a:pPr lvl="1"/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AD677C-2609-28BD-9D49-13BD946B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57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22202</TotalTime>
  <Words>757</Words>
  <Application>Microsoft Office PowerPoint</Application>
  <PresentationFormat>On-screen Show (4:3)</PresentationFormat>
  <Paragraphs>108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Lucida Sans Unicode</vt:lpstr>
      <vt:lpstr>Verdana</vt:lpstr>
      <vt:lpstr>Wingdings 2</vt:lpstr>
      <vt:lpstr>Wingdings 3</vt:lpstr>
      <vt:lpstr>Concourse</vt:lpstr>
      <vt:lpstr>Filip</vt:lpstr>
      <vt:lpstr>NPRG051 2024/25 Assignment #2 Tree Merger</vt:lpstr>
      <vt:lpstr>Tree Merger</vt:lpstr>
      <vt:lpstr>Parser</vt:lpstr>
      <vt:lpstr>Functionality</vt:lpstr>
      <vt:lpstr>Interface</vt:lpstr>
      <vt:lpstr>Compilation Checks</vt:lpstr>
      <vt:lpstr>Submission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NPRG051 Pokročilé programování v C++ a C</dc:title>
  <dc:creator>Filip</dc:creator>
  <cp:lastModifiedBy>Filip O Zavoral</cp:lastModifiedBy>
  <cp:revision>1681</cp:revision>
  <dcterms:created xsi:type="dcterms:W3CDTF">2006-08-16T00:00:00Z</dcterms:created>
  <dcterms:modified xsi:type="dcterms:W3CDTF">2025-04-11T09:58:19Z</dcterms:modified>
</cp:coreProperties>
</file>