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19"/>
  </p:notesMasterIdLst>
  <p:sldIdLst>
    <p:sldId id="365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378" r:id="rId16"/>
    <p:sldId id="380" r:id="rId17"/>
    <p:sldId id="379" r:id="rId18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00" autoAdjust="0"/>
    <p:restoredTop sz="94660"/>
  </p:normalViewPr>
  <p:slideViewPr>
    <p:cSldViewPr>
      <p:cViewPr varScale="1">
        <p:scale>
          <a:sx n="120" d="100"/>
          <a:sy n="120" d="100"/>
        </p:scale>
        <p:origin x="94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392"/>
    </p:cViewPr>
  </p:sorterViewPr>
  <p:notesViewPr>
    <p:cSldViewPr>
      <p:cViewPr varScale="1">
        <p:scale>
          <a:sx n="93" d="100"/>
          <a:sy n="93" d="100"/>
        </p:scale>
        <p:origin x="34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13.03.2025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93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29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3ABDDB5-CE03-4D52-A0E8-CCFA987ECE64}" type="slidenum">
              <a:rPr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91609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62CE09-D8BC-CC07-096B-8F010DC479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>
            <a:extLst>
              <a:ext uri="{FF2B5EF4-FFF2-40B4-BE49-F238E27FC236}">
                <a16:creationId xmlns:a16="http://schemas.microsoft.com/office/drawing/2014/main" id="{D5EAAEDC-629D-BC78-D4E4-3A478B8C3F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28355" name="Rectangle 2">
            <a:extLst>
              <a:ext uri="{FF2B5EF4-FFF2-40B4-BE49-F238E27FC236}">
                <a16:creationId xmlns:a16="http://schemas.microsoft.com/office/drawing/2014/main" id="{C118F80C-8862-AA9E-A708-F9F15EAFA1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>
            <a:extLst>
              <a:ext uri="{FF2B5EF4-FFF2-40B4-BE49-F238E27FC236}">
                <a16:creationId xmlns:a16="http://schemas.microsoft.com/office/drawing/2014/main" id="{1BAA94FB-E143-D141-8C86-C39CD3F05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500472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6076CA3-1A2E-F33F-7DCD-3A7F6EB369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>
            <a:extLst>
              <a:ext uri="{FF2B5EF4-FFF2-40B4-BE49-F238E27FC236}">
                <a16:creationId xmlns:a16="http://schemas.microsoft.com/office/drawing/2014/main" id="{7B4AF82A-E819-A441-D169-403A1D56B6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28355" name="Rectangle 2">
            <a:extLst>
              <a:ext uri="{FF2B5EF4-FFF2-40B4-BE49-F238E27FC236}">
                <a16:creationId xmlns:a16="http://schemas.microsoft.com/office/drawing/2014/main" id="{59059D38-D57A-4E7F-B4DC-21674BF998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>
            <a:extLst>
              <a:ext uri="{FF2B5EF4-FFF2-40B4-BE49-F238E27FC236}">
                <a16:creationId xmlns:a16="http://schemas.microsoft.com/office/drawing/2014/main" id="{846E601C-95A8-4FD3-3340-1F134BB5B4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2625201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482E44-9603-6052-4F6A-290E58FFAB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>
            <a:extLst>
              <a:ext uri="{FF2B5EF4-FFF2-40B4-BE49-F238E27FC236}">
                <a16:creationId xmlns:a16="http://schemas.microsoft.com/office/drawing/2014/main" id="{1BC5C278-2D8D-13F4-21A3-0F93EBF488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28355" name="Rectangle 2">
            <a:extLst>
              <a:ext uri="{FF2B5EF4-FFF2-40B4-BE49-F238E27FC236}">
                <a16:creationId xmlns:a16="http://schemas.microsoft.com/office/drawing/2014/main" id="{8E87629D-8706-819D-7DC2-1FF3E66FEC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>
            <a:extLst>
              <a:ext uri="{FF2B5EF4-FFF2-40B4-BE49-F238E27FC236}">
                <a16:creationId xmlns:a16="http://schemas.microsoft.com/office/drawing/2014/main" id="{F057E1C4-69DB-7EBB-8E30-1324C99DC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824990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E4745B-4674-8042-A410-83BDE9B74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>
            <a:extLst>
              <a:ext uri="{FF2B5EF4-FFF2-40B4-BE49-F238E27FC236}">
                <a16:creationId xmlns:a16="http://schemas.microsoft.com/office/drawing/2014/main" id="{94FFB9AF-F28C-880D-9881-7594671733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28355" name="Rectangle 2">
            <a:extLst>
              <a:ext uri="{FF2B5EF4-FFF2-40B4-BE49-F238E27FC236}">
                <a16:creationId xmlns:a16="http://schemas.microsoft.com/office/drawing/2014/main" id="{AF5654B4-D7E6-AB5B-589E-77EB20DEF4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>
            <a:extLst>
              <a:ext uri="{FF2B5EF4-FFF2-40B4-BE49-F238E27FC236}">
                <a16:creationId xmlns:a16="http://schemas.microsoft.com/office/drawing/2014/main" id="{8B30C997-D20F-2437-56DF-5780704003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7682982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158038-8FF4-4F5F-ED05-68523B081F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>
            <a:extLst>
              <a:ext uri="{FF2B5EF4-FFF2-40B4-BE49-F238E27FC236}">
                <a16:creationId xmlns:a16="http://schemas.microsoft.com/office/drawing/2014/main" id="{16FB1D93-F9FB-3117-F84F-A9C7A5AD5A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28355" name="Rectangle 2">
            <a:extLst>
              <a:ext uri="{FF2B5EF4-FFF2-40B4-BE49-F238E27FC236}">
                <a16:creationId xmlns:a16="http://schemas.microsoft.com/office/drawing/2014/main" id="{72A77B8E-FC81-DA1D-F746-5C98256756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>
            <a:extLst>
              <a:ext uri="{FF2B5EF4-FFF2-40B4-BE49-F238E27FC236}">
                <a16:creationId xmlns:a16="http://schemas.microsoft.com/office/drawing/2014/main" id="{1ECD2443-22B2-FFB3-364C-241D6E6A34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4452101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EF91D45-15DE-81C8-80AD-E2439A0FEC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>
            <a:extLst>
              <a:ext uri="{FF2B5EF4-FFF2-40B4-BE49-F238E27FC236}">
                <a16:creationId xmlns:a16="http://schemas.microsoft.com/office/drawing/2014/main" id="{4D958D2E-5D67-78B7-46B4-40C7C2EFB4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28355" name="Rectangle 2">
            <a:extLst>
              <a:ext uri="{FF2B5EF4-FFF2-40B4-BE49-F238E27FC236}">
                <a16:creationId xmlns:a16="http://schemas.microsoft.com/office/drawing/2014/main" id="{C50A3689-75A5-0E9C-AD61-E9F96C2355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>
            <a:extLst>
              <a:ext uri="{FF2B5EF4-FFF2-40B4-BE49-F238E27FC236}">
                <a16:creationId xmlns:a16="http://schemas.microsoft.com/office/drawing/2014/main" id="{A412FA26-8FC7-7266-50CC-69B07EBB20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5635355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A83064E-C464-83A4-283C-29519A4D4C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>
            <a:extLst>
              <a:ext uri="{FF2B5EF4-FFF2-40B4-BE49-F238E27FC236}">
                <a16:creationId xmlns:a16="http://schemas.microsoft.com/office/drawing/2014/main" id="{D12884B6-A157-58E5-4564-7B199CD63B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228355" name="Rectangle 2">
            <a:extLst>
              <a:ext uri="{FF2B5EF4-FFF2-40B4-BE49-F238E27FC236}">
                <a16:creationId xmlns:a16="http://schemas.microsoft.com/office/drawing/2014/main" id="{6F44D68C-34AB-98C9-B317-7304699372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>
            <a:extLst>
              <a:ext uri="{FF2B5EF4-FFF2-40B4-BE49-F238E27FC236}">
                <a16:creationId xmlns:a16="http://schemas.microsoft.com/office/drawing/2014/main" id="{5D8A3A63-EF57-558A-4859-45E507B334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895770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312155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B35964-33F3-9E55-A6A3-B48E526485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>
            <a:extLst>
              <a:ext uri="{FF2B5EF4-FFF2-40B4-BE49-F238E27FC236}">
                <a16:creationId xmlns:a16="http://schemas.microsoft.com/office/drawing/2014/main" id="{2147DCC3-8913-CBF5-98DC-00DFF8D7B1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28355" name="Rectangle 2">
            <a:extLst>
              <a:ext uri="{FF2B5EF4-FFF2-40B4-BE49-F238E27FC236}">
                <a16:creationId xmlns:a16="http://schemas.microsoft.com/office/drawing/2014/main" id="{094430F4-D216-9965-4FF6-5346964279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>
            <a:extLst>
              <a:ext uri="{FF2B5EF4-FFF2-40B4-BE49-F238E27FC236}">
                <a16:creationId xmlns:a16="http://schemas.microsoft.com/office/drawing/2014/main" id="{422FE458-9916-0119-CF63-26D29FCDCC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045920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3EED6F0-4462-6313-A23A-C6A5AB4834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>
            <a:extLst>
              <a:ext uri="{FF2B5EF4-FFF2-40B4-BE49-F238E27FC236}">
                <a16:creationId xmlns:a16="http://schemas.microsoft.com/office/drawing/2014/main" id="{7FBEBB91-1095-2503-4DCF-D10A71E8A7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28355" name="Rectangle 2">
            <a:extLst>
              <a:ext uri="{FF2B5EF4-FFF2-40B4-BE49-F238E27FC236}">
                <a16:creationId xmlns:a16="http://schemas.microsoft.com/office/drawing/2014/main" id="{60502217-3994-0D4A-22F7-D65119276D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>
            <a:extLst>
              <a:ext uri="{FF2B5EF4-FFF2-40B4-BE49-F238E27FC236}">
                <a16:creationId xmlns:a16="http://schemas.microsoft.com/office/drawing/2014/main" id="{D5DB20AC-A6EC-B5F0-8C15-36FD2EC964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049438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F7AECC-1BCC-8B04-BDDE-636C91B522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>
            <a:extLst>
              <a:ext uri="{FF2B5EF4-FFF2-40B4-BE49-F238E27FC236}">
                <a16:creationId xmlns:a16="http://schemas.microsoft.com/office/drawing/2014/main" id="{39E9FEED-6D72-6FF1-AF41-A146CDED35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28355" name="Rectangle 2">
            <a:extLst>
              <a:ext uri="{FF2B5EF4-FFF2-40B4-BE49-F238E27FC236}">
                <a16:creationId xmlns:a16="http://schemas.microsoft.com/office/drawing/2014/main" id="{BAAAA3F3-D454-BFBA-3770-9C03AFD74D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>
            <a:extLst>
              <a:ext uri="{FF2B5EF4-FFF2-40B4-BE49-F238E27FC236}">
                <a16:creationId xmlns:a16="http://schemas.microsoft.com/office/drawing/2014/main" id="{4EDC9915-CC2C-5129-C67B-247CCA8352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74116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51140E-86FA-96B0-E44F-D8C82A7185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>
            <a:extLst>
              <a:ext uri="{FF2B5EF4-FFF2-40B4-BE49-F238E27FC236}">
                <a16:creationId xmlns:a16="http://schemas.microsoft.com/office/drawing/2014/main" id="{822EED35-C7BE-A0F9-7F8E-EBFCD843EF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28355" name="Rectangle 2">
            <a:extLst>
              <a:ext uri="{FF2B5EF4-FFF2-40B4-BE49-F238E27FC236}">
                <a16:creationId xmlns:a16="http://schemas.microsoft.com/office/drawing/2014/main" id="{365C1007-5A6A-AC0F-61B9-D283B83B20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>
            <a:extLst>
              <a:ext uri="{FF2B5EF4-FFF2-40B4-BE49-F238E27FC236}">
                <a16:creationId xmlns:a16="http://schemas.microsoft.com/office/drawing/2014/main" id="{0E3B637E-EDC8-C33A-53A7-1F2B300AFC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154219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937D8FC-5B5C-8A52-40BB-E62EE1A67D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>
            <a:extLst>
              <a:ext uri="{FF2B5EF4-FFF2-40B4-BE49-F238E27FC236}">
                <a16:creationId xmlns:a16="http://schemas.microsoft.com/office/drawing/2014/main" id="{7157522B-EC44-23A2-701C-3EF6B46A4E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28355" name="Rectangle 2">
            <a:extLst>
              <a:ext uri="{FF2B5EF4-FFF2-40B4-BE49-F238E27FC236}">
                <a16:creationId xmlns:a16="http://schemas.microsoft.com/office/drawing/2014/main" id="{B0F31A82-F8D2-5FBF-9917-C6C84CFF51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>
            <a:extLst>
              <a:ext uri="{FF2B5EF4-FFF2-40B4-BE49-F238E27FC236}">
                <a16:creationId xmlns:a16="http://schemas.microsoft.com/office/drawing/2014/main" id="{DD3F4001-D99E-5FEE-8659-2A4C6B9948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169431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8047582-DB17-02F0-CA34-86D18B32F8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>
            <a:extLst>
              <a:ext uri="{FF2B5EF4-FFF2-40B4-BE49-F238E27FC236}">
                <a16:creationId xmlns:a16="http://schemas.microsoft.com/office/drawing/2014/main" id="{372EAEBA-D3F5-7899-610D-4285DA07D1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28355" name="Rectangle 2">
            <a:extLst>
              <a:ext uri="{FF2B5EF4-FFF2-40B4-BE49-F238E27FC236}">
                <a16:creationId xmlns:a16="http://schemas.microsoft.com/office/drawing/2014/main" id="{0D7BE268-E490-3892-5D55-EEEFE37DC7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>
            <a:extLst>
              <a:ext uri="{FF2B5EF4-FFF2-40B4-BE49-F238E27FC236}">
                <a16:creationId xmlns:a16="http://schemas.microsoft.com/office/drawing/2014/main" id="{244F737B-2D1B-7A2C-07A3-609820E265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2902817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4A7531-ED34-437B-B8D8-198D02200C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>
            <a:extLst>
              <a:ext uri="{FF2B5EF4-FFF2-40B4-BE49-F238E27FC236}">
                <a16:creationId xmlns:a16="http://schemas.microsoft.com/office/drawing/2014/main" id="{34FE9FAE-6574-B2C9-887F-884D0F2071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CE09E4-B09C-436A-936C-2AA4BB57CD6D}" type="slidenum">
              <a:rPr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28355" name="Rectangle 2">
            <a:extLst>
              <a:ext uri="{FF2B5EF4-FFF2-40B4-BE49-F238E27FC236}">
                <a16:creationId xmlns:a16="http://schemas.microsoft.com/office/drawing/2014/main" id="{9899B56E-BB7E-9114-33A8-B9B07CB0A5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8356" name="Rectangle 3">
            <a:extLst>
              <a:ext uri="{FF2B5EF4-FFF2-40B4-BE49-F238E27FC236}">
                <a16:creationId xmlns:a16="http://schemas.microsoft.com/office/drawing/2014/main" id="{1459CF89-0C0B-DE2F-509D-B687645EA5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854535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905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73134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477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5547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952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698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7241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7406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6861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9364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2983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932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30957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47997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6614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4501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02842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483953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9DBE-DA53-4BB8-A854-D9C4CA29E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44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3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7" r:id="rId6"/>
    <p:sldLayoutId id="2147483666" r:id="rId7"/>
    <p:sldLayoutId id="2147483667" r:id="rId8"/>
    <p:sldLayoutId id="2147483668" r:id="rId9"/>
    <p:sldLayoutId id="2147483675" r:id="rId10"/>
    <p:sldLayoutId id="2147483676" r:id="rId11"/>
    <p:sldLayoutId id="2147483672" r:id="rId12"/>
    <p:sldLayoutId id="2147483669" r:id="rId13"/>
    <p:sldLayoutId id="2147483670" r:id="rId14"/>
    <p:sldLayoutId id="2147483671" r:id="rId1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13.03.2025</a:t>
            </a:fld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073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314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800" noProof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column_vector</a:t>
            </a:r>
            <a:endParaRPr lang="cs-CZ" sz="4800" noProof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276" name="Rectangle 1027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" y="2060848"/>
            <a:ext cx="8839200" cy="5459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>
            <a:normAutofit lnSpcReduction="10000"/>
          </a:bodyPr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altLang="en-US" sz="3200" noProof="1">
                <a:solidFill>
                  <a:schemeClr val="bg1"/>
                </a:solidFill>
                <a:latin typeface="Arial" charset="0"/>
              </a:rPr>
              <a:t>Assignment #1</a:t>
            </a:r>
          </a:p>
        </p:txBody>
      </p:sp>
    </p:spTree>
    <p:extLst>
      <p:ext uri="{BB962C8B-B14F-4D97-AF65-F5344CB8AC3E}">
        <p14:creationId xmlns:p14="http://schemas.microsoft.com/office/powerpoint/2010/main" val="1654766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DFF1A6-B365-A456-6709-C9500E4DD3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153BAFF-4C1F-8C83-0E37-7EB910778F82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>
            <a:extLst>
              <a:ext uri="{FF2B5EF4-FFF2-40B4-BE49-F238E27FC236}">
                <a16:creationId xmlns:a16="http://schemas.microsoft.com/office/drawing/2014/main" id="{E1FA8B36-70E2-FBDE-70F8-AC722F3EC1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column_vector</a:t>
            </a:r>
            <a:r>
              <a:rPr lang="en-US" altLang="en-US" dirty="0"/>
              <a:t> - assignment details</a:t>
            </a:r>
            <a:endParaRPr lang="cs-CZ" altLang="en-US" noProof="1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B2A72C68-10C2-688F-B26C-DA3E6E0F8EFC}"/>
              </a:ext>
            </a:extLst>
          </p:cNvPr>
          <p:cNvSpPr>
            <a:spLocks noGrp="1" noChangeArrowheads="1"/>
          </p:cNvSpPr>
          <p:nvPr>
            <p:ph type="body" idx="13"/>
          </p:nvPr>
        </p:nvSpPr>
        <p:spPr>
          <a:xfrm>
            <a:off x="107950" y="404664"/>
            <a:ext cx="8928100" cy="590391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iterator and </a:t>
            </a:r>
            <a:r>
              <a:rPr lang="en-US" dirty="0" err="1"/>
              <a:t>const_iterator</a:t>
            </a:r>
            <a:endParaRPr lang="en-US" dirty="0"/>
          </a:p>
          <a:p>
            <a:pPr lvl="4">
              <a:lnSpc>
                <a:spcPct val="120000"/>
              </a:lnSpc>
            </a:pPr>
            <a:r>
              <a:rPr lang="en-US" dirty="0"/>
              <a:t>class iterator { public: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To satisfy </a:t>
            </a:r>
            <a:r>
              <a:rPr lang="en-US" dirty="0" err="1"/>
              <a:t>input_iterator</a:t>
            </a:r>
            <a:r>
              <a:rPr lang="en-US" dirty="0"/>
              <a:t> and </a:t>
            </a:r>
            <a:r>
              <a:rPr lang="en-US" dirty="0" err="1"/>
              <a:t>sentinel_for</a:t>
            </a:r>
            <a:r>
              <a:rPr lang="en-US" dirty="0"/>
              <a:t>, the types must provide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Member types 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  using </a:t>
            </a:r>
            <a:r>
              <a:rPr lang="en-US" dirty="0" err="1"/>
              <a:t>difference_type</a:t>
            </a:r>
            <a:r>
              <a:rPr lang="en-US" dirty="0"/>
              <a:t> = std::</a:t>
            </a:r>
            <a:r>
              <a:rPr lang="en-US" dirty="0" err="1"/>
              <a:t>ptrdiff_t</a:t>
            </a:r>
            <a:r>
              <a:rPr lang="en-US" dirty="0"/>
              <a:t>;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  using </a:t>
            </a:r>
            <a:r>
              <a:rPr lang="en-US" dirty="0" err="1"/>
              <a:t>value_type</a:t>
            </a:r>
            <a:r>
              <a:rPr lang="en-US" dirty="0"/>
              <a:t> = std::tuple&lt; TL...&gt;;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  using reference = /*...*/;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The default constructor, the copy and move constructors and assignment operators, the destructor, possibly defined using `=default`</a:t>
            </a:r>
          </a:p>
          <a:p>
            <a:pPr lvl="2">
              <a:lnSpc>
                <a:spcPct val="120000"/>
              </a:lnSpc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comparison</a:t>
            </a:r>
            <a:r>
              <a:rPr lang="cs-CZ" dirty="0"/>
              <a:t> </a:t>
            </a:r>
            <a:r>
              <a:rPr lang="cs-CZ" dirty="0" err="1"/>
              <a:t>operators</a:t>
            </a:r>
            <a:r>
              <a:rPr lang="cs-CZ" dirty="0"/>
              <a:t> </a:t>
            </a:r>
            <a:endParaRPr lang="en-US" dirty="0"/>
          </a:p>
          <a:p>
            <a:pPr lvl="4">
              <a:lnSpc>
                <a:spcPct val="120000"/>
              </a:lnSpc>
            </a:pPr>
            <a:r>
              <a:rPr lang="en-US" dirty="0"/>
              <a:t>  bool operator==( const iterator&amp;) const;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  bool operator!=( const iterator&amp;) const;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Both the prefix and suffix forms of operator `++`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  iterator&amp; operator++();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  iterator operator++(int);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The operator `*`, returning the type reference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  reference operator*() const;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710722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DCE0BF-2C92-D103-87EA-5B816E46EA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82AB10B-3796-CBA2-80EB-5CD5A01BD14B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>
            <a:extLst>
              <a:ext uri="{FF2B5EF4-FFF2-40B4-BE49-F238E27FC236}">
                <a16:creationId xmlns:a16="http://schemas.microsoft.com/office/drawing/2014/main" id="{8F810420-0C98-9A31-A83A-84E2F80BD7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column_vector</a:t>
            </a:r>
            <a:r>
              <a:rPr lang="en-US" altLang="en-US" dirty="0"/>
              <a:t> - assignment details</a:t>
            </a:r>
            <a:endParaRPr lang="cs-CZ" altLang="en-US" noProof="1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6DF38F66-174C-5465-FE45-A06F86CD5E8A}"/>
              </a:ext>
            </a:extLst>
          </p:cNvPr>
          <p:cNvSpPr>
            <a:spLocks noGrp="1" noChangeArrowheads="1"/>
          </p:cNvSpPr>
          <p:nvPr>
            <p:ph type="body" idx="13"/>
          </p:nvPr>
        </p:nvSpPr>
        <p:spPr>
          <a:xfrm>
            <a:off x="107950" y="404664"/>
            <a:ext cx="8928100" cy="5903913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iterator and </a:t>
            </a:r>
            <a:r>
              <a:rPr lang="en-US" dirty="0" err="1"/>
              <a:t>const_iterator</a:t>
            </a:r>
            <a:endParaRPr lang="en-US" dirty="0"/>
          </a:p>
          <a:p>
            <a:pPr lvl="4">
              <a:lnSpc>
                <a:spcPct val="120000"/>
              </a:lnSpc>
            </a:pPr>
            <a:r>
              <a:rPr lang="en-US" dirty="0"/>
              <a:t>class iterator { public: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  using reference = /*...*/;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  reference operator*() const;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};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iterator iter = /*...*/;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To satisfy </a:t>
            </a:r>
            <a:r>
              <a:rPr lang="en-US" dirty="0" err="1"/>
              <a:t>input_iterator</a:t>
            </a:r>
            <a:r>
              <a:rPr lang="en-US" dirty="0"/>
              <a:t>, the type reference must be convertible to </a:t>
            </a:r>
            <a:r>
              <a:rPr lang="en-US" dirty="0" err="1"/>
              <a:t>value_type</a:t>
            </a:r>
            <a:endParaRPr lang="en-US" dirty="0"/>
          </a:p>
          <a:p>
            <a:pPr marL="0" lvl="4" indent="-48600">
              <a:lnSpc>
                <a:spcPct val="120000"/>
              </a:lnSpc>
            </a:pPr>
            <a:r>
              <a:rPr lang="cs-CZ" dirty="0" err="1"/>
              <a:t>value_type</a:t>
            </a:r>
            <a:r>
              <a:rPr lang="cs-CZ" dirty="0"/>
              <a:t> x = *</a:t>
            </a:r>
            <a:r>
              <a:rPr lang="cs-CZ" dirty="0" err="1"/>
              <a:t>iter</a:t>
            </a:r>
            <a:r>
              <a:rPr lang="cs-CZ" dirty="0"/>
              <a:t>;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To satisfy </a:t>
            </a:r>
            <a:r>
              <a:rPr lang="en-US" dirty="0" err="1"/>
              <a:t>output_iterator</a:t>
            </a:r>
            <a:r>
              <a:rPr lang="en-US" dirty="0"/>
              <a:t>, the type reference must allow assignment</a:t>
            </a:r>
          </a:p>
          <a:p>
            <a:pPr lvl="4">
              <a:lnSpc>
                <a:spcPct val="120000"/>
              </a:lnSpc>
            </a:pPr>
            <a:r>
              <a:rPr lang="cs-CZ" dirty="0"/>
              <a:t>*</a:t>
            </a:r>
            <a:r>
              <a:rPr lang="cs-CZ" dirty="0" err="1"/>
              <a:t>iter</a:t>
            </a:r>
            <a:r>
              <a:rPr lang="cs-CZ" dirty="0"/>
              <a:t> = </a:t>
            </a:r>
            <a:r>
              <a:rPr lang="cs-CZ" dirty="0" err="1"/>
              <a:t>value_type</a:t>
            </a:r>
            <a:r>
              <a:rPr lang="cs-CZ" dirty="0"/>
              <a:t>(/*...*/);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Additional requirements for </a:t>
            </a:r>
            <a:r>
              <a:rPr lang="en-US" dirty="0" err="1"/>
              <a:t>column_vector</a:t>
            </a:r>
            <a:r>
              <a:rPr lang="en-US" dirty="0"/>
              <a:t>: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retrieving reference to the </a:t>
            </a:r>
            <a:r>
              <a:rPr lang="en-US" dirty="0" err="1"/>
              <a:t>i-th</a:t>
            </a:r>
            <a:r>
              <a:rPr lang="en-US" dirty="0"/>
              <a:t> field of the logical element of the container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auto&amp;&amp; x = std::get&lt;</a:t>
            </a:r>
            <a:r>
              <a:rPr lang="en-US" dirty="0" err="1"/>
              <a:t>i</a:t>
            </a:r>
            <a:r>
              <a:rPr lang="en-US" dirty="0"/>
              <a:t>&gt;(*iter);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modification of the </a:t>
            </a:r>
            <a:r>
              <a:rPr lang="en-US" dirty="0" err="1"/>
              <a:t>i-th</a:t>
            </a:r>
            <a:r>
              <a:rPr lang="en-US" dirty="0"/>
              <a:t> field of the logical element of the container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std::get&lt;</a:t>
            </a:r>
            <a:r>
              <a:rPr lang="en-US" dirty="0" err="1"/>
              <a:t>i</a:t>
            </a:r>
            <a:r>
              <a:rPr lang="en-US" dirty="0"/>
              <a:t>&gt;(*iter) = /*...*/;</a:t>
            </a:r>
          </a:p>
        </p:txBody>
      </p:sp>
    </p:spTree>
    <p:extLst>
      <p:ext uri="{BB962C8B-B14F-4D97-AF65-F5344CB8AC3E}">
        <p14:creationId xmlns:p14="http://schemas.microsoft.com/office/powerpoint/2010/main" val="3079665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6F231-9D98-3E6D-5604-68035A19B7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A27E91A-0662-2A24-8731-655E439A908D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>
            <a:extLst>
              <a:ext uri="{FF2B5EF4-FFF2-40B4-BE49-F238E27FC236}">
                <a16:creationId xmlns:a16="http://schemas.microsoft.com/office/drawing/2014/main" id="{E9F79B36-CEEE-6692-AD24-AC6E5C2C1C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column_vector</a:t>
            </a:r>
            <a:r>
              <a:rPr lang="en-US" altLang="en-US" dirty="0"/>
              <a:t> - hints</a:t>
            </a:r>
            <a:endParaRPr lang="cs-CZ" altLang="en-US" noProof="1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CF5A99D1-6B0D-C419-FA30-3248B719E2A0}"/>
              </a:ext>
            </a:extLst>
          </p:cNvPr>
          <p:cNvSpPr>
            <a:spLocks noGrp="1" noChangeArrowheads="1"/>
          </p:cNvSpPr>
          <p:nvPr>
            <p:ph type="body" idx="13"/>
          </p:nvPr>
        </p:nvSpPr>
        <p:spPr>
          <a:xfrm>
            <a:off x="107950" y="404664"/>
            <a:ext cx="8928100" cy="590391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iterator and </a:t>
            </a:r>
            <a:r>
              <a:rPr lang="en-US" dirty="0" err="1"/>
              <a:t>const_iterator</a:t>
            </a:r>
            <a:endParaRPr lang="en-US" dirty="0"/>
          </a:p>
          <a:p>
            <a:pPr lvl="1">
              <a:lnSpc>
                <a:spcPts val="1425"/>
              </a:lnSpc>
            </a:pPr>
            <a:r>
              <a:rPr lang="en-US" dirty="0"/>
              <a:t>It is sufficient to define the return types of `*` as tuples containing references: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class /*const_*/iterator { public: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  using reference = std::tuple&lt;/*const*/ TL&amp;...&gt;;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  reference operator*() const;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};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iterator iter = /*...*/;</a:t>
            </a:r>
          </a:p>
          <a:p>
            <a:pPr marL="0" lvl="4" indent="-48600">
              <a:lnSpc>
                <a:spcPct val="120000"/>
              </a:lnSpc>
            </a:pPr>
            <a:r>
              <a:rPr lang="cs-CZ" dirty="0" err="1"/>
              <a:t>value_type</a:t>
            </a:r>
            <a:r>
              <a:rPr lang="cs-CZ" dirty="0"/>
              <a:t> x = *</a:t>
            </a:r>
            <a:r>
              <a:rPr lang="cs-CZ" dirty="0" err="1"/>
              <a:t>iter</a:t>
            </a:r>
            <a:r>
              <a:rPr lang="cs-CZ" dirty="0"/>
              <a:t>;</a:t>
            </a:r>
            <a:r>
              <a:rPr lang="en-US" dirty="0"/>
              <a:t>		// conversion of references to values</a:t>
            </a:r>
            <a:endParaRPr lang="cs-CZ" dirty="0"/>
          </a:p>
          <a:p>
            <a:pPr lvl="4">
              <a:lnSpc>
                <a:spcPct val="120000"/>
              </a:lnSpc>
            </a:pPr>
            <a:r>
              <a:rPr lang="cs-CZ" dirty="0"/>
              <a:t>*</a:t>
            </a:r>
            <a:r>
              <a:rPr lang="cs-CZ" dirty="0" err="1"/>
              <a:t>iter</a:t>
            </a:r>
            <a:r>
              <a:rPr lang="cs-CZ" dirty="0"/>
              <a:t> = </a:t>
            </a:r>
            <a:r>
              <a:rPr lang="cs-CZ" dirty="0" err="1"/>
              <a:t>value_type</a:t>
            </a:r>
            <a:r>
              <a:rPr lang="cs-CZ" dirty="0"/>
              <a:t>(/*...*/);</a:t>
            </a:r>
            <a:r>
              <a:rPr lang="en-US" dirty="0"/>
              <a:t>	// assignment of values to references</a:t>
            </a:r>
            <a:endParaRPr lang="cs-CZ" dirty="0"/>
          </a:p>
          <a:p>
            <a:pPr lvl="4">
              <a:lnSpc>
                <a:spcPct val="120000"/>
              </a:lnSpc>
            </a:pPr>
            <a:r>
              <a:rPr lang="en-US" dirty="0"/>
              <a:t>auto&amp;&amp; x = std::get&lt;</a:t>
            </a:r>
            <a:r>
              <a:rPr lang="en-US" dirty="0" err="1"/>
              <a:t>i</a:t>
            </a:r>
            <a:r>
              <a:rPr lang="en-US" dirty="0"/>
              <a:t>&gt;(*iter);	// </a:t>
            </a:r>
            <a:r>
              <a:rPr lang="en-US" dirty="0" err="1"/>
              <a:t>init</a:t>
            </a:r>
            <a:r>
              <a:rPr lang="en-US" dirty="0"/>
              <a:t> reference from a reference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std::get&lt;</a:t>
            </a:r>
            <a:r>
              <a:rPr lang="en-US" dirty="0" err="1"/>
              <a:t>i</a:t>
            </a:r>
            <a:r>
              <a:rPr lang="en-US" dirty="0"/>
              <a:t>&gt;(*iter) = /*...*/;	// assignment of a value to a reference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The same trick is used in std::tie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int x; double y;</a:t>
            </a:r>
          </a:p>
          <a:p>
            <a:pPr lvl="4">
              <a:lnSpc>
                <a:spcPct val="120000"/>
              </a:lnSpc>
            </a:pPr>
            <a:r>
              <a:rPr lang="en-US" dirty="0"/>
              <a:t>std::tie(x, y) = std::tuple(1, 3.14);</a:t>
            </a:r>
          </a:p>
        </p:txBody>
      </p:sp>
    </p:spTree>
    <p:extLst>
      <p:ext uri="{BB962C8B-B14F-4D97-AF65-F5344CB8AC3E}">
        <p14:creationId xmlns:p14="http://schemas.microsoft.com/office/powerpoint/2010/main" val="3520601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33E16F-FF3B-9F46-6675-47565E816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5D83298-D8C1-CC85-8313-A3C176F79064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>
            <a:extLst>
              <a:ext uri="{FF2B5EF4-FFF2-40B4-BE49-F238E27FC236}">
                <a16:creationId xmlns:a16="http://schemas.microsoft.com/office/drawing/2014/main" id="{62D2004D-4588-5952-F16E-C7DA9FBD50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column_vector</a:t>
            </a:r>
            <a:r>
              <a:rPr lang="en-US" altLang="en-US" dirty="0"/>
              <a:t> - requirements</a:t>
            </a:r>
            <a:endParaRPr lang="cs-CZ" altLang="en-US" noProof="1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0C879E03-AD27-7652-2091-20FC9F2D1DC3}"/>
              </a:ext>
            </a:extLst>
          </p:cNvPr>
          <p:cNvSpPr>
            <a:spLocks noGrp="1" noChangeArrowheads="1"/>
          </p:cNvSpPr>
          <p:nvPr>
            <p:ph type="body" idx="13"/>
          </p:nvPr>
        </p:nvSpPr>
        <p:spPr>
          <a:xfrm>
            <a:off x="107950" y="404664"/>
            <a:ext cx="8928100" cy="5903913"/>
          </a:xfrm>
        </p:spPr>
        <p:txBody>
          <a:bodyPr>
            <a:normAutofit/>
          </a:bodyPr>
          <a:lstStyle/>
          <a:p>
            <a:pPr lvl="1">
              <a:lnSpc>
                <a:spcPts val="1425"/>
              </a:lnSpc>
            </a:pPr>
            <a:r>
              <a:rPr lang="en-US" dirty="0"/>
              <a:t>Iterator invalidation</a:t>
            </a:r>
          </a:p>
          <a:p>
            <a:pPr lvl="2">
              <a:lnSpc>
                <a:spcPts val="1425"/>
              </a:lnSpc>
            </a:pPr>
            <a:r>
              <a:rPr lang="en-US" dirty="0"/>
              <a:t>The requirements are similar to standard containers like std::vector</a:t>
            </a:r>
          </a:p>
          <a:p>
            <a:pPr lvl="3">
              <a:lnSpc>
                <a:spcPts val="1425"/>
              </a:lnSpc>
            </a:pPr>
            <a:r>
              <a:rPr lang="en-US" dirty="0"/>
              <a:t>However, </a:t>
            </a:r>
            <a:r>
              <a:rPr lang="en-US" dirty="0" err="1"/>
              <a:t>column_vector</a:t>
            </a:r>
            <a:r>
              <a:rPr lang="en-US" dirty="0"/>
              <a:t> has no insert in the middle and no erase at all</a:t>
            </a:r>
          </a:p>
          <a:p>
            <a:pPr lvl="2">
              <a:lnSpc>
                <a:spcPts val="1425"/>
              </a:lnSpc>
            </a:pPr>
            <a:r>
              <a:rPr lang="en-US" dirty="0"/>
              <a:t>In general, iterators may be invalidated by </a:t>
            </a:r>
          </a:p>
          <a:p>
            <a:pPr lvl="3">
              <a:lnSpc>
                <a:spcPts val="1425"/>
              </a:lnSpc>
            </a:pPr>
            <a:r>
              <a:rPr lang="en-US" dirty="0"/>
              <a:t>insertion</a:t>
            </a:r>
          </a:p>
          <a:p>
            <a:pPr lvl="3">
              <a:lnSpc>
                <a:spcPts val="1425"/>
              </a:lnSpc>
            </a:pPr>
            <a:r>
              <a:rPr lang="en-US" dirty="0"/>
              <a:t>calling `reserve`</a:t>
            </a:r>
          </a:p>
          <a:p>
            <a:pPr lvl="3">
              <a:lnSpc>
                <a:spcPts val="1425"/>
              </a:lnSpc>
            </a:pPr>
            <a:r>
              <a:rPr lang="en-US" dirty="0"/>
              <a:t>by invoking an assignment operator on the container</a:t>
            </a:r>
          </a:p>
          <a:p>
            <a:pPr lvl="2">
              <a:lnSpc>
                <a:spcPts val="1425"/>
              </a:lnSpc>
            </a:pPr>
            <a:r>
              <a:rPr lang="en-US" dirty="0"/>
              <a:t>Iterators shall not be invalidated by insertion, if</a:t>
            </a:r>
          </a:p>
          <a:p>
            <a:pPr lvl="3">
              <a:lnSpc>
                <a:spcPts val="1425"/>
              </a:lnSpc>
            </a:pPr>
            <a:r>
              <a:rPr lang="en-US" dirty="0"/>
              <a:t>the resulting container size is not larger than the capacity set by a previous call to `reserve` (not earlier than the last invocation of an assignment operator)</a:t>
            </a:r>
          </a:p>
          <a:p>
            <a:pPr lvl="2">
              <a:lnSpc>
                <a:spcPts val="1425"/>
              </a:lnSpc>
            </a:pPr>
            <a:r>
              <a:rPr lang="en-US" dirty="0"/>
              <a:t>When a move-constructor or a move-assignment is invoked</a:t>
            </a:r>
          </a:p>
          <a:p>
            <a:pPr lvl="3">
              <a:lnSpc>
                <a:spcPts val="1425"/>
              </a:lnSpc>
            </a:pPr>
            <a:r>
              <a:rPr lang="en-US" dirty="0"/>
              <a:t>The iterators that were pointing to the source container shall remain valid but now point to the destination container</a:t>
            </a:r>
          </a:p>
          <a:p>
            <a:pPr lvl="3">
              <a:lnSpc>
                <a:spcPts val="1425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70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561539-4A09-7580-6D7F-57752C014F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87786BD-65B9-4C0F-0001-614FBABCCE4E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>
            <a:extLst>
              <a:ext uri="{FF2B5EF4-FFF2-40B4-BE49-F238E27FC236}">
                <a16:creationId xmlns:a16="http://schemas.microsoft.com/office/drawing/2014/main" id="{68911EB3-2EC3-46E4-E6FF-4B3D7D12FC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column_vector</a:t>
            </a:r>
            <a:r>
              <a:rPr lang="en-US" altLang="en-US" dirty="0"/>
              <a:t> - zip</a:t>
            </a:r>
            <a:endParaRPr lang="cs-CZ" altLang="en-US" noProof="1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CDDD78C3-7562-1162-CD52-7F4370887743}"/>
              </a:ext>
            </a:extLst>
          </p:cNvPr>
          <p:cNvSpPr>
            <a:spLocks noGrp="1" noChangeArrowheads="1"/>
          </p:cNvSpPr>
          <p:nvPr>
            <p:ph type="body" idx="13"/>
          </p:nvPr>
        </p:nvSpPr>
        <p:spPr>
          <a:xfrm>
            <a:off x="107950" y="404664"/>
            <a:ext cx="8928100" cy="5903913"/>
          </a:xfrm>
        </p:spPr>
        <p:txBody>
          <a:bodyPr>
            <a:normAutofit/>
          </a:bodyPr>
          <a:lstStyle/>
          <a:p>
            <a:pPr lvl="4">
              <a:lnSpc>
                <a:spcPts val="1425"/>
              </a:lnSpc>
            </a:pPr>
            <a:r>
              <a:rPr lang="cs-CZ" dirty="0" err="1"/>
              <a:t>template</a:t>
            </a:r>
            <a:r>
              <a:rPr lang="cs-CZ" dirty="0"/>
              <a:t>&lt; </a:t>
            </a:r>
            <a:r>
              <a:rPr lang="cs-CZ" dirty="0" err="1"/>
              <a:t>typename</a:t>
            </a:r>
            <a:r>
              <a:rPr lang="cs-CZ" dirty="0"/>
              <a:t> ... TL1, </a:t>
            </a:r>
            <a:r>
              <a:rPr lang="cs-CZ" dirty="0" err="1"/>
              <a:t>typename</a:t>
            </a:r>
            <a:r>
              <a:rPr lang="cs-CZ" dirty="0"/>
              <a:t> ... TL2&gt;</a:t>
            </a:r>
          </a:p>
          <a:p>
            <a:pPr lvl="4">
              <a:lnSpc>
                <a:spcPts val="1425"/>
              </a:lnSpc>
            </a:pPr>
            <a:r>
              <a:rPr lang="cs-CZ" dirty="0" err="1"/>
              <a:t>column_vector</a:t>
            </a:r>
            <a:r>
              <a:rPr lang="cs-CZ" dirty="0"/>
              <a:t>&lt;TL1..., TL2...&gt; zip(</a:t>
            </a:r>
            <a:endParaRPr lang="en-US" dirty="0"/>
          </a:p>
          <a:p>
            <a:pPr lvl="4">
              <a:lnSpc>
                <a:spcPts val="1425"/>
              </a:lnSpc>
            </a:pPr>
            <a:r>
              <a:rPr lang="en-US" dirty="0"/>
              <a:t>  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column_vector</a:t>
            </a:r>
            <a:r>
              <a:rPr lang="cs-CZ" dirty="0"/>
              <a:t>&lt;TL1...&gt;&amp; v1, 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column_vector</a:t>
            </a:r>
            <a:r>
              <a:rPr lang="cs-CZ" dirty="0"/>
              <a:t>&lt;TL2...&gt;&amp; v2);</a:t>
            </a:r>
          </a:p>
          <a:p>
            <a:pPr lvl="4">
              <a:lnSpc>
                <a:spcPts val="1425"/>
              </a:lnSpc>
            </a:pPr>
            <a:r>
              <a:rPr lang="cs-CZ" dirty="0" err="1"/>
              <a:t>template</a:t>
            </a:r>
            <a:r>
              <a:rPr lang="cs-CZ" dirty="0"/>
              <a:t>&lt; </a:t>
            </a:r>
            <a:r>
              <a:rPr lang="cs-CZ" dirty="0" err="1"/>
              <a:t>typename</a:t>
            </a:r>
            <a:r>
              <a:rPr lang="cs-CZ" dirty="0"/>
              <a:t> ... TL1, </a:t>
            </a:r>
            <a:r>
              <a:rPr lang="cs-CZ" dirty="0" err="1"/>
              <a:t>typename</a:t>
            </a:r>
            <a:r>
              <a:rPr lang="cs-CZ" dirty="0"/>
              <a:t> ... TL2&gt;</a:t>
            </a:r>
          </a:p>
          <a:p>
            <a:pPr lvl="4">
              <a:lnSpc>
                <a:spcPts val="1425"/>
              </a:lnSpc>
            </a:pPr>
            <a:r>
              <a:rPr lang="cs-CZ" dirty="0" err="1"/>
              <a:t>column_vector</a:t>
            </a:r>
            <a:r>
              <a:rPr lang="cs-CZ" dirty="0"/>
              <a:t>&lt;TL1..., TL2...&gt; zip(</a:t>
            </a:r>
            <a:endParaRPr lang="en-US" dirty="0"/>
          </a:p>
          <a:p>
            <a:pPr lvl="4">
              <a:lnSpc>
                <a:spcPts val="1425"/>
              </a:lnSpc>
            </a:pPr>
            <a:r>
              <a:rPr lang="en-US" dirty="0"/>
              <a:t>  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column_vector</a:t>
            </a:r>
            <a:r>
              <a:rPr lang="cs-CZ" dirty="0"/>
              <a:t>&lt;TL1...&gt;&amp; v1, </a:t>
            </a:r>
            <a:r>
              <a:rPr lang="cs-CZ" dirty="0" err="1"/>
              <a:t>column_vector</a:t>
            </a:r>
            <a:r>
              <a:rPr lang="cs-CZ" dirty="0"/>
              <a:t>&lt;TL2...&gt;&amp;&amp; v2);</a:t>
            </a:r>
          </a:p>
          <a:p>
            <a:pPr lvl="4">
              <a:lnSpc>
                <a:spcPts val="1425"/>
              </a:lnSpc>
            </a:pPr>
            <a:r>
              <a:rPr lang="cs-CZ" dirty="0" err="1"/>
              <a:t>template</a:t>
            </a:r>
            <a:r>
              <a:rPr lang="cs-CZ" dirty="0"/>
              <a:t>&lt; </a:t>
            </a:r>
            <a:r>
              <a:rPr lang="cs-CZ" dirty="0" err="1"/>
              <a:t>typename</a:t>
            </a:r>
            <a:r>
              <a:rPr lang="cs-CZ" dirty="0"/>
              <a:t> ... TL1, </a:t>
            </a:r>
            <a:r>
              <a:rPr lang="cs-CZ" dirty="0" err="1"/>
              <a:t>typename</a:t>
            </a:r>
            <a:r>
              <a:rPr lang="cs-CZ" dirty="0"/>
              <a:t> ... TL2&gt;</a:t>
            </a:r>
          </a:p>
          <a:p>
            <a:pPr lvl="4">
              <a:lnSpc>
                <a:spcPts val="1425"/>
              </a:lnSpc>
            </a:pPr>
            <a:r>
              <a:rPr lang="cs-CZ" dirty="0" err="1"/>
              <a:t>column_vector</a:t>
            </a:r>
            <a:r>
              <a:rPr lang="cs-CZ" dirty="0"/>
              <a:t>&lt;TL1..., TL2...&gt; zip(</a:t>
            </a:r>
            <a:endParaRPr lang="en-US" dirty="0"/>
          </a:p>
          <a:p>
            <a:pPr lvl="4">
              <a:lnSpc>
                <a:spcPts val="1425"/>
              </a:lnSpc>
            </a:pPr>
            <a:r>
              <a:rPr lang="en-US" dirty="0"/>
              <a:t>  </a:t>
            </a:r>
            <a:r>
              <a:rPr lang="cs-CZ" dirty="0" err="1"/>
              <a:t>column_vector</a:t>
            </a:r>
            <a:r>
              <a:rPr lang="cs-CZ" dirty="0"/>
              <a:t>&lt;TL1...&gt;&amp;&amp; v1, 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column_vector</a:t>
            </a:r>
            <a:r>
              <a:rPr lang="cs-CZ" dirty="0"/>
              <a:t>&lt;TL2...&gt;&amp; v2);</a:t>
            </a:r>
          </a:p>
          <a:p>
            <a:pPr lvl="4">
              <a:lnSpc>
                <a:spcPts val="1425"/>
              </a:lnSpc>
            </a:pPr>
            <a:r>
              <a:rPr lang="cs-CZ" dirty="0" err="1"/>
              <a:t>template</a:t>
            </a:r>
            <a:r>
              <a:rPr lang="cs-CZ" dirty="0"/>
              <a:t>&lt; </a:t>
            </a:r>
            <a:r>
              <a:rPr lang="cs-CZ" dirty="0" err="1"/>
              <a:t>typename</a:t>
            </a:r>
            <a:r>
              <a:rPr lang="cs-CZ" dirty="0"/>
              <a:t> ... TL1, </a:t>
            </a:r>
            <a:r>
              <a:rPr lang="cs-CZ" dirty="0" err="1"/>
              <a:t>typename</a:t>
            </a:r>
            <a:r>
              <a:rPr lang="cs-CZ" dirty="0"/>
              <a:t> ... TL2&gt;</a:t>
            </a:r>
          </a:p>
          <a:p>
            <a:pPr lvl="4">
              <a:lnSpc>
                <a:spcPts val="1425"/>
              </a:lnSpc>
            </a:pPr>
            <a:r>
              <a:rPr lang="cs-CZ" dirty="0" err="1"/>
              <a:t>column_vector</a:t>
            </a:r>
            <a:r>
              <a:rPr lang="cs-CZ" dirty="0"/>
              <a:t>&lt;TL1..., TL2...&gt; zip(</a:t>
            </a:r>
            <a:endParaRPr lang="en-US" dirty="0"/>
          </a:p>
          <a:p>
            <a:pPr lvl="4">
              <a:lnSpc>
                <a:spcPts val="1425"/>
              </a:lnSpc>
            </a:pPr>
            <a:r>
              <a:rPr lang="en-US" dirty="0"/>
              <a:t>  </a:t>
            </a:r>
            <a:r>
              <a:rPr lang="cs-CZ" dirty="0" err="1"/>
              <a:t>column_vector</a:t>
            </a:r>
            <a:r>
              <a:rPr lang="cs-CZ" dirty="0"/>
              <a:t>&lt;TL1...&gt;&amp;&amp; v1, </a:t>
            </a:r>
            <a:r>
              <a:rPr lang="cs-CZ" dirty="0" err="1"/>
              <a:t>column_vector</a:t>
            </a:r>
            <a:r>
              <a:rPr lang="cs-CZ" dirty="0"/>
              <a:t>&lt;TL2...&gt;&amp;&amp; v2);</a:t>
            </a:r>
            <a:endParaRPr lang="en-US" dirty="0"/>
          </a:p>
          <a:p>
            <a:pPr lvl="2">
              <a:lnSpc>
                <a:spcPts val="1425"/>
              </a:lnSpc>
            </a:pPr>
            <a:r>
              <a:rPr lang="en-US" dirty="0"/>
              <a:t>The zip function combines two containers to one, effectively concatenating the </a:t>
            </a:r>
            <a:r>
              <a:rPr lang="en-US" dirty="0" err="1"/>
              <a:t>value_type</a:t>
            </a:r>
            <a:r>
              <a:rPr lang="en-US" dirty="0"/>
              <a:t> tuples together</a:t>
            </a:r>
          </a:p>
          <a:p>
            <a:pPr lvl="3">
              <a:lnSpc>
                <a:spcPts val="1425"/>
              </a:lnSpc>
            </a:pPr>
            <a:r>
              <a:rPr lang="en-US" dirty="0"/>
              <a:t>If v1.size()!=v2.size(), the function shall do nothing and throw std::</a:t>
            </a:r>
            <a:r>
              <a:rPr lang="en-US" dirty="0" err="1"/>
              <a:t>range_error</a:t>
            </a:r>
            <a:endParaRPr lang="en-US" dirty="0"/>
          </a:p>
          <a:p>
            <a:pPr lvl="2">
              <a:lnSpc>
                <a:spcPts val="1425"/>
              </a:lnSpc>
            </a:pPr>
            <a:r>
              <a:rPr lang="en-US" dirty="0"/>
              <a:t>The function shall acquire ownership of the data stored in a source container if it was passed as an </a:t>
            </a:r>
            <a:r>
              <a:rPr lang="en-US" dirty="0" err="1"/>
              <a:t>r-value</a:t>
            </a:r>
            <a:r>
              <a:rPr lang="en-US" dirty="0"/>
              <a:t> argument</a:t>
            </a:r>
          </a:p>
          <a:p>
            <a:pPr lvl="3">
              <a:lnSpc>
                <a:spcPts val="1425"/>
              </a:lnSpc>
            </a:pPr>
            <a:r>
              <a:rPr lang="en-US" dirty="0"/>
              <a:t>See also the complexity requirements</a:t>
            </a:r>
          </a:p>
          <a:p>
            <a:pPr lvl="2">
              <a:lnSpc>
                <a:spcPts val="1425"/>
              </a:lnSpc>
            </a:pPr>
            <a:r>
              <a:rPr lang="en-US" dirty="0"/>
              <a:t>For a container passed as an </a:t>
            </a:r>
            <a:r>
              <a:rPr lang="en-US" dirty="0" err="1"/>
              <a:t>r-value</a:t>
            </a:r>
            <a:r>
              <a:rPr lang="en-US" dirty="0"/>
              <a:t> argument to `zip`, all the iterators may be invalidated (despite the data still exist in the resulting container)</a:t>
            </a:r>
          </a:p>
        </p:txBody>
      </p:sp>
    </p:spTree>
    <p:extLst>
      <p:ext uri="{BB962C8B-B14F-4D97-AF65-F5344CB8AC3E}">
        <p14:creationId xmlns:p14="http://schemas.microsoft.com/office/powerpoint/2010/main" val="3200611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E020D1-A0D7-8A00-0BF4-D71BA73C72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9342D31-053E-548A-32AD-7FB81AD458EB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>
            <a:extLst>
              <a:ext uri="{FF2B5EF4-FFF2-40B4-BE49-F238E27FC236}">
                <a16:creationId xmlns:a16="http://schemas.microsoft.com/office/drawing/2014/main" id="{7D31CD31-9C98-8686-8DDA-6F7DBF2BB2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column_vector</a:t>
            </a:r>
            <a:r>
              <a:rPr lang="en-US" altLang="en-US" dirty="0"/>
              <a:t> - complexity requirements</a:t>
            </a:r>
            <a:endParaRPr lang="cs-CZ" altLang="en-US" noProof="1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5FC34DE7-72E2-9EDE-AE18-06F59F3B3949}"/>
              </a:ext>
            </a:extLst>
          </p:cNvPr>
          <p:cNvSpPr>
            <a:spLocks noGrp="1" noChangeArrowheads="1"/>
          </p:cNvSpPr>
          <p:nvPr>
            <p:ph type="body" idx="13"/>
          </p:nvPr>
        </p:nvSpPr>
        <p:spPr>
          <a:xfrm>
            <a:off x="107950" y="404664"/>
            <a:ext cx="8928100" cy="5903913"/>
          </a:xfrm>
        </p:spPr>
        <p:txBody>
          <a:bodyPr>
            <a:normAutofit/>
          </a:bodyPr>
          <a:lstStyle/>
          <a:p>
            <a:pPr lvl="1">
              <a:lnSpc>
                <a:spcPts val="1425"/>
              </a:lnSpc>
            </a:pPr>
            <a:r>
              <a:rPr lang="en-US" dirty="0"/>
              <a:t>Complexity requirements</a:t>
            </a:r>
          </a:p>
          <a:p>
            <a:pPr lvl="2">
              <a:lnSpc>
                <a:spcPts val="1425"/>
              </a:lnSpc>
            </a:pPr>
            <a:r>
              <a:rPr lang="en-US" dirty="0"/>
              <a:t>The memory complexity of the `iterator` and `</a:t>
            </a:r>
            <a:r>
              <a:rPr lang="en-US" dirty="0" err="1"/>
              <a:t>const_iterator</a:t>
            </a:r>
            <a:r>
              <a:rPr lang="en-US" dirty="0"/>
              <a:t>` types, and </a:t>
            </a:r>
          </a:p>
          <a:p>
            <a:pPr lvl="2">
              <a:lnSpc>
                <a:spcPts val="1425"/>
              </a:lnSpc>
            </a:pPr>
            <a:r>
              <a:rPr lang="en-US" dirty="0"/>
              <a:t>the time complexity of </a:t>
            </a:r>
          </a:p>
          <a:p>
            <a:pPr lvl="3">
              <a:lnSpc>
                <a:spcPts val="1425"/>
              </a:lnSpc>
            </a:pPr>
            <a:r>
              <a:rPr lang="en-US" dirty="0"/>
              <a:t>the `begin`, `end` functions </a:t>
            </a:r>
          </a:p>
          <a:p>
            <a:pPr lvl="3">
              <a:lnSpc>
                <a:spcPts val="1425"/>
              </a:lnSpc>
            </a:pPr>
            <a:r>
              <a:rPr lang="en-US" dirty="0"/>
              <a:t>the increment operation on an iterator </a:t>
            </a:r>
          </a:p>
          <a:p>
            <a:pPr lvl="2">
              <a:lnSpc>
                <a:spcPts val="1425"/>
              </a:lnSpc>
            </a:pPr>
            <a:r>
              <a:rPr lang="en-US" dirty="0"/>
              <a:t>shall be constant, i.e. independent of the number of elements in `TL...`</a:t>
            </a:r>
          </a:p>
          <a:p>
            <a:pPr lvl="2">
              <a:lnSpc>
                <a:spcPts val="1425"/>
              </a:lnSpc>
            </a:pPr>
            <a:endParaRPr lang="en-US" dirty="0"/>
          </a:p>
          <a:p>
            <a:pPr lvl="2">
              <a:lnSpc>
                <a:spcPts val="1425"/>
              </a:lnSpc>
            </a:pPr>
            <a:r>
              <a:rPr lang="en-US" dirty="0"/>
              <a:t>The complexity of the `zip(c1,c2)` operation shall be proportional to `m*(n1+n2)`</a:t>
            </a:r>
          </a:p>
          <a:p>
            <a:pPr lvl="3">
              <a:lnSpc>
                <a:spcPts val="1425"/>
              </a:lnSpc>
            </a:pPr>
            <a:r>
              <a:rPr lang="en-US" dirty="0"/>
              <a:t>where m == c1.size() == c2.size() </a:t>
            </a:r>
          </a:p>
          <a:p>
            <a:pPr lvl="3">
              <a:lnSpc>
                <a:spcPts val="1425"/>
              </a:lnSpc>
            </a:pPr>
            <a:r>
              <a:rPr lang="en-US" dirty="0"/>
              <a:t>n[</a:t>
            </a:r>
            <a:r>
              <a:rPr lang="en-US" dirty="0" err="1"/>
              <a:t>i</a:t>
            </a:r>
            <a:r>
              <a:rPr lang="en-US" dirty="0"/>
              <a:t>] is the number of tuple members in the </a:t>
            </a:r>
            <a:r>
              <a:rPr lang="en-US" dirty="0" err="1"/>
              <a:t>value_type</a:t>
            </a:r>
            <a:r>
              <a:rPr lang="en-US" dirty="0"/>
              <a:t> of c[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lvl="2">
              <a:lnSpc>
                <a:spcPts val="1425"/>
              </a:lnSpc>
            </a:pPr>
            <a:r>
              <a:rPr lang="en-US" dirty="0"/>
              <a:t>The complexity of `zip(c1,std::move(c2))` shall be proportional to `m*n1+n2` </a:t>
            </a:r>
          </a:p>
          <a:p>
            <a:pPr lvl="2">
              <a:lnSpc>
                <a:spcPts val="1425"/>
              </a:lnSpc>
            </a:pPr>
            <a:r>
              <a:rPr lang="en-US" dirty="0"/>
              <a:t>The complexity of `zip(std::move(c1),c2)` shall be proportional to `n1+m*n2`</a:t>
            </a:r>
          </a:p>
          <a:p>
            <a:pPr lvl="2">
              <a:lnSpc>
                <a:spcPts val="1425"/>
              </a:lnSpc>
            </a:pPr>
            <a:r>
              <a:rPr lang="en-US" dirty="0"/>
              <a:t>The complexity of `zip(std::move(c1),std::move(c2))` shall be proportional to `n1+n2`</a:t>
            </a:r>
          </a:p>
        </p:txBody>
      </p:sp>
    </p:spTree>
    <p:extLst>
      <p:ext uri="{BB962C8B-B14F-4D97-AF65-F5344CB8AC3E}">
        <p14:creationId xmlns:p14="http://schemas.microsoft.com/office/powerpoint/2010/main" val="1604075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F2AFA4-A829-CC08-2132-85EABE99F1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95D5E95-B26B-9D32-DB6A-579DE16D90C7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>
            <a:extLst>
              <a:ext uri="{FF2B5EF4-FFF2-40B4-BE49-F238E27FC236}">
                <a16:creationId xmlns:a16="http://schemas.microsoft.com/office/drawing/2014/main" id="{4656C7E0-4D43-F1C1-A121-C999146C4E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column_vector</a:t>
            </a:r>
            <a:r>
              <a:rPr lang="en-US" altLang="en-US" dirty="0"/>
              <a:t> - example</a:t>
            </a:r>
            <a:endParaRPr lang="cs-CZ" altLang="en-US" noProof="1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4FF724CC-7BD7-59DC-67AD-4D74DD33208E}"/>
              </a:ext>
            </a:extLst>
          </p:cNvPr>
          <p:cNvSpPr>
            <a:spLocks noGrp="1" noChangeArrowheads="1"/>
          </p:cNvSpPr>
          <p:nvPr>
            <p:ph type="body" idx="13"/>
          </p:nvPr>
        </p:nvSpPr>
        <p:spPr>
          <a:xfrm>
            <a:off x="107950" y="404664"/>
            <a:ext cx="8928100" cy="5903913"/>
          </a:xfrm>
        </p:spPr>
        <p:txBody>
          <a:bodyPr>
            <a:normAutofit/>
          </a:bodyPr>
          <a:lstStyle/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/>
              <a:t>    </a:t>
            </a:r>
            <a:r>
              <a:rPr lang="cs-CZ" sz="1100" dirty="0" err="1"/>
              <a:t>column_vector</a:t>
            </a:r>
            <a:r>
              <a:rPr lang="cs-CZ" sz="1100" dirty="0"/>
              <a:t>&lt;</a:t>
            </a:r>
            <a:r>
              <a:rPr lang="cs-CZ" sz="1100" dirty="0" err="1"/>
              <a:t>int</a:t>
            </a:r>
            <a:r>
              <a:rPr lang="cs-CZ" sz="1100" dirty="0"/>
              <a:t>, double&gt; v1;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v1.push_back(</a:t>
            </a:r>
            <a:r>
              <a:rPr lang="cs-CZ" sz="1100" dirty="0" err="1"/>
              <a:t>std</a:t>
            </a:r>
            <a:r>
              <a:rPr lang="cs-CZ" sz="1100" dirty="0"/>
              <a:t>::</a:t>
            </a:r>
            <a:r>
              <a:rPr lang="cs-CZ" sz="1100" dirty="0" err="1"/>
              <a:t>tuple</a:t>
            </a:r>
            <a:r>
              <a:rPr lang="cs-CZ" sz="1100" dirty="0"/>
              <a:t>(1, 3.14));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v1.push_back(</a:t>
            </a:r>
            <a:r>
              <a:rPr lang="cs-CZ" sz="1100" dirty="0" err="1"/>
              <a:t>std</a:t>
            </a:r>
            <a:r>
              <a:rPr lang="cs-CZ" sz="1100" dirty="0"/>
              <a:t>::</a:t>
            </a:r>
            <a:r>
              <a:rPr lang="cs-CZ" sz="1100" dirty="0" err="1"/>
              <a:t>tuple</a:t>
            </a:r>
            <a:r>
              <a:rPr lang="cs-CZ" sz="1100" dirty="0"/>
              <a:t>(2, 10));    // </a:t>
            </a:r>
            <a:r>
              <a:rPr lang="cs-CZ" sz="1100" dirty="0" err="1"/>
              <a:t>implicit</a:t>
            </a:r>
            <a:r>
              <a:rPr lang="cs-CZ" sz="1100" dirty="0"/>
              <a:t> </a:t>
            </a:r>
            <a:r>
              <a:rPr lang="cs-CZ" sz="1100" dirty="0" err="1"/>
              <a:t>conversion</a:t>
            </a:r>
            <a:r>
              <a:rPr lang="cs-CZ" sz="1100" dirty="0"/>
              <a:t> </a:t>
            </a:r>
            <a:r>
              <a:rPr lang="cs-CZ" sz="1100" dirty="0" err="1"/>
              <a:t>from</a:t>
            </a:r>
            <a:r>
              <a:rPr lang="cs-CZ" sz="1100" dirty="0"/>
              <a:t> </a:t>
            </a:r>
            <a:r>
              <a:rPr lang="cs-CZ" sz="1100" dirty="0" err="1"/>
              <a:t>std</a:t>
            </a:r>
            <a:r>
              <a:rPr lang="cs-CZ" sz="1100" dirty="0"/>
              <a:t>::</a:t>
            </a:r>
            <a:r>
              <a:rPr lang="cs-CZ" sz="1100" dirty="0" err="1"/>
              <a:t>tuple</a:t>
            </a:r>
            <a:r>
              <a:rPr lang="cs-CZ" sz="1100" dirty="0"/>
              <a:t>&lt;</a:t>
            </a:r>
            <a:r>
              <a:rPr lang="cs-CZ" sz="1100" dirty="0" err="1"/>
              <a:t>int,int</a:t>
            </a:r>
            <a:r>
              <a:rPr lang="cs-CZ" sz="1100" dirty="0"/>
              <a:t>&gt; to </a:t>
            </a:r>
            <a:r>
              <a:rPr lang="cs-CZ" sz="1100" dirty="0" err="1"/>
              <a:t>std</a:t>
            </a:r>
            <a:r>
              <a:rPr lang="cs-CZ" sz="1100" dirty="0"/>
              <a:t>::</a:t>
            </a:r>
            <a:r>
              <a:rPr lang="cs-CZ" sz="1100" dirty="0" err="1"/>
              <a:t>tuple</a:t>
            </a:r>
            <a:r>
              <a:rPr lang="cs-CZ" sz="1100" dirty="0"/>
              <a:t>&lt;</a:t>
            </a:r>
            <a:r>
              <a:rPr lang="cs-CZ" sz="1100" dirty="0" err="1"/>
              <a:t>int,double</a:t>
            </a:r>
            <a:r>
              <a:rPr lang="cs-CZ" sz="1100" dirty="0"/>
              <a:t>&gt;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1100" dirty="0"/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</a:t>
            </a:r>
            <a:r>
              <a:rPr lang="cs-CZ" sz="1100" dirty="0" err="1"/>
              <a:t>for</a:t>
            </a:r>
            <a:r>
              <a:rPr lang="cs-CZ" sz="1100" dirty="0"/>
              <a:t> (auto&amp;&amp; [x, y] : v1) {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    x += 1;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    y += 0.001;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}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1100" dirty="0"/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</a:t>
            </a:r>
            <a:r>
              <a:rPr lang="cs-CZ" sz="1100" dirty="0" err="1"/>
              <a:t>column_vector</a:t>
            </a:r>
            <a:r>
              <a:rPr lang="cs-CZ" sz="1100" dirty="0"/>
              <a:t>&lt;</a:t>
            </a:r>
            <a:r>
              <a:rPr lang="cs-CZ" sz="1100" dirty="0" err="1"/>
              <a:t>std</a:t>
            </a:r>
            <a:r>
              <a:rPr lang="cs-CZ" sz="1100" dirty="0"/>
              <a:t>::</a:t>
            </a:r>
            <a:r>
              <a:rPr lang="cs-CZ" sz="1100" dirty="0" err="1"/>
              <a:t>string</a:t>
            </a:r>
            <a:r>
              <a:rPr lang="cs-CZ" sz="1100" dirty="0"/>
              <a:t>, </a:t>
            </a:r>
            <a:r>
              <a:rPr lang="cs-CZ" sz="1100" dirty="0" err="1"/>
              <a:t>std</a:t>
            </a:r>
            <a:r>
              <a:rPr lang="cs-CZ" sz="1100" dirty="0"/>
              <a:t>::</a:t>
            </a:r>
            <a:r>
              <a:rPr lang="cs-CZ" sz="1100" dirty="0" err="1"/>
              <a:t>string</a:t>
            </a:r>
            <a:r>
              <a:rPr lang="cs-CZ" sz="1100" dirty="0"/>
              <a:t>&gt; v2;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</a:t>
            </a:r>
            <a:r>
              <a:rPr lang="cs-CZ" sz="1100" dirty="0" err="1"/>
              <a:t>using</a:t>
            </a:r>
            <a:r>
              <a:rPr lang="cs-CZ" sz="1100" dirty="0"/>
              <a:t> </a:t>
            </a:r>
            <a:r>
              <a:rPr lang="cs-CZ" sz="1100" dirty="0" err="1"/>
              <a:t>namespace</a:t>
            </a:r>
            <a:r>
              <a:rPr lang="cs-CZ" sz="1100" dirty="0"/>
              <a:t> </a:t>
            </a:r>
            <a:r>
              <a:rPr lang="cs-CZ" sz="1100" dirty="0" err="1"/>
              <a:t>std</a:t>
            </a:r>
            <a:r>
              <a:rPr lang="cs-CZ" sz="1100" dirty="0"/>
              <a:t>::</a:t>
            </a:r>
            <a:r>
              <a:rPr lang="cs-CZ" sz="1100" dirty="0" err="1"/>
              <a:t>string_literals</a:t>
            </a:r>
            <a:r>
              <a:rPr lang="cs-CZ" sz="1100" dirty="0"/>
              <a:t>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v2.emplace_back("</a:t>
            </a:r>
            <a:r>
              <a:rPr lang="cs-CZ" sz="1100" dirty="0" err="1"/>
              <a:t>Hello"s</a:t>
            </a:r>
            <a:r>
              <a:rPr lang="cs-CZ" sz="1100" dirty="0"/>
              <a:t>, "</a:t>
            </a:r>
            <a:r>
              <a:rPr lang="cs-CZ" sz="1100" dirty="0" err="1"/>
              <a:t>world"s</a:t>
            </a:r>
            <a:r>
              <a:rPr lang="cs-CZ" sz="1100" dirty="0"/>
              <a:t>);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v2.emplace_back("Go", "</a:t>
            </a:r>
            <a:r>
              <a:rPr lang="cs-CZ" sz="1100" dirty="0" err="1"/>
              <a:t>Home</a:t>
            </a:r>
            <a:r>
              <a:rPr lang="cs-CZ" sz="1100" dirty="0"/>
              <a:t>");      // </a:t>
            </a:r>
            <a:r>
              <a:rPr lang="cs-CZ" sz="1100" dirty="0" err="1"/>
              <a:t>implicit</a:t>
            </a:r>
            <a:r>
              <a:rPr lang="cs-CZ" sz="1100" dirty="0"/>
              <a:t> </a:t>
            </a:r>
            <a:r>
              <a:rPr lang="cs-CZ" sz="1100" dirty="0" err="1"/>
              <a:t>conversion</a:t>
            </a:r>
            <a:r>
              <a:rPr lang="cs-CZ" sz="1100" dirty="0"/>
              <a:t> </a:t>
            </a:r>
            <a:r>
              <a:rPr lang="cs-CZ" sz="1100" dirty="0" err="1"/>
              <a:t>from</a:t>
            </a:r>
            <a:r>
              <a:rPr lang="cs-CZ" sz="1100" dirty="0"/>
              <a:t> </a:t>
            </a:r>
            <a:r>
              <a:rPr lang="cs-CZ" sz="1100" dirty="0" err="1"/>
              <a:t>const</a:t>
            </a:r>
            <a:r>
              <a:rPr lang="cs-CZ" sz="1100" dirty="0"/>
              <a:t> </a:t>
            </a:r>
            <a:r>
              <a:rPr lang="cs-CZ" sz="1100" dirty="0" err="1"/>
              <a:t>char</a:t>
            </a:r>
            <a:r>
              <a:rPr lang="cs-CZ" sz="1100" dirty="0"/>
              <a:t>* to </a:t>
            </a:r>
            <a:r>
              <a:rPr lang="cs-CZ" sz="1100" dirty="0" err="1"/>
              <a:t>std</a:t>
            </a:r>
            <a:r>
              <a:rPr lang="cs-CZ" sz="1100" dirty="0"/>
              <a:t>::</a:t>
            </a:r>
            <a:r>
              <a:rPr lang="cs-CZ" sz="1100" dirty="0" err="1"/>
              <a:t>string</a:t>
            </a:r>
            <a:endParaRPr lang="cs-CZ" sz="1100" dirty="0"/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1100" dirty="0"/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auto b = v2.begin();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auto e = v2.end();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auto v3 = </a:t>
            </a:r>
            <a:r>
              <a:rPr lang="cs-CZ" sz="1100" dirty="0" err="1"/>
              <a:t>std</a:t>
            </a:r>
            <a:r>
              <a:rPr lang="cs-CZ" sz="1100" dirty="0"/>
              <a:t>::</a:t>
            </a:r>
            <a:r>
              <a:rPr lang="cs-CZ" sz="1100" dirty="0" err="1"/>
              <a:t>move</a:t>
            </a:r>
            <a:r>
              <a:rPr lang="cs-CZ" sz="1100" dirty="0"/>
              <a:t>(v2);            // </a:t>
            </a:r>
            <a:r>
              <a:rPr lang="cs-CZ" sz="1100" dirty="0" err="1"/>
              <a:t>b,e</a:t>
            </a:r>
            <a:r>
              <a:rPr lang="cs-CZ" sz="1100" dirty="0"/>
              <a:t> </a:t>
            </a:r>
            <a:r>
              <a:rPr lang="cs-CZ" sz="1100" dirty="0" err="1"/>
              <a:t>remain</a:t>
            </a:r>
            <a:r>
              <a:rPr lang="cs-CZ" sz="1100" dirty="0"/>
              <a:t> </a:t>
            </a:r>
            <a:r>
              <a:rPr lang="cs-CZ" sz="1100" dirty="0" err="1"/>
              <a:t>valid</a:t>
            </a:r>
            <a:r>
              <a:rPr lang="cs-CZ" sz="1100" dirty="0"/>
              <a:t>, </a:t>
            </a:r>
            <a:r>
              <a:rPr lang="cs-CZ" sz="1100" dirty="0" err="1"/>
              <a:t>now</a:t>
            </a:r>
            <a:r>
              <a:rPr lang="cs-CZ" sz="1100" dirty="0"/>
              <a:t> </a:t>
            </a:r>
            <a:r>
              <a:rPr lang="cs-CZ" sz="1100" dirty="0" err="1"/>
              <a:t>pointing</a:t>
            </a:r>
            <a:r>
              <a:rPr lang="cs-CZ" sz="1100" dirty="0"/>
              <a:t> to v3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</a:t>
            </a:r>
            <a:r>
              <a:rPr lang="cs-CZ" sz="1100" dirty="0" err="1"/>
              <a:t>for</a:t>
            </a:r>
            <a:r>
              <a:rPr lang="cs-CZ" sz="1100" dirty="0"/>
              <a:t> (; b != e; ++b) {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    </a:t>
            </a:r>
            <a:r>
              <a:rPr lang="cs-CZ" sz="1100" dirty="0" err="1"/>
              <a:t>std</a:t>
            </a:r>
            <a:r>
              <a:rPr lang="cs-CZ" sz="1100" dirty="0"/>
              <a:t>::</a:t>
            </a:r>
            <a:r>
              <a:rPr lang="cs-CZ" sz="1100" dirty="0" err="1"/>
              <a:t>get</a:t>
            </a:r>
            <a:r>
              <a:rPr lang="cs-CZ" sz="1100" dirty="0"/>
              <a:t>&lt;0&gt;(*b) += "?";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    </a:t>
            </a:r>
            <a:r>
              <a:rPr lang="cs-CZ" sz="1100" dirty="0" err="1"/>
              <a:t>std</a:t>
            </a:r>
            <a:r>
              <a:rPr lang="cs-CZ" sz="1100" dirty="0"/>
              <a:t>::</a:t>
            </a:r>
            <a:r>
              <a:rPr lang="cs-CZ" sz="1100" dirty="0" err="1"/>
              <a:t>get</a:t>
            </a:r>
            <a:r>
              <a:rPr lang="cs-CZ" sz="1100" dirty="0"/>
              <a:t>&lt;1&gt;(*b) += "!";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}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1100" dirty="0"/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auto v4 = zip(</a:t>
            </a:r>
            <a:r>
              <a:rPr lang="cs-CZ" sz="1100" dirty="0" err="1"/>
              <a:t>std</a:t>
            </a:r>
            <a:r>
              <a:rPr lang="cs-CZ" sz="1100" dirty="0"/>
              <a:t>::</a:t>
            </a:r>
            <a:r>
              <a:rPr lang="cs-CZ" sz="1100" dirty="0" err="1"/>
              <a:t>move</a:t>
            </a:r>
            <a:r>
              <a:rPr lang="cs-CZ" sz="1100" dirty="0"/>
              <a:t>(v1), </a:t>
            </a:r>
            <a:r>
              <a:rPr lang="cs-CZ" sz="1100" dirty="0" err="1"/>
              <a:t>std</a:t>
            </a:r>
            <a:r>
              <a:rPr lang="cs-CZ" sz="1100" dirty="0"/>
              <a:t>::</a:t>
            </a:r>
            <a:r>
              <a:rPr lang="cs-CZ" sz="1100" dirty="0" err="1"/>
              <a:t>move</a:t>
            </a:r>
            <a:r>
              <a:rPr lang="cs-CZ" sz="1100" dirty="0"/>
              <a:t>(v3));    // </a:t>
            </a:r>
            <a:r>
              <a:rPr lang="cs-CZ" sz="1100" dirty="0" err="1"/>
              <a:t>complexity</a:t>
            </a:r>
            <a:r>
              <a:rPr lang="cs-CZ" sz="1100" dirty="0"/>
              <a:t> </a:t>
            </a:r>
            <a:r>
              <a:rPr lang="cs-CZ" sz="1100" dirty="0" err="1"/>
              <a:t>constant</a:t>
            </a:r>
            <a:r>
              <a:rPr lang="cs-CZ" sz="1100" dirty="0"/>
              <a:t> </a:t>
            </a:r>
            <a:r>
              <a:rPr lang="cs-CZ" sz="1100" dirty="0" err="1"/>
              <a:t>wrt</a:t>
            </a:r>
            <a:r>
              <a:rPr lang="cs-CZ" sz="1100" dirty="0"/>
              <a:t> </a:t>
            </a:r>
            <a:r>
              <a:rPr lang="cs-CZ" sz="1100" dirty="0" err="1"/>
              <a:t>constainer</a:t>
            </a:r>
            <a:r>
              <a:rPr lang="cs-CZ" sz="1100" dirty="0"/>
              <a:t> </a:t>
            </a:r>
            <a:r>
              <a:rPr lang="cs-CZ" sz="1100" dirty="0" err="1"/>
              <a:t>size</a:t>
            </a:r>
            <a:endParaRPr lang="cs-CZ" sz="1100" dirty="0"/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1100" dirty="0"/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</a:t>
            </a:r>
            <a:r>
              <a:rPr lang="cs-CZ" sz="1100" dirty="0" err="1"/>
              <a:t>for</a:t>
            </a:r>
            <a:r>
              <a:rPr lang="cs-CZ" sz="1100" dirty="0"/>
              <a:t> (auto&amp;&amp; [x, y, z, u] : v4) {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    </a:t>
            </a:r>
            <a:r>
              <a:rPr lang="cs-CZ" sz="1100" dirty="0" err="1"/>
              <a:t>std</a:t>
            </a:r>
            <a:r>
              <a:rPr lang="cs-CZ" sz="1100" dirty="0"/>
              <a:t>::</a:t>
            </a:r>
            <a:r>
              <a:rPr lang="cs-CZ" sz="1100" dirty="0" err="1"/>
              <a:t>cout</a:t>
            </a:r>
            <a:r>
              <a:rPr lang="cs-CZ" sz="1100" dirty="0"/>
              <a:t> &lt;&lt; x &lt;&lt; "," &lt;&lt; y &lt;&lt; "," &lt;&lt; z &lt;&lt; "," &lt;&lt; u &lt;&lt; </a:t>
            </a:r>
            <a:r>
              <a:rPr lang="cs-CZ" sz="1100" dirty="0" err="1"/>
              <a:t>std</a:t>
            </a:r>
            <a:r>
              <a:rPr lang="cs-CZ" sz="1100" dirty="0"/>
              <a:t>::</a:t>
            </a:r>
            <a:r>
              <a:rPr lang="cs-CZ" sz="1100" dirty="0" err="1"/>
              <a:t>endl</a:t>
            </a:r>
            <a:r>
              <a:rPr lang="cs-CZ" sz="1100" dirty="0"/>
              <a:t>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688962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column_vector</a:t>
            </a:r>
            <a:r>
              <a:rPr lang="en-US" altLang="en-US" dirty="0"/>
              <a:t> - the assignment</a:t>
            </a:r>
            <a:endParaRPr lang="cs-CZ" altLang="en-US" noProof="1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column_vector</a:t>
            </a:r>
            <a:endParaRPr lang="en-US" dirty="0"/>
          </a:p>
          <a:p>
            <a:pPr lvl="1"/>
            <a:r>
              <a:rPr lang="cs-CZ" dirty="0" err="1"/>
              <a:t>Implement</a:t>
            </a:r>
            <a:r>
              <a:rPr lang="cs-CZ" dirty="0"/>
              <a:t> a </a:t>
            </a:r>
            <a:r>
              <a:rPr lang="cs-CZ" dirty="0" err="1"/>
              <a:t>generic</a:t>
            </a:r>
            <a:r>
              <a:rPr lang="cs-CZ" dirty="0"/>
              <a:t> </a:t>
            </a:r>
            <a:r>
              <a:rPr lang="cs-CZ" dirty="0" err="1"/>
              <a:t>container</a:t>
            </a:r>
            <a:r>
              <a:rPr lang="cs-CZ" dirty="0"/>
              <a:t> 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... TL&gt; 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column_vector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public:</a:t>
            </a:r>
          </a:p>
          <a:p>
            <a:pPr lvl="1"/>
            <a:r>
              <a:rPr lang="en-US" dirty="0"/>
              <a:t>The container shall behave as if it contained elements of type std::tuple&lt;TL...&gt;</a:t>
            </a:r>
          </a:p>
          <a:p>
            <a:pPr lvl="4"/>
            <a:r>
              <a:rPr lang="en-US" dirty="0"/>
              <a:t>  using </a:t>
            </a:r>
            <a:r>
              <a:rPr lang="en-US" dirty="0" err="1"/>
              <a:t>value_type</a:t>
            </a:r>
            <a:r>
              <a:rPr lang="en-US" dirty="0"/>
              <a:t> = std::tuple&lt; TL...&gt;;</a:t>
            </a:r>
          </a:p>
          <a:p>
            <a:pPr lvl="4"/>
            <a:r>
              <a:rPr lang="en-US" dirty="0"/>
              <a:t>  /*...*/</a:t>
            </a:r>
          </a:p>
          <a:p>
            <a:pPr lvl="4"/>
            <a:r>
              <a:rPr lang="en-US" dirty="0"/>
              <a:t>private:</a:t>
            </a:r>
          </a:p>
          <a:p>
            <a:pPr lvl="1"/>
            <a:r>
              <a:rPr lang="en-US" dirty="0"/>
              <a:t>The tuple members that logically form a container element shall be stored separately</a:t>
            </a:r>
          </a:p>
          <a:p>
            <a:pPr lvl="4"/>
            <a:r>
              <a:rPr lang="en-US" dirty="0"/>
              <a:t>  std::tuple&lt;</a:t>
            </a:r>
            <a:r>
              <a:rPr lang="cs-CZ" dirty="0"/>
              <a:t> </a:t>
            </a:r>
            <a:r>
              <a:rPr lang="cs-CZ" dirty="0" err="1"/>
              <a:t>std</a:t>
            </a:r>
            <a:r>
              <a:rPr lang="en-US" dirty="0"/>
              <a:t>::vector&lt; TL&gt;...&gt; v_;</a:t>
            </a:r>
          </a:p>
          <a:p>
            <a:pPr lvl="4"/>
            <a:r>
              <a:rPr lang="en-US" dirty="0"/>
              <a:t>};</a:t>
            </a:r>
          </a:p>
          <a:p>
            <a:r>
              <a:rPr lang="en-US" dirty="0"/>
              <a:t>zip</a:t>
            </a:r>
          </a:p>
          <a:p>
            <a:pPr lvl="1"/>
            <a:r>
              <a:rPr lang="en-US" dirty="0"/>
              <a:t>R-value </a:t>
            </a:r>
            <a:r>
              <a:rPr lang="en-US" dirty="0" err="1"/>
              <a:t>column_vectors</a:t>
            </a:r>
            <a:r>
              <a:rPr lang="en-US" dirty="0"/>
              <a:t> shall be zipped together in constant time</a:t>
            </a:r>
          </a:p>
          <a:p>
            <a:pPr lvl="4">
              <a:lnSpc>
                <a:spcPts val="1425"/>
              </a:lnSpc>
            </a:pPr>
            <a:r>
              <a:rPr lang="cs-CZ" dirty="0" err="1"/>
              <a:t>template</a:t>
            </a:r>
            <a:r>
              <a:rPr lang="cs-CZ" dirty="0"/>
              <a:t>&lt; </a:t>
            </a:r>
            <a:r>
              <a:rPr lang="cs-CZ" dirty="0" err="1"/>
              <a:t>typename</a:t>
            </a:r>
            <a:r>
              <a:rPr lang="cs-CZ" dirty="0"/>
              <a:t> ... TL1, </a:t>
            </a:r>
            <a:r>
              <a:rPr lang="cs-CZ" dirty="0" err="1"/>
              <a:t>typename</a:t>
            </a:r>
            <a:r>
              <a:rPr lang="cs-CZ" dirty="0"/>
              <a:t> ... TL2&gt;</a:t>
            </a:r>
          </a:p>
          <a:p>
            <a:pPr lvl="4">
              <a:lnSpc>
                <a:spcPts val="1425"/>
              </a:lnSpc>
            </a:pPr>
            <a:r>
              <a:rPr lang="cs-CZ" dirty="0" err="1"/>
              <a:t>column_vector</a:t>
            </a:r>
            <a:r>
              <a:rPr lang="cs-CZ" dirty="0"/>
              <a:t>&lt;TL1..., TL2...&gt; zip(</a:t>
            </a:r>
            <a:endParaRPr lang="en-US" dirty="0"/>
          </a:p>
          <a:p>
            <a:pPr lvl="4">
              <a:lnSpc>
                <a:spcPts val="1425"/>
              </a:lnSpc>
            </a:pPr>
            <a:r>
              <a:rPr lang="en-US" dirty="0"/>
              <a:t>  </a:t>
            </a:r>
            <a:r>
              <a:rPr lang="cs-CZ" dirty="0" err="1"/>
              <a:t>column_vector</a:t>
            </a:r>
            <a:r>
              <a:rPr lang="cs-CZ" dirty="0"/>
              <a:t>&lt;TL1...&gt;&amp;&amp; v1, </a:t>
            </a:r>
            <a:r>
              <a:rPr lang="cs-CZ" dirty="0" err="1"/>
              <a:t>column_vector</a:t>
            </a:r>
            <a:r>
              <a:rPr lang="cs-CZ" dirty="0"/>
              <a:t>&lt;TL2...&gt;&amp;&amp; v2);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061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02EB84-EFF4-9D6D-7290-130078D01F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42A76F5-079F-C510-1394-EA6D0F336E11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>
            <a:extLst>
              <a:ext uri="{FF2B5EF4-FFF2-40B4-BE49-F238E27FC236}">
                <a16:creationId xmlns:a16="http://schemas.microsoft.com/office/drawing/2014/main" id="{F8DA1ADD-F9A8-D599-195D-393B50ABCC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column_vector</a:t>
            </a:r>
            <a:r>
              <a:rPr lang="en-US" altLang="en-US" dirty="0"/>
              <a:t> - assignment details</a:t>
            </a:r>
            <a:endParaRPr lang="cs-CZ" altLang="en-US" noProof="1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F7B7D8C9-1399-0E5D-EF36-BC76342C0262}"/>
              </a:ext>
            </a:extLst>
          </p:cNvPr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column_vector</a:t>
            </a:r>
            <a:endParaRPr lang="en-US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... TL&gt; 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column_vector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public:</a:t>
            </a:r>
          </a:p>
          <a:p>
            <a:pPr lvl="1"/>
            <a:r>
              <a:rPr lang="en-US" dirty="0"/>
              <a:t>Member types</a:t>
            </a:r>
          </a:p>
          <a:p>
            <a:pPr lvl="4">
              <a:lnSpc>
                <a:spcPts val="1425"/>
              </a:lnSpc>
            </a:pPr>
            <a:r>
              <a:rPr lang="en-US" dirty="0"/>
              <a:t>  using </a:t>
            </a:r>
            <a:r>
              <a:rPr lang="en-US" dirty="0" err="1"/>
              <a:t>difference_type</a:t>
            </a:r>
            <a:r>
              <a:rPr lang="en-US" dirty="0"/>
              <a:t> = std::</a:t>
            </a:r>
            <a:r>
              <a:rPr lang="en-US" dirty="0" err="1"/>
              <a:t>ptrdiff_t</a:t>
            </a:r>
            <a:r>
              <a:rPr lang="en-US" dirty="0"/>
              <a:t>;</a:t>
            </a:r>
          </a:p>
          <a:p>
            <a:pPr lvl="4">
              <a:lnSpc>
                <a:spcPts val="1425"/>
              </a:lnSpc>
            </a:pPr>
            <a:r>
              <a:rPr lang="en-US" dirty="0"/>
              <a:t>  using </a:t>
            </a:r>
            <a:r>
              <a:rPr lang="en-US" dirty="0" err="1"/>
              <a:t>value_type</a:t>
            </a:r>
            <a:r>
              <a:rPr lang="en-US" dirty="0"/>
              <a:t> = std::tuple&lt; TL...&gt;;</a:t>
            </a:r>
          </a:p>
          <a:p>
            <a:pPr lvl="4">
              <a:lnSpc>
                <a:spcPts val="1425"/>
              </a:lnSpc>
            </a:pPr>
            <a:r>
              <a:rPr lang="en-US" dirty="0"/>
              <a:t>  using iterator = /*...*/;</a:t>
            </a:r>
          </a:p>
          <a:p>
            <a:pPr lvl="4">
              <a:lnSpc>
                <a:spcPts val="1425"/>
              </a:lnSpc>
            </a:pPr>
            <a:r>
              <a:rPr lang="en-US" dirty="0"/>
              <a:t>  using </a:t>
            </a:r>
            <a:r>
              <a:rPr lang="en-US" dirty="0" err="1"/>
              <a:t>const_iterator</a:t>
            </a:r>
            <a:r>
              <a:rPr lang="en-US" dirty="0"/>
              <a:t> = /*...*/;</a:t>
            </a:r>
          </a:p>
          <a:p>
            <a:pPr lvl="4"/>
            <a:r>
              <a:rPr lang="en-US" dirty="0"/>
              <a:t>  /*...*/</a:t>
            </a:r>
          </a:p>
          <a:p>
            <a:pPr lvl="4"/>
            <a:r>
              <a:rPr lang="en-US" dirty="0"/>
              <a:t>};</a:t>
            </a:r>
          </a:p>
          <a:p>
            <a:pPr lvl="1"/>
            <a:r>
              <a:rPr lang="en-US" dirty="0"/>
              <a:t>The two iterator types are typically implemented as aliases to global classes</a:t>
            </a:r>
          </a:p>
          <a:p>
            <a:pPr lvl="2"/>
            <a:r>
              <a:rPr lang="en-US" dirty="0"/>
              <a:t>Classes nested inside class templates have some limitations: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X&gt; void f( </a:t>
            </a:r>
            <a:r>
              <a:rPr lang="en-US" dirty="0" err="1"/>
              <a:t>column_vector</a:t>
            </a:r>
            <a:r>
              <a:rPr lang="en-US" dirty="0"/>
              <a:t>&lt;X&gt;::iterator);</a:t>
            </a:r>
          </a:p>
          <a:p>
            <a:pPr lvl="3"/>
            <a:r>
              <a:rPr lang="en-US" dirty="0"/>
              <a:t>In this example, the type X cannot be inferred from the type of the actual argument</a:t>
            </a:r>
          </a:p>
          <a:p>
            <a:pPr lvl="3"/>
            <a:r>
              <a:rPr lang="en-US" dirty="0"/>
              <a:t>Because there may be two different X with identical iterator</a:t>
            </a:r>
          </a:p>
          <a:p>
            <a:pPr lvl="1"/>
            <a:r>
              <a:rPr lang="en-US" dirty="0"/>
              <a:t>The two iterator types may be instances of the same template</a:t>
            </a:r>
          </a:p>
          <a:p>
            <a:pPr lvl="2"/>
            <a:r>
              <a:rPr lang="en-US" dirty="0"/>
              <a:t>Distinguished by the presence of const in some template argument or by a bool flag</a:t>
            </a:r>
          </a:p>
        </p:txBody>
      </p:sp>
    </p:spTree>
    <p:extLst>
      <p:ext uri="{BB962C8B-B14F-4D97-AF65-F5344CB8AC3E}">
        <p14:creationId xmlns:p14="http://schemas.microsoft.com/office/powerpoint/2010/main" val="2459367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CEF411-27CA-9618-6CE8-D47BE5E15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C114FEB-99EA-5F12-9E30-39003988E5A2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>
            <a:extLst>
              <a:ext uri="{FF2B5EF4-FFF2-40B4-BE49-F238E27FC236}">
                <a16:creationId xmlns:a16="http://schemas.microsoft.com/office/drawing/2014/main" id="{FACD2FCF-44DE-1AD3-2662-260D38EF9F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column_vector</a:t>
            </a:r>
            <a:r>
              <a:rPr lang="en-US" altLang="en-US" dirty="0"/>
              <a:t> - assignment details</a:t>
            </a:r>
            <a:endParaRPr lang="cs-CZ" altLang="en-US" noProof="1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6C33490F-3EF3-F34D-89B1-59E537917C03}"/>
              </a:ext>
            </a:extLst>
          </p:cNvPr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dirty="0" err="1"/>
              <a:t>column_vector</a:t>
            </a:r>
            <a:endParaRPr lang="en-US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... TL&gt; 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column_vector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private:</a:t>
            </a:r>
          </a:p>
          <a:p>
            <a:pPr lvl="4"/>
            <a:r>
              <a:rPr lang="en-US" dirty="0"/>
              <a:t>  using self_ = </a:t>
            </a:r>
            <a:r>
              <a:rPr lang="en-US" dirty="0" err="1"/>
              <a:t>column_vector</a:t>
            </a:r>
            <a:r>
              <a:rPr lang="en-US" dirty="0"/>
              <a:t>&lt; TL...&gt;;</a:t>
            </a:r>
          </a:p>
          <a:p>
            <a:pPr lvl="4"/>
            <a:r>
              <a:rPr lang="en-US" dirty="0"/>
              <a:t>public:</a:t>
            </a:r>
          </a:p>
          <a:p>
            <a:pPr lvl="1"/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functions</a:t>
            </a:r>
            <a:endParaRPr lang="en-US" dirty="0"/>
          </a:p>
          <a:p>
            <a:pPr lvl="4"/>
            <a:r>
              <a:rPr lang="en-US" dirty="0"/>
              <a:t>  </a:t>
            </a:r>
            <a:r>
              <a:rPr lang="en-US" dirty="0" err="1"/>
              <a:t>column_vector</a:t>
            </a:r>
            <a:r>
              <a:rPr lang="en-US" dirty="0"/>
              <a:t>();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column_vector</a:t>
            </a:r>
            <a:r>
              <a:rPr lang="en-US" dirty="0"/>
              <a:t>(self_&amp;&amp;) </a:t>
            </a:r>
            <a:r>
              <a:rPr lang="en-US" dirty="0" err="1"/>
              <a:t>noexcept</a:t>
            </a:r>
            <a:r>
              <a:rPr lang="en-US" dirty="0"/>
              <a:t>;</a:t>
            </a:r>
            <a:endParaRPr lang="cs-CZ" dirty="0"/>
          </a:p>
          <a:p>
            <a:pPr lvl="4"/>
            <a:r>
              <a:rPr lang="en-US" dirty="0"/>
              <a:t>  self_&amp; operator=(self_&amp;&amp;) </a:t>
            </a:r>
            <a:r>
              <a:rPr lang="en-US" dirty="0" err="1"/>
              <a:t>noexcept</a:t>
            </a:r>
            <a:r>
              <a:rPr lang="en-US" dirty="0"/>
              <a:t>;</a:t>
            </a:r>
            <a:endParaRPr lang="cs-CZ" dirty="0"/>
          </a:p>
          <a:p>
            <a:pPr lvl="4"/>
            <a:r>
              <a:rPr lang="en-US" dirty="0"/>
              <a:t>  </a:t>
            </a:r>
            <a:r>
              <a:rPr lang="en-US" dirty="0" err="1"/>
              <a:t>column_vector</a:t>
            </a:r>
            <a:r>
              <a:rPr lang="en-US" dirty="0"/>
              <a:t>(const self_&amp;);</a:t>
            </a:r>
            <a:endParaRPr lang="cs-CZ" dirty="0"/>
          </a:p>
          <a:p>
            <a:pPr lvl="4"/>
            <a:r>
              <a:rPr lang="en-US" dirty="0"/>
              <a:t>  self_&amp; operator=(const self_&amp;);</a:t>
            </a:r>
          </a:p>
          <a:p>
            <a:pPr lvl="4"/>
            <a:r>
              <a:rPr lang="en-US" dirty="0"/>
              <a:t>  ~</a:t>
            </a:r>
            <a:r>
              <a:rPr lang="en-US" dirty="0" err="1"/>
              <a:t>column_vector</a:t>
            </a:r>
            <a:r>
              <a:rPr lang="en-US" dirty="0"/>
              <a:t>();</a:t>
            </a:r>
            <a:endParaRPr lang="cs-CZ" dirty="0"/>
          </a:p>
          <a:p>
            <a:pPr lvl="4"/>
            <a:r>
              <a:rPr lang="en-US" dirty="0"/>
              <a:t>};	</a:t>
            </a:r>
          </a:p>
          <a:p>
            <a:pPr lvl="1">
              <a:lnSpc>
                <a:spcPts val="1425"/>
              </a:lnSpc>
            </a:pPr>
            <a:r>
              <a:rPr lang="en-US" dirty="0"/>
              <a:t>Where applicable, these functions may be defined using `= default`</a:t>
            </a:r>
          </a:p>
        </p:txBody>
      </p:sp>
    </p:spTree>
    <p:extLst>
      <p:ext uri="{BB962C8B-B14F-4D97-AF65-F5344CB8AC3E}">
        <p14:creationId xmlns:p14="http://schemas.microsoft.com/office/powerpoint/2010/main" val="2948112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41E7A1-7C21-C20B-D30B-F1BAEE43E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862AA251-0115-F1A8-3A55-921A44085A92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>
            <a:extLst>
              <a:ext uri="{FF2B5EF4-FFF2-40B4-BE49-F238E27FC236}">
                <a16:creationId xmlns:a16="http://schemas.microsoft.com/office/drawing/2014/main" id="{60AA84CD-A789-47D8-DC2D-FEACB3F6E8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column_vector</a:t>
            </a:r>
            <a:r>
              <a:rPr lang="en-US" altLang="en-US" dirty="0"/>
              <a:t> - assignment details</a:t>
            </a:r>
            <a:endParaRPr lang="cs-CZ" altLang="en-US" noProof="1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569CD9E5-3A2B-6A91-BA44-EF48DD5FD9AD}"/>
              </a:ext>
            </a:extLst>
          </p:cNvPr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dirty="0" err="1"/>
              <a:t>column_vector</a:t>
            </a:r>
            <a:endParaRPr lang="en-US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... TL&gt; 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column_vector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public:</a:t>
            </a:r>
          </a:p>
          <a:p>
            <a:pPr lvl="1"/>
            <a:r>
              <a:rPr lang="en-US" dirty="0"/>
              <a:t>Increasing capacity</a:t>
            </a:r>
          </a:p>
          <a:p>
            <a:pPr lvl="4">
              <a:lnSpc>
                <a:spcPts val="1425"/>
              </a:lnSpc>
            </a:pPr>
            <a:r>
              <a:rPr lang="en-US" dirty="0"/>
              <a:t>  void reserve(std::</a:t>
            </a:r>
            <a:r>
              <a:rPr lang="en-US" dirty="0" err="1"/>
              <a:t>size_t</a:t>
            </a:r>
            <a:r>
              <a:rPr lang="en-US" dirty="0"/>
              <a:t> s);</a:t>
            </a:r>
          </a:p>
          <a:p>
            <a:pPr lvl="2">
              <a:lnSpc>
                <a:spcPts val="1425"/>
              </a:lnSpc>
            </a:pPr>
            <a:r>
              <a:rPr lang="en-US" dirty="0"/>
              <a:t>Increase the capacity of the container to at least s elements.</a:t>
            </a:r>
          </a:p>
          <a:p>
            <a:pPr lvl="2">
              <a:lnSpc>
                <a:spcPts val="1425"/>
              </a:lnSpc>
            </a:pPr>
            <a:r>
              <a:rPr lang="en-US" dirty="0"/>
              <a:t>A call to reserve may invalidate iterators/pointers/references to this container.</a:t>
            </a:r>
          </a:p>
          <a:p>
            <a:pPr lvl="2">
              <a:lnSpc>
                <a:spcPts val="1425"/>
              </a:lnSpc>
            </a:pPr>
            <a:r>
              <a:rPr lang="en-US" dirty="0"/>
              <a:t>After a call to reserve, insertions must not trigger reallocation/invalidation</a:t>
            </a:r>
          </a:p>
          <a:p>
            <a:pPr lvl="3">
              <a:lnSpc>
                <a:spcPts val="1425"/>
              </a:lnSpc>
            </a:pPr>
            <a:r>
              <a:rPr lang="en-US" dirty="0"/>
              <a:t>as long as the container size does not exceed s</a:t>
            </a:r>
          </a:p>
          <a:p>
            <a:pPr lvl="4"/>
            <a:r>
              <a:rPr lang="en-US" dirty="0"/>
              <a:t>private:</a:t>
            </a:r>
          </a:p>
          <a:p>
            <a:pPr lvl="4"/>
            <a:r>
              <a:rPr lang="en-US" dirty="0"/>
              <a:t>  std::tuple&lt;</a:t>
            </a:r>
            <a:r>
              <a:rPr lang="cs-CZ" dirty="0"/>
              <a:t> </a:t>
            </a:r>
            <a:r>
              <a:rPr lang="cs-CZ" dirty="0" err="1"/>
              <a:t>std</a:t>
            </a:r>
            <a:r>
              <a:rPr lang="en-US" dirty="0"/>
              <a:t>::vector&lt; TL&gt;...&gt; v_;</a:t>
            </a:r>
          </a:p>
          <a:p>
            <a:pPr lvl="4"/>
            <a:r>
              <a:rPr lang="en-US" dirty="0"/>
              <a:t>};	</a:t>
            </a:r>
          </a:p>
          <a:p>
            <a:pPr lvl="1">
              <a:lnSpc>
                <a:spcPts val="1425"/>
              </a:lnSpc>
            </a:pPr>
            <a:r>
              <a:rPr lang="en-US" dirty="0"/>
              <a:t>reserve is implemented by calling reserve on every vector in the tuple</a:t>
            </a:r>
          </a:p>
        </p:txBody>
      </p:sp>
    </p:spTree>
    <p:extLst>
      <p:ext uri="{BB962C8B-B14F-4D97-AF65-F5344CB8AC3E}">
        <p14:creationId xmlns:p14="http://schemas.microsoft.com/office/powerpoint/2010/main" val="2857982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8E2180-BF66-CD85-CD69-16FF2ED4A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1CEE73A-70AF-B5FF-721F-C9EF5FB7A27D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>
            <a:extLst>
              <a:ext uri="{FF2B5EF4-FFF2-40B4-BE49-F238E27FC236}">
                <a16:creationId xmlns:a16="http://schemas.microsoft.com/office/drawing/2014/main" id="{559B47BC-4456-79AE-9EE9-9F13F680CD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column_vector</a:t>
            </a:r>
            <a:r>
              <a:rPr lang="en-US" altLang="en-US" dirty="0"/>
              <a:t> - assignment details</a:t>
            </a:r>
            <a:endParaRPr lang="cs-CZ" altLang="en-US" noProof="1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E2E136A6-52B2-4C67-6531-BC2E365E8DAB}"/>
              </a:ext>
            </a:extLst>
          </p:cNvPr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dirty="0" err="1"/>
              <a:t>column_vector</a:t>
            </a:r>
            <a:endParaRPr lang="en-US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... TL&gt; 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column_vector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public:</a:t>
            </a:r>
          </a:p>
          <a:p>
            <a:pPr lvl="1">
              <a:lnSpc>
                <a:spcPts val="1425"/>
              </a:lnSpc>
            </a:pPr>
            <a:r>
              <a:rPr lang="cs-CZ" dirty="0" err="1"/>
              <a:t>Determining</a:t>
            </a:r>
            <a:r>
              <a:rPr lang="cs-CZ" dirty="0"/>
              <a:t> </a:t>
            </a:r>
            <a:r>
              <a:rPr lang="cs-CZ" dirty="0" err="1"/>
              <a:t>size</a:t>
            </a:r>
            <a:endParaRPr lang="cs-CZ" dirty="0"/>
          </a:p>
          <a:p>
            <a:pPr lvl="4">
              <a:lnSpc>
                <a:spcPts val="1425"/>
              </a:lnSpc>
            </a:pPr>
            <a:r>
              <a:rPr lang="en-US" dirty="0"/>
              <a:t>  std::</a:t>
            </a:r>
            <a:r>
              <a:rPr lang="en-US" dirty="0" err="1"/>
              <a:t>size_t</a:t>
            </a:r>
            <a:r>
              <a:rPr lang="en-US" dirty="0"/>
              <a:t> size() const </a:t>
            </a:r>
            <a:r>
              <a:rPr lang="en-US" dirty="0" err="1"/>
              <a:t>noexcept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Return the actual number of elements in the container</a:t>
            </a:r>
          </a:p>
          <a:p>
            <a:pPr lvl="4"/>
            <a:r>
              <a:rPr lang="en-US" dirty="0"/>
              <a:t>private:</a:t>
            </a:r>
          </a:p>
          <a:p>
            <a:pPr lvl="4"/>
            <a:r>
              <a:rPr lang="en-US" dirty="0"/>
              <a:t>  std::tuple&lt;</a:t>
            </a:r>
            <a:r>
              <a:rPr lang="cs-CZ" dirty="0"/>
              <a:t> </a:t>
            </a:r>
            <a:r>
              <a:rPr lang="cs-CZ" dirty="0" err="1"/>
              <a:t>std</a:t>
            </a:r>
            <a:r>
              <a:rPr lang="en-US" dirty="0"/>
              <a:t>::vector&lt; TL&gt;...&gt; v_;</a:t>
            </a:r>
          </a:p>
          <a:p>
            <a:pPr lvl="4"/>
            <a:r>
              <a:rPr lang="en-US" dirty="0"/>
              <a:t>};	</a:t>
            </a:r>
          </a:p>
          <a:p>
            <a:pPr lvl="1">
              <a:lnSpc>
                <a:spcPts val="1425"/>
              </a:lnSpc>
            </a:pPr>
            <a:r>
              <a:rPr lang="en-US" dirty="0"/>
              <a:t>All the vectors in the tuple shall have the same size</a:t>
            </a:r>
          </a:p>
        </p:txBody>
      </p:sp>
    </p:spTree>
    <p:extLst>
      <p:ext uri="{BB962C8B-B14F-4D97-AF65-F5344CB8AC3E}">
        <p14:creationId xmlns:p14="http://schemas.microsoft.com/office/powerpoint/2010/main" val="3977680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F903D9-948D-4D98-09A1-C5592EA705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E591D14-9FA3-4548-24F0-5707EC10B49F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>
            <a:extLst>
              <a:ext uri="{FF2B5EF4-FFF2-40B4-BE49-F238E27FC236}">
                <a16:creationId xmlns:a16="http://schemas.microsoft.com/office/drawing/2014/main" id="{63DB1E36-156A-A6C6-889A-F2A94F413B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column_vector</a:t>
            </a:r>
            <a:r>
              <a:rPr lang="en-US" altLang="en-US" dirty="0"/>
              <a:t> - assignment details</a:t>
            </a:r>
            <a:endParaRPr lang="cs-CZ" altLang="en-US" noProof="1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CD858535-3441-319C-D9C1-FB615914558E}"/>
              </a:ext>
            </a:extLst>
          </p:cNvPr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dirty="0" err="1"/>
              <a:t>column_vector</a:t>
            </a:r>
            <a:endParaRPr lang="en-US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... TL&gt; 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column_vector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public:</a:t>
            </a:r>
          </a:p>
          <a:p>
            <a:pPr lvl="4">
              <a:lnSpc>
                <a:spcPts val="1425"/>
              </a:lnSpc>
            </a:pPr>
            <a:r>
              <a:rPr lang="en-US" dirty="0"/>
              <a:t>  using iterator = /*...*/;</a:t>
            </a:r>
          </a:p>
          <a:p>
            <a:pPr lvl="4">
              <a:lnSpc>
                <a:spcPts val="1425"/>
              </a:lnSpc>
            </a:pPr>
            <a:r>
              <a:rPr lang="en-US" dirty="0"/>
              <a:t>  using </a:t>
            </a:r>
            <a:r>
              <a:rPr lang="en-US" dirty="0" err="1"/>
              <a:t>const_iterator</a:t>
            </a:r>
            <a:r>
              <a:rPr lang="en-US" dirty="0"/>
              <a:t> = /*...*/;</a:t>
            </a:r>
          </a:p>
          <a:p>
            <a:pPr lvl="1">
              <a:lnSpc>
                <a:spcPts val="1425"/>
              </a:lnSpc>
            </a:pPr>
            <a:r>
              <a:rPr lang="en-US" dirty="0"/>
              <a:t>Retrieving iterators</a:t>
            </a:r>
          </a:p>
          <a:p>
            <a:pPr lvl="4">
              <a:lnSpc>
                <a:spcPts val="1425"/>
              </a:lnSpc>
            </a:pPr>
            <a:r>
              <a:rPr lang="en-US" dirty="0"/>
              <a:t>  iterator begin() </a:t>
            </a:r>
            <a:r>
              <a:rPr lang="en-US" dirty="0" err="1"/>
              <a:t>noexcept</a:t>
            </a:r>
            <a:r>
              <a:rPr lang="en-US" dirty="0"/>
              <a:t>;</a:t>
            </a:r>
          </a:p>
          <a:p>
            <a:pPr lvl="4">
              <a:lnSpc>
                <a:spcPts val="1425"/>
              </a:lnSpc>
            </a:pPr>
            <a:r>
              <a:rPr lang="en-US" dirty="0"/>
              <a:t>  </a:t>
            </a:r>
            <a:r>
              <a:rPr lang="en-US" dirty="0" err="1"/>
              <a:t>const_iterator</a:t>
            </a:r>
            <a:r>
              <a:rPr lang="en-US" dirty="0"/>
              <a:t> begin() const </a:t>
            </a:r>
            <a:r>
              <a:rPr lang="en-US" dirty="0" err="1"/>
              <a:t>noexcept</a:t>
            </a:r>
            <a:r>
              <a:rPr lang="en-US" dirty="0"/>
              <a:t>;</a:t>
            </a:r>
          </a:p>
          <a:p>
            <a:pPr lvl="4">
              <a:lnSpc>
                <a:spcPts val="1425"/>
              </a:lnSpc>
            </a:pPr>
            <a:r>
              <a:rPr lang="en-US" dirty="0"/>
              <a:t>  iterator end() </a:t>
            </a:r>
            <a:r>
              <a:rPr lang="en-US" dirty="0" err="1"/>
              <a:t>noexcept</a:t>
            </a:r>
            <a:r>
              <a:rPr lang="en-US" dirty="0"/>
              <a:t>;</a:t>
            </a:r>
          </a:p>
          <a:p>
            <a:pPr lvl="4">
              <a:lnSpc>
                <a:spcPts val="1425"/>
              </a:lnSpc>
            </a:pPr>
            <a:r>
              <a:rPr lang="en-US" dirty="0"/>
              <a:t>  </a:t>
            </a:r>
            <a:r>
              <a:rPr lang="en-US" dirty="0" err="1"/>
              <a:t>const_iterator</a:t>
            </a:r>
            <a:r>
              <a:rPr lang="en-US" dirty="0"/>
              <a:t> end() const </a:t>
            </a:r>
            <a:r>
              <a:rPr lang="en-US" dirty="0" err="1"/>
              <a:t>noexcept</a:t>
            </a:r>
            <a:r>
              <a:rPr lang="en-US" dirty="0"/>
              <a:t>;</a:t>
            </a:r>
          </a:p>
          <a:p>
            <a:pPr lvl="4"/>
            <a:r>
              <a:rPr lang="en-US" dirty="0"/>
              <a:t>};</a:t>
            </a:r>
          </a:p>
          <a:p>
            <a:pPr lvl="1"/>
            <a:r>
              <a:rPr lang="en-US" dirty="0"/>
              <a:t>Return iterators to the first element / the virtual element behind the last element of the container</a:t>
            </a:r>
          </a:p>
        </p:txBody>
      </p:sp>
    </p:spTree>
    <p:extLst>
      <p:ext uri="{BB962C8B-B14F-4D97-AF65-F5344CB8AC3E}">
        <p14:creationId xmlns:p14="http://schemas.microsoft.com/office/powerpoint/2010/main" val="1375856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CAAAE5-C543-3D27-BC1F-0FF01CFB2F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96ACEB0-5A2C-B4C2-953C-5E3FE8F3AEC4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>
            <a:extLst>
              <a:ext uri="{FF2B5EF4-FFF2-40B4-BE49-F238E27FC236}">
                <a16:creationId xmlns:a16="http://schemas.microsoft.com/office/drawing/2014/main" id="{F85DF5C4-DE61-D9E0-5D30-DB023FB8D4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column_vector</a:t>
            </a:r>
            <a:r>
              <a:rPr lang="en-US" altLang="en-US" dirty="0"/>
              <a:t> - assignment details</a:t>
            </a:r>
            <a:endParaRPr lang="cs-CZ" altLang="en-US" noProof="1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0C6F0013-4822-1FD0-D501-29BFEBC1654F}"/>
              </a:ext>
            </a:extLst>
          </p:cNvPr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dirty="0" err="1"/>
              <a:t>column_vector</a:t>
            </a:r>
            <a:endParaRPr lang="en-US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... TL&gt; 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column_vector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public:</a:t>
            </a:r>
          </a:p>
          <a:p>
            <a:pPr lvl="4">
              <a:lnSpc>
                <a:spcPts val="1425"/>
              </a:lnSpc>
            </a:pPr>
            <a:r>
              <a:rPr lang="en-US" dirty="0"/>
              <a:t>  using </a:t>
            </a:r>
            <a:r>
              <a:rPr lang="en-US" dirty="0" err="1"/>
              <a:t>value_type</a:t>
            </a:r>
            <a:r>
              <a:rPr lang="en-US" dirty="0"/>
              <a:t> = std::tuple&lt; TL...&gt;;</a:t>
            </a:r>
          </a:p>
          <a:p>
            <a:pPr lvl="1">
              <a:lnSpc>
                <a:spcPts val="1425"/>
              </a:lnSpc>
            </a:pPr>
            <a:r>
              <a:rPr lang="en-US" dirty="0"/>
              <a:t>Insertion</a:t>
            </a:r>
          </a:p>
          <a:p>
            <a:pPr lvl="4">
              <a:lnSpc>
                <a:spcPts val="1425"/>
              </a:lnSpc>
            </a:pPr>
            <a:r>
              <a:rPr lang="en-US" dirty="0"/>
              <a:t>  void </a:t>
            </a:r>
            <a:r>
              <a:rPr lang="en-US" dirty="0" err="1"/>
              <a:t>push_back</a:t>
            </a:r>
            <a:r>
              <a:rPr lang="en-US" dirty="0"/>
              <a:t>(const </a:t>
            </a:r>
            <a:r>
              <a:rPr lang="en-US" dirty="0" err="1"/>
              <a:t>value_type</a:t>
            </a:r>
            <a:r>
              <a:rPr lang="en-US" dirty="0"/>
              <a:t>&amp; v);</a:t>
            </a:r>
          </a:p>
          <a:p>
            <a:pPr lvl="4">
              <a:lnSpc>
                <a:spcPts val="1425"/>
              </a:lnSpc>
            </a:pPr>
            <a:r>
              <a:rPr lang="en-US" dirty="0"/>
              <a:t>  void </a:t>
            </a:r>
            <a:r>
              <a:rPr lang="en-US" dirty="0" err="1"/>
              <a:t>push_back</a:t>
            </a:r>
            <a:r>
              <a:rPr lang="en-US" dirty="0"/>
              <a:t>(</a:t>
            </a:r>
            <a:r>
              <a:rPr lang="en-US" dirty="0" err="1"/>
              <a:t>value_type</a:t>
            </a:r>
            <a:r>
              <a:rPr lang="en-US" dirty="0"/>
              <a:t>&amp;&amp; v);</a:t>
            </a:r>
          </a:p>
          <a:p>
            <a:pPr lvl="2">
              <a:lnSpc>
                <a:spcPts val="1425"/>
              </a:lnSpc>
            </a:pPr>
            <a:r>
              <a:rPr lang="en-US" dirty="0"/>
              <a:t>Appends the tuple `v` to the end of the container by copying or moving individual members of the tuple `v`, respectively.</a:t>
            </a:r>
          </a:p>
          <a:p>
            <a:pPr lvl="4">
              <a:lnSpc>
                <a:spcPts val="1425"/>
              </a:lnSpc>
            </a:pPr>
            <a:r>
              <a:rPr lang="en-US" dirty="0"/>
              <a:t>  template&lt; </a:t>
            </a:r>
            <a:r>
              <a:rPr lang="en-US" dirty="0" err="1"/>
              <a:t>typename</a:t>
            </a:r>
            <a:r>
              <a:rPr lang="en-US" dirty="0"/>
              <a:t>... TL2&gt;</a:t>
            </a:r>
          </a:p>
          <a:p>
            <a:pPr lvl="4">
              <a:lnSpc>
                <a:spcPts val="1425"/>
              </a:lnSpc>
            </a:pPr>
            <a:r>
              <a:rPr lang="en-US" dirty="0"/>
              <a:t>  void </a:t>
            </a:r>
            <a:r>
              <a:rPr lang="en-US" dirty="0" err="1"/>
              <a:t>emplace_back</a:t>
            </a:r>
            <a:r>
              <a:rPr lang="en-US" dirty="0"/>
              <a:t>(TL2&amp;&amp; ... </a:t>
            </a:r>
            <a:r>
              <a:rPr lang="en-US" dirty="0" err="1"/>
              <a:t>vl</a:t>
            </a:r>
            <a:r>
              <a:rPr lang="en-US" dirty="0"/>
              <a:t>);</a:t>
            </a:r>
          </a:p>
          <a:p>
            <a:pPr lvl="2">
              <a:lnSpc>
                <a:spcPts val="1425"/>
              </a:lnSpc>
            </a:pPr>
            <a:r>
              <a:rPr lang="en-US" dirty="0"/>
              <a:t>Appends a new element logically combined from the arguments </a:t>
            </a:r>
            <a:r>
              <a:rPr lang="en-US" dirty="0" err="1"/>
              <a:t>vl.</a:t>
            </a:r>
            <a:r>
              <a:rPr lang="en-US" dirty="0"/>
              <a:t>..</a:t>
            </a:r>
          </a:p>
          <a:p>
            <a:pPr lvl="2">
              <a:lnSpc>
                <a:spcPts val="1425"/>
              </a:lnSpc>
            </a:pPr>
            <a:r>
              <a:rPr lang="en-US" dirty="0"/>
              <a:t>Each argument shall be copied/moved only once </a:t>
            </a:r>
          </a:p>
          <a:p>
            <a:pPr lvl="3">
              <a:lnSpc>
                <a:spcPts val="1425"/>
              </a:lnSpc>
            </a:pPr>
            <a:r>
              <a:rPr lang="en-US" dirty="0"/>
              <a:t>depending on the l-value/</a:t>
            </a:r>
            <a:r>
              <a:rPr lang="en-US" dirty="0" err="1"/>
              <a:t>r-value</a:t>
            </a:r>
            <a:r>
              <a:rPr lang="en-US" dirty="0"/>
              <a:t> characteristics of the particular argument</a:t>
            </a:r>
          </a:p>
          <a:p>
            <a:pPr lvl="3">
              <a:lnSpc>
                <a:spcPts val="1425"/>
              </a:lnSpc>
            </a:pPr>
            <a:r>
              <a:rPr lang="en-US" dirty="0"/>
              <a:t>implementation by calling </a:t>
            </a:r>
            <a:r>
              <a:rPr lang="en-US" dirty="0" err="1"/>
              <a:t>push_back</a:t>
            </a:r>
            <a:r>
              <a:rPr lang="en-US" dirty="0"/>
              <a:t> is not allowed</a:t>
            </a:r>
          </a:p>
          <a:p>
            <a:pPr lvl="4"/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05789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D4E586-F4DD-26CB-3081-AD3DD0C278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8CB08603-D55F-BEB2-530C-7D0F2E74C270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3251" name="Rectangle 2">
            <a:extLst>
              <a:ext uri="{FF2B5EF4-FFF2-40B4-BE49-F238E27FC236}">
                <a16:creationId xmlns:a16="http://schemas.microsoft.com/office/drawing/2014/main" id="{8F91F60E-C974-1F62-5C05-D9C7B632BF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column_vector</a:t>
            </a:r>
            <a:r>
              <a:rPr lang="en-US" altLang="en-US" dirty="0"/>
              <a:t> - assignment details</a:t>
            </a:r>
            <a:endParaRPr lang="cs-CZ" altLang="en-US" noProof="1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25A21FA7-889B-01D2-4118-5D659E1F94F5}"/>
              </a:ext>
            </a:extLst>
          </p:cNvPr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dirty="0"/>
              <a:t>Iterators</a:t>
            </a:r>
          </a:p>
          <a:p>
            <a:pPr lvl="2">
              <a:lnSpc>
                <a:spcPts val="1425"/>
              </a:lnSpc>
            </a:pPr>
            <a:r>
              <a:rPr lang="en-US" dirty="0"/>
              <a:t>The iterators shall satisfy the following standard concepts:</a:t>
            </a:r>
          </a:p>
          <a:p>
            <a:pPr lvl="4">
              <a:lnSpc>
                <a:spcPts val="1425"/>
              </a:lnSpc>
            </a:pP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input_iterator</a:t>
            </a:r>
            <a:r>
              <a:rPr lang="cs-CZ" dirty="0"/>
              <a:t>&lt;</a:t>
            </a:r>
            <a:r>
              <a:rPr lang="cs-CZ" dirty="0" err="1"/>
              <a:t>iterator</a:t>
            </a:r>
            <a:r>
              <a:rPr lang="cs-CZ" dirty="0"/>
              <a:t>&gt;;</a:t>
            </a:r>
          </a:p>
          <a:p>
            <a:pPr lvl="4">
              <a:lnSpc>
                <a:spcPts val="1425"/>
              </a:lnSpc>
            </a:pP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output_iterator</a:t>
            </a:r>
            <a:r>
              <a:rPr lang="cs-CZ" dirty="0"/>
              <a:t>&lt;</a:t>
            </a:r>
            <a:r>
              <a:rPr lang="cs-CZ" dirty="0" err="1"/>
              <a:t>iterator</a:t>
            </a:r>
            <a:r>
              <a:rPr lang="cs-CZ" dirty="0"/>
              <a:t>, </a:t>
            </a:r>
            <a:r>
              <a:rPr lang="cs-CZ" dirty="0" err="1"/>
              <a:t>value_type</a:t>
            </a:r>
            <a:r>
              <a:rPr lang="cs-CZ" dirty="0"/>
              <a:t>&gt;;</a:t>
            </a:r>
          </a:p>
          <a:p>
            <a:pPr lvl="4">
              <a:lnSpc>
                <a:spcPts val="1425"/>
              </a:lnSpc>
            </a:pP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sentinel_for</a:t>
            </a:r>
            <a:r>
              <a:rPr lang="cs-CZ" dirty="0"/>
              <a:t>&lt;</a:t>
            </a:r>
            <a:r>
              <a:rPr lang="cs-CZ" dirty="0" err="1"/>
              <a:t>iterator</a:t>
            </a:r>
            <a:r>
              <a:rPr lang="cs-CZ" dirty="0"/>
              <a:t>, </a:t>
            </a:r>
            <a:r>
              <a:rPr lang="cs-CZ" dirty="0" err="1"/>
              <a:t>iterator</a:t>
            </a:r>
            <a:r>
              <a:rPr lang="cs-CZ" dirty="0"/>
              <a:t>&gt;;</a:t>
            </a:r>
            <a:endParaRPr lang="en-US" dirty="0"/>
          </a:p>
          <a:p>
            <a:pPr lvl="4">
              <a:lnSpc>
                <a:spcPts val="1425"/>
              </a:lnSpc>
            </a:pPr>
            <a:endParaRPr lang="cs-CZ" dirty="0"/>
          </a:p>
          <a:p>
            <a:pPr lvl="4">
              <a:lnSpc>
                <a:spcPts val="1425"/>
              </a:lnSpc>
            </a:pP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input_iterator</a:t>
            </a:r>
            <a:r>
              <a:rPr lang="cs-CZ" dirty="0"/>
              <a:t>&lt;</a:t>
            </a:r>
            <a:r>
              <a:rPr lang="cs-CZ" dirty="0" err="1"/>
              <a:t>const_iterator</a:t>
            </a:r>
            <a:r>
              <a:rPr lang="cs-CZ" dirty="0"/>
              <a:t>&gt;;</a:t>
            </a:r>
          </a:p>
          <a:p>
            <a:pPr lvl="4">
              <a:lnSpc>
                <a:spcPts val="1425"/>
              </a:lnSpc>
            </a:pP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sentinel_for</a:t>
            </a:r>
            <a:r>
              <a:rPr lang="cs-CZ" dirty="0"/>
              <a:t>&lt;</a:t>
            </a:r>
            <a:r>
              <a:rPr lang="cs-CZ" dirty="0" err="1"/>
              <a:t>const_iterator</a:t>
            </a:r>
            <a:r>
              <a:rPr lang="cs-CZ" dirty="0"/>
              <a:t>, </a:t>
            </a:r>
            <a:r>
              <a:rPr lang="cs-CZ" dirty="0" err="1"/>
              <a:t>const_iterator</a:t>
            </a:r>
            <a:r>
              <a:rPr lang="cs-CZ" dirty="0"/>
              <a:t>&gt;;</a:t>
            </a:r>
          </a:p>
          <a:p>
            <a:pPr lvl="2">
              <a:lnSpc>
                <a:spcPts val="1425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858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Z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7238</TotalTime>
  <Words>2175</Words>
  <Application>Microsoft Office PowerPoint</Application>
  <PresentationFormat>On-screen Show (4:3)</PresentationFormat>
  <Paragraphs>259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Consolas</vt:lpstr>
      <vt:lpstr>Wingdings</vt:lpstr>
      <vt:lpstr>Wingdings 3</vt:lpstr>
      <vt:lpstr>CZ_Origin</vt:lpstr>
      <vt:lpstr>EN_Origin</vt:lpstr>
      <vt:lpstr>column_vector</vt:lpstr>
      <vt:lpstr>column_vector - the assignment</vt:lpstr>
      <vt:lpstr>column_vector - assignment details</vt:lpstr>
      <vt:lpstr>column_vector - assignment details</vt:lpstr>
      <vt:lpstr>column_vector - assignment details</vt:lpstr>
      <vt:lpstr>column_vector - assignment details</vt:lpstr>
      <vt:lpstr>column_vector - assignment details</vt:lpstr>
      <vt:lpstr>column_vector - assignment details</vt:lpstr>
      <vt:lpstr>column_vector - assignment details</vt:lpstr>
      <vt:lpstr>column_vector - assignment details</vt:lpstr>
      <vt:lpstr>column_vector - assignment details</vt:lpstr>
      <vt:lpstr>column_vector - hints</vt:lpstr>
      <vt:lpstr>column_vector - requirements</vt:lpstr>
      <vt:lpstr>column_vector - zip</vt:lpstr>
      <vt:lpstr>column_vector - complexity requirements</vt:lpstr>
      <vt:lpstr>column_vector - example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784</cp:revision>
  <dcterms:created xsi:type="dcterms:W3CDTF">2012-09-19T18:13:04Z</dcterms:created>
  <dcterms:modified xsi:type="dcterms:W3CDTF">2025-03-13T17:02:51Z</dcterms:modified>
</cp:coreProperties>
</file>