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9" r:id="rId1"/>
  </p:sldMasterIdLst>
  <p:notesMasterIdLst>
    <p:notesMasterId r:id="rId22"/>
  </p:notesMasterIdLst>
  <p:sldIdLst>
    <p:sldId id="256" r:id="rId2"/>
    <p:sldId id="257" r:id="rId3"/>
    <p:sldId id="258" r:id="rId4"/>
    <p:sldId id="268" r:id="rId5"/>
    <p:sldId id="270" r:id="rId6"/>
    <p:sldId id="271" r:id="rId7"/>
    <p:sldId id="272" r:id="rId8"/>
    <p:sldId id="261" r:id="rId9"/>
    <p:sldId id="275" r:id="rId10"/>
    <p:sldId id="276" r:id="rId11"/>
    <p:sldId id="259" r:id="rId12"/>
    <p:sldId id="260" r:id="rId13"/>
    <p:sldId id="262" r:id="rId14"/>
    <p:sldId id="263" r:id="rId15"/>
    <p:sldId id="264" r:id="rId16"/>
    <p:sldId id="265" r:id="rId17"/>
    <p:sldId id="266" r:id="rId18"/>
    <p:sldId id="267" r:id="rId19"/>
    <p:sldId id="273" r:id="rId20"/>
    <p:sldId id="274" r:id="rId2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590" y="7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C042EEA-9F9B-4B91-B52A-073E94FB90D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3271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Line 2"/>
          <p:cNvSpPr>
            <a:spLocks noChangeShapeType="1"/>
          </p:cNvSpPr>
          <p:nvPr/>
        </p:nvSpPr>
        <p:spPr bwMode="auto">
          <a:xfrm>
            <a:off x="7315200" y="10668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15913" y="466725"/>
            <a:ext cx="6781800" cy="2133600"/>
          </a:xfrm>
        </p:spPr>
        <p:txBody>
          <a:bodyPr/>
          <a:lstStyle>
            <a:lvl1pPr algn="r">
              <a:defRPr sz="48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32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2A4750BA-B163-4F11-8356-C4353F13CE09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304800" y="2819400"/>
            <a:ext cx="8229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pic>
        <p:nvPicPr>
          <p:cNvPr id="5129" name="Picture 9" descr="b2e2lirt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43775" y="3392488"/>
            <a:ext cx="1684338" cy="14065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4E42D6-9DD4-4165-BDB0-13B2B843F046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17C8BE-C614-485F-9B20-1471ABF7C6AE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A1145F-674A-4228-8958-0EA9769F551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A15E1F-5AFB-40EA-923D-A2EB4D767C82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9EAE92-5121-41FC-8DEC-DA73929E0C34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EB1BA9-04F9-4DBA-8B88-0BF71DD220A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CB23DE-87E9-44C4-9125-F9964740268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9B49DB-207B-4B04-AB13-3224BA24FB5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6FF626-F1DE-4CAB-AC6F-3C9C63F3BC9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5FCAB0-4CDF-4FD1-8C9D-AF93D5E31F18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endParaRPr lang="en-US" altLang="en-US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endParaRPr lang="en-US" alt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AD280EE7-F64F-4308-BA6A-AA907C3209A3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4104" name="Rectangle 8"/>
          <p:cNvSpPr>
            <a:spLocks noChangeArrowheads="1"/>
          </p:cNvSpPr>
          <p:nvPr/>
        </p:nvSpPr>
        <p:spPr bwMode="auto">
          <a:xfrm>
            <a:off x="0" y="25574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</p:txBody>
      </p:sp>
      <p:pic>
        <p:nvPicPr>
          <p:cNvPr id="4105" name="Picture 9" descr="b2e2lirt[1]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029575" y="115888"/>
            <a:ext cx="1114425" cy="931862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fontAlgn="base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Advanced Programming in Parallel Environment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Memory models, atomics, lock-free structures</a:t>
            </a:r>
            <a:endParaRPr lang="cs-CZ" dirty="0"/>
          </a:p>
          <a:p>
            <a:endParaRPr lang="cs-CZ" dirty="0"/>
          </a:p>
          <a:p>
            <a:r>
              <a:rPr lang="cs-CZ" dirty="0"/>
              <a:t>Jakub Yaghob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Memory model – barrier demo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195736" y="2564904"/>
            <a:ext cx="6806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 A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195736" y="2934236"/>
            <a:ext cx="12105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BARRIER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195736" y="1840665"/>
            <a:ext cx="10070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CPU0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5148064" y="1846382"/>
            <a:ext cx="10070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CPU1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5148064" y="2934236"/>
            <a:ext cx="12105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BARRIER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148064" y="3303568"/>
            <a:ext cx="6848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LD A</a:t>
            </a:r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01740" y="2496682"/>
            <a:ext cx="1454719" cy="124444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7092280" y="2302330"/>
            <a:ext cx="7233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RD A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457200" y="3753631"/>
            <a:ext cx="7746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WR A</a:t>
            </a:r>
            <a:endParaRPr lang="en-US" dirty="0"/>
          </a:p>
        </p:txBody>
      </p:sp>
      <p:cxnSp>
        <p:nvCxnSpPr>
          <p:cNvPr id="14" name="Straight Connector 13"/>
          <p:cNvCxnSpPr>
            <a:stCxn id="9" idx="3"/>
            <a:endCxn id="11" idx="1"/>
          </p:cNvCxnSpPr>
          <p:nvPr/>
        </p:nvCxnSpPr>
        <p:spPr bwMode="auto">
          <a:xfrm flipV="1">
            <a:off x="5832931" y="2486996"/>
            <a:ext cx="1259349" cy="100123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6" name="Straight Connector 15"/>
          <p:cNvCxnSpPr>
            <a:stCxn id="4" idx="1"/>
            <a:endCxn id="12" idx="3"/>
          </p:cNvCxnSpPr>
          <p:nvPr/>
        </p:nvCxnSpPr>
        <p:spPr bwMode="auto">
          <a:xfrm flipH="1">
            <a:off x="1231836" y="2749570"/>
            <a:ext cx="963900" cy="1188727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17" name="TextBox 16"/>
          <p:cNvSpPr txBox="1"/>
          <p:nvPr/>
        </p:nvSpPr>
        <p:spPr>
          <a:xfrm>
            <a:off x="2195736" y="4369122"/>
            <a:ext cx="12277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ST.REL  A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2195736" y="4738454"/>
            <a:ext cx="12105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BARRIER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5148064" y="4738454"/>
            <a:ext cx="12105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BARRIER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148064" y="5107786"/>
            <a:ext cx="13132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LD.ACQ  A</a:t>
            </a:r>
            <a:endParaRPr lang="en-US" dirty="0"/>
          </a:p>
        </p:txBody>
      </p:sp>
      <p:cxnSp>
        <p:nvCxnSpPr>
          <p:cNvPr id="23" name="Straight Connector 22"/>
          <p:cNvCxnSpPr/>
          <p:nvPr/>
        </p:nvCxnSpPr>
        <p:spPr bwMode="auto">
          <a:xfrm flipH="1">
            <a:off x="457200" y="4738454"/>
            <a:ext cx="325070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5" name="Straight Connector 24"/>
          <p:cNvCxnSpPr/>
          <p:nvPr/>
        </p:nvCxnSpPr>
        <p:spPr bwMode="auto">
          <a:xfrm>
            <a:off x="5148064" y="5107786"/>
            <a:ext cx="3168352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6" name="TextBox 25"/>
          <p:cNvSpPr txBox="1"/>
          <p:nvPr/>
        </p:nvSpPr>
        <p:spPr>
          <a:xfrm>
            <a:off x="453996" y="4369122"/>
            <a:ext cx="7746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WR A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7092280" y="5107813"/>
            <a:ext cx="7233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RD 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19570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7" grpId="0"/>
      <p:bldP spid="18" grpId="0"/>
      <p:bldP spid="19" grpId="0"/>
      <p:bldP spid="20" grpId="0"/>
      <p:bldP spid="26" grpId="0"/>
      <p:bldP spid="2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Atomic operations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Atomic operations</a:t>
            </a:r>
          </a:p>
          <a:p>
            <a:pPr lvl="1"/>
            <a:r>
              <a:rPr lang="en-US" dirty="0" smtClean="0"/>
              <a:t>Header &lt;atomics&gt;</a:t>
            </a:r>
          </a:p>
          <a:p>
            <a:pPr lvl="1"/>
            <a:r>
              <a:rPr lang="en-US" dirty="0" smtClean="0"/>
              <a:t>Allows creating portable lock-free algorithms and data structures</a:t>
            </a:r>
          </a:p>
          <a:p>
            <a:pPr lvl="1"/>
            <a:r>
              <a:rPr lang="en-US" dirty="0" smtClean="0"/>
              <a:t>Memory ordering</a:t>
            </a:r>
          </a:p>
          <a:p>
            <a:pPr lvl="1"/>
            <a:r>
              <a:rPr lang="en-US" dirty="0" smtClean="0"/>
              <a:t>Fences</a:t>
            </a:r>
          </a:p>
          <a:p>
            <a:pPr lvl="1"/>
            <a:r>
              <a:rPr lang="en-US" dirty="0" smtClean="0"/>
              <a:t>Lock-free operations, algorithms, data-structures</a:t>
            </a:r>
          </a:p>
        </p:txBody>
      </p:sp>
    </p:spTree>
    <p:extLst>
      <p:ext uri="{BB962C8B-B14F-4D97-AF65-F5344CB8AC3E}">
        <p14:creationId xmlns:p14="http://schemas.microsoft.com/office/powerpoint/2010/main" val="3914617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Atomic operations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Memory ordering</a:t>
            </a:r>
          </a:p>
          <a:p>
            <a:pPr lvl="1"/>
            <a:r>
              <a:rPr lang="en-US" dirty="0" smtClean="0"/>
              <a:t> </a:t>
            </a:r>
            <a:r>
              <a:rPr lang="en-US" b="1" dirty="0" err="1" smtClean="0">
                <a:solidFill>
                  <a:schemeClr val="accent6"/>
                </a:solidFill>
                <a:latin typeface="Courier New" pitchFamily="49" charset="0"/>
              </a:rPr>
              <a:t>enum</a:t>
            </a:r>
            <a:r>
              <a:rPr lang="en-US" b="1" dirty="0" smtClean="0">
                <a:solidFill>
                  <a:schemeClr val="accent6"/>
                </a:solidFill>
                <a:latin typeface="Courier New" pitchFamily="49" charset="0"/>
              </a:rPr>
              <a:t> </a:t>
            </a:r>
            <a:r>
              <a:rPr lang="en-US" b="1" dirty="0" err="1" smtClean="0">
                <a:solidFill>
                  <a:schemeClr val="accent6"/>
                </a:solidFill>
                <a:latin typeface="Courier New" pitchFamily="49" charset="0"/>
              </a:rPr>
              <a:t>memory_order</a:t>
            </a:r>
            <a:r>
              <a:rPr lang="en-US" b="1" dirty="0" smtClean="0">
                <a:solidFill>
                  <a:schemeClr val="accent6"/>
                </a:solidFill>
                <a:latin typeface="Courier New" pitchFamily="49" charset="0"/>
              </a:rPr>
              <a:t>;</a:t>
            </a:r>
          </a:p>
          <a:p>
            <a:pPr lvl="2"/>
            <a:r>
              <a:rPr lang="cs-CZ" sz="2200" b="1" dirty="0" err="1" smtClean="0">
                <a:solidFill>
                  <a:schemeClr val="accent6"/>
                </a:solidFill>
                <a:latin typeface="Courier New" pitchFamily="49" charset="0"/>
              </a:rPr>
              <a:t>memory_order_seq_cst</a:t>
            </a:r>
            <a:endParaRPr lang="en-US" sz="2200" b="1" dirty="0" err="1" smtClean="0">
              <a:solidFill>
                <a:schemeClr val="accent6"/>
              </a:solidFill>
              <a:latin typeface="Courier New" pitchFamily="49" charset="0"/>
            </a:endParaRPr>
          </a:p>
          <a:p>
            <a:pPr lvl="3"/>
            <a:r>
              <a:rPr lang="en-US" dirty="0" smtClean="0"/>
              <a:t>Sequentially consistent, most restrictive memory model</a:t>
            </a:r>
          </a:p>
          <a:p>
            <a:pPr lvl="2"/>
            <a:r>
              <a:rPr lang="cs-CZ" sz="2200" b="1" dirty="0" err="1" smtClean="0">
                <a:solidFill>
                  <a:schemeClr val="accent6"/>
                </a:solidFill>
                <a:latin typeface="Courier New" pitchFamily="49" charset="0"/>
              </a:rPr>
              <a:t>memory_order_relaxed</a:t>
            </a:r>
            <a:endParaRPr lang="en-US" sz="2200" b="1" dirty="0" err="1" smtClean="0">
              <a:solidFill>
                <a:schemeClr val="accent6"/>
              </a:solidFill>
              <a:latin typeface="Courier New" pitchFamily="49" charset="0"/>
            </a:endParaRPr>
          </a:p>
          <a:p>
            <a:pPr lvl="3"/>
            <a:r>
              <a:rPr lang="en-US" dirty="0" smtClean="0"/>
              <a:t>Totally relaxed memory model, allows best freedom for CPU and compiler optimizations</a:t>
            </a:r>
          </a:p>
          <a:p>
            <a:pPr lvl="2"/>
            <a:r>
              <a:rPr lang="cs-CZ" sz="2200" b="1" dirty="0" err="1" smtClean="0">
                <a:solidFill>
                  <a:schemeClr val="accent6"/>
                </a:solidFill>
                <a:latin typeface="Courier New" pitchFamily="49" charset="0"/>
              </a:rPr>
              <a:t>memory_order_acquire</a:t>
            </a:r>
            <a:r>
              <a:rPr lang="en-US" dirty="0" smtClean="0"/>
              <a:t>, </a:t>
            </a:r>
            <a:r>
              <a:rPr lang="cs-CZ" sz="2200" b="1" dirty="0" err="1" smtClean="0">
                <a:solidFill>
                  <a:schemeClr val="accent6"/>
                </a:solidFill>
                <a:latin typeface="Courier New" pitchFamily="49" charset="0"/>
              </a:rPr>
              <a:t>memory_order_release</a:t>
            </a:r>
            <a:r>
              <a:rPr lang="en-US" dirty="0" smtClean="0"/>
              <a:t>, </a:t>
            </a:r>
            <a:r>
              <a:rPr lang="cs-CZ" sz="2200" b="1" dirty="0" err="1" smtClean="0">
                <a:solidFill>
                  <a:schemeClr val="accent6"/>
                </a:solidFill>
                <a:latin typeface="Courier New" pitchFamily="49" charset="0"/>
              </a:rPr>
              <a:t>memory_order_acq_rel</a:t>
            </a:r>
            <a:endParaRPr lang="en-US" sz="2200" b="1" dirty="0" smtClean="0">
              <a:solidFill>
                <a:schemeClr val="accent6"/>
              </a:solidFill>
              <a:latin typeface="Courier New" pitchFamily="49" charset="0"/>
            </a:endParaRPr>
          </a:p>
          <a:p>
            <a:pPr lvl="3"/>
            <a:r>
              <a:rPr lang="en-US" dirty="0" smtClean="0"/>
              <a:t>Additional barriers, weaker then sequentially consistent, stronger then relaxed</a:t>
            </a:r>
          </a:p>
        </p:txBody>
      </p:sp>
    </p:spTree>
    <p:extLst>
      <p:ext uri="{BB962C8B-B14F-4D97-AF65-F5344CB8AC3E}">
        <p14:creationId xmlns:p14="http://schemas.microsoft.com/office/powerpoint/2010/main" val="1306996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Atomic operations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9262"/>
            <a:ext cx="8229600" cy="4878089"/>
          </a:xfrm>
        </p:spPr>
        <p:txBody>
          <a:bodyPr/>
          <a:lstStyle/>
          <a:p>
            <a:r>
              <a:rPr lang="en-US" dirty="0" smtClean="0"/>
              <a:t>Easy way to make the demo safe</a:t>
            </a:r>
          </a:p>
          <a:p>
            <a:pPr>
              <a:buNone/>
            </a:pPr>
            <a:r>
              <a:rPr lang="en-US" sz="2000" b="1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#include &lt;atomic&gt;</a:t>
            </a:r>
          </a:p>
          <a:p>
            <a:pPr>
              <a:buNone/>
            </a:pPr>
            <a:endParaRPr lang="en-US" sz="2000" b="1" dirty="0" smtClean="0">
              <a:solidFill>
                <a:schemeClr val="accent6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cs-CZ" sz="2000" b="1" dirty="0" err="1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struct</a:t>
            </a:r>
            <a:r>
              <a:rPr lang="cs-CZ" sz="2000" b="1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2000" b="1" dirty="0" err="1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Counter</a:t>
            </a:r>
            <a:r>
              <a:rPr lang="cs-CZ" sz="2000" b="1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 {</a:t>
            </a:r>
          </a:p>
          <a:p>
            <a:pPr>
              <a:buNone/>
            </a:pPr>
            <a:r>
              <a:rPr lang="en-US" sz="2000" b="1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  std::atomic&lt;</a:t>
            </a:r>
            <a:r>
              <a:rPr lang="cs-CZ" sz="2000" b="1" dirty="0" err="1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&gt;</a:t>
            </a:r>
            <a:r>
              <a:rPr lang="cs-CZ" sz="2000" b="1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2000" b="1" dirty="0" err="1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value</a:t>
            </a:r>
            <a:r>
              <a:rPr lang="cs-CZ" sz="2000" b="1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cs-CZ" sz="2000" b="1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  </a:t>
            </a:r>
            <a:r>
              <a:rPr lang="cs-CZ" sz="2000" b="1" dirty="0" err="1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cs-CZ" sz="2000" b="1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2000" b="1" dirty="0" err="1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increment</a:t>
            </a:r>
            <a:r>
              <a:rPr lang="cs-CZ" sz="2000" b="1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(){</a:t>
            </a:r>
            <a:r>
              <a:rPr lang="en-US" sz="2000" b="1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2000" b="1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++</a:t>
            </a:r>
            <a:r>
              <a:rPr lang="cs-CZ" sz="2000" b="1" dirty="0" err="1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value</a:t>
            </a:r>
            <a:r>
              <a:rPr lang="cs-CZ" sz="2000" b="1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;</a:t>
            </a:r>
            <a:r>
              <a:rPr lang="en-US" sz="2000" b="1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 }</a:t>
            </a:r>
            <a:endParaRPr lang="cs-CZ" sz="2000" b="1" dirty="0" smtClean="0">
              <a:solidFill>
                <a:schemeClr val="accent6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000" b="1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cs-CZ" sz="2000" b="1" dirty="0" err="1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cs-CZ" sz="2000" b="1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2000" b="1" dirty="0" err="1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decrement</a:t>
            </a:r>
            <a:r>
              <a:rPr lang="cs-CZ" sz="2000" b="1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(){</a:t>
            </a:r>
            <a:r>
              <a:rPr lang="en-US" sz="2000" b="1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2000" b="1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--</a:t>
            </a:r>
            <a:r>
              <a:rPr lang="cs-CZ" sz="2000" b="1" dirty="0" err="1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value</a:t>
            </a:r>
            <a:r>
              <a:rPr lang="cs-CZ" sz="2000" b="1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;</a:t>
            </a:r>
            <a:r>
              <a:rPr lang="en-US" sz="2000" b="1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2000" b="1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US" sz="2000" b="1" dirty="0" smtClean="0">
              <a:solidFill>
                <a:schemeClr val="accent6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cs-CZ" sz="2000" b="1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  </a:t>
            </a:r>
            <a:r>
              <a:rPr lang="cs-CZ" sz="2000" b="1" dirty="0" err="1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cs-CZ" sz="2000" b="1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2000" b="1" dirty="0" err="1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get</a:t>
            </a:r>
            <a:r>
              <a:rPr lang="cs-CZ" sz="2000" b="1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(){</a:t>
            </a:r>
            <a:r>
              <a:rPr lang="en-US" sz="2000" b="1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2000" b="1" dirty="0" err="1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cs-CZ" sz="2000" b="1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2000" b="1" dirty="0" err="1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value</a:t>
            </a:r>
            <a:r>
              <a:rPr lang="en-US" sz="2000" b="1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.load(); </a:t>
            </a:r>
            <a:r>
              <a:rPr lang="cs-CZ" sz="2000" b="1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buNone/>
            </a:pPr>
            <a:r>
              <a:rPr lang="cs-CZ" sz="2000" b="1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};</a:t>
            </a:r>
          </a:p>
        </p:txBody>
      </p:sp>
    </p:spTree>
    <p:extLst>
      <p:ext uri="{BB962C8B-B14F-4D97-AF65-F5344CB8AC3E}">
        <p14:creationId xmlns:p14="http://schemas.microsoft.com/office/powerpoint/2010/main" val="3181604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Atomic operations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Template atomic</a:t>
            </a:r>
          </a:p>
          <a:p>
            <a:pPr lvl="1"/>
            <a:r>
              <a:rPr lang="en-US" dirty="0" smtClean="0"/>
              <a:t>Defined for any type</a:t>
            </a:r>
          </a:p>
          <a:p>
            <a:pPr lvl="2"/>
            <a:r>
              <a:rPr lang="en-US" dirty="0" smtClean="0"/>
              <a:t>Load, store, </a:t>
            </a:r>
            <a:r>
              <a:rPr lang="en-US" dirty="0" err="1" smtClean="0"/>
              <a:t>compare_exchange</a:t>
            </a:r>
            <a:endParaRPr lang="cs-CZ" dirty="0" smtClean="0"/>
          </a:p>
          <a:p>
            <a:pPr lvl="1"/>
            <a:r>
              <a:rPr lang="en-US" dirty="0" smtClean="0"/>
              <a:t>Specialized for </a:t>
            </a:r>
            <a:r>
              <a:rPr lang="en-US" dirty="0" err="1" smtClean="0"/>
              <a:t>bool</a:t>
            </a:r>
            <a:r>
              <a:rPr lang="en-US" dirty="0" smtClean="0"/>
              <a:t>, all integral types, and pointers</a:t>
            </a:r>
          </a:p>
          <a:p>
            <a:pPr lvl="2"/>
            <a:r>
              <a:rPr lang="en-US" dirty="0" smtClean="0"/>
              <a:t>Load, store, </a:t>
            </a:r>
            <a:r>
              <a:rPr lang="en-US" dirty="0" err="1" smtClean="0"/>
              <a:t>compare_exchange</a:t>
            </a:r>
            <a:endParaRPr lang="en-US" dirty="0" smtClean="0"/>
          </a:p>
          <a:p>
            <a:pPr lvl="2"/>
            <a:r>
              <a:rPr lang="en-US" dirty="0" smtClean="0"/>
              <a:t>Arithmetic and bitwise operations</a:t>
            </a:r>
          </a:p>
          <a:p>
            <a:pPr lvl="3"/>
            <a:r>
              <a:rPr lang="en-US" dirty="0" err="1" smtClean="0"/>
              <a:t>fetch_add</a:t>
            </a:r>
            <a:endParaRPr lang="en-US" dirty="0" smtClean="0"/>
          </a:p>
          <a:p>
            <a:pPr lvl="1"/>
            <a:r>
              <a:rPr lang="en-US" dirty="0" smtClean="0"/>
              <a:t>Wait, notify</a:t>
            </a:r>
          </a:p>
          <a:p>
            <a:pPr lvl="2"/>
            <a:r>
              <a:rPr lang="en-US" dirty="0" smtClean="0"/>
              <a:t>Wait on atomic value change</a:t>
            </a:r>
          </a:p>
          <a:p>
            <a:pPr lvl="2"/>
            <a:r>
              <a:rPr lang="en-US" dirty="0" smtClean="0"/>
              <a:t>Unblock waiting thread(s)</a:t>
            </a:r>
          </a:p>
        </p:txBody>
      </p:sp>
    </p:spTree>
    <p:extLst>
      <p:ext uri="{BB962C8B-B14F-4D97-AF65-F5344CB8AC3E}">
        <p14:creationId xmlns:p14="http://schemas.microsoft.com/office/powerpoint/2010/main" val="285484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Atomic </a:t>
            </a:r>
            <a:r>
              <a:rPr lang="en-US" dirty="0"/>
              <a:t>operations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Atomic flag</a:t>
            </a:r>
          </a:p>
          <a:p>
            <a:pPr lvl="1"/>
            <a:r>
              <a:rPr lang="en-US" b="1" dirty="0" err="1">
                <a:solidFill>
                  <a:schemeClr val="accent6"/>
                </a:solidFill>
                <a:latin typeface="Courier New" pitchFamily="49" charset="0"/>
              </a:rPr>
              <a:t>atomic_flag</a:t>
            </a:r>
            <a:r>
              <a:rPr lang="en-US" dirty="0" smtClean="0"/>
              <a:t> allows one-bit test and set</a:t>
            </a:r>
          </a:p>
          <a:p>
            <a:r>
              <a:rPr lang="en-US" dirty="0" smtClean="0"/>
              <a:t>Atomic operations for </a:t>
            </a:r>
            <a:r>
              <a:rPr lang="en-US" b="1" dirty="0" err="1" smtClean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shared_ptr</a:t>
            </a:r>
            <a:endParaRPr lang="en-US" b="1" dirty="0">
              <a:solidFill>
                <a:schemeClr val="accent6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8097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Atomic operations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Fences</a:t>
            </a:r>
          </a:p>
          <a:p>
            <a:pPr lvl="1"/>
            <a:r>
              <a:rPr lang="en-US" dirty="0" smtClean="0"/>
              <a:t>Explicit memory barrier</a:t>
            </a:r>
          </a:p>
          <a:p>
            <a:pPr lvl="1"/>
            <a:r>
              <a:rPr lang="cs-CZ" b="1" dirty="0" err="1" smtClean="0">
                <a:solidFill>
                  <a:schemeClr val="accent6"/>
                </a:solidFill>
                <a:latin typeface="Courier New" pitchFamily="49" charset="0"/>
              </a:rPr>
              <a:t>void</a:t>
            </a:r>
            <a:r>
              <a:rPr lang="cs-CZ" b="1" dirty="0" smtClean="0">
                <a:solidFill>
                  <a:schemeClr val="accent6"/>
                </a:solidFill>
                <a:latin typeface="Courier New" pitchFamily="49" charset="0"/>
              </a:rPr>
              <a:t> </a:t>
            </a:r>
            <a:r>
              <a:rPr lang="cs-CZ" b="1" dirty="0" err="1" smtClean="0">
                <a:solidFill>
                  <a:schemeClr val="accent6"/>
                </a:solidFill>
                <a:latin typeface="Courier New" pitchFamily="49" charset="0"/>
              </a:rPr>
              <a:t>atomic</a:t>
            </a:r>
            <a:r>
              <a:rPr lang="cs-CZ" b="1" dirty="0" smtClean="0">
                <a:solidFill>
                  <a:schemeClr val="accent6"/>
                </a:solidFill>
                <a:latin typeface="Courier New" pitchFamily="49" charset="0"/>
              </a:rPr>
              <a:t>_</a:t>
            </a:r>
            <a:r>
              <a:rPr lang="cs-CZ" b="1" dirty="0" err="1" smtClean="0">
                <a:solidFill>
                  <a:schemeClr val="accent6"/>
                </a:solidFill>
                <a:latin typeface="Courier New" pitchFamily="49" charset="0"/>
              </a:rPr>
              <a:t>thread</a:t>
            </a:r>
            <a:r>
              <a:rPr lang="cs-CZ" b="1" dirty="0" smtClean="0">
                <a:solidFill>
                  <a:schemeClr val="accent6"/>
                </a:solidFill>
                <a:latin typeface="Courier New" pitchFamily="49" charset="0"/>
              </a:rPr>
              <a:t>_fence(</a:t>
            </a:r>
            <a:r>
              <a:rPr lang="cs-CZ" b="1" dirty="0" err="1" smtClean="0">
                <a:solidFill>
                  <a:schemeClr val="accent6"/>
                </a:solidFill>
                <a:latin typeface="Courier New" pitchFamily="49" charset="0"/>
              </a:rPr>
              <a:t>memory</a:t>
            </a:r>
            <a:r>
              <a:rPr lang="cs-CZ" b="1" dirty="0" smtClean="0">
                <a:solidFill>
                  <a:schemeClr val="accent6"/>
                </a:solidFill>
                <a:latin typeface="Courier New" pitchFamily="49" charset="0"/>
              </a:rPr>
              <a:t>_</a:t>
            </a:r>
            <a:r>
              <a:rPr lang="cs-CZ" b="1" dirty="0" err="1" smtClean="0">
                <a:solidFill>
                  <a:schemeClr val="accent6"/>
                </a:solidFill>
                <a:latin typeface="Courier New" pitchFamily="49" charset="0"/>
              </a:rPr>
              <a:t>order</a:t>
            </a:r>
            <a:r>
              <a:rPr lang="cs-CZ" b="1" dirty="0" smtClean="0">
                <a:solidFill>
                  <a:schemeClr val="accent6"/>
                </a:solidFill>
                <a:latin typeface="Courier New" pitchFamily="49" charset="0"/>
              </a:rPr>
              <a:t> </a:t>
            </a:r>
            <a:r>
              <a:rPr lang="cs-CZ" b="1" dirty="0" err="1" smtClean="0">
                <a:solidFill>
                  <a:schemeClr val="accent6"/>
                </a:solidFill>
                <a:latin typeface="Courier New" pitchFamily="49" charset="0"/>
              </a:rPr>
              <a:t>order</a:t>
            </a:r>
            <a:r>
              <a:rPr lang="cs-CZ" b="1" dirty="0" smtClean="0">
                <a:solidFill>
                  <a:schemeClr val="accent6"/>
                </a:solidFill>
                <a:latin typeface="Courier New" pitchFamily="49" charset="0"/>
              </a:rPr>
              <a:t>) </a:t>
            </a:r>
            <a:r>
              <a:rPr lang="cs-CZ" b="1" dirty="0" err="1" smtClean="0">
                <a:solidFill>
                  <a:schemeClr val="accent6"/>
                </a:solidFill>
                <a:latin typeface="Courier New" pitchFamily="49" charset="0"/>
              </a:rPr>
              <a:t>noexcept</a:t>
            </a:r>
            <a:r>
              <a:rPr lang="cs-CZ" b="1" dirty="0" smtClean="0">
                <a:solidFill>
                  <a:schemeClr val="accent6"/>
                </a:solidFill>
                <a:latin typeface="Courier New" pitchFamily="49" charset="0"/>
              </a:rPr>
              <a:t>;</a:t>
            </a:r>
            <a:endParaRPr lang="en-US" b="1" dirty="0" smtClean="0">
              <a:solidFill>
                <a:schemeClr val="accent6"/>
              </a:solidFill>
              <a:latin typeface="Courier New" pitchFamily="49" charset="0"/>
            </a:endParaRPr>
          </a:p>
          <a:p>
            <a:pPr lvl="2"/>
            <a:r>
              <a:rPr lang="cs-CZ" sz="2400" b="1" dirty="0" err="1" smtClean="0">
                <a:solidFill>
                  <a:schemeClr val="accent6"/>
                </a:solidFill>
                <a:latin typeface="Courier New" pitchFamily="49" charset="0"/>
              </a:rPr>
              <a:t>memory</a:t>
            </a:r>
            <a:r>
              <a:rPr lang="cs-CZ" sz="2400" b="1" dirty="0" smtClean="0">
                <a:solidFill>
                  <a:schemeClr val="accent6"/>
                </a:solidFill>
                <a:latin typeface="Courier New" pitchFamily="49" charset="0"/>
              </a:rPr>
              <a:t>_</a:t>
            </a:r>
            <a:r>
              <a:rPr lang="cs-CZ" sz="2400" b="1" dirty="0" err="1" smtClean="0">
                <a:solidFill>
                  <a:schemeClr val="accent6"/>
                </a:solidFill>
                <a:latin typeface="Courier New" pitchFamily="49" charset="0"/>
              </a:rPr>
              <a:t>order</a:t>
            </a:r>
            <a:r>
              <a:rPr lang="cs-CZ" sz="2400" b="1" dirty="0" smtClean="0">
                <a:solidFill>
                  <a:schemeClr val="accent6"/>
                </a:solidFill>
                <a:latin typeface="Courier New" pitchFamily="49" charset="0"/>
              </a:rPr>
              <a:t>_</a:t>
            </a:r>
            <a:r>
              <a:rPr lang="cs-CZ" sz="2400" b="1" dirty="0" err="1" smtClean="0">
                <a:solidFill>
                  <a:schemeClr val="accent6"/>
                </a:solidFill>
                <a:latin typeface="Courier New" pitchFamily="49" charset="0"/>
              </a:rPr>
              <a:t>relaxed</a:t>
            </a:r>
            <a:endParaRPr lang="en-US" sz="2400" b="1" dirty="0" smtClean="0">
              <a:solidFill>
                <a:schemeClr val="accent6"/>
              </a:solidFill>
              <a:latin typeface="Courier New" pitchFamily="49" charset="0"/>
            </a:endParaRPr>
          </a:p>
          <a:p>
            <a:pPr lvl="3"/>
            <a:r>
              <a:rPr lang="en-US" dirty="0" smtClean="0"/>
              <a:t>No effect</a:t>
            </a:r>
          </a:p>
          <a:p>
            <a:pPr lvl="2"/>
            <a:r>
              <a:rPr lang="cs-CZ" sz="2400" b="1" dirty="0" err="1" smtClean="0">
                <a:solidFill>
                  <a:schemeClr val="accent6"/>
                </a:solidFill>
                <a:latin typeface="Courier New" pitchFamily="49" charset="0"/>
              </a:rPr>
              <a:t>memory_order_acquire</a:t>
            </a:r>
            <a:endParaRPr lang="en-US" sz="2400" b="1" dirty="0" smtClean="0">
              <a:solidFill>
                <a:schemeClr val="accent6"/>
              </a:solidFill>
              <a:latin typeface="Courier New" pitchFamily="49" charset="0"/>
            </a:endParaRPr>
          </a:p>
          <a:p>
            <a:pPr lvl="3"/>
            <a:r>
              <a:rPr lang="en-US" dirty="0" smtClean="0"/>
              <a:t>An acquire fence</a:t>
            </a:r>
          </a:p>
          <a:p>
            <a:pPr lvl="2"/>
            <a:r>
              <a:rPr lang="cs-CZ" sz="2400" b="1" dirty="0" err="1" smtClean="0">
                <a:solidFill>
                  <a:schemeClr val="accent6"/>
                </a:solidFill>
                <a:latin typeface="Courier New" pitchFamily="49" charset="0"/>
              </a:rPr>
              <a:t>memory</a:t>
            </a:r>
            <a:r>
              <a:rPr lang="cs-CZ" sz="2400" b="1" dirty="0" smtClean="0">
                <a:solidFill>
                  <a:schemeClr val="accent6"/>
                </a:solidFill>
                <a:latin typeface="Courier New" pitchFamily="49" charset="0"/>
              </a:rPr>
              <a:t>_</a:t>
            </a:r>
            <a:r>
              <a:rPr lang="cs-CZ" sz="2400" b="1" dirty="0" err="1" smtClean="0">
                <a:solidFill>
                  <a:schemeClr val="accent6"/>
                </a:solidFill>
                <a:latin typeface="Courier New" pitchFamily="49" charset="0"/>
              </a:rPr>
              <a:t>order</a:t>
            </a:r>
            <a:r>
              <a:rPr lang="cs-CZ" sz="2400" b="1" dirty="0" smtClean="0">
                <a:solidFill>
                  <a:schemeClr val="accent6"/>
                </a:solidFill>
                <a:latin typeface="Courier New" pitchFamily="49" charset="0"/>
              </a:rPr>
              <a:t>_</a:t>
            </a:r>
            <a:r>
              <a:rPr lang="cs-CZ" sz="2400" b="1" dirty="0" err="1" smtClean="0">
                <a:solidFill>
                  <a:schemeClr val="accent6"/>
                </a:solidFill>
                <a:latin typeface="Courier New" pitchFamily="49" charset="0"/>
              </a:rPr>
              <a:t>release</a:t>
            </a:r>
            <a:endParaRPr lang="en-US" sz="2400" b="1" dirty="0" smtClean="0">
              <a:solidFill>
                <a:schemeClr val="accent6"/>
              </a:solidFill>
              <a:latin typeface="Courier New" pitchFamily="49" charset="0"/>
            </a:endParaRPr>
          </a:p>
          <a:p>
            <a:pPr lvl="3"/>
            <a:r>
              <a:rPr lang="en-US" dirty="0" smtClean="0"/>
              <a:t>A release fence</a:t>
            </a:r>
          </a:p>
          <a:p>
            <a:pPr lvl="2"/>
            <a:r>
              <a:rPr lang="cs-CZ" sz="2400" b="1" dirty="0" err="1" smtClean="0">
                <a:solidFill>
                  <a:schemeClr val="accent6"/>
                </a:solidFill>
                <a:latin typeface="Courier New" pitchFamily="49" charset="0"/>
              </a:rPr>
              <a:t>memory</a:t>
            </a:r>
            <a:r>
              <a:rPr lang="cs-CZ" sz="2400" b="1" dirty="0" smtClean="0">
                <a:solidFill>
                  <a:schemeClr val="accent6"/>
                </a:solidFill>
                <a:latin typeface="Courier New" pitchFamily="49" charset="0"/>
              </a:rPr>
              <a:t>_</a:t>
            </a:r>
            <a:r>
              <a:rPr lang="cs-CZ" sz="2400" b="1" dirty="0" err="1" smtClean="0">
                <a:solidFill>
                  <a:schemeClr val="accent6"/>
                </a:solidFill>
                <a:latin typeface="Courier New" pitchFamily="49" charset="0"/>
              </a:rPr>
              <a:t>order</a:t>
            </a:r>
            <a:r>
              <a:rPr lang="cs-CZ" sz="2400" b="1" dirty="0" smtClean="0">
                <a:solidFill>
                  <a:schemeClr val="accent6"/>
                </a:solidFill>
                <a:latin typeface="Courier New" pitchFamily="49" charset="0"/>
              </a:rPr>
              <a:t>_</a:t>
            </a:r>
            <a:r>
              <a:rPr lang="cs-CZ" sz="2400" b="1" dirty="0" err="1" smtClean="0">
                <a:solidFill>
                  <a:schemeClr val="accent6"/>
                </a:solidFill>
                <a:latin typeface="Courier New" pitchFamily="49" charset="0"/>
              </a:rPr>
              <a:t>acq</a:t>
            </a:r>
            <a:r>
              <a:rPr lang="cs-CZ" sz="2400" b="1" dirty="0" smtClean="0">
                <a:solidFill>
                  <a:schemeClr val="accent6"/>
                </a:solidFill>
                <a:latin typeface="Courier New" pitchFamily="49" charset="0"/>
              </a:rPr>
              <a:t>_</a:t>
            </a:r>
            <a:r>
              <a:rPr lang="cs-CZ" sz="2400" b="1" dirty="0" err="1" smtClean="0">
                <a:solidFill>
                  <a:schemeClr val="accent6"/>
                </a:solidFill>
                <a:latin typeface="Courier New" pitchFamily="49" charset="0"/>
              </a:rPr>
              <a:t>rel</a:t>
            </a:r>
            <a:endParaRPr lang="en-US" sz="2400" b="1" dirty="0" smtClean="0">
              <a:solidFill>
                <a:schemeClr val="accent6"/>
              </a:solidFill>
              <a:latin typeface="Courier New" pitchFamily="49" charset="0"/>
            </a:endParaRPr>
          </a:p>
          <a:p>
            <a:pPr lvl="3"/>
            <a:r>
              <a:rPr lang="en-US" dirty="0" smtClean="0"/>
              <a:t>Both an acquire and a release fence</a:t>
            </a:r>
          </a:p>
          <a:p>
            <a:pPr lvl="2"/>
            <a:r>
              <a:rPr lang="cs-CZ" sz="2400" b="1" dirty="0" err="1" smtClean="0">
                <a:solidFill>
                  <a:schemeClr val="accent6"/>
                </a:solidFill>
                <a:latin typeface="Courier New" pitchFamily="49" charset="0"/>
              </a:rPr>
              <a:t>memory</a:t>
            </a:r>
            <a:r>
              <a:rPr lang="cs-CZ" sz="2400" b="1" dirty="0" smtClean="0">
                <a:solidFill>
                  <a:schemeClr val="accent6"/>
                </a:solidFill>
                <a:latin typeface="Courier New" pitchFamily="49" charset="0"/>
              </a:rPr>
              <a:t>_</a:t>
            </a:r>
            <a:r>
              <a:rPr lang="cs-CZ" sz="2400" b="1" dirty="0" err="1" smtClean="0">
                <a:solidFill>
                  <a:schemeClr val="accent6"/>
                </a:solidFill>
                <a:latin typeface="Courier New" pitchFamily="49" charset="0"/>
              </a:rPr>
              <a:t>order</a:t>
            </a:r>
            <a:r>
              <a:rPr lang="cs-CZ" sz="2400" b="1" dirty="0" smtClean="0">
                <a:solidFill>
                  <a:schemeClr val="accent6"/>
                </a:solidFill>
                <a:latin typeface="Courier New" pitchFamily="49" charset="0"/>
              </a:rPr>
              <a:t>_</a:t>
            </a:r>
            <a:r>
              <a:rPr lang="cs-CZ" sz="2400" b="1" dirty="0" err="1" smtClean="0">
                <a:solidFill>
                  <a:schemeClr val="accent6"/>
                </a:solidFill>
                <a:latin typeface="Courier New" pitchFamily="49" charset="0"/>
              </a:rPr>
              <a:t>seq</a:t>
            </a:r>
            <a:r>
              <a:rPr lang="cs-CZ" sz="2400" b="1" dirty="0" smtClean="0">
                <a:solidFill>
                  <a:schemeClr val="accent6"/>
                </a:solidFill>
                <a:latin typeface="Courier New" pitchFamily="49" charset="0"/>
              </a:rPr>
              <a:t>_</a:t>
            </a:r>
            <a:r>
              <a:rPr lang="cs-CZ" sz="2400" b="1" dirty="0" err="1" smtClean="0">
                <a:solidFill>
                  <a:schemeClr val="accent6"/>
                </a:solidFill>
                <a:latin typeface="Courier New" pitchFamily="49" charset="0"/>
              </a:rPr>
              <a:t>cst</a:t>
            </a:r>
            <a:endParaRPr lang="en-US" sz="2400" b="1" dirty="0" smtClean="0">
              <a:solidFill>
                <a:schemeClr val="accent6"/>
              </a:solidFill>
              <a:latin typeface="Courier New" pitchFamily="49" charset="0"/>
            </a:endParaRPr>
          </a:p>
          <a:p>
            <a:pPr lvl="3"/>
            <a:r>
              <a:rPr lang="en-US" dirty="0" smtClean="0"/>
              <a:t>Sequentially consistent</a:t>
            </a:r>
          </a:p>
        </p:txBody>
      </p:sp>
    </p:spTree>
    <p:extLst>
      <p:ext uri="{BB962C8B-B14F-4D97-AF65-F5344CB8AC3E}">
        <p14:creationId xmlns:p14="http://schemas.microsoft.com/office/powerpoint/2010/main" val="1839661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Lock-free programming</a:t>
            </a:r>
            <a:endParaRPr lang="cs-CZ" dirty="0"/>
          </a:p>
        </p:txBody>
      </p:sp>
      <p:pic>
        <p:nvPicPr>
          <p:cNvPr id="4" name="Content Placeholder 3" descr="its-lock-free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47664" y="2780928"/>
            <a:ext cx="5328592" cy="2059633"/>
          </a:xfrm>
        </p:spPr>
      </p:pic>
    </p:spTree>
    <p:extLst>
      <p:ext uri="{BB962C8B-B14F-4D97-AF65-F5344CB8AC3E}">
        <p14:creationId xmlns:p14="http://schemas.microsoft.com/office/powerpoint/2010/main" val="3854603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techniques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987824" y="548680"/>
            <a:ext cx="4979043" cy="6309320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3538736" cy="1295400"/>
          </a:xfrm>
        </p:spPr>
        <p:txBody>
          <a:bodyPr/>
          <a:lstStyle/>
          <a:p>
            <a:r>
              <a:rPr lang="en-US" dirty="0" smtClean="0"/>
              <a:t>Lock-free programming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14833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 loop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Loop example</a:t>
            </a:r>
          </a:p>
          <a:p>
            <a:pPr marL="0" indent="0">
              <a:buNone/>
            </a:pPr>
            <a:r>
              <a:rPr lang="en-US" sz="2400" b="1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for(;;) {</a:t>
            </a:r>
          </a:p>
          <a:p>
            <a:pPr marL="0" indent="0">
              <a:buNone/>
            </a:pPr>
            <a:r>
              <a:rPr lang="en-US" sz="2400" b="1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// read critical data to a local </a:t>
            </a:r>
            <a:r>
              <a:rPr lang="en-US" sz="2400" b="1" dirty="0" err="1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endParaRPr lang="en-US" sz="2400" b="1" dirty="0" smtClean="0">
              <a:solidFill>
                <a:schemeClr val="accent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err="1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list_node</a:t>
            </a:r>
            <a:r>
              <a:rPr lang="en-US" sz="2400" b="1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  <a:r>
              <a:rPr lang="en-US" sz="2400" b="1" dirty="0" err="1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old_head</a:t>
            </a:r>
            <a:r>
              <a:rPr lang="en-US" sz="2400" b="1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head;</a:t>
            </a:r>
          </a:p>
          <a:p>
            <a:pPr marL="0" indent="0">
              <a:buNone/>
            </a:pPr>
            <a:r>
              <a:rPr lang="en-US" sz="24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// speculatively modify new data</a:t>
            </a:r>
          </a:p>
          <a:p>
            <a:pPr marL="0" indent="0">
              <a:buNone/>
            </a:pPr>
            <a:r>
              <a:rPr lang="en-US" sz="24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err="1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pushed_member</a:t>
            </a:r>
            <a:r>
              <a:rPr lang="en-US" sz="2400" b="1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-&gt;next = </a:t>
            </a:r>
            <a:r>
              <a:rPr lang="en-US" sz="2400" b="1" dirty="0" err="1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old_head</a:t>
            </a:r>
            <a:r>
              <a:rPr lang="en-US" sz="2400" b="1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sz="24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// CAS – attempt to write critical data</a:t>
            </a:r>
          </a:p>
          <a:p>
            <a:pPr marL="0" indent="0">
              <a:buNone/>
            </a:pPr>
            <a:r>
              <a:rPr lang="en-US" sz="24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if(CAS(&amp;head, </a:t>
            </a:r>
            <a:r>
              <a:rPr lang="en-US" sz="2400" b="1" dirty="0" err="1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pushed_member</a:t>
            </a:r>
            <a:r>
              <a:rPr lang="en-US" sz="2400" b="1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400" b="1" dirty="0" err="1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old_head</a:t>
            </a:r>
            <a:r>
              <a:rPr lang="en-US" sz="2400" b="1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)==</a:t>
            </a:r>
            <a:br>
              <a:rPr lang="en-US" sz="2400" b="1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400" b="1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US" sz="2400" b="1" dirty="0" err="1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old_head</a:t>
            </a:r>
            <a:r>
              <a:rPr lang="en-US" sz="2400" b="1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return;</a:t>
            </a:r>
          </a:p>
          <a:p>
            <a:pPr marL="0" indent="0">
              <a:buNone/>
            </a:pPr>
            <a:r>
              <a:rPr lang="en-US" sz="24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2400" b="1" dirty="0" smtClean="0">
              <a:solidFill>
                <a:schemeClr val="accent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5252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Memory models</a:t>
            </a:r>
          </a:p>
          <a:p>
            <a:pPr lvl="1"/>
            <a:r>
              <a:rPr lang="en-US" dirty="0" smtClean="0"/>
              <a:t>Memory ordering</a:t>
            </a:r>
          </a:p>
          <a:p>
            <a:pPr lvl="1"/>
            <a:r>
              <a:rPr lang="en-US" dirty="0" smtClean="0"/>
              <a:t>Fence</a:t>
            </a:r>
            <a:endParaRPr lang="en-US" dirty="0"/>
          </a:p>
          <a:p>
            <a:r>
              <a:rPr lang="en-US" dirty="0" smtClean="0"/>
              <a:t>Atomics</a:t>
            </a:r>
          </a:p>
          <a:p>
            <a:r>
              <a:rPr lang="en-US" dirty="0" smtClean="0"/>
              <a:t>Lock-free structures</a:t>
            </a:r>
          </a:p>
          <a:p>
            <a:pPr lvl="1"/>
            <a:r>
              <a:rPr lang="en-US" dirty="0" smtClean="0"/>
              <a:t>Problems</a:t>
            </a:r>
          </a:p>
        </p:txBody>
      </p:sp>
    </p:spTree>
    <p:extLst>
      <p:ext uri="{BB962C8B-B14F-4D97-AF65-F5344CB8AC3E}">
        <p14:creationId xmlns:p14="http://schemas.microsoft.com/office/powerpoint/2010/main" val="1516230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Arrow Connector 8"/>
          <p:cNvCxnSpPr>
            <a:stCxn id="5" idx="3"/>
            <a:endCxn id="6" idx="1"/>
          </p:cNvCxnSpPr>
          <p:nvPr/>
        </p:nvCxnSpPr>
        <p:spPr bwMode="auto">
          <a:xfrm>
            <a:off x="1331640" y="5589240"/>
            <a:ext cx="432048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1" name="Straight Arrow Connector 10"/>
          <p:cNvCxnSpPr>
            <a:stCxn id="6" idx="3"/>
            <a:endCxn id="7" idx="1"/>
          </p:cNvCxnSpPr>
          <p:nvPr/>
        </p:nvCxnSpPr>
        <p:spPr bwMode="auto">
          <a:xfrm>
            <a:off x="2267744" y="5589240"/>
            <a:ext cx="432048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6" name="Rectangle 5"/>
          <p:cNvSpPr/>
          <p:nvPr/>
        </p:nvSpPr>
        <p:spPr bwMode="auto">
          <a:xfrm>
            <a:off x="1763688" y="5373216"/>
            <a:ext cx="504056" cy="432048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A</a:t>
            </a:r>
          </a:p>
        </p:txBody>
      </p:sp>
      <p:cxnSp>
        <p:nvCxnSpPr>
          <p:cNvPr id="16" name="Straight Arrow Connector 15"/>
          <p:cNvCxnSpPr>
            <a:stCxn id="5" idx="3"/>
            <a:endCxn id="7" idx="1"/>
          </p:cNvCxnSpPr>
          <p:nvPr/>
        </p:nvCxnSpPr>
        <p:spPr bwMode="auto">
          <a:xfrm>
            <a:off x="1331640" y="5589240"/>
            <a:ext cx="1368152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7" name="Rectangle 16"/>
          <p:cNvSpPr/>
          <p:nvPr/>
        </p:nvSpPr>
        <p:spPr bwMode="auto">
          <a:xfrm>
            <a:off x="1763688" y="5373216"/>
            <a:ext cx="504056" cy="432048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B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ABA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9263"/>
            <a:ext cx="8229600" cy="2933873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Problem in lock-free programming</a:t>
            </a:r>
          </a:p>
          <a:p>
            <a:pPr lvl="1"/>
            <a:r>
              <a:rPr lang="en-US" dirty="0" smtClean="0"/>
              <a:t>Compared data looks same but they are not</a:t>
            </a:r>
          </a:p>
          <a:p>
            <a:pPr lvl="1"/>
            <a:r>
              <a:rPr lang="en-US" dirty="0" smtClean="0"/>
              <a:t>Workarounds</a:t>
            </a:r>
          </a:p>
          <a:p>
            <a:pPr lvl="2"/>
            <a:r>
              <a:rPr lang="en-US" dirty="0" smtClean="0"/>
              <a:t>Tag, counter</a:t>
            </a:r>
          </a:p>
          <a:p>
            <a:pPr lvl="3"/>
            <a:r>
              <a:rPr lang="en-US" dirty="0" smtClean="0"/>
              <a:t>Use free bits, wraparound</a:t>
            </a:r>
          </a:p>
          <a:p>
            <a:pPr lvl="3"/>
            <a:r>
              <a:rPr lang="en-US" dirty="0" smtClean="0"/>
              <a:t>Large CAS</a:t>
            </a:r>
          </a:p>
          <a:p>
            <a:pPr lvl="4"/>
            <a:r>
              <a:rPr lang="en-US" dirty="0" smtClean="0"/>
              <a:t>All modern architectures have 128-bit CAS</a:t>
            </a:r>
          </a:p>
          <a:p>
            <a:pPr lvl="2"/>
            <a:r>
              <a:rPr lang="en-US" dirty="0" smtClean="0"/>
              <a:t>Intermediate nodes</a:t>
            </a:r>
          </a:p>
          <a:p>
            <a:pPr lvl="3"/>
            <a:r>
              <a:rPr lang="en-US" dirty="0" smtClean="0"/>
              <a:t>Expensive, not using pointers directly</a:t>
            </a:r>
          </a:p>
          <a:p>
            <a:pPr lvl="2"/>
            <a:r>
              <a:rPr lang="en-US" dirty="0" smtClean="0"/>
              <a:t>Deferred reclamation</a:t>
            </a:r>
          </a:p>
        </p:txBody>
      </p:sp>
      <p:sp>
        <p:nvSpPr>
          <p:cNvPr id="5" name="Rectangle 4"/>
          <p:cNvSpPr/>
          <p:nvPr/>
        </p:nvSpPr>
        <p:spPr bwMode="auto">
          <a:xfrm>
            <a:off x="683568" y="5373216"/>
            <a:ext cx="648072" cy="432048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head</a:t>
            </a:r>
          </a:p>
        </p:txBody>
      </p:sp>
      <p:sp>
        <p:nvSpPr>
          <p:cNvPr id="7" name="Rectangle 6"/>
          <p:cNvSpPr/>
          <p:nvPr/>
        </p:nvSpPr>
        <p:spPr bwMode="auto">
          <a:xfrm>
            <a:off x="2699792" y="5373216"/>
            <a:ext cx="504056" cy="432048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C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860032" y="4751856"/>
            <a:ext cx="13131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Read head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4860032" y="5733256"/>
            <a:ext cx="12362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CAS head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 bwMode="auto">
          <a:xfrm>
            <a:off x="1763688" y="5373216"/>
            <a:ext cx="504056" cy="432048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8358973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7" grpId="0" animBg="1"/>
      <p:bldP spid="17" grpId="1" animBg="1"/>
      <p:bldP spid="14" grpId="0"/>
      <p:bldP spid="1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Memory models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smtClean="0"/>
              <a:t>What is it?</a:t>
            </a:r>
          </a:p>
          <a:p>
            <a:pPr lvl="1"/>
            <a:r>
              <a:rPr lang="en-US" dirty="0" smtClean="0"/>
              <a:t>What types of memory ordering you may expect for a given CPU or toolchain</a:t>
            </a:r>
          </a:p>
          <a:p>
            <a:r>
              <a:rPr lang="en-US" dirty="0" smtClean="0"/>
              <a:t>Weak</a:t>
            </a:r>
          </a:p>
          <a:p>
            <a:pPr lvl="1"/>
            <a:r>
              <a:rPr lang="en-US" dirty="0" smtClean="0"/>
              <a:t>Really weak</a:t>
            </a:r>
          </a:p>
          <a:p>
            <a:pPr lvl="2"/>
            <a:r>
              <a:rPr lang="en-US" dirty="0" smtClean="0"/>
              <a:t>Any load and store operations can be reordered with any other load and store, as long as it would never modify the behavior of a single thread</a:t>
            </a:r>
          </a:p>
          <a:p>
            <a:pPr lvl="2"/>
            <a:r>
              <a:rPr lang="en-US" dirty="0" smtClean="0"/>
              <a:t>DEC Alpha, C++ 11</a:t>
            </a:r>
          </a:p>
          <a:p>
            <a:pPr lvl="1"/>
            <a:r>
              <a:rPr lang="en-US" dirty="0" smtClean="0"/>
              <a:t>Weak with data dependency ordering</a:t>
            </a:r>
          </a:p>
          <a:p>
            <a:pPr lvl="2"/>
            <a:r>
              <a:rPr lang="en-US" dirty="0" smtClean="0"/>
              <a:t>If you write A to B, then loading B is as new as A</a:t>
            </a:r>
          </a:p>
          <a:p>
            <a:pPr lvl="2"/>
            <a:r>
              <a:rPr lang="en-US" dirty="0" smtClean="0"/>
              <a:t>ARM, PowerPC, SPARC (older models), IA-64 (Itanium)</a:t>
            </a:r>
          </a:p>
          <a:p>
            <a:r>
              <a:rPr lang="en-US" dirty="0" smtClean="0"/>
              <a:t>Strong</a:t>
            </a:r>
          </a:p>
          <a:p>
            <a:pPr lvl="1"/>
            <a:r>
              <a:rPr lang="en-US" dirty="0" smtClean="0"/>
              <a:t>Every instruction comes with acquire and release semantics</a:t>
            </a:r>
          </a:p>
          <a:p>
            <a:pPr lvl="1"/>
            <a:r>
              <a:rPr lang="en-US" dirty="0" smtClean="0"/>
              <a:t>When one CPU performs a sequence of writes, every other CPU sees those value change in the same order</a:t>
            </a:r>
          </a:p>
          <a:p>
            <a:pPr lvl="1"/>
            <a:r>
              <a:rPr lang="en-US" dirty="0" smtClean="0"/>
              <a:t>Usually</a:t>
            </a:r>
          </a:p>
          <a:p>
            <a:pPr lvl="2"/>
            <a:r>
              <a:rPr lang="en-US" dirty="0" smtClean="0"/>
              <a:t>In certain cases the strong ordering is lost</a:t>
            </a:r>
          </a:p>
          <a:p>
            <a:pPr lvl="2"/>
            <a:r>
              <a:rPr lang="en-US" dirty="0" smtClean="0"/>
              <a:t>x86/64, SPARC in TSO</a:t>
            </a:r>
          </a:p>
          <a:p>
            <a:pPr lvl="1"/>
            <a:r>
              <a:rPr lang="en-US" dirty="0" smtClean="0"/>
              <a:t>Sequential consistency</a:t>
            </a:r>
          </a:p>
          <a:p>
            <a:pPr lvl="2"/>
            <a:r>
              <a:rPr lang="en-US" dirty="0" smtClean="0"/>
              <a:t>No memory ordering</a:t>
            </a:r>
          </a:p>
          <a:p>
            <a:pPr lvl="2"/>
            <a:r>
              <a:rPr lang="en-US" dirty="0" smtClean="0"/>
              <a:t>No HW these days, only SW memory model (Java, C++)</a:t>
            </a:r>
          </a:p>
        </p:txBody>
      </p:sp>
    </p:spTree>
    <p:extLst>
      <p:ext uri="{BB962C8B-B14F-4D97-AF65-F5344CB8AC3E}">
        <p14:creationId xmlns:p14="http://schemas.microsoft.com/office/powerpoint/2010/main" val="312581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Memory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Demo memory model for AMD64</a:t>
            </a:r>
          </a:p>
          <a:p>
            <a:pPr lvl="1"/>
            <a:r>
              <a:rPr lang="en-US" dirty="0" smtClean="0"/>
              <a:t>Single processor</a:t>
            </a:r>
          </a:p>
          <a:p>
            <a:pPr lvl="2"/>
            <a:r>
              <a:rPr lang="en-US" dirty="0" smtClean="0"/>
              <a:t>Out-of-order R are allowed</a:t>
            </a:r>
          </a:p>
          <a:p>
            <a:pPr lvl="2"/>
            <a:r>
              <a:rPr lang="en-US" dirty="0" smtClean="0"/>
              <a:t>Speculative R are allowed</a:t>
            </a:r>
          </a:p>
          <a:p>
            <a:pPr lvl="2"/>
            <a:r>
              <a:rPr lang="en-US" dirty="0" smtClean="0"/>
              <a:t>R can be reordered ahead of W</a:t>
            </a:r>
          </a:p>
          <a:p>
            <a:pPr lvl="2"/>
            <a:r>
              <a:rPr lang="en-US" dirty="0" smtClean="0"/>
              <a:t>R cannot be reordered ahead of W if the R is from the same location as the prior W</a:t>
            </a:r>
          </a:p>
          <a:p>
            <a:pPr lvl="3"/>
            <a:r>
              <a:rPr lang="en-US" dirty="0" smtClean="0"/>
              <a:t>Stall the instruction until W completed</a:t>
            </a:r>
          </a:p>
          <a:p>
            <a:pPr lvl="2"/>
            <a:r>
              <a:rPr lang="en-US" dirty="0" smtClean="0"/>
              <a:t>Instruction fetch is parallel, asynchronous stream of R  that is independent and unordered with loads from instructions</a:t>
            </a:r>
          </a:p>
          <a:p>
            <a:pPr lvl="2"/>
            <a:r>
              <a:rPr lang="en-US" dirty="0" smtClean="0"/>
              <a:t>Out-of-order W are not allowed</a:t>
            </a:r>
          </a:p>
          <a:p>
            <a:pPr lvl="2"/>
            <a:r>
              <a:rPr lang="en-US" dirty="0" smtClean="0"/>
              <a:t>Speculative W are not allowed</a:t>
            </a:r>
          </a:p>
          <a:p>
            <a:pPr lvl="2"/>
            <a:r>
              <a:rPr lang="en-US" dirty="0" smtClean="0"/>
              <a:t>Write buffering is allowed</a:t>
            </a:r>
          </a:p>
          <a:p>
            <a:pPr lvl="2"/>
            <a:r>
              <a:rPr lang="en-US" dirty="0" smtClean="0"/>
              <a:t>Write combining is allowed</a:t>
            </a:r>
          </a:p>
        </p:txBody>
      </p:sp>
    </p:spTree>
    <p:extLst>
      <p:ext uri="{BB962C8B-B14F-4D97-AF65-F5344CB8AC3E}">
        <p14:creationId xmlns:p14="http://schemas.microsoft.com/office/powerpoint/2010/main" val="1657775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Memory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Demo memory model for AMD64</a:t>
            </a:r>
          </a:p>
          <a:p>
            <a:pPr lvl="1"/>
            <a:r>
              <a:rPr lang="en-US" dirty="0" smtClean="0"/>
              <a:t>Multiprocessor</a:t>
            </a:r>
          </a:p>
          <a:p>
            <a:pPr marL="1150937" lvl="2" indent="-457200">
              <a:buFont typeface="+mj-lt"/>
              <a:buAutoNum type="arabicPeriod"/>
            </a:pPr>
            <a:r>
              <a:rPr lang="en-US" dirty="0" smtClean="0"/>
              <a:t>All L, S from a single CPU appear in program order</a:t>
            </a:r>
          </a:p>
          <a:p>
            <a:pPr marL="1150937" lvl="2" indent="-457200">
              <a:buFont typeface="+mj-lt"/>
              <a:buAutoNum type="arabicPeriod"/>
            </a:pPr>
            <a:r>
              <a:rPr lang="en-US" dirty="0" smtClean="0"/>
              <a:t>Successive S from a single CPU are committed to memory and visible to other CPUs in program order</a:t>
            </a:r>
          </a:p>
          <a:p>
            <a:pPr marL="1150937" lvl="2" indent="-457200">
              <a:buFont typeface="+mj-lt"/>
              <a:buAutoNum type="arabicPeriod"/>
            </a:pPr>
            <a:r>
              <a:rPr lang="en-US" dirty="0" smtClean="0"/>
              <a:t>S from a CPU cannot be reordered prior L</a:t>
            </a:r>
          </a:p>
          <a:p>
            <a:pPr marL="1150937" lvl="2" indent="-457200">
              <a:buFont typeface="+mj-lt"/>
              <a:buAutoNum type="arabicPeriod"/>
            </a:pPr>
            <a:r>
              <a:rPr lang="en-US" dirty="0" smtClean="0"/>
              <a:t>S can be delayed by buffering, therefore S from s CPU may not appear to be sequentially consistent</a:t>
            </a:r>
          </a:p>
          <a:p>
            <a:pPr marL="1150937" lvl="2" indent="-457200">
              <a:buFont typeface="+mj-lt"/>
              <a:buAutoNum type="arabicPeriod"/>
            </a:pPr>
            <a:r>
              <a:rPr lang="en-US" dirty="0" smtClean="0"/>
              <a:t>Non-overlapping L may pass S</a:t>
            </a:r>
          </a:p>
          <a:p>
            <a:pPr marL="1150937" lvl="2" indent="-457200">
              <a:buFont typeface="+mj-lt"/>
              <a:buAutoNum type="arabicPeriod"/>
            </a:pPr>
            <a:r>
              <a:rPr lang="en-US" dirty="0" smtClean="0"/>
              <a:t>Dependent S between different CPUs appear to occur in program order</a:t>
            </a:r>
          </a:p>
          <a:p>
            <a:pPr marL="1150937" lvl="2" indent="-457200">
              <a:buFont typeface="+mj-lt"/>
              <a:buAutoNum type="arabicPeriod"/>
            </a:pPr>
            <a:r>
              <a:rPr lang="en-US" dirty="0" smtClean="0"/>
              <a:t>Local visibility may differ from the global visibility (data bypass)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1250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Memory model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Examples</a:t>
            </a:r>
          </a:p>
          <a:p>
            <a:pPr lvl="1"/>
            <a:r>
              <a:rPr lang="en-US" dirty="0" smtClean="0"/>
              <a:t>Rule 1</a:t>
            </a:r>
            <a:endParaRPr lang="en-US" dirty="0"/>
          </a:p>
          <a:p>
            <a:pPr lvl="2"/>
            <a:r>
              <a:rPr lang="en-US" dirty="0" smtClean="0"/>
              <a:t>L A cannot R 0 when L B reads 1</a:t>
            </a:r>
          </a:p>
          <a:p>
            <a:pPr lvl="2"/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Rule 3</a:t>
            </a:r>
          </a:p>
          <a:p>
            <a:pPr lvl="2"/>
            <a:r>
              <a:rPr lang="en-US" dirty="0" smtClean="0"/>
              <a:t>L A and L B cannot both read 1</a:t>
            </a:r>
          </a:p>
          <a:p>
            <a:pPr lvl="2"/>
            <a:endParaRPr lang="en-US" dirty="0" smtClean="0"/>
          </a:p>
          <a:p>
            <a:pPr lvl="2"/>
            <a:endParaRPr lang="en-US" dirty="0" smtClean="0"/>
          </a:p>
          <a:p>
            <a:pPr lvl="1"/>
            <a:r>
              <a:rPr lang="en-US" dirty="0" smtClean="0"/>
              <a:t>Rule 4</a:t>
            </a:r>
          </a:p>
          <a:p>
            <a:pPr lvl="2"/>
            <a:r>
              <a:rPr lang="en-US" dirty="0" smtClean="0"/>
              <a:t>Both L A and L B may read 1</a:t>
            </a:r>
          </a:p>
          <a:p>
            <a:pPr lvl="2"/>
            <a:endParaRPr lang="en-US" dirty="0"/>
          </a:p>
          <a:p>
            <a:pPr lvl="2"/>
            <a:r>
              <a:rPr lang="en-US" dirty="0"/>
              <a:t> </a:t>
            </a:r>
            <a:endParaRPr lang="en-US" dirty="0" smtClean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300031"/>
              </p:ext>
            </p:extLst>
          </p:nvPr>
        </p:nvGraphicFramePr>
        <p:xfrm>
          <a:off x="899592" y="2730848"/>
          <a:ext cx="1512168" cy="64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00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CPU0</a:t>
                      </a:r>
                      <a:endParaRPr lang="en-US" sz="1400" dirty="0"/>
                    </a:p>
                  </a:txBody>
                  <a:tcPr marL="72000" marR="0" marT="0" marB="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CPU1</a:t>
                      </a:r>
                      <a:endParaRPr lang="en-US" sz="1400" dirty="0"/>
                    </a:p>
                  </a:txBody>
                  <a:tcPr marL="7200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 A=1</a:t>
                      </a:r>
                      <a:endParaRPr lang="en-US" sz="1400" dirty="0"/>
                    </a:p>
                  </a:txBody>
                  <a:tcPr marL="72000" marR="0" marT="0" marB="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L B</a:t>
                      </a:r>
                      <a:endParaRPr lang="en-US" sz="1400" dirty="0"/>
                    </a:p>
                  </a:txBody>
                  <a:tcPr marL="7200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 B=1</a:t>
                      </a:r>
                      <a:endParaRPr lang="en-US" sz="1400" dirty="0"/>
                    </a:p>
                  </a:txBody>
                  <a:tcPr marL="72000" marR="0" marT="0" marB="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L A</a:t>
                      </a:r>
                      <a:endParaRPr lang="en-US" sz="1400" dirty="0"/>
                    </a:p>
                  </a:txBody>
                  <a:tcPr marL="7200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5065470"/>
              </p:ext>
            </p:extLst>
          </p:nvPr>
        </p:nvGraphicFramePr>
        <p:xfrm>
          <a:off x="899592" y="3964207"/>
          <a:ext cx="1512168" cy="64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32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889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CPU0</a:t>
                      </a:r>
                      <a:endParaRPr lang="en-US" sz="1400" dirty="0"/>
                    </a:p>
                  </a:txBody>
                  <a:tcPr marL="72000" marR="0" marT="0" marB="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CPU 1</a:t>
                      </a:r>
                      <a:endParaRPr lang="en-US" sz="1400" dirty="0"/>
                    </a:p>
                  </a:txBody>
                  <a:tcPr marL="7200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L A</a:t>
                      </a:r>
                      <a:endParaRPr lang="en-US" sz="1400" dirty="0"/>
                    </a:p>
                  </a:txBody>
                  <a:tcPr marL="72000" marR="0" marT="0" marB="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L B</a:t>
                      </a:r>
                      <a:endParaRPr lang="en-US" sz="1400" dirty="0"/>
                    </a:p>
                  </a:txBody>
                  <a:tcPr marL="7200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 B=1</a:t>
                      </a:r>
                      <a:endParaRPr lang="en-US" sz="1400" dirty="0"/>
                    </a:p>
                  </a:txBody>
                  <a:tcPr marL="72000" marR="0" marT="0" marB="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 A=1</a:t>
                      </a:r>
                      <a:endParaRPr lang="en-US" sz="1400" dirty="0"/>
                    </a:p>
                  </a:txBody>
                  <a:tcPr marL="7200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2727688"/>
              </p:ext>
            </p:extLst>
          </p:nvPr>
        </p:nvGraphicFramePr>
        <p:xfrm>
          <a:off x="899592" y="5228856"/>
          <a:ext cx="1512168" cy="1066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60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60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CPU0</a:t>
                      </a:r>
                      <a:endParaRPr lang="en-US" sz="1400" dirty="0"/>
                    </a:p>
                  </a:txBody>
                  <a:tcPr marL="72000" marR="0" marT="0" marB="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CPU1</a:t>
                      </a:r>
                      <a:endParaRPr lang="en-US" sz="1400" dirty="0"/>
                    </a:p>
                  </a:txBody>
                  <a:tcPr marL="7200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 A=1</a:t>
                      </a:r>
                      <a:endParaRPr lang="en-US" sz="1400" dirty="0"/>
                    </a:p>
                  </a:txBody>
                  <a:tcPr marL="72000" marR="0" marT="0" marB="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 B=1</a:t>
                      </a:r>
                      <a:endParaRPr lang="en-US" sz="1400" dirty="0"/>
                    </a:p>
                  </a:txBody>
                  <a:tcPr marL="7200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…</a:t>
                      </a:r>
                      <a:endParaRPr lang="en-US" sz="1400" dirty="0"/>
                    </a:p>
                  </a:txBody>
                  <a:tcPr marL="72000" marR="0" marT="0" marB="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…</a:t>
                      </a:r>
                      <a:endParaRPr lang="en-US" sz="1400" dirty="0"/>
                    </a:p>
                  </a:txBody>
                  <a:tcPr marL="7200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 A=2</a:t>
                      </a:r>
                      <a:endParaRPr lang="en-US" sz="1400" dirty="0"/>
                    </a:p>
                  </a:txBody>
                  <a:tcPr marL="72000" marR="0" marT="0" marB="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 B=2</a:t>
                      </a:r>
                      <a:endParaRPr lang="en-US" sz="1400" dirty="0"/>
                    </a:p>
                  </a:txBody>
                  <a:tcPr marL="7200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L B</a:t>
                      </a:r>
                      <a:endParaRPr lang="en-US" sz="1400" dirty="0"/>
                    </a:p>
                  </a:txBody>
                  <a:tcPr marL="72000" marR="0" marT="0" marB="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L A</a:t>
                      </a:r>
                      <a:endParaRPr lang="en-US" sz="1400" dirty="0"/>
                    </a:p>
                  </a:txBody>
                  <a:tcPr marL="72000" marR="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40270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Memory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dirty="0" smtClean="0"/>
              <a:t>Examples</a:t>
            </a:r>
          </a:p>
          <a:p>
            <a:pPr lvl="1"/>
            <a:r>
              <a:rPr lang="en-US" dirty="0" smtClean="0"/>
              <a:t>Rule 5</a:t>
            </a:r>
          </a:p>
          <a:p>
            <a:pPr lvl="2"/>
            <a:r>
              <a:rPr lang="en-US" dirty="0" smtClean="0"/>
              <a:t>All combinations (00, 01, 10, 11) may be observed by both CPUs</a:t>
            </a:r>
          </a:p>
          <a:p>
            <a:pPr lvl="2"/>
            <a:endParaRPr lang="en-US" dirty="0" smtClean="0"/>
          </a:p>
          <a:p>
            <a:pPr lvl="2"/>
            <a:endParaRPr lang="en-US" dirty="0" smtClean="0"/>
          </a:p>
          <a:p>
            <a:pPr lvl="2"/>
            <a:endParaRPr lang="en-US" dirty="0"/>
          </a:p>
          <a:p>
            <a:pPr lvl="2"/>
            <a:endParaRPr lang="en-US" dirty="0" smtClean="0"/>
          </a:p>
          <a:p>
            <a:pPr lvl="1"/>
            <a:r>
              <a:rPr lang="en-US" dirty="0" smtClean="0"/>
              <a:t>Rule 6</a:t>
            </a:r>
          </a:p>
          <a:p>
            <a:pPr lvl="2"/>
            <a:r>
              <a:rPr lang="en-US" dirty="0" smtClean="0"/>
              <a:t>If CPU1 reads a value from A before carrying out S B, and if CPU2 reads updated value from B, a subsequent R A must also be updated value</a:t>
            </a:r>
          </a:p>
          <a:p>
            <a:pPr lvl="2"/>
            <a:endParaRPr lang="en-US" dirty="0" smtClean="0"/>
          </a:p>
          <a:p>
            <a:pPr lvl="2"/>
            <a:endParaRPr lang="en-US" dirty="0" smtClean="0"/>
          </a:p>
          <a:p>
            <a:pPr lvl="2"/>
            <a:endParaRPr lang="en-US" dirty="0"/>
          </a:p>
          <a:p>
            <a:pPr lvl="2"/>
            <a:endParaRPr lang="en-US" dirty="0" smtClean="0"/>
          </a:p>
          <a:p>
            <a:pPr lvl="2"/>
            <a:endParaRPr lang="en-US" dirty="0" smtClean="0"/>
          </a:p>
          <a:p>
            <a:pPr lvl="2"/>
            <a:endParaRPr lang="en-US" dirty="0" smtClean="0"/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1"/>
            <a:r>
              <a:rPr lang="en-US" dirty="0" smtClean="0"/>
              <a:t>Rule 7</a:t>
            </a:r>
          </a:p>
          <a:p>
            <a:pPr lvl="2"/>
            <a:r>
              <a:rPr lang="en-US" dirty="0" smtClean="0"/>
              <a:t>L A in CPU0 can read 1 using data bypass, while L A in CPU1 can read 0, similarly for B</a:t>
            </a:r>
          </a:p>
          <a:p>
            <a:pPr lvl="2"/>
            <a:endParaRPr lang="en-US" dirty="0" smtClean="0"/>
          </a:p>
          <a:p>
            <a:pPr lvl="2"/>
            <a:r>
              <a:rPr lang="en-US" dirty="0" smtClean="0"/>
              <a:t> 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3957683"/>
              </p:ext>
            </p:extLst>
          </p:nvPr>
        </p:nvGraphicFramePr>
        <p:xfrm>
          <a:off x="827584" y="2263259"/>
          <a:ext cx="1872208" cy="64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61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CPU0</a:t>
                      </a:r>
                      <a:endParaRPr lang="en-US" sz="1400" dirty="0"/>
                    </a:p>
                  </a:txBody>
                  <a:tcPr marL="72000" marR="0" marT="0" marB="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CPU1</a:t>
                      </a:r>
                      <a:endParaRPr lang="en-US" sz="1400" dirty="0"/>
                    </a:p>
                  </a:txBody>
                  <a:tcPr marL="7200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20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 A=1</a:t>
                      </a:r>
                      <a:endParaRPr lang="en-US" sz="1400" dirty="0"/>
                    </a:p>
                  </a:txBody>
                  <a:tcPr marL="72000" marR="0" marT="0" marB="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 B=1</a:t>
                      </a:r>
                      <a:endParaRPr lang="en-US" sz="1400" dirty="0"/>
                    </a:p>
                  </a:txBody>
                  <a:tcPr marL="7200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L B</a:t>
                      </a:r>
                      <a:endParaRPr lang="en-US" sz="1400" dirty="0"/>
                    </a:p>
                  </a:txBody>
                  <a:tcPr marL="72000" marR="0" marT="0" marB="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L A</a:t>
                      </a:r>
                      <a:endParaRPr lang="en-US" sz="1400" dirty="0"/>
                    </a:p>
                  </a:txBody>
                  <a:tcPr marL="7200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3382073"/>
              </p:ext>
            </p:extLst>
          </p:nvPr>
        </p:nvGraphicFramePr>
        <p:xfrm>
          <a:off x="827584" y="3455148"/>
          <a:ext cx="2448270" cy="1280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60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160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160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270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CPU0</a:t>
                      </a:r>
                      <a:endParaRPr lang="en-US" sz="1400" dirty="0"/>
                    </a:p>
                  </a:txBody>
                  <a:tcPr marL="72000" marR="0" marT="0" marB="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CPU1</a:t>
                      </a:r>
                      <a:endParaRPr lang="en-US" sz="1400" dirty="0"/>
                    </a:p>
                  </a:txBody>
                  <a:tcPr marL="72000" marR="0" marT="0" marB="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CPU2</a:t>
                      </a:r>
                      <a:endParaRPr lang="en-US" sz="1400" dirty="0"/>
                    </a:p>
                  </a:txBody>
                  <a:tcPr marL="7200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364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 A=1</a:t>
                      </a:r>
                      <a:endParaRPr lang="en-US" sz="1400" dirty="0"/>
                    </a:p>
                  </a:txBody>
                  <a:tcPr marL="72000" marR="0" marT="0" marB="0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72000" marR="0" marT="0" marB="0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7200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028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72000" marR="0" marT="0" marB="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L A (1)</a:t>
                      </a:r>
                      <a:endParaRPr lang="en-US" sz="1400" dirty="0"/>
                    </a:p>
                  </a:txBody>
                  <a:tcPr marL="72000" marR="0" marT="0" marB="0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7200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692"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72000" marR="0" marT="0" marB="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 B=1</a:t>
                      </a:r>
                      <a:endParaRPr lang="en-US" sz="1400" dirty="0"/>
                    </a:p>
                  </a:txBody>
                  <a:tcPr marL="72000" marR="0" marT="0" marB="0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7200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356"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72000" marR="0" marT="0" marB="0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72000" marR="0" marT="0" marB="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L B (1)</a:t>
                      </a:r>
                      <a:endParaRPr lang="en-US" sz="1400" dirty="0"/>
                    </a:p>
                  </a:txBody>
                  <a:tcPr marL="72000" marR="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784"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72000" marR="0" marT="0" marB="0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72000" marR="0" marT="0" marB="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L A (1)</a:t>
                      </a:r>
                      <a:endParaRPr lang="en-US" sz="1400" dirty="0"/>
                    </a:p>
                  </a:txBody>
                  <a:tcPr marL="72000" marR="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806696"/>
              </p:ext>
            </p:extLst>
          </p:nvPr>
        </p:nvGraphicFramePr>
        <p:xfrm>
          <a:off x="827584" y="5150925"/>
          <a:ext cx="1872208" cy="85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61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CPU0</a:t>
                      </a:r>
                      <a:endParaRPr lang="en-US" sz="1400" dirty="0"/>
                    </a:p>
                  </a:txBody>
                  <a:tcPr marL="72000" marR="0" marT="0" marB="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CPU1</a:t>
                      </a:r>
                      <a:endParaRPr lang="en-US" sz="1400" dirty="0"/>
                    </a:p>
                  </a:txBody>
                  <a:tcPr marL="7200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 A=1</a:t>
                      </a:r>
                      <a:endParaRPr lang="en-US" sz="1400" dirty="0"/>
                    </a:p>
                  </a:txBody>
                  <a:tcPr marL="72000" marR="0" marT="0" marB="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 B=1</a:t>
                      </a:r>
                      <a:endParaRPr lang="en-US" sz="1400" dirty="0"/>
                    </a:p>
                  </a:txBody>
                  <a:tcPr marL="7200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L A</a:t>
                      </a:r>
                      <a:endParaRPr lang="en-US" sz="1400" dirty="0"/>
                    </a:p>
                  </a:txBody>
                  <a:tcPr marL="72000" marR="0" marT="0" marB="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L B</a:t>
                      </a:r>
                      <a:endParaRPr lang="en-US" sz="1400" dirty="0"/>
                    </a:p>
                  </a:txBody>
                  <a:tcPr marL="7200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5384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L B</a:t>
                      </a:r>
                      <a:endParaRPr lang="en-US" sz="1400" dirty="0"/>
                    </a:p>
                  </a:txBody>
                  <a:tcPr marL="72000" marR="0" marT="0" marB="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L A</a:t>
                      </a:r>
                      <a:endParaRPr lang="en-US" sz="1400" dirty="0"/>
                    </a:p>
                  </a:txBody>
                  <a:tcPr marL="7200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95958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Memory models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Barriers</a:t>
            </a:r>
          </a:p>
          <a:p>
            <a:pPr lvl="1"/>
            <a:r>
              <a:rPr lang="en-US" dirty="0" smtClean="0"/>
              <a:t>Acquire barrier</a:t>
            </a:r>
          </a:p>
          <a:p>
            <a:pPr lvl="2"/>
            <a:r>
              <a:rPr lang="en-US" dirty="0" smtClean="0"/>
              <a:t>All loads read after acquire will perform after it (loads do not overtake acquire)</a:t>
            </a:r>
          </a:p>
          <a:p>
            <a:pPr lvl="1"/>
            <a:r>
              <a:rPr lang="en-US" dirty="0" smtClean="0"/>
              <a:t>Release barrier</a:t>
            </a:r>
          </a:p>
          <a:p>
            <a:pPr lvl="2"/>
            <a:r>
              <a:rPr lang="en-US" dirty="0" smtClean="0"/>
              <a:t>All stores written before release are committed before the release (writes do not delay)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577054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Memory model – totally weak ordering demo</a:t>
            </a:r>
            <a:endParaRPr lang="en-US" dirty="0"/>
          </a:p>
        </p:txBody>
      </p:sp>
      <p:cxnSp>
        <p:nvCxnSpPr>
          <p:cNvPr id="5" name="Straight Connector 4"/>
          <p:cNvCxnSpPr>
            <a:endCxn id="6" idx="0"/>
          </p:cNvCxnSpPr>
          <p:nvPr/>
        </p:nvCxnSpPr>
        <p:spPr bwMode="auto">
          <a:xfrm flipH="1">
            <a:off x="2627784" y="1628800"/>
            <a:ext cx="2214" cy="26958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" name="TextBox 5"/>
          <p:cNvSpPr txBox="1"/>
          <p:nvPr/>
        </p:nvSpPr>
        <p:spPr>
          <a:xfrm>
            <a:off x="2285350" y="1898380"/>
            <a:ext cx="6848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LD A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272558" y="4263936"/>
            <a:ext cx="7104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LD C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977605" y="3117786"/>
            <a:ext cx="13003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JCOND L1</a:t>
            </a:r>
            <a:endParaRPr lang="en-US" dirty="0"/>
          </a:p>
        </p:txBody>
      </p:sp>
      <p:cxnSp>
        <p:nvCxnSpPr>
          <p:cNvPr id="11" name="Straight Connector 10"/>
          <p:cNvCxnSpPr>
            <a:stCxn id="27" idx="2"/>
            <a:endCxn id="9" idx="0"/>
          </p:cNvCxnSpPr>
          <p:nvPr/>
        </p:nvCxnSpPr>
        <p:spPr bwMode="auto">
          <a:xfrm flipH="1">
            <a:off x="2627783" y="2894966"/>
            <a:ext cx="1" cy="22282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Straight Connector 12"/>
          <p:cNvCxnSpPr>
            <a:stCxn id="9" idx="2"/>
            <a:endCxn id="14" idx="0"/>
          </p:cNvCxnSpPr>
          <p:nvPr/>
        </p:nvCxnSpPr>
        <p:spPr bwMode="auto">
          <a:xfrm>
            <a:off x="2627783" y="3487118"/>
            <a:ext cx="0" cy="22282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4" name="TextBox 13"/>
          <p:cNvSpPr txBox="1"/>
          <p:nvPr/>
        </p:nvSpPr>
        <p:spPr>
          <a:xfrm>
            <a:off x="2281053" y="3709938"/>
            <a:ext cx="6934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 X</a:t>
            </a:r>
            <a:endParaRPr lang="en-US" dirty="0"/>
          </a:p>
        </p:txBody>
      </p:sp>
      <p:cxnSp>
        <p:nvCxnSpPr>
          <p:cNvPr id="19" name="Straight Connector 18"/>
          <p:cNvCxnSpPr>
            <a:stCxn id="14" idx="2"/>
            <a:endCxn id="7" idx="0"/>
          </p:cNvCxnSpPr>
          <p:nvPr/>
        </p:nvCxnSpPr>
        <p:spPr bwMode="auto">
          <a:xfrm>
            <a:off x="2627783" y="4079270"/>
            <a:ext cx="1" cy="18466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1" name="TextBox 20"/>
          <p:cNvSpPr txBox="1"/>
          <p:nvPr/>
        </p:nvSpPr>
        <p:spPr>
          <a:xfrm>
            <a:off x="2283138" y="4817934"/>
            <a:ext cx="6892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 Y</a:t>
            </a:r>
            <a:endParaRPr lang="en-US" dirty="0"/>
          </a:p>
        </p:txBody>
      </p:sp>
      <p:cxnSp>
        <p:nvCxnSpPr>
          <p:cNvPr id="23" name="Straight Connector 22"/>
          <p:cNvCxnSpPr>
            <a:stCxn id="7" idx="2"/>
            <a:endCxn id="21" idx="0"/>
          </p:cNvCxnSpPr>
          <p:nvPr/>
        </p:nvCxnSpPr>
        <p:spPr bwMode="auto">
          <a:xfrm>
            <a:off x="2627784" y="4633268"/>
            <a:ext cx="0" cy="18466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4" name="TextBox 23"/>
          <p:cNvSpPr txBox="1"/>
          <p:nvPr/>
        </p:nvSpPr>
        <p:spPr>
          <a:xfrm>
            <a:off x="1472338" y="4540935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L1: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2278970" y="2525634"/>
            <a:ext cx="6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LD B</a:t>
            </a:r>
            <a:endParaRPr lang="en-US" dirty="0"/>
          </a:p>
        </p:txBody>
      </p:sp>
      <p:cxnSp>
        <p:nvCxnSpPr>
          <p:cNvPr id="32" name="Straight Connector 31"/>
          <p:cNvCxnSpPr>
            <a:stCxn id="6" idx="2"/>
            <a:endCxn id="27" idx="0"/>
          </p:cNvCxnSpPr>
          <p:nvPr/>
        </p:nvCxnSpPr>
        <p:spPr bwMode="auto">
          <a:xfrm>
            <a:off x="2627784" y="2267712"/>
            <a:ext cx="0" cy="25792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4" name="Straight Connector 33"/>
          <p:cNvCxnSpPr>
            <a:stCxn id="21" idx="2"/>
          </p:cNvCxnSpPr>
          <p:nvPr/>
        </p:nvCxnSpPr>
        <p:spPr bwMode="auto">
          <a:xfrm flipH="1">
            <a:off x="2625571" y="5187266"/>
            <a:ext cx="2213" cy="46219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7" name="Rectangle 56"/>
          <p:cNvSpPr/>
          <p:nvPr/>
        </p:nvSpPr>
        <p:spPr bwMode="auto">
          <a:xfrm>
            <a:off x="1905491" y="834431"/>
            <a:ext cx="1440160" cy="1377576"/>
          </a:xfrm>
          <a:prstGeom prst="rect">
            <a:avLst/>
          </a:prstGeom>
          <a:noFill/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4211960" y="1529048"/>
            <a:ext cx="7360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RD B</a:t>
            </a:r>
            <a:endParaRPr lang="en-US" dirty="0"/>
          </a:p>
        </p:txBody>
      </p:sp>
      <p:sp>
        <p:nvSpPr>
          <p:cNvPr id="63" name="TextBox 62"/>
          <p:cNvSpPr txBox="1"/>
          <p:nvPr/>
        </p:nvSpPr>
        <p:spPr>
          <a:xfrm>
            <a:off x="4210067" y="1898380"/>
            <a:ext cx="7233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RD A</a:t>
            </a:r>
            <a:endParaRPr lang="en-US" dirty="0"/>
          </a:p>
        </p:txBody>
      </p:sp>
      <p:sp>
        <p:nvSpPr>
          <p:cNvPr id="22" name="Rectangle 21"/>
          <p:cNvSpPr/>
          <p:nvPr/>
        </p:nvSpPr>
        <p:spPr bwMode="auto">
          <a:xfrm>
            <a:off x="1905491" y="1786970"/>
            <a:ext cx="1440160" cy="1377576"/>
          </a:xfrm>
          <a:prstGeom prst="rect">
            <a:avLst/>
          </a:prstGeom>
          <a:noFill/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210067" y="5311920"/>
            <a:ext cx="7873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WR X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508104" y="5496586"/>
            <a:ext cx="13131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Delayed W</a:t>
            </a:r>
            <a:endParaRPr lang="en-US" dirty="0"/>
          </a:p>
        </p:txBody>
      </p:sp>
      <p:cxnSp>
        <p:nvCxnSpPr>
          <p:cNvPr id="12" name="Straight Arrow Connector 11"/>
          <p:cNvCxnSpPr>
            <a:stCxn id="8" idx="1"/>
            <a:endCxn id="3" idx="3"/>
          </p:cNvCxnSpPr>
          <p:nvPr/>
        </p:nvCxnSpPr>
        <p:spPr bwMode="auto">
          <a:xfrm flipH="1" flipV="1">
            <a:off x="4997462" y="5496586"/>
            <a:ext cx="510642" cy="18466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6" name="TextBox 15"/>
          <p:cNvSpPr txBox="1"/>
          <p:nvPr/>
        </p:nvSpPr>
        <p:spPr>
          <a:xfrm>
            <a:off x="4214423" y="3117786"/>
            <a:ext cx="7489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RD C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5508104" y="3289981"/>
            <a:ext cx="16081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Speculative R</a:t>
            </a:r>
            <a:endParaRPr lang="en-US" dirty="0"/>
          </a:p>
        </p:txBody>
      </p:sp>
      <p:cxnSp>
        <p:nvCxnSpPr>
          <p:cNvPr id="25" name="Straight Arrow Connector 24"/>
          <p:cNvCxnSpPr>
            <a:stCxn id="17" idx="1"/>
            <a:endCxn id="16" idx="3"/>
          </p:cNvCxnSpPr>
          <p:nvPr/>
        </p:nvCxnSpPr>
        <p:spPr bwMode="auto">
          <a:xfrm flipH="1" flipV="1">
            <a:off x="4963346" y="3302452"/>
            <a:ext cx="544758" cy="172195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6" name="TextBox 25"/>
          <p:cNvSpPr txBox="1"/>
          <p:nvPr/>
        </p:nvSpPr>
        <p:spPr>
          <a:xfrm>
            <a:off x="5508104" y="1755014"/>
            <a:ext cx="14200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 </a:t>
            </a:r>
            <a:r>
              <a:rPr lang="en-US" dirty="0" smtClean="0"/>
              <a:t>reordering</a:t>
            </a:r>
            <a:endParaRPr lang="en-US" dirty="0"/>
          </a:p>
        </p:txBody>
      </p:sp>
      <p:cxnSp>
        <p:nvCxnSpPr>
          <p:cNvPr id="29" name="Straight Arrow Connector 28"/>
          <p:cNvCxnSpPr>
            <a:stCxn id="26" idx="1"/>
            <a:endCxn id="63" idx="3"/>
          </p:cNvCxnSpPr>
          <p:nvPr/>
        </p:nvCxnSpPr>
        <p:spPr bwMode="auto">
          <a:xfrm flipH="1">
            <a:off x="4933407" y="1939680"/>
            <a:ext cx="574697" cy="14336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3" name="TextBox 32"/>
          <p:cNvSpPr txBox="1"/>
          <p:nvPr/>
        </p:nvSpPr>
        <p:spPr>
          <a:xfrm>
            <a:off x="5489032" y="3709938"/>
            <a:ext cx="28520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Don’t make speculative W</a:t>
            </a:r>
            <a:endParaRPr lang="en-US" dirty="0"/>
          </a:p>
        </p:txBody>
      </p:sp>
      <p:cxnSp>
        <p:nvCxnSpPr>
          <p:cNvPr id="37" name="Straight Arrow Connector 36"/>
          <p:cNvCxnSpPr>
            <a:stCxn id="33" idx="1"/>
            <a:endCxn id="14" idx="3"/>
          </p:cNvCxnSpPr>
          <p:nvPr/>
        </p:nvCxnSpPr>
        <p:spPr bwMode="auto">
          <a:xfrm flipH="1">
            <a:off x="2974513" y="3894604"/>
            <a:ext cx="2514519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2" name="Rectangle 41"/>
          <p:cNvSpPr/>
          <p:nvPr/>
        </p:nvSpPr>
        <p:spPr bwMode="auto">
          <a:xfrm>
            <a:off x="1905491" y="3220251"/>
            <a:ext cx="1440160" cy="1377576"/>
          </a:xfrm>
          <a:prstGeom prst="rect">
            <a:avLst/>
          </a:prstGeom>
          <a:noFill/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4210067" y="5001539"/>
            <a:ext cx="7832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WR Y</a:t>
            </a:r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5486336" y="4891962"/>
            <a:ext cx="14542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 reordering</a:t>
            </a:r>
            <a:endParaRPr lang="en-US" dirty="0"/>
          </a:p>
        </p:txBody>
      </p:sp>
      <p:cxnSp>
        <p:nvCxnSpPr>
          <p:cNvPr id="41" name="Straight Arrow Connector 40"/>
          <p:cNvCxnSpPr>
            <a:stCxn id="39" idx="1"/>
            <a:endCxn id="38" idx="3"/>
          </p:cNvCxnSpPr>
          <p:nvPr/>
        </p:nvCxnSpPr>
        <p:spPr bwMode="auto">
          <a:xfrm flipH="1">
            <a:off x="4993295" y="5076628"/>
            <a:ext cx="493041" cy="10957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1351687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7.40741E-7 L 0.00017 0.0886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442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17 0.08866 L 0.00017 0.1382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47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3.7037E-7 L 0.00017 0.1331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66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17 0.13311 L 0.00017 0.20694 " pathEditMode="relative" rAng="0" ptsTypes="AA">
                                      <p:cBhvr>
                                        <p:cTn id="40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95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2.59259E-6 L 0.00017 0.0787 " pathEditMode="relative" rAng="0" ptsTypes="AA">
                                      <p:cBhvr>
                                        <p:cTn id="56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93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2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17 0.0787 L 0.00017 0.23449 " pathEditMode="relative" rAng="0" ptsTypes="AA">
                                      <p:cBhvr>
                                        <p:cTn id="68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77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" grpId="0" animBg="1"/>
      <p:bldP spid="57" grpId="1" animBg="1"/>
      <p:bldP spid="57" grpId="2" animBg="1"/>
      <p:bldP spid="60" grpId="0"/>
      <p:bldP spid="63" grpId="0"/>
      <p:bldP spid="22" grpId="0" animBg="1"/>
      <p:bldP spid="22" grpId="1" animBg="1"/>
      <p:bldP spid="22" grpId="2" animBg="1"/>
      <p:bldP spid="22" grpId="3" animBg="1"/>
      <p:bldP spid="3" grpId="0"/>
      <p:bldP spid="8" grpId="0"/>
      <p:bldP spid="16" grpId="0"/>
      <p:bldP spid="17" grpId="0"/>
      <p:bldP spid="26" grpId="0"/>
      <p:bldP spid="33" grpId="0"/>
      <p:bldP spid="42" grpId="0" animBg="1"/>
      <p:bldP spid="42" grpId="1" animBg="1"/>
      <p:bldP spid="42" grpId="2" animBg="1"/>
      <p:bldP spid="38" grpId="0"/>
      <p:bldP spid="39" grpId="0"/>
    </p:bldLst>
  </p:timing>
</p:sld>
</file>

<file path=ppt/theme/theme1.xml><?xml version="1.0" encoding="utf-8"?>
<a:theme xmlns:a="http://schemas.openxmlformats.org/drawingml/2006/main" name="kuba">
  <a:themeElements>
    <a:clrScheme name="kuba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kub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kuba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uba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uba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uba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uba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uba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uba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uba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uba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uba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kuba</Template>
  <TotalTime>738</TotalTime>
  <Words>998</Words>
  <Application>Microsoft Office PowerPoint</Application>
  <PresentationFormat>On-screen Show (4:3)</PresentationFormat>
  <Paragraphs>257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Arial</vt:lpstr>
      <vt:lpstr>Wingdings</vt:lpstr>
      <vt:lpstr>Courier New</vt:lpstr>
      <vt:lpstr>kuba</vt:lpstr>
      <vt:lpstr>Advanced Programming in Parallel Environment</vt:lpstr>
      <vt:lpstr>Content</vt:lpstr>
      <vt:lpstr>Memory models</vt:lpstr>
      <vt:lpstr>Memory model</vt:lpstr>
      <vt:lpstr>Memory model</vt:lpstr>
      <vt:lpstr>Memory model</vt:lpstr>
      <vt:lpstr>Memory model</vt:lpstr>
      <vt:lpstr>Memory models</vt:lpstr>
      <vt:lpstr>Memory model – totally weak ordering demo</vt:lpstr>
      <vt:lpstr>Memory model – barrier demo</vt:lpstr>
      <vt:lpstr>Atomic operations</vt:lpstr>
      <vt:lpstr>Atomic operations</vt:lpstr>
      <vt:lpstr>Atomic operations</vt:lpstr>
      <vt:lpstr>Atomic operations</vt:lpstr>
      <vt:lpstr>Atomic operations</vt:lpstr>
      <vt:lpstr>Atomic operations</vt:lpstr>
      <vt:lpstr>Lock-free programming</vt:lpstr>
      <vt:lpstr>Lock-free programming</vt:lpstr>
      <vt:lpstr>CAS loop</vt:lpstr>
      <vt:lpstr>ABA problem</vt:lpstr>
    </vt:vector>
  </TitlesOfParts>
  <Company>Ulita, KSI, MFF UK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Principy překladačů</dc:title>
  <dc:creator>Jakub Yaghob</dc:creator>
  <cp:lastModifiedBy>Jakub Yaghob</cp:lastModifiedBy>
  <cp:revision>66</cp:revision>
  <dcterms:created xsi:type="dcterms:W3CDTF">2005-09-28T09:53:52Z</dcterms:created>
  <dcterms:modified xsi:type="dcterms:W3CDTF">2020-10-07T13:22:35Z</dcterms:modified>
</cp:coreProperties>
</file>