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Clr>
        <a:schemeClr val="tx2"/>
      </a:buClr>
      <a:buSzPct val="70000"/>
      <a:buFont typeface="Wingdings" pitchFamily="2" charset="2"/>
      <a:buChar char="l"/>
      <a:defRPr sz="3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lr>
        <a:schemeClr val="tx2"/>
      </a:buClr>
      <a:buSzPct val="70000"/>
      <a:buFont typeface="Wingdings" pitchFamily="2" charset="2"/>
      <a:buChar char="l"/>
      <a:defRPr sz="3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lr>
        <a:schemeClr val="tx2"/>
      </a:buClr>
      <a:buSzPct val="70000"/>
      <a:buFont typeface="Wingdings" pitchFamily="2" charset="2"/>
      <a:buChar char="l"/>
      <a:defRPr sz="3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lr>
        <a:schemeClr val="tx2"/>
      </a:buClr>
      <a:buSzPct val="70000"/>
      <a:buFont typeface="Wingdings" pitchFamily="2" charset="2"/>
      <a:buChar char="l"/>
      <a:defRPr sz="3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lr>
        <a:schemeClr val="tx2"/>
      </a:buClr>
      <a:buSzPct val="70000"/>
      <a:buFont typeface="Wingdings" pitchFamily="2" charset="2"/>
      <a:buChar char="l"/>
      <a:defRPr sz="3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67" autoAdjust="0"/>
    <p:restoredTop sz="86386" autoAdjust="0"/>
  </p:normalViewPr>
  <p:slideViewPr>
    <p:cSldViewPr>
      <p:cViewPr varScale="1">
        <p:scale>
          <a:sx n="79" d="100"/>
          <a:sy n="79" d="100"/>
        </p:scale>
        <p:origin x="110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800" dirty="0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800" dirty="0"/>
          </a:p>
        </p:txBody>
      </p:sp>
      <p:pic>
        <p:nvPicPr>
          <p:cNvPr id="6" name="Picture 9" descr="b2e2lirt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43775" y="3392488"/>
            <a:ext cx="1684338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33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4EF1E-FEAD-4D10-8EFF-C55353D5437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BCEFF-B55C-4235-978B-268C3A496A6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828698-1B54-4F60-8D07-B15AE30979E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9E576-D3F8-4897-A0B9-6938B2BABEC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1FCEC-0EAE-4E4F-BF45-F90A7398F5D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696AE7-E6C5-4C0D-BC1F-D30E4DBF689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CEEC46-17E5-4A77-8853-9AEFA48C6E5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C213E5-1F29-43EC-9D45-BC9BD888F3E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A6BF95-7295-4617-B06F-05E4F67E0AE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A475E-F9A0-450E-87E2-8839A658F29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7BAE97-AF77-4A26-B5B1-5E1EE01BDA1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873B5-E487-4703-8A1C-AD44F94D6E4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8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00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32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ClrTx/>
              <a:buSzTx/>
              <a:buFontTx/>
              <a:buNone/>
              <a:defRPr sz="100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32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000"/>
            </a:lvl1pPr>
          </a:lstStyle>
          <a:p>
            <a:pPr>
              <a:defRPr/>
            </a:pPr>
            <a:fld id="{F0AF2861-DAA9-404A-AFD8-DE3C425BABB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32104" name="Rectangle 8"/>
          <p:cNvSpPr>
            <a:spLocks noChangeArrowheads="1"/>
          </p:cNvSpPr>
          <p:nvPr/>
        </p:nvSpPr>
        <p:spPr bwMode="auto">
          <a:xfrm>
            <a:off x="0" y="2557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800" dirty="0"/>
          </a:p>
        </p:txBody>
      </p:sp>
      <p:pic>
        <p:nvPicPr>
          <p:cNvPr id="6153" name="Picture 9" descr="b2e2lirt[1]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29575" y="115888"/>
            <a:ext cx="1114425" cy="93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.panicsoftware.com/coroutines-introduction/" TargetMode="External"/><Relationship Id="rId2" Type="http://schemas.openxmlformats.org/officeDocument/2006/relationships/hyperlink" Target="https://www.youtube.com/watch?v=RhXaKOe3JZ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cs.stanford.edu/~dm/blog/c++-coroutines.html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z="4400" dirty="0" smtClean="0"/>
              <a:t>C++ </a:t>
            </a:r>
            <a:r>
              <a:rPr lang="en-US" sz="4400" dirty="0" smtClean="0"/>
              <a:t>- </a:t>
            </a:r>
            <a:r>
              <a:rPr lang="en-US" sz="4400" dirty="0" err="1" smtClean="0"/>
              <a:t>coroutines</a:t>
            </a:r>
            <a:endParaRPr lang="en-US" sz="4400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David </a:t>
            </a:r>
            <a:r>
              <a:rPr lang="cs-CZ" dirty="0" err="1" smtClean="0"/>
              <a:t>Bednárek</a:t>
            </a:r>
            <a:endParaRPr lang="en-US" dirty="0" smtClean="0"/>
          </a:p>
          <a:p>
            <a:pPr eaLnBrk="1" hangingPunct="1"/>
            <a:r>
              <a:rPr lang="cs-CZ" dirty="0" smtClean="0"/>
              <a:t>Jakub </a:t>
            </a:r>
            <a:r>
              <a:rPr lang="cs-CZ" dirty="0" err="1" smtClean="0"/>
              <a:t>Yaghob</a:t>
            </a:r>
            <a:endParaRPr lang="cs-CZ" dirty="0" smtClean="0"/>
          </a:p>
          <a:p>
            <a:pPr eaLnBrk="1" hangingPunct="1"/>
            <a:r>
              <a:rPr lang="cs-CZ" dirty="0" smtClean="0"/>
              <a:t>Filip </a:t>
            </a:r>
            <a:r>
              <a:rPr lang="cs-CZ" dirty="0" err="1" smtClean="0"/>
              <a:t>Zavoral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C++20 </a:t>
            </a:r>
            <a:r>
              <a:rPr lang="en-US" dirty="0" err="1" smtClean="0"/>
              <a:t>coroutines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detect a </a:t>
            </a:r>
            <a:r>
              <a:rPr lang="en-US" dirty="0" err="1" smtClean="0"/>
              <a:t>coroutine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Any use of </a:t>
            </a:r>
            <a:r>
              <a:rPr lang="en-US" dirty="0" err="1" smtClean="0"/>
              <a:t>coroutine</a:t>
            </a:r>
            <a:r>
              <a:rPr lang="en-US" dirty="0" smtClean="0"/>
              <a:t> keyword transforms a function to the </a:t>
            </a:r>
            <a:r>
              <a:rPr lang="en-US" dirty="0" err="1" smtClean="0"/>
              <a:t>coroutine</a:t>
            </a:r>
            <a:endParaRPr lang="en-US" dirty="0" smtClean="0"/>
          </a:p>
          <a:p>
            <a:pPr lvl="2"/>
            <a:r>
              <a:rPr lang="en-US" dirty="0"/>
              <a:t>Expressions </a:t>
            </a:r>
            <a:r>
              <a:rPr lang="en-US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co_await</a:t>
            </a:r>
            <a:r>
              <a:rPr lang="en-US" dirty="0" smtClean="0"/>
              <a:t>, </a:t>
            </a:r>
            <a:r>
              <a:rPr lang="en-US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co_yield</a:t>
            </a:r>
            <a:endParaRPr lang="en-US" b="1" dirty="0" smtClean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 smtClean="0"/>
              <a:t>Statement </a:t>
            </a:r>
            <a:r>
              <a:rPr lang="en-US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co_return</a:t>
            </a:r>
            <a:endParaRPr lang="en-US" b="1" dirty="0" smtClean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45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</a:t>
            </a:r>
            <a:r>
              <a:rPr lang="en-US" dirty="0" err="1" smtClean="0"/>
              <a:t>co_await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local variables in the current function are saved to a heap allocated object</a:t>
            </a:r>
          </a:p>
          <a:p>
            <a:r>
              <a:rPr lang="en-US" dirty="0" smtClean="0"/>
              <a:t>Creates a callable object that, when invoked, will resume execution of the </a:t>
            </a:r>
            <a:r>
              <a:rPr lang="en-US" dirty="0" err="1" smtClean="0"/>
              <a:t>coroutine</a:t>
            </a:r>
            <a:r>
              <a:rPr lang="en-US" dirty="0" smtClean="0"/>
              <a:t> at the point immediately following evaluation of the </a:t>
            </a:r>
            <a:r>
              <a:rPr lang="en-US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co_await</a:t>
            </a:r>
            <a:r>
              <a:rPr lang="en-US" dirty="0" smtClean="0"/>
              <a:t> expression</a:t>
            </a:r>
          </a:p>
          <a:p>
            <a:r>
              <a:rPr lang="en-US" dirty="0" smtClean="0"/>
              <a:t>Calls (jumps to) a method of </a:t>
            </a:r>
            <a:r>
              <a:rPr lang="en-US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co_await</a:t>
            </a:r>
            <a:r>
              <a:rPr lang="en-US" dirty="0" err="1" smtClean="0"/>
              <a:t>’s</a:t>
            </a:r>
            <a:r>
              <a:rPr lang="en-US" dirty="0" smtClean="0"/>
              <a:t> target </a:t>
            </a:r>
            <a:r>
              <a:rPr lang="en-US" dirty="0" smtClean="0"/>
              <a:t>object </a:t>
            </a:r>
            <a:r>
              <a:rPr lang="en-US" sz="2600" b="1" i="1" dirty="0"/>
              <a:t>a</a:t>
            </a:r>
            <a:r>
              <a:rPr lang="en-US" dirty="0" smtClean="0"/>
              <a:t>, </a:t>
            </a:r>
            <a:r>
              <a:rPr lang="en-US" dirty="0" smtClean="0"/>
              <a:t>passing that method the callable object from 2</a:t>
            </a:r>
            <a:r>
              <a:rPr lang="en-US" baseline="30000" dirty="0" smtClean="0"/>
              <a:t>nd</a:t>
            </a:r>
            <a:r>
              <a:rPr lang="en-US" dirty="0" smtClean="0"/>
              <a:t> step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54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Coroutine</a:t>
            </a:r>
            <a:r>
              <a:rPr lang="en-US" dirty="0" smtClean="0"/>
              <a:t> handles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Coroutine</a:t>
            </a:r>
            <a:r>
              <a:rPr lang="en-US" dirty="0" smtClean="0"/>
              <a:t> handle</a:t>
            </a:r>
          </a:p>
          <a:p>
            <a:pPr lvl="1"/>
            <a:r>
              <a:rPr lang="en-US" dirty="0" smtClean="0"/>
              <a:t>Like a C pointer</a:t>
            </a:r>
          </a:p>
          <a:p>
            <a:pPr lvl="1"/>
            <a:r>
              <a:rPr lang="en-US" dirty="0" smtClean="0"/>
              <a:t>Type </a:t>
            </a:r>
            <a:r>
              <a:rPr lang="en-US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coroutine_handle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&lt;&gt;</a:t>
            </a:r>
          </a:p>
          <a:p>
            <a:pPr lvl="1"/>
            <a:r>
              <a:rPr lang="en-US" dirty="0" smtClean="0"/>
              <a:t>Call </a:t>
            </a:r>
            <a:r>
              <a:rPr lang="en-US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coroutine_handle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::destroy </a:t>
            </a:r>
            <a:r>
              <a:rPr lang="en-US" dirty="0" smtClean="0"/>
              <a:t>to avoid leaking memory, it destroys the state</a:t>
            </a:r>
          </a:p>
          <a:p>
            <a:pPr lvl="1"/>
            <a:r>
              <a:rPr lang="en-US" dirty="0" smtClean="0"/>
              <a:t>Once destroyed, invoking </a:t>
            </a:r>
            <a:r>
              <a:rPr lang="en-US" dirty="0" err="1" smtClean="0"/>
              <a:t>coroutine</a:t>
            </a:r>
            <a:r>
              <a:rPr lang="en-US" dirty="0" smtClean="0"/>
              <a:t> handle has undefined behavior</a:t>
            </a:r>
          </a:p>
          <a:p>
            <a:pPr lvl="1"/>
            <a:r>
              <a:rPr lang="en-US" dirty="0" err="1" smtClean="0"/>
              <a:t>Coroutine</a:t>
            </a:r>
            <a:r>
              <a:rPr lang="en-US" dirty="0" smtClean="0"/>
              <a:t> handle is valid for the entire execution of a </a:t>
            </a:r>
            <a:r>
              <a:rPr lang="en-US" dirty="0" err="1" smtClean="0"/>
              <a:t>coroutine</a:t>
            </a:r>
            <a:r>
              <a:rPr lang="en-US" dirty="0" smtClean="0"/>
              <a:t> , even as control flows in and out of the </a:t>
            </a:r>
            <a:r>
              <a:rPr lang="en-US" dirty="0" err="1" smtClean="0"/>
              <a:t>coroutine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35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</a:t>
            </a:r>
            <a:r>
              <a:rPr lang="en-US" dirty="0" err="1" smtClean="0"/>
              <a:t>co_await</a:t>
            </a:r>
            <a:r>
              <a:rPr lang="en-US" dirty="0" smtClean="0"/>
              <a:t> again?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</a:t>
            </a:r>
            <a:r>
              <a:rPr lang="en-US" dirty="0" err="1" smtClean="0"/>
              <a:t>co_await</a:t>
            </a:r>
            <a:r>
              <a:rPr lang="en-US" dirty="0" smtClean="0"/>
              <a:t> a;</a:t>
            </a:r>
          </a:p>
          <a:p>
            <a:pPr lvl="1"/>
            <a:r>
              <a:rPr lang="en-US" dirty="0" smtClean="0"/>
              <a:t>The compiler creates a </a:t>
            </a:r>
            <a:r>
              <a:rPr lang="en-US" dirty="0" err="1" smtClean="0"/>
              <a:t>coroutine</a:t>
            </a:r>
            <a:r>
              <a:rPr lang="en-US" dirty="0" smtClean="0"/>
              <a:t> handle and passes it to the method </a:t>
            </a:r>
            <a:r>
              <a:rPr lang="en-US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a.await_suspend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coroutine_handle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dirty="0" smtClean="0"/>
              <a:t>The type of </a:t>
            </a:r>
            <a:r>
              <a:rPr lang="en-US" b="1" i="1" dirty="0" smtClean="0"/>
              <a:t>a</a:t>
            </a:r>
            <a:r>
              <a:rPr lang="en-US" dirty="0" smtClean="0"/>
              <a:t> must support certain methods</a:t>
            </a:r>
          </a:p>
          <a:p>
            <a:pPr lvl="2"/>
            <a:r>
              <a:rPr lang="en-US" dirty="0" err="1" smtClean="0"/>
              <a:t>Awaitable</a:t>
            </a:r>
            <a:r>
              <a:rPr lang="en-US" dirty="0" smtClean="0"/>
              <a:t> object or </a:t>
            </a:r>
            <a:r>
              <a:rPr lang="en-US" dirty="0" err="1" smtClean="0"/>
              <a:t>awaiter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0367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co_await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5482952" cy="441166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Awaiter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coroutine_handle</a:t>
            </a:r>
            <a:r>
              <a:rPr lang="en-US" dirty="0"/>
              <a:t>&lt;&gt; *</a:t>
            </a:r>
            <a:r>
              <a:rPr lang="en-US" dirty="0" err="1"/>
              <a:t>hp</a:t>
            </a:r>
            <a:r>
              <a:rPr lang="en-US" dirty="0"/>
              <a:t>_;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constexpr</a:t>
            </a:r>
            <a:r>
              <a:rPr lang="en-US" dirty="0"/>
              <a:t> bool </a:t>
            </a:r>
            <a:r>
              <a:rPr lang="en-US" dirty="0" err="1"/>
              <a:t>await_ready</a:t>
            </a:r>
            <a:r>
              <a:rPr lang="en-US" dirty="0"/>
              <a:t>() 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noexcept</a:t>
            </a:r>
            <a:r>
              <a:rPr lang="en-US" dirty="0"/>
              <a:t> { return false; }</a:t>
            </a:r>
          </a:p>
          <a:p>
            <a:pPr marL="0" indent="0">
              <a:buNone/>
            </a:pPr>
            <a:r>
              <a:rPr lang="en-US" dirty="0"/>
              <a:t>  void </a:t>
            </a:r>
            <a:r>
              <a:rPr lang="en-US" dirty="0" err="1"/>
              <a:t>await_suspend</a:t>
            </a:r>
            <a:r>
              <a:rPr lang="en-US" dirty="0"/>
              <a:t>(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coroutine_handle</a:t>
            </a:r>
            <a:r>
              <a:rPr lang="en-US" dirty="0"/>
              <a:t>&lt;&gt; h) { *</a:t>
            </a:r>
            <a:r>
              <a:rPr lang="en-US" dirty="0" err="1"/>
              <a:t>hp</a:t>
            </a:r>
            <a:r>
              <a:rPr lang="en-US" dirty="0"/>
              <a:t>_ = h; }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constexpr</a:t>
            </a:r>
            <a:r>
              <a:rPr lang="en-US" dirty="0"/>
              <a:t> void </a:t>
            </a:r>
            <a:r>
              <a:rPr lang="en-US" dirty="0" err="1"/>
              <a:t>await_resume</a:t>
            </a:r>
            <a:r>
              <a:rPr lang="en-US" dirty="0"/>
              <a:t>() 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noexcept</a:t>
            </a:r>
            <a:r>
              <a:rPr lang="en-US" dirty="0"/>
              <a:t> {}</a:t>
            </a:r>
          </a:p>
          <a:p>
            <a:pPr marL="0" indent="0">
              <a:buNone/>
            </a:pPr>
            <a:r>
              <a:rPr lang="en-US" dirty="0" smtClean="0"/>
              <a:t>};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ReturnObject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counter(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coroutine_handle</a:t>
            </a:r>
            <a:r>
              <a:rPr lang="en-US" dirty="0"/>
              <a:t>&lt;&gt; *</a:t>
            </a:r>
            <a:r>
              <a:rPr lang="en-US" dirty="0" err="1"/>
              <a:t>continuation_out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Awaiter</a:t>
            </a:r>
            <a:r>
              <a:rPr lang="en-US" dirty="0"/>
              <a:t> a{</a:t>
            </a:r>
            <a:r>
              <a:rPr lang="en-US" dirty="0" err="1"/>
              <a:t>continuation_out</a:t>
            </a:r>
            <a:r>
              <a:rPr lang="en-US" dirty="0"/>
              <a:t>};</a:t>
            </a:r>
          </a:p>
          <a:p>
            <a:pPr marL="0" indent="0">
              <a:buNone/>
            </a:pPr>
            <a:r>
              <a:rPr lang="en-US" dirty="0"/>
              <a:t>  for (unsigned </a:t>
            </a:r>
            <a:r>
              <a:rPr lang="en-US" dirty="0" err="1"/>
              <a:t>i</a:t>
            </a:r>
            <a:r>
              <a:rPr lang="en-US" dirty="0"/>
              <a:t> = 0;; ++</a:t>
            </a:r>
            <a:r>
              <a:rPr lang="en-US" dirty="0" err="1"/>
              <a:t>i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co_await</a:t>
            </a:r>
            <a:r>
              <a:rPr lang="en-US" dirty="0"/>
              <a:t> a;</a:t>
            </a:r>
          </a:p>
          <a:p>
            <a:pPr marL="0" indent="0">
              <a:buNone/>
            </a:pPr>
            <a:r>
              <a:rPr lang="en-US" dirty="0"/>
              <a:t>    // use </a:t>
            </a:r>
            <a:r>
              <a:rPr lang="en-US" dirty="0" err="1" smtClean="0"/>
              <a:t>i</a:t>
            </a:r>
            <a:r>
              <a:rPr lang="en-US" dirty="0" smtClean="0"/>
              <a:t> here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}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084168" y="1719263"/>
            <a:ext cx="2602632" cy="441166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void main()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coroutine_handle</a:t>
            </a:r>
            <a:r>
              <a:rPr lang="en-US" dirty="0"/>
              <a:t>&lt;&gt; h;</a:t>
            </a:r>
          </a:p>
          <a:p>
            <a:pPr marL="0" indent="0">
              <a:buNone/>
            </a:pPr>
            <a:r>
              <a:rPr lang="en-US" dirty="0"/>
              <a:t>  counter(&amp;h);</a:t>
            </a:r>
          </a:p>
          <a:p>
            <a:pPr marL="0" indent="0">
              <a:buNone/>
            </a:pPr>
            <a:r>
              <a:rPr lang="en-US" dirty="0"/>
              <a:t>  for() {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h();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// unable to get </a:t>
            </a:r>
            <a:r>
              <a:rPr lang="en-US" dirty="0" err="1" smtClean="0"/>
              <a:t>i</a:t>
            </a:r>
            <a:r>
              <a:rPr lang="en-US" dirty="0" smtClean="0"/>
              <a:t>, just call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}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h.destroy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03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</a:t>
            </a:r>
            <a:r>
              <a:rPr lang="en-US" dirty="0" err="1"/>
              <a:t>co_await</a:t>
            </a:r>
            <a:r>
              <a:rPr lang="en-US" dirty="0"/>
              <a:t> </a:t>
            </a:r>
            <a:r>
              <a:rPr lang="en-US" dirty="0" smtClean="0"/>
              <a:t>again (2</a:t>
            </a:r>
            <a:r>
              <a:rPr lang="en-US" baseline="30000" dirty="0" smtClean="0"/>
              <a:t>nd</a:t>
            </a:r>
            <a:r>
              <a:rPr lang="en-US" dirty="0" smtClean="0"/>
              <a:t> attempt)?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auto res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co_await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expr;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auto &amp;&amp; a = expr;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if(!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a.await_ready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a.await_suspend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coroutine_handle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// suspension point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auto res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a.await_resume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51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Predefined </a:t>
            </a:r>
            <a:r>
              <a:rPr lang="en-US" dirty="0" err="1" smtClean="0"/>
              <a:t>awaiters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Include &lt;</a:t>
            </a:r>
            <a:r>
              <a:rPr lang="en-US" dirty="0" err="1" smtClean="0"/>
              <a:t>coroutine</a:t>
            </a:r>
            <a:r>
              <a:rPr lang="en-US" dirty="0" smtClean="0"/>
              <a:t>&gt;</a:t>
            </a:r>
          </a:p>
          <a:p>
            <a:pPr lvl="1"/>
            <a:r>
              <a:rPr lang="en-US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suspend_always</a:t>
            </a:r>
            <a:endParaRPr lang="en-US" b="1" dirty="0" smtClean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await_ready</a:t>
            </a:r>
            <a:r>
              <a:rPr lang="en-US" dirty="0" smtClean="0"/>
              <a:t> returns false</a:t>
            </a:r>
          </a:p>
          <a:p>
            <a:pPr lvl="1"/>
            <a:r>
              <a:rPr lang="en-US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suspend_never</a:t>
            </a:r>
            <a:endParaRPr lang="en-US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await_ready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returns </a:t>
            </a:r>
            <a:r>
              <a:rPr lang="en-US" dirty="0" smtClean="0"/>
              <a:t>true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06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Coroutine</a:t>
            </a:r>
            <a:r>
              <a:rPr lang="en-US" dirty="0" smtClean="0"/>
              <a:t> return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Coroutine</a:t>
            </a:r>
            <a:r>
              <a:rPr lang="en-US" dirty="0" smtClean="0"/>
              <a:t> return type R must be an object with nested type R::promise_type</a:t>
            </a:r>
          </a:p>
          <a:p>
            <a:pPr lvl="1"/>
            <a:r>
              <a:rPr lang="en-US" dirty="0" smtClean="0"/>
              <a:t>Missing member function causes undefined behavior</a:t>
            </a:r>
          </a:p>
          <a:p>
            <a:pPr marL="0" indent="0">
              <a:buNone/>
            </a:pPr>
            <a:endParaRPr lang="en-US" sz="21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1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ReturnObject</a:t>
            </a:r>
            <a:r>
              <a:rPr lang="en-US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promise_type</a:t>
            </a:r>
            <a:r>
              <a:rPr lang="en-US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ReturnObject</a:t>
            </a:r>
            <a:r>
              <a:rPr lang="en-US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get_return_object</a:t>
            </a:r>
            <a:r>
              <a:rPr lang="en-US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 return {}; }</a:t>
            </a:r>
          </a:p>
          <a:p>
            <a:pPr marL="0" indent="0">
              <a:buNone/>
            </a:pPr>
            <a:r>
              <a:rPr lang="en-US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2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suspend_never</a:t>
            </a:r>
            <a:r>
              <a:rPr lang="en-US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initial_suspend</a:t>
            </a:r>
            <a:r>
              <a:rPr lang="en-US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 return {}; }</a:t>
            </a:r>
          </a:p>
          <a:p>
            <a:pPr marL="0" indent="0">
              <a:buNone/>
            </a:pPr>
            <a:r>
              <a:rPr lang="en-US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2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suspend_never</a:t>
            </a:r>
            <a:r>
              <a:rPr lang="en-US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final_suspend</a:t>
            </a:r>
            <a:r>
              <a:rPr lang="en-US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 return {}; }</a:t>
            </a:r>
          </a:p>
          <a:p>
            <a:pPr marL="0" indent="0">
              <a:buNone/>
            </a:pPr>
            <a:r>
              <a:rPr lang="en-US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void </a:t>
            </a:r>
            <a:r>
              <a:rPr lang="en-US" sz="2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unhandled_exception</a:t>
            </a:r>
            <a:r>
              <a:rPr lang="en-US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{}</a:t>
            </a:r>
          </a:p>
          <a:p>
            <a:pPr marL="0" indent="0">
              <a:buNone/>
            </a:pPr>
            <a:r>
              <a:rPr lang="en-US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};</a:t>
            </a:r>
          </a:p>
          <a:p>
            <a:pPr marL="0" indent="0">
              <a:buNone/>
            </a:pPr>
            <a:r>
              <a:rPr lang="en-US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96103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</a:t>
            </a:r>
            <a:r>
              <a:rPr lang="en-US" dirty="0" err="1" smtClean="0"/>
              <a:t>co_yield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need to get values from </a:t>
            </a:r>
            <a:r>
              <a:rPr lang="en-US" dirty="0" err="1" smtClean="0"/>
              <a:t>coroutines</a:t>
            </a:r>
            <a:r>
              <a:rPr lang="en-US" dirty="0" smtClean="0"/>
              <a:t> </a:t>
            </a:r>
            <a:r>
              <a:rPr lang="en-US" dirty="0"/>
              <a:t>somehow</a:t>
            </a:r>
            <a:endParaRPr lang="en-US" dirty="0" smtClean="0"/>
          </a:p>
          <a:p>
            <a:pPr lvl="1"/>
            <a:r>
              <a:rPr lang="en-US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co_yield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e;</a:t>
            </a:r>
            <a:r>
              <a:rPr lang="en-US" dirty="0" smtClean="0"/>
              <a:t> is equivalent to </a:t>
            </a:r>
            <a:r>
              <a:rPr lang="en-US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co_await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p.yield_value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(e);</a:t>
            </a:r>
            <a:r>
              <a:rPr lang="en-US" dirty="0" smtClean="0"/>
              <a:t>, where </a:t>
            </a:r>
            <a:r>
              <a:rPr lang="en-US" b="1" i="1" dirty="0" smtClean="0"/>
              <a:t>p</a:t>
            </a:r>
            <a:r>
              <a:rPr lang="en-US" dirty="0" smtClean="0"/>
              <a:t> is a promise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17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co_yield</a:t>
            </a:r>
            <a:r>
              <a:rPr lang="en-US" dirty="0" smtClean="0"/>
              <a:t> example – 1</a:t>
            </a:r>
            <a:r>
              <a:rPr lang="en-US" baseline="30000" dirty="0" smtClean="0"/>
              <a:t>st</a:t>
            </a:r>
            <a:r>
              <a:rPr lang="en-US" dirty="0" smtClean="0"/>
              <a:t> part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ReturnObject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promise_type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unsigned value_;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ReturnObject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get_return_object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return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//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Uses C++20 designated initializer syntax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.h_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coroutine_handle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promise_type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&gt;::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from_promise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(*this)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};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suspend_never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initial_suspend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 return {};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suspend_never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final_suspend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 return {};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unhandled_exception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suspend_always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yield_value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(unsigned value)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value_ = value;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return {};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};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coroutine_handle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promise_type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h_;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36734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www.youtube.com/watch?v=RhXaKOe3JZM</a:t>
            </a:r>
            <a:endParaRPr lang="en-US" dirty="0" smtClean="0"/>
          </a:p>
          <a:p>
            <a:r>
              <a:rPr lang="en-US" dirty="0">
                <a:hlinkClick r:id="rId3"/>
              </a:rPr>
              <a:t>https://blog.panicsoftware.com/coroutines-introduction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r>
              <a:rPr lang="en-US" dirty="0">
                <a:hlinkClick r:id="rId4"/>
              </a:rPr>
              <a:t>https://www.scs.stanford.edu/~dm/blog/c++-</a:t>
            </a:r>
            <a:r>
              <a:rPr lang="en-US" dirty="0" smtClean="0">
                <a:hlinkClick r:id="rId4"/>
              </a:rPr>
              <a:t>coroutines.html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54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co_yield</a:t>
            </a:r>
            <a:r>
              <a:rPr lang="en-US" dirty="0"/>
              <a:t> example – </a:t>
            </a: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</a:t>
            </a:r>
            <a:r>
              <a:rPr lang="en-US" dirty="0"/>
              <a:t>part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ReturnObject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counter()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(unsigned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0;; ++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co_yield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       // co yield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co_await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promise.yield_value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auto h 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counter().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h_;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auto &amp;promise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h.promise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3; ++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counter: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promise.value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h();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h.destroy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2416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</a:t>
            </a:r>
            <a:r>
              <a:rPr lang="en-US" dirty="0" err="1" smtClean="0"/>
              <a:t>co_return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How to signal that the </a:t>
            </a:r>
            <a:r>
              <a:rPr lang="en-US" dirty="0" err="1" smtClean="0"/>
              <a:t>coroutine</a:t>
            </a:r>
            <a:r>
              <a:rPr lang="en-US" dirty="0" smtClean="0"/>
              <a:t> is complete?</a:t>
            </a:r>
          </a:p>
          <a:p>
            <a:pPr lvl="1"/>
            <a:r>
              <a:rPr lang="en-US" dirty="0" smtClean="0"/>
              <a:t>Useful for finite streams</a:t>
            </a:r>
          </a:p>
          <a:p>
            <a:pPr lvl="1"/>
            <a:r>
              <a:rPr lang="en-US" dirty="0" err="1" smtClean="0"/>
              <a:t>Coroutine</a:t>
            </a:r>
            <a:r>
              <a:rPr lang="en-US" dirty="0" smtClean="0"/>
              <a:t> can call </a:t>
            </a:r>
            <a:r>
              <a:rPr lang="en-US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co_return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e;</a:t>
            </a:r>
            <a:r>
              <a:rPr lang="en-US" dirty="0" smtClean="0"/>
              <a:t> for returning a final value </a:t>
            </a:r>
            <a:r>
              <a:rPr lang="en-US" b="1" i="1" dirty="0" smtClean="0"/>
              <a:t>e</a:t>
            </a:r>
          </a:p>
          <a:p>
            <a:pPr lvl="2"/>
            <a:r>
              <a:rPr lang="en-US" dirty="0" smtClean="0"/>
              <a:t>Compiler inserts </a:t>
            </a:r>
            <a:r>
              <a:rPr lang="en-US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p.return_value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(e);</a:t>
            </a:r>
          </a:p>
          <a:p>
            <a:pPr lvl="1"/>
            <a:r>
              <a:rPr lang="en-US" dirty="0" err="1" smtClean="0"/>
              <a:t>Coroutine</a:t>
            </a:r>
            <a:r>
              <a:rPr lang="en-US" dirty="0" smtClean="0"/>
              <a:t> can call </a:t>
            </a:r>
            <a:r>
              <a:rPr lang="en-US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co_return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dirty="0" smtClean="0"/>
              <a:t> without value to end the </a:t>
            </a:r>
            <a:r>
              <a:rPr lang="en-US" dirty="0" err="1" smtClean="0"/>
              <a:t>coroutine</a:t>
            </a:r>
            <a:r>
              <a:rPr lang="en-US" dirty="0" smtClean="0"/>
              <a:t> without a final value</a:t>
            </a:r>
          </a:p>
          <a:p>
            <a:pPr lvl="2"/>
            <a:r>
              <a:rPr lang="en-US" dirty="0" smtClean="0"/>
              <a:t>Compiler inserts </a:t>
            </a:r>
            <a:r>
              <a:rPr lang="en-US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p.return_void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lvl="1"/>
            <a:r>
              <a:rPr lang="en-US" dirty="0" err="1" smtClean="0"/>
              <a:t>Coroutine</a:t>
            </a:r>
            <a:r>
              <a:rPr lang="en-US" dirty="0" smtClean="0"/>
              <a:t> execution falls off the end of the function</a:t>
            </a:r>
          </a:p>
          <a:p>
            <a:pPr lvl="2"/>
            <a:r>
              <a:rPr lang="en-US" dirty="0" smtClean="0"/>
              <a:t>Equivalent to the previous case</a:t>
            </a:r>
          </a:p>
          <a:p>
            <a:r>
              <a:rPr lang="en-US" dirty="0" smtClean="0"/>
              <a:t>Check if </a:t>
            </a:r>
            <a:r>
              <a:rPr lang="en-US" dirty="0" err="1" smtClean="0"/>
              <a:t>coroutine</a:t>
            </a:r>
            <a:r>
              <a:rPr lang="en-US" dirty="0" smtClean="0"/>
              <a:t> is completed</a:t>
            </a:r>
          </a:p>
          <a:p>
            <a:pPr lvl="1"/>
            <a:r>
              <a:rPr lang="en-US" dirty="0" smtClean="0"/>
              <a:t>You can call </a:t>
            </a:r>
            <a:r>
              <a:rPr lang="en-US" dirty="0" err="1" smtClean="0"/>
              <a:t>h.done</a:t>
            </a:r>
            <a:r>
              <a:rPr lang="en-US" dirty="0" smtClean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37541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co_return</a:t>
            </a:r>
            <a:r>
              <a:rPr lang="en-US" dirty="0" smtClean="0"/>
              <a:t> example – 1</a:t>
            </a:r>
            <a:r>
              <a:rPr lang="en-US" baseline="30000" dirty="0" smtClean="0"/>
              <a:t>st</a:t>
            </a:r>
            <a:r>
              <a:rPr lang="en-US" dirty="0" smtClean="0"/>
              <a:t> part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59005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ReturnObject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promise_type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unsigned value_;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~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promise_type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/* do something */ 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ReturnObject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get_return_object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return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.h_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coroutine_handle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promise_type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&gt;::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from_promise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(*this)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};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suspend_never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initial_suspend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 return {};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suspend_always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final_suspend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 return {};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unhandled_exception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suspend_always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yield_value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(unsigned value)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value_ = value;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return {};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void 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return_void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};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coroutine_handle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promise_type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h_;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49741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co_return</a:t>
            </a:r>
            <a:r>
              <a:rPr lang="en-US" dirty="0"/>
              <a:t> example – </a:t>
            </a: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part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ReturnObject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counter()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(unsigned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3; ++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co_yield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// falling off end of function or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co_return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auto h 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counter().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h_;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auto &amp;promise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h.promise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while (!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h.done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()) { // Do NOT use while(h) (which checks h non-NULL)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counter: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promise.value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h();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h.destroy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7109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remaining member functions from promise?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878089"/>
          </a:xfrm>
        </p:spPr>
        <p:txBody>
          <a:bodyPr/>
          <a:lstStyle/>
          <a:p>
            <a:r>
              <a:rPr lang="en-US" dirty="0" smtClean="0"/>
              <a:t>Compiler wraps </a:t>
            </a:r>
            <a:r>
              <a:rPr lang="en-US" dirty="0" err="1" smtClean="0"/>
              <a:t>coroutine</a:t>
            </a:r>
            <a:r>
              <a:rPr lang="en-US" dirty="0" smtClean="0"/>
              <a:t> function body</a:t>
            </a:r>
            <a:endParaRPr lang="en-US" dirty="0"/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promise-type promise promise-constructor-arguments 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try {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co_await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promise.initial_suspend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function-body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 catch ( ... ) {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(!initial-await-resume-called)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throw 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promise.unhandled_exception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final-suspend :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co_await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promise.final_suspend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8014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Automatic clean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Trick with </a:t>
            </a:r>
            <a:r>
              <a:rPr lang="en-US" dirty="0" err="1" smtClean="0"/>
              <a:t>p.final_suspend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If </a:t>
            </a:r>
            <a:r>
              <a:rPr lang="en-US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final_suspend</a:t>
            </a:r>
            <a:r>
              <a:rPr lang="en-US" dirty="0" smtClean="0"/>
              <a:t> suspends the </a:t>
            </a:r>
            <a:r>
              <a:rPr lang="en-US" dirty="0" err="1" smtClean="0"/>
              <a:t>coroutine</a:t>
            </a:r>
            <a:r>
              <a:rPr lang="en-US" dirty="0" smtClean="0"/>
              <a:t>, the state remains valid and code outside of the routine is responsible for freeing the object by calling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destroy()</a:t>
            </a:r>
          </a:p>
          <a:p>
            <a:pPr lvl="1"/>
            <a:r>
              <a:rPr lang="en-US" dirty="0" smtClean="0"/>
              <a:t>If </a:t>
            </a:r>
            <a:r>
              <a:rPr lang="en-US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final_suspend</a:t>
            </a:r>
            <a:r>
              <a:rPr lang="en-US" dirty="0" smtClean="0"/>
              <a:t> does not suspend the </a:t>
            </a:r>
            <a:r>
              <a:rPr lang="en-US" dirty="0" err="1" smtClean="0"/>
              <a:t>coroutine</a:t>
            </a:r>
            <a:r>
              <a:rPr lang="en-US" dirty="0" smtClean="0"/>
              <a:t>, then the </a:t>
            </a:r>
            <a:r>
              <a:rPr lang="en-US" dirty="0" err="1" smtClean="0"/>
              <a:t>coroutine</a:t>
            </a:r>
            <a:r>
              <a:rPr lang="en-US" dirty="0" smtClean="0"/>
              <a:t> state will be automatically destroyed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57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</a:t>
            </a:r>
            <a:r>
              <a:rPr lang="en-US" dirty="0" err="1" smtClean="0"/>
              <a:t>coroutines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Like a subroutines</a:t>
            </a:r>
          </a:p>
          <a:p>
            <a:pPr lvl="1"/>
            <a:r>
              <a:rPr lang="en-US" dirty="0" smtClean="0"/>
              <a:t>Can be called</a:t>
            </a:r>
          </a:p>
          <a:p>
            <a:pPr lvl="1"/>
            <a:r>
              <a:rPr lang="en-US" dirty="0" smtClean="0"/>
              <a:t>Can return when completed</a:t>
            </a:r>
          </a:p>
          <a:p>
            <a:r>
              <a:rPr lang="en-US" dirty="0" smtClean="0"/>
              <a:t>But with some differences</a:t>
            </a:r>
          </a:p>
          <a:p>
            <a:pPr lvl="1"/>
            <a:r>
              <a:rPr lang="en-US" dirty="0" smtClean="0"/>
              <a:t>Can suspend themselves</a:t>
            </a:r>
          </a:p>
          <a:p>
            <a:pPr lvl="1"/>
            <a:r>
              <a:rPr lang="en-US" dirty="0" smtClean="0"/>
              <a:t>Can be resumed (by someone else)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89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want </a:t>
            </a:r>
            <a:r>
              <a:rPr lang="en-US" dirty="0" err="1" smtClean="0"/>
              <a:t>coroutines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Event driven architectures</a:t>
            </a:r>
          </a:p>
          <a:p>
            <a:pPr lvl="1"/>
            <a:r>
              <a:rPr lang="en-US" dirty="0" smtClean="0"/>
              <a:t>Asynchronous I/O</a:t>
            </a:r>
          </a:p>
          <a:p>
            <a:pPr lvl="1"/>
            <a:r>
              <a:rPr lang="en-US" dirty="0" smtClean="0"/>
              <a:t>User interfaces</a:t>
            </a:r>
          </a:p>
          <a:p>
            <a:pPr lvl="1"/>
            <a:r>
              <a:rPr lang="en-US" dirty="0" smtClean="0"/>
              <a:t>Simulations</a:t>
            </a:r>
          </a:p>
          <a:p>
            <a:r>
              <a:rPr lang="en-US" dirty="0" smtClean="0"/>
              <a:t>Generators</a:t>
            </a:r>
          </a:p>
          <a:p>
            <a:r>
              <a:rPr lang="en-US" dirty="0" smtClean="0"/>
              <a:t>Lazy evaluation</a:t>
            </a:r>
          </a:p>
          <a:p>
            <a:r>
              <a:rPr lang="en-US" dirty="0" smtClean="0"/>
              <a:t>Cooperative multitasking</a:t>
            </a:r>
          </a:p>
          <a:p>
            <a:pPr lvl="1"/>
            <a:r>
              <a:rPr lang="en-US" dirty="0" smtClean="0"/>
              <a:t>Cheaper context-switch compared with threads</a:t>
            </a:r>
          </a:p>
        </p:txBody>
      </p:sp>
    </p:spTree>
    <p:extLst>
      <p:ext uri="{BB962C8B-B14F-4D97-AF65-F5344CB8AC3E}">
        <p14:creationId xmlns:p14="http://schemas.microsoft.com/office/powerpoint/2010/main" val="96343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Stackful</a:t>
            </a:r>
            <a:r>
              <a:rPr lang="en-US" dirty="0" smtClean="0"/>
              <a:t> </a:t>
            </a:r>
            <a:r>
              <a:rPr lang="en-US" dirty="0" err="1" smtClean="0"/>
              <a:t>coroutines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Stackful</a:t>
            </a:r>
            <a:endParaRPr lang="en-US" dirty="0" smtClean="0"/>
          </a:p>
          <a:p>
            <a:pPr lvl="1"/>
            <a:r>
              <a:rPr lang="en-US" dirty="0" smtClean="0"/>
              <a:t>Fibers, green threads, etc.</a:t>
            </a:r>
          </a:p>
          <a:p>
            <a:pPr lvl="1"/>
            <a:r>
              <a:rPr lang="en-US" dirty="0" smtClean="0"/>
              <a:t>They have their own call stack</a:t>
            </a:r>
          </a:p>
          <a:p>
            <a:pPr lvl="1"/>
            <a:r>
              <a:rPr lang="en-US" dirty="0" smtClean="0"/>
              <a:t>Their lifetime is independent to the caller code</a:t>
            </a:r>
          </a:p>
          <a:p>
            <a:pPr lvl="1"/>
            <a:r>
              <a:rPr lang="en-US" dirty="0" smtClean="0"/>
              <a:t>Can be attached and detached to/from threads</a:t>
            </a:r>
          </a:p>
          <a:p>
            <a:pPr lvl="1"/>
            <a:r>
              <a:rPr lang="en-US" dirty="0" smtClean="0"/>
              <a:t>Cooperative scheduling</a:t>
            </a:r>
          </a:p>
          <a:p>
            <a:pPr lvl="1"/>
            <a:r>
              <a:rPr lang="en-US" dirty="0" smtClean="0"/>
              <a:t>Can be implemented as a library, no need for language support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85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Stackful</a:t>
            </a:r>
            <a:r>
              <a:rPr lang="en-US" dirty="0" smtClean="0"/>
              <a:t> </a:t>
            </a:r>
            <a:r>
              <a:rPr lang="en-US" dirty="0" err="1" smtClean="0"/>
              <a:t>coroutines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9507" y="1417638"/>
            <a:ext cx="19639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/>
              <a:t>Thread stack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932040" y="1412330"/>
            <a:ext cx="16898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/>
              <a:t>Fiber stack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 bwMode="auto">
          <a:xfrm>
            <a:off x="571537" y="1988840"/>
            <a:ext cx="1739938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AF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989020" y="1988840"/>
            <a:ext cx="1739938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AF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2555776" y="2069784"/>
            <a:ext cx="208823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3032631" y="1586923"/>
            <a:ext cx="1040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create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571537" y="2741960"/>
            <a:ext cx="1739938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AF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5" name="Elbow Connector 14"/>
          <p:cNvCxnSpPr>
            <a:stCxn id="6" idx="1"/>
            <a:endCxn id="13" idx="1"/>
          </p:cNvCxnSpPr>
          <p:nvPr/>
        </p:nvCxnSpPr>
        <p:spPr bwMode="auto">
          <a:xfrm rot="10800000" flipV="1">
            <a:off x="571537" y="2240868"/>
            <a:ext cx="12700" cy="753120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Elbow Connector 16"/>
          <p:cNvCxnSpPr>
            <a:stCxn id="13" idx="3"/>
            <a:endCxn id="7" idx="1"/>
          </p:cNvCxnSpPr>
          <p:nvPr/>
        </p:nvCxnSpPr>
        <p:spPr bwMode="auto">
          <a:xfrm flipV="1">
            <a:off x="2311475" y="2240868"/>
            <a:ext cx="2677545" cy="753120"/>
          </a:xfrm>
          <a:prstGeom prst="curved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2973823" y="2300616"/>
            <a:ext cx="647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call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989020" y="2741960"/>
            <a:ext cx="1739938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AF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989020" y="3495080"/>
            <a:ext cx="1739938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AF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2" name="Elbow Connector 21"/>
          <p:cNvCxnSpPr>
            <a:stCxn id="7" idx="3"/>
            <a:endCxn id="19" idx="3"/>
          </p:cNvCxnSpPr>
          <p:nvPr/>
        </p:nvCxnSpPr>
        <p:spPr bwMode="auto">
          <a:xfrm>
            <a:off x="6728958" y="2240868"/>
            <a:ext cx="12700" cy="753120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Elbow Connector 23"/>
          <p:cNvCxnSpPr>
            <a:stCxn id="19" idx="3"/>
            <a:endCxn id="20" idx="3"/>
          </p:cNvCxnSpPr>
          <p:nvPr/>
        </p:nvCxnSpPr>
        <p:spPr bwMode="auto">
          <a:xfrm>
            <a:off x="6728958" y="2993988"/>
            <a:ext cx="12700" cy="753120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Elbow Connector 25"/>
          <p:cNvCxnSpPr>
            <a:stCxn id="20" idx="1"/>
            <a:endCxn id="13" idx="3"/>
          </p:cNvCxnSpPr>
          <p:nvPr/>
        </p:nvCxnSpPr>
        <p:spPr bwMode="auto">
          <a:xfrm rot="10800000">
            <a:off x="2311476" y="2993988"/>
            <a:ext cx="2677545" cy="753120"/>
          </a:xfrm>
          <a:prstGeom prst="curved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3628965" y="3059336"/>
            <a:ext cx="1350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suspend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571537" y="3495080"/>
            <a:ext cx="1739938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AF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3" name="Elbow Connector 32"/>
          <p:cNvCxnSpPr>
            <a:stCxn id="13" idx="1"/>
            <a:endCxn id="31" idx="1"/>
          </p:cNvCxnSpPr>
          <p:nvPr/>
        </p:nvCxnSpPr>
        <p:spPr bwMode="auto">
          <a:xfrm rot="10800000" flipV="1">
            <a:off x="571537" y="2993988"/>
            <a:ext cx="12700" cy="753120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Rectangle 33"/>
          <p:cNvSpPr/>
          <p:nvPr/>
        </p:nvSpPr>
        <p:spPr bwMode="auto">
          <a:xfrm>
            <a:off x="571537" y="4248200"/>
            <a:ext cx="1739938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AF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6" name="Elbow Connector 35"/>
          <p:cNvCxnSpPr>
            <a:stCxn id="31" idx="1"/>
            <a:endCxn id="34" idx="1"/>
          </p:cNvCxnSpPr>
          <p:nvPr/>
        </p:nvCxnSpPr>
        <p:spPr bwMode="auto">
          <a:xfrm rot="10800000" flipV="1">
            <a:off x="571537" y="3747108"/>
            <a:ext cx="12700" cy="753120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Elbow Connector 37"/>
          <p:cNvCxnSpPr>
            <a:stCxn id="34" idx="3"/>
            <a:endCxn id="20" idx="1"/>
          </p:cNvCxnSpPr>
          <p:nvPr/>
        </p:nvCxnSpPr>
        <p:spPr bwMode="auto">
          <a:xfrm flipV="1">
            <a:off x="2311475" y="3747108"/>
            <a:ext cx="2677545" cy="753120"/>
          </a:xfrm>
          <a:prstGeom prst="curved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2442184" y="3802041"/>
            <a:ext cx="1212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resume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4989020" y="4248200"/>
            <a:ext cx="1739938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AF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7" name="Elbow Connector 46"/>
          <p:cNvCxnSpPr>
            <a:stCxn id="20" idx="3"/>
            <a:endCxn id="40" idx="3"/>
          </p:cNvCxnSpPr>
          <p:nvPr/>
        </p:nvCxnSpPr>
        <p:spPr bwMode="auto">
          <a:xfrm>
            <a:off x="6728958" y="3747108"/>
            <a:ext cx="12700" cy="753120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3" name="Straight Arrow Connector 52"/>
          <p:cNvCxnSpPr>
            <a:stCxn id="40" idx="1"/>
            <a:endCxn id="34" idx="3"/>
          </p:cNvCxnSpPr>
          <p:nvPr/>
        </p:nvCxnSpPr>
        <p:spPr bwMode="auto">
          <a:xfrm flipH="1">
            <a:off x="2311475" y="4500228"/>
            <a:ext cx="267754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3854120" y="4043288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return</a:t>
            </a:r>
            <a:endParaRPr lang="en-US" sz="2400" dirty="0">
              <a:solidFill>
                <a:srgbClr val="00B050"/>
              </a:solidFill>
            </a:endParaRPr>
          </a:p>
        </p:txBody>
      </p:sp>
      <p:cxnSp>
        <p:nvCxnSpPr>
          <p:cNvPr id="58" name="Elbow Connector 57"/>
          <p:cNvCxnSpPr>
            <a:stCxn id="40" idx="3"/>
            <a:endCxn id="20" idx="3"/>
          </p:cNvCxnSpPr>
          <p:nvPr/>
        </p:nvCxnSpPr>
        <p:spPr bwMode="auto">
          <a:xfrm flipV="1">
            <a:off x="6728958" y="3747108"/>
            <a:ext cx="12700" cy="753120"/>
          </a:xfrm>
          <a:prstGeom prst="curvedConnector3">
            <a:avLst>
              <a:gd name="adj1" fmla="val 3075000"/>
            </a:avLst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4" name="Elbow Connector 63"/>
          <p:cNvCxnSpPr>
            <a:stCxn id="20" idx="3"/>
            <a:endCxn id="19" idx="3"/>
          </p:cNvCxnSpPr>
          <p:nvPr/>
        </p:nvCxnSpPr>
        <p:spPr bwMode="auto">
          <a:xfrm flipV="1">
            <a:off x="6728958" y="2993988"/>
            <a:ext cx="12700" cy="753120"/>
          </a:xfrm>
          <a:prstGeom prst="curvedConnector3">
            <a:avLst>
              <a:gd name="adj1" fmla="val 2925000"/>
            </a:avLst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7" name="Elbow Connector 66"/>
          <p:cNvCxnSpPr>
            <a:stCxn id="19" idx="3"/>
            <a:endCxn id="7" idx="3"/>
          </p:cNvCxnSpPr>
          <p:nvPr/>
        </p:nvCxnSpPr>
        <p:spPr bwMode="auto">
          <a:xfrm flipV="1">
            <a:off x="6728958" y="2240868"/>
            <a:ext cx="12700" cy="753120"/>
          </a:xfrm>
          <a:prstGeom prst="curvedConnector3">
            <a:avLst>
              <a:gd name="adj1" fmla="val 2850000"/>
            </a:avLst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547584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12" grpId="0"/>
      <p:bldP spid="13" grpId="0" animBg="1"/>
      <p:bldP spid="18" grpId="0"/>
      <p:bldP spid="19" grpId="0" animBg="1"/>
      <p:bldP spid="20" grpId="0" animBg="1"/>
      <p:bldP spid="27" grpId="0"/>
      <p:bldP spid="31" grpId="0" animBg="1"/>
      <p:bldP spid="34" grpId="0" animBg="1"/>
      <p:bldP spid="39" grpId="0"/>
      <p:bldP spid="40" grpId="0" animBg="1"/>
      <p:bldP spid="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Stackless</a:t>
            </a:r>
            <a:r>
              <a:rPr lang="en-US" dirty="0" smtClean="0"/>
              <a:t> </a:t>
            </a:r>
            <a:r>
              <a:rPr lang="en-US" dirty="0" err="1" smtClean="0"/>
              <a:t>coroutines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Stackless</a:t>
            </a:r>
            <a:endParaRPr lang="en-US" dirty="0" smtClean="0"/>
          </a:p>
          <a:p>
            <a:pPr lvl="1"/>
            <a:r>
              <a:rPr lang="en-US" dirty="0" smtClean="0"/>
              <a:t>Use caller’s stack</a:t>
            </a:r>
          </a:p>
          <a:p>
            <a:pPr lvl="1"/>
            <a:r>
              <a:rPr lang="en-US" dirty="0" smtClean="0"/>
              <a:t>Can be suspended only from the top level function</a:t>
            </a:r>
          </a:p>
          <a:p>
            <a:pPr lvl="2"/>
            <a:r>
              <a:rPr lang="en-US" dirty="0" smtClean="0"/>
              <a:t>All function calls made by </a:t>
            </a:r>
            <a:r>
              <a:rPr lang="en-US" dirty="0" err="1" smtClean="0"/>
              <a:t>coroutine</a:t>
            </a:r>
            <a:r>
              <a:rPr lang="en-US" dirty="0" smtClean="0"/>
              <a:t> must return before suspend</a:t>
            </a:r>
          </a:p>
          <a:p>
            <a:pPr lvl="1"/>
            <a:r>
              <a:rPr lang="en-US" dirty="0" err="1" smtClean="0"/>
              <a:t>Coroutine</a:t>
            </a:r>
            <a:r>
              <a:rPr lang="en-US" dirty="0" smtClean="0"/>
              <a:t> state saved on the heap</a:t>
            </a:r>
          </a:p>
          <a:p>
            <a:pPr lvl="1"/>
            <a:r>
              <a:rPr lang="en-US" dirty="0" smtClean="0"/>
              <a:t>Require language level support</a:t>
            </a:r>
          </a:p>
          <a:p>
            <a:pPr lvl="1"/>
            <a:r>
              <a:rPr lang="en-US" dirty="0" smtClean="0"/>
              <a:t>Usually lighter</a:t>
            </a:r>
          </a:p>
          <a:p>
            <a:pPr lvl="1"/>
            <a:r>
              <a:rPr lang="en-US" dirty="0" smtClean="0"/>
              <a:t>C++ 20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29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Stackless</a:t>
            </a:r>
            <a:r>
              <a:rPr lang="en-US" dirty="0" smtClean="0"/>
              <a:t> </a:t>
            </a:r>
            <a:r>
              <a:rPr lang="en-US" dirty="0" err="1" smtClean="0"/>
              <a:t>coroutines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9507" y="1417638"/>
            <a:ext cx="19639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/>
              <a:t>Thread stack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584238" y="1988840"/>
            <a:ext cx="1739938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AF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96136" y="1417638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/>
              <a:t>Heap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 bwMode="auto">
          <a:xfrm>
            <a:off x="5848214" y="1988840"/>
            <a:ext cx="1739938" cy="864096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AF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2538023" y="2051433"/>
            <a:ext cx="309634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3486869" y="1589768"/>
            <a:ext cx="1040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create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84238" y="2738959"/>
            <a:ext cx="1739938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AF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3" name="Elbow Connector 12"/>
          <p:cNvCxnSpPr>
            <a:stCxn id="5" idx="1"/>
            <a:endCxn id="11" idx="1"/>
          </p:cNvCxnSpPr>
          <p:nvPr/>
        </p:nvCxnSpPr>
        <p:spPr bwMode="auto">
          <a:xfrm rot="10800000" flipV="1">
            <a:off x="584238" y="2240867"/>
            <a:ext cx="12700" cy="750119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Elbow Connector 14"/>
          <p:cNvCxnSpPr>
            <a:stCxn id="11" idx="0"/>
            <a:endCxn id="7" idx="1"/>
          </p:cNvCxnSpPr>
          <p:nvPr/>
        </p:nvCxnSpPr>
        <p:spPr bwMode="auto">
          <a:xfrm rot="5400000" flipH="1" flipV="1">
            <a:off x="3492175" y="382921"/>
            <a:ext cx="318071" cy="4394007"/>
          </a:xfrm>
          <a:prstGeom prst="curved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2435193" y="2069647"/>
            <a:ext cx="647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call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84238" y="3493666"/>
            <a:ext cx="1739938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AF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9" name="Elbow Connector 18"/>
          <p:cNvCxnSpPr>
            <a:stCxn id="7" idx="2"/>
            <a:endCxn id="17" idx="0"/>
          </p:cNvCxnSpPr>
          <p:nvPr/>
        </p:nvCxnSpPr>
        <p:spPr bwMode="auto">
          <a:xfrm rot="5400000">
            <a:off x="3765830" y="541313"/>
            <a:ext cx="640730" cy="5263976"/>
          </a:xfrm>
          <a:prstGeom prst="curved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Elbow Connector 20"/>
          <p:cNvCxnSpPr>
            <a:stCxn id="17" idx="3"/>
            <a:endCxn id="7" idx="2"/>
          </p:cNvCxnSpPr>
          <p:nvPr/>
        </p:nvCxnSpPr>
        <p:spPr bwMode="auto">
          <a:xfrm flipV="1">
            <a:off x="2324176" y="2852936"/>
            <a:ext cx="4394007" cy="892758"/>
          </a:xfrm>
          <a:prstGeom prst="curved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4978245" y="2738959"/>
            <a:ext cx="647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call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58688" y="3301739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return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25" name="Elbow Connector 24"/>
          <p:cNvCxnSpPr>
            <a:stCxn id="11" idx="1"/>
            <a:endCxn id="17" idx="1"/>
          </p:cNvCxnSpPr>
          <p:nvPr/>
        </p:nvCxnSpPr>
        <p:spPr bwMode="auto">
          <a:xfrm rot="10800000" flipV="1">
            <a:off x="584238" y="2990986"/>
            <a:ext cx="12700" cy="754707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Elbow Connector 27"/>
          <p:cNvCxnSpPr>
            <a:stCxn id="7" idx="1"/>
            <a:endCxn id="11" idx="3"/>
          </p:cNvCxnSpPr>
          <p:nvPr/>
        </p:nvCxnSpPr>
        <p:spPr bwMode="auto">
          <a:xfrm rot="10800000" flipV="1">
            <a:off x="2324176" y="2420887"/>
            <a:ext cx="3524038" cy="570099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2434117" y="2470546"/>
            <a:ext cx="1350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suspend</a:t>
            </a:r>
            <a:endParaRPr lang="en-US" sz="2400" dirty="0">
              <a:solidFill>
                <a:srgbClr val="00B050"/>
              </a:solidFill>
            </a:endParaRPr>
          </a:p>
        </p:txBody>
      </p:sp>
      <p:cxnSp>
        <p:nvCxnSpPr>
          <p:cNvPr id="34" name="Elbow Connector 33"/>
          <p:cNvCxnSpPr>
            <a:stCxn id="17" idx="3"/>
            <a:endCxn id="7" idx="1"/>
          </p:cNvCxnSpPr>
          <p:nvPr/>
        </p:nvCxnSpPr>
        <p:spPr bwMode="auto">
          <a:xfrm flipV="1">
            <a:off x="2324176" y="2420888"/>
            <a:ext cx="3524038" cy="1324806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2832848" y="2927183"/>
            <a:ext cx="1212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resume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584238" y="4243785"/>
            <a:ext cx="1739938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AF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4" name="Elbow Connector 53"/>
          <p:cNvCxnSpPr>
            <a:stCxn id="7" idx="2"/>
            <a:endCxn id="37" idx="0"/>
          </p:cNvCxnSpPr>
          <p:nvPr/>
        </p:nvCxnSpPr>
        <p:spPr bwMode="auto">
          <a:xfrm rot="5400000">
            <a:off x="3390771" y="916372"/>
            <a:ext cx="1390849" cy="5263976"/>
          </a:xfrm>
          <a:prstGeom prst="curvedConnector3">
            <a:avLst>
              <a:gd name="adj1" fmla="val 80818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4418030" y="3536151"/>
            <a:ext cx="647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call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58" name="Elbow Connector 57"/>
          <p:cNvCxnSpPr>
            <a:stCxn id="37" idx="3"/>
            <a:endCxn id="7" idx="2"/>
          </p:cNvCxnSpPr>
          <p:nvPr/>
        </p:nvCxnSpPr>
        <p:spPr bwMode="auto">
          <a:xfrm flipV="1">
            <a:off x="2324176" y="2852936"/>
            <a:ext cx="4394007" cy="1642877"/>
          </a:xfrm>
          <a:prstGeom prst="curved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4869085" y="4025528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return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61" name="Elbow Connector 60"/>
          <p:cNvCxnSpPr>
            <a:stCxn id="7" idx="1"/>
            <a:endCxn id="17" idx="3"/>
          </p:cNvCxnSpPr>
          <p:nvPr/>
        </p:nvCxnSpPr>
        <p:spPr bwMode="auto">
          <a:xfrm rot="10800000" flipV="1">
            <a:off x="2324176" y="2420888"/>
            <a:ext cx="3524038" cy="1324806"/>
          </a:xfrm>
          <a:prstGeom prst="curvedConnector3">
            <a:avLst>
              <a:gd name="adj1" fmla="val 3459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4529048" y="3078224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return</a:t>
            </a:r>
            <a:endParaRPr lang="en-US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769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10" grpId="0"/>
      <p:bldP spid="11" grpId="0" animBg="1"/>
      <p:bldP spid="16" grpId="0"/>
      <p:bldP spid="17" grpId="0" animBg="1"/>
      <p:bldP spid="17" grpId="1" animBg="1"/>
      <p:bldP spid="17" grpId="2" animBg="1"/>
      <p:bldP spid="22" grpId="0"/>
      <p:bldP spid="22" grpId="1"/>
      <p:bldP spid="23" grpId="0"/>
      <p:bldP spid="23" grpId="1"/>
      <p:bldP spid="32" grpId="0"/>
      <p:bldP spid="36" grpId="0"/>
      <p:bldP spid="37" grpId="0" animBg="1"/>
      <p:bldP spid="37" grpId="1" animBg="1"/>
      <p:bldP spid="56" grpId="0"/>
      <p:bldP spid="56" grpId="1"/>
      <p:bldP spid="59" grpId="0"/>
      <p:bldP spid="59" grpId="1"/>
      <p:bldP spid="6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C++20 </a:t>
            </a:r>
            <a:r>
              <a:rPr lang="en-US" dirty="0" err="1" smtClean="0"/>
              <a:t>coroutines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Stackless</a:t>
            </a:r>
            <a:endParaRPr lang="en-US" dirty="0" smtClean="0"/>
          </a:p>
          <a:p>
            <a:r>
              <a:rPr lang="en-US" dirty="0" smtClean="0"/>
              <a:t>No higher level capabilities</a:t>
            </a:r>
          </a:p>
          <a:p>
            <a:pPr lvl="1"/>
            <a:r>
              <a:rPr lang="en-US" dirty="0" smtClean="0"/>
              <a:t>Generators, </a:t>
            </a:r>
            <a:r>
              <a:rPr lang="en-US" dirty="0" err="1" smtClean="0"/>
              <a:t>resumable</a:t>
            </a:r>
            <a:r>
              <a:rPr lang="en-US" dirty="0" smtClean="0"/>
              <a:t> functions, and other predefined patterns</a:t>
            </a:r>
          </a:p>
          <a:p>
            <a:pPr lvl="2"/>
            <a:r>
              <a:rPr lang="en-US" dirty="0" smtClean="0"/>
              <a:t>C#, JavaScript, Python, …</a:t>
            </a:r>
          </a:p>
          <a:p>
            <a:r>
              <a:rPr lang="en-US" dirty="0" smtClean="0"/>
              <a:t>Higher level capabilities will be added in the next C++ release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17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Kuba">
  <a:themeElements>
    <a:clrScheme name="1_Kuba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1_Kub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Kuba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Kuba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Kuba</Template>
  <TotalTime>2568</TotalTime>
  <Words>1288</Words>
  <Application>Microsoft Office PowerPoint</Application>
  <PresentationFormat>On-screen Show (4:3)</PresentationFormat>
  <Paragraphs>271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Courier New</vt:lpstr>
      <vt:lpstr>Wingdings</vt:lpstr>
      <vt:lpstr>1_Kuba</vt:lpstr>
      <vt:lpstr>C++ - coroutines</vt:lpstr>
      <vt:lpstr>References</vt:lpstr>
      <vt:lpstr>What are coroutines?</vt:lpstr>
      <vt:lpstr>Why do we want coroutines?</vt:lpstr>
      <vt:lpstr>Stackful coroutines</vt:lpstr>
      <vt:lpstr>Stackful coroutines</vt:lpstr>
      <vt:lpstr>Stackless coroutines</vt:lpstr>
      <vt:lpstr>Stackless coroutines</vt:lpstr>
      <vt:lpstr>C++20 coroutines</vt:lpstr>
      <vt:lpstr>C++20 coroutines</vt:lpstr>
      <vt:lpstr>What does co_await?</vt:lpstr>
      <vt:lpstr>Coroutine handles</vt:lpstr>
      <vt:lpstr>What does co_await again?</vt:lpstr>
      <vt:lpstr>co_await example</vt:lpstr>
      <vt:lpstr>What does co_await again (2nd attempt)?</vt:lpstr>
      <vt:lpstr>Predefined awaiters</vt:lpstr>
      <vt:lpstr>Coroutine return object</vt:lpstr>
      <vt:lpstr>What does co_yield? </vt:lpstr>
      <vt:lpstr>co_yield example – 1st part</vt:lpstr>
      <vt:lpstr>co_yield example – 2nd part</vt:lpstr>
      <vt:lpstr>What does co_return?</vt:lpstr>
      <vt:lpstr>co_return example – 1st part</vt:lpstr>
      <vt:lpstr>co_return example – 2nd part</vt:lpstr>
      <vt:lpstr>What about remaining member functions from promise?</vt:lpstr>
      <vt:lpstr>Automatic clean up</vt:lpstr>
    </vt:vector>
  </TitlesOfParts>
  <Company>KSI, MFF UK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Programovani v asembleru 1</dc:title>
  <dc:creator>Jakub Yaghob</dc:creator>
  <cp:lastModifiedBy>Jakub Yaghob</cp:lastModifiedBy>
  <cp:revision>367</cp:revision>
  <cp:lastPrinted>1601-01-01T00:00:00Z</cp:lastPrinted>
  <dcterms:created xsi:type="dcterms:W3CDTF">2003-09-28T21:26:58Z</dcterms:created>
  <dcterms:modified xsi:type="dcterms:W3CDTF">2022-05-04T12:57:57Z</dcterms:modified>
</cp:coreProperties>
</file>