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9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9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2"/>
      </a:buClr>
      <a:buSzPct val="70000"/>
      <a:buFont typeface="Wingdings" pitchFamily="2" charset="2"/>
      <a:buChar char="l"/>
      <a:defRPr sz="3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67" autoAdjust="0"/>
    <p:restoredTop sz="86386" autoAdjust="0"/>
  </p:normalViewPr>
  <p:slideViewPr>
    <p:cSldViewPr>
      <p:cViewPr varScale="1">
        <p:scale>
          <a:sx n="137" d="100"/>
          <a:sy n="137" d="100"/>
        </p:scale>
        <p:origin x="238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pic>
        <p:nvPicPr>
          <p:cNvPr id="6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4EF1E-FEAD-4D10-8EFF-C55353D5437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BCEFF-B55C-4235-978B-268C3A496A6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28698-1B54-4F60-8D07-B15AE30979E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9E576-D3F8-4897-A0B9-6938B2BABEC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1FCEC-0EAE-4E4F-BF45-F90A7398F5D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696AE7-E6C5-4C0D-BC1F-D30E4DBF689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EEC46-17E5-4A77-8853-9AEFA48C6E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213E5-1F29-43EC-9D45-BC9BD888F3E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6BF95-7295-4617-B06F-05E4F67E0AE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A475E-F9A0-450E-87E2-8839A658F29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BAE97-AF77-4A26-B5B1-5E1EE01BDA1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873B5-E487-4703-8A1C-AD44F94D6E4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/>
            </a:lvl1pPr>
          </a:lstStyle>
          <a:p>
            <a:pPr>
              <a:defRPr/>
            </a:pPr>
            <a:fld id="{F0AF2861-DAA9-404A-AFD8-DE3C425BABB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32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cs-CZ" sz="1800" dirty="0"/>
          </a:p>
        </p:txBody>
      </p:sp>
      <p:pic>
        <p:nvPicPr>
          <p:cNvPr id="6153" name="Picture 9" descr="b2e2lirt[1]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z="4400" dirty="0"/>
              <a:t>C++ </a:t>
            </a:r>
            <a:r>
              <a:rPr lang="en-US" sz="4400" dirty="0"/>
              <a:t>- external libraries and OS interfaces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David </a:t>
            </a:r>
            <a:r>
              <a:rPr lang="cs-CZ" dirty="0" err="1"/>
              <a:t>Bednárek</a:t>
            </a:r>
            <a:endParaRPr lang="en-US" dirty="0"/>
          </a:p>
          <a:p>
            <a:pPr eaLnBrk="1" hangingPunct="1"/>
            <a:r>
              <a:rPr lang="cs-CZ" dirty="0"/>
              <a:t>Jakub </a:t>
            </a:r>
            <a:r>
              <a:rPr lang="cs-CZ" dirty="0" err="1"/>
              <a:t>Yaghob</a:t>
            </a:r>
            <a:endParaRPr lang="cs-CZ" dirty="0"/>
          </a:p>
          <a:p>
            <a:pPr eaLnBrk="1" hangingPunct="1"/>
            <a:r>
              <a:rPr lang="cs-CZ" dirty="0"/>
              <a:t>Filip </a:t>
            </a:r>
            <a:r>
              <a:rPr lang="cs-CZ" dirty="0" err="1"/>
              <a:t>Zavoral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– example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719262"/>
            <a:ext cx="4038600" cy="4995885"/>
          </a:xfrm>
        </p:spPr>
        <p:txBody>
          <a:bodyPr/>
          <a:lstStyle/>
          <a:p>
            <a:pPr>
              <a:buNone/>
            </a:pPr>
            <a:r>
              <a:rPr lang="cs-CZ" sz="2000" dirty="0" err="1"/>
              <a:t>environment</a:t>
            </a:r>
            <a:r>
              <a:rPr lang="cs-CZ" sz="2000" dirty="0"/>
              <a:t> e</a:t>
            </a:r>
            <a:r>
              <a:rPr lang="en-US" sz="2000" dirty="0"/>
              <a:t>;</a:t>
            </a:r>
          </a:p>
          <a:p>
            <a:pPr>
              <a:buNone/>
            </a:pPr>
            <a:r>
              <a:rPr lang="en-US" sz="2000" dirty="0" err="1"/>
              <a:t>CreateEnvironment</a:t>
            </a:r>
            <a:r>
              <a:rPr lang="en-US" sz="2000" dirty="0"/>
              <a:t>(e);</a:t>
            </a:r>
          </a:p>
          <a:p>
            <a:pPr>
              <a:buNone/>
            </a:pPr>
            <a:r>
              <a:rPr lang="en-US" sz="2000" dirty="0"/>
              <a:t>session </a:t>
            </a:r>
            <a:r>
              <a:rPr lang="en-US" sz="2000" dirty="0" err="1"/>
              <a:t>ses</a:t>
            </a:r>
            <a:r>
              <a:rPr lang="en-US" sz="2000" dirty="0"/>
              <a:t>;</a:t>
            </a:r>
          </a:p>
          <a:p>
            <a:pPr>
              <a:buNone/>
            </a:pPr>
            <a:r>
              <a:rPr lang="en-US" sz="2000" dirty="0" err="1"/>
              <a:t>CreateSession</a:t>
            </a:r>
            <a:r>
              <a:rPr lang="en-US" sz="2000" dirty="0"/>
              <a:t>(</a:t>
            </a:r>
            <a:r>
              <a:rPr lang="en-US" sz="2000" dirty="0" err="1"/>
              <a:t>ses</a:t>
            </a:r>
            <a:r>
              <a:rPr lang="en-US" sz="2000" dirty="0"/>
              <a:t>, e);</a:t>
            </a:r>
          </a:p>
          <a:p>
            <a:pPr>
              <a:buNone/>
            </a:pPr>
            <a:r>
              <a:rPr lang="en-US" sz="2000" dirty="0" err="1"/>
              <a:t>ConnectSession</a:t>
            </a:r>
            <a:r>
              <a:rPr lang="en-US" sz="2000" dirty="0"/>
              <a:t>(</a:t>
            </a:r>
            <a:r>
              <a:rPr lang="en-US" sz="2000" dirty="0" err="1"/>
              <a:t>ses</a:t>
            </a:r>
            <a:r>
              <a:rPr lang="en-US" sz="2000" dirty="0"/>
              <a:t>, “user”, “</a:t>
            </a:r>
            <a:r>
              <a:rPr lang="en-US" sz="2000" dirty="0" err="1"/>
              <a:t>pwd</a:t>
            </a:r>
            <a:r>
              <a:rPr lang="en-US" sz="2000" dirty="0"/>
              <a:t>”, “</a:t>
            </a:r>
            <a:r>
              <a:rPr lang="en-US" sz="2000" dirty="0" err="1"/>
              <a:t>srv</a:t>
            </a:r>
            <a:r>
              <a:rPr lang="en-US" sz="2000" dirty="0"/>
              <a:t>”);</a:t>
            </a:r>
          </a:p>
          <a:p>
            <a:pPr>
              <a:buNone/>
            </a:pPr>
            <a:r>
              <a:rPr lang="en-US" sz="2000" dirty="0"/>
              <a:t>transaction t;</a:t>
            </a:r>
          </a:p>
          <a:p>
            <a:pPr>
              <a:buNone/>
            </a:pPr>
            <a:r>
              <a:rPr lang="en-US" sz="2000" dirty="0" err="1"/>
              <a:t>CreateTransaction</a:t>
            </a:r>
            <a:r>
              <a:rPr lang="en-US" sz="2000" dirty="0"/>
              <a:t>(t, </a:t>
            </a:r>
            <a:r>
              <a:rPr lang="en-US" sz="2000" dirty="0" err="1"/>
              <a:t>ses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 err="1"/>
              <a:t>BeginTransaction</a:t>
            </a:r>
            <a:r>
              <a:rPr lang="en-US" sz="2000" dirty="0"/>
              <a:t>(t);</a:t>
            </a:r>
          </a:p>
          <a:p>
            <a:pPr>
              <a:buNone/>
            </a:pPr>
            <a:r>
              <a:rPr lang="en-US" sz="2000" dirty="0"/>
              <a:t>statement </a:t>
            </a:r>
            <a:r>
              <a:rPr lang="en-US" sz="2000" dirty="0" err="1"/>
              <a:t>stm</a:t>
            </a:r>
            <a:r>
              <a:rPr lang="en-US" sz="2000" dirty="0"/>
              <a:t>;</a:t>
            </a:r>
          </a:p>
          <a:p>
            <a:pPr>
              <a:buNone/>
            </a:pPr>
            <a:r>
              <a:rPr lang="en-US" sz="2000" dirty="0" err="1"/>
              <a:t>CreateStatement</a:t>
            </a:r>
            <a:r>
              <a:rPr lang="en-US" sz="2000" dirty="0"/>
              <a:t>(</a:t>
            </a:r>
            <a:r>
              <a:rPr lang="en-US" sz="2000" dirty="0" err="1"/>
              <a:t>stm</a:t>
            </a:r>
            <a:r>
              <a:rPr lang="en-US" sz="2000" dirty="0"/>
              <a:t>, </a:t>
            </a:r>
            <a:r>
              <a:rPr lang="en-US" sz="2000" dirty="0" err="1"/>
              <a:t>ses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j;</a:t>
            </a:r>
          </a:p>
          <a:p>
            <a:pPr>
              <a:buNone/>
            </a:pPr>
            <a:r>
              <a:rPr lang="en-US" sz="2000" dirty="0" err="1"/>
              <a:t>BindParameter</a:t>
            </a:r>
            <a:r>
              <a:rPr lang="en-US" sz="2000" dirty="0"/>
              <a:t>(</a:t>
            </a:r>
            <a:r>
              <a:rPr lang="en-US" sz="2000" dirty="0" err="1"/>
              <a:t>stm</a:t>
            </a:r>
            <a:r>
              <a:rPr lang="en-US" sz="2000" dirty="0"/>
              <a:t>, “q”, </a:t>
            </a:r>
            <a:r>
              <a:rPr lang="en-US" sz="2000" dirty="0" err="1"/>
              <a:t>i</a:t>
            </a:r>
            <a:r>
              <a:rPr lang="en-US" sz="2000" dirty="0"/>
              <a:t>, IN, C_INT, SQL_DEC);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719262"/>
            <a:ext cx="4038600" cy="4995885"/>
          </a:xfrm>
        </p:spPr>
        <p:txBody>
          <a:bodyPr/>
          <a:lstStyle/>
          <a:p>
            <a:pPr>
              <a:buNone/>
            </a:pPr>
            <a:r>
              <a:rPr lang="en-US" sz="2000" dirty="0" err="1"/>
              <a:t>result_set</a:t>
            </a:r>
            <a:r>
              <a:rPr lang="en-US" sz="2000" dirty="0"/>
              <a:t> </a:t>
            </a:r>
            <a:r>
              <a:rPr lang="en-US" sz="2000" dirty="0" err="1"/>
              <a:t>rs</a:t>
            </a:r>
            <a:r>
              <a:rPr lang="en-US" sz="2000" dirty="0"/>
              <a:t> = </a:t>
            </a:r>
            <a:r>
              <a:rPr lang="en-US" sz="2000" dirty="0" err="1"/>
              <a:t>ExecuteStatement</a:t>
            </a:r>
            <a:r>
              <a:rPr lang="en-US" sz="2000" dirty="0"/>
              <a:t>(</a:t>
            </a:r>
            <a:r>
              <a:rPr lang="en-US" sz="2000" dirty="0" err="1"/>
              <a:t>stm</a:t>
            </a:r>
            <a:r>
              <a:rPr lang="en-US" sz="2000" dirty="0"/>
              <a:t>, “select * from t where c=:q”);</a:t>
            </a:r>
          </a:p>
          <a:p>
            <a:pPr>
              <a:buNone/>
            </a:pPr>
            <a:r>
              <a:rPr lang="en-US" sz="2000" dirty="0"/>
              <a:t>result r = </a:t>
            </a:r>
            <a:r>
              <a:rPr lang="en-US" sz="2000" dirty="0" err="1"/>
              <a:t>rs.first</a:t>
            </a:r>
            <a:r>
              <a:rPr lang="en-US" sz="2000" dirty="0"/>
              <a:t>();</a:t>
            </a:r>
          </a:p>
          <a:p>
            <a:pPr>
              <a:buNone/>
            </a:pPr>
            <a:r>
              <a:rPr lang="en-US" sz="2000" dirty="0" err="1"/>
              <a:t>BindColumn</a:t>
            </a:r>
            <a:r>
              <a:rPr lang="en-US" sz="2000" dirty="0"/>
              <a:t>(r, 1, j, C_INT, SQL_DEC);</a:t>
            </a:r>
          </a:p>
          <a:p>
            <a:pPr>
              <a:buNone/>
            </a:pPr>
            <a:r>
              <a:rPr lang="en-US" sz="2000" dirty="0"/>
              <a:t>while(Fetch(r)) { }</a:t>
            </a:r>
          </a:p>
          <a:p>
            <a:pPr>
              <a:buNone/>
            </a:pPr>
            <a:r>
              <a:rPr lang="en-US" sz="2000" dirty="0" err="1"/>
              <a:t>DestroyResult</a:t>
            </a:r>
            <a:r>
              <a:rPr lang="en-US" sz="2000" dirty="0"/>
              <a:t>(r);</a:t>
            </a:r>
            <a:r>
              <a:rPr lang="en-US" sz="2000" dirty="0" err="1"/>
              <a:t>DestroyRS</a:t>
            </a:r>
            <a:r>
              <a:rPr lang="en-US" sz="2000" dirty="0"/>
              <a:t>(</a:t>
            </a:r>
            <a:r>
              <a:rPr lang="en-US" sz="2000" dirty="0" err="1"/>
              <a:t>rs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 err="1"/>
              <a:t>CommitTransaction</a:t>
            </a:r>
            <a:r>
              <a:rPr lang="en-US" sz="2000" dirty="0"/>
              <a:t>(t);</a:t>
            </a:r>
          </a:p>
          <a:p>
            <a:pPr>
              <a:buNone/>
            </a:pPr>
            <a:r>
              <a:rPr lang="en-US" sz="2000" dirty="0" err="1"/>
              <a:t>DestroyStatement</a:t>
            </a:r>
            <a:r>
              <a:rPr lang="en-US" sz="2000" dirty="0"/>
              <a:t>(</a:t>
            </a:r>
            <a:r>
              <a:rPr lang="en-US" sz="2000" dirty="0" err="1"/>
              <a:t>stm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 err="1"/>
              <a:t>DestroyTransaction</a:t>
            </a:r>
            <a:r>
              <a:rPr lang="en-US" sz="2000" dirty="0"/>
              <a:t>(t);</a:t>
            </a:r>
          </a:p>
          <a:p>
            <a:pPr>
              <a:buNone/>
            </a:pPr>
            <a:r>
              <a:rPr lang="en-US" sz="2000" dirty="0" err="1"/>
              <a:t>CloseSession</a:t>
            </a:r>
            <a:r>
              <a:rPr lang="en-US" sz="2000" dirty="0"/>
              <a:t>(</a:t>
            </a:r>
            <a:r>
              <a:rPr lang="en-US" sz="2000" dirty="0" err="1"/>
              <a:t>ses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 err="1"/>
              <a:t>DestroySession</a:t>
            </a:r>
            <a:r>
              <a:rPr lang="en-US" sz="2000" dirty="0"/>
              <a:t>(</a:t>
            </a:r>
            <a:r>
              <a:rPr lang="en-US" sz="2000" dirty="0" err="1"/>
              <a:t>ses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 err="1"/>
              <a:t>DestroyEnvironment</a:t>
            </a:r>
            <a:r>
              <a:rPr lang="en-US" sz="2000" dirty="0"/>
              <a:t>(e);</a:t>
            </a:r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– C++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Something like </a:t>
            </a:r>
            <a:r>
              <a:rPr lang="en-US" dirty="0" err="1"/>
              <a:t>SQLpp</a:t>
            </a:r>
            <a:endParaRPr lang="en-US" dirty="0"/>
          </a:p>
          <a:p>
            <a:pPr lvl="1"/>
            <a:r>
              <a:rPr lang="en-US" dirty="0"/>
              <a:t>Dead project</a:t>
            </a:r>
          </a:p>
          <a:p>
            <a:pPr marL="344487" lvl="1" indent="0">
              <a:buNone/>
            </a:pPr>
            <a:r>
              <a:rPr lang="en-US" dirty="0"/>
              <a:t>auto x = select(p.id, p.name, f.id.as(id2))</a:t>
            </a:r>
            <a:br>
              <a:rPr lang="en-US" dirty="0"/>
            </a:br>
            <a:r>
              <a:rPr lang="en-US" dirty="0"/>
              <a:t>	.from(p, f)</a:t>
            </a:r>
            <a:br>
              <a:rPr lang="en-US" dirty="0"/>
            </a:br>
            <a:r>
              <a:rPr lang="en-US" dirty="0"/>
              <a:t>	.where(p.name=any(select(f.name).from(f)))</a:t>
            </a:r>
            <a:br>
              <a:rPr lang="en-US" dirty="0"/>
            </a:br>
            <a:r>
              <a:rPr lang="en-US" dirty="0"/>
              <a:t>	.</a:t>
            </a:r>
            <a:r>
              <a:rPr lang="en-US" dirty="0" err="1"/>
              <a:t>group_by</a:t>
            </a:r>
            <a:r>
              <a:rPr lang="en-US" dirty="0"/>
              <a:t>(f.name)</a:t>
            </a:r>
            <a:br>
              <a:rPr lang="en-US" dirty="0"/>
            </a:br>
            <a:r>
              <a:rPr lang="en-US" dirty="0"/>
              <a:t>	.</a:t>
            </a:r>
            <a:r>
              <a:rPr lang="en-US" dirty="0" err="1"/>
              <a:t>order_by</a:t>
            </a:r>
            <a:r>
              <a:rPr lang="en-US" dirty="0"/>
              <a:t>(</a:t>
            </a:r>
            <a:r>
              <a:rPr lang="en-US" dirty="0" err="1"/>
              <a:t>p.name.asc</a:t>
            </a:r>
            <a:r>
              <a:rPr lang="en-US" dirty="0"/>
              <a:t>());</a:t>
            </a:r>
          </a:p>
          <a:p>
            <a:pPr marL="344487" lvl="1" indent="0">
              <a:buNone/>
            </a:pPr>
            <a:r>
              <a:rPr lang="en-US" dirty="0"/>
              <a:t>for(</a:t>
            </a:r>
            <a:r>
              <a:rPr lang="en-US" dirty="0" err="1"/>
              <a:t>const</a:t>
            </a:r>
            <a:r>
              <a:rPr lang="en-US" dirty="0"/>
              <a:t> auto &amp; row : x)</a:t>
            </a:r>
            <a:br>
              <a:rPr lang="en-US" dirty="0"/>
            </a:br>
            <a:r>
              <a:rPr lang="en-US" dirty="0"/>
              <a:t>{ </a:t>
            </a:r>
            <a:r>
              <a:rPr lang="en-US" dirty="0" err="1"/>
              <a:t>int</a:t>
            </a:r>
            <a:r>
              <a:rPr lang="en-US" dirty="0"/>
              <a:t> id = row.id; string name = row.name; }</a:t>
            </a:r>
          </a:p>
        </p:txBody>
      </p:sp>
    </p:spTree>
    <p:extLst>
      <p:ext uri="{BB962C8B-B14F-4D97-AF65-F5344CB8AC3E}">
        <p14:creationId xmlns:p14="http://schemas.microsoft.com/office/powerpoint/2010/main" val="1232007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492444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</a:t>
            </a:r>
            <a:r>
              <a:rPr lang="en-US"/>
              <a:t>++26??</a:t>
            </a:r>
            <a:endParaRPr lang="en-US" dirty="0"/>
          </a:p>
          <a:p>
            <a:r>
              <a:rPr lang="en-US" dirty="0"/>
              <a:t>BSD sockets</a:t>
            </a:r>
          </a:p>
          <a:p>
            <a:pPr lvl="1"/>
            <a:r>
              <a:rPr lang="en-US" dirty="0"/>
              <a:t>Winsock 2</a:t>
            </a:r>
          </a:p>
          <a:p>
            <a:r>
              <a:rPr lang="en-US" dirty="0"/>
              <a:t>Socket</a:t>
            </a:r>
          </a:p>
          <a:p>
            <a:pPr lvl="1"/>
            <a:r>
              <a:rPr lang="en-US" dirty="0"/>
              <a:t>Abstract endpoint for network communication</a:t>
            </a:r>
          </a:p>
          <a:p>
            <a:pPr lvl="1"/>
            <a:r>
              <a:rPr lang="en-US" dirty="0"/>
              <a:t>Bind to different protocols</a:t>
            </a:r>
          </a:p>
          <a:p>
            <a:pPr lvl="2"/>
            <a:r>
              <a:rPr lang="en-US" dirty="0"/>
              <a:t>IPv4, IPv6</a:t>
            </a:r>
          </a:p>
          <a:p>
            <a:pPr lvl="1"/>
            <a:r>
              <a:rPr lang="en-US" dirty="0"/>
              <a:t>Bind to different kind of communication</a:t>
            </a:r>
          </a:p>
          <a:p>
            <a:pPr lvl="2"/>
            <a:r>
              <a:rPr lang="en-US" dirty="0"/>
              <a:t>Stream, datagram, raw</a:t>
            </a:r>
          </a:p>
          <a:p>
            <a:pPr lvl="1"/>
            <a:r>
              <a:rPr lang="en-US" dirty="0"/>
              <a:t>Bind to transportation protocol</a:t>
            </a:r>
          </a:p>
          <a:p>
            <a:pPr lvl="2"/>
            <a:r>
              <a:rPr lang="en-US" dirty="0"/>
              <a:t>TCP, UDP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</a:t>
            </a:r>
            <a:r>
              <a:rPr lang="cs-CZ" dirty="0"/>
              <a:t> –</a:t>
            </a:r>
            <a:r>
              <a:rPr lang="en-US" dirty="0"/>
              <a:t> TCP client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/>
              <a:t>SOCKET </a:t>
            </a:r>
            <a:r>
              <a:rPr lang="cs-CZ" sz="2000" dirty="0" err="1"/>
              <a:t>sock</a:t>
            </a:r>
            <a:r>
              <a:rPr lang="cs-CZ" sz="2000" dirty="0"/>
              <a:t> </a:t>
            </a:r>
            <a:r>
              <a:rPr lang="en-US" sz="2000" dirty="0"/>
              <a:t>= socket(INET, STREAM, TCP);</a:t>
            </a:r>
          </a:p>
          <a:p>
            <a:pPr>
              <a:buNone/>
            </a:pP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sockaddr_in</a:t>
            </a:r>
            <a:r>
              <a:rPr lang="en-US" sz="2000" dirty="0"/>
              <a:t> </a:t>
            </a:r>
            <a:r>
              <a:rPr lang="en-US" sz="2000" dirty="0" err="1"/>
              <a:t>soain</a:t>
            </a:r>
            <a:r>
              <a:rPr lang="en-US" sz="2000" dirty="0"/>
              <a:t>;</a:t>
            </a:r>
          </a:p>
          <a:p>
            <a:pPr>
              <a:buNone/>
            </a:pPr>
            <a:r>
              <a:rPr lang="en-US" sz="2000" dirty="0" err="1"/>
              <a:t>soain.sin_family</a:t>
            </a:r>
            <a:r>
              <a:rPr lang="en-US" sz="2000" dirty="0"/>
              <a:t> = INET;</a:t>
            </a:r>
          </a:p>
          <a:p>
            <a:pPr>
              <a:buNone/>
            </a:pPr>
            <a:r>
              <a:rPr lang="en-US" sz="2000" dirty="0" err="1"/>
              <a:t>getaddrinfo</a:t>
            </a:r>
            <a:r>
              <a:rPr lang="en-US" sz="2000" dirty="0"/>
              <a:t>(“www.nic.cz”, SRV_PORT, 0, &amp;</a:t>
            </a:r>
            <a:r>
              <a:rPr lang="en-US" sz="2000" dirty="0" err="1"/>
              <a:t>soain.sin_addr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/>
              <a:t>connect(sock, </a:t>
            </a:r>
            <a:r>
              <a:rPr lang="en-US" sz="2000" dirty="0" err="1"/>
              <a:t>soain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/>
              <a:t>send(sock, </a:t>
            </a:r>
            <a:r>
              <a:rPr lang="en-US" sz="2000" dirty="0" err="1"/>
              <a:t>buf</a:t>
            </a:r>
            <a:r>
              <a:rPr lang="en-US" sz="2000" dirty="0"/>
              <a:t>, </a:t>
            </a:r>
            <a:r>
              <a:rPr lang="en-US" sz="2000" dirty="0" err="1"/>
              <a:t>len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 err="1"/>
              <a:t>recv</a:t>
            </a:r>
            <a:r>
              <a:rPr lang="en-US" sz="2000" dirty="0"/>
              <a:t>(sock, </a:t>
            </a:r>
            <a:r>
              <a:rPr lang="en-US" sz="2000" dirty="0" err="1"/>
              <a:t>buf</a:t>
            </a:r>
            <a:r>
              <a:rPr lang="en-US" sz="2000" dirty="0"/>
              <a:t>, </a:t>
            </a:r>
            <a:r>
              <a:rPr lang="en-US" sz="2000" dirty="0" err="1"/>
              <a:t>len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/>
              <a:t>shutdown(sock);</a:t>
            </a:r>
          </a:p>
          <a:p>
            <a:pPr>
              <a:buNone/>
            </a:pPr>
            <a:r>
              <a:rPr lang="en-US" sz="2000" dirty="0"/>
              <a:t>close(sock);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</a:t>
            </a:r>
            <a:r>
              <a:rPr lang="cs-CZ" dirty="0"/>
              <a:t> –</a:t>
            </a:r>
            <a:r>
              <a:rPr lang="en-US" dirty="0"/>
              <a:t> TCP server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995886"/>
          </a:xfrm>
        </p:spPr>
        <p:txBody>
          <a:bodyPr/>
          <a:lstStyle/>
          <a:p>
            <a:pPr>
              <a:buNone/>
            </a:pPr>
            <a:r>
              <a:rPr lang="cs-CZ" sz="2000" dirty="0"/>
              <a:t>SOCKET </a:t>
            </a:r>
            <a:r>
              <a:rPr lang="en-US" sz="2000" dirty="0"/>
              <a:t>listen</a:t>
            </a:r>
            <a:r>
              <a:rPr lang="cs-CZ" sz="2000" dirty="0" err="1"/>
              <a:t>sock</a:t>
            </a:r>
            <a:r>
              <a:rPr lang="cs-CZ" sz="2000" dirty="0"/>
              <a:t> </a:t>
            </a:r>
            <a:r>
              <a:rPr lang="en-US" sz="2000" dirty="0"/>
              <a:t>= socket(INET, STREAM, TCP);</a:t>
            </a:r>
          </a:p>
          <a:p>
            <a:pPr>
              <a:buNone/>
            </a:pP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sockaddr_in</a:t>
            </a:r>
            <a:r>
              <a:rPr lang="en-US" sz="2000" dirty="0"/>
              <a:t> </a:t>
            </a:r>
            <a:r>
              <a:rPr lang="en-US" sz="2000" dirty="0" err="1"/>
              <a:t>soain</a:t>
            </a:r>
            <a:r>
              <a:rPr lang="en-US" sz="2000" dirty="0"/>
              <a:t>;</a:t>
            </a:r>
          </a:p>
          <a:p>
            <a:pPr>
              <a:buNone/>
            </a:pPr>
            <a:r>
              <a:rPr lang="en-US" sz="2000" dirty="0" err="1"/>
              <a:t>soain.sin_family</a:t>
            </a:r>
            <a:r>
              <a:rPr lang="en-US" sz="2000" dirty="0"/>
              <a:t> = INET; </a:t>
            </a:r>
            <a:r>
              <a:rPr lang="en-US" sz="2000" dirty="0" err="1"/>
              <a:t>soain.sin_port</a:t>
            </a:r>
            <a:r>
              <a:rPr lang="en-US" sz="2000" dirty="0"/>
              <a:t> = SRV_PORT; </a:t>
            </a:r>
            <a:r>
              <a:rPr lang="en-US" sz="2000" dirty="0" err="1"/>
              <a:t>soian.sin_addr</a:t>
            </a:r>
            <a:r>
              <a:rPr lang="en-US" sz="2000" dirty="0"/>
              <a:t> = ANY;</a:t>
            </a:r>
          </a:p>
          <a:p>
            <a:pPr>
              <a:buNone/>
            </a:pPr>
            <a:r>
              <a:rPr lang="en-US" sz="2000" dirty="0"/>
              <a:t>bind(</a:t>
            </a:r>
            <a:r>
              <a:rPr lang="en-US" sz="2000" dirty="0" err="1"/>
              <a:t>listensock</a:t>
            </a:r>
            <a:r>
              <a:rPr lang="en-US" sz="2000" dirty="0"/>
              <a:t>, </a:t>
            </a:r>
            <a:r>
              <a:rPr lang="en-US" sz="2000" dirty="0" err="1"/>
              <a:t>soain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/>
              <a:t>listen(</a:t>
            </a:r>
            <a:r>
              <a:rPr lang="en-US" sz="2000" dirty="0" err="1"/>
              <a:t>listensock</a:t>
            </a:r>
            <a:r>
              <a:rPr lang="en-US" sz="2000" dirty="0"/>
              <a:t>, </a:t>
            </a:r>
            <a:r>
              <a:rPr lang="en-US" sz="2000" dirty="0" err="1"/>
              <a:t>queuedepth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/>
              <a:t>for(;;) {</a:t>
            </a:r>
          </a:p>
          <a:p>
            <a:pPr>
              <a:buNone/>
            </a:pPr>
            <a:r>
              <a:rPr lang="en-US" sz="2000" dirty="0"/>
              <a:t>	SOCKET sock = accept(</a:t>
            </a:r>
            <a:r>
              <a:rPr lang="en-US" sz="2000" dirty="0" err="1"/>
              <a:t>listensock</a:t>
            </a:r>
            <a:r>
              <a:rPr lang="en-US" sz="2000" dirty="0"/>
              <a:t>); 		// blocks</a:t>
            </a:r>
            <a:br>
              <a:rPr lang="en-US" sz="2000" dirty="0"/>
            </a:br>
            <a:r>
              <a:rPr lang="en-US" sz="2000" dirty="0" err="1"/>
              <a:t>recv</a:t>
            </a:r>
            <a:r>
              <a:rPr lang="en-US" sz="2000" dirty="0"/>
              <a:t>(sock, </a:t>
            </a:r>
            <a:r>
              <a:rPr lang="en-US" sz="2000" dirty="0" err="1"/>
              <a:t>buf</a:t>
            </a:r>
            <a:r>
              <a:rPr lang="en-US" sz="2000" dirty="0"/>
              <a:t>, </a:t>
            </a:r>
            <a:r>
              <a:rPr lang="en-US" sz="2000" dirty="0" err="1"/>
              <a:t>len</a:t>
            </a:r>
            <a:r>
              <a:rPr lang="en-US" sz="2000" dirty="0"/>
              <a:t>);	send(sock, </a:t>
            </a:r>
            <a:r>
              <a:rPr lang="en-US" sz="2000" dirty="0" err="1"/>
              <a:t>buf</a:t>
            </a:r>
            <a:r>
              <a:rPr lang="en-US" sz="2000" dirty="0"/>
              <a:t>, </a:t>
            </a:r>
            <a:r>
              <a:rPr lang="en-US" sz="2000" dirty="0" err="1"/>
              <a:t>len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/>
              <a:t>	shutdown(sock);</a:t>
            </a:r>
          </a:p>
          <a:p>
            <a:pPr>
              <a:buNone/>
            </a:pPr>
            <a:r>
              <a:rPr lang="en-US" sz="2000" dirty="0"/>
              <a:t>	close(sock);</a:t>
            </a:r>
          </a:p>
          <a:p>
            <a:pPr>
              <a:buNone/>
            </a:pPr>
            <a:r>
              <a:rPr lang="en-US" sz="2000" dirty="0"/>
              <a:t>}</a:t>
            </a:r>
          </a:p>
          <a:p>
            <a:pPr>
              <a:buNone/>
            </a:pPr>
            <a:r>
              <a:rPr lang="en-US" sz="2000" dirty="0"/>
              <a:t>shutdown(</a:t>
            </a:r>
            <a:r>
              <a:rPr lang="en-US" sz="2000" dirty="0" err="1"/>
              <a:t>listensock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/>
              <a:t>close(</a:t>
            </a:r>
            <a:r>
              <a:rPr lang="en-US" sz="2000" dirty="0" err="1"/>
              <a:t>listensock</a:t>
            </a:r>
            <a:r>
              <a:rPr lang="en-US" sz="2000" dirty="0"/>
              <a:t>);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</a:t>
            </a:r>
            <a:r>
              <a:rPr lang="cs-CZ" dirty="0"/>
              <a:t> –</a:t>
            </a:r>
            <a:r>
              <a:rPr lang="en-US" dirty="0"/>
              <a:t> UDP client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/>
              <a:t>SOCKET </a:t>
            </a:r>
            <a:r>
              <a:rPr lang="cs-CZ" sz="2000" dirty="0" err="1"/>
              <a:t>sock</a:t>
            </a:r>
            <a:r>
              <a:rPr lang="cs-CZ" sz="2000" dirty="0"/>
              <a:t> </a:t>
            </a:r>
            <a:r>
              <a:rPr lang="en-US" sz="2000" dirty="0"/>
              <a:t>= socket(INET, DGRAM, UDP);</a:t>
            </a:r>
          </a:p>
          <a:p>
            <a:pPr>
              <a:buNone/>
            </a:pP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sockaddr_in</a:t>
            </a:r>
            <a:r>
              <a:rPr lang="en-US" sz="2000" dirty="0"/>
              <a:t> </a:t>
            </a:r>
            <a:r>
              <a:rPr lang="en-US" sz="2000" dirty="0" err="1"/>
              <a:t>soain</a:t>
            </a:r>
            <a:r>
              <a:rPr lang="en-US" sz="2000" dirty="0"/>
              <a:t>;</a:t>
            </a:r>
          </a:p>
          <a:p>
            <a:pPr>
              <a:buNone/>
            </a:pPr>
            <a:r>
              <a:rPr lang="en-US" sz="2000" dirty="0" err="1"/>
              <a:t>soain.sin_family</a:t>
            </a:r>
            <a:r>
              <a:rPr lang="en-US" sz="2000" dirty="0"/>
              <a:t> = INET;</a:t>
            </a:r>
          </a:p>
          <a:p>
            <a:pPr>
              <a:buNone/>
            </a:pPr>
            <a:r>
              <a:rPr lang="en-US" sz="2000" dirty="0" err="1"/>
              <a:t>getaddrinfo</a:t>
            </a:r>
            <a:r>
              <a:rPr lang="en-US" sz="2000" dirty="0"/>
              <a:t>(“www.nic.cz”, SRV_PORT, 0, &amp;</a:t>
            </a:r>
            <a:r>
              <a:rPr lang="en-US" sz="2000" dirty="0" err="1"/>
              <a:t>soain.sin_addr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 err="1"/>
              <a:t>sendto</a:t>
            </a:r>
            <a:r>
              <a:rPr lang="en-US" sz="2000" dirty="0"/>
              <a:t>(sock, </a:t>
            </a:r>
            <a:r>
              <a:rPr lang="en-US" sz="2000" dirty="0" err="1"/>
              <a:t>buf</a:t>
            </a:r>
            <a:r>
              <a:rPr lang="en-US" sz="2000" dirty="0"/>
              <a:t>, </a:t>
            </a:r>
            <a:r>
              <a:rPr lang="en-US" sz="2000" dirty="0" err="1"/>
              <a:t>len</a:t>
            </a:r>
            <a:r>
              <a:rPr lang="en-US" sz="2000" dirty="0"/>
              <a:t>, &amp;</a:t>
            </a:r>
            <a:r>
              <a:rPr lang="en-US" sz="2000" dirty="0" err="1"/>
              <a:t>soain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 err="1"/>
              <a:t>recvfrom</a:t>
            </a:r>
            <a:r>
              <a:rPr lang="en-US" sz="2000" dirty="0"/>
              <a:t>(sock, </a:t>
            </a:r>
            <a:r>
              <a:rPr lang="en-US" sz="2000" dirty="0" err="1"/>
              <a:t>buf</a:t>
            </a:r>
            <a:r>
              <a:rPr lang="en-US" sz="2000" dirty="0"/>
              <a:t>, </a:t>
            </a:r>
            <a:r>
              <a:rPr lang="en-US" sz="2000" dirty="0" err="1"/>
              <a:t>len</a:t>
            </a:r>
            <a:r>
              <a:rPr lang="en-US" sz="2000" dirty="0"/>
              <a:t>, &amp;</a:t>
            </a:r>
            <a:r>
              <a:rPr lang="en-US" sz="2000" dirty="0" err="1"/>
              <a:t>soain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/>
              <a:t>close(sock);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</a:t>
            </a:r>
            <a:r>
              <a:rPr lang="cs-CZ" dirty="0"/>
              <a:t> –</a:t>
            </a:r>
            <a:r>
              <a:rPr lang="en-US" dirty="0"/>
              <a:t> UDP server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/>
              <a:t>SOCKET </a:t>
            </a:r>
            <a:r>
              <a:rPr lang="cs-CZ" sz="2000" dirty="0" err="1"/>
              <a:t>sock</a:t>
            </a:r>
            <a:r>
              <a:rPr lang="cs-CZ" sz="2000" dirty="0"/>
              <a:t> </a:t>
            </a:r>
            <a:r>
              <a:rPr lang="en-US" sz="2000" dirty="0"/>
              <a:t>= socket(INET, STREAM, TCP);</a:t>
            </a:r>
          </a:p>
          <a:p>
            <a:pPr>
              <a:buNone/>
            </a:pP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sockaddr_in</a:t>
            </a:r>
            <a:r>
              <a:rPr lang="en-US" sz="2000" dirty="0"/>
              <a:t> </a:t>
            </a:r>
            <a:r>
              <a:rPr lang="en-US" sz="2000" dirty="0" err="1"/>
              <a:t>soain</a:t>
            </a:r>
            <a:r>
              <a:rPr lang="en-US" sz="2000" dirty="0"/>
              <a:t>;</a:t>
            </a:r>
          </a:p>
          <a:p>
            <a:pPr>
              <a:buNone/>
            </a:pPr>
            <a:r>
              <a:rPr lang="en-US" sz="2000" dirty="0" err="1"/>
              <a:t>soain.sin_family</a:t>
            </a:r>
            <a:r>
              <a:rPr lang="en-US" sz="2000" dirty="0"/>
              <a:t> = INET; </a:t>
            </a:r>
            <a:r>
              <a:rPr lang="en-US" sz="2000" dirty="0" err="1"/>
              <a:t>soain.sin_port</a:t>
            </a:r>
            <a:r>
              <a:rPr lang="en-US" sz="2000" dirty="0"/>
              <a:t> = SRV_PORT; </a:t>
            </a:r>
            <a:r>
              <a:rPr lang="en-US" sz="2000" dirty="0" err="1"/>
              <a:t>soian.sin_addr</a:t>
            </a:r>
            <a:r>
              <a:rPr lang="en-US" sz="2000" dirty="0"/>
              <a:t> = ANY;</a:t>
            </a:r>
          </a:p>
          <a:p>
            <a:pPr>
              <a:buNone/>
            </a:pPr>
            <a:r>
              <a:rPr lang="en-US" sz="2000" dirty="0"/>
              <a:t>bind(sock, </a:t>
            </a:r>
            <a:r>
              <a:rPr lang="en-US" sz="2000" dirty="0" err="1"/>
              <a:t>soain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/>
              <a:t>for(;;) {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sockaddr_in</a:t>
            </a:r>
            <a:r>
              <a:rPr lang="en-US" sz="2000" dirty="0"/>
              <a:t> </a:t>
            </a:r>
            <a:r>
              <a:rPr lang="en-US" sz="2000" dirty="0" err="1"/>
              <a:t>soain_cli</a:t>
            </a:r>
            <a:r>
              <a:rPr lang="en-US" sz="2000" dirty="0"/>
              <a:t>;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len</a:t>
            </a:r>
            <a:r>
              <a:rPr lang="en-US" sz="2000" dirty="0"/>
              <a:t> = </a:t>
            </a:r>
            <a:r>
              <a:rPr lang="en-US" sz="2000" dirty="0" err="1"/>
              <a:t>recvfrom</a:t>
            </a:r>
            <a:r>
              <a:rPr lang="en-US" sz="2000" dirty="0"/>
              <a:t>(sock, </a:t>
            </a:r>
            <a:r>
              <a:rPr lang="en-US" sz="2000" dirty="0" err="1"/>
              <a:t>buf</a:t>
            </a:r>
            <a:r>
              <a:rPr lang="en-US" sz="2000" dirty="0"/>
              <a:t>, </a:t>
            </a:r>
            <a:r>
              <a:rPr lang="en-US" sz="2000" dirty="0" err="1"/>
              <a:t>maxlen</a:t>
            </a:r>
            <a:r>
              <a:rPr lang="en-US" sz="2000" dirty="0"/>
              <a:t>, &amp;</a:t>
            </a:r>
            <a:r>
              <a:rPr lang="en-US" sz="2000" dirty="0" err="1"/>
              <a:t>soain_cli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/>
              <a:t>	</a:t>
            </a:r>
            <a:r>
              <a:rPr lang="en-US" sz="2000" dirty="0" err="1"/>
              <a:t>sendto</a:t>
            </a:r>
            <a:r>
              <a:rPr lang="en-US" sz="2000" dirty="0"/>
              <a:t>(sock, </a:t>
            </a:r>
            <a:r>
              <a:rPr lang="en-US" sz="2000" dirty="0" err="1"/>
              <a:t>buf</a:t>
            </a:r>
            <a:r>
              <a:rPr lang="en-US" sz="2000" dirty="0"/>
              <a:t>, </a:t>
            </a:r>
            <a:r>
              <a:rPr lang="en-US" sz="2000" dirty="0" err="1"/>
              <a:t>len</a:t>
            </a:r>
            <a:r>
              <a:rPr lang="en-US" sz="2000" dirty="0"/>
              <a:t>, &amp;</a:t>
            </a:r>
            <a:r>
              <a:rPr lang="en-US" sz="2000" dirty="0" err="1"/>
              <a:t>soain_cli</a:t>
            </a:r>
            <a:r>
              <a:rPr lang="en-US" sz="2000" dirty="0"/>
              <a:t>);</a:t>
            </a:r>
          </a:p>
          <a:p>
            <a:pPr>
              <a:buNone/>
            </a:pPr>
            <a:r>
              <a:rPr lang="en-US" sz="2000" dirty="0"/>
              <a:t>}</a:t>
            </a:r>
          </a:p>
          <a:p>
            <a:pPr>
              <a:buNone/>
            </a:pPr>
            <a:r>
              <a:rPr lang="en-US" sz="2000" dirty="0"/>
              <a:t>close(sock);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– remaining functions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513873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select</a:t>
            </a:r>
          </a:p>
          <a:p>
            <a:pPr lvl="1"/>
            <a:r>
              <a:rPr lang="en-US" dirty="0"/>
              <a:t>Wait for finished operations on sockets</a:t>
            </a:r>
          </a:p>
          <a:p>
            <a:r>
              <a:rPr lang="en-US" dirty="0" err="1"/>
              <a:t>getaddrinfo</a:t>
            </a:r>
            <a:endParaRPr lang="en-US" dirty="0"/>
          </a:p>
          <a:p>
            <a:pPr lvl="1"/>
            <a:r>
              <a:rPr lang="en-US" dirty="0"/>
              <a:t>General translation from node name to a binary representation</a:t>
            </a:r>
          </a:p>
          <a:p>
            <a:r>
              <a:rPr lang="en-US" dirty="0" err="1"/>
              <a:t>getnameinfo</a:t>
            </a:r>
            <a:endParaRPr lang="en-US" dirty="0"/>
          </a:p>
          <a:p>
            <a:pPr lvl="1"/>
            <a:r>
              <a:rPr lang="en-US" dirty="0"/>
              <a:t>General translation from binary representation to a node name and service name</a:t>
            </a:r>
          </a:p>
          <a:p>
            <a:r>
              <a:rPr lang="en-US" dirty="0" err="1"/>
              <a:t>htons</a:t>
            </a:r>
            <a:r>
              <a:rPr lang="en-US" dirty="0"/>
              <a:t>, </a:t>
            </a:r>
            <a:r>
              <a:rPr lang="en-US" dirty="0" err="1"/>
              <a:t>htonl</a:t>
            </a:r>
            <a:r>
              <a:rPr lang="en-US" dirty="0"/>
              <a:t>, </a:t>
            </a:r>
            <a:r>
              <a:rPr lang="en-US" dirty="0" err="1"/>
              <a:t>ntohs</a:t>
            </a:r>
            <a:r>
              <a:rPr lang="en-US" dirty="0"/>
              <a:t>, </a:t>
            </a:r>
            <a:r>
              <a:rPr lang="en-US" dirty="0" err="1"/>
              <a:t>ntohl</a:t>
            </a:r>
            <a:endParaRPr lang="en-US" dirty="0"/>
          </a:p>
          <a:p>
            <a:pPr lvl="1"/>
            <a:r>
              <a:rPr lang="en-US" dirty="0"/>
              <a:t>Translation from host byte-order to network byte-order and vice versa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I/O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995489"/>
          </a:xfrm>
        </p:spPr>
        <p:txBody>
          <a:bodyPr>
            <a:normAutofit fontScale="92500"/>
          </a:bodyPr>
          <a:lstStyle/>
          <a:p>
            <a:r>
              <a:rPr lang="en-US" dirty="0"/>
              <a:t>Execute a file operation and continue in a work</a:t>
            </a:r>
            <a:endParaRPr lang="cs-CZ" dirty="0"/>
          </a:p>
          <a:p>
            <a:pPr lvl="1"/>
            <a:r>
              <a:rPr lang="en-US" dirty="0"/>
              <a:t>A new entity created, which can be questioned for operation status or the application can wait for it</a:t>
            </a:r>
          </a:p>
          <a:p>
            <a:r>
              <a:rPr lang="en-US" dirty="0"/>
              <a:t>What about </a:t>
            </a:r>
            <a:r>
              <a:rPr lang="en-US" dirty="0" err="1"/>
              <a:t>coroutines</a:t>
            </a:r>
            <a:r>
              <a:rPr lang="en-US" dirty="0"/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2910" y="4143380"/>
            <a:ext cx="1778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cs-CZ" sz="2400" dirty="0" err="1"/>
              <a:t>async</a:t>
            </a:r>
            <a:r>
              <a:rPr lang="cs-CZ" sz="2400" dirty="0"/>
              <a:t>_</a:t>
            </a:r>
            <a:r>
              <a:rPr lang="cs-CZ" sz="2400" dirty="0" err="1"/>
              <a:t>read</a:t>
            </a:r>
            <a:endParaRPr lang="cs-CZ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85786" y="3643314"/>
            <a:ext cx="206178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/>
              <a:t>Application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57686" y="3643314"/>
            <a:ext cx="74090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cs-CZ" dirty="0"/>
              <a:t>OS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00496" y="4286256"/>
            <a:ext cx="15359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cs-CZ" sz="2400" dirty="0"/>
              <a:t>start </a:t>
            </a:r>
            <a:r>
              <a:rPr lang="cs-CZ" sz="2400" dirty="0" err="1"/>
              <a:t>read</a:t>
            </a:r>
            <a:endParaRPr lang="cs-CZ" sz="2400" dirty="0"/>
          </a:p>
        </p:txBody>
      </p:sp>
      <p:cxnSp>
        <p:nvCxnSpPr>
          <p:cNvPr id="32" name="Straight Arrow Connector 31"/>
          <p:cNvCxnSpPr>
            <a:stCxn id="4" idx="3"/>
            <a:endCxn id="7" idx="1"/>
          </p:cNvCxnSpPr>
          <p:nvPr/>
        </p:nvCxnSpPr>
        <p:spPr bwMode="auto">
          <a:xfrm>
            <a:off x="2420961" y="4374213"/>
            <a:ext cx="1579535" cy="1428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 rot="10800000" flipV="1">
            <a:off x="1714480" y="4572008"/>
            <a:ext cx="2214578" cy="714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rot="5400000">
            <a:off x="1214414" y="5072074"/>
            <a:ext cx="8572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 rot="5400000">
            <a:off x="3964777" y="5464983"/>
            <a:ext cx="135732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785786" y="5429264"/>
            <a:ext cx="1366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cs-CZ" sz="2400" dirty="0" err="1"/>
              <a:t>is</a:t>
            </a:r>
            <a:r>
              <a:rPr lang="cs-CZ" sz="2400" dirty="0"/>
              <a:t>_</a:t>
            </a:r>
            <a:r>
              <a:rPr lang="cs-CZ" sz="2400" dirty="0" err="1"/>
              <a:t>ready</a:t>
            </a:r>
            <a:endParaRPr lang="cs-CZ" sz="2400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2071670" y="5786454"/>
            <a:ext cx="2500330" cy="714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4" name="Straight Arrow Connector 43"/>
          <p:cNvCxnSpPr>
            <a:stCxn id="52" idx="1"/>
          </p:cNvCxnSpPr>
          <p:nvPr/>
        </p:nvCxnSpPr>
        <p:spPr bwMode="auto">
          <a:xfrm rot="10800000" flipV="1">
            <a:off x="1714480" y="6303038"/>
            <a:ext cx="2357454" cy="5491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rot="5400000">
            <a:off x="1464447" y="6536553"/>
            <a:ext cx="35719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TextBox 51"/>
          <p:cNvSpPr txBox="1"/>
          <p:nvPr/>
        </p:nvSpPr>
        <p:spPr>
          <a:xfrm>
            <a:off x="4071934" y="6072206"/>
            <a:ext cx="1949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cs-CZ" sz="2400" dirty="0" err="1"/>
              <a:t>read</a:t>
            </a:r>
            <a:r>
              <a:rPr lang="cs-CZ" sz="2400" dirty="0"/>
              <a:t> </a:t>
            </a:r>
            <a:r>
              <a:rPr lang="cs-CZ" sz="2400" dirty="0" err="1"/>
              <a:t>finished</a:t>
            </a:r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I/O </a:t>
            </a:r>
            <a:r>
              <a:rPr lang="cs-CZ" dirty="0"/>
              <a:t>– demo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Windows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683125"/>
          </a:xfrm>
        </p:spPr>
        <p:txBody>
          <a:bodyPr/>
          <a:lstStyle/>
          <a:p>
            <a:pPr>
              <a:buNone/>
            </a:pPr>
            <a:r>
              <a:rPr lang="cs-CZ" sz="1600" dirty="0"/>
              <a:t>HANDLE </a:t>
            </a:r>
            <a:r>
              <a:rPr lang="en-US" sz="1600" dirty="0"/>
              <a:t>f = </a:t>
            </a:r>
            <a:r>
              <a:rPr lang="en-US" sz="1600" dirty="0" err="1"/>
              <a:t>CreateFile</a:t>
            </a:r>
            <a:r>
              <a:rPr lang="en-US" sz="1600" dirty="0"/>
              <a:t>(“f.txt”, </a:t>
            </a:r>
            <a:r>
              <a:rPr lang="cs-CZ" sz="1600" dirty="0"/>
              <a:t>FILE_READ_DATA</a:t>
            </a:r>
            <a:r>
              <a:rPr lang="en-US" sz="1600" dirty="0"/>
              <a:t>, </a:t>
            </a:r>
            <a:r>
              <a:rPr lang="cs-CZ" sz="1600" dirty="0"/>
              <a:t>FILE_SHARE_READ</a:t>
            </a:r>
            <a:r>
              <a:rPr lang="en-US" sz="1600" dirty="0"/>
              <a:t>, 0,</a:t>
            </a:r>
            <a:r>
              <a:rPr lang="cs-CZ" sz="1600" dirty="0"/>
              <a:t> OPEN_EXISTING</a:t>
            </a:r>
            <a:r>
              <a:rPr lang="en-US" sz="1600" dirty="0"/>
              <a:t>, </a:t>
            </a:r>
            <a:r>
              <a:rPr lang="cs-CZ" sz="1600" dirty="0"/>
              <a:t>FILE_FLAG_RANDOM_ACCESS</a:t>
            </a:r>
            <a:r>
              <a:rPr lang="en-US" sz="1600" dirty="0"/>
              <a:t> | </a:t>
            </a:r>
            <a:r>
              <a:rPr lang="cs-CZ" sz="1600" b="1" dirty="0"/>
              <a:t>FILE_FLAG_OVERLAPPED</a:t>
            </a:r>
            <a:r>
              <a:rPr lang="en-US" sz="1600" dirty="0"/>
              <a:t>, 0);</a:t>
            </a:r>
          </a:p>
          <a:p>
            <a:pPr>
              <a:buNone/>
            </a:pPr>
            <a:r>
              <a:rPr lang="cs-CZ" sz="1600" dirty="0"/>
              <a:t>OVERLAPPED</a:t>
            </a:r>
            <a:r>
              <a:rPr lang="en-US" sz="1600" dirty="0"/>
              <a:t> o;</a:t>
            </a:r>
          </a:p>
          <a:p>
            <a:pPr>
              <a:buNone/>
            </a:pPr>
            <a:r>
              <a:rPr lang="en-US" sz="1600" dirty="0" err="1"/>
              <a:t>memset</a:t>
            </a:r>
            <a:r>
              <a:rPr lang="en-US" sz="1600" dirty="0"/>
              <a:t>(&amp;o, 0, </a:t>
            </a:r>
            <a:r>
              <a:rPr lang="en-US" sz="1600" dirty="0" err="1"/>
              <a:t>sizeof</a:t>
            </a:r>
            <a:r>
              <a:rPr lang="en-US" sz="1600" dirty="0"/>
              <a:t>(</a:t>
            </a:r>
            <a:r>
              <a:rPr lang="cs-CZ" sz="1600" dirty="0"/>
              <a:t>OVERLAPPED</a:t>
            </a:r>
            <a:r>
              <a:rPr lang="en-US" sz="1600" dirty="0"/>
              <a:t>));</a:t>
            </a:r>
          </a:p>
          <a:p>
            <a:pPr>
              <a:buNone/>
            </a:pPr>
            <a:r>
              <a:rPr lang="en-US" sz="1600" dirty="0" err="1"/>
              <a:t>o.hEvent</a:t>
            </a:r>
            <a:r>
              <a:rPr lang="en-US" sz="1600" dirty="0"/>
              <a:t> = </a:t>
            </a:r>
            <a:r>
              <a:rPr lang="en-US" sz="1600" dirty="0" err="1"/>
              <a:t>CreateEvent</a:t>
            </a:r>
            <a:r>
              <a:rPr lang="en-US" sz="1600" dirty="0"/>
              <a:t>(</a:t>
            </a:r>
            <a:r>
              <a:rPr lang="cs-CZ" sz="1600" dirty="0"/>
              <a:t>0, TRUE, FALSE, 0)</a:t>
            </a:r>
            <a:r>
              <a:rPr lang="en-US" sz="1600" dirty="0"/>
              <a:t>;</a:t>
            </a:r>
          </a:p>
          <a:p>
            <a:pPr>
              <a:buNone/>
            </a:pPr>
            <a:r>
              <a:rPr lang="en-US" sz="1600" dirty="0" err="1"/>
              <a:t>o.Offset</a:t>
            </a:r>
            <a:r>
              <a:rPr lang="en-US" sz="1600" dirty="0"/>
              <a:t> = offs;</a:t>
            </a:r>
          </a:p>
          <a:p>
            <a:pPr>
              <a:buNone/>
            </a:pPr>
            <a:r>
              <a:rPr lang="en-US" sz="1600" dirty="0" err="1"/>
              <a:t>ReadFile</a:t>
            </a:r>
            <a:r>
              <a:rPr lang="en-US" sz="1600" dirty="0"/>
              <a:t>(f, </a:t>
            </a:r>
            <a:r>
              <a:rPr lang="en-US" sz="1600" dirty="0" err="1"/>
              <a:t>buf</a:t>
            </a:r>
            <a:r>
              <a:rPr lang="en-US" sz="1600" dirty="0"/>
              <a:t>, </a:t>
            </a:r>
            <a:r>
              <a:rPr lang="en-US" sz="1600" dirty="0" err="1"/>
              <a:t>sz</a:t>
            </a:r>
            <a:r>
              <a:rPr lang="en-US" sz="1600" dirty="0"/>
              <a:t>, &amp;</a:t>
            </a:r>
            <a:r>
              <a:rPr lang="en-US" sz="1600" dirty="0" err="1"/>
              <a:t>rsz</a:t>
            </a:r>
            <a:r>
              <a:rPr lang="en-US" sz="1600" dirty="0"/>
              <a:t>, &amp;o);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1600" dirty="0" err="1"/>
              <a:t>WaitForSingleObject</a:t>
            </a:r>
            <a:r>
              <a:rPr lang="en-US" sz="1600" dirty="0"/>
              <a:t>(</a:t>
            </a:r>
            <a:r>
              <a:rPr lang="en-US" sz="1600" dirty="0" err="1"/>
              <a:t>o.hEvent</a:t>
            </a:r>
            <a:r>
              <a:rPr lang="en-US" sz="1600" dirty="0"/>
              <a:t>, INFINITE);</a:t>
            </a:r>
          </a:p>
          <a:p>
            <a:pPr>
              <a:buNone/>
            </a:pPr>
            <a:r>
              <a:rPr lang="en-US" sz="1600" dirty="0" err="1"/>
              <a:t>CloseHandle</a:t>
            </a:r>
            <a:r>
              <a:rPr lang="en-US" sz="1600" dirty="0"/>
              <a:t>(</a:t>
            </a:r>
            <a:r>
              <a:rPr lang="en-US" sz="1600" dirty="0" err="1"/>
              <a:t>o.hEvent</a:t>
            </a:r>
            <a:r>
              <a:rPr lang="en-US" sz="1600" dirty="0"/>
              <a:t>);</a:t>
            </a:r>
            <a:endParaRPr lang="cs-CZ" sz="1600" dirty="0"/>
          </a:p>
          <a:p>
            <a:pPr>
              <a:buNone/>
            </a:pPr>
            <a:r>
              <a:rPr lang="en-US" sz="1600" dirty="0" err="1"/>
              <a:t>CloseHandle</a:t>
            </a:r>
            <a:r>
              <a:rPr lang="en-US" sz="1600" dirty="0"/>
              <a:t>(f);</a:t>
            </a:r>
            <a:endParaRPr lang="cs-CZ" sz="1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AIO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5"/>
          </a:xfrm>
        </p:spPr>
        <p:txBody>
          <a:bodyPr/>
          <a:lstStyle/>
          <a:p>
            <a:pPr>
              <a:buNone/>
            </a:pPr>
            <a:r>
              <a:rPr lang="en-US" sz="1600" dirty="0" err="1"/>
              <a:t>int</a:t>
            </a:r>
            <a:r>
              <a:rPr lang="en-US" sz="1600" dirty="0"/>
              <a:t> f = open(“f.txt”, </a:t>
            </a:r>
            <a:r>
              <a:rPr lang="cs-CZ" sz="1600" dirty="0"/>
              <a:t>O_RDONLY</a:t>
            </a:r>
            <a:r>
              <a:rPr lang="en-US" sz="1600" dirty="0"/>
              <a:t> | </a:t>
            </a:r>
            <a:r>
              <a:rPr lang="cs-CZ" sz="1600" dirty="0"/>
              <a:t>O_LARGEFILE</a:t>
            </a:r>
            <a:r>
              <a:rPr lang="en-US" sz="1600" dirty="0"/>
              <a:t>, rights);</a:t>
            </a:r>
          </a:p>
          <a:p>
            <a:pPr>
              <a:buNone/>
            </a:pPr>
            <a:r>
              <a:rPr lang="en-US" sz="1600" dirty="0" err="1"/>
              <a:t>aiocb</a:t>
            </a:r>
            <a:r>
              <a:rPr lang="en-US" sz="1600" dirty="0"/>
              <a:t> a;</a:t>
            </a:r>
          </a:p>
          <a:p>
            <a:pPr>
              <a:buNone/>
            </a:pPr>
            <a:r>
              <a:rPr lang="en-US" sz="1600" dirty="0" err="1"/>
              <a:t>memset</a:t>
            </a:r>
            <a:r>
              <a:rPr lang="en-US" sz="1600" dirty="0"/>
              <a:t>(&amp;a, 0, </a:t>
            </a:r>
            <a:r>
              <a:rPr lang="en-US" sz="1600" dirty="0" err="1"/>
              <a:t>sizeof</a:t>
            </a:r>
            <a:r>
              <a:rPr lang="en-US" sz="1600" dirty="0"/>
              <a:t>(</a:t>
            </a:r>
            <a:r>
              <a:rPr lang="en-US" sz="1600" dirty="0" err="1"/>
              <a:t>aiocb</a:t>
            </a:r>
            <a:r>
              <a:rPr lang="en-US" sz="1600" dirty="0"/>
              <a:t>));</a:t>
            </a:r>
          </a:p>
          <a:p>
            <a:pPr>
              <a:buNone/>
            </a:pPr>
            <a:r>
              <a:rPr lang="en-US" sz="1600" dirty="0" err="1"/>
              <a:t>aiocb</a:t>
            </a:r>
            <a:r>
              <a:rPr lang="en-US" sz="1600" dirty="0"/>
              <a:t>.</a:t>
            </a:r>
            <a:r>
              <a:rPr lang="cs-CZ" sz="1600" dirty="0"/>
              <a:t> </a:t>
            </a:r>
            <a:r>
              <a:rPr lang="cs-CZ" sz="1600" dirty="0" err="1"/>
              <a:t>aio</a:t>
            </a:r>
            <a:r>
              <a:rPr lang="cs-CZ" sz="1600" dirty="0"/>
              <a:t>_</a:t>
            </a:r>
            <a:r>
              <a:rPr lang="cs-CZ" sz="1600" dirty="0" err="1"/>
              <a:t>fildes</a:t>
            </a:r>
            <a:r>
              <a:rPr lang="en-US" sz="1600" dirty="0"/>
              <a:t> = f;</a:t>
            </a:r>
          </a:p>
          <a:p>
            <a:pPr>
              <a:buNone/>
            </a:pPr>
            <a:r>
              <a:rPr lang="en-US" sz="1600" dirty="0" err="1"/>
              <a:t>aiocb</a:t>
            </a:r>
            <a:r>
              <a:rPr lang="en-US" sz="1600" dirty="0"/>
              <a:t>.</a:t>
            </a:r>
            <a:r>
              <a:rPr lang="cs-CZ" sz="1600" dirty="0"/>
              <a:t> </a:t>
            </a:r>
            <a:r>
              <a:rPr lang="cs-CZ" sz="1600" dirty="0" err="1"/>
              <a:t>aio</a:t>
            </a:r>
            <a:r>
              <a:rPr lang="cs-CZ" sz="1600" dirty="0"/>
              <a:t>_offset</a:t>
            </a:r>
            <a:r>
              <a:rPr lang="en-US" sz="1600" dirty="0"/>
              <a:t> = offs;</a:t>
            </a:r>
          </a:p>
          <a:p>
            <a:pPr>
              <a:buNone/>
            </a:pPr>
            <a:r>
              <a:rPr lang="en-US" sz="1600" dirty="0" err="1"/>
              <a:t>aiocb</a:t>
            </a:r>
            <a:r>
              <a:rPr lang="en-US" sz="1600" dirty="0"/>
              <a:t>.</a:t>
            </a:r>
            <a:r>
              <a:rPr lang="cs-CZ" sz="1600" dirty="0"/>
              <a:t> </a:t>
            </a:r>
            <a:r>
              <a:rPr lang="cs-CZ" sz="1600" dirty="0" err="1"/>
              <a:t>aio</a:t>
            </a:r>
            <a:r>
              <a:rPr lang="cs-CZ" sz="1600" dirty="0"/>
              <a:t>_</a:t>
            </a:r>
            <a:r>
              <a:rPr lang="cs-CZ" sz="1600" dirty="0" err="1"/>
              <a:t>nbytes</a:t>
            </a:r>
            <a:r>
              <a:rPr lang="en-US" sz="1600" dirty="0"/>
              <a:t> = </a:t>
            </a:r>
            <a:r>
              <a:rPr lang="en-US" sz="1600" dirty="0" err="1"/>
              <a:t>sz</a:t>
            </a:r>
            <a:r>
              <a:rPr lang="en-US" sz="1600" dirty="0"/>
              <a:t>;</a:t>
            </a:r>
          </a:p>
          <a:p>
            <a:pPr>
              <a:buNone/>
            </a:pPr>
            <a:r>
              <a:rPr lang="en-US" sz="1600" dirty="0" err="1"/>
              <a:t>aiocb</a:t>
            </a:r>
            <a:r>
              <a:rPr lang="en-US" sz="1600" dirty="0"/>
              <a:t>.</a:t>
            </a:r>
            <a:r>
              <a:rPr lang="cs-CZ" sz="1600" dirty="0"/>
              <a:t> </a:t>
            </a:r>
            <a:r>
              <a:rPr lang="cs-CZ" sz="1600" dirty="0" err="1"/>
              <a:t>aio</a:t>
            </a:r>
            <a:r>
              <a:rPr lang="cs-CZ" sz="1600" dirty="0"/>
              <a:t>_buf</a:t>
            </a:r>
            <a:r>
              <a:rPr lang="en-US" sz="1600" dirty="0"/>
              <a:t> = </a:t>
            </a:r>
            <a:r>
              <a:rPr lang="en-US" sz="1600" dirty="0" err="1"/>
              <a:t>buf</a:t>
            </a:r>
            <a:r>
              <a:rPr lang="en-US" sz="1600" dirty="0"/>
              <a:t>;</a:t>
            </a:r>
          </a:p>
          <a:p>
            <a:pPr>
              <a:buNone/>
            </a:pPr>
            <a:r>
              <a:rPr lang="en-US" sz="1600" dirty="0" err="1"/>
              <a:t>aiocb</a:t>
            </a:r>
            <a:r>
              <a:rPr lang="en-US" sz="1600" dirty="0"/>
              <a:t>.</a:t>
            </a:r>
            <a:r>
              <a:rPr lang="cs-CZ" sz="1600" dirty="0"/>
              <a:t> </a:t>
            </a:r>
            <a:r>
              <a:rPr lang="cs-CZ" sz="1600" dirty="0" err="1"/>
              <a:t>aio</a:t>
            </a:r>
            <a:r>
              <a:rPr lang="cs-CZ" sz="1600" dirty="0"/>
              <a:t>_</a:t>
            </a:r>
            <a:r>
              <a:rPr lang="cs-CZ" sz="1600" dirty="0" err="1"/>
              <a:t>sigevent</a:t>
            </a:r>
            <a:r>
              <a:rPr lang="en-US" sz="1600" dirty="0"/>
              <a:t>.</a:t>
            </a:r>
            <a:r>
              <a:rPr lang="cs-CZ" sz="1600" dirty="0" err="1"/>
              <a:t>sigev</a:t>
            </a:r>
            <a:r>
              <a:rPr lang="cs-CZ" sz="1600" dirty="0"/>
              <a:t>_</a:t>
            </a:r>
            <a:r>
              <a:rPr lang="cs-CZ" sz="1600" dirty="0" err="1"/>
              <a:t>notify</a:t>
            </a:r>
            <a:r>
              <a:rPr lang="en-US" sz="1600" dirty="0"/>
              <a:t> = </a:t>
            </a:r>
            <a:r>
              <a:rPr lang="cs-CZ" sz="1600" dirty="0"/>
              <a:t>SIGEV_NONE</a:t>
            </a:r>
            <a:r>
              <a:rPr lang="en-US" sz="1600" dirty="0"/>
              <a:t>;</a:t>
            </a:r>
          </a:p>
          <a:p>
            <a:pPr>
              <a:buNone/>
            </a:pPr>
            <a:r>
              <a:rPr lang="en-US" sz="1600" dirty="0" err="1"/>
              <a:t>aio_read</a:t>
            </a:r>
            <a:r>
              <a:rPr lang="en-US" sz="1600" dirty="0"/>
              <a:t>(&amp;a);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cs-CZ" sz="1600" dirty="0" err="1"/>
              <a:t>aio</a:t>
            </a:r>
            <a:r>
              <a:rPr lang="cs-CZ" sz="1600" dirty="0"/>
              <a:t>_</a:t>
            </a:r>
            <a:r>
              <a:rPr lang="cs-CZ" sz="1600" dirty="0" err="1"/>
              <a:t>suspend</a:t>
            </a:r>
            <a:r>
              <a:rPr lang="en-US" sz="1600" dirty="0"/>
              <a:t>(&amp;a, 1, 0);</a:t>
            </a:r>
          </a:p>
          <a:p>
            <a:pPr>
              <a:buNone/>
            </a:pPr>
            <a:r>
              <a:rPr lang="en-US" sz="1600" dirty="0" err="1"/>
              <a:t>rsz</a:t>
            </a:r>
            <a:r>
              <a:rPr lang="en-US" sz="1600" dirty="0"/>
              <a:t> = </a:t>
            </a:r>
            <a:r>
              <a:rPr lang="en-US" sz="1600" dirty="0" err="1"/>
              <a:t>aio_return</a:t>
            </a:r>
            <a:r>
              <a:rPr lang="en-US" sz="1600" dirty="0"/>
              <a:t>(&amp;a);</a:t>
            </a:r>
          </a:p>
          <a:p>
            <a:pPr>
              <a:buNone/>
            </a:pPr>
            <a:r>
              <a:rPr lang="en-US" sz="1600" dirty="0"/>
              <a:t>close(f);</a:t>
            </a:r>
            <a:endParaRPr lang="cs-CZ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ISO C++ status</a:t>
            </a:r>
            <a:endParaRPr lang="cs-CZ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7" y="1700808"/>
            <a:ext cx="8172400" cy="4831796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mapped files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638299"/>
          </a:xfrm>
        </p:spPr>
        <p:txBody>
          <a:bodyPr/>
          <a:lstStyle/>
          <a:p>
            <a:r>
              <a:rPr lang="en-US" dirty="0"/>
              <a:t>Mapping</a:t>
            </a:r>
            <a:r>
              <a:rPr lang="cs-CZ" dirty="0"/>
              <a:t>, </a:t>
            </a:r>
            <a:r>
              <a:rPr lang="en-US" dirty="0" err="1"/>
              <a:t>unmapping</a:t>
            </a:r>
            <a:r>
              <a:rPr lang="en-US" dirty="0"/>
              <a:t> files</a:t>
            </a:r>
            <a:endParaRPr lang="cs-CZ" dirty="0"/>
          </a:p>
          <a:p>
            <a:pPr lvl="1"/>
            <a:r>
              <a:rPr lang="en-US" dirty="0"/>
              <a:t>A file must be already opened</a:t>
            </a:r>
            <a:endParaRPr lang="cs-CZ" dirty="0"/>
          </a:p>
          <a:p>
            <a:r>
              <a:rPr lang="en-US" dirty="0"/>
              <a:t>Create, destroy window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 bwMode="auto">
          <a:xfrm>
            <a:off x="714348" y="3429000"/>
            <a:ext cx="1714512" cy="321471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File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143504" y="3786190"/>
            <a:ext cx="1285884" cy="22860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143504" y="5572140"/>
            <a:ext cx="1285884" cy="500066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143504" y="5143512"/>
            <a:ext cx="1285884" cy="285752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143504" y="4929198"/>
            <a:ext cx="1285884" cy="142876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143504" y="4429132"/>
            <a:ext cx="1285884" cy="357190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714348" y="4929198"/>
            <a:ext cx="1714512" cy="35719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window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 flipV="1">
            <a:off x="2500298" y="4429132"/>
            <a:ext cx="2571768" cy="5000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2500298" y="4786322"/>
            <a:ext cx="2571768" cy="50006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mapped files – Windows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28800"/>
            <a:ext cx="5168046" cy="4909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55160" cy="1143000"/>
          </a:xfrm>
        </p:spPr>
        <p:txBody>
          <a:bodyPr/>
          <a:lstStyle/>
          <a:p>
            <a:r>
              <a:rPr lang="en-US" dirty="0"/>
              <a:t>Memory mapped files – demo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Windows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683125"/>
          </a:xfrm>
        </p:spPr>
        <p:txBody>
          <a:bodyPr/>
          <a:lstStyle/>
          <a:p>
            <a:pPr>
              <a:buNone/>
            </a:pPr>
            <a:r>
              <a:rPr lang="cs-CZ" sz="1600" dirty="0"/>
              <a:t>HANDLE </a:t>
            </a:r>
            <a:r>
              <a:rPr lang="en-US" sz="1600" dirty="0"/>
              <a:t>f = </a:t>
            </a:r>
            <a:r>
              <a:rPr lang="en-US" sz="1600" dirty="0" err="1"/>
              <a:t>CreateFile</a:t>
            </a:r>
            <a:r>
              <a:rPr lang="en-US" sz="1600" dirty="0"/>
              <a:t>(“f.txt”, </a:t>
            </a:r>
            <a:r>
              <a:rPr lang="cs-CZ" sz="1600" dirty="0"/>
              <a:t>FILE_READ_DATA</a:t>
            </a:r>
            <a:r>
              <a:rPr lang="en-US" sz="1600" dirty="0"/>
              <a:t>, </a:t>
            </a:r>
            <a:r>
              <a:rPr lang="cs-CZ" sz="1600" dirty="0"/>
              <a:t>FILE_SHARE_READ</a:t>
            </a:r>
            <a:r>
              <a:rPr lang="en-US" sz="1600" dirty="0"/>
              <a:t>, 0,</a:t>
            </a:r>
            <a:r>
              <a:rPr lang="cs-CZ" sz="1600" dirty="0"/>
              <a:t> OPEN_EXISTING</a:t>
            </a:r>
            <a:r>
              <a:rPr lang="en-US" sz="1600" dirty="0"/>
              <a:t>, </a:t>
            </a:r>
            <a:r>
              <a:rPr lang="cs-CZ" sz="1600" dirty="0"/>
              <a:t>FILE_FLAG_RANDOM_ACCESS</a:t>
            </a:r>
            <a:r>
              <a:rPr lang="en-US" sz="1600" dirty="0"/>
              <a:t>, 0);</a:t>
            </a:r>
          </a:p>
          <a:p>
            <a:pPr>
              <a:buNone/>
            </a:pPr>
            <a:r>
              <a:rPr lang="en-US" sz="1600" dirty="0"/>
              <a:t>HANDLE m = </a:t>
            </a:r>
            <a:r>
              <a:rPr lang="en-US" sz="1600" dirty="0" err="1"/>
              <a:t>CreateFileMapping</a:t>
            </a:r>
            <a:r>
              <a:rPr lang="en-US" sz="1600" dirty="0"/>
              <a:t>(f, 0, </a:t>
            </a:r>
            <a:r>
              <a:rPr lang="cs-CZ" sz="1600" dirty="0"/>
              <a:t>PAGE_READONLY</a:t>
            </a:r>
            <a:r>
              <a:rPr lang="en-US" sz="1600" dirty="0"/>
              <a:t>, 0, </a:t>
            </a:r>
            <a:r>
              <a:rPr lang="en-US" sz="1600" dirty="0" err="1"/>
              <a:t>sz</a:t>
            </a:r>
            <a:r>
              <a:rPr lang="en-US" sz="1600" dirty="0"/>
              <a:t>, 0);</a:t>
            </a:r>
          </a:p>
          <a:p>
            <a:pPr>
              <a:buNone/>
            </a:pPr>
            <a:r>
              <a:rPr lang="en-US" sz="1600" dirty="0"/>
              <a:t>void *p = </a:t>
            </a:r>
            <a:r>
              <a:rPr lang="cs-CZ" sz="1600" dirty="0" err="1"/>
              <a:t>MapViewOfFileEx</a:t>
            </a:r>
            <a:r>
              <a:rPr lang="en-US" sz="1600" dirty="0"/>
              <a:t>(m, </a:t>
            </a:r>
            <a:r>
              <a:rPr lang="cs-CZ" sz="1600" dirty="0"/>
              <a:t>FILE_MAP_READ</a:t>
            </a:r>
            <a:r>
              <a:rPr lang="en-US" sz="1600" dirty="0"/>
              <a:t>, 0, offs, </a:t>
            </a:r>
            <a:r>
              <a:rPr lang="en-US" sz="1600" dirty="0" err="1"/>
              <a:t>sz</a:t>
            </a:r>
            <a:r>
              <a:rPr lang="en-US" sz="1600" dirty="0"/>
              <a:t>, </a:t>
            </a:r>
            <a:r>
              <a:rPr lang="en-US" sz="1600" dirty="0" err="1"/>
              <a:t>hinta</a:t>
            </a:r>
            <a:r>
              <a:rPr lang="en-US" sz="1600" dirty="0"/>
              <a:t>);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cs-CZ" sz="1600" dirty="0" err="1"/>
              <a:t>UnmapViewOfFile</a:t>
            </a:r>
            <a:r>
              <a:rPr lang="en-US" sz="1600" dirty="0"/>
              <a:t>(p);</a:t>
            </a:r>
          </a:p>
          <a:p>
            <a:pPr>
              <a:buNone/>
            </a:pPr>
            <a:r>
              <a:rPr lang="en-US" sz="1600" dirty="0" err="1"/>
              <a:t>CloseHandle</a:t>
            </a:r>
            <a:r>
              <a:rPr lang="en-US" sz="1600" dirty="0"/>
              <a:t>(m);</a:t>
            </a:r>
          </a:p>
          <a:p>
            <a:pPr>
              <a:buNone/>
            </a:pPr>
            <a:r>
              <a:rPr lang="en-US" sz="1600" dirty="0" err="1"/>
              <a:t>CloseHandle</a:t>
            </a:r>
            <a:r>
              <a:rPr lang="en-US" sz="1600" dirty="0"/>
              <a:t>(f);</a:t>
            </a:r>
            <a:endParaRPr lang="cs-CZ" sz="1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POSIX</a:t>
            </a:r>
            <a:endParaRPr lang="cs-C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5"/>
          </a:xfrm>
        </p:spPr>
        <p:txBody>
          <a:bodyPr/>
          <a:lstStyle/>
          <a:p>
            <a:pPr>
              <a:buNone/>
            </a:pPr>
            <a:r>
              <a:rPr lang="en-US" sz="1600" dirty="0" err="1"/>
              <a:t>int</a:t>
            </a:r>
            <a:r>
              <a:rPr lang="en-US" sz="1600" dirty="0"/>
              <a:t> f = open(“f.txt”, </a:t>
            </a:r>
            <a:r>
              <a:rPr lang="cs-CZ" sz="1600" dirty="0"/>
              <a:t>O_RDONLY</a:t>
            </a:r>
            <a:r>
              <a:rPr lang="en-US" sz="1600" dirty="0"/>
              <a:t> | </a:t>
            </a:r>
            <a:r>
              <a:rPr lang="cs-CZ" sz="1600" dirty="0"/>
              <a:t>O_LARGEFILE</a:t>
            </a:r>
            <a:r>
              <a:rPr lang="en-US" sz="1600" dirty="0"/>
              <a:t>, rights);</a:t>
            </a:r>
          </a:p>
          <a:p>
            <a:pPr>
              <a:buNone/>
            </a:pPr>
            <a:r>
              <a:rPr lang="en-US" sz="1600" dirty="0"/>
              <a:t>void *p = </a:t>
            </a:r>
            <a:r>
              <a:rPr lang="en-US" sz="1600" dirty="0" err="1"/>
              <a:t>mmap</a:t>
            </a:r>
            <a:r>
              <a:rPr lang="en-US" sz="1600" dirty="0"/>
              <a:t>(</a:t>
            </a:r>
            <a:r>
              <a:rPr lang="en-US" sz="1600" dirty="0" err="1"/>
              <a:t>hinta</a:t>
            </a:r>
            <a:r>
              <a:rPr lang="en-US" sz="1600" dirty="0"/>
              <a:t>, </a:t>
            </a:r>
            <a:r>
              <a:rPr lang="en-US" sz="1600" dirty="0" err="1"/>
              <a:t>sz</a:t>
            </a:r>
            <a:r>
              <a:rPr lang="en-US" sz="1600" dirty="0"/>
              <a:t>, </a:t>
            </a:r>
            <a:r>
              <a:rPr lang="cs-CZ" sz="1600" dirty="0"/>
              <a:t>PROT_READ</a:t>
            </a:r>
            <a:r>
              <a:rPr lang="en-US" sz="1600" dirty="0"/>
              <a:t>, </a:t>
            </a:r>
            <a:r>
              <a:rPr lang="cs-CZ" sz="1600" dirty="0"/>
              <a:t>MAP_SHARED</a:t>
            </a:r>
            <a:r>
              <a:rPr lang="en-US" sz="1600" dirty="0"/>
              <a:t>, f, offs);</a:t>
            </a:r>
          </a:p>
          <a:p>
            <a:pPr>
              <a:buNone/>
            </a:pPr>
            <a:endParaRPr lang="en-US" sz="1600" dirty="0"/>
          </a:p>
          <a:p>
            <a:pPr>
              <a:buNone/>
            </a:pPr>
            <a:r>
              <a:rPr lang="en-US" sz="1600" dirty="0" err="1"/>
              <a:t>munmap</a:t>
            </a:r>
            <a:r>
              <a:rPr lang="en-US" sz="1600" dirty="0"/>
              <a:t>(p, </a:t>
            </a:r>
            <a:r>
              <a:rPr lang="en-US" sz="1600" dirty="0" err="1"/>
              <a:t>sz</a:t>
            </a:r>
            <a:r>
              <a:rPr lang="en-US" sz="1600" dirty="0"/>
              <a:t>);</a:t>
            </a:r>
          </a:p>
          <a:p>
            <a:pPr>
              <a:buNone/>
            </a:pPr>
            <a:r>
              <a:rPr lang="en-US" sz="1600" dirty="0"/>
              <a:t>close(f);</a:t>
            </a:r>
          </a:p>
          <a:p>
            <a:pPr>
              <a:buNone/>
            </a:pPr>
            <a:endParaRPr lang="en-US" sz="1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Filesystem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Open, close directory</a:t>
            </a:r>
            <a:endParaRPr lang="cs-CZ" dirty="0"/>
          </a:p>
          <a:p>
            <a:pPr lvl="1"/>
            <a:r>
              <a:rPr lang="en-US" dirty="0"/>
              <a:t>Some OS with name filtering</a:t>
            </a:r>
            <a:endParaRPr lang="cs-CZ" dirty="0"/>
          </a:p>
          <a:p>
            <a:r>
              <a:rPr lang="en-US" dirty="0"/>
              <a:t>Reading directory</a:t>
            </a:r>
            <a:endParaRPr lang="cs-CZ" dirty="0"/>
          </a:p>
          <a:p>
            <a:pPr lvl="1"/>
            <a:r>
              <a:rPr lang="en-US" dirty="0"/>
              <a:t>Getting name, attributes, size, rights, …</a:t>
            </a:r>
            <a:endParaRPr lang="cs-CZ" dirty="0"/>
          </a:p>
          <a:p>
            <a:r>
              <a:rPr lang="en-US" dirty="0"/>
              <a:t>Create, remove directory</a:t>
            </a:r>
          </a:p>
          <a:p>
            <a:r>
              <a:rPr lang="en-US" dirty="0"/>
              <a:t>Already in C++17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memory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42411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Sharing memory among different processes</a:t>
            </a:r>
          </a:p>
          <a:p>
            <a:r>
              <a:rPr lang="en-US" dirty="0"/>
              <a:t>Usually identified by a name</a:t>
            </a:r>
          </a:p>
          <a:p>
            <a:r>
              <a:rPr lang="en-US" dirty="0"/>
              <a:t>Page granularity</a:t>
            </a:r>
            <a:endParaRPr lang="cs-CZ" dirty="0"/>
          </a:p>
          <a:p>
            <a:r>
              <a:rPr lang="cs-CZ" dirty="0"/>
              <a:t>MASOS, SASOS</a:t>
            </a:r>
          </a:p>
          <a:p>
            <a:pPr lvl="1"/>
            <a:r>
              <a:rPr lang="en-US" dirty="0"/>
              <a:t>Offsets</a:t>
            </a:r>
            <a:endParaRPr lang="cs-CZ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00034" y="4214818"/>
            <a:ext cx="1357322" cy="235745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</a:t>
            </a: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214810" y="4214818"/>
            <a:ext cx="1357322" cy="235745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</a:t>
            </a: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B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500298" y="4500570"/>
            <a:ext cx="1071570" cy="185738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FA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</a:t>
            </a:r>
            <a:endParaRPr kumimoji="0" 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00034" y="4929198"/>
            <a:ext cx="1357322" cy="428628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214810" y="5429264"/>
            <a:ext cx="1357322" cy="428628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500298" y="5143512"/>
            <a:ext cx="1071570" cy="428628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928794" y="4929198"/>
            <a:ext cx="500066" cy="2143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1928794" y="5357826"/>
            <a:ext cx="500066" cy="2143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3643306" y="5214950"/>
            <a:ext cx="500066" cy="2143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643306" y="5643578"/>
            <a:ext cx="500066" cy="21431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357158" y="5143512"/>
            <a:ext cx="164307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4071934" y="5643578"/>
            <a:ext cx="164307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6786578" y="2357430"/>
            <a:ext cx="1714512" cy="428628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00034" y="5857892"/>
            <a:ext cx="1357322" cy="71438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</a:t>
            </a: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A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214810" y="6143644"/>
            <a:ext cx="1357322" cy="428628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</a:t>
            </a: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B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6786578" y="5429264"/>
            <a:ext cx="1714512" cy="714380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</a:t>
            </a: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A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6786578" y="4643446"/>
            <a:ext cx="1714512" cy="428628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</a:t>
            </a: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B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6786578" y="3357562"/>
            <a:ext cx="1714512" cy="428628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643702" y="3571876"/>
            <a:ext cx="2000264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memory – </a:t>
            </a:r>
            <a:r>
              <a:rPr lang="cs-CZ" dirty="0"/>
              <a:t>demo</a:t>
            </a:r>
            <a:r>
              <a:rPr lang="en-US" dirty="0"/>
              <a:t> SASOS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Windows </a:t>
            </a:r>
            <a:r>
              <a:rPr lang="en-US" dirty="0"/>
              <a:t>c</a:t>
            </a:r>
            <a:r>
              <a:rPr lang="cs-CZ" dirty="0" err="1"/>
              <a:t>lient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/>
              <a:t>HANDLE </a:t>
            </a:r>
            <a:r>
              <a:rPr lang="en-US" sz="1600" dirty="0" err="1"/>
              <a:t>shm</a:t>
            </a:r>
            <a:r>
              <a:rPr lang="en-US" sz="1600" dirty="0"/>
              <a:t> = </a:t>
            </a:r>
            <a:r>
              <a:rPr lang="cs-CZ" sz="1600" dirty="0" err="1"/>
              <a:t>OpenFileMapping</a:t>
            </a:r>
            <a:r>
              <a:rPr lang="en-US" sz="1600" dirty="0"/>
              <a:t>( </a:t>
            </a:r>
            <a:r>
              <a:rPr lang="cs-CZ" sz="1600" dirty="0"/>
              <a:t>FILE_MAP_WRITE|FILE_MAP_READ</a:t>
            </a:r>
            <a:r>
              <a:rPr lang="en-US" sz="1600" dirty="0"/>
              <a:t>, FALSE, “</a:t>
            </a:r>
            <a:r>
              <a:rPr lang="en-US" sz="1600" dirty="0" err="1"/>
              <a:t>mymemory</a:t>
            </a:r>
            <a:r>
              <a:rPr lang="en-US" sz="1600" dirty="0"/>
              <a:t>”);</a:t>
            </a:r>
          </a:p>
          <a:p>
            <a:pPr>
              <a:buNone/>
            </a:pPr>
            <a:r>
              <a:rPr lang="en-US" sz="1600" dirty="0"/>
              <a:t>void *p = </a:t>
            </a:r>
            <a:r>
              <a:rPr lang="cs-CZ" sz="1600" dirty="0" err="1"/>
              <a:t>MapViewOfFileEx</a:t>
            </a:r>
            <a:r>
              <a:rPr lang="en-US" sz="1600" dirty="0"/>
              <a:t>(</a:t>
            </a:r>
            <a:r>
              <a:rPr lang="en-US" sz="1600" dirty="0" err="1"/>
              <a:t>shm</a:t>
            </a:r>
            <a:r>
              <a:rPr lang="en-US" sz="1600" dirty="0"/>
              <a:t>, </a:t>
            </a:r>
            <a:r>
              <a:rPr lang="cs-CZ" sz="1600" dirty="0"/>
              <a:t>FILE_MAP_</a:t>
            </a:r>
            <a:r>
              <a:rPr lang="en-US" sz="1600" dirty="0"/>
              <a:t>READ, 0, 0, </a:t>
            </a:r>
            <a:r>
              <a:rPr lang="en-US" sz="1600" dirty="0" err="1"/>
              <a:t>sz</a:t>
            </a:r>
            <a:r>
              <a:rPr lang="en-US" sz="1600" dirty="0"/>
              <a:t>, </a:t>
            </a:r>
            <a:r>
              <a:rPr lang="en-US" sz="1600" dirty="0" err="1"/>
              <a:t>hinta</a:t>
            </a:r>
            <a:r>
              <a:rPr lang="en-US" sz="1600" dirty="0"/>
              <a:t>);</a:t>
            </a:r>
          </a:p>
          <a:p>
            <a:pPr>
              <a:buNone/>
            </a:pPr>
            <a:r>
              <a:rPr lang="en-US" sz="1600" dirty="0" err="1"/>
              <a:t>struct</a:t>
            </a:r>
            <a:r>
              <a:rPr lang="en-US" sz="1600" dirty="0"/>
              <a:t> s { </a:t>
            </a:r>
            <a:r>
              <a:rPr lang="en-US" sz="1600" dirty="0" err="1"/>
              <a:t>int</a:t>
            </a:r>
            <a:r>
              <a:rPr lang="en-US" sz="1600" dirty="0"/>
              <a:t> n; </a:t>
            </a:r>
            <a:r>
              <a:rPr lang="en-US" sz="1600" dirty="0" err="1"/>
              <a:t>int</a:t>
            </a:r>
            <a:r>
              <a:rPr lang="en-US" sz="1600" dirty="0"/>
              <a:t> *</a:t>
            </a:r>
            <a:r>
              <a:rPr lang="en-US" sz="1600" dirty="0" err="1"/>
              <a:t>ptr</a:t>
            </a:r>
            <a:r>
              <a:rPr lang="en-US" sz="1600" dirty="0"/>
              <a:t>; };</a:t>
            </a:r>
          </a:p>
          <a:p>
            <a:pPr>
              <a:buNone/>
            </a:pPr>
            <a:r>
              <a:rPr lang="en-US" sz="1600" dirty="0"/>
              <a:t>for(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=0;i&lt;</a:t>
            </a:r>
            <a:r>
              <a:rPr lang="en-US" sz="1600" dirty="0" err="1"/>
              <a:t>static_cast</a:t>
            </a:r>
            <a:r>
              <a:rPr lang="en-US" sz="1600" dirty="0"/>
              <a:t>&lt;s*&gt;(p)-&gt;n;++</a:t>
            </a:r>
            <a:r>
              <a:rPr lang="en-US" sz="1600" dirty="0" err="1"/>
              <a:t>i</a:t>
            </a:r>
            <a:r>
              <a:rPr lang="en-US" sz="1600" dirty="0"/>
              <a:t>)</a:t>
            </a:r>
          </a:p>
          <a:p>
            <a:pPr>
              <a:buNone/>
            </a:pPr>
            <a:r>
              <a:rPr lang="en-US" sz="1600" dirty="0"/>
              <a:t>  </a:t>
            </a:r>
            <a:r>
              <a:rPr lang="en-US" sz="1600" dirty="0" err="1"/>
              <a:t>cout</a:t>
            </a:r>
            <a:r>
              <a:rPr lang="en-US" sz="1600" dirty="0"/>
              <a:t> &lt;&lt; </a:t>
            </a:r>
            <a:r>
              <a:rPr lang="en-US" sz="1600" dirty="0" err="1"/>
              <a:t>static_cast</a:t>
            </a:r>
            <a:r>
              <a:rPr lang="en-US" sz="1600" dirty="0"/>
              <a:t>&lt;s*&gt;(p)-&gt;</a:t>
            </a:r>
            <a:r>
              <a:rPr lang="en-US" sz="1600" dirty="0" err="1"/>
              <a:t>ptr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>
              <a:buNone/>
            </a:pPr>
            <a:r>
              <a:rPr lang="cs-CZ" sz="1600" dirty="0" err="1"/>
              <a:t>UnmapViewOfFile</a:t>
            </a:r>
            <a:r>
              <a:rPr lang="en-US" sz="1600" dirty="0"/>
              <a:t>(p);</a:t>
            </a:r>
          </a:p>
          <a:p>
            <a:pPr>
              <a:buNone/>
            </a:pPr>
            <a:r>
              <a:rPr lang="en-US" sz="1600" dirty="0" err="1"/>
              <a:t>CloseHandle</a:t>
            </a:r>
            <a:r>
              <a:rPr lang="en-US" sz="1600" dirty="0"/>
              <a:t>(</a:t>
            </a:r>
            <a:r>
              <a:rPr lang="en-US" sz="1600" dirty="0" err="1"/>
              <a:t>shm</a:t>
            </a:r>
            <a:r>
              <a:rPr lang="en-US" sz="1600" dirty="0"/>
              <a:t>);</a:t>
            </a:r>
            <a:endParaRPr lang="cs-CZ" sz="1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Windows server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/>
              <a:t>HANDLE </a:t>
            </a:r>
            <a:r>
              <a:rPr lang="en-US" sz="1600" dirty="0" err="1"/>
              <a:t>shm</a:t>
            </a:r>
            <a:r>
              <a:rPr lang="en-US" sz="1600" dirty="0"/>
              <a:t> = </a:t>
            </a:r>
            <a:r>
              <a:rPr lang="cs-CZ" sz="1600" dirty="0" err="1"/>
              <a:t>CreateFileMapping</a:t>
            </a:r>
            <a:endParaRPr lang="cs-CZ" sz="1600" dirty="0"/>
          </a:p>
          <a:p>
            <a:pPr>
              <a:buNone/>
            </a:pPr>
            <a:r>
              <a:rPr lang="en-US" sz="1600" dirty="0"/>
              <a:t>	(</a:t>
            </a:r>
            <a:r>
              <a:rPr lang="cs-CZ" sz="1600" dirty="0"/>
              <a:t>INVALID_HANDLE_VALUE</a:t>
            </a:r>
            <a:r>
              <a:rPr lang="en-US" sz="1600" dirty="0"/>
              <a:t>, 0, </a:t>
            </a:r>
            <a:r>
              <a:rPr lang="cs-CZ" sz="1600" dirty="0"/>
              <a:t>PAGE_READWRITE</a:t>
            </a:r>
            <a:r>
              <a:rPr lang="en-US" sz="1600" dirty="0"/>
              <a:t>, 0, </a:t>
            </a:r>
            <a:r>
              <a:rPr lang="en-US" sz="1600" dirty="0" err="1"/>
              <a:t>sz</a:t>
            </a:r>
            <a:r>
              <a:rPr lang="en-US" sz="1600" dirty="0"/>
              <a:t>, “</a:t>
            </a:r>
            <a:r>
              <a:rPr lang="en-US" sz="1600" dirty="0" err="1"/>
              <a:t>mymemory</a:t>
            </a:r>
            <a:r>
              <a:rPr lang="en-US" sz="1600" dirty="0"/>
              <a:t>”);</a:t>
            </a:r>
          </a:p>
          <a:p>
            <a:pPr>
              <a:buNone/>
            </a:pPr>
            <a:r>
              <a:rPr lang="en-US" sz="1600" dirty="0"/>
              <a:t>void *p = </a:t>
            </a:r>
            <a:r>
              <a:rPr lang="cs-CZ" sz="1600" dirty="0" err="1"/>
              <a:t>MapViewOfFileEx</a:t>
            </a:r>
            <a:r>
              <a:rPr lang="en-US" sz="1600" dirty="0"/>
              <a:t>(</a:t>
            </a:r>
            <a:r>
              <a:rPr lang="en-US" sz="1600" dirty="0" err="1"/>
              <a:t>shm</a:t>
            </a:r>
            <a:r>
              <a:rPr lang="en-US" sz="1600" dirty="0"/>
              <a:t>, </a:t>
            </a:r>
            <a:r>
              <a:rPr lang="cs-CZ" sz="1600" dirty="0"/>
              <a:t>FILE_MAP_WRITE</a:t>
            </a:r>
            <a:r>
              <a:rPr lang="en-US" sz="1600" dirty="0"/>
              <a:t>, 0, 0, </a:t>
            </a:r>
            <a:r>
              <a:rPr lang="en-US" sz="1600" dirty="0" err="1"/>
              <a:t>sz</a:t>
            </a:r>
            <a:r>
              <a:rPr lang="en-US" sz="1600" dirty="0"/>
              <a:t>, </a:t>
            </a:r>
            <a:r>
              <a:rPr lang="en-US" sz="1600" dirty="0" err="1"/>
              <a:t>hinta</a:t>
            </a:r>
            <a:r>
              <a:rPr lang="en-US" sz="1600" dirty="0"/>
              <a:t>);</a:t>
            </a:r>
          </a:p>
          <a:p>
            <a:pPr>
              <a:buNone/>
            </a:pPr>
            <a:r>
              <a:rPr lang="en-US" sz="1600" dirty="0" err="1"/>
              <a:t>struct</a:t>
            </a:r>
            <a:r>
              <a:rPr lang="en-US" sz="1600" dirty="0"/>
              <a:t> s { </a:t>
            </a:r>
            <a:r>
              <a:rPr lang="en-US" sz="1600" dirty="0" err="1"/>
              <a:t>int</a:t>
            </a:r>
            <a:r>
              <a:rPr lang="en-US" sz="1600" dirty="0"/>
              <a:t> n; </a:t>
            </a:r>
            <a:r>
              <a:rPr lang="en-US" sz="1600" dirty="0" err="1"/>
              <a:t>int</a:t>
            </a:r>
            <a:r>
              <a:rPr lang="en-US" sz="1600" dirty="0"/>
              <a:t> *</a:t>
            </a:r>
            <a:r>
              <a:rPr lang="en-US" sz="1600" dirty="0" err="1"/>
              <a:t>ptr</a:t>
            </a:r>
            <a:r>
              <a:rPr lang="en-US" sz="1600" dirty="0"/>
              <a:t>; };</a:t>
            </a:r>
          </a:p>
          <a:p>
            <a:pPr>
              <a:buNone/>
            </a:pPr>
            <a:r>
              <a:rPr lang="en-US" sz="1600" dirty="0" err="1"/>
              <a:t>static_cast</a:t>
            </a:r>
            <a:r>
              <a:rPr lang="en-US" sz="1600" dirty="0"/>
              <a:t>&lt;s*&gt;(p)-&gt;n = N;</a:t>
            </a:r>
          </a:p>
          <a:p>
            <a:pPr>
              <a:buNone/>
            </a:pPr>
            <a:r>
              <a:rPr lang="en-US" sz="1600" dirty="0" err="1"/>
              <a:t>static_cast</a:t>
            </a:r>
            <a:r>
              <a:rPr lang="en-US" sz="1600" dirty="0"/>
              <a:t>&lt;s*&gt;(p)-&gt;</a:t>
            </a:r>
            <a:r>
              <a:rPr lang="en-US" sz="1600" dirty="0" err="1"/>
              <a:t>ptr</a:t>
            </a:r>
            <a:r>
              <a:rPr lang="en-US" sz="1600" dirty="0"/>
              <a:t> = </a:t>
            </a:r>
            <a:r>
              <a:rPr lang="en-US" sz="1600" dirty="0" err="1"/>
              <a:t>static_cast</a:t>
            </a:r>
            <a:r>
              <a:rPr lang="en-US" sz="1600" dirty="0"/>
              <a:t>&lt;char*&gt;(p)+</a:t>
            </a:r>
            <a:r>
              <a:rPr lang="en-US" sz="1600" dirty="0" err="1"/>
              <a:t>sizeof</a:t>
            </a:r>
            <a:r>
              <a:rPr lang="en-US" sz="1600" dirty="0"/>
              <a:t>(s);</a:t>
            </a:r>
          </a:p>
          <a:p>
            <a:pPr>
              <a:buNone/>
            </a:pPr>
            <a:r>
              <a:rPr lang="en-US" sz="1600" dirty="0"/>
              <a:t>for(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=0;i&lt;N;++</a:t>
            </a:r>
            <a:r>
              <a:rPr lang="en-US" sz="1600" dirty="0" err="1"/>
              <a:t>i</a:t>
            </a:r>
            <a:r>
              <a:rPr lang="en-US" sz="1600" dirty="0"/>
              <a:t>)</a:t>
            </a:r>
          </a:p>
          <a:p>
            <a:pPr>
              <a:buNone/>
            </a:pPr>
            <a:r>
              <a:rPr lang="en-US" sz="1600" dirty="0"/>
              <a:t>  </a:t>
            </a:r>
            <a:r>
              <a:rPr lang="en-US" sz="1600" dirty="0" err="1"/>
              <a:t>static_cast</a:t>
            </a:r>
            <a:r>
              <a:rPr lang="en-US" sz="1600" dirty="0"/>
              <a:t>&lt;s*&gt;(p)-&gt;</a:t>
            </a:r>
            <a:r>
              <a:rPr lang="en-US" sz="1600" dirty="0" err="1"/>
              <a:t>ptr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</a:t>
            </a:r>
            <a:r>
              <a:rPr lang="en-US" sz="1600" dirty="0" err="1"/>
              <a:t>i</a:t>
            </a:r>
            <a:r>
              <a:rPr lang="en-US" sz="1600" dirty="0"/>
              <a:t>;</a:t>
            </a:r>
          </a:p>
          <a:p>
            <a:pPr>
              <a:buNone/>
            </a:pPr>
            <a:r>
              <a:rPr lang="cs-CZ" sz="1600" dirty="0" err="1"/>
              <a:t>UnmapViewOfFile</a:t>
            </a:r>
            <a:r>
              <a:rPr lang="en-US" sz="1600" dirty="0"/>
              <a:t>(p);</a:t>
            </a:r>
          </a:p>
          <a:p>
            <a:pPr>
              <a:buNone/>
            </a:pPr>
            <a:r>
              <a:rPr lang="en-US" sz="1600" dirty="0" err="1"/>
              <a:t>CloseHandle</a:t>
            </a:r>
            <a:r>
              <a:rPr lang="en-US" sz="1600" dirty="0"/>
              <a:t>(</a:t>
            </a:r>
            <a:r>
              <a:rPr lang="en-US" sz="1600" dirty="0" err="1"/>
              <a:t>shm</a:t>
            </a:r>
            <a:r>
              <a:rPr lang="en-US" sz="1600" dirty="0"/>
              <a:t>);</a:t>
            </a:r>
            <a:endParaRPr lang="cs-CZ" sz="1600" dirty="0"/>
          </a:p>
          <a:p>
            <a:pPr>
              <a:buNone/>
            </a:pPr>
            <a:endParaRPr lang="cs-CZ" sz="1600" dirty="0"/>
          </a:p>
        </p:txBody>
      </p:sp>
      <p:pic>
        <p:nvPicPr>
          <p:cNvPr id="1026" name="Picture 2" descr="C:\Users\yaghob\AppData\Local\Microsoft\Windows\Temporary Internet Files\Content.IE5\D65NHG9T\MC90023839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4643446"/>
            <a:ext cx="1944706" cy="19129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99176" cy="1143000"/>
          </a:xfrm>
        </p:spPr>
        <p:txBody>
          <a:bodyPr/>
          <a:lstStyle/>
          <a:p>
            <a:r>
              <a:rPr lang="en-US" dirty="0"/>
              <a:t>Shared memory – </a:t>
            </a:r>
            <a:r>
              <a:rPr lang="cs-CZ" dirty="0"/>
              <a:t>demo</a:t>
            </a:r>
            <a:r>
              <a:rPr lang="en-US" dirty="0"/>
              <a:t> MASOS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Windows </a:t>
            </a:r>
            <a:r>
              <a:rPr lang="en-US" dirty="0"/>
              <a:t>c</a:t>
            </a:r>
            <a:r>
              <a:rPr lang="cs-CZ" dirty="0" err="1"/>
              <a:t>lient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/>
              <a:t>HANDLE </a:t>
            </a:r>
            <a:r>
              <a:rPr lang="en-US" sz="1600" dirty="0" err="1"/>
              <a:t>shm</a:t>
            </a:r>
            <a:r>
              <a:rPr lang="en-US" sz="1600" dirty="0"/>
              <a:t> = </a:t>
            </a:r>
            <a:r>
              <a:rPr lang="cs-CZ" sz="1600" dirty="0" err="1"/>
              <a:t>OpenFileMapping</a:t>
            </a:r>
            <a:r>
              <a:rPr lang="en-US" sz="1600" dirty="0"/>
              <a:t>( </a:t>
            </a:r>
            <a:r>
              <a:rPr lang="cs-CZ" sz="1600" dirty="0"/>
              <a:t>FILE_MAP_WRITE|FILE_MAP_READ</a:t>
            </a:r>
            <a:r>
              <a:rPr lang="en-US" sz="1600" dirty="0"/>
              <a:t>, FALSE, “</a:t>
            </a:r>
            <a:r>
              <a:rPr lang="en-US" sz="1600" dirty="0" err="1"/>
              <a:t>mymemory</a:t>
            </a:r>
            <a:r>
              <a:rPr lang="en-US" sz="1600" dirty="0"/>
              <a:t>”);</a:t>
            </a:r>
          </a:p>
          <a:p>
            <a:pPr>
              <a:buNone/>
            </a:pPr>
            <a:r>
              <a:rPr lang="en-US" sz="1600" dirty="0"/>
              <a:t>void *p = </a:t>
            </a:r>
            <a:r>
              <a:rPr lang="cs-CZ" sz="1600" dirty="0" err="1"/>
              <a:t>MapViewOfFileEx</a:t>
            </a:r>
            <a:r>
              <a:rPr lang="en-US" sz="1600" dirty="0"/>
              <a:t>(</a:t>
            </a:r>
            <a:r>
              <a:rPr lang="en-US" sz="1600" dirty="0" err="1"/>
              <a:t>shm</a:t>
            </a:r>
            <a:r>
              <a:rPr lang="en-US" sz="1600" dirty="0"/>
              <a:t>, </a:t>
            </a:r>
            <a:r>
              <a:rPr lang="cs-CZ" sz="1600" dirty="0"/>
              <a:t>FILE_MAP_</a:t>
            </a:r>
            <a:r>
              <a:rPr lang="en-US" sz="1600" dirty="0"/>
              <a:t>READ, 0, 0, </a:t>
            </a:r>
            <a:r>
              <a:rPr lang="en-US" sz="1600" dirty="0" err="1"/>
              <a:t>sz</a:t>
            </a:r>
            <a:r>
              <a:rPr lang="en-US" sz="1600" dirty="0"/>
              <a:t>, </a:t>
            </a:r>
            <a:r>
              <a:rPr lang="en-US" sz="1600" dirty="0" err="1"/>
              <a:t>hinta</a:t>
            </a:r>
            <a:r>
              <a:rPr lang="en-US" sz="1600" dirty="0"/>
              <a:t>);</a:t>
            </a:r>
          </a:p>
          <a:p>
            <a:pPr>
              <a:buNone/>
            </a:pPr>
            <a:r>
              <a:rPr lang="en-US" sz="1600" dirty="0" err="1"/>
              <a:t>struct</a:t>
            </a:r>
            <a:r>
              <a:rPr lang="en-US" sz="1600" dirty="0"/>
              <a:t> s { </a:t>
            </a:r>
            <a:r>
              <a:rPr lang="en-US" sz="1600" dirty="0" err="1"/>
              <a:t>int</a:t>
            </a:r>
            <a:r>
              <a:rPr lang="en-US" sz="1600" dirty="0"/>
              <a:t> n; </a:t>
            </a:r>
            <a:r>
              <a:rPr lang="en-US" sz="1600" dirty="0" err="1"/>
              <a:t>size_t</a:t>
            </a:r>
            <a:r>
              <a:rPr lang="en-US" sz="1600" dirty="0"/>
              <a:t> offs; };</a:t>
            </a:r>
          </a:p>
          <a:p>
            <a:pPr>
              <a:buNone/>
            </a:pPr>
            <a:r>
              <a:rPr lang="en-US" sz="1600" dirty="0"/>
              <a:t>for(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=0;i&lt;</a:t>
            </a:r>
            <a:r>
              <a:rPr lang="en-US" sz="1600" dirty="0" err="1"/>
              <a:t>static_cast</a:t>
            </a:r>
            <a:r>
              <a:rPr lang="en-US" sz="1600" dirty="0"/>
              <a:t>&lt;s*&gt;(p)-&gt;n;++</a:t>
            </a:r>
            <a:r>
              <a:rPr lang="en-US" sz="1600" dirty="0" err="1"/>
              <a:t>i</a:t>
            </a:r>
            <a:r>
              <a:rPr lang="en-US" sz="1600" dirty="0"/>
              <a:t>)</a:t>
            </a:r>
          </a:p>
          <a:p>
            <a:pPr>
              <a:buNone/>
            </a:pPr>
            <a:r>
              <a:rPr lang="en-US" sz="1600" dirty="0"/>
              <a:t>  </a:t>
            </a:r>
            <a:r>
              <a:rPr lang="en-US" sz="1600" dirty="0" err="1"/>
              <a:t>cout</a:t>
            </a:r>
            <a:r>
              <a:rPr lang="en-US" sz="1600" dirty="0"/>
              <a:t> &lt;&lt; </a:t>
            </a:r>
            <a:r>
              <a:rPr lang="en-US" sz="1600" dirty="0" err="1"/>
              <a:t>static_cast</a:t>
            </a:r>
            <a:r>
              <a:rPr lang="en-US" sz="1600" dirty="0"/>
              <a:t>&lt;</a:t>
            </a:r>
            <a:r>
              <a:rPr lang="en-US" sz="1600" dirty="0" err="1"/>
              <a:t>int</a:t>
            </a:r>
            <a:r>
              <a:rPr lang="en-US" sz="1600" dirty="0"/>
              <a:t>*&gt;(</a:t>
            </a:r>
            <a:r>
              <a:rPr lang="en-US" sz="1600" dirty="0" err="1"/>
              <a:t>static_cast</a:t>
            </a:r>
            <a:r>
              <a:rPr lang="en-US" sz="1600" dirty="0"/>
              <a:t>&lt;char*&gt;(p)+</a:t>
            </a:r>
            <a:r>
              <a:rPr lang="en-US" sz="1600" dirty="0" err="1"/>
              <a:t>static_cast</a:t>
            </a:r>
            <a:r>
              <a:rPr lang="en-US" sz="1600" dirty="0"/>
              <a:t>&lt;s*&gt;(p)-&gt;offs)[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>
              <a:buNone/>
            </a:pPr>
            <a:r>
              <a:rPr lang="cs-CZ" sz="1600" dirty="0" err="1"/>
              <a:t>UnmapViewOfFile</a:t>
            </a:r>
            <a:r>
              <a:rPr lang="en-US" sz="1600" dirty="0"/>
              <a:t>(p);</a:t>
            </a:r>
          </a:p>
          <a:p>
            <a:pPr>
              <a:buNone/>
            </a:pPr>
            <a:r>
              <a:rPr lang="en-US" sz="1600" dirty="0" err="1"/>
              <a:t>CloseHandle</a:t>
            </a:r>
            <a:r>
              <a:rPr lang="en-US" sz="1600" dirty="0"/>
              <a:t>(</a:t>
            </a:r>
            <a:r>
              <a:rPr lang="en-US" sz="1600" dirty="0" err="1"/>
              <a:t>shm</a:t>
            </a:r>
            <a:r>
              <a:rPr lang="en-US" sz="1600" dirty="0"/>
              <a:t>);</a:t>
            </a:r>
            <a:endParaRPr lang="cs-CZ" sz="1600" dirty="0"/>
          </a:p>
          <a:p>
            <a:endParaRPr lang="cs-CZ" sz="1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Windows server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/>
              <a:t>HANDLE </a:t>
            </a:r>
            <a:r>
              <a:rPr lang="en-US" sz="1600" dirty="0" err="1"/>
              <a:t>shm</a:t>
            </a:r>
            <a:r>
              <a:rPr lang="en-US" sz="1600" dirty="0"/>
              <a:t> = </a:t>
            </a:r>
            <a:r>
              <a:rPr lang="cs-CZ" sz="1600" dirty="0" err="1"/>
              <a:t>CreateFileMapping</a:t>
            </a:r>
            <a:endParaRPr lang="cs-CZ" sz="1600" dirty="0"/>
          </a:p>
          <a:p>
            <a:pPr>
              <a:buNone/>
            </a:pPr>
            <a:r>
              <a:rPr lang="en-US" sz="1600" dirty="0"/>
              <a:t>	(</a:t>
            </a:r>
            <a:r>
              <a:rPr lang="cs-CZ" sz="1600" dirty="0"/>
              <a:t>INVALID_HANDLE_VALUE</a:t>
            </a:r>
            <a:r>
              <a:rPr lang="en-US" sz="1600" dirty="0"/>
              <a:t>, 0, </a:t>
            </a:r>
            <a:r>
              <a:rPr lang="cs-CZ" sz="1600" dirty="0"/>
              <a:t>PAGE_READWRITE</a:t>
            </a:r>
            <a:r>
              <a:rPr lang="en-US" sz="1600" dirty="0"/>
              <a:t>, 0, </a:t>
            </a:r>
            <a:r>
              <a:rPr lang="en-US" sz="1600" dirty="0" err="1"/>
              <a:t>sz</a:t>
            </a:r>
            <a:r>
              <a:rPr lang="en-US" sz="1600" dirty="0"/>
              <a:t>, “</a:t>
            </a:r>
            <a:r>
              <a:rPr lang="en-US" sz="1600" dirty="0" err="1"/>
              <a:t>mymemory</a:t>
            </a:r>
            <a:r>
              <a:rPr lang="en-US" sz="1600" dirty="0"/>
              <a:t>”);</a:t>
            </a:r>
          </a:p>
          <a:p>
            <a:pPr>
              <a:buNone/>
            </a:pPr>
            <a:r>
              <a:rPr lang="en-US" sz="1600" dirty="0"/>
              <a:t>void *p = </a:t>
            </a:r>
            <a:r>
              <a:rPr lang="cs-CZ" sz="1600" dirty="0" err="1"/>
              <a:t>MapViewOfFileEx</a:t>
            </a:r>
            <a:r>
              <a:rPr lang="en-US" sz="1600" dirty="0"/>
              <a:t>(</a:t>
            </a:r>
            <a:r>
              <a:rPr lang="en-US" sz="1600" dirty="0" err="1"/>
              <a:t>shm</a:t>
            </a:r>
            <a:r>
              <a:rPr lang="en-US" sz="1600" dirty="0"/>
              <a:t>, </a:t>
            </a:r>
            <a:r>
              <a:rPr lang="cs-CZ" sz="1600" dirty="0"/>
              <a:t>FILE_MAP_WRITE</a:t>
            </a:r>
            <a:r>
              <a:rPr lang="en-US" sz="1600" dirty="0"/>
              <a:t>, 0, 0, </a:t>
            </a:r>
            <a:r>
              <a:rPr lang="en-US" sz="1600" dirty="0" err="1"/>
              <a:t>sz</a:t>
            </a:r>
            <a:r>
              <a:rPr lang="en-US" sz="1600" dirty="0"/>
              <a:t>, </a:t>
            </a:r>
            <a:r>
              <a:rPr lang="en-US" sz="1600" dirty="0" err="1"/>
              <a:t>hinta</a:t>
            </a:r>
            <a:r>
              <a:rPr lang="en-US" sz="1600" dirty="0"/>
              <a:t>);</a:t>
            </a:r>
          </a:p>
          <a:p>
            <a:pPr>
              <a:buNone/>
            </a:pPr>
            <a:r>
              <a:rPr lang="en-US" sz="1600" dirty="0" err="1"/>
              <a:t>struct</a:t>
            </a:r>
            <a:r>
              <a:rPr lang="en-US" sz="1600" dirty="0"/>
              <a:t> s { </a:t>
            </a:r>
            <a:r>
              <a:rPr lang="en-US" sz="1600" dirty="0" err="1"/>
              <a:t>int</a:t>
            </a:r>
            <a:r>
              <a:rPr lang="en-US" sz="1600" dirty="0"/>
              <a:t> n; </a:t>
            </a:r>
            <a:r>
              <a:rPr lang="en-US" sz="1600" dirty="0" err="1"/>
              <a:t>size_t</a:t>
            </a:r>
            <a:r>
              <a:rPr lang="en-US" sz="1600" dirty="0"/>
              <a:t> offs; };</a:t>
            </a:r>
          </a:p>
          <a:p>
            <a:pPr>
              <a:buNone/>
            </a:pPr>
            <a:r>
              <a:rPr lang="en-US" sz="1600" dirty="0" err="1"/>
              <a:t>static_cast</a:t>
            </a:r>
            <a:r>
              <a:rPr lang="en-US" sz="1600" dirty="0"/>
              <a:t>&lt;s*&gt;(p)-&gt;n = N;</a:t>
            </a:r>
          </a:p>
          <a:p>
            <a:pPr>
              <a:buNone/>
            </a:pPr>
            <a:r>
              <a:rPr lang="en-US" sz="1600" dirty="0" err="1"/>
              <a:t>static_cast</a:t>
            </a:r>
            <a:r>
              <a:rPr lang="en-US" sz="1600" dirty="0"/>
              <a:t>&lt;s*&gt;(p)-&gt;offs = </a:t>
            </a:r>
            <a:r>
              <a:rPr lang="en-US" sz="1600" dirty="0" err="1"/>
              <a:t>sizeof</a:t>
            </a:r>
            <a:r>
              <a:rPr lang="en-US" sz="1600" dirty="0"/>
              <a:t>(s);</a:t>
            </a:r>
          </a:p>
          <a:p>
            <a:pPr>
              <a:buNone/>
            </a:pPr>
            <a:r>
              <a:rPr lang="en-US" sz="1600" dirty="0"/>
              <a:t>for(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=0;i&lt;N;++</a:t>
            </a:r>
            <a:r>
              <a:rPr lang="en-US" sz="1600" dirty="0" err="1"/>
              <a:t>i</a:t>
            </a:r>
            <a:r>
              <a:rPr lang="en-US" sz="1600" dirty="0"/>
              <a:t>)</a:t>
            </a:r>
          </a:p>
          <a:p>
            <a:pPr>
              <a:buNone/>
            </a:pPr>
            <a:r>
              <a:rPr lang="en-US" sz="1600" dirty="0"/>
              <a:t>  </a:t>
            </a:r>
            <a:r>
              <a:rPr lang="en-US" sz="1600" dirty="0" err="1"/>
              <a:t>static_cast</a:t>
            </a:r>
            <a:r>
              <a:rPr lang="en-US" sz="1600" dirty="0"/>
              <a:t>&lt;</a:t>
            </a:r>
            <a:r>
              <a:rPr lang="en-US" sz="1600" dirty="0" err="1"/>
              <a:t>int</a:t>
            </a:r>
            <a:r>
              <a:rPr lang="en-US" sz="1600" dirty="0"/>
              <a:t>*&gt;(</a:t>
            </a:r>
            <a:r>
              <a:rPr lang="en-US" sz="1600" dirty="0" err="1"/>
              <a:t>static_cast</a:t>
            </a:r>
            <a:r>
              <a:rPr lang="en-US" sz="1600" dirty="0"/>
              <a:t>&lt;char*&gt;(p) +</a:t>
            </a:r>
            <a:r>
              <a:rPr lang="en-US" sz="1600" dirty="0" err="1"/>
              <a:t>static_cast</a:t>
            </a:r>
            <a:r>
              <a:rPr lang="en-US" sz="1600" dirty="0"/>
              <a:t>&lt;s*&gt;(p)-&gt;offs)[</a:t>
            </a:r>
            <a:r>
              <a:rPr lang="en-US" sz="1600" dirty="0" err="1"/>
              <a:t>i</a:t>
            </a:r>
            <a:r>
              <a:rPr lang="en-US" sz="1600" dirty="0"/>
              <a:t>] = </a:t>
            </a:r>
            <a:r>
              <a:rPr lang="en-US" sz="1600" dirty="0" err="1"/>
              <a:t>i</a:t>
            </a:r>
            <a:r>
              <a:rPr lang="en-US" sz="1600" dirty="0"/>
              <a:t>;</a:t>
            </a:r>
          </a:p>
          <a:p>
            <a:pPr>
              <a:buNone/>
            </a:pPr>
            <a:r>
              <a:rPr lang="cs-CZ" sz="1600" dirty="0" err="1"/>
              <a:t>UnmapViewOfFile</a:t>
            </a:r>
            <a:r>
              <a:rPr lang="en-US" sz="1600" dirty="0"/>
              <a:t>(p);</a:t>
            </a:r>
          </a:p>
          <a:p>
            <a:pPr>
              <a:buNone/>
            </a:pPr>
            <a:r>
              <a:rPr lang="en-US" sz="1600" dirty="0" err="1"/>
              <a:t>CloseHandle</a:t>
            </a:r>
            <a:r>
              <a:rPr lang="en-US" sz="1600" dirty="0"/>
              <a:t>(</a:t>
            </a:r>
            <a:r>
              <a:rPr lang="en-US" sz="1600" dirty="0" err="1"/>
              <a:t>shm</a:t>
            </a:r>
            <a:r>
              <a:rPr lang="en-US" sz="1600" dirty="0"/>
              <a:t>);</a:t>
            </a:r>
            <a:endParaRPr lang="cs-CZ" sz="1600" dirty="0"/>
          </a:p>
          <a:p>
            <a:endParaRPr lang="cs-CZ" sz="1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memory – </a:t>
            </a:r>
            <a:r>
              <a:rPr lang="cs-CZ" dirty="0"/>
              <a:t>demo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POSIX</a:t>
            </a:r>
            <a:r>
              <a:rPr lang="cs-CZ" dirty="0"/>
              <a:t> </a:t>
            </a:r>
            <a:r>
              <a:rPr lang="en-US" dirty="0"/>
              <a:t>c</a:t>
            </a:r>
            <a:r>
              <a:rPr lang="cs-CZ" dirty="0" err="1"/>
              <a:t>lient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683125"/>
          </a:xfrm>
        </p:spPr>
        <p:txBody>
          <a:bodyPr/>
          <a:lstStyle/>
          <a:p>
            <a:pPr>
              <a:buNone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shm</a:t>
            </a:r>
            <a:r>
              <a:rPr lang="en-US" sz="1600" dirty="0"/>
              <a:t> = </a:t>
            </a:r>
            <a:r>
              <a:rPr lang="cs-CZ" sz="1600" dirty="0" err="1"/>
              <a:t>shm</a:t>
            </a:r>
            <a:r>
              <a:rPr lang="cs-CZ" sz="1600" dirty="0"/>
              <a:t>_open</a:t>
            </a:r>
            <a:r>
              <a:rPr lang="en-US" sz="1600" dirty="0"/>
              <a:t>(“</a:t>
            </a:r>
            <a:r>
              <a:rPr lang="en-US" sz="1600" dirty="0" err="1"/>
              <a:t>mymemory</a:t>
            </a:r>
            <a:r>
              <a:rPr lang="en-US" sz="1600" dirty="0"/>
              <a:t>”, </a:t>
            </a:r>
            <a:r>
              <a:rPr lang="cs-CZ" sz="1600" dirty="0"/>
              <a:t>O_RDWR</a:t>
            </a:r>
            <a:r>
              <a:rPr lang="en-US" sz="1600" dirty="0"/>
              <a:t>, rights);</a:t>
            </a:r>
          </a:p>
          <a:p>
            <a:pPr>
              <a:buNone/>
            </a:pPr>
            <a:r>
              <a:rPr lang="en-US" sz="1600" dirty="0"/>
              <a:t>void *p = </a:t>
            </a:r>
            <a:r>
              <a:rPr lang="en-US" sz="1600" dirty="0" err="1"/>
              <a:t>mmap</a:t>
            </a:r>
            <a:r>
              <a:rPr lang="en-US" sz="1600" dirty="0"/>
              <a:t>(</a:t>
            </a:r>
            <a:r>
              <a:rPr lang="en-US" sz="1600" dirty="0" err="1"/>
              <a:t>hinta</a:t>
            </a:r>
            <a:r>
              <a:rPr lang="en-US" sz="1600" dirty="0"/>
              <a:t>, </a:t>
            </a:r>
            <a:r>
              <a:rPr lang="en-US" sz="1600" dirty="0" err="1"/>
              <a:t>sz</a:t>
            </a:r>
            <a:r>
              <a:rPr lang="en-US" sz="1600" dirty="0"/>
              <a:t>, </a:t>
            </a:r>
            <a:r>
              <a:rPr lang="cs-CZ" sz="1600" dirty="0"/>
              <a:t>PROT_READ</a:t>
            </a:r>
            <a:r>
              <a:rPr lang="en-US" sz="1600" dirty="0"/>
              <a:t>, </a:t>
            </a:r>
            <a:r>
              <a:rPr lang="cs-CZ" sz="1600" dirty="0"/>
              <a:t>MAP_SHARED</a:t>
            </a:r>
            <a:r>
              <a:rPr lang="en-US" sz="1600" dirty="0"/>
              <a:t>, </a:t>
            </a:r>
            <a:r>
              <a:rPr lang="en-US" sz="1600" dirty="0" err="1"/>
              <a:t>shm</a:t>
            </a:r>
            <a:r>
              <a:rPr lang="en-US" sz="1600" dirty="0"/>
              <a:t>, 0);</a:t>
            </a:r>
          </a:p>
          <a:p>
            <a:pPr>
              <a:buNone/>
            </a:pPr>
            <a:r>
              <a:rPr lang="en-US" sz="1600" dirty="0" err="1"/>
              <a:t>struct</a:t>
            </a:r>
            <a:r>
              <a:rPr lang="en-US" sz="1600" dirty="0"/>
              <a:t> s { </a:t>
            </a:r>
            <a:r>
              <a:rPr lang="en-US" sz="1600" dirty="0" err="1"/>
              <a:t>int</a:t>
            </a:r>
            <a:r>
              <a:rPr lang="en-US" sz="1600" dirty="0"/>
              <a:t> n; </a:t>
            </a:r>
            <a:r>
              <a:rPr lang="en-US" sz="1600" dirty="0" err="1"/>
              <a:t>int</a:t>
            </a:r>
            <a:r>
              <a:rPr lang="en-US" sz="1600" dirty="0"/>
              <a:t> *</a:t>
            </a:r>
            <a:r>
              <a:rPr lang="en-US" sz="1600" dirty="0" err="1"/>
              <a:t>ptr</a:t>
            </a:r>
            <a:r>
              <a:rPr lang="en-US" sz="1600" dirty="0"/>
              <a:t>; };</a:t>
            </a:r>
          </a:p>
          <a:p>
            <a:pPr>
              <a:buNone/>
            </a:pPr>
            <a:r>
              <a:rPr lang="en-US" sz="1600" dirty="0"/>
              <a:t>for(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=0;i&lt;</a:t>
            </a:r>
            <a:r>
              <a:rPr lang="en-US" sz="1600" dirty="0" err="1"/>
              <a:t>static_cast</a:t>
            </a:r>
            <a:r>
              <a:rPr lang="en-US" sz="1600" dirty="0"/>
              <a:t>&lt;s*&gt;(p)-&gt;n;++</a:t>
            </a:r>
            <a:r>
              <a:rPr lang="en-US" sz="1600" dirty="0" err="1"/>
              <a:t>i</a:t>
            </a:r>
            <a:r>
              <a:rPr lang="en-US" sz="1600" dirty="0"/>
              <a:t>)</a:t>
            </a:r>
          </a:p>
          <a:p>
            <a:pPr>
              <a:buNone/>
            </a:pPr>
            <a:r>
              <a:rPr lang="en-US" sz="1600" dirty="0"/>
              <a:t>  </a:t>
            </a:r>
            <a:r>
              <a:rPr lang="en-US" sz="1600" dirty="0" err="1"/>
              <a:t>cout</a:t>
            </a:r>
            <a:r>
              <a:rPr lang="en-US" sz="1600" dirty="0"/>
              <a:t> &lt;&lt; </a:t>
            </a:r>
            <a:r>
              <a:rPr lang="en-US" sz="1600" dirty="0" err="1"/>
              <a:t>static_cast</a:t>
            </a:r>
            <a:r>
              <a:rPr lang="en-US" sz="1600" dirty="0"/>
              <a:t>&lt;s*&gt;(p)-&gt;</a:t>
            </a:r>
            <a:r>
              <a:rPr lang="en-US" sz="1600" dirty="0" err="1"/>
              <a:t>ptr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>
              <a:buNone/>
            </a:pPr>
            <a:r>
              <a:rPr lang="cs-CZ" sz="1600" dirty="0" err="1"/>
              <a:t>munmap</a:t>
            </a:r>
            <a:r>
              <a:rPr lang="en-US" sz="1600" dirty="0"/>
              <a:t>(p, </a:t>
            </a:r>
            <a:r>
              <a:rPr lang="en-US" sz="1600" dirty="0" err="1"/>
              <a:t>sz</a:t>
            </a:r>
            <a:r>
              <a:rPr lang="en-US" sz="1600" dirty="0"/>
              <a:t>);</a:t>
            </a:r>
          </a:p>
          <a:p>
            <a:pPr>
              <a:buNone/>
            </a:pPr>
            <a:r>
              <a:rPr lang="cs-CZ" sz="1600" dirty="0" err="1"/>
              <a:t>close</a:t>
            </a:r>
            <a:r>
              <a:rPr lang="en-US" sz="1600" dirty="0"/>
              <a:t>(</a:t>
            </a:r>
            <a:r>
              <a:rPr lang="en-US" sz="1600" dirty="0" err="1"/>
              <a:t>shm</a:t>
            </a:r>
            <a:r>
              <a:rPr lang="en-US" sz="1600" dirty="0"/>
              <a:t>);</a:t>
            </a:r>
          </a:p>
          <a:p>
            <a:pPr>
              <a:buNone/>
            </a:pPr>
            <a:r>
              <a:rPr lang="cs-CZ" sz="1600" dirty="0" err="1"/>
              <a:t>shm</a:t>
            </a:r>
            <a:r>
              <a:rPr lang="cs-CZ" sz="1600" dirty="0"/>
              <a:t>_</a:t>
            </a:r>
            <a:r>
              <a:rPr lang="cs-CZ" sz="1600" dirty="0" err="1"/>
              <a:t>unlink</a:t>
            </a:r>
            <a:r>
              <a:rPr lang="en-US" sz="1600" dirty="0"/>
              <a:t>(“</a:t>
            </a:r>
            <a:r>
              <a:rPr lang="en-US" sz="1600" dirty="0" err="1"/>
              <a:t>mymemory</a:t>
            </a:r>
            <a:r>
              <a:rPr lang="en-US" sz="1600" dirty="0"/>
              <a:t>”);</a:t>
            </a:r>
            <a:endParaRPr lang="cs-CZ" sz="1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POSIX server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5"/>
          </a:xfrm>
        </p:spPr>
        <p:txBody>
          <a:bodyPr/>
          <a:lstStyle/>
          <a:p>
            <a:pPr>
              <a:buNone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shm</a:t>
            </a:r>
            <a:r>
              <a:rPr lang="en-US" sz="1600" dirty="0"/>
              <a:t> = </a:t>
            </a:r>
            <a:r>
              <a:rPr lang="cs-CZ" sz="1600" dirty="0" err="1"/>
              <a:t>shm</a:t>
            </a:r>
            <a:r>
              <a:rPr lang="cs-CZ" sz="1600" dirty="0"/>
              <a:t>_open</a:t>
            </a:r>
            <a:r>
              <a:rPr lang="en-US" sz="1600" dirty="0"/>
              <a:t>(“</a:t>
            </a:r>
            <a:r>
              <a:rPr lang="en-US" sz="1600" dirty="0" err="1"/>
              <a:t>mymemory</a:t>
            </a:r>
            <a:r>
              <a:rPr lang="en-US" sz="1600" dirty="0"/>
              <a:t>”, </a:t>
            </a:r>
            <a:r>
              <a:rPr lang="cs-CZ" sz="1600" dirty="0"/>
              <a:t>O_RDWR</a:t>
            </a:r>
            <a:r>
              <a:rPr lang="en-US" sz="1600" dirty="0"/>
              <a:t>|</a:t>
            </a:r>
            <a:r>
              <a:rPr lang="cs-CZ" sz="1600" b="1" dirty="0"/>
              <a:t>O_CREAT|O_EXCL</a:t>
            </a:r>
            <a:r>
              <a:rPr lang="en-US" sz="1600" dirty="0"/>
              <a:t>, rights);</a:t>
            </a:r>
          </a:p>
          <a:p>
            <a:pPr>
              <a:buNone/>
            </a:pPr>
            <a:r>
              <a:rPr lang="en-US" sz="1600" dirty="0"/>
              <a:t>void *p = </a:t>
            </a:r>
            <a:r>
              <a:rPr lang="en-US" sz="1600" dirty="0" err="1"/>
              <a:t>mmap</a:t>
            </a:r>
            <a:r>
              <a:rPr lang="en-US" sz="1600" dirty="0"/>
              <a:t>(</a:t>
            </a:r>
            <a:r>
              <a:rPr lang="en-US" sz="1600" dirty="0" err="1"/>
              <a:t>hinta</a:t>
            </a:r>
            <a:r>
              <a:rPr lang="en-US" sz="1600" dirty="0"/>
              <a:t>, </a:t>
            </a:r>
            <a:r>
              <a:rPr lang="en-US" sz="1600" dirty="0" err="1"/>
              <a:t>sz</a:t>
            </a:r>
            <a:r>
              <a:rPr lang="en-US" sz="1600" dirty="0"/>
              <a:t>, </a:t>
            </a:r>
            <a:r>
              <a:rPr lang="cs-CZ" sz="1600" dirty="0"/>
              <a:t>PROT_READ</a:t>
            </a:r>
            <a:r>
              <a:rPr lang="en-US" sz="1600" dirty="0"/>
              <a:t>|PROT_WRITE, </a:t>
            </a:r>
            <a:r>
              <a:rPr lang="cs-CZ" sz="1600" dirty="0"/>
              <a:t>MAP_SHARED</a:t>
            </a:r>
            <a:r>
              <a:rPr lang="en-US" sz="1600" dirty="0"/>
              <a:t>, </a:t>
            </a:r>
            <a:r>
              <a:rPr lang="en-US" sz="1600" dirty="0" err="1"/>
              <a:t>shm</a:t>
            </a:r>
            <a:r>
              <a:rPr lang="en-US" sz="1600" dirty="0"/>
              <a:t>, 0);</a:t>
            </a:r>
          </a:p>
          <a:p>
            <a:pPr>
              <a:buNone/>
            </a:pPr>
            <a:r>
              <a:rPr lang="en-US" sz="1600" dirty="0" err="1"/>
              <a:t>struct</a:t>
            </a:r>
            <a:r>
              <a:rPr lang="en-US" sz="1600" dirty="0"/>
              <a:t> s { </a:t>
            </a:r>
            <a:r>
              <a:rPr lang="en-US" sz="1600" dirty="0" err="1"/>
              <a:t>int</a:t>
            </a:r>
            <a:r>
              <a:rPr lang="en-US" sz="1600" dirty="0"/>
              <a:t> n; </a:t>
            </a:r>
            <a:r>
              <a:rPr lang="en-US" sz="1600" dirty="0" err="1"/>
              <a:t>int</a:t>
            </a:r>
            <a:r>
              <a:rPr lang="en-US" sz="1600" dirty="0"/>
              <a:t> *</a:t>
            </a:r>
            <a:r>
              <a:rPr lang="en-US" sz="1600" dirty="0" err="1"/>
              <a:t>ptr</a:t>
            </a:r>
            <a:r>
              <a:rPr lang="en-US" sz="1600" dirty="0"/>
              <a:t>; };</a:t>
            </a:r>
          </a:p>
          <a:p>
            <a:pPr>
              <a:buNone/>
            </a:pPr>
            <a:r>
              <a:rPr lang="en-US" sz="1600" dirty="0" err="1"/>
              <a:t>static_cast</a:t>
            </a:r>
            <a:r>
              <a:rPr lang="en-US" sz="1600" dirty="0"/>
              <a:t>&lt;s*&gt;(p)-&gt;n = N;</a:t>
            </a:r>
          </a:p>
          <a:p>
            <a:pPr>
              <a:buNone/>
            </a:pPr>
            <a:r>
              <a:rPr lang="en-US" sz="1600" dirty="0" err="1"/>
              <a:t>static_cast</a:t>
            </a:r>
            <a:r>
              <a:rPr lang="en-US" sz="1600" dirty="0"/>
              <a:t>&lt;s*&gt;(p)-&gt;</a:t>
            </a:r>
            <a:r>
              <a:rPr lang="en-US" sz="1600" dirty="0" err="1"/>
              <a:t>ptr</a:t>
            </a:r>
            <a:r>
              <a:rPr lang="en-US" sz="1600" dirty="0"/>
              <a:t> = </a:t>
            </a:r>
            <a:r>
              <a:rPr lang="en-US" sz="1600" dirty="0" err="1"/>
              <a:t>static_cast</a:t>
            </a:r>
            <a:r>
              <a:rPr lang="en-US" sz="1600" dirty="0"/>
              <a:t>&lt;char*&gt;(p)+</a:t>
            </a:r>
            <a:r>
              <a:rPr lang="en-US" sz="1600" dirty="0" err="1"/>
              <a:t>sizeof</a:t>
            </a:r>
            <a:r>
              <a:rPr lang="en-US" sz="1600" dirty="0"/>
              <a:t>(s);</a:t>
            </a:r>
          </a:p>
          <a:p>
            <a:pPr>
              <a:buNone/>
            </a:pPr>
            <a:r>
              <a:rPr lang="en-US" sz="1600" dirty="0"/>
              <a:t>for(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=0;i&lt;N;++</a:t>
            </a:r>
            <a:r>
              <a:rPr lang="en-US" sz="1600" dirty="0" err="1"/>
              <a:t>i</a:t>
            </a:r>
            <a:r>
              <a:rPr lang="en-US" sz="1600" dirty="0"/>
              <a:t>)</a:t>
            </a:r>
          </a:p>
          <a:p>
            <a:pPr>
              <a:buNone/>
            </a:pPr>
            <a:r>
              <a:rPr lang="en-US" sz="1600" dirty="0"/>
              <a:t>  </a:t>
            </a:r>
            <a:r>
              <a:rPr lang="en-US" sz="1600" dirty="0" err="1"/>
              <a:t>static_cast</a:t>
            </a:r>
            <a:r>
              <a:rPr lang="en-US" sz="1600" dirty="0"/>
              <a:t>&lt;s*&gt;(p)-&gt;</a:t>
            </a:r>
            <a:r>
              <a:rPr lang="en-US" sz="1600" dirty="0" err="1"/>
              <a:t>ptr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</a:t>
            </a:r>
            <a:r>
              <a:rPr lang="en-US" sz="1600" dirty="0" err="1"/>
              <a:t>i</a:t>
            </a:r>
            <a:r>
              <a:rPr lang="en-US" sz="1600" dirty="0"/>
              <a:t>;</a:t>
            </a:r>
          </a:p>
          <a:p>
            <a:pPr>
              <a:buNone/>
            </a:pPr>
            <a:r>
              <a:rPr lang="cs-CZ" sz="1600" dirty="0" err="1"/>
              <a:t>munmap</a:t>
            </a:r>
            <a:r>
              <a:rPr lang="en-US" sz="1600" dirty="0"/>
              <a:t>(p, </a:t>
            </a:r>
            <a:r>
              <a:rPr lang="en-US" sz="1600" dirty="0" err="1"/>
              <a:t>sz</a:t>
            </a:r>
            <a:r>
              <a:rPr lang="en-US" sz="1600" dirty="0"/>
              <a:t>);</a:t>
            </a:r>
          </a:p>
          <a:p>
            <a:pPr>
              <a:buNone/>
            </a:pPr>
            <a:r>
              <a:rPr lang="cs-CZ" sz="1600" dirty="0" err="1"/>
              <a:t>close</a:t>
            </a:r>
            <a:r>
              <a:rPr lang="en-US" sz="1600" dirty="0"/>
              <a:t>(</a:t>
            </a:r>
            <a:r>
              <a:rPr lang="en-US" sz="1600" dirty="0" err="1"/>
              <a:t>shm</a:t>
            </a:r>
            <a:r>
              <a:rPr lang="en-US" sz="1600" dirty="0"/>
              <a:t>);</a:t>
            </a:r>
          </a:p>
          <a:p>
            <a:pPr>
              <a:buNone/>
            </a:pPr>
            <a:r>
              <a:rPr lang="cs-CZ" sz="1600" dirty="0" err="1"/>
              <a:t>shm</a:t>
            </a:r>
            <a:r>
              <a:rPr lang="cs-CZ" sz="1600" dirty="0"/>
              <a:t>_</a:t>
            </a:r>
            <a:r>
              <a:rPr lang="cs-CZ" sz="1600" dirty="0" err="1"/>
              <a:t>unlink</a:t>
            </a:r>
            <a:r>
              <a:rPr lang="en-US" sz="1600" dirty="0"/>
              <a:t>(“</a:t>
            </a:r>
            <a:r>
              <a:rPr lang="en-US" sz="1600" dirty="0" err="1"/>
              <a:t>mymemory</a:t>
            </a:r>
            <a:r>
              <a:rPr lang="en-US" sz="1600" dirty="0"/>
              <a:t>”);</a:t>
            </a:r>
            <a:endParaRPr lang="cs-CZ" sz="1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Portable Operating System Interface [for Unix]</a:t>
            </a:r>
          </a:p>
          <a:p>
            <a:pPr lvl="1"/>
            <a:r>
              <a:rPr lang="en-US" dirty="0"/>
              <a:t>Existing native implementation for Win NT</a:t>
            </a:r>
          </a:p>
          <a:p>
            <a:pPr lvl="1"/>
            <a:r>
              <a:rPr lang="en-US" dirty="0"/>
              <a:t>Single UNIX Specification</a:t>
            </a:r>
          </a:p>
          <a:p>
            <a:pPr lvl="1"/>
            <a:r>
              <a:rPr lang="en-US" dirty="0"/>
              <a:t>IEEE standard</a:t>
            </a:r>
          </a:p>
          <a:p>
            <a:pPr lvl="1"/>
            <a:r>
              <a:rPr lang="en-US" dirty="0"/>
              <a:t>API</a:t>
            </a:r>
          </a:p>
          <a:p>
            <a:pPr lvl="1"/>
            <a:r>
              <a:rPr lang="en-US" dirty="0"/>
              <a:t>Shell</a:t>
            </a:r>
          </a:p>
          <a:p>
            <a:pPr lvl="1"/>
            <a:r>
              <a:rPr lang="en-US" dirty="0"/>
              <a:t>Utility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POSIX – </a:t>
            </a:r>
            <a:r>
              <a:rPr lang="en-US" dirty="0"/>
              <a:t>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POSIX.1</a:t>
            </a:r>
          </a:p>
          <a:p>
            <a:pPr lvl="1"/>
            <a:r>
              <a:rPr lang="en-US" dirty="0"/>
              <a:t>API (includes ANSI C)</a:t>
            </a:r>
          </a:p>
          <a:p>
            <a:pPr lvl="1"/>
            <a:r>
              <a:rPr lang="en-US" dirty="0"/>
              <a:t>1988</a:t>
            </a:r>
          </a:p>
          <a:p>
            <a:r>
              <a:rPr lang="en-US" dirty="0"/>
              <a:t>POSIX.1b</a:t>
            </a:r>
          </a:p>
          <a:p>
            <a:pPr lvl="1"/>
            <a:r>
              <a:rPr lang="en-US" dirty="0"/>
              <a:t>Real-time extension</a:t>
            </a:r>
          </a:p>
          <a:p>
            <a:pPr lvl="1"/>
            <a:r>
              <a:rPr lang="en-US" dirty="0"/>
              <a:t>1993</a:t>
            </a:r>
          </a:p>
          <a:p>
            <a:r>
              <a:rPr lang="en-US" dirty="0"/>
              <a:t>POSIX.1c</a:t>
            </a:r>
          </a:p>
          <a:p>
            <a:pPr lvl="1"/>
            <a:r>
              <a:rPr lang="en-US" dirty="0"/>
              <a:t>Thread extension</a:t>
            </a:r>
          </a:p>
          <a:p>
            <a:pPr lvl="1"/>
            <a:r>
              <a:rPr lang="en-US" dirty="0"/>
              <a:t>1995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POSIX.2</a:t>
            </a:r>
          </a:p>
          <a:p>
            <a:pPr lvl="1"/>
            <a:r>
              <a:rPr lang="en-US" dirty="0"/>
              <a:t>Shell and utility</a:t>
            </a:r>
          </a:p>
          <a:p>
            <a:pPr lvl="1"/>
            <a:r>
              <a:rPr lang="en-US" dirty="0"/>
              <a:t>1992</a:t>
            </a:r>
          </a:p>
          <a:p>
            <a:r>
              <a:rPr lang="en-US" dirty="0"/>
              <a:t>POSIX:2001</a:t>
            </a:r>
          </a:p>
          <a:p>
            <a:pPr lvl="1"/>
            <a:r>
              <a:rPr lang="en-US" dirty="0"/>
              <a:t>API, shell, utility</a:t>
            </a:r>
          </a:p>
          <a:p>
            <a:r>
              <a:rPr lang="en-US" dirty="0"/>
              <a:t>POSIX:2004</a:t>
            </a:r>
          </a:p>
          <a:p>
            <a:pPr lvl="1"/>
            <a:r>
              <a:rPr lang="en-US" dirty="0"/>
              <a:t>Update and corrigendum</a:t>
            </a:r>
          </a:p>
          <a:p>
            <a:r>
              <a:rPr lang="en-US" dirty="0"/>
              <a:t>POSIX:2008</a:t>
            </a:r>
          </a:p>
          <a:p>
            <a:pPr lvl="1"/>
            <a:r>
              <a:rPr lang="en-US" dirty="0"/>
              <a:t>API, shell, utility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709605"/>
          </a:xfrm>
        </p:spPr>
        <p:txBody>
          <a:bodyPr/>
          <a:lstStyle/>
          <a:p>
            <a:r>
              <a:rPr lang="en-US" dirty="0"/>
              <a:t>Client connection</a:t>
            </a:r>
            <a:endParaRPr lang="cs-CZ" dirty="0"/>
          </a:p>
        </p:txBody>
      </p:sp>
      <p:sp>
        <p:nvSpPr>
          <p:cNvPr id="4" name="Flowchart: Magnetic Disk 3"/>
          <p:cNvSpPr/>
          <p:nvPr/>
        </p:nvSpPr>
        <p:spPr bwMode="auto">
          <a:xfrm>
            <a:off x="714348" y="3214686"/>
            <a:ext cx="1143008" cy="1285884"/>
          </a:xfrm>
          <a:prstGeom prst="flowChartMagneticDisk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DB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000628" y="2285992"/>
            <a:ext cx="3571900" cy="3071834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Aplikace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286380" y="4286256"/>
            <a:ext cx="1643074" cy="8572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DB.LIB</a:t>
            </a:r>
          </a:p>
        </p:txBody>
      </p:sp>
      <p:pic>
        <p:nvPicPr>
          <p:cNvPr id="1027" name="Picture 3" descr="C:\Users\yaghob\AppData\Local\Microsoft\Windows\Temporary Internet Files\Content.IE5\D65NHG9T\MCj0441735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191349">
            <a:off x="2496408" y="2847636"/>
            <a:ext cx="2015408" cy="29857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POSIX – </a:t>
            </a:r>
            <a:r>
              <a:rPr lang="en-US" dirty="0"/>
              <a:t>compatibility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Full</a:t>
            </a:r>
          </a:p>
          <a:p>
            <a:pPr lvl="1"/>
            <a:r>
              <a:rPr lang="en-US" dirty="0"/>
              <a:t>AIX, HP-UX, Solaris, Mac OS X, …</a:t>
            </a:r>
          </a:p>
          <a:p>
            <a:r>
              <a:rPr lang="en-US" dirty="0"/>
              <a:t>Partial</a:t>
            </a:r>
          </a:p>
          <a:p>
            <a:pPr lvl="1"/>
            <a:r>
              <a:rPr lang="en-US" dirty="0"/>
              <a:t>FreeBSD, GNU/Linux, </a:t>
            </a:r>
            <a:r>
              <a:rPr lang="en-US" dirty="0" err="1"/>
              <a:t>OpenSolaris</a:t>
            </a:r>
            <a:r>
              <a:rPr lang="en-US" dirty="0"/>
              <a:t>, …</a:t>
            </a:r>
          </a:p>
          <a:p>
            <a:r>
              <a:rPr lang="en-US" dirty="0"/>
              <a:t>Windows</a:t>
            </a:r>
          </a:p>
          <a:p>
            <a:pPr lvl="1"/>
            <a:r>
              <a:rPr lang="en-US" dirty="0" err="1"/>
              <a:t>Cygwin</a:t>
            </a:r>
            <a:r>
              <a:rPr lang="en-US" dirty="0"/>
              <a:t> – partial compatibility</a:t>
            </a:r>
          </a:p>
          <a:p>
            <a:pPr lvl="1"/>
            <a:r>
              <a:rPr lang="en-US" dirty="0"/>
              <a:t>MS Windows Services for UNIX 3.5 – full compatibility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Boost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Portable C++ library</a:t>
            </a:r>
          </a:p>
          <a:p>
            <a:pPr lvl="1"/>
            <a:r>
              <a:rPr lang="en-US" dirty="0"/>
              <a:t>Review process</a:t>
            </a:r>
          </a:p>
          <a:p>
            <a:pPr lvl="1"/>
            <a:r>
              <a:rPr lang="en-US" dirty="0"/>
              <a:t>Source and testing ground for ISO</a:t>
            </a:r>
          </a:p>
          <a:p>
            <a:pPr lvl="2"/>
            <a:r>
              <a:rPr lang="en-US" dirty="0"/>
              <a:t>Tightly coupled with ISO </a:t>
            </a:r>
            <a:r>
              <a:rPr lang="en-US" dirty="0" err="1"/>
              <a:t>comittee</a:t>
            </a:r>
            <a:endParaRPr lang="en-US" dirty="0"/>
          </a:p>
          <a:p>
            <a:pPr lvl="1"/>
            <a:r>
              <a:rPr lang="en-US" dirty="0"/>
              <a:t>Large set of supported OSs and compilers</a:t>
            </a:r>
          </a:p>
          <a:p>
            <a:pPr lvl="1"/>
            <a:r>
              <a:rPr lang="en-US" dirty="0"/>
              <a:t>Very good library, sometimes too abstract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Boost</a:t>
            </a:r>
            <a:r>
              <a:rPr lang="cs-CZ" dirty="0"/>
              <a:t> – </a:t>
            </a:r>
            <a:r>
              <a:rPr lang="en-US" dirty="0"/>
              <a:t>containers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Array</a:t>
            </a:r>
            <a:endParaRPr lang="cs-CZ" dirty="0"/>
          </a:p>
          <a:p>
            <a:pPr lvl="1"/>
            <a:r>
              <a:rPr lang="en-US" dirty="0"/>
              <a:t>Constant size array</a:t>
            </a:r>
            <a:endParaRPr lang="cs-CZ" dirty="0"/>
          </a:p>
          <a:p>
            <a:pPr lvl="1"/>
            <a:r>
              <a:rPr lang="cs-CZ" dirty="0"/>
              <a:t>ISO C++ TR1</a:t>
            </a:r>
            <a:r>
              <a:rPr lang="en-US" dirty="0"/>
              <a:t>/C++ 11</a:t>
            </a:r>
            <a:endParaRPr lang="cs-CZ" dirty="0"/>
          </a:p>
          <a:p>
            <a:r>
              <a:rPr lang="cs-CZ" dirty="0" err="1"/>
              <a:t>Bimap</a:t>
            </a:r>
            <a:endParaRPr lang="cs-CZ" dirty="0"/>
          </a:p>
          <a:p>
            <a:pPr lvl="1"/>
            <a:r>
              <a:rPr lang="en-US" dirty="0"/>
              <a:t>Two-sided map</a:t>
            </a:r>
            <a:endParaRPr lang="cs-CZ" dirty="0"/>
          </a:p>
          <a:p>
            <a:r>
              <a:rPr lang="cs-CZ" dirty="0" err="1"/>
              <a:t>Circular</a:t>
            </a:r>
            <a:r>
              <a:rPr lang="cs-CZ" dirty="0"/>
              <a:t> </a:t>
            </a:r>
            <a:r>
              <a:rPr lang="cs-CZ" dirty="0" err="1"/>
              <a:t>buffer</a:t>
            </a:r>
            <a:endParaRPr lang="cs-CZ" dirty="0"/>
          </a:p>
          <a:p>
            <a:r>
              <a:rPr lang="cs-CZ" dirty="0" err="1"/>
              <a:t>Graph</a:t>
            </a:r>
            <a:endParaRPr lang="cs-CZ" dirty="0"/>
          </a:p>
          <a:p>
            <a:r>
              <a:rPr lang="cs-CZ" dirty="0"/>
              <a:t>Variant</a:t>
            </a:r>
          </a:p>
          <a:p>
            <a:pPr lvl="1"/>
            <a:r>
              <a:rPr lang="en-US" dirty="0"/>
              <a:t>Secure union</a:t>
            </a:r>
          </a:p>
          <a:p>
            <a:pPr lvl="1"/>
            <a:r>
              <a:rPr lang="en-US" dirty="0"/>
              <a:t>ISO C++17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Boost</a:t>
            </a:r>
            <a:r>
              <a:rPr lang="cs-CZ" dirty="0"/>
              <a:t> – </a:t>
            </a:r>
            <a:r>
              <a:rPr lang="en-US" dirty="0"/>
              <a:t>parallel programming support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Interprocess</a:t>
            </a:r>
            <a:endParaRPr lang="en-US" dirty="0"/>
          </a:p>
          <a:p>
            <a:pPr lvl="1"/>
            <a:r>
              <a:rPr lang="en-US" dirty="0"/>
              <a:t>Shared memory</a:t>
            </a:r>
          </a:p>
          <a:p>
            <a:pPr lvl="1"/>
            <a:r>
              <a:rPr lang="en-US" dirty="0"/>
              <a:t>Memory mapped files</a:t>
            </a:r>
          </a:p>
          <a:p>
            <a:pPr lvl="1"/>
            <a:r>
              <a:rPr lang="en-US" dirty="0" err="1"/>
              <a:t>Mutexes</a:t>
            </a:r>
            <a:endParaRPr lang="en-US" dirty="0"/>
          </a:p>
          <a:p>
            <a:pPr lvl="2"/>
            <a:r>
              <a:rPr lang="en-US" dirty="0"/>
              <a:t>ISO C++ 11</a:t>
            </a:r>
          </a:p>
          <a:p>
            <a:r>
              <a:rPr lang="en-US" dirty="0"/>
              <a:t>MPI</a:t>
            </a:r>
          </a:p>
          <a:p>
            <a:r>
              <a:rPr lang="en-US" dirty="0"/>
              <a:t>Thread</a:t>
            </a:r>
          </a:p>
          <a:p>
            <a:pPr lvl="1"/>
            <a:r>
              <a:rPr lang="en-US" dirty="0"/>
              <a:t>ISO C++ 11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Boost</a:t>
            </a:r>
            <a:r>
              <a:rPr lang="cs-CZ" dirty="0"/>
              <a:t> – I/O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Asio</a:t>
            </a:r>
            <a:endParaRPr lang="en-US" dirty="0"/>
          </a:p>
          <a:p>
            <a:pPr lvl="1"/>
            <a:r>
              <a:rPr lang="en-US" dirty="0"/>
              <a:t>Asynchronous I/O, executors, networking, …</a:t>
            </a:r>
          </a:p>
          <a:p>
            <a:pPr lvl="1"/>
            <a:r>
              <a:rPr lang="en-US" dirty="0"/>
              <a:t>Parts maybe in C++20?</a:t>
            </a:r>
          </a:p>
          <a:p>
            <a:r>
              <a:rPr lang="en-US" dirty="0"/>
              <a:t>Format</a:t>
            </a:r>
          </a:p>
          <a:p>
            <a:pPr lvl="1"/>
            <a:r>
              <a:rPr lang="en-US" dirty="0"/>
              <a:t>Enhanced formatting like </a:t>
            </a:r>
            <a:r>
              <a:rPr lang="en-US" dirty="0" err="1"/>
              <a:t>printf</a:t>
            </a:r>
            <a:endParaRPr lang="en-US" dirty="0"/>
          </a:p>
          <a:p>
            <a:r>
              <a:rPr lang="en-US" dirty="0"/>
              <a:t>Program options</a:t>
            </a:r>
          </a:p>
          <a:p>
            <a:pPr lvl="1"/>
            <a:r>
              <a:rPr lang="en-US" dirty="0"/>
              <a:t>Command line parameters</a:t>
            </a:r>
          </a:p>
          <a:p>
            <a:r>
              <a:rPr lang="en-US" dirty="0"/>
              <a:t>Serialization</a:t>
            </a:r>
          </a:p>
          <a:p>
            <a:pPr lvl="1"/>
            <a:r>
              <a:rPr lang="en-US" dirty="0"/>
              <a:t>Data serialization for saving or marshalling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Boost</a:t>
            </a:r>
            <a:r>
              <a:rPr lang="cs-CZ" dirty="0"/>
              <a:t> – </a:t>
            </a:r>
            <a:r>
              <a:rPr lang="en-US" dirty="0"/>
              <a:t>mathematic and numeric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Intervals</a:t>
            </a:r>
          </a:p>
          <a:p>
            <a:r>
              <a:rPr lang="en-US" dirty="0"/>
              <a:t>Multi-array</a:t>
            </a:r>
          </a:p>
          <a:p>
            <a:r>
              <a:rPr lang="en-US" dirty="0"/>
              <a:t>Random</a:t>
            </a:r>
          </a:p>
          <a:p>
            <a:pPr lvl="1"/>
            <a:r>
              <a:rPr lang="en-US" dirty="0"/>
              <a:t>ISO C++ TR1/C++ 11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735126"/>
          </a:xfrm>
        </p:spPr>
        <p:txBody>
          <a:bodyPr/>
          <a:lstStyle/>
          <a:p>
            <a:r>
              <a:rPr lang="cs-CZ" dirty="0" err="1"/>
              <a:t>Boost</a:t>
            </a:r>
            <a:r>
              <a:rPr lang="cs-CZ" dirty="0"/>
              <a:t> – </a:t>
            </a:r>
            <a:r>
              <a:rPr lang="en-US" dirty="0"/>
              <a:t>generic programming and </a:t>
            </a:r>
            <a:r>
              <a:rPr lang="en-US" dirty="0" err="1"/>
              <a:t>metaprogramming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8801"/>
            <a:ext cx="8229600" cy="420212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GIL</a:t>
            </a:r>
          </a:p>
          <a:p>
            <a:pPr lvl="1"/>
            <a:r>
              <a:rPr lang="en-US" dirty="0"/>
              <a:t>Generic Image Library</a:t>
            </a:r>
          </a:p>
          <a:p>
            <a:r>
              <a:rPr lang="en-US" dirty="0"/>
              <a:t>Static assert</a:t>
            </a:r>
          </a:p>
          <a:p>
            <a:pPr lvl="1"/>
            <a:r>
              <a:rPr lang="en-US" dirty="0"/>
              <a:t>ISO C++ 11</a:t>
            </a:r>
          </a:p>
          <a:p>
            <a:r>
              <a:rPr lang="en-US" dirty="0"/>
              <a:t>Type traits</a:t>
            </a:r>
          </a:p>
          <a:p>
            <a:pPr lvl="1"/>
            <a:r>
              <a:rPr lang="en-US" dirty="0"/>
              <a:t>ISO C++ TR1/C++ 11</a:t>
            </a:r>
          </a:p>
          <a:p>
            <a:r>
              <a:rPr lang="en-US" dirty="0"/>
              <a:t>MPL</a:t>
            </a:r>
          </a:p>
          <a:p>
            <a:pPr lvl="1"/>
            <a:r>
              <a:rPr lang="en-US" dirty="0"/>
              <a:t>General framework for compile-time algorithms, sequences, and </a:t>
            </a:r>
            <a:r>
              <a:rPr lang="en-US" dirty="0" err="1"/>
              <a:t>metafunctions</a:t>
            </a:r>
            <a:endParaRPr lang="en-US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Boost</a:t>
            </a:r>
            <a:r>
              <a:rPr lang="cs-CZ" dirty="0"/>
              <a:t> – </a:t>
            </a:r>
            <a:r>
              <a:rPr lang="en-US" dirty="0"/>
              <a:t>strings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Lexical cast</a:t>
            </a:r>
          </a:p>
          <a:p>
            <a:r>
              <a:rPr lang="en-US" dirty="0"/>
              <a:t>Regex</a:t>
            </a:r>
          </a:p>
          <a:p>
            <a:pPr lvl="1"/>
            <a:r>
              <a:rPr lang="en-US" dirty="0"/>
              <a:t>ISO C++ TR1/C++ 11</a:t>
            </a:r>
          </a:p>
          <a:p>
            <a:r>
              <a:rPr lang="en-US" dirty="0"/>
              <a:t>Spirit</a:t>
            </a:r>
          </a:p>
          <a:p>
            <a:pPr lvl="1"/>
            <a:r>
              <a:rPr lang="en-US" dirty="0"/>
              <a:t>LL parser</a:t>
            </a:r>
          </a:p>
          <a:p>
            <a:r>
              <a:rPr lang="en-US" dirty="0"/>
              <a:t>String </a:t>
            </a:r>
            <a:r>
              <a:rPr lang="en-US" dirty="0" err="1"/>
              <a:t>algo</a:t>
            </a:r>
            <a:endParaRPr lang="en-US" dirty="0"/>
          </a:p>
          <a:p>
            <a:r>
              <a:rPr lang="en-US" dirty="0" err="1"/>
              <a:t>Tokenizer</a:t>
            </a:r>
            <a:endParaRPr lang="en-US" dirty="0"/>
          </a:p>
          <a:p>
            <a:pPr lvl="1"/>
            <a:r>
              <a:rPr lang="en-US" dirty="0"/>
              <a:t>Splitting a string to tokens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Boost</a:t>
            </a:r>
            <a:r>
              <a:rPr lang="cs-CZ" dirty="0"/>
              <a:t> – </a:t>
            </a:r>
            <a:r>
              <a:rPr lang="en-US" dirty="0"/>
              <a:t>unsorted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</a:t>
            </a:r>
            <a:r>
              <a:rPr lang="en-US" dirty="0" err="1"/>
              <a:t>ptr</a:t>
            </a:r>
            <a:endParaRPr lang="en-US" dirty="0"/>
          </a:p>
          <a:p>
            <a:pPr lvl="1"/>
            <a:r>
              <a:rPr lang="en-US" dirty="0"/>
              <a:t>ISO C++ TR1/C++ 11</a:t>
            </a:r>
          </a:p>
          <a:p>
            <a:r>
              <a:rPr lang="en-US" dirty="0"/>
              <a:t>Date time</a:t>
            </a:r>
          </a:p>
          <a:p>
            <a:pPr lvl="1"/>
            <a:r>
              <a:rPr lang="en-US" dirty="0"/>
              <a:t>ISO C++ 11</a:t>
            </a:r>
          </a:p>
          <a:p>
            <a:r>
              <a:rPr lang="en-US" dirty="0" err="1"/>
              <a:t>Filesystem</a:t>
            </a:r>
            <a:endParaRPr lang="en-US" dirty="0"/>
          </a:p>
          <a:p>
            <a:pPr lvl="1"/>
            <a:r>
              <a:rPr lang="en-US" dirty="0"/>
              <a:t>Paths, directory, files</a:t>
            </a:r>
          </a:p>
          <a:p>
            <a:pPr lvl="1"/>
            <a:r>
              <a:rPr lang="en-US" dirty="0"/>
              <a:t>ISO </a:t>
            </a:r>
            <a:r>
              <a:rPr lang="en-US"/>
              <a:t>C++17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– native client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Oracle</a:t>
            </a:r>
          </a:p>
          <a:p>
            <a:pPr lvl="1"/>
            <a:r>
              <a:rPr lang="en-US" dirty="0"/>
              <a:t>OCI</a:t>
            </a:r>
          </a:p>
          <a:p>
            <a:r>
              <a:rPr lang="en-US" dirty="0"/>
              <a:t>MS Server</a:t>
            </a:r>
          </a:p>
          <a:p>
            <a:pPr lvl="1"/>
            <a:r>
              <a:rPr lang="en-US" dirty="0"/>
              <a:t>ODBC, OLE DB</a:t>
            </a:r>
          </a:p>
          <a:p>
            <a:r>
              <a:rPr lang="en-US" dirty="0"/>
              <a:t>Sybase</a:t>
            </a:r>
          </a:p>
          <a:p>
            <a:pPr lvl="1"/>
            <a:r>
              <a:rPr lang="en-US" dirty="0"/>
              <a:t>Open client</a:t>
            </a:r>
          </a:p>
          <a:p>
            <a:r>
              <a:rPr lang="en-US" dirty="0" err="1"/>
              <a:t>PostgreSQL</a:t>
            </a:r>
            <a:endParaRPr lang="en-US" dirty="0"/>
          </a:p>
          <a:p>
            <a:pPr lvl="1"/>
            <a:r>
              <a:rPr lang="en-US" dirty="0"/>
              <a:t>Proprietary</a:t>
            </a:r>
          </a:p>
          <a:p>
            <a:r>
              <a:rPr lang="en-US" dirty="0" err="1"/>
              <a:t>MySQL</a:t>
            </a:r>
            <a:endParaRPr lang="en-US" dirty="0"/>
          </a:p>
          <a:p>
            <a:pPr lvl="1"/>
            <a:r>
              <a:rPr lang="en-US" dirty="0"/>
              <a:t>Proprietary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– interface selection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Native client</a:t>
            </a:r>
            <a:endParaRPr lang="cs-CZ" dirty="0"/>
          </a:p>
          <a:p>
            <a:pPr lvl="1"/>
            <a:r>
              <a:rPr lang="en-US" dirty="0"/>
              <a:t>Faster</a:t>
            </a:r>
            <a:endParaRPr lang="cs-CZ" dirty="0"/>
          </a:p>
          <a:p>
            <a:pPr lvl="1"/>
            <a:r>
              <a:rPr lang="en-US" dirty="0"/>
              <a:t>Specific features available</a:t>
            </a:r>
            <a:endParaRPr lang="cs-CZ" dirty="0"/>
          </a:p>
          <a:p>
            <a:pPr lvl="1"/>
            <a:r>
              <a:rPr lang="en-US" dirty="0"/>
              <a:t>Not portable (sometimes)</a:t>
            </a:r>
            <a:endParaRPr lang="cs-CZ" dirty="0"/>
          </a:p>
          <a:p>
            <a:pPr lvl="1"/>
            <a:r>
              <a:rPr lang="en-US" dirty="0"/>
              <a:t>Bound to specific</a:t>
            </a:r>
            <a:r>
              <a:rPr lang="cs-CZ" dirty="0"/>
              <a:t> DB</a:t>
            </a:r>
          </a:p>
          <a:p>
            <a:r>
              <a:rPr lang="en-US" dirty="0"/>
              <a:t>General client </a:t>
            </a:r>
            <a:r>
              <a:rPr lang="cs-CZ" dirty="0"/>
              <a:t>(ODBC, OLE DB)</a:t>
            </a:r>
          </a:p>
          <a:p>
            <a:pPr lvl="1"/>
            <a:r>
              <a:rPr lang="en-US" dirty="0"/>
              <a:t>Implemented using native clients</a:t>
            </a:r>
            <a:endParaRPr lang="cs-CZ" dirty="0"/>
          </a:p>
          <a:p>
            <a:pPr lvl="1"/>
            <a:r>
              <a:rPr lang="en-US" dirty="0"/>
              <a:t>Slower due to added layer</a:t>
            </a:r>
            <a:endParaRPr lang="cs-CZ" dirty="0"/>
          </a:p>
          <a:p>
            <a:pPr lvl="1"/>
            <a:r>
              <a:rPr lang="en-US" dirty="0"/>
              <a:t>Specific features not accessible</a:t>
            </a:r>
            <a:endParaRPr lang="cs-CZ" dirty="0"/>
          </a:p>
          <a:p>
            <a:pPr lvl="1"/>
            <a:r>
              <a:rPr lang="en-US" dirty="0"/>
              <a:t>Unbound to specific </a:t>
            </a:r>
            <a:r>
              <a:rPr lang="cs-CZ" dirty="0"/>
              <a:t>DB?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</a:t>
            </a:r>
            <a:r>
              <a:rPr lang="cs-CZ" dirty="0"/>
              <a:t> – </a:t>
            </a:r>
            <a:r>
              <a:rPr lang="en-US" dirty="0"/>
              <a:t>API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ISO 9075:2008</a:t>
            </a:r>
          </a:p>
          <a:p>
            <a:pPr lvl="1"/>
            <a:r>
              <a:rPr lang="en-US" dirty="0"/>
              <a:t>Almost all interfaces conform</a:t>
            </a:r>
            <a:endParaRPr lang="cs-CZ" dirty="0"/>
          </a:p>
          <a:p>
            <a:pPr lvl="2"/>
            <a:r>
              <a:rPr lang="en-US" dirty="0"/>
              <a:t>Excluding</a:t>
            </a:r>
            <a:r>
              <a:rPr lang="cs-CZ" dirty="0"/>
              <a:t> </a:t>
            </a:r>
            <a:r>
              <a:rPr lang="cs-CZ" dirty="0" err="1"/>
              <a:t>MySQL</a:t>
            </a:r>
            <a:endParaRPr lang="cs-CZ" dirty="0"/>
          </a:p>
          <a:p>
            <a:pPr lvl="1"/>
            <a:r>
              <a:rPr lang="en-US" dirty="0"/>
              <a:t>Defines a program entities hierarchy</a:t>
            </a:r>
            <a:endParaRPr lang="cs-CZ" dirty="0"/>
          </a:p>
          <a:p>
            <a:pPr lvl="1"/>
            <a:r>
              <a:rPr lang="en-US" dirty="0"/>
              <a:t>Defines an interface for manipulating with program entities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</a:t>
            </a:r>
            <a:r>
              <a:rPr lang="cs-CZ" dirty="0"/>
              <a:t> – </a:t>
            </a:r>
            <a:r>
              <a:rPr lang="en-US" dirty="0"/>
              <a:t>program entities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51387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Environment</a:t>
            </a:r>
          </a:p>
          <a:p>
            <a:pPr lvl="1"/>
            <a:r>
              <a:rPr lang="en-US" dirty="0"/>
              <a:t>Global setting for client library in an application</a:t>
            </a:r>
          </a:p>
          <a:p>
            <a:pPr lvl="1"/>
            <a:r>
              <a:rPr lang="en-US" dirty="0"/>
              <a:t>Defines memory-management</a:t>
            </a:r>
          </a:p>
          <a:p>
            <a:r>
              <a:rPr lang="en-US" dirty="0"/>
              <a:t>Session</a:t>
            </a:r>
          </a:p>
          <a:p>
            <a:pPr lvl="1"/>
            <a:r>
              <a:rPr lang="en-US" dirty="0"/>
              <a:t>Connection to one server</a:t>
            </a:r>
          </a:p>
          <a:p>
            <a:pPr lvl="1"/>
            <a:r>
              <a:rPr lang="en-US" dirty="0"/>
              <a:t>Properties session, user</a:t>
            </a:r>
          </a:p>
          <a:p>
            <a:pPr lvl="1"/>
            <a:r>
              <a:rPr lang="en-US" dirty="0"/>
              <a:t>Derived from the environment</a:t>
            </a:r>
          </a:p>
          <a:p>
            <a:r>
              <a:rPr lang="en-US" dirty="0"/>
              <a:t>Statement</a:t>
            </a:r>
          </a:p>
          <a:p>
            <a:pPr lvl="1"/>
            <a:r>
              <a:rPr lang="en-US" dirty="0"/>
              <a:t>State space for one query</a:t>
            </a:r>
          </a:p>
          <a:p>
            <a:pPr lvl="1"/>
            <a:r>
              <a:rPr lang="en-US" dirty="0"/>
              <a:t>Prepared statement</a:t>
            </a:r>
          </a:p>
          <a:p>
            <a:pPr lvl="1"/>
            <a:r>
              <a:rPr lang="en-US" dirty="0"/>
              <a:t>Parameter binding</a:t>
            </a:r>
          </a:p>
          <a:p>
            <a:pPr lvl="2"/>
            <a:r>
              <a:rPr lang="en-US" dirty="0"/>
              <a:t>Static/dynamic, input/output</a:t>
            </a:r>
          </a:p>
          <a:p>
            <a:pPr lvl="1"/>
            <a:r>
              <a:rPr lang="en-US" dirty="0"/>
              <a:t>Derived from the session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</a:t>
            </a:r>
            <a:r>
              <a:rPr lang="cs-CZ" dirty="0"/>
              <a:t> – </a:t>
            </a:r>
            <a:r>
              <a:rPr lang="en-US" dirty="0"/>
              <a:t>program entities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2"/>
            <a:ext cx="8229600" cy="5138737"/>
          </a:xfrm>
        </p:spPr>
        <p:txBody>
          <a:bodyPr/>
          <a:lstStyle/>
          <a:p>
            <a:r>
              <a:rPr lang="en-US" dirty="0"/>
              <a:t>Result-set</a:t>
            </a:r>
          </a:p>
          <a:p>
            <a:pPr lvl="1"/>
            <a:r>
              <a:rPr lang="en-US" dirty="0"/>
              <a:t>Container of results</a:t>
            </a:r>
          </a:p>
          <a:p>
            <a:pPr lvl="1"/>
            <a:r>
              <a:rPr lang="en-US" dirty="0"/>
              <a:t>Derived from the statement</a:t>
            </a:r>
          </a:p>
          <a:p>
            <a:r>
              <a:rPr lang="en-US" dirty="0"/>
              <a:t>Result</a:t>
            </a:r>
          </a:p>
          <a:p>
            <a:pPr lvl="1"/>
            <a:r>
              <a:rPr lang="en-US" dirty="0"/>
              <a:t>Query result</a:t>
            </a:r>
          </a:p>
          <a:p>
            <a:pPr lvl="1"/>
            <a:r>
              <a:rPr lang="en-US" dirty="0"/>
              <a:t>Data binding</a:t>
            </a:r>
          </a:p>
          <a:p>
            <a:pPr lvl="2"/>
            <a:r>
              <a:rPr lang="en-US" dirty="0"/>
              <a:t>Static/dynamic</a:t>
            </a:r>
          </a:p>
          <a:p>
            <a:pPr lvl="1"/>
            <a:r>
              <a:rPr lang="en-US" dirty="0"/>
              <a:t>Derived from the result-set</a:t>
            </a:r>
          </a:p>
          <a:p>
            <a:r>
              <a:rPr lang="en-US" dirty="0"/>
              <a:t>Transaction</a:t>
            </a:r>
          </a:p>
          <a:p>
            <a:pPr lvl="1"/>
            <a:r>
              <a:rPr lang="en-US" dirty="0"/>
              <a:t>Derived from the session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</a:t>
            </a:r>
            <a:r>
              <a:rPr lang="cs-CZ" dirty="0"/>
              <a:t> – </a:t>
            </a:r>
            <a:r>
              <a:rPr lang="en-US" dirty="0"/>
              <a:t>program entities</a:t>
            </a:r>
            <a:endParaRPr lang="cs-CZ" dirty="0"/>
          </a:p>
        </p:txBody>
      </p:sp>
      <p:sp>
        <p:nvSpPr>
          <p:cNvPr id="5" name="Rectangle 4"/>
          <p:cNvSpPr/>
          <p:nvPr/>
        </p:nvSpPr>
        <p:spPr bwMode="auto">
          <a:xfrm>
            <a:off x="642910" y="1500174"/>
            <a:ext cx="7858180" cy="4143404"/>
          </a:xfrm>
          <a:prstGeom prst="rect">
            <a:avLst/>
          </a:prstGeom>
          <a:solidFill>
            <a:schemeClr val="accent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Application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928662" y="1928802"/>
            <a:ext cx="7143800" cy="350046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Environment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214414" y="2285992"/>
            <a:ext cx="4214842" cy="2928958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Session (</a:t>
            </a:r>
            <a:r>
              <a:rPr lang="en-US" sz="1800" dirty="0"/>
              <a:t>User/</a:t>
            </a:r>
            <a:r>
              <a:rPr lang="en-US" sz="1800" dirty="0" err="1"/>
              <a:t>Pwd</a:t>
            </a:r>
            <a:r>
              <a:rPr lang="en-US" sz="1800" dirty="0"/>
              <a:t>/Server1)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786446" y="2285992"/>
            <a:ext cx="2000264" cy="2928958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Session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User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Pwd</a:t>
            </a:r>
            <a:endParaRPr lang="en-US" sz="1800" dirty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/>
              <a:t>Server2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Flowchart: Magnetic Disk 10"/>
          <p:cNvSpPr/>
          <p:nvPr/>
        </p:nvSpPr>
        <p:spPr bwMode="auto">
          <a:xfrm>
            <a:off x="285720" y="5429264"/>
            <a:ext cx="1143008" cy="1285884"/>
          </a:xfrm>
          <a:prstGeom prst="flowChartMagneticDisk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DB1</a:t>
            </a:r>
          </a:p>
        </p:txBody>
      </p:sp>
      <p:pic>
        <p:nvPicPr>
          <p:cNvPr id="12" name="Picture 3" descr="C:\Users\yaghob\AppData\Local\Microsoft\Windows\Temporary Internet Files\Content.IE5\D65NHG9T\MCj0441735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6622251">
            <a:off x="6894307" y="5218057"/>
            <a:ext cx="722767" cy="1070766"/>
          </a:xfrm>
          <a:prstGeom prst="rect">
            <a:avLst/>
          </a:prstGeom>
          <a:noFill/>
        </p:spPr>
      </p:pic>
      <p:pic>
        <p:nvPicPr>
          <p:cNvPr id="7" name="Picture 3" descr="C:\Users\yaghob\AppData\Local\Microsoft\Windows\Temporary Internet Files\Content.IE5\D65NHG9T\MCj0441735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23419">
            <a:off x="1440941" y="5066307"/>
            <a:ext cx="784995" cy="1162956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 bwMode="auto">
          <a:xfrm>
            <a:off x="1500166" y="2643182"/>
            <a:ext cx="3714776" cy="235745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Transaction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1714480" y="3000372"/>
            <a:ext cx="2143140" cy="17859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Statement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071934" y="3071810"/>
            <a:ext cx="928694" cy="17145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State-</a:t>
            </a:r>
            <a:b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ment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928794" y="3357562"/>
            <a:ext cx="1714512" cy="12144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Result-set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143108" y="3714752"/>
            <a:ext cx="785818" cy="6429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Result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071802" y="3714752"/>
            <a:ext cx="428628" cy="6429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R2</a:t>
            </a:r>
          </a:p>
        </p:txBody>
      </p:sp>
      <p:sp>
        <p:nvSpPr>
          <p:cNvPr id="4" name="Flowchart: Magnetic Disk 3"/>
          <p:cNvSpPr/>
          <p:nvPr/>
        </p:nvSpPr>
        <p:spPr bwMode="auto">
          <a:xfrm>
            <a:off x="7500958" y="5429264"/>
            <a:ext cx="1143008" cy="1285884"/>
          </a:xfrm>
          <a:prstGeom prst="flowChartMagneticDisk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DB2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2285984" y="4071942"/>
            <a:ext cx="5715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2285984" y="4143380"/>
            <a:ext cx="5715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2285984" y="4214818"/>
            <a:ext cx="5715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285984" y="4286256"/>
            <a:ext cx="5715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2178827" y="417909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 rot="5400000">
            <a:off x="2464579" y="417909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rot="5400000">
            <a:off x="2607455" y="417909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 rot="5400000">
            <a:off x="2750331" y="417909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rot="5400000">
            <a:off x="2321703" y="4179099"/>
            <a:ext cx="2143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1_Kuba">
  <a:themeElements>
    <a:clrScheme name="1_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2005</TotalTime>
  <Words>2552</Words>
  <Application>Microsoft Office PowerPoint</Application>
  <PresentationFormat>On-screen Show (4:3)</PresentationFormat>
  <Paragraphs>415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1" baseType="lpstr">
      <vt:lpstr>Arial</vt:lpstr>
      <vt:lpstr>Wingdings</vt:lpstr>
      <vt:lpstr>1_Kuba</vt:lpstr>
      <vt:lpstr>C++ - external libraries and OS interfaces</vt:lpstr>
      <vt:lpstr>ISO C++ status</vt:lpstr>
      <vt:lpstr>Database</vt:lpstr>
      <vt:lpstr>Database – native client</vt:lpstr>
      <vt:lpstr>Database – interface selection</vt:lpstr>
      <vt:lpstr>Database – API</vt:lpstr>
      <vt:lpstr>Database – program entities</vt:lpstr>
      <vt:lpstr>Database – program entities</vt:lpstr>
      <vt:lpstr>Database – program entities</vt:lpstr>
      <vt:lpstr>Database – example</vt:lpstr>
      <vt:lpstr>Database – C++</vt:lpstr>
      <vt:lpstr>Network</vt:lpstr>
      <vt:lpstr>Network – TCP client</vt:lpstr>
      <vt:lpstr>Network – TCP server</vt:lpstr>
      <vt:lpstr>Network – UDP client</vt:lpstr>
      <vt:lpstr>Network – UDP server</vt:lpstr>
      <vt:lpstr>Network – remaining functions</vt:lpstr>
      <vt:lpstr>Asynchronous I/O</vt:lpstr>
      <vt:lpstr>Asynchronous I/O – demo</vt:lpstr>
      <vt:lpstr>Memory mapped files</vt:lpstr>
      <vt:lpstr>Memory mapped files – Windows</vt:lpstr>
      <vt:lpstr>Memory mapped files – demo</vt:lpstr>
      <vt:lpstr>Filesystem</vt:lpstr>
      <vt:lpstr>Shared memory</vt:lpstr>
      <vt:lpstr>Shared memory – demo SASOS</vt:lpstr>
      <vt:lpstr>Shared memory – demo MASOS</vt:lpstr>
      <vt:lpstr>Shared memory – demo</vt:lpstr>
      <vt:lpstr>POSIX</vt:lpstr>
      <vt:lpstr>POSIX – versions</vt:lpstr>
      <vt:lpstr>POSIX – compatibility</vt:lpstr>
      <vt:lpstr>Boost</vt:lpstr>
      <vt:lpstr>Boost – containers</vt:lpstr>
      <vt:lpstr>Boost – parallel programming support</vt:lpstr>
      <vt:lpstr>Boost – I/O</vt:lpstr>
      <vt:lpstr>Boost – mathematic and numeric</vt:lpstr>
      <vt:lpstr>Boost – generic programming and metaprogramming</vt:lpstr>
      <vt:lpstr>Boost – strings</vt:lpstr>
      <vt:lpstr>Boost – unsorted</vt:lpstr>
    </vt:vector>
  </TitlesOfParts>
  <Company>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Programovani v asembleru 1</dc:title>
  <dc:creator>Jakub Yaghob</dc:creator>
  <cp:lastModifiedBy>Jakub Yaghob</cp:lastModifiedBy>
  <cp:revision>324</cp:revision>
  <cp:lastPrinted>1601-01-01T00:00:00Z</cp:lastPrinted>
  <dcterms:created xsi:type="dcterms:W3CDTF">2003-09-28T21:26:58Z</dcterms:created>
  <dcterms:modified xsi:type="dcterms:W3CDTF">2024-05-22T11:58:14Z</dcterms:modified>
</cp:coreProperties>
</file>