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0"/>
  </p:notesMasterIdLst>
  <p:sldIdLst>
    <p:sldId id="256" r:id="rId2"/>
    <p:sldId id="318" r:id="rId3"/>
    <p:sldId id="320" r:id="rId4"/>
    <p:sldId id="319" r:id="rId5"/>
    <p:sldId id="284" r:id="rId6"/>
    <p:sldId id="286" r:id="rId7"/>
    <p:sldId id="290" r:id="rId8"/>
    <p:sldId id="343" r:id="rId9"/>
    <p:sldId id="291" r:id="rId10"/>
    <p:sldId id="293" r:id="rId11"/>
    <p:sldId id="292" r:id="rId12"/>
    <p:sldId id="294" r:id="rId13"/>
    <p:sldId id="295" r:id="rId14"/>
    <p:sldId id="296" r:id="rId15"/>
    <p:sldId id="297" r:id="rId16"/>
    <p:sldId id="287" r:id="rId17"/>
    <p:sldId id="310" r:id="rId18"/>
    <p:sldId id="306" r:id="rId19"/>
    <p:sldId id="307" r:id="rId20"/>
    <p:sldId id="308" r:id="rId21"/>
    <p:sldId id="311" r:id="rId22"/>
    <p:sldId id="309" r:id="rId23"/>
    <p:sldId id="312" r:id="rId24"/>
    <p:sldId id="314" r:id="rId25"/>
    <p:sldId id="313" r:id="rId26"/>
    <p:sldId id="315" r:id="rId27"/>
    <p:sldId id="316" r:id="rId28"/>
    <p:sldId id="317" r:id="rId29"/>
    <p:sldId id="288" r:id="rId30"/>
    <p:sldId id="321" r:id="rId31"/>
    <p:sldId id="322" r:id="rId32"/>
    <p:sldId id="323" r:id="rId33"/>
    <p:sldId id="335" r:id="rId34"/>
    <p:sldId id="324" r:id="rId35"/>
    <p:sldId id="341" r:id="rId36"/>
    <p:sldId id="325" r:id="rId37"/>
    <p:sldId id="326" r:id="rId38"/>
    <p:sldId id="327" r:id="rId39"/>
    <p:sldId id="328" r:id="rId40"/>
    <p:sldId id="344" r:id="rId41"/>
    <p:sldId id="345" r:id="rId42"/>
    <p:sldId id="346" r:id="rId43"/>
    <p:sldId id="289" r:id="rId44"/>
    <p:sldId id="333" r:id="rId45"/>
    <p:sldId id="337" r:id="rId46"/>
    <p:sldId id="342" r:id="rId47"/>
    <p:sldId id="334" r:id="rId48"/>
    <p:sldId id="336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67" autoAdjust="0"/>
    <p:restoredTop sz="86386" autoAdjust="0"/>
  </p:normalViewPr>
  <p:slideViewPr>
    <p:cSldViewPr>
      <p:cViewPr varScale="1">
        <p:scale>
          <a:sx n="115" d="100"/>
          <a:sy n="115" d="100"/>
        </p:scale>
        <p:origin x="10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85D21-963E-4968-8BFA-DA07481E0805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E818B-F9C0-4195-B29E-7C1029D8B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4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E818B-F9C0-4195-B29E-7C1029D8BE7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EF1E-FEAD-4D10-8EFF-C55353D543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CEFF-B55C-4235-978B-268C3A496A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28698-1B54-4F60-8D07-B15AE30979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9E576-D3F8-4897-A0B9-6938B2BABE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1FCEC-0EAE-4E4F-BF45-F90A7398F5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96AE7-E6C5-4C0D-BC1F-D30E4DBF68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EC46-17E5-4A77-8853-9AEFA48C6E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13E5-1F29-43EC-9D45-BC9BD888F3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BF95-7295-4617-B06F-05E4F67E0A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475E-F9A0-450E-87E2-8839A658F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AE97-AF77-4A26-B5B1-5E1EE01BDA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73B5-E487-4703-8A1C-AD44F94D6E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F0AF2861-DAA9-404A-AFD8-DE3C425BAB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153" name="Picture 9" descr="b2e2lirt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400" dirty="0"/>
              <a:t>C++ </a:t>
            </a:r>
            <a:r>
              <a:rPr lang="en-US" sz="4400" dirty="0"/>
              <a:t>- parallelization and synchronization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Jakub Yaghob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/>
          <a:lstStyle/>
          <a:p>
            <a:r>
              <a:rPr lang="en-US" dirty="0"/>
              <a:t>Demo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&lt;thread&gt;</a:t>
            </a:r>
          </a:p>
          <a:p>
            <a:pPr>
              <a:buNone/>
            </a:pPr>
            <a:endParaRPr lang="en-US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thread_fn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 {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“Hello from thread” &lt;&lt;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>
              <a:buNone/>
            </a:pPr>
            <a:endParaRPr lang="en-US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std::thread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thread_fn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“Hello from main” &lt;&lt;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thr.join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707904" y="170080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3131840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707904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131840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283968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131840" y="400506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707904" y="400506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707904" y="458112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95936" y="2060848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fork</a:t>
            </a:r>
            <a:endParaRPr lang="cs-CZ" dirty="0"/>
          </a:p>
        </p:txBody>
      </p:sp>
      <p:sp>
        <p:nvSpPr>
          <p:cNvPr id="21" name="TextBox 20"/>
          <p:cNvSpPr txBox="1"/>
          <p:nvPr/>
        </p:nvSpPr>
        <p:spPr>
          <a:xfrm>
            <a:off x="3995936" y="4365104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join</a:t>
            </a:r>
            <a:endParaRPr lang="cs-CZ" dirty="0"/>
          </a:p>
        </p:txBody>
      </p:sp>
      <p:sp>
        <p:nvSpPr>
          <p:cNvPr id="22" name="TextBox 21"/>
          <p:cNvSpPr txBox="1"/>
          <p:nvPr/>
        </p:nvSpPr>
        <p:spPr>
          <a:xfrm>
            <a:off x="251520" y="328498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/>
              <a:t>“Hello from main”</a:t>
            </a:r>
            <a:endParaRPr lang="cs-CZ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499992" y="328498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/>
              <a:t>“Hello from thread”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707904" y="170080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3131840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707904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131840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283968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131840" y="4869160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707904" y="4869160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707904" y="5445224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699792" y="2132856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fork</a:t>
            </a:r>
            <a:endParaRPr lang="cs-CZ" dirty="0"/>
          </a:p>
        </p:txBody>
      </p:sp>
      <p:sp>
        <p:nvSpPr>
          <p:cNvPr id="21" name="TextBox 20"/>
          <p:cNvSpPr txBox="1"/>
          <p:nvPr/>
        </p:nvSpPr>
        <p:spPr>
          <a:xfrm>
            <a:off x="539552" y="407707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>
                <a:solidFill>
                  <a:srgbClr val="C00000"/>
                </a:solidFill>
              </a:rPr>
              <a:t>blocked on join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520" y="328498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/>
              <a:t>“Hello from main”</a:t>
            </a:r>
            <a:endParaRPr lang="cs-CZ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427984" y="429309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/>
              <a:t>“Hello from thread”</a:t>
            </a:r>
            <a:endParaRPr lang="cs-CZ" sz="24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131840" y="4005064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283968" y="4005064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499992" y="2852936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>
                <a:solidFill>
                  <a:srgbClr val="C00000"/>
                </a:solidFill>
              </a:rPr>
              <a:t>thread </a:t>
            </a:r>
            <a:r>
              <a:rPr lang="en-US" sz="2400" dirty="0">
                <a:solidFill>
                  <a:srgbClr val="C00000"/>
                </a:solidFill>
              </a:rPr>
              <a:t>creation overhead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3707904" y="170080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3131840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707904" y="256490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131840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283968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131840" y="400506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707904" y="4005064"/>
            <a:ext cx="57606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707904" y="458112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23928" y="1988840"/>
            <a:ext cx="93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fork</a:t>
            </a:r>
            <a:endParaRPr lang="cs-CZ" dirty="0"/>
          </a:p>
        </p:txBody>
      </p:sp>
      <p:sp>
        <p:nvSpPr>
          <p:cNvPr id="21" name="TextBox 20"/>
          <p:cNvSpPr txBox="1"/>
          <p:nvPr/>
        </p:nvSpPr>
        <p:spPr>
          <a:xfrm>
            <a:off x="3923928" y="4509120"/>
            <a:ext cx="1440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barrier</a:t>
            </a:r>
            <a:endParaRPr lang="cs-CZ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3707904" y="2564904"/>
            <a:ext cx="93610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644008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707904" y="4005064"/>
            <a:ext cx="93610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2771800" y="2564904"/>
            <a:ext cx="93610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771800" y="3140968"/>
            <a:ext cx="0" cy="86409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771800" y="4005064"/>
            <a:ext cx="936104" cy="57606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419872" y="3212976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50098"/>
          </a:xfrm>
        </p:spPr>
        <p:txBody>
          <a:bodyPr/>
          <a:lstStyle/>
          <a:p>
            <a:r>
              <a:rPr lang="en-US" dirty="0"/>
              <a:t>Demo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&lt;thread&gt;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#include &lt;vector&gt;</a:t>
            </a:r>
          </a:p>
          <a:p>
            <a:pPr>
              <a:buNone/>
            </a:pPr>
            <a:endParaRPr 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std::vector&lt;std::thread&gt; workers;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=0;i&lt;10;++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workers.push_back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(std::thread([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]() {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std::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“Hello from thread “ &lt;&lt; 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std::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}));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std::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“Hello from main” &lt;&lt; std::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for(auto &amp;t : workers)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t.join</a:t>
            </a: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662065"/>
          </a:xfrm>
        </p:spPr>
        <p:txBody>
          <a:bodyPr/>
          <a:lstStyle/>
          <a:p>
            <a:r>
              <a:rPr lang="en-US" dirty="0"/>
              <a:t>Passing arguments to threads</a:t>
            </a:r>
          </a:p>
          <a:p>
            <a:pPr lvl="1"/>
            <a:r>
              <a:rPr lang="en-US" dirty="0"/>
              <a:t>By value</a:t>
            </a:r>
          </a:p>
          <a:p>
            <a:pPr lvl="2"/>
            <a:r>
              <a:rPr lang="en-US" dirty="0"/>
              <a:t>Safe, but you MUST make deep copy</a:t>
            </a:r>
          </a:p>
          <a:p>
            <a:pPr lvl="1"/>
            <a:r>
              <a:rPr lang="en-US" dirty="0"/>
              <a:t>By move (</a:t>
            </a:r>
            <a:r>
              <a:rPr lang="en-US" dirty="0" err="1"/>
              <a:t>rvalue</a:t>
            </a:r>
            <a:r>
              <a:rPr lang="en-US" dirty="0"/>
              <a:t> reference)</a:t>
            </a:r>
          </a:p>
          <a:p>
            <a:pPr lvl="2"/>
            <a:r>
              <a:rPr lang="en-US" dirty="0"/>
              <a:t>Safe, as long as strict (deep) adherence to move semantics</a:t>
            </a:r>
          </a:p>
          <a:p>
            <a:pPr lvl="1"/>
            <a:r>
              <a:rPr lang="en-US" dirty="0"/>
              <a:t>By const reference</a:t>
            </a:r>
          </a:p>
          <a:p>
            <a:pPr lvl="2"/>
            <a:r>
              <a:rPr lang="en-US" dirty="0"/>
              <a:t>Safe, as long as object is guaranteed deep-immutable</a:t>
            </a:r>
          </a:p>
          <a:p>
            <a:pPr lvl="1"/>
            <a:r>
              <a:rPr lang="en-US" dirty="0"/>
              <a:t>By non-const reference</a:t>
            </a:r>
          </a:p>
          <a:p>
            <a:pPr lvl="2"/>
            <a:r>
              <a:rPr lang="en-US" dirty="0"/>
              <a:t>Safe, as long as the object is monitor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Futures</a:t>
            </a:r>
          </a:p>
          <a:p>
            <a:pPr lvl="1"/>
            <a:r>
              <a:rPr lang="en-US" dirty="0"/>
              <a:t>Header &lt;future&gt;</a:t>
            </a:r>
          </a:p>
          <a:p>
            <a:pPr lvl="1"/>
            <a:r>
              <a:rPr lang="en-US" dirty="0"/>
              <a:t>High-level asynchronous execution</a:t>
            </a:r>
          </a:p>
          <a:p>
            <a:pPr lvl="1"/>
            <a:r>
              <a:rPr lang="en-US" dirty="0"/>
              <a:t>Future</a:t>
            </a:r>
          </a:p>
          <a:p>
            <a:pPr lvl="1"/>
            <a:r>
              <a:rPr lang="en-US" dirty="0"/>
              <a:t>Promise</a:t>
            </a:r>
          </a:p>
          <a:p>
            <a:pPr lvl="1"/>
            <a:r>
              <a:rPr lang="en-US" dirty="0" err="1"/>
              <a:t>Async</a:t>
            </a:r>
            <a:endParaRPr lang="en-US" dirty="0"/>
          </a:p>
          <a:p>
            <a:pPr lvl="1"/>
            <a:r>
              <a:rPr lang="en-US" dirty="0"/>
              <a:t>Error handling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Shared state</a:t>
            </a:r>
          </a:p>
          <a:p>
            <a:pPr lvl="1"/>
            <a:r>
              <a:rPr lang="en-US" dirty="0"/>
              <a:t>Consist of</a:t>
            </a:r>
          </a:p>
          <a:p>
            <a:pPr lvl="2"/>
            <a:r>
              <a:rPr lang="en-US" dirty="0"/>
              <a:t>Some state information and some (possibly not yet evaluated) result, which can be a (possibly void) value or an exception</a:t>
            </a:r>
          </a:p>
          <a:p>
            <a:pPr lvl="1"/>
            <a:r>
              <a:rPr lang="en-US" dirty="0"/>
              <a:t>Asynchronous return object</a:t>
            </a:r>
          </a:p>
          <a:p>
            <a:pPr lvl="2"/>
            <a:r>
              <a:rPr lang="en-US" dirty="0"/>
              <a:t>Object, that reads results from an shared state</a:t>
            </a:r>
          </a:p>
          <a:p>
            <a:pPr lvl="1"/>
            <a:r>
              <a:rPr lang="en-US" dirty="0"/>
              <a:t>Waiting function</a:t>
            </a:r>
          </a:p>
          <a:p>
            <a:pPr lvl="2"/>
            <a:r>
              <a:rPr lang="en-US" dirty="0"/>
              <a:t>Potentially blocks to wait for the shared state to be made ready</a:t>
            </a:r>
          </a:p>
          <a:p>
            <a:pPr lvl="1"/>
            <a:r>
              <a:rPr lang="en-US" dirty="0"/>
              <a:t>Asynchronous provider</a:t>
            </a:r>
          </a:p>
          <a:p>
            <a:pPr lvl="2"/>
            <a:r>
              <a:rPr lang="en-US" dirty="0"/>
              <a:t>Object that provides a result to a shared state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std::future&lt;T&gt;</a:t>
            </a:r>
          </a:p>
          <a:p>
            <a:pPr lvl="1"/>
            <a:r>
              <a:rPr lang="en-US" dirty="0"/>
              <a:t>Future value of type T</a:t>
            </a:r>
          </a:p>
          <a:p>
            <a:pPr lvl="1"/>
            <a:r>
              <a:rPr lang="en-US" dirty="0"/>
              <a:t>Retrieve value via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get()</a:t>
            </a:r>
          </a:p>
          <a:p>
            <a:pPr lvl="2"/>
            <a:r>
              <a:rPr lang="en-US" dirty="0"/>
              <a:t>Waits until the shared state is ready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wait()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wait_for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wait_until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valid()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shared_future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&lt;T&gt;</a:t>
            </a:r>
          </a:p>
          <a:p>
            <a:pPr lvl="2"/>
            <a:r>
              <a:rPr lang="en-US" dirty="0"/>
              <a:t>Value can be read by more then one thread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async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dirty="0"/>
              <a:t>Higher-level convenience utility</a:t>
            </a:r>
          </a:p>
          <a:p>
            <a:pPr lvl="1"/>
            <a:r>
              <a:rPr lang="en-US" dirty="0"/>
              <a:t>Launches a function potentially in a new thread</a:t>
            </a:r>
          </a:p>
          <a:p>
            <a:r>
              <a:rPr lang="en-US" dirty="0" err="1"/>
              <a:t>Async</a:t>
            </a:r>
            <a:r>
              <a:rPr lang="en-US" dirty="0"/>
              <a:t> usage</a:t>
            </a:r>
          </a:p>
          <a:p>
            <a:pPr>
              <a:buNone/>
            </a:pP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(double,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async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1.5, 'x',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res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806081"/>
          </a:xfrm>
        </p:spPr>
        <p:txBody>
          <a:bodyPr/>
          <a:lstStyle/>
          <a:p>
            <a:r>
              <a:rPr lang="en-US" dirty="0"/>
              <a:t>Race conditions</a:t>
            </a:r>
          </a:p>
          <a:p>
            <a:pPr lvl="1"/>
            <a:r>
              <a:rPr lang="en-US" dirty="0"/>
              <a:t>Separate threads with shared state</a:t>
            </a:r>
          </a:p>
          <a:p>
            <a:pPr lvl="1"/>
            <a:r>
              <a:rPr lang="en-US" dirty="0"/>
              <a:t>Result of computation depends on OS scheduling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Packaged task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packaged_task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+mn-cs"/>
            </a:endParaRPr>
          </a:p>
          <a:p>
            <a:pPr lvl="1"/>
            <a:r>
              <a:rPr lang="en-US" dirty="0"/>
              <a:t>How to implement </a:t>
            </a:r>
            <a:r>
              <a:rPr lang="en-US" dirty="0" err="1"/>
              <a:t>async</a:t>
            </a:r>
            <a:r>
              <a:rPr lang="en-US" dirty="0"/>
              <a:t> with more control</a:t>
            </a:r>
          </a:p>
          <a:p>
            <a:pPr lvl="1"/>
            <a:r>
              <a:rPr lang="en-US" dirty="0"/>
              <a:t>Wraps a function and provides a future for the function result value, but the object itself is callable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Packaged task usage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packaged_task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(double, char,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tsk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tsk.get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future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std::thread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(std::move(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tsk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), 1.5, 'x', false);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res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Promise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std::promise&lt;T&gt;</a:t>
            </a:r>
          </a:p>
          <a:p>
            <a:pPr lvl="1"/>
            <a:r>
              <a:rPr lang="en-US" dirty="0"/>
              <a:t>Lowest-level</a:t>
            </a:r>
          </a:p>
          <a:p>
            <a:pPr lvl="1"/>
            <a:r>
              <a:rPr lang="en-US" dirty="0"/>
              <a:t>Steps</a:t>
            </a:r>
          </a:p>
          <a:p>
            <a:pPr lvl="2"/>
            <a:r>
              <a:rPr lang="en-US" dirty="0"/>
              <a:t>Calling thread makes a promise</a:t>
            </a:r>
          </a:p>
          <a:p>
            <a:pPr lvl="2"/>
            <a:r>
              <a:rPr lang="en-US" dirty="0"/>
              <a:t>Calling thread obtains a future from the promise</a:t>
            </a:r>
          </a:p>
          <a:p>
            <a:pPr lvl="2"/>
            <a:r>
              <a:rPr lang="en-US" dirty="0"/>
              <a:t>The promise, along with function arguments, are moved into a separate thread</a:t>
            </a:r>
          </a:p>
          <a:p>
            <a:pPr lvl="2"/>
            <a:r>
              <a:rPr lang="en-US" dirty="0"/>
              <a:t>The new thread executes the function and fulfills the promise</a:t>
            </a:r>
          </a:p>
          <a:p>
            <a:pPr lvl="2"/>
            <a:r>
              <a:rPr lang="en-US" dirty="0"/>
              <a:t>The original thread retrieves the result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89"/>
          </a:xfrm>
        </p:spPr>
        <p:txBody>
          <a:bodyPr/>
          <a:lstStyle/>
          <a:p>
            <a:r>
              <a:rPr lang="en-US" dirty="0"/>
              <a:t>Promise usage</a:t>
            </a:r>
          </a:p>
          <a:p>
            <a:pPr lvl="1"/>
            <a:r>
              <a:rPr lang="en-US" dirty="0"/>
              <a:t>Thread A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std::promise&lt;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prm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prm.get_future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std::thread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thr_fnc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std::move(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prm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res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dirty="0"/>
              <a:t>Thread B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thr_fnc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(std::promise&lt;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&amp;&amp;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prm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prm.set_value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(123);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cs-CZ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A default-constructed promise is inactive</a:t>
            </a:r>
          </a:p>
          <a:p>
            <a:pPr lvl="2"/>
            <a:r>
              <a:rPr lang="en-US" dirty="0"/>
              <a:t>Can die without consequence</a:t>
            </a:r>
          </a:p>
          <a:p>
            <a:pPr lvl="1"/>
            <a:r>
              <a:rPr lang="en-US" dirty="0"/>
              <a:t>A promise becomes active, when a future is obtained via 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get_future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lvl="2"/>
            <a:r>
              <a:rPr lang="en-US" dirty="0"/>
              <a:t>Only one future may be obtained</a:t>
            </a:r>
          </a:p>
          <a:p>
            <a:pPr lvl="1"/>
            <a:r>
              <a:rPr lang="en-US" dirty="0"/>
              <a:t>A promise must either be satisfied via 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set_value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()</a:t>
            </a:r>
            <a:r>
              <a:rPr lang="en-US" dirty="0"/>
              <a:t>, or have an exception set via 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set_exception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lvl="2"/>
            <a:r>
              <a:rPr lang="en-US" dirty="0"/>
              <a:t>A satisfied promise can die without consequence</a:t>
            </a:r>
          </a:p>
          <a:p>
            <a:pPr lvl="2"/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get()</a:t>
            </a:r>
            <a:r>
              <a:rPr lang="en-US" dirty="0"/>
              <a:t> becomes available on the future</a:t>
            </a:r>
          </a:p>
          <a:p>
            <a:pPr lvl="2"/>
            <a:r>
              <a:rPr lang="en-US" dirty="0"/>
              <a:t>A promise with an exception will raise the stored exception upon call of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get()</a:t>
            </a:r>
            <a:r>
              <a:rPr lang="en-US" dirty="0"/>
              <a:t> on the future</a:t>
            </a:r>
          </a:p>
          <a:p>
            <a:pPr lvl="2"/>
            <a:r>
              <a:rPr lang="en-US" dirty="0"/>
              <a:t>A promise with neither value nor exception will raise “broken promise” exception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27768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Exceptions</a:t>
            </a:r>
          </a:p>
          <a:p>
            <a:pPr lvl="1"/>
            <a:r>
              <a:rPr lang="en-US" dirty="0"/>
              <a:t>All exceptions of type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future_error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/>
              <a:t>Has error code with </a:t>
            </a:r>
            <a:r>
              <a:rPr lang="en-US" dirty="0" err="1"/>
              <a:t>enum</a:t>
            </a:r>
            <a:r>
              <a:rPr lang="en-US" dirty="0"/>
              <a:t> type 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std::</a:t>
            </a: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+mn-cs"/>
              </a:rPr>
              <a:t>future_errc</a:t>
            </a:r>
            <a:endParaRPr lang="en-US" sz="2600" b="1" dirty="0">
              <a:solidFill>
                <a:schemeClr val="accent6"/>
              </a:solidFill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924944"/>
            <a:ext cx="3672408" cy="13681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inactive promise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std::promise&lt;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fine, no problem</a:t>
            </a:r>
            <a:endParaRPr lang="cs-CZ" sz="2000" b="1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509120"/>
            <a:ext cx="5184576" cy="2160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active promise, unused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std::promise&lt;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pr.get_future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fine, no problem</a:t>
            </a: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() blocks indefinitely</a:t>
            </a:r>
            <a:endParaRPr lang="cs-CZ" sz="2000" b="1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2924944"/>
            <a:ext cx="4644008" cy="28083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too many futures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std::promise&lt;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fut1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pr.get_future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fut2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pr.get_future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error “Future already retrieved”</a:t>
            </a:r>
            <a:endParaRPr lang="cs-CZ" sz="2000" b="1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772816"/>
            <a:ext cx="4320480" cy="35283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satisfied promise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future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pr2(std::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(pr));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pr2.set_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(10);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fine, return 10</a:t>
            </a:r>
            <a:endParaRPr lang="cs-CZ" sz="2000" b="1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1772816"/>
            <a:ext cx="4320480" cy="4176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too much satisfaction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future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pr2(std::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(pr));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pr2.set_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(10);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pr2.set_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(1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error “Promise already satisfied”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772816"/>
            <a:ext cx="6408712" cy="468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exception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future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pr2(std::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(pr));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p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r2.set_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exception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std::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make_exception_ptr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std::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runtime_error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bububu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”))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throws the </a:t>
            </a:r>
            <a:r>
              <a:rPr lang="en-US" sz="2000" b="1" dirty="0" err="1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runtime_error</a:t>
            </a:r>
            <a:endParaRPr lang="cs-CZ" sz="2000" b="1" dirty="0">
              <a:solidFill>
                <a:schemeClr val="bg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Futures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772816"/>
            <a:ext cx="6408712" cy="30963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/>
              <a:t> broken promise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future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promise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pr2(std::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(pr));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// error “Broken promise”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auto r =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fut.get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</a:p>
          <a:p>
            <a:pPr lvl="1"/>
            <a:r>
              <a:rPr lang="en-US" dirty="0"/>
              <a:t>Mutual exclusion</a:t>
            </a:r>
          </a:p>
          <a:p>
            <a:pPr lvl="2"/>
            <a:r>
              <a:rPr lang="en-US" dirty="0"/>
              <a:t>Headers &lt;</a:t>
            </a:r>
            <a:r>
              <a:rPr lang="en-US" dirty="0" err="1"/>
              <a:t>mutex</a:t>
            </a:r>
            <a:r>
              <a:rPr lang="en-US" dirty="0"/>
              <a:t>&gt; and &lt;</a:t>
            </a:r>
            <a:r>
              <a:rPr lang="en-US" dirty="0" err="1"/>
              <a:t>shared_mutex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Condition variables</a:t>
            </a:r>
          </a:p>
          <a:p>
            <a:pPr lvl="2"/>
            <a:r>
              <a:rPr lang="en-US" dirty="0"/>
              <a:t>Header &lt;</a:t>
            </a:r>
            <a:r>
              <a:rPr lang="en-US" dirty="0" err="1"/>
              <a:t>condition_variable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Semaphore</a:t>
            </a:r>
          </a:p>
          <a:p>
            <a:pPr lvl="2"/>
            <a:r>
              <a:rPr lang="en-US" dirty="0"/>
              <a:t>Header &lt;semaphore&gt;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 – simple demo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3538736" cy="4411662"/>
          </a:xfrm>
        </p:spPr>
        <p:txBody>
          <a:bodyPr>
            <a:normAutofit/>
          </a:bodyPr>
          <a:lstStyle/>
          <a:p>
            <a:r>
              <a:rPr lang="en-US" dirty="0"/>
              <a:t>Linked list</a:t>
            </a:r>
          </a:p>
          <a:p>
            <a:r>
              <a:rPr lang="en-US" dirty="0"/>
              <a:t>Shared state</a:t>
            </a:r>
          </a:p>
          <a:p>
            <a:pPr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/>
              <a:t>Thread A</a:t>
            </a:r>
          </a:p>
          <a:p>
            <a:pPr>
              <a:buNone/>
            </a:pP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lst.push_front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dirty="0"/>
              <a:t>Thread B</a:t>
            </a:r>
          </a:p>
          <a:p>
            <a:pPr>
              <a:buNone/>
            </a:pP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lst.push_front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(B);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283968" y="1988840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724128" y="206084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516216" y="206084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 bwMode="auto">
          <a:xfrm>
            <a:off x="5076056" y="2240868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 bwMode="auto">
          <a:xfrm>
            <a:off x="6228184" y="224086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4283968" y="3068960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948264" y="314096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740352" y="314096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Arrow Connector 13"/>
          <p:cNvCxnSpPr>
            <a:stCxn id="11" idx="3"/>
            <a:endCxn id="16" idx="1"/>
          </p:cNvCxnSpPr>
          <p:nvPr/>
        </p:nvCxnSpPr>
        <p:spPr bwMode="auto">
          <a:xfrm>
            <a:off x="5076056" y="332098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 bwMode="auto">
          <a:xfrm>
            <a:off x="7452320" y="332098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364088" y="314096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156176" y="314096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18" name="Straight Arrow Connector 17"/>
          <p:cNvCxnSpPr>
            <a:stCxn id="16" idx="3"/>
            <a:endCxn id="17" idx="1"/>
          </p:cNvCxnSpPr>
          <p:nvPr/>
        </p:nvCxnSpPr>
        <p:spPr bwMode="auto">
          <a:xfrm>
            <a:off x="5868144" y="332098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7" idx="3"/>
            <a:endCxn id="12" idx="1"/>
          </p:cNvCxnSpPr>
          <p:nvPr/>
        </p:nvCxnSpPr>
        <p:spPr bwMode="auto">
          <a:xfrm>
            <a:off x="6660232" y="332098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283968" y="1556792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Initial state</a:t>
            </a:r>
            <a:endParaRPr lang="cs-CZ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3968" y="2564904"/>
            <a:ext cx="1649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Correct state</a:t>
            </a:r>
            <a:endParaRPr lang="cs-CZ" sz="20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283968" y="4149080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48264" y="422108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740352" y="422108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Straight Arrow Connector 30"/>
          <p:cNvCxnSpPr>
            <a:stCxn id="28" idx="3"/>
            <a:endCxn id="33" idx="1"/>
          </p:cNvCxnSpPr>
          <p:nvPr/>
        </p:nvCxnSpPr>
        <p:spPr bwMode="auto">
          <a:xfrm>
            <a:off x="5076056" y="440110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>
            <a:stCxn id="29" idx="3"/>
            <a:endCxn id="30" idx="1"/>
          </p:cNvCxnSpPr>
          <p:nvPr/>
        </p:nvCxnSpPr>
        <p:spPr bwMode="auto">
          <a:xfrm>
            <a:off x="7452320" y="440110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5364088" y="422108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156176" y="422108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cxnSp>
        <p:nvCxnSpPr>
          <p:cNvPr id="35" name="Straight Arrow Connector 34"/>
          <p:cNvCxnSpPr>
            <a:stCxn id="33" idx="3"/>
            <a:endCxn id="34" idx="1"/>
          </p:cNvCxnSpPr>
          <p:nvPr/>
        </p:nvCxnSpPr>
        <p:spPr bwMode="auto">
          <a:xfrm>
            <a:off x="5868144" y="440110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4" idx="3"/>
            <a:endCxn id="29" idx="1"/>
          </p:cNvCxnSpPr>
          <p:nvPr/>
        </p:nvCxnSpPr>
        <p:spPr bwMode="auto">
          <a:xfrm>
            <a:off x="6660232" y="4401108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4283968" y="3645024"/>
            <a:ext cx="2560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Another correct state</a:t>
            </a:r>
            <a:endParaRPr lang="cs-CZ" sz="20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283968" y="5301208"/>
            <a:ext cx="792088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lst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948264" y="5373216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40352" y="5373216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1" name="Straight Arrow Connector 40"/>
          <p:cNvCxnSpPr>
            <a:stCxn id="38" idx="3"/>
            <a:endCxn id="44" idx="1"/>
          </p:cNvCxnSpPr>
          <p:nvPr/>
        </p:nvCxnSpPr>
        <p:spPr bwMode="auto">
          <a:xfrm flipV="1">
            <a:off x="5076056" y="5121188"/>
            <a:ext cx="108012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39" idx="3"/>
            <a:endCxn id="40" idx="1"/>
          </p:cNvCxnSpPr>
          <p:nvPr/>
        </p:nvCxnSpPr>
        <p:spPr bwMode="auto">
          <a:xfrm>
            <a:off x="7452320" y="5553236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5364088" y="602128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156176" y="4941168"/>
            <a:ext cx="50405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45" name="Straight Arrow Connector 44"/>
          <p:cNvCxnSpPr>
            <a:stCxn id="43" idx="3"/>
            <a:endCxn id="39" idx="1"/>
          </p:cNvCxnSpPr>
          <p:nvPr/>
        </p:nvCxnSpPr>
        <p:spPr bwMode="auto">
          <a:xfrm flipV="1">
            <a:off x="5868144" y="5553236"/>
            <a:ext cx="1080120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44" idx="3"/>
            <a:endCxn id="39" idx="1"/>
          </p:cNvCxnSpPr>
          <p:nvPr/>
        </p:nvCxnSpPr>
        <p:spPr bwMode="auto">
          <a:xfrm>
            <a:off x="6660232" y="5121188"/>
            <a:ext cx="288032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283968" y="4797152"/>
            <a:ext cx="1805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/>
              <a:t>Incorrect state</a:t>
            </a:r>
            <a:endParaRPr lang="cs-CZ" sz="2000" dirty="0"/>
          </a:p>
        </p:txBody>
      </p:sp>
      <p:cxnSp>
        <p:nvCxnSpPr>
          <p:cNvPr id="55" name="Straight Arrow Connector 54"/>
          <p:cNvCxnSpPr>
            <a:stCxn id="38" idx="3"/>
            <a:endCxn id="39" idx="1"/>
          </p:cNvCxnSpPr>
          <p:nvPr/>
        </p:nvCxnSpPr>
        <p:spPr bwMode="auto">
          <a:xfrm>
            <a:off x="5076056" y="5553236"/>
            <a:ext cx="18722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>
            <a:stCxn id="38" idx="3"/>
            <a:endCxn id="43" idx="1"/>
          </p:cNvCxnSpPr>
          <p:nvPr/>
        </p:nvCxnSpPr>
        <p:spPr bwMode="auto">
          <a:xfrm>
            <a:off x="5076056" y="5553236"/>
            <a:ext cx="288032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  <p:bldP spid="27" grpId="0"/>
      <p:bldP spid="28" grpId="0" animBg="1"/>
      <p:bldP spid="29" grpId="0" animBg="1"/>
      <p:bldP spid="30" grpId="0" animBg="1"/>
      <p:bldP spid="33" grpId="0" animBg="1"/>
      <p:bldP spid="34" grpId="0" animBg="1"/>
      <p:bldP spid="37" grpId="0"/>
      <p:bldP spid="38" grpId="0" animBg="1"/>
      <p:bldP spid="39" grpId="0" animBg="1"/>
      <p:bldP spid="40" grpId="0" animBg="1"/>
      <p:bldP spid="43" grpId="0" animBg="1"/>
      <p:bldP spid="44" grpId="0" animBg="1"/>
      <p:bldP spid="4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Mutex</a:t>
            </a:r>
            <a:endParaRPr lang="en-US" dirty="0"/>
          </a:p>
          <a:p>
            <a:pPr lvl="1"/>
            <a:r>
              <a:rPr lang="en-US" dirty="0"/>
              <a:t>A synchronization primitive that can be used to protect shared data from being simultaneously accessed by multiple threads</a:t>
            </a:r>
          </a:p>
          <a:p>
            <a:pPr lvl="1"/>
            <a:r>
              <a:rPr lang="en-US" sz="24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r>
              <a:rPr lang="en-US" dirty="0"/>
              <a:t> offers exclusive, non-recursive ownership semantics</a:t>
            </a:r>
          </a:p>
          <a:p>
            <a:pPr lvl="2"/>
            <a:r>
              <a:rPr lang="en-US" dirty="0"/>
              <a:t>A calling thread </a:t>
            </a:r>
            <a:r>
              <a:rPr lang="en-US" i="1" dirty="0"/>
              <a:t>owns</a:t>
            </a:r>
            <a:r>
              <a:rPr lang="en-US" dirty="0"/>
              <a:t> a </a:t>
            </a:r>
            <a:r>
              <a:rPr lang="en-US" sz="21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r>
              <a:rPr lang="en-US" dirty="0"/>
              <a:t> from the time that it successfully calls either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 or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 until it calls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unlock</a:t>
            </a:r>
          </a:p>
          <a:p>
            <a:pPr lvl="2"/>
            <a:r>
              <a:rPr lang="en-US" dirty="0"/>
              <a:t>When a thread owns a </a:t>
            </a:r>
            <a:r>
              <a:rPr lang="en-US" sz="21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r>
              <a:rPr lang="en-US" dirty="0"/>
              <a:t>, all other threads will block (for calls to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) or receive a false return value (for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) if they attempt to claim ownership of the </a:t>
            </a:r>
            <a:r>
              <a:rPr lang="en-US" sz="21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endParaRPr lang="en-US" sz="2100" b="1" kern="1200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2"/>
            <a:r>
              <a:rPr lang="en-US" dirty="0"/>
              <a:t>A calling thread must not own the </a:t>
            </a:r>
            <a:r>
              <a:rPr lang="en-US" sz="21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r>
              <a:rPr lang="en-US" dirty="0"/>
              <a:t> prior to calling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 or </a:t>
            </a:r>
            <a:r>
              <a:rPr lang="en-US" sz="2100" b="1" kern="1200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</a:p>
          <a:p>
            <a:pPr lvl="1"/>
            <a:r>
              <a:rPr lang="en-US" dirty="0"/>
              <a:t>The behavior of a program is undefined if a </a:t>
            </a:r>
            <a:r>
              <a:rPr lang="en-US" sz="2400" b="1" kern="1200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mutex</a:t>
            </a:r>
            <a:r>
              <a:rPr lang="en-US" dirty="0"/>
              <a:t> is destroyed while still owned by some thread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r>
              <a:rPr lang="en-US" dirty="0"/>
              <a:t> example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Shared state</a:t>
            </a:r>
          </a:p>
          <a:p>
            <a:pPr>
              <a:buNone/>
            </a:pP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/>
              <a:t>Thread A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mtx.lock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lst.push_front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mtx.unlock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/>
              <a:t>Thread B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mtx.lock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lst.push_front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(B);</a:t>
            </a:r>
          </a:p>
          <a:p>
            <a:pPr>
              <a:buNone/>
            </a:pPr>
            <a:r>
              <a:rPr lang="en-US" sz="26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mtx.unlock</a:t>
            </a:r>
            <a:r>
              <a:rPr lang="en-US" sz="2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en-US" sz="32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r>
              <a:rPr lang="en-US" dirty="0"/>
              <a:t> variants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Other </a:t>
            </a:r>
            <a:r>
              <a:rPr lang="en-US" sz="29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dirty="0"/>
              <a:t> variants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timed_mutex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2"/>
            <a:r>
              <a:rPr lang="en-US" dirty="0"/>
              <a:t>In addition,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timed_mutex</a:t>
            </a:r>
            <a:r>
              <a:rPr lang="en-US" dirty="0"/>
              <a:t> provides the ability to attempt to claim ownership of a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timed_mutex</a:t>
            </a:r>
            <a:r>
              <a:rPr lang="en-US" dirty="0"/>
              <a:t> with a timeout via the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try_lock_for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try_lock_until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recursive_mutex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2"/>
            <a:r>
              <a:rPr lang="cs-CZ" dirty="0" err="1"/>
              <a:t>exclusive</a:t>
            </a:r>
            <a:r>
              <a:rPr lang="cs-CZ" dirty="0"/>
              <a:t>, </a:t>
            </a:r>
            <a:r>
              <a:rPr lang="cs-CZ" dirty="0" err="1"/>
              <a:t>recursive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 </a:t>
            </a:r>
            <a:r>
              <a:rPr lang="cs-CZ" dirty="0" err="1"/>
              <a:t>semantics</a:t>
            </a:r>
            <a:endParaRPr lang="en-US" dirty="0"/>
          </a:p>
          <a:p>
            <a:pPr lvl="3"/>
            <a:r>
              <a:rPr lang="en-US" dirty="0"/>
              <a:t>A calling thread </a:t>
            </a:r>
            <a:r>
              <a:rPr lang="en-US" i="1" dirty="0"/>
              <a:t>owns</a:t>
            </a:r>
            <a:r>
              <a:rPr lang="en-US" dirty="0"/>
              <a:t> a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recursive_mutex</a:t>
            </a:r>
            <a:r>
              <a:rPr lang="en-US" dirty="0"/>
              <a:t> for a period of time that starts when it successfully calls either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. During this period, the thread may make additional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. The period of ownership ends when the thread makes a matching number of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unlock</a:t>
            </a:r>
          </a:p>
          <a:p>
            <a:pPr lvl="3"/>
            <a:r>
              <a:rPr lang="en-US" dirty="0"/>
              <a:t>When a thread owns a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recursive_mutex</a:t>
            </a:r>
            <a:r>
              <a:rPr lang="en-US" dirty="0"/>
              <a:t>, all other threads will block (for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) or receive a false return value (for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) if they attempt to claim ownership of the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recursive_mutex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3"/>
            <a:r>
              <a:rPr lang="en-US" dirty="0"/>
              <a:t>The maximum number of times that a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recursive_mutex</a:t>
            </a:r>
            <a:r>
              <a:rPr lang="en-US" dirty="0"/>
              <a:t> may be locked is unspecified, but after that number is reached,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lock</a:t>
            </a:r>
            <a:r>
              <a:rPr lang="en-US" dirty="0"/>
              <a:t> will throw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std::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system_error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dirty="0"/>
              <a:t>and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  <a:r>
              <a:rPr lang="en-US" dirty="0"/>
              <a:t> will return false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recursive_timed_mutex</a:t>
            </a:r>
            <a:endParaRPr lang="en-US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2"/>
            <a:r>
              <a:rPr lang="en-US" dirty="0"/>
              <a:t>Combination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r>
              <a:rPr lang="en-US" dirty="0"/>
              <a:t> variants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mutex</a:t>
            </a:r>
            <a:r>
              <a:rPr lang="en-US" dirty="0"/>
              <a:t> variants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shared_mutex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/>
              <a:t>Additionally multiple threads can make shared lock using </a:t>
            </a:r>
            <a:r>
              <a:rPr lang="en-US" dirty="0" err="1">
                <a:solidFill>
                  <a:schemeClr val="accent2"/>
                </a:solidFill>
              </a:rPr>
              <a:t>lock_shared</a:t>
            </a:r>
            <a:r>
              <a:rPr lang="en-US" dirty="0">
                <a:solidFill>
                  <a:schemeClr val="accent2"/>
                </a:solidFill>
              </a:rPr>
              <a:t>()</a:t>
            </a:r>
            <a:endParaRPr lang="en-US" dirty="0"/>
          </a:p>
          <a:p>
            <a:pPr lvl="2"/>
            <a:r>
              <a:rPr lang="en-US" dirty="0"/>
              <a:t>Either exclusive lock or shared lock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shared_timed_mutex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r>
              <a:rPr lang="en-US" dirty="0"/>
              <a:t> wrappers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unique_lock</a:t>
            </a:r>
            <a:endParaRPr lang="en-US" sz="2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Lock class with more features</a:t>
            </a:r>
          </a:p>
          <a:p>
            <a:pPr lvl="2"/>
            <a:r>
              <a:rPr lang="en-US" dirty="0"/>
              <a:t>Timed wait, deferred lock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lock_guard</a:t>
            </a:r>
            <a:endParaRPr lang="en-US" sz="2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Scope based lock (RAII)</a:t>
            </a:r>
          </a:p>
          <a:p>
            <a:pPr lvl="1"/>
            <a:r>
              <a:rPr lang="en-US" dirty="0"/>
              <a:t>Linked list demo, code for one thread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lock_guard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lk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mtx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lst.push_front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Mutex</a:t>
            </a:r>
            <a:r>
              <a:rPr lang="en-US" dirty="0"/>
              <a:t> wrappers and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Shared lock wrapper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shared_lock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/>
              <a:t>Calls </a:t>
            </a:r>
            <a:r>
              <a:rPr lang="en-US" dirty="0" err="1">
                <a:solidFill>
                  <a:schemeClr val="accent2"/>
                </a:solidFill>
              </a:rPr>
              <a:t>lock_shared</a:t>
            </a:r>
            <a:r>
              <a:rPr lang="en-US" dirty="0"/>
              <a:t> for the given shared </a:t>
            </a:r>
            <a:r>
              <a:rPr lang="en-US" dirty="0" err="1"/>
              <a:t>mutex</a:t>
            </a:r>
            <a:endParaRPr lang="en-US" dirty="0"/>
          </a:p>
          <a:p>
            <a:r>
              <a:rPr lang="en-US" dirty="0" err="1"/>
              <a:t>Variadic</a:t>
            </a:r>
            <a:r>
              <a:rPr lang="en-US" dirty="0"/>
              <a:t> wrapper</a:t>
            </a:r>
          </a:p>
          <a:p>
            <a:pPr lvl="1"/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template &lt;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typename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MutexTypes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 class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scoped_lock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/>
            <a:r>
              <a:rPr lang="en-US" dirty="0"/>
              <a:t>Multiple locks at once, RAII, deadlock avoidance</a:t>
            </a:r>
          </a:p>
          <a:p>
            <a:r>
              <a:rPr lang="en-US" dirty="0"/>
              <a:t>Interference size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hardware_destructive_interference_size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  <a:p>
            <a:pPr lvl="1"/>
            <a:r>
              <a:rPr lang="en-US" dirty="0"/>
              <a:t>Size of a cache line</a:t>
            </a:r>
          </a:p>
        </p:txBody>
      </p:sp>
    </p:spTree>
    <p:extLst>
      <p:ext uri="{BB962C8B-B14F-4D97-AF65-F5344CB8AC3E}">
        <p14:creationId xmlns:p14="http://schemas.microsoft.com/office/powerpoint/2010/main" val="1344260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algorithms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std::lock</a:t>
            </a:r>
          </a:p>
          <a:p>
            <a:pPr lvl="1"/>
            <a:r>
              <a:rPr lang="en-US" dirty="0"/>
              <a:t>locks specified </a:t>
            </a:r>
            <a:r>
              <a:rPr lang="en-US" dirty="0" err="1"/>
              <a:t>mutexes</a:t>
            </a:r>
            <a:r>
              <a:rPr lang="en-US" dirty="0"/>
              <a:t>, blocks if any are unavailable, deadlock avoidance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std::try_lock</a:t>
            </a:r>
          </a:p>
          <a:p>
            <a:pPr lvl="1"/>
            <a:r>
              <a:rPr lang="en-US" dirty="0"/>
              <a:t>attempts to obtain ownership of </a:t>
            </a:r>
            <a:r>
              <a:rPr lang="en-US" dirty="0" err="1"/>
              <a:t>mutexes</a:t>
            </a:r>
            <a:r>
              <a:rPr lang="en-US" dirty="0"/>
              <a:t> via repeated calls to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try_lock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don't actually take the locks yet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unique_lock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lock1(mtx1,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defer_lock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unique_lock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lock2(mtx2,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defer_lock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lock both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unique_locks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without deadlock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std::lock(lock1, lock2);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once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once_flag</a:t>
            </a:r>
            <a:endParaRPr lang="en-US" sz="2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Helper object for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std::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call_once</a:t>
            </a:r>
            <a:endParaRPr lang="en-US" sz="2400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call_once</a:t>
            </a:r>
            <a:endParaRPr lang="en-US" sz="2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invokes a function only once even if called from multiple threads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once_flag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flag;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do_once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 { 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call_once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(flag, [](){ do something only once }); }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std::thread t1(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do_once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std::thread t2(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do_once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cs-CZ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2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condition_variable</a:t>
            </a:r>
            <a:endParaRPr lang="en-US" sz="2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Can be used to block a thread, or multiple threads at the same time, until</a:t>
            </a:r>
          </a:p>
          <a:p>
            <a:pPr lvl="2"/>
            <a:r>
              <a:rPr lang="en-US" dirty="0"/>
              <a:t>a notification is received from another thread </a:t>
            </a:r>
          </a:p>
          <a:p>
            <a:pPr lvl="2"/>
            <a:r>
              <a:rPr lang="en-US" dirty="0"/>
              <a:t>a timeout expires, or </a:t>
            </a:r>
          </a:p>
          <a:p>
            <a:pPr lvl="2"/>
            <a:r>
              <a:rPr lang="en-US" dirty="0"/>
              <a:t>a spurious wakeup occurs</a:t>
            </a:r>
          </a:p>
          <a:p>
            <a:pPr lvl="3"/>
            <a:r>
              <a:rPr lang="en-US" dirty="0"/>
              <a:t>Appears to be signaled, although the condition is not valid</a:t>
            </a:r>
          </a:p>
          <a:p>
            <a:pPr lvl="3"/>
            <a:r>
              <a:rPr lang="en-US" dirty="0"/>
              <a:t>Verify the condition after the thread has finished waiting</a:t>
            </a:r>
          </a:p>
          <a:p>
            <a:pPr lvl="1"/>
            <a:r>
              <a:rPr lang="en-US" dirty="0"/>
              <a:t>Works with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std::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unique_lock</a:t>
            </a:r>
            <a:endParaRPr lang="en-US" sz="2400" b="1" dirty="0">
              <a:solidFill>
                <a:schemeClr val="accent6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 lvl="1"/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wait</a:t>
            </a:r>
            <a:r>
              <a:rPr lang="en-US" dirty="0"/>
              <a:t> atomically manipulates </a:t>
            </a:r>
            <a:r>
              <a:rPr lang="en-US" dirty="0" err="1"/>
              <a:t>mutex</a:t>
            </a:r>
            <a:r>
              <a:rPr lang="en-US" dirty="0"/>
              <a:t>,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ea typeface="+mn-ea"/>
                <a:cs typeface="Courier New" pitchFamily="49" charset="0"/>
              </a:rPr>
              <a:t>notify</a:t>
            </a:r>
            <a:r>
              <a:rPr lang="en-US" dirty="0"/>
              <a:t> does nothing</a:t>
            </a:r>
          </a:p>
          <a:p>
            <a:pPr lvl="3"/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 example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1520" y="2636912"/>
            <a:ext cx="4248472" cy="3528392"/>
          </a:xfrm>
        </p:spPr>
        <p:txBody>
          <a:bodyPr/>
          <a:lstStyle/>
          <a:p>
            <a:r>
              <a:rPr lang="en-US" dirty="0"/>
              <a:t>Producer</a:t>
            </a:r>
          </a:p>
          <a:p>
            <a:pPr>
              <a:buNone/>
            </a:pP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() {</a:t>
            </a: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// produce something</a:t>
            </a: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{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lock_guard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(m);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queue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push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(i</a:t>
            </a: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tem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notified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_var.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notify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one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guard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(m);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notified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done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_var.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notify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one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4008" y="2636912"/>
            <a:ext cx="4186808" cy="3744416"/>
          </a:xfrm>
        </p:spPr>
        <p:txBody>
          <a:bodyPr/>
          <a:lstStyle/>
          <a:p>
            <a:r>
              <a:rPr lang="en-US" dirty="0"/>
              <a:t>Consumer</a:t>
            </a:r>
          </a:p>
          <a:p>
            <a:pPr>
              <a:buNone/>
            </a:pP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unique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&lt;std::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(m);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done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notified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to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avoid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spurious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wakeups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_var.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lock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queue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empty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()) {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queue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.pop();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// consume  </a:t>
            </a: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notified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cs-CZ" sz="1400" b="1" kern="1200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kern="12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kern="1200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67544" y="1628800"/>
            <a:ext cx="7920880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mutex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m;</a:t>
            </a:r>
          </a:p>
          <a:p>
            <a:pPr marL="342900" lvl="0" indent="-342900">
              <a:buNone/>
            </a:pP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std::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condition_variable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cond_var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42900" lvl="0" indent="-342900">
              <a:buNone/>
            </a:pP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done = false; </a:t>
            </a:r>
            <a:r>
              <a:rPr lang="en-US" sz="18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notified = false;</a:t>
            </a:r>
            <a:endParaRPr lang="cs-CZ" sz="18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 – advanced demo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Counter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Counter():value(0) { }</a:t>
            </a:r>
            <a:endParaRPr lang="cs-CZ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  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++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cs-CZ" sz="20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decrement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  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cs-CZ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Shared state</a:t>
            </a:r>
          </a:p>
          <a:p>
            <a:pPr>
              <a:buNone/>
            </a:pPr>
            <a:r>
              <a:rPr lang="en-US" sz="2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Counter c;</a:t>
            </a:r>
          </a:p>
          <a:p>
            <a:r>
              <a:rPr lang="en-US" dirty="0"/>
              <a:t>Thread A</a:t>
            </a:r>
          </a:p>
          <a:p>
            <a:pPr>
              <a:buNone/>
            </a:pPr>
            <a:r>
              <a:rPr lang="en-US" sz="22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c.increment</a:t>
            </a:r>
            <a:r>
              <a:rPr lang="en-US" sz="2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2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2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c.get</a:t>
            </a:r>
            <a:r>
              <a:rPr lang="en-US" sz="2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/>
              <a:t>Thread B</a:t>
            </a:r>
          </a:p>
          <a:p>
            <a:pPr>
              <a:buNone/>
            </a:pP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c.increment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c.get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dirty="0"/>
              <a:t>Possible outputs</a:t>
            </a:r>
          </a:p>
          <a:p>
            <a:pPr>
              <a:buNone/>
            </a:pPr>
            <a:r>
              <a:rPr lang="en-US" sz="2400" dirty="0"/>
              <a:t>12, 21, </a:t>
            </a:r>
            <a:r>
              <a:rPr lang="en-US" sz="2400" dirty="0">
                <a:solidFill>
                  <a:srgbClr val="FF0000"/>
                </a:solidFill>
              </a:rPr>
              <a:t>11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Counting semaphore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counting_semaphore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Constructor sets the count</a:t>
            </a:r>
          </a:p>
          <a:p>
            <a:pPr lvl="1"/>
            <a:r>
              <a:rPr lang="en-US" dirty="0"/>
              <a:t>Manipulation</a:t>
            </a:r>
          </a:p>
          <a:p>
            <a:pPr lvl="2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acquire(), release(count=1)</a:t>
            </a:r>
          </a:p>
          <a:p>
            <a:r>
              <a:rPr lang="en-US" dirty="0"/>
              <a:t>Binary semaphore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binary_semaphore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803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Latches</a:t>
            </a:r>
          </a:p>
          <a:p>
            <a:pPr lvl="1"/>
            <a:r>
              <a:rPr lang="en-US" dirty="0"/>
              <a:t>Header &lt;latch&gt;</a:t>
            </a:r>
          </a:p>
          <a:p>
            <a:pPr lvl="1"/>
            <a:r>
              <a:rPr lang="en-US" dirty="0"/>
              <a:t>Thread coordination mechanism</a:t>
            </a:r>
          </a:p>
          <a:p>
            <a:pPr lvl="2"/>
            <a:r>
              <a:rPr lang="en-US" dirty="0"/>
              <a:t>Block threads until an expected number of threads arrive</a:t>
            </a:r>
          </a:p>
          <a:p>
            <a:pPr lvl="1"/>
            <a:r>
              <a:rPr lang="en-US" dirty="0"/>
              <a:t>Single use</a:t>
            </a:r>
          </a:p>
          <a:p>
            <a:r>
              <a:rPr lang="en-US" dirty="0"/>
              <a:t>Barriers</a:t>
            </a:r>
          </a:p>
          <a:p>
            <a:pPr lvl="1"/>
            <a:r>
              <a:rPr lang="en-US" dirty="0"/>
              <a:t>Header &lt;barrier&gt;</a:t>
            </a:r>
          </a:p>
          <a:p>
            <a:pPr lvl="1"/>
            <a:r>
              <a:rPr lang="en-US" dirty="0"/>
              <a:t>Sequence of phases</a:t>
            </a:r>
          </a:p>
          <a:p>
            <a:pPr lvl="2"/>
            <a:r>
              <a:rPr lang="en-US" dirty="0"/>
              <a:t>Each call to </a:t>
            </a:r>
            <a:r>
              <a:rPr lang="en-US" b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arrive()</a:t>
            </a:r>
            <a:r>
              <a:rPr lang="en-US"/>
              <a:t> decrements </a:t>
            </a:r>
            <a:r>
              <a:rPr lang="en-US" dirty="0"/>
              <a:t>expected count, the thread can then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</a:p>
          <a:p>
            <a:pPr lvl="2"/>
            <a:r>
              <a:rPr lang="en-US" dirty="0"/>
              <a:t>When count==0, the completion function is called and all blocked threads are unblocked</a:t>
            </a:r>
          </a:p>
          <a:p>
            <a:pPr lvl="2"/>
            <a:r>
              <a:rPr lang="en-US" dirty="0"/>
              <a:t>Expected count is reset to the previous value</a:t>
            </a:r>
          </a:p>
          <a:p>
            <a:pPr lvl="1"/>
            <a:r>
              <a:rPr lang="en-US" dirty="0"/>
              <a:t>Constructor</a:t>
            </a:r>
          </a:p>
          <a:p>
            <a:pPr lvl="2"/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barrier(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ptrdiff_t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expected, 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CompletionFunction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f)</a:t>
            </a:r>
          </a:p>
        </p:txBody>
      </p:sp>
    </p:spTree>
    <p:extLst>
      <p:ext uri="{BB962C8B-B14F-4D97-AF65-F5344CB8AC3E}">
        <p14:creationId xmlns:p14="http://schemas.microsoft.com/office/powerpoint/2010/main" val="1416041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tokens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719262"/>
            <a:ext cx="8229600" cy="48060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Asynchronously request to stop execution of an operation </a:t>
            </a:r>
          </a:p>
          <a:p>
            <a:pPr lvl="1"/>
            <a:r>
              <a:rPr lang="en-US" dirty="0"/>
              <a:t>Shared state among associated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stop_source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stop_token</a:t>
            </a:r>
            <a:r>
              <a:rPr lang="en-US" dirty="0"/>
              <a:t>, and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stop_callback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stop_token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Interface for querying whether a stop request has been made or can ever been made</a:t>
            </a:r>
          </a:p>
          <a:p>
            <a:pPr lvl="3"/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stop_requested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stop_possible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stop_source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Implements the semantics of making stop request</a:t>
            </a:r>
          </a:p>
          <a:p>
            <a:pPr lvl="2"/>
            <a:r>
              <a:rPr lang="en-US" dirty="0"/>
              <a:t>Creates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stop_token</a:t>
            </a:r>
            <a:r>
              <a:rPr lang="en-US" dirty="0" err="1"/>
              <a:t>s</a:t>
            </a:r>
            <a:endParaRPr lang="en-US" dirty="0"/>
          </a:p>
          <a:p>
            <a:pPr lvl="3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stop_token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get_token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Makes stop request</a:t>
            </a:r>
          </a:p>
          <a:p>
            <a:pPr lvl="3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request_stop</a:t>
            </a:r>
            <a:r>
              <a:rPr lang="en-US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stop_callback</a:t>
            </a:r>
            <a:endParaRPr lang="en-US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Invokes callback function when stop request has been made</a:t>
            </a:r>
          </a:p>
        </p:txBody>
      </p:sp>
    </p:spTree>
    <p:extLst>
      <p:ext uri="{BB962C8B-B14F-4D97-AF65-F5344CB8AC3E}">
        <p14:creationId xmlns:p14="http://schemas.microsoft.com/office/powerpoint/2010/main" val="32978547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Thread-local storage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Thread-local storage</a:t>
            </a:r>
          </a:p>
          <a:p>
            <a:pPr lvl="1"/>
            <a:r>
              <a:rPr lang="en-US" dirty="0"/>
              <a:t>Added a new storage-class</a:t>
            </a:r>
          </a:p>
          <a:p>
            <a:pPr lvl="1"/>
            <a:r>
              <a:rPr lang="en-US" dirty="0"/>
              <a:t>Use keyword </a:t>
            </a:r>
            <a:r>
              <a:rPr lang="en-US" b="1" dirty="0" err="1">
                <a:solidFill>
                  <a:schemeClr val="accent1"/>
                </a:solidFill>
                <a:latin typeface="Courier New" pitchFamily="49" charset="0"/>
              </a:rPr>
              <a:t>thread_local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Must be present in all declarations of a variable</a:t>
            </a:r>
          </a:p>
          <a:p>
            <a:pPr lvl="2"/>
            <a:r>
              <a:rPr lang="en-US" dirty="0"/>
              <a:t>Only for namespace or block scope variables and to the names of static data members</a:t>
            </a:r>
          </a:p>
          <a:p>
            <a:pPr lvl="3"/>
            <a:r>
              <a:rPr lang="en-US" dirty="0"/>
              <a:t>For block scope variables </a:t>
            </a:r>
            <a:r>
              <a:rPr lang="en-US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/>
              <a:t> is implied</a:t>
            </a:r>
          </a:p>
          <a:p>
            <a:pPr lvl="1"/>
            <a:r>
              <a:rPr lang="en-US" dirty="0"/>
              <a:t>Storage of a variable lasts for the duration of a thread in which it is created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Parallelism</a:t>
            </a:r>
          </a:p>
          <a:p>
            <a:pPr lvl="1"/>
            <a:r>
              <a:rPr lang="en-US" dirty="0"/>
              <a:t>In headers &lt;algorithm&gt;, &lt;numeric&gt;</a:t>
            </a:r>
          </a:p>
          <a:p>
            <a:pPr lvl="1"/>
            <a:r>
              <a:rPr lang="en-US" dirty="0"/>
              <a:t>Parallel algorithms</a:t>
            </a:r>
          </a:p>
          <a:p>
            <a:pPr lvl="2"/>
            <a:r>
              <a:rPr lang="en-US" dirty="0"/>
              <a:t>Execution policy </a:t>
            </a:r>
            <a:r>
              <a:rPr lang="en-US" sz="2400" dirty="0"/>
              <a:t>in &lt;execution&gt;</a:t>
            </a:r>
            <a:endParaRPr lang="en-US" dirty="0"/>
          </a:p>
          <a:p>
            <a:pPr lvl="3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dirty="0"/>
              <a:t> – execute sequentially</a:t>
            </a:r>
          </a:p>
          <a:p>
            <a:pPr lvl="3"/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</a:t>
            </a:r>
            <a:r>
              <a:rPr lang="en-US" dirty="0"/>
              <a:t> – execute in parallel on multiple threads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par_unseq</a:t>
            </a:r>
            <a:r>
              <a:rPr lang="en-US" dirty="0"/>
              <a:t> – execute in parallel on multiple threads, interleave individual iterations within a single thread, no locks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unseq</a:t>
            </a:r>
            <a:r>
              <a:rPr lang="en-US" dirty="0"/>
              <a:t> – execute in single </a:t>
            </a:r>
            <a:r>
              <a:rPr lang="en-US" dirty="0" err="1"/>
              <a:t>thread+vectorized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for_each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reduce</a:t>
            </a:r>
            <a:r>
              <a:rPr lang="en-US" dirty="0"/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scan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transform_reduce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transform_scan</a:t>
            </a:r>
            <a:endParaRPr lang="en-US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/>
              <a:t>Inclusive scan – like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partial_sum</a:t>
            </a:r>
            <a:r>
              <a:rPr lang="en-US" dirty="0"/>
              <a:t>, includes </a:t>
            </a:r>
            <a:r>
              <a:rPr lang="en-US" dirty="0" err="1"/>
              <a:t>i-th</a:t>
            </a:r>
            <a:r>
              <a:rPr lang="en-US" dirty="0"/>
              <a:t> input element in the </a:t>
            </a:r>
            <a:r>
              <a:rPr lang="en-US" dirty="0" err="1"/>
              <a:t>i-th</a:t>
            </a:r>
            <a:r>
              <a:rPr lang="en-US" dirty="0"/>
              <a:t> sum</a:t>
            </a:r>
          </a:p>
          <a:p>
            <a:pPr lvl="3"/>
            <a:r>
              <a:rPr lang="en-US" dirty="0"/>
              <a:t>Exclusive scan – like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partial_sum</a:t>
            </a:r>
            <a:r>
              <a:rPr lang="en-US" dirty="0"/>
              <a:t>, excludes </a:t>
            </a:r>
            <a:r>
              <a:rPr lang="en-US" dirty="0" err="1"/>
              <a:t>i-th</a:t>
            </a:r>
            <a:r>
              <a:rPr lang="en-US" dirty="0"/>
              <a:t> input element from the </a:t>
            </a:r>
            <a:r>
              <a:rPr lang="en-US" dirty="0" err="1"/>
              <a:t>i-th</a:t>
            </a:r>
            <a:r>
              <a:rPr lang="en-US" dirty="0"/>
              <a:t> sum</a:t>
            </a:r>
          </a:p>
          <a:p>
            <a:pPr lvl="2"/>
            <a:r>
              <a:rPr lang="en-US" dirty="0"/>
              <a:t>No exceptions should be thrown</a:t>
            </a:r>
          </a:p>
          <a:p>
            <a:pPr lvl="3"/>
            <a:r>
              <a:rPr lang="en-US" dirty="0"/>
              <a:t>Terminate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algorithms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9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Parallel algorithms</a:t>
            </a:r>
          </a:p>
          <a:p>
            <a:pPr lvl="1"/>
            <a:r>
              <a:rPr lang="en-US" dirty="0"/>
              <a:t>Not all algorithms have parallel version</a:t>
            </a:r>
          </a:p>
          <a:p>
            <a:pPr lvl="1"/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adjacent_difference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adjacent_find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all_of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any_of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count_if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equal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exclusive_scan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fill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fill_n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find_end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find_first_of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find_if_not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for_each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for_each_n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generate_n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includes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inclusive_scan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inner_product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inplace_merge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is_heap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is_heap_until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is_partitioned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is_sorted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is_sorted_until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lexicographical_compare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max_element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merge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min_element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minmax_element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mismatch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none_of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nth_element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partial_sort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partial_sort_copy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partition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partition_copy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reduce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remove_copy_if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replace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replace_copy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replace_copy_if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replace_if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reverse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reverse_copy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rotate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rotate_copy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search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search_n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set_difference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set_intersection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set_symmetric_difference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set_union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stable_partition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stable_sort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swap_ranges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transform_exclusive_scan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transform_inclusive_scan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transform_reduce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uninitialized_copy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uninitialized_copy_n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uninitialized_fill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uninitialized_fill_n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unique</a:t>
            </a:r>
            <a:r>
              <a:rPr lang="en-US" b="1" dirty="0">
                <a:cs typeface="Courier New" pitchFamily="49" charset="0"/>
              </a:rPr>
              <a:t>,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unique_copy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extension – executors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Executors</a:t>
            </a:r>
          </a:p>
          <a:p>
            <a:pPr lvl="1"/>
            <a:r>
              <a:rPr lang="en-US" dirty="0"/>
              <a:t>Now separate TS, not finished in C++23 timeframe, maybe in C++26?</a:t>
            </a:r>
          </a:p>
          <a:p>
            <a:r>
              <a:rPr lang="en-US" dirty="0"/>
              <a:t>Executor</a:t>
            </a:r>
          </a:p>
          <a:p>
            <a:pPr lvl="1"/>
            <a:r>
              <a:rPr lang="en-US" dirty="0"/>
              <a:t>Controls how a task (=function) is executed</a:t>
            </a:r>
          </a:p>
          <a:p>
            <a:pPr lvl="1"/>
            <a:r>
              <a:rPr lang="en-US" dirty="0"/>
              <a:t>Direction</a:t>
            </a:r>
          </a:p>
          <a:p>
            <a:pPr lvl="2"/>
            <a:r>
              <a:rPr lang="en-US" dirty="0"/>
              <a:t>One-way execution</a:t>
            </a:r>
          </a:p>
          <a:p>
            <a:pPr lvl="3"/>
            <a:r>
              <a:rPr lang="en-US" dirty="0"/>
              <a:t>Does not return a result</a:t>
            </a:r>
          </a:p>
          <a:p>
            <a:pPr lvl="2"/>
            <a:r>
              <a:rPr lang="en-US" dirty="0"/>
              <a:t>Two-way execution</a:t>
            </a:r>
          </a:p>
          <a:p>
            <a:pPr lvl="3"/>
            <a:r>
              <a:rPr lang="en-US" dirty="0"/>
              <a:t>Returns future</a:t>
            </a:r>
          </a:p>
          <a:p>
            <a:pPr lvl="2"/>
            <a:r>
              <a:rPr lang="en-US" dirty="0"/>
              <a:t>Then</a:t>
            </a:r>
          </a:p>
          <a:p>
            <a:pPr lvl="3"/>
            <a:r>
              <a:rPr lang="en-US" dirty="0"/>
              <a:t>Execution agent begins execution after a given future becomes ready, returns future</a:t>
            </a:r>
          </a:p>
          <a:p>
            <a:pPr lvl="1"/>
            <a:r>
              <a:rPr lang="en-US" dirty="0"/>
              <a:t>Cardinality</a:t>
            </a:r>
          </a:p>
          <a:p>
            <a:pPr lvl="2"/>
            <a:r>
              <a:rPr lang="en-US" dirty="0"/>
              <a:t>Single</a:t>
            </a:r>
          </a:p>
          <a:p>
            <a:pPr lvl="3"/>
            <a:r>
              <a:rPr lang="en-US" dirty="0"/>
              <a:t>One execution agent</a:t>
            </a:r>
          </a:p>
          <a:p>
            <a:pPr lvl="2"/>
            <a:r>
              <a:rPr lang="en-US" dirty="0"/>
              <a:t>Bulk executions</a:t>
            </a:r>
          </a:p>
          <a:p>
            <a:pPr lvl="3"/>
            <a:r>
              <a:rPr lang="en-US" dirty="0"/>
              <a:t>Group of execution agents</a:t>
            </a:r>
          </a:p>
          <a:p>
            <a:pPr lvl="3"/>
            <a:r>
              <a:rPr lang="en-US" dirty="0"/>
              <a:t>Agents return a factory</a:t>
            </a:r>
          </a:p>
          <a:p>
            <a:r>
              <a:rPr lang="en-US" dirty="0"/>
              <a:t>Thread pool</a:t>
            </a:r>
          </a:p>
          <a:p>
            <a:pPr lvl="1"/>
            <a:r>
              <a:rPr lang="en-US" dirty="0"/>
              <a:t>Controls where the task is executed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5952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extensions – concurrency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>
            <a:normAutofit/>
          </a:bodyPr>
          <a:lstStyle/>
          <a:p>
            <a:r>
              <a:rPr lang="en-US" dirty="0"/>
              <a:t>Concurrency</a:t>
            </a:r>
          </a:p>
          <a:p>
            <a:pPr lvl="1"/>
            <a:r>
              <a:rPr lang="en-US" dirty="0"/>
              <a:t>TS published, depends on executors TS</a:t>
            </a:r>
          </a:p>
          <a:p>
            <a:pPr lvl="1"/>
            <a:r>
              <a:rPr lang="en-US" dirty="0"/>
              <a:t>Improvements to future</a:t>
            </a:r>
          </a:p>
          <a:p>
            <a:pPr lvl="2"/>
            <a:r>
              <a:rPr lang="en-US" dirty="0"/>
              <a:t>future&lt;T2&gt; then(F &amp;&amp;f)</a:t>
            </a:r>
          </a:p>
          <a:p>
            <a:pPr lvl="3"/>
            <a:r>
              <a:rPr lang="en-US" dirty="0"/>
              <a:t>Execute asynchronously a function f when the future is ready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extension – transactional memory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TS v1 finished, never used</a:t>
            </a:r>
          </a:p>
          <a:p>
            <a:r>
              <a:rPr lang="en-US" dirty="0"/>
              <a:t>TS v2 in progress</a:t>
            </a:r>
          </a:p>
          <a:p>
            <a:r>
              <a:rPr lang="en-US" dirty="0"/>
              <a:t>Transactional memory</a:t>
            </a:r>
          </a:p>
          <a:p>
            <a:pPr lvl="1"/>
            <a:r>
              <a:rPr lang="en-US" dirty="0"/>
              <a:t>Atomic blocks</a:t>
            </a:r>
          </a:p>
          <a:p>
            <a:pPr lvl="2"/>
            <a:r>
              <a:rPr lang="en-US" dirty="0"/>
              <a:t>Transactional behavior</a:t>
            </a:r>
          </a:p>
          <a:p>
            <a:pPr lvl="2"/>
            <a:r>
              <a:rPr lang="en-US" dirty="0"/>
              <a:t>Exception inside the block leads to undefined behavior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f()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static unsigned 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atomic do {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++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5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5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features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C++ 11</a:t>
            </a:r>
          </a:p>
          <a:p>
            <a:pPr lvl="1"/>
            <a:r>
              <a:rPr lang="en-US" dirty="0"/>
              <a:t>Atomic operations</a:t>
            </a:r>
          </a:p>
          <a:p>
            <a:pPr lvl="1"/>
            <a:r>
              <a:rPr lang="en-US" dirty="0"/>
              <a:t>Low-level threads</a:t>
            </a:r>
          </a:p>
          <a:p>
            <a:pPr lvl="1"/>
            <a:r>
              <a:rPr lang="en-US" dirty="0"/>
              <a:t>High-level futures</a:t>
            </a:r>
          </a:p>
          <a:p>
            <a:pPr lvl="1"/>
            <a:r>
              <a:rPr lang="en-US" dirty="0"/>
              <a:t>Synchronization primitives</a:t>
            </a:r>
          </a:p>
          <a:p>
            <a:pPr lvl="1"/>
            <a:r>
              <a:rPr lang="en-US" dirty="0"/>
              <a:t>Thread-local storage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C++14 features</a:t>
            </a:r>
          </a:p>
          <a:p>
            <a:pPr lvl="1"/>
            <a:r>
              <a:rPr lang="en-US" dirty="0"/>
              <a:t>Shared timed </a:t>
            </a:r>
            <a:r>
              <a:rPr lang="en-US" dirty="0" err="1"/>
              <a:t>mutex</a:t>
            </a:r>
            <a:endParaRPr lang="en-US" dirty="0"/>
          </a:p>
          <a:p>
            <a:r>
              <a:rPr lang="en-US" dirty="0"/>
              <a:t>C++17 features</a:t>
            </a:r>
          </a:p>
          <a:p>
            <a:pPr lvl="1"/>
            <a:r>
              <a:rPr lang="en-US" dirty="0"/>
              <a:t>Parallel algorithms</a:t>
            </a:r>
          </a:p>
          <a:p>
            <a:pPr lvl="1"/>
            <a:r>
              <a:rPr lang="en-US" dirty="0"/>
              <a:t>Shared </a:t>
            </a:r>
            <a:r>
              <a:rPr lang="en-US" dirty="0" err="1"/>
              <a:t>mutex</a:t>
            </a:r>
            <a:endParaRPr lang="en-US" dirty="0"/>
          </a:p>
          <a:p>
            <a:r>
              <a:rPr lang="en-US" dirty="0"/>
              <a:t>C++20 features</a:t>
            </a:r>
          </a:p>
          <a:p>
            <a:pPr lvl="1"/>
            <a:r>
              <a:rPr lang="en-US" dirty="0"/>
              <a:t>Stop tokens</a:t>
            </a:r>
          </a:p>
          <a:p>
            <a:pPr lvl="1"/>
            <a:r>
              <a:rPr lang="en-US" dirty="0"/>
              <a:t>Semaphore</a:t>
            </a:r>
          </a:p>
          <a:p>
            <a:pPr lvl="1"/>
            <a:r>
              <a:rPr lang="en-US" dirty="0"/>
              <a:t>Coordination types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Low-level threads</a:t>
            </a:r>
          </a:p>
          <a:p>
            <a:pPr lvl="1"/>
            <a:r>
              <a:rPr lang="en-US" dirty="0"/>
              <a:t>Header &lt;thread&gt;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thread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Fork-join paradigm</a:t>
            </a:r>
          </a:p>
          <a:p>
            <a:pPr lvl="1"/>
            <a:r>
              <a:rPr lang="en-US" dirty="0"/>
              <a:t>Namespace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this_thread</a:t>
            </a:r>
            <a:endParaRPr lang="cs-CZ" b="1" dirty="0">
              <a:solidFill>
                <a:schemeClr val="accent6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Class thread</a:t>
            </a:r>
          </a:p>
          <a:p>
            <a:pPr lvl="1"/>
            <a:r>
              <a:rPr lang="en-US" dirty="0"/>
              <a:t>Constructor</a:t>
            </a:r>
          </a:p>
          <a:p>
            <a:pPr lvl="2"/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template &lt;class F, class ...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Args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&gt; explicit thread(F&amp;&amp; f,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Args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&amp;&amp;...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args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);</a:t>
            </a:r>
          </a:p>
          <a:p>
            <a:pPr lvl="1"/>
            <a:r>
              <a:rPr lang="en-US" dirty="0"/>
              <a:t>Destructor</a:t>
            </a:r>
          </a:p>
          <a:p>
            <a:pPr lvl="2"/>
            <a:r>
              <a:rPr lang="en-US" dirty="0"/>
              <a:t>If joinable() then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terminate()</a:t>
            </a:r>
          </a:p>
          <a:p>
            <a:pPr lvl="1"/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bool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joinable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()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const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noexcept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1"/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void join();</a:t>
            </a:r>
            <a:endParaRPr lang="en-US" b="1" dirty="0" err="1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en-US" dirty="0"/>
              <a:t>Blocks, until the thread *this has completed</a:t>
            </a:r>
          </a:p>
          <a:p>
            <a:pPr lvl="1"/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void detach();</a:t>
            </a:r>
            <a:endParaRPr lang="en-US" b="1" dirty="0" err="1">
              <a:solidFill>
                <a:schemeClr val="accent6"/>
              </a:solidFill>
              <a:latin typeface="Courier New" pitchFamily="49" charset="0"/>
            </a:endParaRPr>
          </a:p>
          <a:p>
            <a:pPr lvl="1"/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id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get_id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()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const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noexcept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1"/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static unsigned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hardware_concurrency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();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dirty="0" err="1"/>
              <a:t>jthread</a:t>
            </a:r>
            <a:endParaRPr lang="en-US" dirty="0"/>
          </a:p>
          <a:p>
            <a:pPr lvl="1"/>
            <a:r>
              <a:rPr lang="en-US" dirty="0"/>
              <a:t>Like thread, </a:t>
            </a:r>
            <a:r>
              <a:rPr lang="en-US" dirty="0" err="1"/>
              <a:t>autostops+autojoins</a:t>
            </a:r>
            <a:r>
              <a:rPr lang="en-US" dirty="0"/>
              <a:t> on destruction</a:t>
            </a:r>
          </a:p>
          <a:p>
            <a:pPr lvl="1"/>
            <a:r>
              <a:rPr lang="en-US" dirty="0"/>
              <a:t>Provides stop token</a:t>
            </a:r>
          </a:p>
          <a:p>
            <a:pPr lvl="2"/>
            <a:r>
              <a:rPr lang="en-US" dirty="0"/>
              <a:t>Internal member of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std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::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stop_source</a:t>
            </a:r>
            <a:r>
              <a:rPr lang="en-US" dirty="0"/>
              <a:t> type</a:t>
            </a:r>
          </a:p>
          <a:p>
            <a:pPr lvl="2"/>
            <a:r>
              <a:rPr lang="en-US" dirty="0"/>
              <a:t>Constructor accepts function with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std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</a:rPr>
              <a:t>::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stop_token</a:t>
            </a:r>
            <a:r>
              <a:rPr lang="en-US" dirty="0"/>
              <a:t> as first argument</a:t>
            </a:r>
          </a:p>
          <a:p>
            <a:pPr lvl="2"/>
            <a:r>
              <a:rPr lang="en-US" dirty="0"/>
              <a:t>Destructor calls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request_stop</a:t>
            </a:r>
            <a:endParaRPr lang="en-US" sz="2400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en-US" dirty="0"/>
              <a:t>Interface functions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get_stop_source</a:t>
            </a:r>
            <a:r>
              <a:rPr lang="en-US" dirty="0"/>
              <a:t>,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get_stop_token</a:t>
            </a:r>
            <a:r>
              <a:rPr lang="en-US" dirty="0"/>
              <a:t>, and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</a:rPr>
              <a:t>request_stop</a:t>
            </a:r>
            <a:endParaRPr lang="en-US" sz="2400" b="1" dirty="0">
              <a:solidFill>
                <a:schemeClr val="accent6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8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Namespace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this_thread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1"/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thread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::id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get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_id()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noexcept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en-US" dirty="0"/>
              <a:t>Unique ID of the current thread</a:t>
            </a:r>
          </a:p>
          <a:p>
            <a:pPr lvl="1"/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void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yield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() </a:t>
            </a:r>
            <a:r>
              <a:rPr lang="cs-CZ" b="1" dirty="0" err="1">
                <a:solidFill>
                  <a:schemeClr val="accent6"/>
                </a:solidFill>
                <a:latin typeface="Courier New" pitchFamily="49" charset="0"/>
              </a:rPr>
              <a:t>noexcept</a:t>
            </a:r>
            <a:r>
              <a:rPr lang="cs-CZ" b="1" dirty="0">
                <a:solidFill>
                  <a:schemeClr val="accent6"/>
                </a:solidFill>
                <a:latin typeface="Courier New" pitchFamily="49" charset="0"/>
              </a:rPr>
              <a:t>;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en-US" dirty="0"/>
              <a:t>Opportunity to reschedule</a:t>
            </a:r>
          </a:p>
          <a:p>
            <a:pPr lvl="1"/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sleep_for</a:t>
            </a:r>
            <a:r>
              <a:rPr lang="en-US" dirty="0"/>
              <a:t>, </a:t>
            </a:r>
            <a:r>
              <a:rPr lang="en-US" b="1" dirty="0" err="1">
                <a:solidFill>
                  <a:schemeClr val="accent6"/>
                </a:solidFill>
                <a:latin typeface="Courier New" pitchFamily="49" charset="0"/>
              </a:rPr>
              <a:t>sleep_until</a:t>
            </a:r>
            <a:endParaRPr lang="en-US" b="1" dirty="0">
              <a:solidFill>
                <a:schemeClr val="accent6"/>
              </a:solidFill>
              <a:latin typeface="Courier New" pitchFamily="49" charset="0"/>
            </a:endParaRPr>
          </a:p>
          <a:p>
            <a:pPr lvl="2"/>
            <a:r>
              <a:rPr lang="en-US" dirty="0"/>
              <a:t>Blocks the thread for relative/absolute timeout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15380</TotalTime>
  <Words>3391</Words>
  <Application>Microsoft Office PowerPoint</Application>
  <PresentationFormat>On-screen Show (4:3)</PresentationFormat>
  <Paragraphs>517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Courier New</vt:lpstr>
      <vt:lpstr>Wingdings</vt:lpstr>
      <vt:lpstr>1_Kuba</vt:lpstr>
      <vt:lpstr>C++ - parallelization and synchronization </vt:lpstr>
      <vt:lpstr>The problem</vt:lpstr>
      <vt:lpstr>Race conditions – simple demo</vt:lpstr>
      <vt:lpstr>Race conditions – advanced demo</vt:lpstr>
      <vt:lpstr>C++ features</vt:lpstr>
      <vt:lpstr>Threads</vt:lpstr>
      <vt:lpstr>Threads</vt:lpstr>
      <vt:lpstr>Threads</vt:lpstr>
      <vt:lpstr>Threads</vt:lpstr>
      <vt:lpstr>Threads</vt:lpstr>
      <vt:lpstr>Threads</vt:lpstr>
      <vt:lpstr>Threads</vt:lpstr>
      <vt:lpstr>Threads</vt:lpstr>
      <vt:lpstr>Threads</vt:lpstr>
      <vt:lpstr>Threads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Futures</vt:lpstr>
      <vt:lpstr>Synchronization primitives</vt:lpstr>
      <vt:lpstr>Mutex</vt:lpstr>
      <vt:lpstr>Mutex example</vt:lpstr>
      <vt:lpstr>Mutex variants</vt:lpstr>
      <vt:lpstr>Mutex variants</vt:lpstr>
      <vt:lpstr>Mutex wrappers</vt:lpstr>
      <vt:lpstr>Mutex wrappers and others</vt:lpstr>
      <vt:lpstr>Locking algorithms</vt:lpstr>
      <vt:lpstr>Call once</vt:lpstr>
      <vt:lpstr>Condition variable</vt:lpstr>
      <vt:lpstr>Condition variable example</vt:lpstr>
      <vt:lpstr>Semaphore</vt:lpstr>
      <vt:lpstr>Coordination types</vt:lpstr>
      <vt:lpstr>Stop tokens</vt:lpstr>
      <vt:lpstr>Thread-local storage</vt:lpstr>
      <vt:lpstr>Parallel algorithms</vt:lpstr>
      <vt:lpstr>Parallel algorithms</vt:lpstr>
      <vt:lpstr>C++ extension – executors</vt:lpstr>
      <vt:lpstr>C++ extensions – concurrency</vt:lpstr>
      <vt:lpstr>C++ extension – transactional memory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Jakub Yaghob</cp:lastModifiedBy>
  <cp:revision>385</cp:revision>
  <cp:lastPrinted>1601-01-01T00:00:00Z</cp:lastPrinted>
  <dcterms:created xsi:type="dcterms:W3CDTF">2003-09-28T21:26:58Z</dcterms:created>
  <dcterms:modified xsi:type="dcterms:W3CDTF">2024-04-17T11:53:03Z</dcterms:modified>
</cp:coreProperties>
</file>