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2"/>
  </p:notesMasterIdLst>
  <p:sldIdLst>
    <p:sldId id="368" r:id="rId2"/>
    <p:sldId id="506" r:id="rId3"/>
    <p:sldId id="524" r:id="rId4"/>
    <p:sldId id="525" r:id="rId5"/>
    <p:sldId id="526" r:id="rId6"/>
    <p:sldId id="527" r:id="rId7"/>
    <p:sldId id="571" r:id="rId8"/>
    <p:sldId id="528" r:id="rId9"/>
    <p:sldId id="539" r:id="rId10"/>
    <p:sldId id="529" r:id="rId11"/>
    <p:sldId id="515" r:id="rId12"/>
    <p:sldId id="517" r:id="rId13"/>
    <p:sldId id="519" r:id="rId14"/>
    <p:sldId id="553" r:id="rId15"/>
    <p:sldId id="577" r:id="rId16"/>
    <p:sldId id="578" r:id="rId17"/>
    <p:sldId id="610" r:id="rId18"/>
    <p:sldId id="579" r:id="rId19"/>
    <p:sldId id="573" r:id="rId20"/>
    <p:sldId id="556" r:id="rId21"/>
    <p:sldId id="566" r:id="rId22"/>
    <p:sldId id="516" r:id="rId23"/>
    <p:sldId id="593" r:id="rId24"/>
    <p:sldId id="592" r:id="rId25"/>
    <p:sldId id="595" r:id="rId26"/>
    <p:sldId id="518" r:id="rId27"/>
    <p:sldId id="598" r:id="rId28"/>
    <p:sldId id="613" r:id="rId29"/>
    <p:sldId id="418" r:id="rId30"/>
    <p:sldId id="474" r:id="rId31"/>
    <p:sldId id="585" r:id="rId32"/>
    <p:sldId id="602" r:id="rId33"/>
    <p:sldId id="603" r:id="rId34"/>
    <p:sldId id="604" r:id="rId35"/>
    <p:sldId id="611" r:id="rId36"/>
    <p:sldId id="605" r:id="rId37"/>
    <p:sldId id="606" r:id="rId38"/>
    <p:sldId id="608" r:id="rId39"/>
    <p:sldId id="607" r:id="rId40"/>
    <p:sldId id="609" r:id="rId41"/>
    <p:sldId id="616" r:id="rId42"/>
    <p:sldId id="599" r:id="rId43"/>
    <p:sldId id="600" r:id="rId44"/>
    <p:sldId id="601" r:id="rId45"/>
    <p:sldId id="589" r:id="rId46"/>
    <p:sldId id="614" r:id="rId47"/>
    <p:sldId id="590" r:id="rId48"/>
    <p:sldId id="581" r:id="rId49"/>
    <p:sldId id="404" r:id="rId50"/>
    <p:sldId id="562" r:id="rId51"/>
    <p:sldId id="554" r:id="rId52"/>
    <p:sldId id="558" r:id="rId53"/>
    <p:sldId id="489" r:id="rId54"/>
    <p:sldId id="617" r:id="rId55"/>
    <p:sldId id="567" r:id="rId56"/>
    <p:sldId id="594" r:id="rId57"/>
    <p:sldId id="406" r:id="rId58"/>
    <p:sldId id="490" r:id="rId59"/>
    <p:sldId id="557" r:id="rId60"/>
    <p:sldId id="514" r:id="rId61"/>
    <p:sldId id="508" r:id="rId62"/>
    <p:sldId id="582" r:id="rId63"/>
    <p:sldId id="509" r:id="rId64"/>
    <p:sldId id="485" r:id="rId65"/>
    <p:sldId id="534" r:id="rId66"/>
    <p:sldId id="591" r:id="rId67"/>
    <p:sldId id="551" r:id="rId68"/>
    <p:sldId id="549" r:id="rId69"/>
    <p:sldId id="550" r:id="rId70"/>
    <p:sldId id="4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954ECA"/>
    <a:srgbClr val="006600"/>
    <a:srgbClr val="CCFFFF"/>
    <a:srgbClr val="FF9900"/>
    <a:srgbClr val="CCFFCC"/>
    <a:srgbClr val="FF9966"/>
    <a:srgbClr val="FFFFCC"/>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5" autoAdjust="0"/>
    <p:restoredTop sz="78951" autoAdjust="0"/>
  </p:normalViewPr>
  <p:slideViewPr>
    <p:cSldViewPr>
      <p:cViewPr varScale="1">
        <p:scale>
          <a:sx n="153" d="100"/>
          <a:sy n="153" d="100"/>
        </p:scale>
        <p:origin x="398" y="1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_rels/viewProps.xml.rels><?xml version="1.0" encoding="UTF-8" standalone="yes"?>
<Relationships xmlns="http://schemas.openxmlformats.org/package/2006/relationships"><Relationship Id="rId8" Type="http://schemas.openxmlformats.org/officeDocument/2006/relationships/slide" Target="slides/slide58.xml"/><Relationship Id="rId3" Type="http://schemas.openxmlformats.org/officeDocument/2006/relationships/slide" Target="slides/slide26.xml"/><Relationship Id="rId7" Type="http://schemas.openxmlformats.org/officeDocument/2006/relationships/slide" Target="slides/slide5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50.xml"/><Relationship Id="rId11" Type="http://schemas.openxmlformats.org/officeDocument/2006/relationships/slide" Target="slides/slide70.xml"/><Relationship Id="rId5" Type="http://schemas.openxmlformats.org/officeDocument/2006/relationships/slide" Target="slides/slide49.xml"/><Relationship Id="rId10" Type="http://schemas.openxmlformats.org/officeDocument/2006/relationships/slide" Target="slides/slide63.xml"/><Relationship Id="rId4" Type="http://schemas.openxmlformats.org/officeDocument/2006/relationships/slide" Target="slides/slide48.xml"/><Relationship Id="rId9"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F4999-9712-409C-984F-A76BB9C0ED80}" type="datetimeFigureOut">
              <a:rPr lang="cs-CZ" smtClean="0"/>
              <a:pPr/>
              <a:t>11.04.25</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268D9-DC14-425C-92FC-9E2F01515A38}" type="slidenum">
              <a:rPr lang="cs-CZ" smtClean="0"/>
              <a:pPr/>
              <a:t>‹#›</a:t>
            </a:fld>
            <a:endParaRPr lang="cs-CZ"/>
          </a:p>
        </p:txBody>
      </p:sp>
    </p:spTree>
    <p:extLst>
      <p:ext uri="{BB962C8B-B14F-4D97-AF65-F5344CB8AC3E}">
        <p14:creationId xmlns:p14="http://schemas.microsoft.com/office/powerpoint/2010/main" val="342127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3</a:t>
            </a:fld>
            <a:endParaRPr lang="cs-CZ"/>
          </a:p>
        </p:txBody>
      </p:sp>
    </p:spTree>
    <p:extLst>
      <p:ext uri="{BB962C8B-B14F-4D97-AF65-F5344CB8AC3E}">
        <p14:creationId xmlns:p14="http://schemas.microsoft.com/office/powerpoint/2010/main" val="519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16</a:t>
            </a:fld>
            <a:endParaRPr lang="cs-CZ"/>
          </a:p>
        </p:txBody>
      </p:sp>
    </p:spTree>
    <p:extLst>
      <p:ext uri="{BB962C8B-B14F-4D97-AF65-F5344CB8AC3E}">
        <p14:creationId xmlns:p14="http://schemas.microsoft.com/office/powerpoint/2010/main" val="88322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17</a:t>
            </a:fld>
            <a:endParaRPr lang="cs-CZ"/>
          </a:p>
        </p:txBody>
      </p:sp>
    </p:spTree>
    <p:extLst>
      <p:ext uri="{BB962C8B-B14F-4D97-AF65-F5344CB8AC3E}">
        <p14:creationId xmlns:p14="http://schemas.microsoft.com/office/powerpoint/2010/main" val="34660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18</a:t>
            </a:fld>
            <a:endParaRPr lang="cs-CZ"/>
          </a:p>
        </p:txBody>
      </p:sp>
    </p:spTree>
    <p:extLst>
      <p:ext uri="{BB962C8B-B14F-4D97-AF65-F5344CB8AC3E}">
        <p14:creationId xmlns:p14="http://schemas.microsoft.com/office/powerpoint/2010/main" val="39925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lambda resolves to a template function. It has less priority than a “concrete” function overloads when the compiler creates the final overload resolution set.</a:t>
            </a:r>
          </a:p>
          <a:p>
            <a:endParaRPr lang="en-US" dirty="0"/>
          </a:p>
          <a:p>
            <a:r>
              <a:rPr lang="en-US" dirty="0"/>
              <a:t>https://www.cppstories.com/2018/09/visit-variants/</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19</a:t>
            </a:fld>
            <a:endParaRPr lang="cs-CZ"/>
          </a:p>
        </p:txBody>
      </p:sp>
    </p:spTree>
    <p:extLst>
      <p:ext uri="{BB962C8B-B14F-4D97-AF65-F5344CB8AC3E}">
        <p14:creationId xmlns:p14="http://schemas.microsoft.com/office/powerpoint/2010/main" val="300377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C++17 - The Best Features - Nicolai </a:t>
            </a:r>
            <a:r>
              <a:rPr lang="en-US" dirty="0" err="1"/>
              <a:t>Josuttis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Bartek</a:t>
            </a:r>
            <a:r>
              <a:rPr lang="en-US" b="0" dirty="0"/>
              <a:t> </a:t>
            </a:r>
            <a:r>
              <a:rPr lang="en-US" b="0" dirty="0" err="1"/>
              <a:t>Filipek</a:t>
            </a:r>
            <a:r>
              <a:rPr lang="en-US" b="0" dirty="0"/>
              <a:t>: Everything You Need to Know About </a:t>
            </a:r>
            <a:r>
              <a:rPr lang="en-US" b="0" dirty="0" err="1"/>
              <a:t>std</a:t>
            </a:r>
            <a:r>
              <a:rPr lang="en-US" b="0" dirty="0"/>
              <a:t>::variant from C++17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https://www.bfilipek.com/2018/09/visit-variants.html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https://www.bfilipek.com/2018/06/variant.html</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20</a:t>
            </a:fld>
            <a:endParaRPr lang="cs-CZ"/>
          </a:p>
        </p:txBody>
      </p:sp>
    </p:spTree>
    <p:extLst>
      <p:ext uri="{BB962C8B-B14F-4D97-AF65-F5344CB8AC3E}">
        <p14:creationId xmlns:p14="http://schemas.microsoft.com/office/powerpoint/2010/main" val="105720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21</a:t>
            </a:fld>
            <a:endParaRPr lang="cs-CZ"/>
          </a:p>
        </p:txBody>
      </p:sp>
    </p:spTree>
    <p:extLst>
      <p:ext uri="{BB962C8B-B14F-4D97-AF65-F5344CB8AC3E}">
        <p14:creationId xmlns:p14="http://schemas.microsoft.com/office/powerpoint/2010/main" val="70772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22</a:t>
            </a:fld>
            <a:endParaRPr lang="cs-CZ"/>
          </a:p>
        </p:txBody>
      </p:sp>
    </p:spTree>
    <p:extLst>
      <p:ext uri="{BB962C8B-B14F-4D97-AF65-F5344CB8AC3E}">
        <p14:creationId xmlns:p14="http://schemas.microsoft.com/office/powerpoint/2010/main" val="19188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23</a:t>
            </a:fld>
            <a:endParaRPr lang="cs-CZ"/>
          </a:p>
        </p:txBody>
      </p:sp>
    </p:spTree>
    <p:extLst>
      <p:ext uri="{BB962C8B-B14F-4D97-AF65-F5344CB8AC3E}">
        <p14:creationId xmlns:p14="http://schemas.microsoft.com/office/powerpoint/2010/main" val="8112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24</a:t>
            </a:fld>
            <a:endParaRPr lang="cs-CZ"/>
          </a:p>
        </p:txBody>
      </p:sp>
    </p:spTree>
    <p:extLst>
      <p:ext uri="{BB962C8B-B14F-4D97-AF65-F5344CB8AC3E}">
        <p14:creationId xmlns:p14="http://schemas.microsoft.com/office/powerpoint/2010/main" val="299999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25</a:t>
            </a:fld>
            <a:endParaRPr lang="cs-CZ"/>
          </a:p>
        </p:txBody>
      </p:sp>
    </p:spTree>
    <p:extLst>
      <p:ext uri="{BB962C8B-B14F-4D97-AF65-F5344CB8AC3E}">
        <p14:creationId xmlns:p14="http://schemas.microsoft.com/office/powerpoint/2010/main" val="21888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https://accu.org/index.php/journals/2424</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a:t>
            </a:fld>
            <a:endParaRPr lang="cs-CZ"/>
          </a:p>
        </p:txBody>
      </p:sp>
    </p:spTree>
    <p:extLst>
      <p:ext uri="{BB962C8B-B14F-4D97-AF65-F5344CB8AC3E}">
        <p14:creationId xmlns:p14="http://schemas.microsoft.com/office/powerpoint/2010/main" val="196236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27</a:t>
            </a:fld>
            <a:endParaRPr lang="en-US"/>
          </a:p>
        </p:txBody>
      </p:sp>
    </p:spTree>
    <p:extLst>
      <p:ext uri="{BB962C8B-B14F-4D97-AF65-F5344CB8AC3E}">
        <p14:creationId xmlns:p14="http://schemas.microsoft.com/office/powerpoint/2010/main" val="45030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28</a:t>
            </a:fld>
            <a:endParaRPr lang="cs-CZ"/>
          </a:p>
        </p:txBody>
      </p:sp>
    </p:spTree>
    <p:extLst>
      <p:ext uri="{BB962C8B-B14F-4D97-AF65-F5344CB8AC3E}">
        <p14:creationId xmlns:p14="http://schemas.microsoft.com/office/powerpoint/2010/main" val="293534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29</a:t>
            </a:fld>
            <a:endParaRPr lang="en-US"/>
          </a:p>
        </p:txBody>
      </p:sp>
    </p:spTree>
    <p:extLst>
      <p:ext uri="{BB962C8B-B14F-4D97-AF65-F5344CB8AC3E}">
        <p14:creationId xmlns:p14="http://schemas.microsoft.com/office/powerpoint/2010/main" val="421020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30</a:t>
            </a:fld>
            <a:endParaRPr lang="en-US"/>
          </a:p>
        </p:txBody>
      </p:sp>
    </p:spTree>
    <p:extLst>
      <p:ext uri="{BB962C8B-B14F-4D97-AF65-F5344CB8AC3E}">
        <p14:creationId xmlns:p14="http://schemas.microsoft.com/office/powerpoint/2010/main" val="12537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C++20 ranges may have a special sentinel type</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31</a:t>
            </a:fld>
            <a:endParaRPr lang="cs-CZ"/>
          </a:p>
        </p:txBody>
      </p:sp>
    </p:spTree>
    <p:extLst>
      <p:ext uri="{BB962C8B-B14F-4D97-AF65-F5344CB8AC3E}">
        <p14:creationId xmlns:p14="http://schemas.microsoft.com/office/powerpoint/2010/main" val="34550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accumulate </a:t>
            </a:r>
            <a:r>
              <a:rPr lang="en-US" dirty="0" err="1"/>
              <a:t>neni</a:t>
            </a:r>
            <a:r>
              <a:rPr lang="en-US" dirty="0"/>
              <a:t> v algorithm ale v numeric, proto </a:t>
            </a:r>
            <a:r>
              <a:rPr lang="en-US" dirty="0" err="1"/>
              <a:t>jeste</a:t>
            </a:r>
            <a:r>
              <a:rPr lang="en-US" dirty="0"/>
              <a:t> </a:t>
            </a:r>
            <a:r>
              <a:rPr lang="en-US" dirty="0" err="1"/>
              <a:t>neni</a:t>
            </a:r>
            <a:r>
              <a:rPr lang="en-US" dirty="0"/>
              <a:t> ani v C++23</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32</a:t>
            </a:fld>
            <a:endParaRPr lang="cs-CZ"/>
          </a:p>
        </p:txBody>
      </p:sp>
    </p:spTree>
    <p:extLst>
      <p:ext uri="{BB962C8B-B14F-4D97-AF65-F5344CB8AC3E}">
        <p14:creationId xmlns:p14="http://schemas.microsoft.com/office/powerpoint/2010/main" val="209529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33</a:t>
            </a:fld>
            <a:endParaRPr lang="cs-CZ"/>
          </a:p>
        </p:txBody>
      </p:sp>
    </p:spTree>
    <p:extLst>
      <p:ext uri="{BB962C8B-B14F-4D97-AF65-F5344CB8AC3E}">
        <p14:creationId xmlns:p14="http://schemas.microsoft.com/office/powerpoint/2010/main" val="359297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40</a:t>
            </a:fld>
            <a:endParaRPr lang="cs-CZ"/>
          </a:p>
        </p:txBody>
      </p:sp>
    </p:spTree>
    <p:extLst>
      <p:ext uri="{BB962C8B-B14F-4D97-AF65-F5344CB8AC3E}">
        <p14:creationId xmlns:p14="http://schemas.microsoft.com/office/powerpoint/2010/main" val="2644753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42</a:t>
            </a:fld>
            <a:endParaRPr lang="cs-CZ"/>
          </a:p>
        </p:txBody>
      </p:sp>
    </p:spTree>
    <p:extLst>
      <p:ext uri="{BB962C8B-B14F-4D97-AF65-F5344CB8AC3E}">
        <p14:creationId xmlns:p14="http://schemas.microsoft.com/office/powerpoint/2010/main" val="3843567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43</a:t>
            </a:fld>
            <a:endParaRPr lang="cs-CZ"/>
          </a:p>
        </p:txBody>
      </p:sp>
    </p:spTree>
    <p:extLst>
      <p:ext uri="{BB962C8B-B14F-4D97-AF65-F5344CB8AC3E}">
        <p14:creationId xmlns:p14="http://schemas.microsoft.com/office/powerpoint/2010/main" val="180974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8</a:t>
            </a:fld>
            <a:endParaRPr lang="cs-CZ"/>
          </a:p>
        </p:txBody>
      </p:sp>
    </p:spTree>
    <p:extLst>
      <p:ext uri="{BB962C8B-B14F-4D97-AF65-F5344CB8AC3E}">
        <p14:creationId xmlns:p14="http://schemas.microsoft.com/office/powerpoint/2010/main" val="414265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owning view </a:t>
            </a:r>
            <a:r>
              <a:rPr lang="en-US" dirty="0" err="1"/>
              <a:t>povolen</a:t>
            </a:r>
            <a:r>
              <a:rPr lang="en-US" dirty="0"/>
              <a:t> </a:t>
            </a:r>
            <a:r>
              <a:rPr lang="en-US" dirty="0" err="1"/>
              <a:t>nedavno</a:t>
            </a:r>
            <a:r>
              <a:rPr lang="en-US" dirty="0"/>
              <a:t> - p2315 </a:t>
            </a:r>
            <a:r>
              <a:rPr lang="en-US" dirty="0" err="1"/>
              <a:t>gcc</a:t>
            </a:r>
            <a:r>
              <a:rPr lang="en-US" dirty="0"/>
              <a:t> 12, VS 17.1 </a:t>
            </a:r>
            <a:r>
              <a:rPr lang="en-US" dirty="0" err="1"/>
              <a:t>formalne</a:t>
            </a:r>
            <a:r>
              <a:rPr lang="en-US" dirty="0"/>
              <a:t> C++23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vysledek</a:t>
            </a:r>
            <a:r>
              <a:rPr lang="en-US" dirty="0"/>
              <a:t> </a:t>
            </a:r>
            <a:r>
              <a:rPr lang="en-US" sz="1200" dirty="0" err="1">
                <a:latin typeface="Courier New" pitchFamily="49" charset="0"/>
                <a:cs typeface="Courier New" pitchFamily="49" charset="0"/>
              </a:rPr>
              <a:t>get_input</a:t>
            </a:r>
            <a:r>
              <a:rPr lang="en-US" sz="1200" dirty="0">
                <a:latin typeface="Courier New" pitchFamily="49" charset="0"/>
                <a:cs typeface="Courier New" pitchFamily="49" charset="0"/>
              </a:rPr>
              <a:t>() | views::transform( f)); je </a:t>
            </a:r>
            <a:r>
              <a:rPr lang="en-US" sz="1200" dirty="0" err="1">
                <a:latin typeface="Courier New" pitchFamily="49" charset="0"/>
                <a:cs typeface="Courier New" pitchFamily="49" charset="0"/>
              </a:rPr>
              <a:t>zase</a:t>
            </a:r>
            <a:r>
              <a:rPr lang="en-US" sz="1200" dirty="0">
                <a:latin typeface="Courier New" pitchFamily="49" charset="0"/>
                <a:cs typeface="Courier New" pitchFamily="49" charset="0"/>
              </a:rPr>
              <a:t> move-only </a:t>
            </a:r>
            <a:r>
              <a:rPr lang="en-US" sz="1200" dirty="0" err="1">
                <a:latin typeface="Courier New" pitchFamily="49" charset="0"/>
                <a:cs typeface="Courier New" pitchFamily="49" charset="0"/>
              </a:rPr>
              <a:t>owning_view</a:t>
            </a:r>
            <a:endParaRPr lang="en-US" sz="1200" dirty="0">
              <a:latin typeface="Courier New" pitchFamily="49" charset="0"/>
              <a:cs typeface="Courier New" pitchFamily="49" charset="0"/>
            </a:endParaRPr>
          </a:p>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44</a:t>
            </a:fld>
            <a:endParaRPr lang="cs-CZ"/>
          </a:p>
        </p:txBody>
      </p:sp>
    </p:spTree>
    <p:extLst>
      <p:ext uri="{BB962C8B-B14F-4D97-AF65-F5344CB8AC3E}">
        <p14:creationId xmlns:p14="http://schemas.microsoft.com/office/powerpoint/2010/main" val="1665125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dirty="0" err="1"/>
              <a:t>ruzny</a:t>
            </a:r>
            <a:r>
              <a:rPr lang="en-US" dirty="0"/>
              <a:t> </a:t>
            </a:r>
            <a:r>
              <a:rPr lang="en-US" dirty="0" err="1"/>
              <a:t>porcovani</a:t>
            </a:r>
            <a:r>
              <a:rPr lang="en-US" dirty="0"/>
              <a:t> view</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45</a:t>
            </a:fld>
            <a:endParaRPr lang="cs-CZ"/>
          </a:p>
        </p:txBody>
      </p:sp>
    </p:spTree>
    <p:extLst>
      <p:ext uri="{BB962C8B-B14F-4D97-AF65-F5344CB8AC3E}">
        <p14:creationId xmlns:p14="http://schemas.microsoft.com/office/powerpoint/2010/main" val="1033896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46</a:t>
            </a:fld>
            <a:endParaRPr lang="cs-CZ"/>
          </a:p>
        </p:txBody>
      </p:sp>
    </p:spTree>
    <p:extLst>
      <p:ext uri="{BB962C8B-B14F-4D97-AF65-F5344CB8AC3E}">
        <p14:creationId xmlns:p14="http://schemas.microsoft.com/office/powerpoint/2010/main" val="2963073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47</a:t>
            </a:fld>
            <a:endParaRPr lang="cs-CZ"/>
          </a:p>
        </p:txBody>
      </p:sp>
    </p:spTree>
    <p:extLst>
      <p:ext uri="{BB962C8B-B14F-4D97-AF65-F5344CB8AC3E}">
        <p14:creationId xmlns:p14="http://schemas.microsoft.com/office/powerpoint/2010/main" val="166427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49</a:t>
            </a:fld>
            <a:endParaRPr lang="cs-CZ"/>
          </a:p>
        </p:txBody>
      </p:sp>
    </p:spTree>
    <p:extLst>
      <p:ext uri="{BB962C8B-B14F-4D97-AF65-F5344CB8AC3E}">
        <p14:creationId xmlns:p14="http://schemas.microsoft.com/office/powerpoint/2010/main" val="3237741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50</a:t>
            </a:fld>
            <a:endParaRPr lang="cs-CZ"/>
          </a:p>
        </p:txBody>
      </p:sp>
    </p:spTree>
    <p:extLst>
      <p:ext uri="{BB962C8B-B14F-4D97-AF65-F5344CB8AC3E}">
        <p14:creationId xmlns:p14="http://schemas.microsoft.com/office/powerpoint/2010/main" val="2353189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52</a:t>
            </a:fld>
            <a:endParaRPr lang="cs-CZ"/>
          </a:p>
        </p:txBody>
      </p:sp>
    </p:spTree>
    <p:extLst>
      <p:ext uri="{BB962C8B-B14F-4D97-AF65-F5344CB8AC3E}">
        <p14:creationId xmlns:p14="http://schemas.microsoft.com/office/powerpoint/2010/main" val="2126441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m.find</a:t>
            </a:r>
            <a:r>
              <a:rPr lang="en-US" dirty="0"/>
              <a:t>(s) se </a:t>
            </a:r>
            <a:r>
              <a:rPr lang="en-US" dirty="0" err="1"/>
              <a:t>neprelozi</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53</a:t>
            </a:fld>
            <a:endParaRPr lang="cs-CZ"/>
          </a:p>
        </p:txBody>
      </p:sp>
    </p:spTree>
    <p:extLst>
      <p:ext uri="{BB962C8B-B14F-4D97-AF65-F5344CB8AC3E}">
        <p14:creationId xmlns:p14="http://schemas.microsoft.com/office/powerpoint/2010/main" val="519405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D788-ED7E-0ECB-C68A-05D8E7786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3ED47-EA67-DE37-0E51-A098D3E4B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1B4C-4033-9806-CB97-8478368F41A8}"/>
              </a:ext>
            </a:extLst>
          </p:cNvPr>
          <p:cNvSpPr>
            <a:spLocks noGrp="1"/>
          </p:cNvSpPr>
          <p:nvPr>
            <p:ph type="body" idx="1"/>
          </p:nvPr>
        </p:nvSpPr>
        <p:spPr/>
        <p:txBody>
          <a:bodyPr/>
          <a:lstStyle/>
          <a:p>
            <a:r>
              <a:rPr lang="en-US" dirty="0" err="1"/>
              <a:t>m.find</a:t>
            </a:r>
            <a:r>
              <a:rPr lang="en-US" dirty="0"/>
              <a:t>(s) se </a:t>
            </a:r>
            <a:r>
              <a:rPr lang="en-US" dirty="0" err="1"/>
              <a:t>neprelozi</a:t>
            </a:r>
            <a:r>
              <a:rPr lang="en-US" dirty="0"/>
              <a:t> - </a:t>
            </a:r>
            <a:r>
              <a:rPr lang="en-US" dirty="0" err="1"/>
              <a:t>neni</a:t>
            </a:r>
            <a:r>
              <a:rPr lang="en-US" baseline="0" dirty="0"/>
              <a:t> auto conv </a:t>
            </a:r>
            <a:r>
              <a:rPr lang="en-US" baseline="0" dirty="0" err="1"/>
              <a:t>sv</a:t>
            </a:r>
            <a:r>
              <a:rPr lang="en-US" baseline="0" dirty="0"/>
              <a:t>-&gt;s - string{s}</a:t>
            </a:r>
          </a:p>
          <a:p>
            <a:r>
              <a:rPr lang="en-US" baseline="0" dirty="0"/>
              <a:t>= void </a:t>
            </a:r>
            <a:r>
              <a:rPr lang="en-US" baseline="0" dirty="0" err="1"/>
              <a:t>sta</a:t>
            </a:r>
            <a:r>
              <a:rPr lang="cs-CZ" baseline="0" dirty="0"/>
              <a:t>čí</a:t>
            </a:r>
            <a:endParaRPr lang="cs-CZ" dirty="0"/>
          </a:p>
        </p:txBody>
      </p:sp>
      <p:sp>
        <p:nvSpPr>
          <p:cNvPr id="4" name="Slide Number Placeholder 3">
            <a:extLst>
              <a:ext uri="{FF2B5EF4-FFF2-40B4-BE49-F238E27FC236}">
                <a16:creationId xmlns:a16="http://schemas.microsoft.com/office/drawing/2014/main" id="{C5C195AD-91DF-F41B-2D22-795B555DCE2D}"/>
              </a:ext>
            </a:extLst>
          </p:cNvPr>
          <p:cNvSpPr>
            <a:spLocks noGrp="1"/>
          </p:cNvSpPr>
          <p:nvPr>
            <p:ph type="sldNum" sz="quarter" idx="10"/>
          </p:nvPr>
        </p:nvSpPr>
        <p:spPr/>
        <p:txBody>
          <a:bodyPr/>
          <a:lstStyle/>
          <a:p>
            <a:fld id="{DAE268D9-DC14-425C-92FC-9E2F01515A38}" type="slidenum">
              <a:rPr lang="cs-CZ" smtClean="0"/>
              <a:pPr/>
              <a:t>54</a:t>
            </a:fld>
            <a:endParaRPr lang="cs-CZ"/>
          </a:p>
        </p:txBody>
      </p:sp>
    </p:spTree>
    <p:extLst>
      <p:ext uri="{BB962C8B-B14F-4D97-AF65-F5344CB8AC3E}">
        <p14:creationId xmlns:p14="http://schemas.microsoft.com/office/powerpoint/2010/main" val="1107603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55</a:t>
            </a:fld>
            <a:endParaRPr lang="cs-CZ"/>
          </a:p>
        </p:txBody>
      </p:sp>
    </p:spTree>
    <p:extLst>
      <p:ext uri="{BB962C8B-B14F-4D97-AF65-F5344CB8AC3E}">
        <p14:creationId xmlns:p14="http://schemas.microsoft.com/office/powerpoint/2010/main" val="284116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a:t>
            </a:fld>
            <a:endParaRPr lang="cs-CZ"/>
          </a:p>
        </p:txBody>
      </p:sp>
    </p:spTree>
    <p:extLst>
      <p:ext uri="{BB962C8B-B14F-4D97-AF65-F5344CB8AC3E}">
        <p14:creationId xmlns:p14="http://schemas.microsoft.com/office/powerpoint/2010/main" val="1059782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56</a:t>
            </a:fld>
            <a:endParaRPr lang="cs-CZ"/>
          </a:p>
        </p:txBody>
      </p:sp>
    </p:spTree>
    <p:extLst>
      <p:ext uri="{BB962C8B-B14F-4D97-AF65-F5344CB8AC3E}">
        <p14:creationId xmlns:p14="http://schemas.microsoft.com/office/powerpoint/2010/main" val="2536387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57</a:t>
            </a:fld>
            <a:endParaRPr lang="cs-CZ"/>
          </a:p>
        </p:txBody>
      </p:sp>
    </p:spTree>
    <p:extLst>
      <p:ext uri="{BB962C8B-B14F-4D97-AF65-F5344CB8AC3E}">
        <p14:creationId xmlns:p14="http://schemas.microsoft.com/office/powerpoint/2010/main" val="2369172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58</a:t>
            </a:fld>
            <a:endParaRPr lang="cs-CZ"/>
          </a:p>
        </p:txBody>
      </p:sp>
    </p:spTree>
    <p:extLst>
      <p:ext uri="{BB962C8B-B14F-4D97-AF65-F5344CB8AC3E}">
        <p14:creationId xmlns:p14="http://schemas.microsoft.com/office/powerpoint/2010/main" val="2171995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59</a:t>
            </a:fld>
            <a:endParaRPr lang="cs-CZ"/>
          </a:p>
        </p:txBody>
      </p:sp>
    </p:spTree>
    <p:extLst>
      <p:ext uri="{BB962C8B-B14F-4D97-AF65-F5344CB8AC3E}">
        <p14:creationId xmlns:p14="http://schemas.microsoft.com/office/powerpoint/2010/main" val="389011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 Garland The C++20 </a:t>
            </a:r>
            <a:r>
              <a:rPr lang="en-US" dirty="0" err="1"/>
              <a:t>StdLib</a:t>
            </a:r>
            <a:r>
              <a:rPr lang="en-US" dirty="0"/>
              <a:t> Beyond Ranges,</a:t>
            </a:r>
            <a:r>
              <a:rPr lang="en-US" baseline="0" dirty="0"/>
              <a:t> </a:t>
            </a:r>
            <a:r>
              <a:rPr lang="en-US" baseline="0" dirty="0" err="1"/>
              <a:t>CppCon</a:t>
            </a:r>
            <a:r>
              <a:rPr lang="en-US"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https://www.youtube.com/watch?v=VmWS-9idT3s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60</a:t>
            </a:fld>
            <a:endParaRPr lang="cs-CZ"/>
          </a:p>
        </p:txBody>
      </p:sp>
    </p:spTree>
    <p:extLst>
      <p:ext uri="{BB962C8B-B14F-4D97-AF65-F5344CB8AC3E}">
        <p14:creationId xmlns:p14="http://schemas.microsoft.com/office/powerpoint/2010/main" val="83085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https://oleksandrkvl.github.io/2021/04/02/cpp-20-overview.html</a:t>
            </a:r>
          </a:p>
          <a:p>
            <a:endParaRPr lang="en-US"/>
          </a:p>
          <a:p>
            <a:r>
              <a:rPr lang="en-US" dirty="0"/>
              <a:t>http://www.open-std.org/jtc1/sc22/wg21/docs/papers/2013/n3762.html</a:t>
            </a:r>
          </a:p>
          <a:p>
            <a:r>
              <a:rPr lang="en-US" dirty="0" err="1"/>
              <a:t>insert_or_assign</a:t>
            </a:r>
            <a:r>
              <a:rPr lang="en-US" dirty="0"/>
              <a:t> returns more information than operator[] and does not require default-</a:t>
            </a:r>
            <a:r>
              <a:rPr lang="en-US" dirty="0" err="1"/>
              <a:t>constructibility</a:t>
            </a:r>
            <a:r>
              <a:rPr lang="en-US" dirty="0"/>
              <a:t> of the mapped type.</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61</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out_ptr_t</a:t>
            </a:r>
            <a:r>
              <a:rPr lang="en-US" dirty="0"/>
              <a:t> </a:t>
            </a:r>
            <a:r>
              <a:rPr lang="en-US" dirty="0" err="1"/>
              <a:t>out_ptr</a:t>
            </a:r>
            <a:r>
              <a:rPr lang="en-US" dirty="0"/>
              <a:t>(</a:t>
            </a:r>
            <a:r>
              <a:rPr lang="en-US" dirty="0" err="1"/>
              <a:t>unique_ptr</a:t>
            </a:r>
            <a:r>
              <a:rPr lang="en-US" dirty="0"/>
              <a:t>)</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62</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https://en.wikipedia.org/wiki/C++2</a:t>
            </a:r>
            <a:r>
              <a:rPr lang="cs-CZ" dirty="0"/>
              <a:t>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https://herbsutter.com/</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64</a:t>
            </a:fld>
            <a:endParaRPr lang="cs-CZ"/>
          </a:p>
        </p:txBody>
      </p:sp>
    </p:spTree>
    <p:extLst>
      <p:ext uri="{BB962C8B-B14F-4D97-AF65-F5344CB8AC3E}">
        <p14:creationId xmlns:p14="http://schemas.microsoft.com/office/powerpoint/2010/main" val="717434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https://github.com/executors/executors/blob/master/explanatory.md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http://open-std.org/JTC1/SC22/WG21/docs/papers/2017/p0443r1.html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Executors - they started a long time ago, and at some point, it grew too much and became too complicated to maintain. But another proposal on sender receivers came out that can be more practical and better adjusted for companies like NVidia.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has no consensus - TS is probably not worth putting into the Standard with its current state. Networking TS is also based on the ASIO model, and that can conflict with other features related to async. Do we need to have a single model for async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 year it appeared that this will not going to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issue is that the Committee spends a lot of time on almost philosophical discussions about the underlying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also doesn’t have a security layer, and there’s a question if we should have Networking with it or not (as a custom-built thing). Security issues might involve ABI changes in the future, so that’s a hot topic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is 400 pages, and it requires a lot of time to review it and redesign it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65</a:t>
            </a:fld>
            <a:endParaRPr lang="cs-CZ"/>
          </a:p>
        </p:txBody>
      </p:sp>
    </p:spTree>
    <p:extLst>
      <p:ext uri="{BB962C8B-B14F-4D97-AF65-F5344CB8AC3E}">
        <p14:creationId xmlns:p14="http://schemas.microsoft.com/office/powerpoint/2010/main" val="3871910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66</a:t>
            </a:fld>
            <a:endParaRPr lang="cs-CZ"/>
          </a:p>
        </p:txBody>
      </p:sp>
    </p:spTree>
    <p:extLst>
      <p:ext uri="{BB962C8B-B14F-4D97-AF65-F5344CB8AC3E}">
        <p14:creationId xmlns:p14="http://schemas.microsoft.com/office/powerpoint/2010/main" val="122201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string </a:t>
            </a:r>
            <a:r>
              <a:rPr lang="en-US" dirty="0" err="1"/>
              <a:t>x.type</a:t>
            </a:r>
            <a:r>
              <a:rPr lang="en-US" dirty="0"/>
              <a:t>().name()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a:t>
            </a:fld>
            <a:endParaRPr lang="cs-CZ"/>
          </a:p>
        </p:txBody>
      </p:sp>
    </p:spTree>
    <p:extLst>
      <p:ext uri="{BB962C8B-B14F-4D97-AF65-F5344CB8AC3E}">
        <p14:creationId xmlns:p14="http://schemas.microsoft.com/office/powerpoint/2010/main" val="112313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2D graphics</a:t>
            </a:r>
          </a:p>
          <a:p>
            <a:r>
              <a:rPr lang="en-US" dirty="0"/>
              <a:t>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67</a:t>
            </a:fld>
            <a:endParaRPr lang="cs-CZ"/>
          </a:p>
        </p:txBody>
      </p:sp>
    </p:spTree>
    <p:extLst>
      <p:ext uri="{BB962C8B-B14F-4D97-AF65-F5344CB8AC3E}">
        <p14:creationId xmlns:p14="http://schemas.microsoft.com/office/powerpoint/2010/main" val="276904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https://blog.jetbrains.com/clion/2017/11/towards-a-more-powerful-and-simpler-cpp-with-herb-sutter/</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68</a:t>
            </a:fld>
            <a:endParaRPr lang="cs-CZ"/>
          </a:p>
        </p:txBody>
      </p:sp>
    </p:spTree>
    <p:extLst>
      <p:ext uri="{BB962C8B-B14F-4D97-AF65-F5344CB8AC3E}">
        <p14:creationId xmlns:p14="http://schemas.microsoft.com/office/powerpoint/2010/main" val="1652998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https://blog.jetbrains.com/clion/2017/11/towards-a-more-powerful-and-simpler-cpp-with-herb-sutter/</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69</a:t>
            </a:fld>
            <a:endParaRPr lang="cs-CZ"/>
          </a:p>
        </p:txBody>
      </p:sp>
    </p:spTree>
    <p:extLst>
      <p:ext uri="{BB962C8B-B14F-4D97-AF65-F5344CB8AC3E}">
        <p14:creationId xmlns:p14="http://schemas.microsoft.com/office/powerpoint/2010/main" val="2244306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70</a:t>
            </a:fld>
            <a:endParaRPr lang="cs-CZ"/>
          </a:p>
        </p:txBody>
      </p:sp>
    </p:spTree>
    <p:extLst>
      <p:ext uri="{BB962C8B-B14F-4D97-AF65-F5344CB8AC3E}">
        <p14:creationId xmlns:p14="http://schemas.microsoft.com/office/powerpoint/2010/main" val="341696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variant</a:t>
            </a:r>
            <a:r>
              <a:rPr lang="en-US" baseline="0" dirty="0" err="1"/>
              <a:t>_alternative</a:t>
            </a:r>
            <a:r>
              <a:rPr lang="en-US" baseline="0" dirty="0"/>
              <a:t>: index -&gt; type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a:t>
            </a:fld>
            <a:endParaRPr lang="cs-CZ"/>
          </a:p>
        </p:txBody>
      </p:sp>
    </p:spTree>
    <p:extLst>
      <p:ext uri="{BB962C8B-B14F-4D97-AF65-F5344CB8AC3E}">
        <p14:creationId xmlns:p14="http://schemas.microsoft.com/office/powerpoint/2010/main" val="22743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http://en.cppreference.com/w/cpp/utility/variant/visit</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13</a:t>
            </a:fld>
            <a:endParaRPr lang="cs-CZ"/>
          </a:p>
        </p:txBody>
      </p:sp>
    </p:spTree>
    <p:extLst>
      <p:ext uri="{BB962C8B-B14F-4D97-AF65-F5344CB8AC3E}">
        <p14:creationId xmlns:p14="http://schemas.microsoft.com/office/powerpoint/2010/main" val="48713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a:t>
            </a:r>
            <a:r>
              <a:rPr lang="en-US" baseline="0" dirty="0"/>
              <a:t> list of types of constructors -&gt; class template parameters</a:t>
            </a:r>
          </a:p>
          <a:p>
            <a:endParaRPr lang="en-US" dirty="0"/>
          </a:p>
          <a:p>
            <a:r>
              <a:rPr lang="en-US" dirty="0"/>
              <a:t>default: in overload resolution, the generic lambda will be the better match than any type conversion.</a:t>
            </a:r>
          </a:p>
          <a:p>
            <a:r>
              <a:rPr lang="en-US" dirty="0"/>
              <a:t>In this last example, if the lambda contains a bool or a double, it would </a:t>
            </a:r>
            <a:r>
              <a:rPr lang="en-US" i="1" dirty="0"/>
              <a:t>not</a:t>
            </a:r>
            <a:r>
              <a:rPr lang="en-US" dirty="0"/>
              <a:t> be converted to int.</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14</a:t>
            </a:fld>
            <a:endParaRPr lang="cs-CZ"/>
          </a:p>
        </p:txBody>
      </p:sp>
    </p:spTree>
    <p:extLst>
      <p:ext uri="{BB962C8B-B14F-4D97-AF65-F5344CB8AC3E}">
        <p14:creationId xmlns:p14="http://schemas.microsoft.com/office/powerpoint/2010/main" val="82176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bez using je v </a:t>
            </a:r>
            <a:r>
              <a:rPr lang="en-US" dirty="0" err="1"/>
              <a:t>pripade</a:t>
            </a:r>
            <a:r>
              <a:rPr lang="en-US" dirty="0"/>
              <a:t> multiple </a:t>
            </a:r>
            <a:r>
              <a:rPr lang="en-US" dirty="0" err="1"/>
              <a:t>inh</a:t>
            </a:r>
            <a:r>
              <a:rPr lang="en-US" dirty="0"/>
              <a:t> syntax error</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15</a:t>
            </a:fld>
            <a:endParaRPr lang="cs-CZ"/>
          </a:p>
        </p:txBody>
      </p:sp>
    </p:spTree>
    <p:extLst>
      <p:ext uri="{BB962C8B-B14F-4D97-AF65-F5344CB8AC3E}">
        <p14:creationId xmlns:p14="http://schemas.microsoft.com/office/powerpoint/2010/main" val="1154739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4/11/2025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92704" y="577294"/>
            <a:ext cx="8971233" cy="6202750"/>
          </a:xfrm>
        </p:spPr>
        <p:txBody>
          <a:bodyPr/>
          <a:lstStyle>
            <a:lvl1pPr marL="180975" indent="-180975">
              <a:defRPr sz="2000"/>
            </a:lvl1pPr>
            <a:lvl2pPr marL="358775" indent="-177800">
              <a:defRPr/>
            </a:lvl2pPr>
            <a:lvl3pPr marL="539750" indent="-180975">
              <a:defRPr/>
            </a:lvl3pPr>
            <a:lvl4pPr marL="715963" indent="-176213">
              <a:defRPr/>
            </a:lvl4pPr>
            <a:lvl5pPr marL="896938" indent="-180975">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cs-CZ" dirty="0"/>
              <a:t>T</a:t>
            </a:r>
            <a:r>
              <a:rPr lang="en-US" dirty="0" err="1"/>
              <a:t>itle</a:t>
            </a:r>
            <a:endParaRPr lang="en-US" dirty="0"/>
          </a:p>
        </p:txBody>
      </p:sp>
    </p:spTree>
    <p:extLst>
      <p:ext uri="{BB962C8B-B14F-4D97-AF65-F5344CB8AC3E}">
        <p14:creationId xmlns:p14="http://schemas.microsoft.com/office/powerpoint/2010/main" val="123392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91200"/>
          </a:xfrm>
        </p:spPr>
        <p:txBody>
          <a:bodyPr>
            <a:normAutofit/>
          </a:bodyPr>
          <a:lstStyle>
            <a:lvl1pPr>
              <a:defRPr sz="1800"/>
            </a:lvl1pPr>
            <a:lvl2pPr>
              <a:defRPr sz="1600"/>
            </a:lvl2pPr>
            <a:lvl3pPr>
              <a:defRPr sz="1400"/>
            </a:lvl3pPr>
            <a:lvl4pPr>
              <a:defRPr sz="1400"/>
            </a:lvl4pPr>
            <a:lvl5pPr>
              <a:defRPr sz="12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28600" y="274638"/>
            <a:ext cx="8763000" cy="639762"/>
          </a:xfrm>
        </p:spPr>
        <p:txBody>
          <a:bodyPr rtlCol="0">
            <a:noAutofit/>
          </a:bodyPr>
          <a:lstStyle>
            <a:lvl1pPr>
              <a:defRPr sz="360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normAutofit/>
          </a:bodyPr>
          <a:lstStyle>
            <a:lvl1pPr>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normAutofit/>
          </a:bodyPr>
          <a:lstStyle>
            <a:lvl1pPr>
              <a:spcBef>
                <a:spcPts val="0"/>
              </a:spcBef>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4/11/2025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hyperlink" Target="https://wg21.link/N4711" TargetMode="External"/><Relationship Id="rId3" Type="http://schemas.openxmlformats.org/officeDocument/2006/relationships/hyperlink" Target="https://en.cppreference.com/w/cpp/language/constraints" TargetMode="External"/><Relationship Id="rId7" Type="http://schemas.openxmlformats.org/officeDocument/2006/relationships/hyperlink" Target="https://wg21.link/P165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en.cppreference.com/w/cpp/experimental/ranges" TargetMode="External"/><Relationship Id="rId5" Type="http://schemas.openxmlformats.org/officeDocument/2006/relationships/hyperlink" Target="https://wg21.link/P1103" TargetMode="External"/><Relationship Id="rId10" Type="http://schemas.openxmlformats.org/officeDocument/2006/relationships/hyperlink" Target="https://wg21.link/P0194" TargetMode="External"/><Relationship Id="rId4" Type="http://schemas.openxmlformats.org/officeDocument/2006/relationships/hyperlink" Target="https://wg21.link/N4723" TargetMode="External"/><Relationship Id="rId9" Type="http://schemas.openxmlformats.org/officeDocument/2006/relationships/hyperlink" Target="https://wg21.link/P054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153400" cy="1600200"/>
          </a:xfrm>
        </p:spPr>
        <p:txBody>
          <a:bodyPr>
            <a:noAutofit/>
          </a:bodyPr>
          <a:lstStyle/>
          <a:p>
            <a:r>
              <a:rPr lang="cs-CZ" sz="3600" i="1" dirty="0">
                <a:solidFill>
                  <a:schemeClr val="bg2">
                    <a:lumMod val="25000"/>
                  </a:schemeClr>
                </a:solidFill>
              </a:rPr>
              <a:t>NPRG051</a:t>
            </a:r>
            <a:br>
              <a:rPr lang="cs-CZ" sz="3600" dirty="0">
                <a:solidFill>
                  <a:schemeClr val="bg2">
                    <a:lumMod val="25000"/>
                  </a:schemeClr>
                </a:solidFill>
              </a:rPr>
            </a:br>
            <a:r>
              <a:rPr lang="cs-CZ" sz="3600" dirty="0">
                <a:solidFill>
                  <a:schemeClr val="bg2">
                    <a:lumMod val="25000"/>
                  </a:schemeClr>
                </a:solidFill>
              </a:rPr>
              <a:t>Pokročilé programování v C</a:t>
            </a:r>
            <a:r>
              <a:rPr lang="en-US" sz="3600" dirty="0">
                <a:solidFill>
                  <a:schemeClr val="bg2">
                    <a:lumMod val="25000"/>
                  </a:schemeClr>
                </a:solidFill>
              </a:rPr>
              <a:t>++</a:t>
            </a:r>
            <a:br>
              <a:rPr lang="en-US" sz="3600" dirty="0">
                <a:solidFill>
                  <a:schemeClr val="bg2">
                    <a:lumMod val="25000"/>
                  </a:schemeClr>
                </a:solidFill>
              </a:rPr>
            </a:br>
            <a:r>
              <a:rPr lang="en-US" sz="3600" dirty="0">
                <a:solidFill>
                  <a:schemeClr val="bg2">
                    <a:lumMod val="25000"/>
                  </a:schemeClr>
                </a:solidFill>
              </a:rPr>
              <a:t>Advanced C++ Programming</a:t>
            </a:r>
            <a:endParaRPr lang="cs-CZ" sz="3600" i="1" dirty="0">
              <a:solidFill>
                <a:schemeClr val="accent3">
                  <a:lumMod val="75000"/>
                </a:schemeClr>
              </a:solidFill>
            </a:endParaRPr>
          </a:p>
        </p:txBody>
      </p:sp>
      <p:sp>
        <p:nvSpPr>
          <p:cNvPr id="3" name="Subtitle 2"/>
          <p:cNvSpPr>
            <a:spLocks noGrp="1"/>
          </p:cNvSpPr>
          <p:nvPr>
            <p:ph type="subTitle" idx="1"/>
          </p:nvPr>
        </p:nvSpPr>
        <p:spPr>
          <a:xfrm>
            <a:off x="5562600" y="2667000"/>
            <a:ext cx="2895600" cy="1199704"/>
          </a:xfrm>
        </p:spPr>
        <p:txBody>
          <a:bodyPr>
            <a:normAutofit fontScale="92500" lnSpcReduction="10000"/>
          </a:bodyPr>
          <a:lstStyle/>
          <a:p>
            <a:r>
              <a:rPr lang="cs-CZ" dirty="0">
                <a:solidFill>
                  <a:schemeClr val="accent4">
                    <a:lumMod val="75000"/>
                  </a:schemeClr>
                </a:solidFill>
              </a:rPr>
              <a:t>David Bednárek</a:t>
            </a:r>
            <a:br>
              <a:rPr lang="cs-CZ" dirty="0">
                <a:solidFill>
                  <a:schemeClr val="accent4">
                    <a:lumMod val="75000"/>
                  </a:schemeClr>
                </a:solidFill>
              </a:rPr>
            </a:br>
            <a:r>
              <a:rPr lang="cs-CZ" dirty="0">
                <a:solidFill>
                  <a:schemeClr val="accent4">
                    <a:lumMod val="75000"/>
                  </a:schemeClr>
                </a:solidFill>
              </a:rPr>
              <a:t>Jakub Yaghob</a:t>
            </a:r>
            <a:br>
              <a:rPr lang="cs-CZ" dirty="0">
                <a:solidFill>
                  <a:schemeClr val="accent4">
                    <a:lumMod val="75000"/>
                  </a:schemeClr>
                </a:solidFill>
              </a:rPr>
            </a:br>
            <a:r>
              <a:rPr lang="cs-CZ" dirty="0">
                <a:solidFill>
                  <a:schemeClr val="accent4">
                    <a:lumMod val="75000"/>
                  </a:schemeClr>
                </a:solidFill>
              </a:rPr>
              <a:t>Filip Zavoral</a:t>
            </a:r>
          </a:p>
        </p:txBody>
      </p:sp>
      <p:sp>
        <p:nvSpPr>
          <p:cNvPr id="4" name="Subtitle 2"/>
          <p:cNvSpPr txBox="1">
            <a:spLocks/>
          </p:cNvSpPr>
          <p:nvPr/>
        </p:nvSpPr>
        <p:spPr>
          <a:xfrm>
            <a:off x="533400" y="4191000"/>
            <a:ext cx="7924800" cy="590104"/>
          </a:xfrm>
          <a:prstGeom prst="rect">
            <a:avLst/>
          </a:prstGeom>
        </p:spPr>
        <p:txBody>
          <a:bodyPr vert="horz" lIns="45720" rIns="45720">
            <a:normAutofit/>
          </a:bodyPr>
          <a:lstStyle/>
          <a:p>
            <a:pPr marR="64008" lvl="0" algn="ctr">
              <a:spcBef>
                <a:spcPts val="400"/>
              </a:spcBef>
              <a:buClr>
                <a:schemeClr val="accent1"/>
              </a:buClr>
              <a:buSzPct val="68000"/>
              <a:defRPr/>
            </a:pPr>
            <a:r>
              <a:rPr lang="cs-CZ" dirty="0">
                <a:solidFill>
                  <a:schemeClr val="accent1">
                    <a:lumMod val="75000"/>
                  </a:schemeClr>
                </a:solidFill>
              </a:rPr>
              <a:t>www.ksi.mff.cuni.cz/teaching/nprg051-web</a:t>
            </a:r>
            <a:endParaRPr kumimoji="0" lang="cs-CZ"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78911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4677515"/>
            <a:ext cx="5105400" cy="172354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3" name="Title 2"/>
          <p:cNvSpPr>
            <a:spLocks noGrp="1"/>
          </p:cNvSpPr>
          <p:nvPr>
            <p:ph type="title"/>
          </p:nvPr>
        </p:nvSpPr>
        <p:spPr/>
        <p:txBody>
          <a:bodyPr/>
          <a:lstStyle/>
          <a:p>
            <a:r>
              <a:rPr lang="en-US" dirty="0"/>
              <a:t>Type erasure</a:t>
            </a:r>
          </a:p>
        </p:txBody>
      </p:sp>
      <p:sp>
        <p:nvSpPr>
          <p:cNvPr id="4" name="TextBox 3"/>
          <p:cNvSpPr txBox="1"/>
          <p:nvPr/>
        </p:nvSpPr>
        <p:spPr>
          <a:xfrm>
            <a:off x="228600" y="990601"/>
            <a:ext cx="6400800" cy="357020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b="1" dirty="0" err="1">
                <a:latin typeface="Courier New" pitchFamily="49" charset="0"/>
                <a:cs typeface="Courier New" pitchFamily="49" charset="0"/>
              </a:rPr>
              <a:t>template</a:t>
            </a:r>
            <a:r>
              <a:rPr lang="fr-FR" sz="1400" dirty="0">
                <a:latin typeface="Courier New" pitchFamily="49" charset="0"/>
                <a:cs typeface="Courier New" pitchFamily="49" charset="0"/>
              </a:rPr>
              <a:t>&lt;</a:t>
            </a:r>
            <a:r>
              <a:rPr lang="fr-FR" sz="1400" dirty="0" err="1">
                <a:latin typeface="Courier New" pitchFamily="49" charset="0"/>
                <a:cs typeface="Courier New" pitchFamily="49" charset="0"/>
              </a:rPr>
              <a:t>typename</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 </a:t>
            </a:r>
            <a:r>
              <a:rPr lang="fr-FR" sz="1400" b="1" dirty="0">
                <a:latin typeface="Courier New" pitchFamily="49" charset="0"/>
                <a:cs typeface="Courier New" pitchFamily="49" charset="0"/>
              </a:rPr>
              <a:t>Animal</a:t>
            </a:r>
            <a:r>
              <a:rPr lang="fr-FR" sz="1400" dirty="0">
                <a:latin typeface="Courier New" pitchFamily="49" charset="0"/>
                <a:cs typeface="Courier New" pitchFamily="49" charset="0"/>
              </a:rPr>
              <a:t>(</a:t>
            </a:r>
            <a:r>
              <a:rPr lang="fr-FR" sz="1400" dirty="0" err="1">
                <a:latin typeface="Courier New" pitchFamily="49" charset="0"/>
                <a:cs typeface="Courier New" pitchFamily="49" charset="0"/>
              </a:rPr>
              <a:t>const</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&amp; </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a:t>
            </a:r>
          </a:p>
          <a:p>
            <a:r>
              <a:rPr lang="fr-FR" sz="1400" dirty="0">
                <a:latin typeface="Courier New" pitchFamily="49" charset="0"/>
                <a:cs typeface="Courier New" pitchFamily="49" charset="0"/>
              </a:rPr>
              <a:t>    : pet_(</a:t>
            </a:r>
            <a:r>
              <a:rPr lang="fr-FR" sz="1400" dirty="0" err="1">
                <a:latin typeface="Courier New" pitchFamily="49" charset="0"/>
                <a:cs typeface="Courier New" pitchFamily="49" charset="0"/>
              </a:rPr>
              <a:t>make_unique</a:t>
            </a:r>
            <a:r>
              <a:rPr lang="fr-FR" sz="1400" dirty="0">
                <a:latin typeface="Courier New" pitchFamily="49" charset="0"/>
                <a:cs typeface="Courier New" pitchFamily="49" charset="0"/>
              </a:rPr>
              <a:t>&lt;</a:t>
            </a:r>
            <a:r>
              <a:rPr lang="fr-FR" sz="1400" b="1" dirty="0" err="1">
                <a:latin typeface="Courier New" pitchFamily="49" charset="0"/>
                <a:cs typeface="Courier New" pitchFamily="49" charset="0"/>
              </a:rPr>
              <a:t>Holder</a:t>
            </a:r>
            <a:r>
              <a:rPr lang="fr-FR" sz="1400" dirty="0">
                <a:latin typeface="Courier New" pitchFamily="49" charset="0"/>
                <a:cs typeface="Courier New" pitchFamily="49" charset="0"/>
              </a:rPr>
              <a:t>&lt;</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&gt;&gt;(</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a:solidFill>
                  <a:srgbClr val="C00000"/>
                </a:solidFill>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 return </a:t>
            </a:r>
            <a:r>
              <a:rPr lang="en-US" sz="1400" b="1" dirty="0">
                <a:solidFill>
                  <a:srgbClr val="C00000"/>
                </a:solidFill>
                <a:latin typeface="Courier New" pitchFamily="49" charset="0"/>
                <a:cs typeface="Courier New" pitchFamily="49" charset="0"/>
              </a:rPr>
              <a:t>pet_-&gt;say</a:t>
            </a:r>
            <a:r>
              <a:rPr lang="en-US" sz="1400" dirty="0">
                <a:solidFill>
                  <a:srgbClr val="C00000"/>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virtual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virtual</a:t>
            </a:r>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=0;</a:t>
            </a:r>
          </a:p>
          <a:p>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template&lt;</a:t>
            </a:r>
            <a:r>
              <a:rPr lang="en-US" sz="1400" dirty="0" err="1">
                <a:solidFill>
                  <a:srgbClr val="0033CC"/>
                </a:solidFill>
                <a:latin typeface="Courier New" pitchFamily="49" charset="0"/>
                <a:cs typeface="Courier New" pitchFamily="49" charset="0"/>
              </a:rPr>
              <a:t>typename</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&gt;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Holder</a:t>
            </a:r>
            <a:r>
              <a:rPr lang="en-US" sz="1400" dirty="0">
                <a:solidFill>
                  <a:srgbClr val="0033CC"/>
                </a:solidFill>
                <a:latin typeface="Courier New" pitchFamily="49" charset="0"/>
                <a:cs typeface="Courier New" pitchFamily="49" charset="0"/>
              </a:rPr>
              <a:t> : public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 </a:t>
            </a:r>
          </a:p>
          <a:p>
            <a:r>
              <a:rPr lang="fr-FR" sz="1400" dirty="0">
                <a:solidFill>
                  <a:srgbClr val="0033CC"/>
                </a:solidFill>
                <a:latin typeface="Courier New" pitchFamily="49" charset="0"/>
                <a:cs typeface="Courier New" pitchFamily="49" charset="0"/>
              </a:rPr>
              <a:t>    </a:t>
            </a:r>
            <a:r>
              <a:rPr lang="fr-FR" sz="1400" dirty="0" err="1">
                <a:solidFill>
                  <a:srgbClr val="0033CC"/>
                </a:solidFill>
                <a:latin typeface="Courier New" pitchFamily="49" charset="0"/>
                <a:cs typeface="Courier New" pitchFamily="49" charset="0"/>
              </a:rPr>
              <a:t>Holder</a:t>
            </a:r>
            <a:r>
              <a:rPr lang="fr-FR" sz="1400" dirty="0">
                <a:solidFill>
                  <a:srgbClr val="0033CC"/>
                </a:solidFill>
                <a:latin typeface="Courier New" pitchFamily="49" charset="0"/>
                <a:cs typeface="Courier New" pitchFamily="49" charset="0"/>
              </a:rPr>
              <a:t>(</a:t>
            </a:r>
            <a:r>
              <a:rPr lang="fr-FR" sz="1400" dirty="0" err="1">
                <a:solidFill>
                  <a:srgbClr val="0033CC"/>
                </a:solidFill>
                <a:latin typeface="Courier New" pitchFamily="49" charset="0"/>
                <a:cs typeface="Courier New" pitchFamily="49" charset="0"/>
              </a:rPr>
              <a:t>const</a:t>
            </a:r>
            <a:r>
              <a:rPr lang="fr-FR" sz="1400" dirty="0">
                <a:solidFill>
                  <a:srgbClr val="0033CC"/>
                </a:solidFill>
                <a:latin typeface="Courier New" pitchFamily="49" charset="0"/>
                <a:cs typeface="Courier New" pitchFamily="49" charset="0"/>
              </a:rPr>
              <a:t> </a:t>
            </a:r>
            <a:r>
              <a:rPr lang="fr-FR" sz="1400" b="1" dirty="0">
                <a:solidFill>
                  <a:srgbClr val="0033CC"/>
                </a:solidFill>
                <a:latin typeface="Courier New" pitchFamily="49" charset="0"/>
                <a:cs typeface="Courier New" pitchFamily="49" charset="0"/>
              </a:rPr>
              <a:t>T</a:t>
            </a:r>
            <a:r>
              <a:rPr lang="fr-FR" sz="1400" dirty="0">
                <a:solidFill>
                  <a:srgbClr val="0033CC"/>
                </a:solidFill>
                <a:latin typeface="Courier New" pitchFamily="49" charset="0"/>
                <a:cs typeface="Courier New" pitchFamily="49" charset="0"/>
              </a:rPr>
              <a:t>&amp;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_(</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override </a:t>
            </a:r>
            <a:r>
              <a:rPr lang="en-US" sz="1400" dirty="0">
                <a:solidFill>
                  <a:srgbClr val="C00000"/>
                </a:solidFill>
                <a:latin typeface="Courier New" pitchFamily="49" charset="0"/>
                <a:cs typeface="Courier New" pitchFamily="49" charset="0"/>
              </a:rPr>
              <a:t>{ return </a:t>
            </a:r>
            <a:r>
              <a:rPr lang="en-US" sz="1400" b="1" dirty="0" err="1">
                <a:solidFill>
                  <a:srgbClr val="C00000"/>
                </a:solidFill>
                <a:latin typeface="Courier New" pitchFamily="49" charset="0"/>
                <a:cs typeface="Courier New" pitchFamily="49" charset="0"/>
              </a:rPr>
              <a:t>obj</a:t>
            </a:r>
            <a:r>
              <a:rPr lang="en-US" sz="1400" b="1" dirty="0">
                <a:solidFill>
                  <a:srgbClr val="C00000"/>
                </a:solidFill>
                <a:latin typeface="Courier New" pitchFamily="49" charset="0"/>
                <a:cs typeface="Courier New" pitchFamily="49" charset="0"/>
              </a:rPr>
              <a:t>_.say</a:t>
            </a:r>
            <a:r>
              <a:rPr lang="en-US" sz="1400" dirty="0">
                <a:solidFill>
                  <a:srgbClr val="C00000"/>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obj</a:t>
            </a:r>
            <a:r>
              <a:rPr lang="en-US" sz="1400" dirty="0">
                <a:solidFill>
                  <a:srgbClr val="0033CC"/>
                </a:solidFill>
                <a:latin typeface="Courier New" pitchFamily="49" charset="0"/>
                <a:cs typeface="Courier New" pitchFamily="49" charset="0"/>
              </a:rPr>
              <a:t>_;</a:t>
            </a:r>
          </a:p>
          <a:p>
            <a:r>
              <a:rPr lang="en-US" sz="1400" dirty="0">
                <a:solidFill>
                  <a:srgbClr val="0033CC"/>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HolderBase</a:t>
            </a:r>
            <a:r>
              <a:rPr lang="en-US" sz="1400" dirty="0">
                <a:latin typeface="Courier New" pitchFamily="49" charset="0"/>
                <a:cs typeface="Courier New" pitchFamily="49" charset="0"/>
              </a:rPr>
              <a:t>&gt; </a:t>
            </a:r>
            <a:r>
              <a:rPr lang="en-US" sz="1400" b="1" dirty="0">
                <a:latin typeface="Courier New" pitchFamily="49" charset="0"/>
                <a:cs typeface="Courier New" pitchFamily="49" charset="0"/>
              </a:rPr>
              <a:t>pet_</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AutoShape 30"/>
          <p:cNvSpPr>
            <a:spLocks noChangeArrowheads="1"/>
          </p:cNvSpPr>
          <p:nvPr/>
        </p:nvSpPr>
        <p:spPr bwMode="auto">
          <a:xfrm>
            <a:off x="3352800" y="6259424"/>
            <a:ext cx="1295400" cy="358363"/>
          </a:xfrm>
          <a:prstGeom prst="wedgeRoundRectCallout">
            <a:avLst>
              <a:gd name="adj1" fmla="val -125601"/>
              <a:gd name="adj2" fmla="val -583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haf</a:t>
            </a:r>
            <a:r>
              <a:rPr lang="en-US" sz="1600" dirty="0"/>
              <a:t> </a:t>
            </a:r>
            <a:r>
              <a:rPr lang="en-US" sz="1600" dirty="0" err="1"/>
              <a:t>mnau</a:t>
            </a:r>
            <a:endParaRPr lang="en-US" sz="1600" dirty="0"/>
          </a:p>
        </p:txBody>
      </p:sp>
      <p:sp>
        <p:nvSpPr>
          <p:cNvPr id="6" name="AutoShape 30"/>
          <p:cNvSpPr>
            <a:spLocks noChangeArrowheads="1"/>
          </p:cNvSpPr>
          <p:nvPr/>
        </p:nvSpPr>
        <p:spPr bwMode="auto">
          <a:xfrm>
            <a:off x="3657600" y="5277717"/>
            <a:ext cx="1828800" cy="657058"/>
          </a:xfrm>
          <a:prstGeom prst="wedgeRoundRectCallout">
            <a:avLst>
              <a:gd name="adj1" fmla="val -87156"/>
              <a:gd name="adj2" fmla="val 127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container of unrelated types</a:t>
            </a:r>
          </a:p>
        </p:txBody>
      </p:sp>
      <p:sp>
        <p:nvSpPr>
          <p:cNvPr id="7" name="AutoShape 30"/>
          <p:cNvSpPr>
            <a:spLocks noChangeArrowheads="1"/>
          </p:cNvSpPr>
          <p:nvPr/>
        </p:nvSpPr>
        <p:spPr bwMode="auto">
          <a:xfrm>
            <a:off x="6034792" y="4760142"/>
            <a:ext cx="2590800" cy="609600"/>
          </a:xfrm>
          <a:prstGeom prst="wedgeRoundRectCallout">
            <a:avLst>
              <a:gd name="adj1" fmla="val -79993"/>
              <a:gd name="adj2" fmla="val -174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structural</a:t>
            </a:r>
            <a:br>
              <a:rPr lang="en-US" sz="1600" dirty="0"/>
            </a:br>
            <a:r>
              <a:rPr lang="en-US" sz="1600" dirty="0"/>
              <a:t>property</a:t>
            </a:r>
          </a:p>
        </p:txBody>
      </p:sp>
      <p:sp>
        <p:nvSpPr>
          <p:cNvPr id="8" name="AutoShape 30"/>
          <p:cNvSpPr>
            <a:spLocks noChangeArrowheads="1"/>
          </p:cNvSpPr>
          <p:nvPr/>
        </p:nvSpPr>
        <p:spPr bwMode="auto">
          <a:xfrm>
            <a:off x="6781800" y="3156287"/>
            <a:ext cx="2209800" cy="534818"/>
          </a:xfrm>
          <a:prstGeom prst="wedgeRoundRectCallout">
            <a:avLst>
              <a:gd name="adj1" fmla="val -144962"/>
              <a:gd name="adj2" fmla="val -6834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contained in Animal</a:t>
            </a:r>
          </a:p>
        </p:txBody>
      </p:sp>
      <p:sp>
        <p:nvSpPr>
          <p:cNvPr id="9" name="AutoShape 30"/>
          <p:cNvSpPr>
            <a:spLocks noChangeArrowheads="1"/>
          </p:cNvSpPr>
          <p:nvPr/>
        </p:nvSpPr>
        <p:spPr bwMode="auto">
          <a:xfrm>
            <a:off x="6781800" y="2267071"/>
            <a:ext cx="2209800" cy="609600"/>
          </a:xfrm>
          <a:prstGeom prst="wedgeRoundRectCallout">
            <a:avLst>
              <a:gd name="adj1" fmla="val -164086"/>
              <a:gd name="adj2" fmla="val -41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interface - required common properties</a:t>
            </a:r>
          </a:p>
        </p:txBody>
      </p:sp>
      <p:sp>
        <p:nvSpPr>
          <p:cNvPr id="10" name="AutoShape 30"/>
          <p:cNvSpPr>
            <a:spLocks noChangeArrowheads="1"/>
          </p:cNvSpPr>
          <p:nvPr/>
        </p:nvSpPr>
        <p:spPr bwMode="auto">
          <a:xfrm>
            <a:off x="6781800" y="1058218"/>
            <a:ext cx="2209800" cy="337134"/>
          </a:xfrm>
          <a:prstGeom prst="wedgeRoundRectCallout">
            <a:avLst>
              <a:gd name="adj1" fmla="val -131600"/>
              <a:gd name="adj2" fmla="val 371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set of constructors</a:t>
            </a:r>
          </a:p>
        </p:txBody>
      </p:sp>
      <p:sp>
        <p:nvSpPr>
          <p:cNvPr id="12" name="AutoShape 30"/>
          <p:cNvSpPr>
            <a:spLocks noChangeArrowheads="1"/>
          </p:cNvSpPr>
          <p:nvPr/>
        </p:nvSpPr>
        <p:spPr bwMode="auto">
          <a:xfrm>
            <a:off x="6781800" y="1677270"/>
            <a:ext cx="2209800" cy="297723"/>
          </a:xfrm>
          <a:prstGeom prst="wedgeRoundRectCallout">
            <a:avLst>
              <a:gd name="adj1" fmla="val -143622"/>
              <a:gd name="adj2" fmla="val -115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delegation</a:t>
            </a:r>
          </a:p>
        </p:txBody>
      </p:sp>
      <p:sp>
        <p:nvSpPr>
          <p:cNvPr id="14" name="AutoShape 30"/>
          <p:cNvSpPr>
            <a:spLocks noChangeArrowheads="1"/>
          </p:cNvSpPr>
          <p:nvPr/>
        </p:nvSpPr>
        <p:spPr bwMode="auto">
          <a:xfrm>
            <a:off x="4107180" y="554182"/>
            <a:ext cx="3810000" cy="375603"/>
          </a:xfrm>
          <a:prstGeom prst="wedgeRoundRectCallout">
            <a:avLst>
              <a:gd name="adj1" fmla="val -106829"/>
              <a:gd name="adj2" fmla="val 954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 no template - polymorphism</a:t>
            </a:r>
          </a:p>
        </p:txBody>
      </p:sp>
      <p:sp>
        <p:nvSpPr>
          <p:cNvPr id="2" name="Rounded Rectangle 3">
            <a:extLst>
              <a:ext uri="{FF2B5EF4-FFF2-40B4-BE49-F238E27FC236}">
                <a16:creationId xmlns:a16="http://schemas.microsoft.com/office/drawing/2014/main" id="{63123198-856A-D3D1-5EE9-B241C68825C2}"/>
              </a:ext>
            </a:extLst>
          </p:cNvPr>
          <p:cNvSpPr/>
          <p:nvPr/>
        </p:nvSpPr>
        <p:spPr>
          <a:xfrm>
            <a:off x="5793492" y="5606246"/>
            <a:ext cx="3073400" cy="10517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Fedor </a:t>
            </a:r>
            <a:r>
              <a:rPr lang="en-US" sz="1200" dirty="0" err="1">
                <a:solidFill>
                  <a:schemeClr val="tx1"/>
                </a:solidFill>
              </a:rPr>
              <a:t>Pikus</a:t>
            </a:r>
            <a:r>
              <a:rPr lang="en-US" sz="1200" dirty="0">
                <a:solidFill>
                  <a:schemeClr val="tx1"/>
                </a:solidFill>
              </a:rPr>
              <a:t>:</a:t>
            </a:r>
            <a:br>
              <a:rPr lang="en-US" sz="1200" dirty="0">
                <a:solidFill>
                  <a:schemeClr val="tx1"/>
                </a:solidFill>
              </a:rPr>
            </a:br>
            <a:r>
              <a:rPr lang="cs-CZ" sz="1200" dirty="0">
                <a:solidFill>
                  <a:schemeClr val="tx1"/>
                </a:solidFill>
              </a:rPr>
              <a:t>C++ Type Erasure Demystified</a:t>
            </a:r>
          </a:p>
          <a:p>
            <a:pPr algn="ctr"/>
            <a:r>
              <a:rPr lang="en-US" sz="1200" dirty="0">
                <a:solidFill>
                  <a:srgbClr val="0070C0"/>
                </a:solidFill>
              </a:rPr>
              <a:t>https://www.youtube.com/watch</a:t>
            </a:r>
            <a:br>
              <a:rPr lang="en-US" sz="1200" dirty="0">
                <a:solidFill>
                  <a:srgbClr val="0070C0"/>
                </a:solidFill>
              </a:rPr>
            </a:br>
            <a:r>
              <a:rPr lang="en-US" sz="1200" dirty="0">
                <a:solidFill>
                  <a:srgbClr val="0070C0"/>
                </a:solidFill>
              </a:rPr>
              <a:t>?v=p-qaf6OS_f4</a:t>
            </a:r>
          </a:p>
        </p:txBody>
      </p:sp>
    </p:spTree>
    <p:extLst>
      <p:ext uri="{BB962C8B-B14F-4D97-AF65-F5344CB8AC3E}">
        <p14:creationId xmlns:p14="http://schemas.microsoft.com/office/powerpoint/2010/main" val="541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container for values of any type</a:t>
            </a:r>
          </a:p>
          <a:p>
            <a:pPr lvl="1"/>
            <a:r>
              <a:rPr lang="en-US" dirty="0"/>
              <a:t>must be </a:t>
            </a:r>
            <a:r>
              <a:rPr lang="en-US" b="1" dirty="0" err="1">
                <a:solidFill>
                  <a:schemeClr val="dk1"/>
                </a:solidFill>
                <a:latin typeface="Courier New" pitchFamily="49" charset="0"/>
                <a:cs typeface="Courier New" pitchFamily="49" charset="0"/>
              </a:rPr>
              <a:t>CopyConstructible</a:t>
            </a:r>
            <a:endParaRPr lang="en-US" b="1" dirty="0">
              <a:solidFill>
                <a:schemeClr val="dk1"/>
              </a:solidFill>
              <a:latin typeface="Courier New" pitchFamily="49" charset="0"/>
              <a:cs typeface="Courier New" pitchFamily="49" charset="0"/>
            </a:endParaRPr>
          </a:p>
          <a:p>
            <a:pPr lvl="1"/>
            <a:r>
              <a:rPr lang="en-US" dirty="0"/>
              <a:t>internally uses type erasure</a:t>
            </a:r>
            <a:endParaRPr lang="en-US" sz="800" dirty="0"/>
          </a:p>
          <a:p>
            <a:pPr lvl="1"/>
            <a:r>
              <a:rPr lang="en-US" dirty="0"/>
              <a:t>check of value presence</a:t>
            </a:r>
          </a:p>
          <a:p>
            <a:pPr lvl="2"/>
            <a:r>
              <a:rPr lang="en-US" dirty="0"/>
              <a:t>returns </a:t>
            </a:r>
            <a:r>
              <a:rPr lang="en-US" b="1" dirty="0" err="1">
                <a:solidFill>
                  <a:schemeClr val="dk1"/>
                </a:solidFill>
                <a:latin typeface="Courier New" pitchFamily="49" charset="0"/>
                <a:cs typeface="Courier New" pitchFamily="49" charset="0"/>
              </a:rPr>
              <a:t>std</a:t>
            </a:r>
            <a:r>
              <a:rPr lang="en-US" b="1" dirty="0">
                <a:solidFill>
                  <a:schemeClr val="dk1"/>
                </a:solidFill>
                <a:latin typeface="Courier New" pitchFamily="49" charset="0"/>
                <a:cs typeface="Courier New" pitchFamily="49" charset="0"/>
              </a:rPr>
              <a:t>::</a:t>
            </a:r>
            <a:r>
              <a:rPr lang="en-US" b="1" dirty="0" err="1">
                <a:solidFill>
                  <a:schemeClr val="dk1"/>
                </a:solidFill>
                <a:latin typeface="Courier New" pitchFamily="49" charset="0"/>
                <a:cs typeface="Courier New" pitchFamily="49" charset="0"/>
              </a:rPr>
              <a:t>type_info</a:t>
            </a:r>
            <a:endParaRPr lang="en-US" b="1" dirty="0">
              <a:solidFill>
                <a:schemeClr val="dk1"/>
              </a:solidFill>
              <a:latin typeface="Courier New" pitchFamily="49" charset="0"/>
              <a:cs typeface="Courier New" pitchFamily="49" charset="0"/>
            </a:endParaRPr>
          </a:p>
          <a:p>
            <a:pPr lvl="2"/>
            <a:r>
              <a:rPr lang="en-US" b="1" dirty="0" err="1">
                <a:solidFill>
                  <a:schemeClr val="dk1"/>
                </a:solidFill>
                <a:latin typeface="Courier New" pitchFamily="49" charset="0"/>
                <a:cs typeface="Courier New" pitchFamily="49" charset="0"/>
              </a:rPr>
              <a:t>typeid</a:t>
            </a:r>
            <a:r>
              <a:rPr lang="en-US" b="1" dirty="0">
                <a:solidFill>
                  <a:schemeClr val="dk1"/>
                </a:solidFill>
                <a:latin typeface="Courier New" pitchFamily="49" charset="0"/>
                <a:cs typeface="Courier New" pitchFamily="49" charset="0"/>
              </a:rPr>
              <a:t>( void) </a:t>
            </a:r>
            <a:r>
              <a:rPr lang="en-US" dirty="0"/>
              <a:t>for empty value</a:t>
            </a:r>
          </a:p>
          <a:p>
            <a:pPr lvl="1"/>
            <a:endParaRPr lang="en-US" sz="800" dirty="0"/>
          </a:p>
          <a:p>
            <a:endParaRPr lang="en-US" b="1" dirty="0">
              <a:solidFill>
                <a:schemeClr val="dk1"/>
              </a:solidFill>
              <a:latin typeface="Courier New" pitchFamily="49" charset="0"/>
              <a:cs typeface="Courier New" pitchFamily="49" charset="0"/>
            </a:endParaRPr>
          </a:p>
          <a:p>
            <a:r>
              <a:rPr lang="en-US" b="1" dirty="0" err="1">
                <a:solidFill>
                  <a:schemeClr val="dk1"/>
                </a:solidFill>
                <a:latin typeface="Courier New" pitchFamily="49" charset="0"/>
                <a:cs typeface="Courier New" pitchFamily="49" charset="0"/>
              </a:rPr>
              <a:t>any_cast</a:t>
            </a:r>
            <a:r>
              <a:rPr lang="en-US" dirty="0"/>
              <a:t> - type-safe access</a:t>
            </a:r>
          </a:p>
          <a:p>
            <a:pPr lvl="1"/>
            <a:r>
              <a:rPr lang="en-US" b="1" dirty="0" err="1">
                <a:solidFill>
                  <a:schemeClr val="dk1"/>
                </a:solidFill>
                <a:latin typeface="Courier New" pitchFamily="49" charset="0"/>
                <a:cs typeface="Courier New" pitchFamily="49" charset="0"/>
              </a:rPr>
              <a:t>bad_any_cast</a:t>
            </a:r>
            <a:r>
              <a:rPr lang="en-US" dirty="0"/>
              <a:t> if not compatible</a:t>
            </a:r>
          </a:p>
          <a:p>
            <a:pPr lvl="2"/>
            <a:r>
              <a:rPr lang="en-US" dirty="0"/>
              <a:t>runtime checking</a:t>
            </a:r>
          </a:p>
          <a:p>
            <a:pPr lvl="1"/>
            <a:r>
              <a:rPr lang="en-US" dirty="0"/>
              <a:t>pointer access possible</a:t>
            </a:r>
          </a:p>
          <a:p>
            <a:pPr lvl="2"/>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dirty="0"/>
              <a:t>confusing syntax</a:t>
            </a:r>
          </a:p>
          <a:p>
            <a:pPr lvl="1"/>
            <a:endParaRPr lang="en-US" sz="800" dirty="0"/>
          </a:p>
          <a:p>
            <a:endParaRPr lang="en-US" dirty="0"/>
          </a:p>
          <a:p>
            <a:r>
              <a:rPr lang="en-US" dirty="0"/>
              <a:t>more methods</a:t>
            </a:r>
          </a:p>
          <a:p>
            <a:pPr lvl="1"/>
            <a:r>
              <a:rPr lang="en-US" dirty="0"/>
              <a:t>emplace, swap, </a:t>
            </a:r>
            <a:r>
              <a:rPr lang="en-US" dirty="0" err="1"/>
              <a:t>make_any</a:t>
            </a:r>
            <a:endParaRPr lang="en-US" dirty="0"/>
          </a:p>
          <a:p>
            <a:endParaRPr lang="en-US" dirty="0"/>
          </a:p>
          <a:p>
            <a:pPr lvl="1"/>
            <a:endParaRPr lang="en-US" dirty="0"/>
          </a:p>
          <a:p>
            <a:endParaRPr lang="en-US" dirty="0"/>
          </a:p>
          <a:p>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t>any</a:t>
            </a:r>
          </a:p>
        </p:txBody>
      </p:sp>
      <p:sp>
        <p:nvSpPr>
          <p:cNvPr id="9" name="TextBox 8"/>
          <p:cNvSpPr txBox="1"/>
          <p:nvPr/>
        </p:nvSpPr>
        <p:spPr>
          <a:xfrm>
            <a:off x="4648200" y="885986"/>
            <a:ext cx="40386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any</a:t>
            </a:r>
            <a:r>
              <a:rPr lang="en-US" sz="1400" dirty="0">
                <a:latin typeface="Courier New" pitchFamily="49" charset="0"/>
                <a:cs typeface="Courier New" pitchFamily="49" charset="0"/>
              </a:rPr>
              <a:t> x;</a:t>
            </a:r>
          </a:p>
          <a:p>
            <a:r>
              <a:rPr lang="en-US" sz="1400" dirty="0">
                <a:latin typeface="Courier New" pitchFamily="49" charset="0"/>
                <a:cs typeface="Courier New" pitchFamily="49" charset="0"/>
              </a:rPr>
              <a:t>x = "hello";</a:t>
            </a:r>
          </a:p>
          <a:p>
            <a:r>
              <a:rPr lang="en-US" sz="1400" dirty="0">
                <a:latin typeface="Courier New" pitchFamily="49" charset="0"/>
                <a:cs typeface="Courier New" pitchFamily="49" charset="0"/>
              </a:rPr>
              <a:t>x = 1;</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x);</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type</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typeid</a:t>
            </a:r>
            <a:r>
              <a:rPr lang="en-US" sz="1400" dirty="0">
                <a:latin typeface="Courier New" pitchFamily="49" charset="0"/>
                <a:cs typeface="Courier New" pitchFamily="49" charset="0"/>
              </a:rPr>
              <a:t>( string))</a:t>
            </a:r>
          </a:p>
          <a:p>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reset</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p = </a:t>
            </a:r>
            <a:r>
              <a:rPr lang="en-US" sz="1400" b="1" dirty="0" err="1">
                <a:latin typeface="Courier New" pitchFamily="49" charset="0"/>
                <a:cs typeface="Courier New" pitchFamily="49" charset="0"/>
              </a:rPr>
              <a:t>any_cast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x);  // </a:t>
            </a:r>
            <a:r>
              <a:rPr lang="en-US" sz="1400" b="1" dirty="0">
                <a:solidFill>
                  <a:srgbClr val="C00000"/>
                </a:solidFill>
                <a:latin typeface="Courier New" pitchFamily="49" charset="0"/>
                <a:cs typeface="Courier New" pitchFamily="49" charset="0"/>
              </a:rPr>
              <a:t>!!</a:t>
            </a:r>
          </a:p>
        </p:txBody>
      </p:sp>
      <p:sp>
        <p:nvSpPr>
          <p:cNvPr id="12" name="TextBox 11"/>
          <p:cNvSpPr txBox="1"/>
          <p:nvPr/>
        </p:nvSpPr>
        <p:spPr>
          <a:xfrm>
            <a:off x="4648200" y="3744103"/>
            <a:ext cx="4038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vector&lt;any&gt;</a:t>
            </a:r>
            <a:r>
              <a:rPr lang="en-US" sz="1400" dirty="0">
                <a:latin typeface="Courier New" pitchFamily="49" charset="0"/>
                <a:cs typeface="Courier New" pitchFamily="49" charset="0"/>
              </a:rPr>
              <a:t> y{ </a:t>
            </a:r>
            <a:r>
              <a:rPr lang="en-US" sz="1400" b="1" dirty="0">
                <a:latin typeface="Courier New" pitchFamily="49" charset="0"/>
                <a:cs typeface="Courier New" pitchFamily="49" charset="0"/>
              </a:rPr>
              <a:t>1, 2.9, "</a:t>
            </a:r>
            <a:r>
              <a:rPr lang="en-US" sz="1400" b="1" dirty="0" err="1">
                <a:latin typeface="Courier New" pitchFamily="49" charset="0"/>
                <a:cs typeface="Courier New" pitchFamily="49" charset="0"/>
              </a:rPr>
              <a:t>ahoj</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&gt;(y[0]);</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double</a:t>
            </a:r>
            <a:r>
              <a:rPr lang="en-US" sz="1400" dirty="0">
                <a:latin typeface="Courier New" pitchFamily="49" charset="0"/>
                <a:cs typeface="Courier New" pitchFamily="49" charset="0"/>
              </a:rPr>
              <a:t>&gt;(y[1]);</a:t>
            </a:r>
          </a:p>
          <a:p>
            <a:r>
              <a:rPr lang="en-US" sz="1400" dirty="0" err="1">
                <a:solidFill>
                  <a:srgbClr val="C00000"/>
                </a:solidFill>
                <a:latin typeface="Courier New" pitchFamily="49" charset="0"/>
                <a:cs typeface="Courier New" pitchFamily="49" charset="0"/>
              </a:rPr>
              <a:t>cout</a:t>
            </a:r>
            <a:r>
              <a:rPr lang="en-US" sz="1400" dirty="0">
                <a:solidFill>
                  <a:srgbClr val="C00000"/>
                </a:solidFill>
                <a:latin typeface="Courier New" pitchFamily="49" charset="0"/>
                <a:cs typeface="Courier New" pitchFamily="49" charset="0"/>
              </a:rPr>
              <a:t> &lt;&lt; </a:t>
            </a:r>
            <a:r>
              <a:rPr lang="en-US" sz="1400" dirty="0" err="1">
                <a:solidFill>
                  <a:srgbClr val="C00000"/>
                </a:solidFill>
                <a:latin typeface="Courier New" pitchFamily="49" charset="0"/>
                <a:cs typeface="Courier New" pitchFamily="49" charset="0"/>
              </a:rPr>
              <a:t>any_cast</a:t>
            </a:r>
            <a:r>
              <a:rPr lang="en-US" sz="1400" dirty="0">
                <a:solidFill>
                  <a:srgbClr val="C00000"/>
                </a:solidFill>
                <a:latin typeface="Courier New" pitchFamily="49" charset="0"/>
                <a:cs typeface="Courier New" pitchFamily="49" charset="0"/>
              </a:rPr>
              <a:t>&lt;</a:t>
            </a:r>
            <a:r>
              <a:rPr lang="en-US" sz="1400" b="1" dirty="0">
                <a:solidFill>
                  <a:srgbClr val="C00000"/>
                </a:solidFill>
                <a:latin typeface="Courier New" pitchFamily="49" charset="0"/>
                <a:cs typeface="Courier New" pitchFamily="49" charset="0"/>
              </a:rPr>
              <a:t>string</a:t>
            </a:r>
            <a:r>
              <a:rPr lang="en-US" sz="1400" dirty="0">
                <a:solidFill>
                  <a:srgbClr val="C00000"/>
                </a:solidFill>
                <a:latin typeface="Courier New" pitchFamily="49" charset="0"/>
                <a:cs typeface="Courier New" pitchFamily="49" charset="0"/>
              </a:rPr>
              <a:t>&gt;(y[2]);</a:t>
            </a:r>
          </a:p>
        </p:txBody>
      </p:sp>
      <p:sp>
        <p:nvSpPr>
          <p:cNvPr id="13" name="AutoShape 30"/>
          <p:cNvSpPr>
            <a:spLocks noChangeArrowheads="1"/>
          </p:cNvSpPr>
          <p:nvPr/>
        </p:nvSpPr>
        <p:spPr bwMode="auto">
          <a:xfrm>
            <a:off x="6705600" y="4928279"/>
            <a:ext cx="1981200" cy="380433"/>
          </a:xfrm>
          <a:prstGeom prst="wedgeRoundRectCallout">
            <a:avLst>
              <a:gd name="adj1" fmla="val -49881"/>
              <a:gd name="adj2" fmla="val -1265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throw </a:t>
            </a:r>
            <a:r>
              <a:rPr lang="en-US" sz="1400" dirty="0" err="1"/>
              <a:t>bad_any_cast</a:t>
            </a:r>
            <a:endParaRPr lang="en-US" sz="1400" dirty="0"/>
          </a:p>
        </p:txBody>
      </p:sp>
    </p:spTree>
    <p:extLst>
      <p:ext uri="{BB962C8B-B14F-4D97-AF65-F5344CB8AC3E}">
        <p14:creationId xmlns:p14="http://schemas.microsoft.com/office/powerpoint/2010/main" val="83443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r>
              <a:rPr lang="en-US" dirty="0"/>
              <a:t>type-safe union</a:t>
            </a:r>
          </a:p>
          <a:p>
            <a:pPr lvl="1"/>
            <a:r>
              <a:rPr lang="en-US" dirty="0"/>
              <a:t>value of one of its alternative types</a:t>
            </a:r>
          </a:p>
          <a:p>
            <a:pPr lvl="2"/>
            <a:r>
              <a:rPr lang="en-US" dirty="0"/>
              <a:t>references and arrays not allowed</a:t>
            </a:r>
          </a:p>
          <a:p>
            <a:pPr lvl="2"/>
            <a:r>
              <a:rPr lang="en-US" dirty="0"/>
              <a:t>dynamic allocation not allowed</a:t>
            </a:r>
          </a:p>
          <a:p>
            <a:pPr lvl="1"/>
            <a:r>
              <a:rPr lang="en-US" dirty="0"/>
              <a:t>access by index or type</a:t>
            </a:r>
          </a:p>
          <a:p>
            <a:pPr lvl="1"/>
            <a:r>
              <a:rPr lang="en-US" sz="1800" dirty="0"/>
              <a:t>'no variant': </a:t>
            </a:r>
            <a:r>
              <a:rPr lang="en-US" sz="1800" b="1" dirty="0">
                <a:solidFill>
                  <a:schemeClr val="dk1"/>
                </a:solidFill>
                <a:latin typeface="Courier New" pitchFamily="49" charset="0"/>
                <a:cs typeface="Courier New" pitchFamily="49" charset="0"/>
              </a:rPr>
              <a:t>variant&lt;</a:t>
            </a:r>
            <a:r>
              <a:rPr lang="en-US" sz="1800" b="1" dirty="0" err="1">
                <a:solidFill>
                  <a:schemeClr val="dk1"/>
                </a:solidFill>
                <a:latin typeface="Courier New" pitchFamily="49" charset="0"/>
                <a:cs typeface="Courier New" pitchFamily="49" charset="0"/>
              </a:rPr>
              <a:t>monostate</a:t>
            </a:r>
            <a:r>
              <a:rPr lang="en-US" sz="1800" b="1" dirty="0">
                <a:solidFill>
                  <a:schemeClr val="dk1"/>
                </a:solidFill>
                <a:latin typeface="Courier New" pitchFamily="49" charset="0"/>
                <a:cs typeface="Courier New" pitchFamily="49" charset="0"/>
              </a:rPr>
              <a:t>&gt;</a:t>
            </a:r>
          </a:p>
          <a:p>
            <a:pPr lvl="1"/>
            <a:r>
              <a:rPr lang="en-US" sz="1800" b="1" dirty="0" err="1">
                <a:solidFill>
                  <a:schemeClr val="dk1"/>
                </a:solidFill>
                <a:latin typeface="Courier New" pitchFamily="49" charset="0"/>
                <a:cs typeface="Courier New" pitchFamily="49" charset="0"/>
              </a:rPr>
              <a:t>bad_variant_access</a:t>
            </a:r>
            <a:endParaRPr lang="en-US" sz="1800" b="1" dirty="0">
              <a:solidFill>
                <a:schemeClr val="dk1"/>
              </a:solidFill>
              <a:latin typeface="Courier New" pitchFamily="49" charset="0"/>
              <a:cs typeface="Courier New" pitchFamily="49" charset="0"/>
            </a:endParaRPr>
          </a:p>
          <a:p>
            <a:pPr lvl="1"/>
            <a:r>
              <a:rPr lang="en-US" dirty="0"/>
              <a:t>conditional pointer access</a:t>
            </a:r>
          </a:p>
          <a:p>
            <a:pPr lvl="2"/>
            <a:endParaRPr lang="en-US" dirty="0"/>
          </a:p>
          <a:p>
            <a:r>
              <a:rPr lang="en-US" dirty="0"/>
              <a:t>index</a:t>
            </a:r>
          </a:p>
          <a:p>
            <a:pPr lvl="1"/>
            <a:r>
              <a:rPr lang="en-US" dirty="0"/>
              <a:t>0-based index of current alternative</a:t>
            </a:r>
          </a:p>
          <a:p>
            <a:pPr lvl="2"/>
            <a:endParaRPr lang="en-US" dirty="0"/>
          </a:p>
          <a:p>
            <a:r>
              <a:rPr lang="en-US" dirty="0"/>
              <a:t>compile-time methods:</a:t>
            </a:r>
          </a:p>
          <a:p>
            <a:pPr lvl="1"/>
            <a:r>
              <a:rPr lang="en-US" dirty="0" err="1"/>
              <a:t>variant_size</a:t>
            </a:r>
            <a:r>
              <a:rPr lang="en-US" dirty="0"/>
              <a:t>, </a:t>
            </a:r>
            <a:r>
              <a:rPr lang="en-US" dirty="0" err="1"/>
              <a:t>variant_alternative</a:t>
            </a:r>
            <a:endParaRPr lang="en-US" dirty="0"/>
          </a:p>
          <a:p>
            <a:r>
              <a:rPr lang="en-US" dirty="0"/>
              <a:t>more methods:</a:t>
            </a:r>
          </a:p>
          <a:p>
            <a:pPr lvl="1"/>
            <a:r>
              <a:rPr lang="en-US" dirty="0"/>
              <a:t>emplace, swap, operator &lt;=&gt;</a:t>
            </a:r>
            <a:endParaRPr lang="cs-CZ" dirty="0"/>
          </a:p>
        </p:txBody>
      </p:sp>
      <p:sp>
        <p:nvSpPr>
          <p:cNvPr id="3" name="Title 2"/>
          <p:cNvSpPr>
            <a:spLocks noGrp="1"/>
          </p:cNvSpPr>
          <p:nvPr>
            <p:ph type="title"/>
          </p:nvPr>
        </p:nvSpPr>
        <p:spPr/>
        <p:txBody>
          <a:bodyPr/>
          <a:lstStyle/>
          <a:p>
            <a:r>
              <a:rPr lang="en-US" dirty="0"/>
              <a:t>variant</a:t>
            </a:r>
          </a:p>
        </p:txBody>
      </p:sp>
      <p:sp>
        <p:nvSpPr>
          <p:cNvPr id="8" name="TextBox 7"/>
          <p:cNvSpPr txBox="1"/>
          <p:nvPr/>
        </p:nvSpPr>
        <p:spPr>
          <a:xfrm>
            <a:off x="4876800" y="1426366"/>
            <a:ext cx="3810000" cy="35394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b="1" dirty="0" err="1">
                <a:solidFill>
                  <a:srgbClr val="0070C0"/>
                </a:solidFill>
                <a:latin typeface="Courier New" pitchFamily="49" charset="0"/>
                <a:cs typeface="Courier New" pitchFamily="49" charset="0"/>
              </a:rPr>
              <a:t>int</a:t>
            </a:r>
            <a:r>
              <a:rPr lang="en-US" sz="1400" b="1" dirty="0">
                <a:solidFill>
                  <a:srgbClr val="0070C0"/>
                </a:solidFill>
                <a:latin typeface="Courier New" pitchFamily="49" charset="0"/>
                <a:cs typeface="Courier New" pitchFamily="49" charset="0"/>
              </a:rPr>
              <a:t>, float, string</a:t>
            </a:r>
            <a:r>
              <a:rPr lang="en-US" sz="1400" dirty="0">
                <a:latin typeface="Courier New" pitchFamily="49" charset="0"/>
                <a:cs typeface="Courier New" pitchFamily="49" charset="0"/>
              </a:rPr>
              <a:t>&gt; v, w;</a:t>
            </a:r>
          </a:p>
          <a:p>
            <a:r>
              <a:rPr lang="en-US" sz="1400" dirty="0">
                <a:latin typeface="Courier New" pitchFamily="49" charset="0"/>
                <a:cs typeface="Courier New" pitchFamily="49" charset="0"/>
              </a:rPr>
              <a:t>v = 12;</a:t>
            </a:r>
          </a:p>
          <a:p>
            <a:r>
              <a:rPr lang="en-US" sz="1400" dirty="0">
                <a:latin typeface="Courier New" pitchFamily="49" charset="0"/>
                <a:cs typeface="Courier New" pitchFamily="49" charset="0"/>
              </a:rPr>
              <a:t>auto x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v = "</a:t>
            </a:r>
            <a:r>
              <a:rPr lang="en-US" sz="1400" dirty="0" err="1">
                <a:latin typeface="Courier New" pitchFamily="49" charset="0"/>
                <a:cs typeface="Courier New" pitchFamily="49" charset="0"/>
              </a:rPr>
              <a:t>abcd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y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2</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w = get&lt;string&gt;(v);</a:t>
            </a:r>
          </a:p>
          <a:p>
            <a:r>
              <a:rPr lang="en-US" sz="1400" b="1" dirty="0">
                <a:latin typeface="Courier New" pitchFamily="49" charset="0"/>
                <a:cs typeface="Courier New" pitchFamily="49" charset="0"/>
              </a:rPr>
              <a:t>w = v;</a:t>
            </a:r>
          </a:p>
          <a:p>
            <a:endParaRPr lang="en-US" sz="1400" b="1" dirty="0">
              <a:latin typeface="Courier New" pitchFamily="49" charset="0"/>
              <a:cs typeface="Courier New" pitchFamily="49" charset="0"/>
            </a:endParaRP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index</a:t>
            </a:r>
            <a:r>
              <a:rPr lang="en-US" sz="1400" dirty="0">
                <a:latin typeface="Courier New" pitchFamily="49" charset="0"/>
                <a:cs typeface="Courier New" pitchFamily="49" charset="0"/>
              </a:rPr>
              <a:t>(); // 2</a:t>
            </a:r>
          </a:p>
          <a:p>
            <a:r>
              <a:rPr lang="en-US" sz="1400" dirty="0">
                <a:latin typeface="Courier New" pitchFamily="49" charset="0"/>
                <a:cs typeface="Courier New" pitchFamily="49" charset="0"/>
              </a:rPr>
              <a:t>if( </a:t>
            </a:r>
            <a:r>
              <a:rPr lang="en-US" sz="1400" b="1" dirty="0" err="1">
                <a:latin typeface="Courier New" pitchFamily="49" charset="0"/>
                <a:cs typeface="Courier New" pitchFamily="49" charset="0"/>
              </a:rPr>
              <a:t>holds_alternative</a:t>
            </a:r>
            <a:r>
              <a:rPr lang="en-US" sz="1400" dirty="0">
                <a:latin typeface="Courier New" pitchFamily="49" charset="0"/>
                <a:cs typeface="Courier New" pitchFamily="49" charset="0"/>
              </a:rPr>
              <a:t>&lt;string&gt;(v))</a:t>
            </a:r>
          </a:p>
          <a:p>
            <a:r>
              <a:rPr lang="en-US" sz="1400" dirty="0">
                <a:latin typeface="Courier New" pitchFamily="49" charset="0"/>
                <a:cs typeface="Courier New" pitchFamily="49" charset="0"/>
              </a:rPr>
              <a:t>  ....</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if( auto </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get_if</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v))</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"not an integer";</a:t>
            </a:r>
          </a:p>
        </p:txBody>
      </p:sp>
      <p:sp>
        <p:nvSpPr>
          <p:cNvPr id="10" name="AutoShape 30"/>
          <p:cNvSpPr>
            <a:spLocks noChangeArrowheads="1"/>
          </p:cNvSpPr>
          <p:nvPr/>
        </p:nvSpPr>
        <p:spPr bwMode="auto">
          <a:xfrm>
            <a:off x="7315200" y="5149728"/>
            <a:ext cx="1524000" cy="558121"/>
          </a:xfrm>
          <a:prstGeom prst="wedgeRoundRectCallout">
            <a:avLst>
              <a:gd name="adj1" fmla="val 256"/>
              <a:gd name="adj2" fmla="val -1994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int</a:t>
            </a:r>
            <a:r>
              <a:rPr lang="en-US" sz="1400" dirty="0"/>
              <a:t>*</a:t>
            </a:r>
          </a:p>
          <a:p>
            <a:pPr algn="ctr"/>
            <a:r>
              <a:rPr lang="en-US" sz="1400" dirty="0"/>
              <a:t>null on error</a:t>
            </a:r>
          </a:p>
        </p:txBody>
      </p:sp>
      <p:sp>
        <p:nvSpPr>
          <p:cNvPr id="9" name="AutoShape 30"/>
          <p:cNvSpPr>
            <a:spLocks noChangeArrowheads="1"/>
          </p:cNvSpPr>
          <p:nvPr/>
        </p:nvSpPr>
        <p:spPr bwMode="auto">
          <a:xfrm>
            <a:off x="3733800" y="3429000"/>
            <a:ext cx="76200" cy="76200"/>
          </a:xfrm>
          <a:prstGeom prst="wedgeRoundRectCallout">
            <a:avLst>
              <a:gd name="adj1" fmla="val 1604169"/>
              <a:gd name="adj2" fmla="val 700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 name="AutoShape 30"/>
          <p:cNvSpPr>
            <a:spLocks noChangeArrowheads="1"/>
          </p:cNvSpPr>
          <p:nvPr/>
        </p:nvSpPr>
        <p:spPr bwMode="auto">
          <a:xfrm>
            <a:off x="3737811" y="2438400"/>
            <a:ext cx="76200" cy="76200"/>
          </a:xfrm>
          <a:prstGeom prst="wedgeRoundRectCallout">
            <a:avLst>
              <a:gd name="adj1" fmla="val 1455211"/>
              <a:gd name="adj2" fmla="val -5650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3" name="AutoShape 30"/>
          <p:cNvSpPr>
            <a:spLocks noChangeArrowheads="1"/>
          </p:cNvSpPr>
          <p:nvPr/>
        </p:nvSpPr>
        <p:spPr bwMode="auto">
          <a:xfrm>
            <a:off x="3733800" y="2544679"/>
            <a:ext cx="76200" cy="76200"/>
          </a:xfrm>
          <a:prstGeom prst="wedgeRoundRectCallout">
            <a:avLst>
              <a:gd name="adj1" fmla="val 1565738"/>
              <a:gd name="adj2" fmla="val -1465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extLst>
      <p:ext uri="{BB962C8B-B14F-4D97-AF65-F5344CB8AC3E}">
        <p14:creationId xmlns:p14="http://schemas.microsoft.com/office/powerpoint/2010/main" val="350645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28800" y="4380284"/>
            <a:ext cx="5181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w =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(auto&amp;&amp;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-&gt; </a:t>
            </a:r>
            <a:r>
              <a:rPr lang="en-US" sz="1400" b="1" dirty="0" err="1">
                <a:solidFill>
                  <a:srgbClr val="0033CC"/>
                </a:solidFill>
                <a:latin typeface="Courier New" pitchFamily="49" charset="0"/>
                <a:cs typeface="Courier New" pitchFamily="49" charset="0"/>
              </a:rPr>
              <a:t>myvar</a:t>
            </a:r>
            <a:r>
              <a:rPr lang="en-US" sz="1400" b="1"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 return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v);</a:t>
            </a:r>
          </a:p>
        </p:txBody>
      </p:sp>
      <p:sp>
        <p:nvSpPr>
          <p:cNvPr id="2" name="Content Placeholder 1"/>
          <p:cNvSpPr>
            <a:spLocks noGrp="1"/>
          </p:cNvSpPr>
          <p:nvPr>
            <p:ph idx="1"/>
          </p:nvPr>
        </p:nvSpPr>
        <p:spPr>
          <a:xfrm>
            <a:off x="228600" y="914400"/>
            <a:ext cx="8763000" cy="5791200"/>
          </a:xfrm>
        </p:spPr>
        <p:txBody>
          <a:bodyPr>
            <a:normAutofit/>
          </a:bodyPr>
          <a:lstStyle/>
          <a:p>
            <a:pPr marL="914400" lvl="3" indent="0">
              <a:buNone/>
            </a:pPr>
            <a:endParaRPr lang="en-US" dirty="0"/>
          </a:p>
          <a:p>
            <a:r>
              <a:rPr lang="en-US" dirty="0" err="1"/>
              <a:t>std</a:t>
            </a:r>
            <a:r>
              <a:rPr lang="en-US" dirty="0"/>
              <a:t>::visit</a:t>
            </a:r>
          </a:p>
          <a:p>
            <a:pPr lvl="1"/>
            <a:r>
              <a:rPr lang="en-US" dirty="0"/>
              <a:t>polymorphic visitor</a:t>
            </a:r>
          </a:p>
          <a:p>
            <a:pPr lvl="1"/>
            <a:r>
              <a:rPr lang="en-US" dirty="0"/>
              <a:t>parameter: any </a:t>
            </a:r>
            <a:r>
              <a:rPr lang="en-US" sz="1800" b="1" dirty="0">
                <a:solidFill>
                  <a:schemeClr val="dk1"/>
                </a:solidFill>
                <a:latin typeface="Courier New" pitchFamily="49" charset="0"/>
                <a:cs typeface="Courier New" pitchFamily="49" charset="0"/>
              </a:rPr>
              <a:t>Callable</a:t>
            </a:r>
          </a:p>
          <a:p>
            <a:pPr lvl="2"/>
            <a:r>
              <a:rPr lang="en-US" dirty="0"/>
              <a:t>overloaded function, </a:t>
            </a:r>
            <a:r>
              <a:rPr lang="en-US" dirty="0" err="1"/>
              <a:t>functor</a:t>
            </a:r>
            <a:r>
              <a:rPr lang="en-US" dirty="0"/>
              <a:t>, lambda</a:t>
            </a:r>
          </a:p>
          <a:p>
            <a:pPr lvl="1"/>
            <a:r>
              <a:rPr lang="en-US" dirty="0"/>
              <a:t>each type (value) is </a:t>
            </a:r>
            <a:r>
              <a:rPr lang="en-US" b="1" dirty="0"/>
              <a:t>dynamically</a:t>
            </a:r>
            <a:r>
              <a:rPr lang="en-US" dirty="0"/>
              <a:t> dispatched to the matching overload</a:t>
            </a:r>
          </a:p>
          <a:p>
            <a:pPr lvl="2"/>
            <a:r>
              <a:rPr lang="en-US" dirty="0"/>
              <a:t>runtime!</a:t>
            </a:r>
          </a:p>
          <a:p>
            <a:endParaRPr lang="en-US" dirty="0"/>
          </a:p>
          <a:p>
            <a:endParaRPr lang="en-US" dirty="0"/>
          </a:p>
          <a:p>
            <a:endParaRPr lang="en-US" dirty="0"/>
          </a:p>
          <a:p>
            <a:endParaRPr lang="en-US" dirty="0"/>
          </a:p>
          <a:p>
            <a:endParaRPr lang="en-US" dirty="0"/>
          </a:p>
          <a:p>
            <a:endParaRPr lang="en-US" dirty="0"/>
          </a:p>
          <a:p>
            <a:r>
              <a:rPr lang="en-US" dirty="0"/>
              <a:t>C++17</a:t>
            </a:r>
          </a:p>
          <a:p>
            <a:pPr lvl="1"/>
            <a:r>
              <a:rPr lang="en-US" dirty="0" err="1"/>
              <a:t>std</a:t>
            </a:r>
            <a:r>
              <a:rPr lang="en-US" dirty="0"/>
              <a:t>::variant</a:t>
            </a:r>
          </a:p>
          <a:p>
            <a:r>
              <a:rPr lang="en-US" dirty="0">
                <a:solidFill>
                  <a:schemeClr val="bg1">
                    <a:lumMod val="50000"/>
                  </a:schemeClr>
                </a:solidFill>
              </a:rPr>
              <a:t>C++26/29 ?</a:t>
            </a:r>
          </a:p>
          <a:p>
            <a:pPr lvl="1"/>
            <a:r>
              <a:rPr lang="en-US" dirty="0">
                <a:solidFill>
                  <a:schemeClr val="bg1">
                    <a:lumMod val="50000"/>
                  </a:schemeClr>
                </a:solidFill>
              </a:rPr>
              <a:t>method, language variant, pattern matching </a:t>
            </a:r>
            <a:r>
              <a:rPr lang="en-US" i="1" dirty="0">
                <a:solidFill>
                  <a:schemeClr val="bg1">
                    <a:lumMod val="50000"/>
                  </a:schemeClr>
                </a:solidFill>
              </a:rPr>
              <a:t> </a:t>
            </a:r>
            <a:r>
              <a:rPr lang="en-US" i="1" dirty="0">
                <a:solidFill>
                  <a:schemeClr val="bg1">
                    <a:lumMod val="50000"/>
                  </a:schemeClr>
                </a:solidFill>
                <a:latin typeface="Lucida Sans Unicode" panose="020B0602030504020204" pitchFamily="34" charset="0"/>
                <a:cs typeface="Lucida Sans Unicode" panose="020B0602030504020204" pitchFamily="34" charset="0"/>
              </a:rPr>
              <a:t>↪</a:t>
            </a:r>
            <a:r>
              <a:rPr lang="en-US" i="1" dirty="0">
                <a:solidFill>
                  <a:schemeClr val="bg1">
                    <a:lumMod val="50000"/>
                  </a:schemeClr>
                </a:solidFill>
              </a:rPr>
              <a:t> later</a:t>
            </a:r>
          </a:p>
        </p:txBody>
      </p:sp>
      <p:sp>
        <p:nvSpPr>
          <p:cNvPr id="3" name="Title 2"/>
          <p:cNvSpPr>
            <a:spLocks noGrp="1"/>
          </p:cNvSpPr>
          <p:nvPr>
            <p:ph type="title"/>
          </p:nvPr>
        </p:nvSpPr>
        <p:spPr/>
        <p:txBody>
          <a:bodyPr/>
          <a:lstStyle/>
          <a:p>
            <a:r>
              <a:rPr lang="en-US" dirty="0"/>
              <a:t>variant &amp; visit</a:t>
            </a:r>
          </a:p>
        </p:txBody>
      </p:sp>
      <p:sp>
        <p:nvSpPr>
          <p:cNvPr id="8" name="TextBox 7"/>
          <p:cNvSpPr txBox="1"/>
          <p:nvPr/>
        </p:nvSpPr>
        <p:spPr>
          <a:xfrm>
            <a:off x="1828800" y="3048000"/>
            <a:ext cx="5181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1, 2.1, "tri" };</a:t>
            </a:r>
          </a:p>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[](auto&amp;&amp; </a:t>
            </a:r>
            <a:r>
              <a:rPr lang="en-US" sz="1400" b="1" dirty="0" err="1">
                <a:solidFill>
                  <a:srgbClr val="0033CC"/>
                </a:solidFill>
                <a:latin typeface="Courier New" pitchFamily="49" charset="0"/>
                <a:cs typeface="Courier New" pitchFamily="49" charset="0"/>
              </a:rPr>
              <a:t>arg</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&lt;&lt;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6172200" y="5045137"/>
            <a:ext cx="2286000" cy="609600"/>
          </a:xfrm>
          <a:prstGeom prst="wedgeRoundRectCallout">
            <a:avLst>
              <a:gd name="adj1" fmla="val -56265"/>
              <a:gd name="adj2" fmla="val -1115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return another variant</a:t>
            </a:r>
          </a:p>
          <a:p>
            <a:pPr algn="ctr"/>
            <a:r>
              <a:rPr lang="en-US" sz="1400" i="1" dirty="0"/>
              <a:t>common idiom</a:t>
            </a:r>
          </a:p>
        </p:txBody>
      </p:sp>
      <p:sp>
        <p:nvSpPr>
          <p:cNvPr id="9" name="AutoShape 30"/>
          <p:cNvSpPr>
            <a:spLocks noChangeArrowheads="1"/>
          </p:cNvSpPr>
          <p:nvPr/>
        </p:nvSpPr>
        <p:spPr bwMode="auto">
          <a:xfrm>
            <a:off x="457200" y="3543419"/>
            <a:ext cx="1295400" cy="609600"/>
          </a:xfrm>
          <a:prstGeom prst="wedgeRoundRectCallout">
            <a:avLst>
              <a:gd name="adj1" fmla="val 75615"/>
              <a:gd name="adj2" fmla="val 9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must accept all variants</a:t>
            </a:r>
          </a:p>
        </p:txBody>
      </p:sp>
      <p:sp>
        <p:nvSpPr>
          <p:cNvPr id="11" name="AutoShape 30"/>
          <p:cNvSpPr>
            <a:spLocks noChangeArrowheads="1"/>
          </p:cNvSpPr>
          <p:nvPr/>
        </p:nvSpPr>
        <p:spPr bwMode="auto">
          <a:xfrm>
            <a:off x="6858000" y="2933819"/>
            <a:ext cx="1953016" cy="609600"/>
          </a:xfrm>
          <a:prstGeom prst="wedgeRoundRectCallout">
            <a:avLst>
              <a:gd name="adj1" fmla="val -118537"/>
              <a:gd name="adj2" fmla="val 810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polymorphic code</a:t>
            </a:r>
            <a:br>
              <a:rPr lang="en-US" sz="1400" dirty="0"/>
            </a:br>
            <a:r>
              <a:rPr lang="en-US" sz="1400" dirty="0"/>
              <a:t> or overloads</a:t>
            </a:r>
          </a:p>
        </p:txBody>
      </p:sp>
      <p:sp>
        <p:nvSpPr>
          <p:cNvPr id="13" name="AutoShape 30"/>
          <p:cNvSpPr>
            <a:spLocks noChangeArrowheads="1"/>
          </p:cNvSpPr>
          <p:nvPr/>
        </p:nvSpPr>
        <p:spPr bwMode="auto">
          <a:xfrm>
            <a:off x="3581400" y="5310243"/>
            <a:ext cx="152400" cy="76200"/>
          </a:xfrm>
          <a:prstGeom prst="wedgeRoundRectCallout">
            <a:avLst>
              <a:gd name="adj1" fmla="val 73633"/>
              <a:gd name="adj2" fmla="val -6597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 name="TextBox 11"/>
          <p:cNvSpPr txBox="1"/>
          <p:nvPr/>
        </p:nvSpPr>
        <p:spPr>
          <a:xfrm>
            <a:off x="5791200" y="916611"/>
            <a:ext cx="23622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v;</a:t>
            </a:r>
          </a:p>
        </p:txBody>
      </p:sp>
      <p:sp>
        <p:nvSpPr>
          <p:cNvPr id="15" name="AutoShape 30"/>
          <p:cNvSpPr>
            <a:spLocks noChangeArrowheads="1"/>
          </p:cNvSpPr>
          <p:nvPr/>
        </p:nvSpPr>
        <p:spPr bwMode="auto">
          <a:xfrm>
            <a:off x="6934200" y="1642021"/>
            <a:ext cx="1524000" cy="601894"/>
          </a:xfrm>
          <a:prstGeom prst="wedgeRoundRectCallout">
            <a:avLst>
              <a:gd name="adj1" fmla="val -55840"/>
              <a:gd name="adj2" fmla="val -8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a:t>
            </a:r>
          </a:p>
          <a:p>
            <a:pPr algn="ctr"/>
            <a:r>
              <a:rPr lang="en-US" sz="1400" dirty="0"/>
              <a:t>compile time</a:t>
            </a:r>
          </a:p>
        </p:txBody>
      </p:sp>
    </p:spTree>
    <p:extLst>
      <p:ext uri="{BB962C8B-B14F-4D97-AF65-F5344CB8AC3E}">
        <p14:creationId xmlns:p14="http://schemas.microsoft.com/office/powerpoint/2010/main" val="6628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r>
              <a:rPr lang="en-US" dirty="0"/>
              <a:t>C++17/20 features that compose the pattern</a:t>
            </a:r>
          </a:p>
          <a:p>
            <a:pPr lvl="1"/>
            <a:r>
              <a:rPr lang="en-US" dirty="0"/>
              <a:t>extension to aggregate initialization</a:t>
            </a:r>
          </a:p>
          <a:p>
            <a:pPr lvl="1"/>
            <a:r>
              <a:rPr lang="en-US" dirty="0"/>
              <a:t>pack expansions in using declarations</a:t>
            </a:r>
          </a:p>
          <a:p>
            <a:pPr lvl="1"/>
            <a:r>
              <a:rPr lang="en-US" dirty="0"/>
              <a:t>CTAD, custom </a:t>
            </a:r>
            <a:r>
              <a:rPr lang="en-US" dirty="0">
                <a:solidFill>
                  <a:schemeClr val="bg1">
                    <a:lumMod val="50000"/>
                  </a:schemeClr>
                </a:solidFill>
              </a:rPr>
              <a:t>template argument </a:t>
            </a:r>
            <a:r>
              <a:rPr lang="en-US" dirty="0"/>
              <a:t>deduction guides</a:t>
            </a:r>
          </a:p>
          <a:p>
            <a:pPr lvl="1"/>
            <a:r>
              <a:rPr lang="en-US" dirty="0"/>
              <a:t>CTAD and aggregates extension </a:t>
            </a:r>
            <a:r>
              <a:rPr lang="en-US" baseline="30000" dirty="0">
                <a:solidFill>
                  <a:srgbClr val="00B0F0"/>
                </a:solidFill>
              </a:rPr>
              <a:t>[C++20]</a:t>
            </a:r>
          </a:p>
          <a:p>
            <a:pPr lvl="1"/>
            <a:endParaRPr lang="en-US" dirty="0"/>
          </a:p>
        </p:txBody>
      </p:sp>
      <p:sp>
        <p:nvSpPr>
          <p:cNvPr id="3" name="Title 2"/>
          <p:cNvSpPr>
            <a:spLocks noGrp="1"/>
          </p:cNvSpPr>
          <p:nvPr>
            <p:ph type="title"/>
          </p:nvPr>
        </p:nvSpPr>
        <p:spPr/>
        <p:txBody>
          <a:bodyPr/>
          <a:lstStyle/>
          <a:p>
            <a:r>
              <a:rPr lang="en-US" dirty="0"/>
              <a:t>variant, visit &amp; overload</a:t>
            </a:r>
          </a:p>
        </p:txBody>
      </p:sp>
      <p:sp>
        <p:nvSpPr>
          <p:cNvPr id="5" name="TextBox 4"/>
          <p:cNvSpPr txBox="1"/>
          <p:nvPr/>
        </p:nvSpPr>
        <p:spPr>
          <a:xfrm>
            <a:off x="935951" y="2647205"/>
            <a:ext cx="485524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[](auto&amp;&amp;)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a:t>
            </a:r>
          </a:p>
        </p:txBody>
      </p:sp>
      <p:sp>
        <p:nvSpPr>
          <p:cNvPr id="6" name="TextBox 5"/>
          <p:cNvSpPr txBox="1"/>
          <p:nvPr/>
        </p:nvSpPr>
        <p:spPr>
          <a:xfrm>
            <a:off x="931931" y="1009920"/>
            <a:ext cx="4855249" cy="1600438"/>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ifs { 3.14};</a:t>
            </a:r>
          </a:p>
          <a:p>
            <a:r>
              <a:rPr lang="en-US" sz="1400" b="1" dirty="0" err="1">
                <a:solidFill>
                  <a:srgbClr val="C00000"/>
                </a:solidFill>
                <a:latin typeface="Courier New" pitchFamily="49" charset="0"/>
                <a:cs typeface="Courier New" pitchFamily="49" charset="0"/>
              </a:rPr>
              <a:t>struct</a:t>
            </a:r>
            <a:r>
              <a:rPr lang="en-US" sz="1400" b="1" dirty="0">
                <a:solidFill>
                  <a:srgbClr val="C00000"/>
                </a:solidFill>
                <a:latin typeface="Courier New" pitchFamily="49" charset="0"/>
                <a:cs typeface="Courier New" pitchFamily="49" charset="0"/>
              </a:rPr>
              <a: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(int)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(float)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b="1"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visit(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ifs);</a:t>
            </a:r>
          </a:p>
        </p:txBody>
      </p:sp>
      <p:sp>
        <p:nvSpPr>
          <p:cNvPr id="11" name="AutoShape 30"/>
          <p:cNvSpPr>
            <a:spLocks noChangeArrowheads="1"/>
          </p:cNvSpPr>
          <p:nvPr/>
        </p:nvSpPr>
        <p:spPr bwMode="auto">
          <a:xfrm>
            <a:off x="5334000" y="3126141"/>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3x </a:t>
            </a:r>
            <a:r>
              <a:rPr lang="en-US" sz="1600" dirty="0"/>
              <a:t> </a:t>
            </a:r>
            <a:r>
              <a:rPr lang="cs-CZ" sz="1600" dirty="0"/>
              <a:t>C++17</a:t>
            </a:r>
            <a:endParaRPr lang="en-US" sz="1600" dirty="0"/>
          </a:p>
        </p:txBody>
      </p:sp>
      <p:sp>
        <p:nvSpPr>
          <p:cNvPr id="14" name="AutoShape 30"/>
          <p:cNvSpPr>
            <a:spLocks noChangeArrowheads="1"/>
          </p:cNvSpPr>
          <p:nvPr/>
        </p:nvSpPr>
        <p:spPr bwMode="auto">
          <a:xfrm>
            <a:off x="5962070" y="1368492"/>
            <a:ext cx="1752600" cy="601894"/>
          </a:xfrm>
          <a:prstGeom prst="wedgeRoundRectCallout">
            <a:avLst>
              <a:gd name="adj1" fmla="val -70720"/>
              <a:gd name="adj2" fmla="val 117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overloaded code </a:t>
            </a:r>
            <a:br>
              <a:rPr lang="en-US" sz="1400" dirty="0"/>
            </a:br>
            <a:r>
              <a:rPr lang="en-US" sz="1400" dirty="0"/>
              <a:t>for each type</a:t>
            </a:r>
          </a:p>
        </p:txBody>
      </p:sp>
      <p:sp>
        <p:nvSpPr>
          <p:cNvPr id="15" name="TextBox 14"/>
          <p:cNvSpPr txBox="1"/>
          <p:nvPr/>
        </p:nvSpPr>
        <p:spPr>
          <a:xfrm>
            <a:off x="495300" y="6019800"/>
            <a:ext cx="8229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a:solidFill>
                  <a:schemeClr val="bg1">
                    <a:lumMod val="50000"/>
                  </a:schemeClr>
                </a:solidFill>
                <a:latin typeface="Courier New" pitchFamily="49" charset="0"/>
                <a:cs typeface="Courier New" pitchFamily="49" charset="0"/>
              </a:rPr>
              <a:t>template&lt;class... </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-&gt;</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&lt;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a:t>
            </a:r>
          </a:p>
        </p:txBody>
      </p:sp>
      <p:sp>
        <p:nvSpPr>
          <p:cNvPr id="16" name="AutoShape 30"/>
          <p:cNvSpPr>
            <a:spLocks noChangeArrowheads="1"/>
          </p:cNvSpPr>
          <p:nvPr/>
        </p:nvSpPr>
        <p:spPr bwMode="auto">
          <a:xfrm>
            <a:off x="6488260" y="4953077"/>
            <a:ext cx="2221089" cy="757913"/>
          </a:xfrm>
          <a:prstGeom prst="wedgeRoundRectCallout">
            <a:avLst>
              <a:gd name="adj1" fmla="val 822"/>
              <a:gd name="adj2" fmla="val 9283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struct</a:t>
            </a:r>
            <a:r>
              <a:rPr lang="en-US" sz="1400" dirty="0"/>
              <a:t> that inherits from several lambdas and uses their op()</a:t>
            </a:r>
          </a:p>
        </p:txBody>
      </p:sp>
      <p:sp>
        <p:nvSpPr>
          <p:cNvPr id="4" name="AutoShape 30">
            <a:extLst>
              <a:ext uri="{FF2B5EF4-FFF2-40B4-BE49-F238E27FC236}">
                <a16:creationId xmlns:a16="http://schemas.microsoft.com/office/drawing/2014/main" id="{3EDBF77C-1E04-6C13-C02C-C52EA7BA609B}"/>
              </a:ext>
            </a:extLst>
          </p:cNvPr>
          <p:cNvSpPr>
            <a:spLocks noChangeArrowheads="1"/>
          </p:cNvSpPr>
          <p:nvPr/>
        </p:nvSpPr>
        <p:spPr bwMode="auto">
          <a:xfrm>
            <a:off x="7321233" y="3126142"/>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2x </a:t>
            </a:r>
            <a:r>
              <a:rPr lang="en-US" sz="1600" dirty="0"/>
              <a:t> </a:t>
            </a:r>
            <a:r>
              <a:rPr lang="cs-CZ" sz="1600" dirty="0"/>
              <a:t>C++17</a:t>
            </a:r>
            <a:endParaRPr lang="en-US" sz="1600" dirty="0"/>
          </a:p>
          <a:p>
            <a:pPr algn="ctr"/>
            <a:r>
              <a:rPr lang="en-US" sz="1600" dirty="0">
                <a:solidFill>
                  <a:srgbClr val="FF0000"/>
                </a:solidFill>
              </a:rPr>
              <a:t>1x</a:t>
            </a:r>
            <a:r>
              <a:rPr lang="en-US" sz="1600" dirty="0"/>
              <a:t>  C++20</a:t>
            </a:r>
          </a:p>
        </p:txBody>
      </p:sp>
      <p:cxnSp>
        <p:nvCxnSpPr>
          <p:cNvPr id="7" name="Straight Arrow Connector 6">
            <a:extLst>
              <a:ext uri="{FF2B5EF4-FFF2-40B4-BE49-F238E27FC236}">
                <a16:creationId xmlns:a16="http://schemas.microsoft.com/office/drawing/2014/main" id="{39CBFD6F-6D8D-5654-DC73-1BE031154974}"/>
              </a:ext>
            </a:extLst>
          </p:cNvPr>
          <p:cNvCxnSpPr>
            <a:cxnSpLocks/>
          </p:cNvCxnSpPr>
          <p:nvPr/>
        </p:nvCxnSpPr>
        <p:spPr>
          <a:xfrm>
            <a:off x="6838370" y="3414443"/>
            <a:ext cx="400630" cy="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9" name="AutoShape 30">
            <a:extLst>
              <a:ext uri="{FF2B5EF4-FFF2-40B4-BE49-F238E27FC236}">
                <a16:creationId xmlns:a16="http://schemas.microsoft.com/office/drawing/2014/main" id="{D868A8B5-1C5D-FA7B-6F8F-A22842E77B09}"/>
              </a:ext>
            </a:extLst>
          </p:cNvPr>
          <p:cNvSpPr>
            <a:spLocks noChangeArrowheads="1"/>
          </p:cNvSpPr>
          <p:nvPr/>
        </p:nvSpPr>
        <p:spPr bwMode="auto">
          <a:xfrm>
            <a:off x="7317990" y="3712055"/>
            <a:ext cx="1390581" cy="35494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1x</a:t>
            </a:r>
            <a:r>
              <a:rPr lang="cs-CZ" sz="1600" dirty="0">
                <a:solidFill>
                  <a:schemeClr val="tx1"/>
                </a:solidFill>
              </a:rPr>
              <a:t> </a:t>
            </a:r>
            <a:r>
              <a:rPr lang="en-US" sz="1600" dirty="0"/>
              <a:t> C++2</a:t>
            </a:r>
            <a:r>
              <a:rPr lang="cs-CZ" sz="1600" dirty="0"/>
              <a:t>6</a:t>
            </a:r>
            <a:endParaRPr lang="en-US" sz="1600" dirty="0"/>
          </a:p>
        </p:txBody>
      </p:sp>
    </p:spTree>
    <p:extLst>
      <p:ext uri="{BB962C8B-B14F-4D97-AF65-F5344CB8AC3E}">
        <p14:creationId xmlns:p14="http://schemas.microsoft.com/office/powerpoint/2010/main" val="358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16"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pack expansions in using declarations</a:t>
            </a:r>
          </a:p>
          <a:p>
            <a:pPr lvl="1"/>
            <a:r>
              <a:rPr lang="en-US" dirty="0"/>
              <a:t>using</a:t>
            </a:r>
          </a:p>
          <a:p>
            <a:pPr lvl="2"/>
            <a:r>
              <a:rPr lang="cs-CZ" dirty="0"/>
              <a:t>direct access to a method in a base class</a:t>
            </a:r>
            <a:endParaRPr lang="en-US" dirty="0"/>
          </a:p>
          <a:p>
            <a:pPr lvl="2"/>
            <a:r>
              <a:rPr lang="en-US" dirty="0"/>
              <a:t>overloading</a:t>
            </a:r>
            <a:endParaRPr lang="cs-CZ" dirty="0"/>
          </a:p>
          <a:p>
            <a:pPr lvl="1"/>
            <a:endParaRPr lang="en-US" dirty="0"/>
          </a:p>
          <a:p>
            <a:r>
              <a:rPr lang="en-US" dirty="0"/>
              <a:t>variadic templates</a:t>
            </a:r>
          </a:p>
          <a:p>
            <a:pPr lvl="1"/>
            <a:r>
              <a:rPr lang="cs-CZ" dirty="0"/>
              <a:t>C</a:t>
            </a:r>
            <a:r>
              <a:rPr lang="en-US" dirty="0"/>
              <a:t>++14 - recursive syntax</a:t>
            </a:r>
          </a:p>
          <a:p>
            <a:pPr lvl="1"/>
            <a:r>
              <a:rPr lang="en-US" dirty="0"/>
              <a:t>C++17 - pack expansions</a:t>
            </a:r>
          </a:p>
          <a:p>
            <a:pPr marL="393192" lvl="1" indent="0">
              <a:buNone/>
            </a:pPr>
            <a:endParaRPr lang="en-US" dirty="0"/>
          </a:p>
        </p:txBody>
      </p:sp>
      <p:sp>
        <p:nvSpPr>
          <p:cNvPr id="3" name="Title 2"/>
          <p:cNvSpPr>
            <a:spLocks noGrp="1"/>
          </p:cNvSpPr>
          <p:nvPr>
            <p:ph type="title"/>
          </p:nvPr>
        </p:nvSpPr>
        <p:spPr/>
        <p:txBody>
          <a:bodyPr/>
          <a:lstStyle/>
          <a:p>
            <a:r>
              <a:rPr lang="en-US" dirty="0"/>
              <a:t>overload</a:t>
            </a:r>
          </a:p>
        </p:txBody>
      </p:sp>
      <p:sp>
        <p:nvSpPr>
          <p:cNvPr id="6" name="TextBox 5"/>
          <p:cNvSpPr txBox="1"/>
          <p:nvPr/>
        </p:nvSpPr>
        <p:spPr>
          <a:xfrm>
            <a:off x="533400" y="3472178"/>
            <a:ext cx="4191000" cy="2031325"/>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  using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...&gt;::operator();</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&lt;T&gt; : 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a:t>
            </a:r>
          </a:p>
        </p:txBody>
      </p:sp>
      <p:sp>
        <p:nvSpPr>
          <p:cNvPr id="9" name="TextBox 8"/>
          <p:cNvSpPr txBox="1"/>
          <p:nvPr/>
        </p:nvSpPr>
        <p:spPr>
          <a:xfrm>
            <a:off x="5534545" y="5109042"/>
            <a:ext cx="32385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using Ts::operator()...;</a:t>
            </a:r>
          </a:p>
          <a:p>
            <a:r>
              <a:rPr lang="en-US" sz="1400" dirty="0">
                <a:latin typeface="Courier New" pitchFamily="49" charset="0"/>
                <a:cs typeface="Courier New" pitchFamily="49" charset="0"/>
              </a:rPr>
              <a:t>};</a:t>
            </a:r>
          </a:p>
        </p:txBody>
      </p:sp>
      <p:cxnSp>
        <p:nvCxnSpPr>
          <p:cNvPr id="10" name="Straight Arrow Connector 9"/>
          <p:cNvCxnSpPr>
            <a:cxnSpLocks/>
            <a:endCxn id="9" idx="1"/>
          </p:cNvCxnSpPr>
          <p:nvPr/>
        </p:nvCxnSpPr>
        <p:spPr>
          <a:xfrm>
            <a:off x="4513435" y="4716967"/>
            <a:ext cx="1021110" cy="869129"/>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3" name="AutoShape 30"/>
          <p:cNvSpPr>
            <a:spLocks noChangeArrowheads="1"/>
          </p:cNvSpPr>
          <p:nvPr/>
        </p:nvSpPr>
        <p:spPr bwMode="auto">
          <a:xfrm>
            <a:off x="7908314" y="595839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
        <p:nvSpPr>
          <p:cNvPr id="14" name="AutoShape 30"/>
          <p:cNvSpPr>
            <a:spLocks noChangeArrowheads="1"/>
          </p:cNvSpPr>
          <p:nvPr/>
        </p:nvSpPr>
        <p:spPr bwMode="auto">
          <a:xfrm>
            <a:off x="3792951" y="515107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a:t>
            </a:r>
            <a:r>
              <a:rPr lang="en-US" sz="1400" dirty="0"/>
              <a:t>4</a:t>
            </a:r>
          </a:p>
        </p:txBody>
      </p:sp>
      <p:sp>
        <p:nvSpPr>
          <p:cNvPr id="11" name="TextBox 10">
            <a:extLst>
              <a:ext uri="{FF2B5EF4-FFF2-40B4-BE49-F238E27FC236}">
                <a16:creationId xmlns:a16="http://schemas.microsoft.com/office/drawing/2014/main" id="{DBBCCE9E-AB54-46B2-809C-83BFE5B8D525}"/>
              </a:ext>
            </a:extLst>
          </p:cNvPr>
          <p:cNvSpPr txBox="1"/>
          <p:nvPr/>
        </p:nvSpPr>
        <p:spPr>
          <a:xfrm>
            <a:off x="5257800" y="1016049"/>
            <a:ext cx="36576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b1 { void f(int); };</a:t>
            </a:r>
          </a:p>
          <a:p>
            <a:r>
              <a:rPr lang="en-US" sz="1400" dirty="0">
                <a:latin typeface="Courier New" pitchFamily="49" charset="0"/>
                <a:cs typeface="Courier New" pitchFamily="49" charset="0"/>
              </a:rPr>
              <a:t>struct b2 { void f(string); };</a:t>
            </a:r>
          </a:p>
          <a:p>
            <a:r>
              <a:rPr lang="en-US" sz="1400" dirty="0">
                <a:latin typeface="Courier New" pitchFamily="49" charset="0"/>
                <a:cs typeface="Courier New" pitchFamily="49" charset="0"/>
              </a:rPr>
              <a:t>struct derived : public b1, b2 {  </a:t>
            </a:r>
          </a:p>
          <a:p>
            <a:r>
              <a:rPr lang="en-US" sz="1400" dirty="0">
                <a:latin typeface="Courier New" pitchFamily="49" charset="0"/>
                <a:cs typeface="Courier New" pitchFamily="49" charset="0"/>
              </a:rPr>
              <a:t>  using b1::f;</a:t>
            </a:r>
          </a:p>
          <a:p>
            <a:r>
              <a:rPr lang="en-US" sz="1400" dirty="0">
                <a:latin typeface="Courier New" pitchFamily="49" charset="0"/>
                <a:cs typeface="Courier New" pitchFamily="49" charset="0"/>
              </a:rPr>
              <a:t>  using b2::f;</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derived d;</a:t>
            </a:r>
          </a:p>
          <a:p>
            <a:r>
              <a:rPr lang="en-US" sz="1400" dirty="0" err="1">
                <a:latin typeface="Courier New" pitchFamily="49" charset="0"/>
                <a:cs typeface="Courier New" pitchFamily="49" charset="0"/>
              </a:rPr>
              <a:t>d.f</a:t>
            </a:r>
            <a:r>
              <a:rPr lang="en-US" sz="1400" dirty="0">
                <a:latin typeface="Courier New" pitchFamily="49" charset="0"/>
                <a:cs typeface="Courier New" pitchFamily="49" charset="0"/>
              </a:rPr>
              <a:t>('1');    // b1::f(int)</a:t>
            </a:r>
          </a:p>
        </p:txBody>
      </p:sp>
      <p:sp>
        <p:nvSpPr>
          <p:cNvPr id="5" name="AutoShape 30">
            <a:extLst>
              <a:ext uri="{FF2B5EF4-FFF2-40B4-BE49-F238E27FC236}">
                <a16:creationId xmlns:a16="http://schemas.microsoft.com/office/drawing/2014/main" id="{F2B56E78-30DA-27D3-B051-3E3FBD68439D}"/>
              </a:ext>
            </a:extLst>
          </p:cNvPr>
          <p:cNvSpPr>
            <a:spLocks noChangeArrowheads="1"/>
          </p:cNvSpPr>
          <p:nvPr/>
        </p:nvSpPr>
        <p:spPr bwMode="auto">
          <a:xfrm>
            <a:off x="6324600" y="3079393"/>
            <a:ext cx="2209800" cy="601894"/>
          </a:xfrm>
          <a:prstGeom prst="wedgeRoundRectCallout">
            <a:avLst>
              <a:gd name="adj1" fmla="val -59625"/>
              <a:gd name="adj2" fmla="val -973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request for member f is ambiguous</a:t>
            </a:r>
          </a:p>
        </p:txBody>
      </p:sp>
      <p:sp>
        <p:nvSpPr>
          <p:cNvPr id="7" name="AutoShape 30">
            <a:extLst>
              <a:ext uri="{FF2B5EF4-FFF2-40B4-BE49-F238E27FC236}">
                <a16:creationId xmlns:a16="http://schemas.microsoft.com/office/drawing/2014/main" id="{CF5EEAF1-7416-B71A-CE7F-32572C5F8A19}"/>
              </a:ext>
            </a:extLst>
          </p:cNvPr>
          <p:cNvSpPr>
            <a:spLocks noChangeArrowheads="1"/>
          </p:cNvSpPr>
          <p:nvPr/>
        </p:nvSpPr>
        <p:spPr bwMode="auto">
          <a:xfrm>
            <a:off x="6324600" y="3681287"/>
            <a:ext cx="2209800" cy="601894"/>
          </a:xfrm>
          <a:prstGeom prst="wedgeRoundRectCallout">
            <a:avLst>
              <a:gd name="adj1" fmla="val -3392"/>
              <a:gd name="adj2" fmla="val -506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must be</a:t>
            </a:r>
            <a:br>
              <a:rPr lang="en-US" sz="1400" dirty="0"/>
            </a:br>
            <a:r>
              <a:rPr lang="en-US" sz="1400" dirty="0"/>
              <a:t>in the same scope</a:t>
            </a:r>
          </a:p>
        </p:txBody>
      </p:sp>
      <p:sp>
        <p:nvSpPr>
          <p:cNvPr id="8" name="AutoShape 30">
            <a:extLst>
              <a:ext uri="{FF2B5EF4-FFF2-40B4-BE49-F238E27FC236}">
                <a16:creationId xmlns:a16="http://schemas.microsoft.com/office/drawing/2014/main" id="{6D3AD2FE-1E0C-E83E-AA9D-47FBE091DC24}"/>
              </a:ext>
            </a:extLst>
          </p:cNvPr>
          <p:cNvSpPr>
            <a:spLocks noChangeArrowheads="1"/>
          </p:cNvSpPr>
          <p:nvPr/>
        </p:nvSpPr>
        <p:spPr bwMode="auto">
          <a:xfrm>
            <a:off x="7315200" y="1763756"/>
            <a:ext cx="1483232" cy="601894"/>
          </a:xfrm>
          <a:prstGeom prst="wedgeRoundRectCallout">
            <a:avLst>
              <a:gd name="adj1" fmla="val -73963"/>
              <a:gd name="adj2" fmla="val -253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to the scope</a:t>
            </a:r>
            <a:br>
              <a:rPr lang="en-US" sz="1400" dirty="0"/>
            </a:br>
            <a:r>
              <a:rPr lang="en-US" sz="1400" dirty="0"/>
              <a:t>of derived</a:t>
            </a:r>
          </a:p>
        </p:txBody>
      </p:sp>
    </p:spTree>
    <p:extLst>
      <p:ext uri="{BB962C8B-B14F-4D97-AF65-F5344CB8AC3E}">
        <p14:creationId xmlns:p14="http://schemas.microsoft.com/office/powerpoint/2010/main" val="14541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extension to aggregate initialization</a:t>
            </a:r>
          </a:p>
          <a:p>
            <a:pPr lvl="1"/>
            <a:r>
              <a:rPr lang="en-US" dirty="0"/>
              <a:t>initialization of derived aggregates</a:t>
            </a:r>
          </a:p>
          <a:p>
            <a:pPr lvl="2"/>
            <a:r>
              <a:rPr lang="en-US" dirty="0"/>
              <a:t>no need for explicit constructors</a:t>
            </a:r>
          </a:p>
          <a:p>
            <a:pPr lvl="1"/>
            <a:r>
              <a:rPr lang="en-US" dirty="0"/>
              <a:t>aggregate - simple array / struct / class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7" name="TextBox 6">
            <a:extLst>
              <a:ext uri="{FF2B5EF4-FFF2-40B4-BE49-F238E27FC236}">
                <a16:creationId xmlns:a16="http://schemas.microsoft.com/office/drawing/2014/main" id="{85EBA177-AE83-43A4-A83D-C690D4B2ED50}"/>
              </a:ext>
            </a:extLst>
          </p:cNvPr>
          <p:cNvSpPr txBox="1"/>
          <p:nvPr/>
        </p:nvSpPr>
        <p:spPr>
          <a:xfrm>
            <a:off x="5638800" y="988446"/>
            <a:ext cx="30861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b1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x1;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b2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x2;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derived : b1, b2 {};</a:t>
            </a:r>
          </a:p>
          <a:p>
            <a:r>
              <a:rPr lang="en-US" sz="1400" dirty="0">
                <a:latin typeface="Courier New" pitchFamily="49" charset="0"/>
                <a:cs typeface="Courier New" pitchFamily="49" charset="0"/>
              </a:rPr>
              <a:t>derived d { 1, 2};</a:t>
            </a:r>
          </a:p>
        </p:txBody>
      </p:sp>
      <p:sp>
        <p:nvSpPr>
          <p:cNvPr id="4" name="TextBox 3">
            <a:extLst>
              <a:ext uri="{FF2B5EF4-FFF2-40B4-BE49-F238E27FC236}">
                <a16:creationId xmlns:a16="http://schemas.microsoft.com/office/drawing/2014/main" id="{94FFD2A6-6DD2-161B-8B85-887E978DB1F1}"/>
              </a:ext>
            </a:extLst>
          </p:cNvPr>
          <p:cNvSpPr txBox="1"/>
          <p:nvPr/>
        </p:nvSpPr>
        <p:spPr>
          <a:xfrm>
            <a:off x="533400" y="2362200"/>
            <a:ext cx="6465642"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F1, class F2&gt;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 : F1, 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(F1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f1, F2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f2) : F1{f1}, F2{f2}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F1::</a:t>
            </a:r>
            <a:r>
              <a:rPr lang="en-US" sz="1400" b="1" dirty="0">
                <a:latin typeface="Courier New" pitchFamily="49" charset="0"/>
                <a:cs typeface="Courier New" pitchFamily="49" charset="0"/>
              </a:rPr>
              <a:t>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using F2::operator();</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33F5E7FE-79D2-D8BF-9860-B2C62A05368A}"/>
              </a:ext>
            </a:extLst>
          </p:cNvPr>
          <p:cNvSpPr txBox="1"/>
          <p:nvPr/>
        </p:nvSpPr>
        <p:spPr>
          <a:xfrm>
            <a:off x="3924300" y="4428951"/>
            <a:ext cx="47244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strike="sngStrike" dirty="0">
                <a:solidFill>
                  <a:srgbClr val="C00000"/>
                </a:solidFill>
                <a:latin typeface="Courier New" pitchFamily="49" charset="0"/>
                <a:cs typeface="Courier New" pitchFamily="49" charset="0"/>
              </a:rPr>
              <a:t>overload</a:t>
            </a:r>
            <a:r>
              <a:rPr lang="en-US" sz="1400" strike="sngStrike" dirty="0">
                <a:solidFill>
                  <a:srgbClr val="C00000"/>
                </a:solidFill>
                <a:latin typeface="Courier New" pitchFamily="49" charset="0"/>
                <a:cs typeface="Courier New" pitchFamily="49" charset="0"/>
              </a:rPr>
              <a:t>(</a:t>
            </a:r>
            <a:r>
              <a:rPr lang="en-US" sz="1400" b="1" strike="sngStrike" dirty="0">
                <a:solidFill>
                  <a:srgbClr val="C00000"/>
                </a:solidFill>
                <a:latin typeface="Courier New" pitchFamily="49" charset="0"/>
                <a:cs typeface="Courier New" pitchFamily="49" charset="0"/>
              </a:rPr>
              <a:t>Fs</a:t>
            </a:r>
            <a:r>
              <a:rPr lang="en-US" sz="1400" strike="sngStrike" dirty="0">
                <a:solidFill>
                  <a:srgbClr val="C00000"/>
                </a:solidFill>
                <a:latin typeface="Courier New" pitchFamily="49" charset="0"/>
                <a:cs typeface="Courier New" pitchFamily="49" charset="0"/>
              </a:rPr>
              <a:t> </a:t>
            </a:r>
            <a:r>
              <a:rPr lang="en-US" sz="1400" strike="sngStrike" dirty="0" err="1">
                <a:solidFill>
                  <a:srgbClr val="C00000"/>
                </a:solidFill>
                <a:latin typeface="Courier New" pitchFamily="49" charset="0"/>
                <a:cs typeface="Courier New" pitchFamily="49" charset="0"/>
              </a:rPr>
              <a:t>const</a:t>
            </a:r>
            <a:r>
              <a:rPr lang="en-US" sz="1400" strike="sngStrike" dirty="0">
                <a:solidFill>
                  <a:srgbClr val="C00000"/>
                </a:solidFill>
                <a:latin typeface="Courier New" pitchFamily="49" charset="0"/>
                <a:cs typeface="Courier New" pitchFamily="49" charset="0"/>
              </a:rPr>
              <a:t>&amp;</a:t>
            </a:r>
            <a:r>
              <a:rPr lang="en-US" sz="1400" b="1" strike="sngStrike" dirty="0">
                <a:solidFill>
                  <a:srgbClr val="C00000"/>
                </a:solidFill>
                <a:latin typeface="Courier New" pitchFamily="49" charset="0"/>
                <a:cs typeface="Courier New" pitchFamily="49" charset="0"/>
              </a:rPr>
              <a:t>... fs</a:t>
            </a:r>
            <a:r>
              <a:rPr lang="en-US" sz="1400" strike="sngStrike" dirty="0">
                <a:solidFill>
                  <a:srgbClr val="C00000"/>
                </a:solidFill>
                <a:latin typeface="Courier New" pitchFamily="49" charset="0"/>
                <a:cs typeface="Courier New" pitchFamily="49" charset="0"/>
              </a:rPr>
              <a:t>) : </a:t>
            </a:r>
            <a:r>
              <a:rPr lang="en-US" sz="1400" b="1" strike="sngStrike" dirty="0">
                <a:solidFill>
                  <a:srgbClr val="C00000"/>
                </a:solidFill>
                <a:latin typeface="Courier New" pitchFamily="49" charset="0"/>
                <a:cs typeface="Courier New" pitchFamily="49" charset="0"/>
              </a:rPr>
              <a:t>Fs{fs}...</a:t>
            </a:r>
            <a:r>
              <a:rPr lang="en-US" sz="1400" strike="sngStrike"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 Fs::operator()...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AutoShape 30">
            <a:extLst>
              <a:ext uri="{FF2B5EF4-FFF2-40B4-BE49-F238E27FC236}">
                <a16:creationId xmlns:a16="http://schemas.microsoft.com/office/drawing/2014/main" id="{259B5FED-EEA0-8363-1BF6-1F2AE09CC0C4}"/>
              </a:ext>
            </a:extLst>
          </p:cNvPr>
          <p:cNvSpPr>
            <a:spLocks noChangeArrowheads="1"/>
          </p:cNvSpPr>
          <p:nvPr/>
        </p:nvSpPr>
        <p:spPr bwMode="auto">
          <a:xfrm>
            <a:off x="1324558" y="4260317"/>
            <a:ext cx="2324100" cy="753409"/>
          </a:xfrm>
          <a:prstGeom prst="wedgeRoundRectCallout">
            <a:avLst>
              <a:gd name="adj1" fmla="val 68042"/>
              <a:gd name="adj2" fmla="val 496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aggregate initialization</a:t>
            </a:r>
          </a:p>
          <a:p>
            <a:pPr algn="ctr"/>
            <a:r>
              <a:rPr lang="en-US" sz="1400" dirty="0"/>
              <a:t>no need for</a:t>
            </a:r>
            <a:br>
              <a:rPr lang="en-US" sz="1400" dirty="0"/>
            </a:br>
            <a:r>
              <a:rPr lang="en-US" sz="1400" dirty="0"/>
              <a:t>explicit constructors</a:t>
            </a:r>
          </a:p>
        </p:txBody>
      </p:sp>
      <p:sp>
        <p:nvSpPr>
          <p:cNvPr id="8" name="Arc 7">
            <a:extLst>
              <a:ext uri="{FF2B5EF4-FFF2-40B4-BE49-F238E27FC236}">
                <a16:creationId xmlns:a16="http://schemas.microsoft.com/office/drawing/2014/main" id="{5A570D4B-A3E5-3ECC-2460-0920306E72F8}"/>
              </a:ext>
            </a:extLst>
          </p:cNvPr>
          <p:cNvSpPr/>
          <p:nvPr/>
        </p:nvSpPr>
        <p:spPr>
          <a:xfrm>
            <a:off x="5829300" y="3379881"/>
            <a:ext cx="1633968" cy="2218621"/>
          </a:xfrm>
          <a:prstGeom prst="arc">
            <a:avLst>
              <a:gd name="adj1" fmla="val 16200000"/>
              <a:gd name="adj2" fmla="val 518372"/>
            </a:avLst>
          </a:prstGeom>
          <a:ln w="19050">
            <a:headEnd type="ova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utoShape 30">
            <a:extLst>
              <a:ext uri="{FF2B5EF4-FFF2-40B4-BE49-F238E27FC236}">
                <a16:creationId xmlns:a16="http://schemas.microsoft.com/office/drawing/2014/main" id="{3F9A47E8-4908-8F21-E25C-69FF57383F78}"/>
              </a:ext>
            </a:extLst>
          </p:cNvPr>
          <p:cNvSpPr>
            <a:spLocks noChangeArrowheads="1"/>
          </p:cNvSpPr>
          <p:nvPr/>
        </p:nvSpPr>
        <p:spPr bwMode="auto">
          <a:xfrm>
            <a:off x="3924300" y="3379881"/>
            <a:ext cx="2362200" cy="631696"/>
          </a:xfrm>
          <a:prstGeom prst="wedgeRoundRectCallout">
            <a:avLst>
              <a:gd name="adj1" fmla="val -76707"/>
              <a:gd name="adj2" fmla="val -710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 resolution set</a:t>
            </a:r>
          </a:p>
          <a:p>
            <a:pPr algn="ctr"/>
            <a:r>
              <a:rPr lang="en-US" sz="1400" dirty="0"/>
              <a:t>in the derived scope</a:t>
            </a:r>
          </a:p>
        </p:txBody>
      </p:sp>
      <p:sp>
        <p:nvSpPr>
          <p:cNvPr id="10" name="AutoShape 30">
            <a:extLst>
              <a:ext uri="{FF2B5EF4-FFF2-40B4-BE49-F238E27FC236}">
                <a16:creationId xmlns:a16="http://schemas.microsoft.com/office/drawing/2014/main" id="{835FA5A7-FA6F-8936-F5F3-16CF86754CE3}"/>
              </a:ext>
            </a:extLst>
          </p:cNvPr>
          <p:cNvSpPr>
            <a:spLocks noChangeArrowheads="1"/>
          </p:cNvSpPr>
          <p:nvPr/>
        </p:nvSpPr>
        <p:spPr bwMode="auto">
          <a:xfrm>
            <a:off x="6316422" y="5465680"/>
            <a:ext cx="1718832" cy="324111"/>
          </a:xfrm>
          <a:prstGeom prst="wedgeRoundRectCallout">
            <a:avLst>
              <a:gd name="adj1" fmla="val -56490"/>
              <a:gd name="adj2" fmla="val -839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pack expansion</a:t>
            </a:r>
          </a:p>
        </p:txBody>
      </p:sp>
    </p:spTree>
    <p:extLst>
      <p:ext uri="{BB962C8B-B14F-4D97-AF65-F5344CB8AC3E}">
        <p14:creationId xmlns:p14="http://schemas.microsoft.com/office/powerpoint/2010/main" val="8571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C++17</a:t>
            </a:r>
          </a:p>
          <a:p>
            <a:pPr lvl="1"/>
            <a:r>
              <a:rPr lang="en-US" dirty="0"/>
              <a:t>CTAD</a:t>
            </a:r>
          </a:p>
          <a:p>
            <a:pPr lvl="1"/>
            <a:r>
              <a:rPr lang="en-US" dirty="0"/>
              <a:t>custom template argument deduction guides</a:t>
            </a:r>
          </a:p>
          <a:p>
            <a:pPr lvl="2"/>
            <a:r>
              <a:rPr lang="en-US" dirty="0"/>
              <a:t>types of initialization expressions </a:t>
            </a:r>
            <a:r>
              <a:rPr lang="en-US" dirty="0">
                <a:latin typeface="Lucida Sans Unicode" panose="020B0602030504020204" pitchFamily="34" charset="0"/>
                <a:cs typeface="Lucida Sans Unicode" panose="020B0602030504020204" pitchFamily="34" charset="0"/>
              </a:rPr>
              <a:t>⇝</a:t>
            </a:r>
            <a:r>
              <a:rPr lang="en-US" dirty="0"/>
              <a:t> template parameters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1"/>
            <a:r>
              <a:rPr lang="en-US" dirty="0"/>
              <a:t>C++17 CTAD limitations</a:t>
            </a:r>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16" name="TextBox 15"/>
          <p:cNvSpPr txBox="1"/>
          <p:nvPr/>
        </p:nvSpPr>
        <p:spPr>
          <a:xfrm>
            <a:off x="718555" y="4072160"/>
            <a:ext cx="632771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Ts&gt; overload(Ts...) -&gt; overload&lt;Ts...&gt;;</a:t>
            </a:r>
          </a:p>
        </p:txBody>
      </p:sp>
      <p:sp>
        <p:nvSpPr>
          <p:cNvPr id="4" name="TextBox 3">
            <a:extLst>
              <a:ext uri="{FF2B5EF4-FFF2-40B4-BE49-F238E27FC236}">
                <a16:creationId xmlns:a16="http://schemas.microsoft.com/office/drawing/2014/main" id="{DCC99290-C2C3-FDCD-E2FF-8F44E1246861}"/>
              </a:ext>
            </a:extLst>
          </p:cNvPr>
          <p:cNvSpPr txBox="1"/>
          <p:nvPr/>
        </p:nvSpPr>
        <p:spPr>
          <a:xfrm>
            <a:off x="718555" y="2338296"/>
            <a:ext cx="2133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C00000"/>
                </a:solidFill>
                <a:latin typeface="Courier New" pitchFamily="49" charset="0"/>
                <a:cs typeface="Courier New" pitchFamily="49" charset="0"/>
              </a:rPr>
              <a:t>overload {</a:t>
            </a:r>
          </a:p>
          <a:p>
            <a:r>
              <a:rPr lang="en-US" sz="1400" dirty="0">
                <a:solidFill>
                  <a:srgbClr val="C00000"/>
                </a:solidFill>
                <a:latin typeface="Courier New" pitchFamily="49" charset="0"/>
                <a:cs typeface="Courier New" pitchFamily="49" charset="0"/>
              </a:rPr>
              <a:t>  [](int </a:t>
            </a:r>
            <a:r>
              <a:rPr lang="en-US" sz="1400" dirty="0" err="1">
                <a:solidFill>
                  <a:srgbClr val="C00000"/>
                </a:solidFill>
                <a:latin typeface="Courier New" pitchFamily="49" charset="0"/>
                <a:cs typeface="Courier New" pitchFamily="49" charset="0"/>
              </a:rPr>
              <a:t>i</a:t>
            </a:r>
            <a:r>
              <a:rPr lang="en-US" sz="1400" dirty="0">
                <a:solidFill>
                  <a:srgbClr val="C00000"/>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[](float f) {},</a:t>
            </a:r>
          </a:p>
          <a:p>
            <a:r>
              <a:rPr lang="en-US" sz="1400" dirty="0">
                <a:solidFill>
                  <a:srgbClr val="C00000"/>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7BCD2F29-16BA-692F-F056-EDF87297022C}"/>
              </a:ext>
            </a:extLst>
          </p:cNvPr>
          <p:cNvSpPr>
            <a:spLocks noChangeArrowheads="1"/>
          </p:cNvSpPr>
          <p:nvPr/>
        </p:nvSpPr>
        <p:spPr bwMode="auto">
          <a:xfrm>
            <a:off x="3124200" y="2681282"/>
            <a:ext cx="2133600" cy="611121"/>
          </a:xfrm>
          <a:prstGeom prst="wedgeRoundRectCallout">
            <a:avLst>
              <a:gd name="adj1" fmla="val -69932"/>
              <a:gd name="adj2" fmla="val -377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error: cannot deduce template arguments</a:t>
            </a:r>
          </a:p>
        </p:txBody>
      </p:sp>
      <p:sp>
        <p:nvSpPr>
          <p:cNvPr id="8" name="AutoShape 30">
            <a:extLst>
              <a:ext uri="{FF2B5EF4-FFF2-40B4-BE49-F238E27FC236}">
                <a16:creationId xmlns:a16="http://schemas.microsoft.com/office/drawing/2014/main" id="{EB4029DB-A823-E2F7-4497-356BB1BF7B42}"/>
              </a:ext>
            </a:extLst>
          </p:cNvPr>
          <p:cNvSpPr>
            <a:spLocks noChangeArrowheads="1"/>
          </p:cNvSpPr>
          <p:nvPr/>
        </p:nvSpPr>
        <p:spPr bwMode="auto">
          <a:xfrm>
            <a:off x="3390900" y="4800600"/>
            <a:ext cx="2438400" cy="606743"/>
          </a:xfrm>
          <a:prstGeom prst="wedgeRoundRectCallout">
            <a:avLst>
              <a:gd name="adj1" fmla="val 37422"/>
              <a:gd name="adj2" fmla="val -1248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types of </a:t>
            </a:r>
            <a:r>
              <a:rPr lang="en-US" sz="1400" dirty="0" err="1"/>
              <a:t>init</a:t>
            </a:r>
            <a:r>
              <a:rPr lang="en-US" sz="1400" dirty="0"/>
              <a:t> expr</a:t>
            </a:r>
            <a:br>
              <a:rPr lang="en-US" sz="1400" dirty="0"/>
            </a:br>
            <a:r>
              <a:rPr lang="en-US" sz="1400" dirty="0"/>
              <a:t>-&gt; template parameters</a:t>
            </a:r>
          </a:p>
        </p:txBody>
      </p:sp>
      <p:sp>
        <p:nvSpPr>
          <p:cNvPr id="10" name="AutoShape 30">
            <a:extLst>
              <a:ext uri="{FF2B5EF4-FFF2-40B4-BE49-F238E27FC236}">
                <a16:creationId xmlns:a16="http://schemas.microsoft.com/office/drawing/2014/main" id="{751643E2-43CF-96D8-DA65-D3BF8E8BFCB0}"/>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Tree>
    <p:extLst>
      <p:ext uri="{BB962C8B-B14F-4D97-AF65-F5344CB8AC3E}">
        <p14:creationId xmlns:p14="http://schemas.microsoft.com/office/powerpoint/2010/main" val="22363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C++20</a:t>
            </a:r>
          </a:p>
          <a:p>
            <a:pPr lvl="1"/>
            <a:r>
              <a:rPr lang="en-US" dirty="0"/>
              <a:t>CTAD and aggregates extension</a:t>
            </a:r>
          </a:p>
          <a:p>
            <a:pPr lvl="1"/>
            <a:endParaRPr lang="en-US" dirty="0"/>
          </a:p>
          <a:p>
            <a:pPr lvl="1"/>
            <a:endParaRPr lang="en-US" dirty="0"/>
          </a:p>
          <a:p>
            <a:pPr lvl="1"/>
            <a:endParaRPr lang="cs-CZ" dirty="0"/>
          </a:p>
          <a:p>
            <a:pPr lvl="1"/>
            <a:endParaRPr lang="en-US" dirty="0"/>
          </a:p>
          <a:p>
            <a:r>
              <a:rPr lang="en-US" dirty="0"/>
              <a:t>overload</a:t>
            </a:r>
          </a:p>
          <a:p>
            <a:pPr lvl="1"/>
            <a:r>
              <a:rPr lang="en-US" dirty="0"/>
              <a:t>custom deduction guide no more needed</a:t>
            </a:r>
            <a:endParaRPr lang="cs-CZ" dirty="0"/>
          </a:p>
          <a:p>
            <a:pPr lvl="2"/>
            <a:endParaRPr lang="cs-CZ" dirty="0"/>
          </a:p>
          <a:p>
            <a:pPr lvl="2"/>
            <a:endParaRPr lang="cs-CZ" dirty="0"/>
          </a:p>
          <a:p>
            <a:pPr lvl="2"/>
            <a:endParaRPr lang="cs-CZ" dirty="0"/>
          </a:p>
          <a:p>
            <a:r>
              <a:rPr lang="cs-CZ" dirty="0"/>
              <a:t>visit as a member of variant </a:t>
            </a:r>
            <a:r>
              <a:rPr lang="en-US" baseline="30000" dirty="0">
                <a:solidFill>
                  <a:srgbClr val="00B0F0"/>
                </a:solidFill>
              </a:rPr>
              <a:t>[C++2</a:t>
            </a:r>
            <a:r>
              <a:rPr lang="cs-CZ" baseline="30000" dirty="0">
                <a:solidFill>
                  <a:srgbClr val="00B0F0"/>
                </a:solidFill>
              </a:rPr>
              <a:t>6</a:t>
            </a:r>
            <a:r>
              <a:rPr lang="en-US" baseline="30000" dirty="0">
                <a:solidFill>
                  <a:srgbClr val="00B0F0"/>
                </a:solidFill>
              </a:rPr>
              <a:t>]</a:t>
            </a:r>
          </a:p>
          <a:p>
            <a:endParaRPr lang="en-US" dirty="0"/>
          </a:p>
        </p:txBody>
      </p:sp>
      <p:sp>
        <p:nvSpPr>
          <p:cNvPr id="3" name="Title 2"/>
          <p:cNvSpPr>
            <a:spLocks noGrp="1"/>
          </p:cNvSpPr>
          <p:nvPr>
            <p:ph type="title"/>
          </p:nvPr>
        </p:nvSpPr>
        <p:spPr/>
        <p:txBody>
          <a:bodyPr/>
          <a:lstStyle/>
          <a:p>
            <a:r>
              <a:rPr lang="en-US" dirty="0"/>
              <a:t>overload</a:t>
            </a:r>
          </a:p>
        </p:txBody>
      </p:sp>
      <p:sp>
        <p:nvSpPr>
          <p:cNvPr id="7" name="Rounded Rectangle 6"/>
          <p:cNvSpPr/>
          <p:nvPr/>
        </p:nvSpPr>
        <p:spPr>
          <a:xfrm>
            <a:off x="386443" y="4928750"/>
            <a:ext cx="33528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2 Lines Of Code and 3 C++17 </a:t>
            </a:r>
            <a:br>
              <a:rPr lang="en-US" sz="1200" dirty="0">
                <a:solidFill>
                  <a:schemeClr val="tx1"/>
                </a:solidFill>
              </a:rPr>
            </a:br>
            <a:r>
              <a:rPr lang="en-US" sz="1200" dirty="0">
                <a:solidFill>
                  <a:schemeClr val="tx1"/>
                </a:solidFill>
              </a:rPr>
              <a:t>Features - The Overload Pattern</a:t>
            </a:r>
          </a:p>
          <a:p>
            <a:pPr algn="ctr"/>
            <a:r>
              <a:rPr lang="en-US" sz="1200" dirty="0">
                <a:solidFill>
                  <a:srgbClr val="0070C0"/>
                </a:solidFill>
              </a:rPr>
              <a:t>www.bfilipek.com/2019/02</a:t>
            </a:r>
            <a:br>
              <a:rPr lang="en-US" sz="1200" dirty="0">
                <a:solidFill>
                  <a:srgbClr val="0070C0"/>
                </a:solidFill>
              </a:rPr>
            </a:br>
            <a:r>
              <a:rPr lang="en-US" sz="1200" dirty="0">
                <a:solidFill>
                  <a:srgbClr val="0070C0"/>
                </a:solidFill>
              </a:rPr>
              <a:t>/2lines3featuresoverload.html</a:t>
            </a:r>
          </a:p>
        </p:txBody>
      </p:sp>
      <p:sp>
        <p:nvSpPr>
          <p:cNvPr id="8" name="TextBox 7"/>
          <p:cNvSpPr txBox="1"/>
          <p:nvPr/>
        </p:nvSpPr>
        <p:spPr>
          <a:xfrm>
            <a:off x="381000" y="3396980"/>
            <a:ext cx="82296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Ts::</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p:txBody>
      </p:sp>
      <p:sp>
        <p:nvSpPr>
          <p:cNvPr id="9" name="TextBox 8"/>
          <p:cNvSpPr txBox="1"/>
          <p:nvPr/>
        </p:nvSpPr>
        <p:spPr>
          <a:xfrm>
            <a:off x="381000" y="1616508"/>
            <a:ext cx="4999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V&gt;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Triple { T </a:t>
            </a:r>
            <a:r>
              <a:rPr lang="en-US" sz="1400" dirty="0" err="1">
                <a:latin typeface="Courier New" pitchFamily="49" charset="0"/>
                <a:cs typeface="Courier New" pitchFamily="49" charset="0"/>
              </a:rPr>
              <a:t>t</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u</a:t>
            </a:r>
            <a:r>
              <a:rPr lang="en-US" sz="1400" dirty="0">
                <a:latin typeface="Courier New" pitchFamily="49" charset="0"/>
                <a:cs typeface="Courier New" pitchFamily="49" charset="0"/>
              </a:rPr>
              <a:t>; V </a:t>
            </a:r>
            <a:r>
              <a:rPr lang="en-US" sz="1400" dirty="0" err="1">
                <a:latin typeface="Courier New" pitchFamily="49" charset="0"/>
                <a:cs typeface="Courier New" pitchFamily="49" charset="0"/>
              </a:rPr>
              <a:t>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Triple t{ 10.0f, 90, "</a:t>
            </a:r>
            <a:r>
              <a:rPr lang="en-US" sz="1400" dirty="0" err="1">
                <a:latin typeface="Courier New" pitchFamily="49" charset="0"/>
                <a:cs typeface="Courier New" pitchFamily="49" charset="0"/>
              </a:rPr>
              <a:t>hello"s</a:t>
            </a:r>
            <a:r>
              <a:rPr lang="en-US" sz="1400" dirty="0">
                <a:latin typeface="Courier New" pitchFamily="49" charset="0"/>
                <a:cs typeface="Courier New" pitchFamily="49" charset="0"/>
              </a:rPr>
              <a:t>};</a:t>
            </a:r>
          </a:p>
        </p:txBody>
      </p:sp>
      <p:sp>
        <p:nvSpPr>
          <p:cNvPr id="11" name="AutoShape 30"/>
          <p:cNvSpPr>
            <a:spLocks noChangeArrowheads="1"/>
          </p:cNvSpPr>
          <p:nvPr/>
        </p:nvSpPr>
        <p:spPr bwMode="auto">
          <a:xfrm>
            <a:off x="5715000" y="1427320"/>
            <a:ext cx="1669206" cy="558520"/>
          </a:xfrm>
          <a:prstGeom prst="wedgeRoundRectCallout">
            <a:avLst>
              <a:gd name="adj1" fmla="val -78527"/>
              <a:gd name="adj2" fmla="val 50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C++20 CTAD and aggregates</a:t>
            </a:r>
          </a:p>
        </p:txBody>
      </p:sp>
      <p:sp>
        <p:nvSpPr>
          <p:cNvPr id="12" name="TextBox 11"/>
          <p:cNvSpPr txBox="1"/>
          <p:nvPr/>
        </p:nvSpPr>
        <p:spPr>
          <a:xfrm>
            <a:off x="4237003" y="4464036"/>
            <a:ext cx="455446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cs-CZ" sz="1400" b="1" dirty="0">
                <a:solidFill>
                  <a:srgbClr val="0033CC"/>
                </a:solidFill>
                <a:latin typeface="Courier New" pitchFamily="49" charset="0"/>
                <a:cs typeface="Courier New" pitchFamily="49" charset="0"/>
              </a:rPr>
              <a:t>ifs.</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3E7D4A1D-EC96-E853-87C7-C546E73C4CB3}"/>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a:t>
            </a:r>
            <a:r>
              <a:rPr lang="en-US" sz="1400" dirty="0"/>
              <a:t>20</a:t>
            </a:r>
          </a:p>
        </p:txBody>
      </p:sp>
    </p:spTree>
    <p:extLst>
      <p:ext uri="{BB962C8B-B14F-4D97-AF65-F5344CB8AC3E}">
        <p14:creationId xmlns:p14="http://schemas.microsoft.com/office/powerpoint/2010/main" val="2409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single dispatch</a:t>
            </a:r>
          </a:p>
          <a:p>
            <a:pPr lvl="1"/>
            <a:r>
              <a:rPr lang="en-US" dirty="0"/>
              <a:t>virtual class::method, object-&gt;method</a:t>
            </a:r>
          </a:p>
          <a:p>
            <a:r>
              <a:rPr lang="en-US" dirty="0"/>
              <a:t>double/multiple </a:t>
            </a:r>
            <a:r>
              <a:rPr lang="en-US" dirty="0">
                <a:solidFill>
                  <a:schemeClr val="bg1">
                    <a:lumMod val="50000"/>
                  </a:schemeClr>
                </a:solidFill>
              </a:rPr>
              <a:t>dynamic</a:t>
            </a:r>
            <a:r>
              <a:rPr lang="en-US" dirty="0"/>
              <a:t> dispatch </a:t>
            </a:r>
            <a:r>
              <a:rPr lang="en-US" b="1" dirty="0">
                <a:solidFill>
                  <a:srgbClr val="FF9900"/>
                </a:solidFill>
                <a:sym typeface="Wingdings" panose="05000000000000000000" pitchFamily="2" charset="2"/>
              </a:rPr>
              <a:t></a:t>
            </a:r>
            <a:endParaRPr lang="en-US" b="1" dirty="0">
              <a:solidFill>
                <a:srgbClr val="FF9900"/>
              </a:solidFill>
            </a:endParaRPr>
          </a:p>
          <a:p>
            <a:pPr lvl="1"/>
            <a:r>
              <a:rPr lang="en-US" i="1" dirty="0">
                <a:solidFill>
                  <a:schemeClr val="bg1">
                    <a:lumMod val="50000"/>
                  </a:schemeClr>
                </a:solidFill>
              </a:rPr>
              <a:t>virtual [class1,class2]::m, [obj1,obj2]-&gt;m</a:t>
            </a:r>
            <a:endParaRPr lang="en-US" dirty="0"/>
          </a:p>
          <a:p>
            <a:r>
              <a:rPr lang="en-US" dirty="0"/>
              <a:t>visit, variant &amp; overload</a:t>
            </a:r>
          </a:p>
          <a:p>
            <a:pPr lvl="1"/>
            <a:r>
              <a:rPr lang="en-US" dirty="0"/>
              <a:t>visit can accept more variants</a:t>
            </a:r>
          </a:p>
          <a:p>
            <a:pPr lvl="1"/>
            <a:r>
              <a:rPr lang="en-US" dirty="0"/>
              <a:t>default overload using generic lambdas (auto)</a:t>
            </a:r>
          </a:p>
        </p:txBody>
      </p:sp>
      <p:sp>
        <p:nvSpPr>
          <p:cNvPr id="3" name="Title 2"/>
          <p:cNvSpPr>
            <a:spLocks noGrp="1"/>
          </p:cNvSpPr>
          <p:nvPr>
            <p:ph type="title"/>
          </p:nvPr>
        </p:nvSpPr>
        <p:spPr/>
        <p:txBody>
          <a:bodyPr/>
          <a:lstStyle/>
          <a:p>
            <a:r>
              <a:rPr lang="en-US" dirty="0"/>
              <a:t>variant &amp; multiple dispatch</a:t>
            </a:r>
          </a:p>
        </p:txBody>
      </p:sp>
      <p:sp>
        <p:nvSpPr>
          <p:cNvPr id="4" name="TextBox 3"/>
          <p:cNvSpPr txBox="1"/>
          <p:nvPr/>
        </p:nvSpPr>
        <p:spPr>
          <a:xfrm>
            <a:off x="5486400" y="990600"/>
            <a:ext cx="3276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Blaster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Bumper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Neutrino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*&gt; Army;</a:t>
            </a:r>
          </a:p>
          <a:p>
            <a:r>
              <a:rPr lang="en-US" sz="1400" b="1" i="1" dirty="0">
                <a:latin typeface="Courier New" pitchFamily="49" charset="0"/>
                <a:cs typeface="Courier New" pitchFamily="49" charset="0"/>
              </a:rPr>
              <a:t>[</a:t>
            </a:r>
            <a:r>
              <a:rPr lang="en-US" sz="1400" b="1" i="1" dirty="0" err="1">
                <a:latin typeface="Courier New" pitchFamily="49" charset="0"/>
                <a:cs typeface="Courier New" pitchFamily="49" charset="0"/>
              </a:rPr>
              <a:t>Bumper,Blaster</a:t>
            </a:r>
            <a:r>
              <a:rPr lang="en-US" sz="1400" b="1" i="1" dirty="0">
                <a:latin typeface="Courier New" pitchFamily="49" charset="0"/>
                <a:cs typeface="Courier New" pitchFamily="49" charset="0"/>
              </a:rPr>
              <a:t>]::</a:t>
            </a:r>
            <a:r>
              <a:rPr lang="en-US" sz="1400" i="1" dirty="0">
                <a:latin typeface="Courier New" pitchFamily="49" charset="0"/>
                <a:cs typeface="Courier New" pitchFamily="49" charset="0"/>
              </a:rPr>
              <a:t>crash(){..}</a:t>
            </a:r>
          </a:p>
        </p:txBody>
      </p:sp>
      <p:sp>
        <p:nvSpPr>
          <p:cNvPr id="5" name="TextBox 4"/>
          <p:cNvSpPr txBox="1"/>
          <p:nvPr/>
        </p:nvSpPr>
        <p:spPr>
          <a:xfrm>
            <a:off x="457200" y="3200400"/>
            <a:ext cx="62484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Visitor, class... Variants&gt;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RetT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Visitor&amp;&amp; vis, </a:t>
            </a:r>
            <a:r>
              <a:rPr lang="en-US" sz="1400" b="1" dirty="0">
                <a:latin typeface="Courier New" pitchFamily="49" charset="0"/>
                <a:cs typeface="Courier New" pitchFamily="49" charset="0"/>
              </a:rPr>
              <a:t>Variants&amp;&amp;... </a:t>
            </a:r>
            <a:r>
              <a:rPr lang="en-US" sz="1400" b="1" dirty="0" err="1">
                <a:latin typeface="Courier New" pitchFamily="49" charset="0"/>
                <a:cs typeface="Courier New" pitchFamily="49" charset="0"/>
              </a:rPr>
              <a:t>vars</a:t>
            </a:r>
            <a:r>
              <a:rPr lang="en-US" sz="1400" dirty="0">
                <a:latin typeface="Courier New" pitchFamily="49" charset="0"/>
                <a:cs typeface="Courier New" pitchFamily="49" charset="0"/>
              </a:rPr>
              <a:t>);</a:t>
            </a:r>
            <a:endParaRPr lang="en-US" sz="1400" i="1" dirty="0">
              <a:latin typeface="Courier New" pitchFamily="49" charset="0"/>
              <a:cs typeface="Courier New" pitchFamily="49" charset="0"/>
            </a:endParaRPr>
          </a:p>
        </p:txBody>
      </p:sp>
      <p:sp>
        <p:nvSpPr>
          <p:cNvPr id="7" name="TextBox 6"/>
          <p:cNvSpPr txBox="1"/>
          <p:nvPr/>
        </p:nvSpPr>
        <p:spPr>
          <a:xfrm>
            <a:off x="4419600" y="3962400"/>
            <a:ext cx="43434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 v1, v2;</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double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[](double a1, double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a1,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v1, v2);</a:t>
            </a:r>
            <a:endParaRPr lang="en-US" sz="1400" i="1" dirty="0">
              <a:latin typeface="Courier New" pitchFamily="49" charset="0"/>
              <a:cs typeface="Courier New" pitchFamily="49" charset="0"/>
            </a:endParaRPr>
          </a:p>
        </p:txBody>
      </p:sp>
      <p:sp>
        <p:nvSpPr>
          <p:cNvPr id="9" name="Rounded Rectangle 8"/>
          <p:cNvSpPr/>
          <p:nvPr/>
        </p:nvSpPr>
        <p:spPr>
          <a:xfrm>
            <a:off x="609600" y="4873896"/>
            <a:ext cx="28194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How To Use </a:t>
            </a:r>
            <a:r>
              <a:rPr lang="en-US" sz="1200" dirty="0" err="1">
                <a:solidFill>
                  <a:schemeClr val="tx1"/>
                </a:solidFill>
              </a:rPr>
              <a:t>std</a:t>
            </a:r>
            <a:r>
              <a:rPr lang="en-US" sz="1200" dirty="0">
                <a:solidFill>
                  <a:schemeClr val="tx1"/>
                </a:solidFill>
              </a:rPr>
              <a:t>::visit With </a:t>
            </a:r>
            <a:br>
              <a:rPr lang="cs-CZ" sz="1200" dirty="0">
                <a:solidFill>
                  <a:schemeClr val="tx1"/>
                </a:solidFill>
              </a:rPr>
            </a:br>
            <a:r>
              <a:rPr lang="en-US" sz="1200" dirty="0">
                <a:solidFill>
                  <a:schemeClr val="tx1"/>
                </a:solidFill>
              </a:rPr>
              <a:t>Multiple Variants and Parameters </a:t>
            </a:r>
          </a:p>
          <a:p>
            <a:pPr algn="ctr"/>
            <a:r>
              <a:rPr lang="en-US" sz="1200" dirty="0">
                <a:solidFill>
                  <a:srgbClr val="0070C0"/>
                </a:solidFill>
              </a:rPr>
              <a:t>https://www.cppstories.com/</a:t>
            </a:r>
            <a:br>
              <a:rPr lang="cs-CZ" sz="1200" dirty="0">
                <a:solidFill>
                  <a:srgbClr val="0070C0"/>
                </a:solidFill>
              </a:rPr>
            </a:br>
            <a:r>
              <a:rPr lang="en-US" sz="1200" dirty="0">
                <a:solidFill>
                  <a:srgbClr val="0070C0"/>
                </a:solidFill>
              </a:rPr>
              <a:t>2018/09/visit-variants/</a:t>
            </a:r>
          </a:p>
        </p:txBody>
      </p:sp>
    </p:spTree>
    <p:extLst>
      <p:ext uri="{BB962C8B-B14F-4D97-AF65-F5344CB8AC3E}">
        <p14:creationId xmlns:p14="http://schemas.microsoft.com/office/powerpoint/2010/main" val="1505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cs-CZ" sz="4000" dirty="0">
                <a:solidFill>
                  <a:schemeClr val="bg2">
                    <a:lumMod val="25000"/>
                  </a:schemeClr>
                </a:solidFill>
              </a:rPr>
              <a:t>Typ</a:t>
            </a:r>
            <a:r>
              <a:rPr lang="en-US" sz="4000" dirty="0" err="1">
                <a:solidFill>
                  <a:schemeClr val="bg2">
                    <a:lumMod val="25000"/>
                  </a:schemeClr>
                </a:solidFill>
              </a:rPr>
              <a:t>es</a:t>
            </a:r>
            <a:endParaRPr lang="cs-CZ" sz="4000" dirty="0">
              <a:solidFill>
                <a:schemeClr val="bg2">
                  <a:lumMod val="25000"/>
                </a:schemeClr>
              </a:solidFill>
            </a:endParaRPr>
          </a:p>
        </p:txBody>
      </p:sp>
    </p:spTree>
    <p:extLst>
      <p:ext uri="{BB962C8B-B14F-4D97-AF65-F5344CB8AC3E}">
        <p14:creationId xmlns:p14="http://schemas.microsoft.com/office/powerpoint/2010/main" val="289374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4114800" cy="2362200"/>
          </a:xfrm>
        </p:spPr>
        <p:txBody>
          <a:bodyPr>
            <a:normAutofit/>
          </a:bodyPr>
          <a:lstStyle/>
          <a:p>
            <a:r>
              <a:rPr lang="en-US" dirty="0"/>
              <a:t>variant</a:t>
            </a:r>
          </a:p>
          <a:p>
            <a:pPr lvl="1"/>
            <a:r>
              <a:rPr lang="en-US" dirty="0"/>
              <a:t>faster</a:t>
            </a:r>
          </a:p>
          <a:p>
            <a:pPr lvl="2"/>
            <a:r>
              <a:rPr lang="en-US" dirty="0"/>
              <a:t>no dynamic allocation</a:t>
            </a:r>
          </a:p>
          <a:p>
            <a:pPr lvl="1"/>
            <a:r>
              <a:rPr lang="en-US" dirty="0"/>
              <a:t>shorter</a:t>
            </a:r>
          </a:p>
          <a:p>
            <a:pPr lvl="1"/>
            <a:r>
              <a:rPr lang="en-US" dirty="0"/>
              <a:t>value semantics</a:t>
            </a:r>
          </a:p>
          <a:p>
            <a:pPr lvl="1"/>
            <a:r>
              <a:rPr lang="en-US" dirty="0"/>
              <a:t>structural typing</a:t>
            </a:r>
          </a:p>
          <a:p>
            <a:pPr lvl="2"/>
            <a:r>
              <a:rPr lang="en-US" dirty="0"/>
              <a:t>unrelated classes</a:t>
            </a:r>
          </a:p>
          <a:p>
            <a:pPr lvl="1"/>
            <a:r>
              <a:rPr lang="en-US" dirty="0"/>
              <a:t>each operation requires a visitor</a:t>
            </a:r>
          </a:p>
        </p:txBody>
      </p:sp>
      <p:sp>
        <p:nvSpPr>
          <p:cNvPr id="3" name="Title 2"/>
          <p:cNvSpPr>
            <a:spLocks noGrp="1"/>
          </p:cNvSpPr>
          <p:nvPr>
            <p:ph type="title"/>
          </p:nvPr>
        </p:nvSpPr>
        <p:spPr>
          <a:xfrm>
            <a:off x="228600" y="274638"/>
            <a:ext cx="8763000" cy="639762"/>
          </a:xfrm>
        </p:spPr>
        <p:txBody>
          <a:bodyPr anchor="ctr"/>
          <a:lstStyle/>
          <a:p>
            <a:r>
              <a:rPr lang="en-US" dirty="0"/>
              <a:t>polymorphism - inheritance </a:t>
            </a:r>
            <a:r>
              <a:rPr lang="en-US" sz="2400" dirty="0"/>
              <a:t>vs.</a:t>
            </a:r>
            <a:r>
              <a:rPr lang="en-US" dirty="0"/>
              <a:t> variant</a:t>
            </a:r>
          </a:p>
        </p:txBody>
      </p:sp>
      <p:sp>
        <p:nvSpPr>
          <p:cNvPr id="8" name="TextBox 7"/>
          <p:cNvSpPr txBox="1"/>
          <p:nvPr/>
        </p:nvSpPr>
        <p:spPr>
          <a:xfrm>
            <a:off x="4810626" y="1179492"/>
            <a:ext cx="4038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&lt;x, y&gt; b;</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b</a:t>
            </a:r>
            <a:r>
              <a:rPr lang="en-US" sz="1400" dirty="0">
                <a:latin typeface="Courier New" pitchFamily="49" charset="0"/>
                <a:cs typeface="Courier New" pitchFamily="49" charset="0"/>
              </a:rPr>
              <a:t> = x{};</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([](auto&amp;&amp; v){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foo</a:t>
            </a:r>
            <a:r>
              <a:rPr lang="en-US" sz="1400" dirty="0">
                <a:latin typeface="Courier New" pitchFamily="49" charset="0"/>
                <a:cs typeface="Courier New" pitchFamily="49" charset="0"/>
              </a:rPr>
              <a:t>(); }, b);</a:t>
            </a:r>
          </a:p>
        </p:txBody>
      </p:sp>
      <p:sp>
        <p:nvSpPr>
          <p:cNvPr id="9" name="TextBox 8"/>
          <p:cNvSpPr txBox="1"/>
          <p:nvPr/>
        </p:nvSpPr>
        <p:spPr>
          <a:xfrm>
            <a:off x="342900" y="3352800"/>
            <a:ext cx="42672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public:</a:t>
            </a:r>
          </a:p>
          <a:p>
            <a:r>
              <a:rPr lang="en-US" sz="1400" dirty="0">
                <a:latin typeface="Courier New" pitchFamily="49" charset="0"/>
                <a:cs typeface="Courier New" pitchFamily="49" charset="0"/>
              </a:rPr>
              <a:t>  virtual ~base() = default;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virtual</a:t>
            </a:r>
            <a:r>
              <a:rPr lang="en-US" sz="1400" dirty="0">
                <a:latin typeface="Courier New" pitchFamily="49" charset="0"/>
                <a:cs typeface="Courier New" pitchFamily="49" charset="0"/>
              </a:rPr>
              <a:t> void foo() = 0;</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&gt; b = </a:t>
            </a:r>
            <a:r>
              <a:rPr lang="en-US" sz="1400" dirty="0" err="1">
                <a:latin typeface="Courier New" pitchFamily="49" charset="0"/>
                <a:cs typeface="Courier New" pitchFamily="49" charset="0"/>
              </a:rPr>
              <a:t>make_unique</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b-&gt;</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04761207"/>
              </p:ext>
            </p:extLst>
          </p:nvPr>
        </p:nvGraphicFramePr>
        <p:xfrm>
          <a:off x="4810626" y="2667000"/>
          <a:ext cx="4038600" cy="24384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52401">
                <a:tc>
                  <a:txBody>
                    <a:bodyPr/>
                    <a:lstStyle/>
                    <a:p>
                      <a:r>
                        <a:rPr lang="en-US" sz="1400" dirty="0"/>
                        <a:t>variant</a:t>
                      </a:r>
                    </a:p>
                  </a:txBody>
                  <a:tcPr/>
                </a:tc>
                <a:tc>
                  <a:txBody>
                    <a:bodyPr/>
                    <a:lstStyle/>
                    <a:p>
                      <a:r>
                        <a:rPr lang="en-US" sz="1400" dirty="0"/>
                        <a:t>inheritance</a:t>
                      </a:r>
                    </a:p>
                  </a:txBody>
                  <a:tcPr/>
                </a:tc>
                <a:extLst>
                  <a:ext uri="{0D108BD9-81ED-4DB2-BD59-A6C34878D82A}">
                    <a16:rowId xmlns:a16="http://schemas.microsoft.com/office/drawing/2014/main" val="10000"/>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structural typing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nominative typing</a:t>
                      </a:r>
                    </a:p>
                  </a:txBody>
                  <a:tcPr/>
                </a:tc>
                <a:extLst>
                  <a:ext uri="{0D108BD9-81ED-4DB2-BD59-A6C34878D82A}">
                    <a16:rowId xmlns:a16="http://schemas.microsoft.com/office/drawing/2014/main" val="10001"/>
                  </a:ext>
                </a:extLst>
              </a:tr>
              <a:tr h="152400">
                <a:tc>
                  <a:txBody>
                    <a:bodyPr/>
                    <a:lstStyle/>
                    <a:p>
                      <a:r>
                        <a:rPr lang="en-US" sz="1400" dirty="0"/>
                        <a:t>value semantics</a:t>
                      </a:r>
                    </a:p>
                  </a:txBody>
                  <a:tcPr/>
                </a:tc>
                <a:tc>
                  <a:txBody>
                    <a:bodyPr/>
                    <a:lstStyle/>
                    <a:p>
                      <a:r>
                        <a:rPr lang="en-US" sz="1400" dirty="0"/>
                        <a:t>pointer semantics</a:t>
                      </a:r>
                    </a:p>
                  </a:txBody>
                  <a:tcPr/>
                </a:tc>
                <a:extLst>
                  <a:ext uri="{0D108BD9-81ED-4DB2-BD59-A6C34878D82A}">
                    <a16:rowId xmlns:a16="http://schemas.microsoft.com/office/drawing/2014/main" val="10002"/>
                  </a:ext>
                </a:extLst>
              </a:tr>
              <a:tr h="152400">
                <a:tc>
                  <a:txBody>
                    <a:bodyPr/>
                    <a:lstStyle/>
                    <a:p>
                      <a:r>
                        <a:rPr lang="en-US" sz="1400" dirty="0"/>
                        <a:t>faster</a:t>
                      </a:r>
                    </a:p>
                  </a:txBody>
                  <a:tcPr/>
                </a:tc>
                <a:tc>
                  <a:txBody>
                    <a:bodyPr/>
                    <a:lstStyle/>
                    <a:p>
                      <a:r>
                        <a:rPr lang="en-US" sz="1400" dirty="0"/>
                        <a:t>slower</a:t>
                      </a:r>
                    </a:p>
                  </a:txBody>
                  <a:tcPr/>
                </a:tc>
                <a:extLst>
                  <a:ext uri="{0D108BD9-81ED-4DB2-BD59-A6C34878D82A}">
                    <a16:rowId xmlns:a16="http://schemas.microsoft.com/office/drawing/2014/main" val="10003"/>
                  </a:ext>
                </a:extLst>
              </a:tr>
              <a:tr h="152400">
                <a:tc>
                  <a:txBody>
                    <a:bodyPr/>
                    <a:lstStyle/>
                    <a:p>
                      <a:r>
                        <a:rPr lang="en-US" sz="1400" dirty="0"/>
                        <a:t>no dynamic </a:t>
                      </a:r>
                      <a:r>
                        <a:rPr lang="en-US" sz="1400" dirty="0" err="1"/>
                        <a:t>alloc</a:t>
                      </a:r>
                      <a:endParaRPr lang="en-US" sz="1400" dirty="0"/>
                    </a:p>
                  </a:txBody>
                  <a:tcPr/>
                </a:tc>
                <a:tc>
                  <a:txBody>
                    <a:bodyPr/>
                    <a:lstStyle/>
                    <a:p>
                      <a:r>
                        <a:rPr lang="en-US" sz="1400" dirty="0"/>
                        <a:t>dynamic </a:t>
                      </a:r>
                      <a:r>
                        <a:rPr lang="en-US" sz="1400" dirty="0" err="1"/>
                        <a:t>alloc</a:t>
                      </a:r>
                      <a:endParaRPr lang="en-US" sz="1400" dirty="0"/>
                    </a:p>
                  </a:txBody>
                  <a:tcPr/>
                </a:tc>
                <a:extLst>
                  <a:ext uri="{0D108BD9-81ED-4DB2-BD59-A6C34878D82A}">
                    <a16:rowId xmlns:a16="http://schemas.microsoft.com/office/drawing/2014/main" val="10004"/>
                  </a:ext>
                </a:extLst>
              </a:tr>
              <a:tr h="152400">
                <a:tc>
                  <a:txBody>
                    <a:bodyPr/>
                    <a:lstStyle/>
                    <a:p>
                      <a:r>
                        <a:rPr lang="en-US" sz="1400" dirty="0"/>
                        <a:t>contiguous memory</a:t>
                      </a:r>
                    </a:p>
                  </a:txBody>
                  <a:tcPr/>
                </a:tc>
                <a:tc>
                  <a:txBody>
                    <a:bodyPr/>
                    <a:lstStyle/>
                    <a:p>
                      <a:r>
                        <a:rPr lang="en-US" sz="1400" dirty="0"/>
                        <a:t>scattered memory</a:t>
                      </a:r>
                    </a:p>
                  </a:txBody>
                  <a:tcPr/>
                </a:tc>
                <a:extLst>
                  <a:ext uri="{0D108BD9-81ED-4DB2-BD59-A6C34878D82A}">
                    <a16:rowId xmlns:a16="http://schemas.microsoft.com/office/drawing/2014/main" val="10005"/>
                  </a:ext>
                </a:extLst>
              </a:tr>
              <a:tr h="152400">
                <a:tc>
                  <a:txBody>
                    <a:bodyPr/>
                    <a:lstStyle/>
                    <a:p>
                      <a:r>
                        <a:rPr lang="en-US" sz="1400" dirty="0"/>
                        <a:t>simple</a:t>
                      </a:r>
                    </a:p>
                  </a:txBody>
                  <a:tcPr/>
                </a:tc>
                <a:tc>
                  <a:txBody>
                    <a:bodyPr/>
                    <a:lstStyle/>
                    <a:p>
                      <a:r>
                        <a:rPr lang="en-US" sz="1400" dirty="0"/>
                        <a:t>complex</a:t>
                      </a:r>
                    </a:p>
                  </a:txBody>
                  <a:tcPr/>
                </a:tc>
                <a:extLst>
                  <a:ext uri="{0D108BD9-81ED-4DB2-BD59-A6C34878D82A}">
                    <a16:rowId xmlns:a16="http://schemas.microsoft.com/office/drawing/2014/main" val="10006"/>
                  </a:ext>
                </a:extLst>
              </a:tr>
              <a:tr h="152400">
                <a:tc>
                  <a:txBody>
                    <a:bodyPr/>
                    <a:lstStyle/>
                    <a:p>
                      <a:r>
                        <a:rPr lang="en-US" sz="1400" dirty="0"/>
                        <a:t>single-level</a:t>
                      </a:r>
                    </a:p>
                  </a:txBody>
                  <a:tcPr/>
                </a:tc>
                <a:tc>
                  <a:txBody>
                    <a:bodyPr/>
                    <a:lstStyle/>
                    <a:p>
                      <a:r>
                        <a:rPr lang="en-US" sz="1400" dirty="0"/>
                        <a:t>multi-level</a:t>
                      </a:r>
                    </a:p>
                  </a:txBody>
                  <a:tcPr/>
                </a:tc>
                <a:extLst>
                  <a:ext uri="{0D108BD9-81ED-4DB2-BD59-A6C34878D82A}">
                    <a16:rowId xmlns:a16="http://schemas.microsoft.com/office/drawing/2014/main" val="10007"/>
                  </a:ext>
                </a:extLst>
              </a:tr>
            </a:tbl>
          </a:graphicData>
        </a:graphic>
      </p:graphicFrame>
      <p:sp>
        <p:nvSpPr>
          <p:cNvPr id="13" name="AutoShape 30"/>
          <p:cNvSpPr>
            <a:spLocks noChangeArrowheads="1"/>
          </p:cNvSpPr>
          <p:nvPr/>
        </p:nvSpPr>
        <p:spPr bwMode="auto">
          <a:xfrm>
            <a:off x="8373045" y="1175289"/>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var</a:t>
            </a:r>
            <a:endParaRPr lang="en-US" sz="1400" dirty="0"/>
          </a:p>
        </p:txBody>
      </p:sp>
      <p:sp>
        <p:nvSpPr>
          <p:cNvPr id="14" name="AutoShape 30"/>
          <p:cNvSpPr>
            <a:spLocks noChangeArrowheads="1"/>
          </p:cNvSpPr>
          <p:nvPr/>
        </p:nvSpPr>
        <p:spPr bwMode="auto">
          <a:xfrm>
            <a:off x="4133919" y="3349186"/>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inh</a:t>
            </a:r>
            <a:endParaRPr lang="en-US" sz="1400" dirty="0"/>
          </a:p>
        </p:txBody>
      </p:sp>
      <p:sp>
        <p:nvSpPr>
          <p:cNvPr id="10" name="Rounded Rectangle 9"/>
          <p:cNvSpPr/>
          <p:nvPr/>
        </p:nvSpPr>
        <p:spPr>
          <a:xfrm>
            <a:off x="5257800" y="5334000"/>
            <a:ext cx="3591426" cy="9119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Runtime Polymorphism with </a:t>
            </a:r>
            <a:r>
              <a:rPr lang="en-US" sz="1200" dirty="0" err="1">
                <a:solidFill>
                  <a:schemeClr val="tx1"/>
                </a:solidFill>
              </a:rPr>
              <a:t>std</a:t>
            </a:r>
            <a:r>
              <a:rPr lang="en-US" sz="1200" dirty="0">
                <a:solidFill>
                  <a:schemeClr val="tx1"/>
                </a:solidFill>
              </a:rPr>
              <a:t>::variant</a:t>
            </a:r>
          </a:p>
          <a:p>
            <a:pPr algn="ctr"/>
            <a:r>
              <a:rPr lang="en-US" sz="1200" dirty="0">
                <a:solidFill>
                  <a:srgbClr val="0070C0"/>
                </a:solidFill>
              </a:rPr>
              <a:t>www.cppstories.com/2020/04/</a:t>
            </a:r>
            <a:br>
              <a:rPr lang="en-US" sz="1200" dirty="0">
                <a:solidFill>
                  <a:srgbClr val="0070C0"/>
                </a:solidFill>
              </a:rPr>
            </a:br>
            <a:r>
              <a:rPr lang="en-US" sz="1200" dirty="0">
                <a:solidFill>
                  <a:srgbClr val="0070C0"/>
                </a:solidFill>
              </a:rPr>
              <a:t>variant-virtual-polymorphism.html</a:t>
            </a:r>
          </a:p>
        </p:txBody>
      </p:sp>
    </p:spTree>
    <p:extLst>
      <p:ext uri="{BB962C8B-B14F-4D97-AF65-F5344CB8AC3E}">
        <p14:creationId xmlns:p14="http://schemas.microsoft.com/office/powerpoint/2010/main" val="19127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error handling</a:t>
            </a:r>
          </a:p>
          <a:p>
            <a:pPr lvl="1"/>
            <a:r>
              <a:rPr lang="en-US" dirty="0">
                <a:latin typeface="Lucida Sans Unicode" panose="020B0602030504020204" pitchFamily="34" charset="0"/>
                <a:cs typeface="Lucida Sans Unicode" panose="020B0602030504020204" pitchFamily="34" charset="0"/>
              </a:rPr>
              <a:t>⇝</a:t>
            </a:r>
            <a:r>
              <a:rPr lang="en-US" dirty="0"/>
              <a:t> expected </a:t>
            </a:r>
            <a:r>
              <a:rPr lang="en-US" baseline="30000" dirty="0">
                <a:solidFill>
                  <a:srgbClr val="00B0F0"/>
                </a:solidFill>
              </a:rPr>
              <a:t>[C++23]</a:t>
            </a:r>
          </a:p>
          <a:p>
            <a:endParaRPr lang="en-US" dirty="0"/>
          </a:p>
          <a:p>
            <a:r>
              <a:rPr lang="en-US" dirty="0"/>
              <a:t>multiple return types</a:t>
            </a:r>
          </a:p>
          <a:p>
            <a:pPr lvl="1"/>
            <a:r>
              <a:rPr lang="en-US" dirty="0"/>
              <a:t>ax²+bx+c=0</a:t>
            </a:r>
          </a:p>
          <a:p>
            <a:endParaRPr lang="en-US" dirty="0"/>
          </a:p>
          <a:p>
            <a:endParaRPr lang="en-US" dirty="0"/>
          </a:p>
          <a:p>
            <a:r>
              <a:rPr lang="en-US" dirty="0"/>
              <a:t>parsing</a:t>
            </a:r>
          </a:p>
          <a:p>
            <a:pPr lvl="1"/>
            <a:r>
              <a:rPr lang="en-US" dirty="0"/>
              <a:t>parameters, </a:t>
            </a:r>
            <a:r>
              <a:rPr lang="en-US" dirty="0" err="1"/>
              <a:t>config</a:t>
            </a:r>
            <a:r>
              <a:rPr lang="en-US" dirty="0"/>
              <a:t> file, ...</a:t>
            </a:r>
          </a:p>
          <a:p>
            <a:endParaRPr lang="en-US" dirty="0"/>
          </a:p>
          <a:p>
            <a:endParaRPr lang="en-US" dirty="0"/>
          </a:p>
          <a:p>
            <a:r>
              <a:rPr lang="en-US" dirty="0"/>
              <a:t>multiple dispatch</a:t>
            </a:r>
          </a:p>
          <a:p>
            <a:r>
              <a:rPr lang="en-US" dirty="0"/>
              <a:t>polymorphism of unrelated types</a:t>
            </a:r>
          </a:p>
          <a:p>
            <a:endParaRPr lang="en-US" dirty="0"/>
          </a:p>
        </p:txBody>
      </p:sp>
      <p:sp>
        <p:nvSpPr>
          <p:cNvPr id="3" name="Title 2"/>
          <p:cNvSpPr>
            <a:spLocks noGrp="1"/>
          </p:cNvSpPr>
          <p:nvPr>
            <p:ph type="title"/>
          </p:nvPr>
        </p:nvSpPr>
        <p:spPr/>
        <p:txBody>
          <a:bodyPr/>
          <a:lstStyle/>
          <a:p>
            <a:r>
              <a:rPr lang="en-US" dirty="0"/>
              <a:t>variant use cases</a:t>
            </a:r>
          </a:p>
        </p:txBody>
      </p:sp>
      <p:sp>
        <p:nvSpPr>
          <p:cNvPr id="8" name="TextBox 7"/>
          <p:cNvSpPr txBox="1"/>
          <p:nvPr/>
        </p:nvSpPr>
        <p:spPr>
          <a:xfrm>
            <a:off x="3124200" y="1068127"/>
            <a:ext cx="5029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variant&lt;string, </a:t>
            </a:r>
            <a:r>
              <a:rPr lang="en-US" sz="1400" dirty="0" err="1">
                <a:latin typeface="Courier New" pitchFamily="49" charset="0"/>
                <a:cs typeface="Courier New" pitchFamily="49" charset="0"/>
              </a:rPr>
              <a:t>ErrorCode</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fnc</a:t>
            </a:r>
            <a:r>
              <a:rPr lang="en-US" sz="1400" dirty="0">
                <a:latin typeface="Courier New" pitchFamily="49" charset="0"/>
                <a:cs typeface="Courier New" pitchFamily="49" charset="0"/>
              </a:rPr>
              <a:t>();</a:t>
            </a:r>
          </a:p>
        </p:txBody>
      </p:sp>
      <p:sp>
        <p:nvSpPr>
          <p:cNvPr id="12" name="TextBox 11"/>
          <p:cNvSpPr txBox="1"/>
          <p:nvPr/>
        </p:nvSpPr>
        <p:spPr>
          <a:xfrm>
            <a:off x="3124200" y="2015666"/>
            <a:ext cx="5029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 variant&lt;complex, double&gt;; </a:t>
            </a:r>
          </a:p>
          <a:p>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Roots(double a, double b, double c)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cond</a:t>
            </a:r>
            <a:r>
              <a:rPr lang="en-US" sz="1400" dirty="0">
                <a:latin typeface="Courier New" pitchFamily="49" charset="0"/>
                <a:cs typeface="Courier New" pitchFamily="49" charset="0"/>
              </a:rPr>
              <a:t> ? complex{..} : (-1*b)/(2*a);</a:t>
            </a:r>
          </a:p>
        </p:txBody>
      </p:sp>
      <p:sp>
        <p:nvSpPr>
          <p:cNvPr id="14" name="TextBox 13"/>
          <p:cNvSpPr txBox="1"/>
          <p:nvPr/>
        </p:nvSpPr>
        <p:spPr>
          <a:xfrm>
            <a:off x="3124200" y="3829923"/>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Arg = variant&lt;bool, int, string&gt;;</a:t>
            </a:r>
          </a:p>
          <a:p>
            <a:r>
              <a:rPr lang="en-US" sz="1400" dirty="0">
                <a:latin typeface="Courier New" pitchFamily="49" charset="0"/>
                <a:cs typeface="Courier New" pitchFamily="49" charset="0"/>
              </a:rPr>
              <a:t>map&lt;string, Arg&gt; </a:t>
            </a:r>
            <a:r>
              <a:rPr lang="en-US" sz="1400" dirty="0" err="1">
                <a:latin typeface="Courier New" pitchFamily="49" charset="0"/>
                <a:cs typeface="Courier New" pitchFamily="49" charset="0"/>
              </a:rPr>
              <a:t>mParsedArgs</a:t>
            </a:r>
            <a:r>
              <a:rPr lang="en-US" sz="1400" dirty="0">
                <a:latin typeface="Courier New" pitchFamily="49" charset="0"/>
                <a:cs typeface="Courier New" pitchFamily="49" charset="0"/>
              </a:rPr>
              <a:t>;</a:t>
            </a:r>
          </a:p>
        </p:txBody>
      </p:sp>
      <p:sp>
        <p:nvSpPr>
          <p:cNvPr id="15" name="TextBox 14"/>
          <p:cNvSpPr txBox="1"/>
          <p:nvPr/>
        </p:nvSpPr>
        <p:spPr>
          <a:xfrm>
            <a:off x="3124200" y="5181600"/>
            <a:ext cx="5029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variant&lt; </a:t>
            </a:r>
            <a:r>
              <a:rPr lang="en-US" sz="1400" dirty="0" err="1">
                <a:latin typeface="Courier New" pitchFamily="49" charset="0"/>
                <a:cs typeface="Courier New" pitchFamily="49" charset="0"/>
              </a:rPr>
              <a:t>Tria</a:t>
            </a:r>
            <a:r>
              <a:rPr lang="en-US" sz="1400" dirty="0">
                <a:latin typeface="Courier New" pitchFamily="49" charset="0"/>
                <a:cs typeface="Courier New" pitchFamily="49" charset="0"/>
              </a:rPr>
              <a:t>, Poly, </a:t>
            </a:r>
            <a:r>
              <a:rPr lang="en-US" sz="1400" dirty="0" err="1">
                <a:latin typeface="Courier New" pitchFamily="49" charset="0"/>
                <a:cs typeface="Courier New" pitchFamily="49" charset="0"/>
              </a:rPr>
              <a:t>Sph</a:t>
            </a:r>
            <a:r>
              <a:rPr lang="en-US" sz="1400" dirty="0">
                <a:latin typeface="Courier New" pitchFamily="49" charset="0"/>
                <a:cs typeface="Courier New" pitchFamily="49" charset="0"/>
              </a:rPr>
              <a:t>&gt;&gt; objects;</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obj.Render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objects)</a:t>
            </a:r>
          </a:p>
          <a:p>
            <a:r>
              <a:rPr lang="en-US" sz="1400" dirty="0">
                <a:latin typeface="Courier New" pitchFamily="49" charset="0"/>
                <a:cs typeface="Courier New" pitchFamily="49" charset="0"/>
              </a:rPr>
              <a:t>  visit(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3601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a value may or may not be present</a:t>
            </a:r>
          </a:p>
          <a:p>
            <a:pPr lvl="1"/>
            <a:r>
              <a:rPr lang="en-US" dirty="0"/>
              <a:t>useful for functions that may fail</a:t>
            </a:r>
          </a:p>
          <a:p>
            <a:pPr lvl="2"/>
            <a:r>
              <a:rPr lang="en-US" dirty="0"/>
              <a:t>or NULL-able data - </a:t>
            </a:r>
            <a:r>
              <a:rPr lang="en-US" dirty="0" err="1"/>
              <a:t>db</a:t>
            </a:r>
            <a:endParaRPr lang="en-US" dirty="0"/>
          </a:p>
          <a:p>
            <a:pPr lvl="1"/>
            <a:r>
              <a:rPr lang="en-US" dirty="0"/>
              <a:t>default conversion to </a:t>
            </a:r>
            <a:r>
              <a:rPr lang="en-US" sz="1400" b="1" dirty="0">
                <a:solidFill>
                  <a:schemeClr val="dk1"/>
                </a:solidFill>
                <a:latin typeface="Courier New" pitchFamily="49" charset="0"/>
                <a:cs typeface="Courier New" pitchFamily="49" charset="0"/>
              </a:rPr>
              <a:t>bool</a:t>
            </a:r>
          </a:p>
          <a:p>
            <a:pPr lvl="1"/>
            <a:r>
              <a:rPr lang="en-US" sz="1400" b="1" dirty="0" err="1">
                <a:solidFill>
                  <a:schemeClr val="dk1"/>
                </a:solidFill>
                <a:latin typeface="Courier New" pitchFamily="49" charset="0"/>
                <a:cs typeface="Courier New" pitchFamily="49" charset="0"/>
              </a:rPr>
              <a:t>bad_optional_access</a:t>
            </a:r>
            <a:endParaRPr lang="en-US" sz="1400" b="1" dirty="0">
              <a:solidFill>
                <a:schemeClr val="dk1"/>
              </a:solidFill>
              <a:latin typeface="Courier New" pitchFamily="49" charset="0"/>
              <a:cs typeface="Courier New" pitchFamily="49" charset="0"/>
            </a:endParaRPr>
          </a:p>
          <a:p>
            <a:pPr lvl="1"/>
            <a:r>
              <a:rPr lang="en-US" dirty="0"/>
              <a:t>convenient </a:t>
            </a:r>
            <a:r>
              <a:rPr lang="en-US" sz="1400" b="1" dirty="0">
                <a:solidFill>
                  <a:schemeClr val="dk1"/>
                </a:solidFill>
                <a:latin typeface="Courier New" pitchFamily="49" charset="0"/>
                <a:cs typeface="Courier New" pitchFamily="49" charset="0"/>
              </a:rPr>
              <a:t>value-or</a:t>
            </a:r>
            <a:r>
              <a:rPr lang="en-US" dirty="0"/>
              <a:t>-whatever access</a:t>
            </a:r>
          </a:p>
          <a:p>
            <a:r>
              <a:rPr lang="en-US" dirty="0"/>
              <a:t>pointer and reference</a:t>
            </a:r>
          </a:p>
          <a:p>
            <a:pPr lvl="1"/>
            <a:r>
              <a:rPr lang="en-US" sz="1400" b="1" dirty="0">
                <a:solidFill>
                  <a:schemeClr val="dk1"/>
                </a:solidFill>
                <a:latin typeface="Courier New" pitchFamily="49" charset="0"/>
                <a:cs typeface="Courier New" pitchFamily="49" charset="0"/>
              </a:rPr>
              <a:t>* -&gt;</a:t>
            </a:r>
          </a:p>
          <a:p>
            <a:pPr lvl="1"/>
            <a:r>
              <a:rPr lang="en-US" dirty="0"/>
              <a:t>behavior undefined</a:t>
            </a:r>
            <a:br>
              <a:rPr lang="en-US" dirty="0"/>
            </a:br>
            <a:r>
              <a:rPr lang="en-US" dirty="0"/>
              <a:t>if value is not present</a:t>
            </a:r>
          </a:p>
          <a:p>
            <a:r>
              <a:rPr lang="en-US" dirty="0"/>
              <a:t>more methods</a:t>
            </a:r>
          </a:p>
          <a:p>
            <a:pPr lvl="1"/>
            <a:r>
              <a:rPr lang="en-US" sz="1400" b="1" dirty="0">
                <a:solidFill>
                  <a:schemeClr val="dk1"/>
                </a:solidFill>
                <a:latin typeface="Courier New" pitchFamily="49" charset="0"/>
                <a:cs typeface="Courier New" pitchFamily="49" charset="0"/>
              </a:rPr>
              <a:t>emplace, swap, reset, </a:t>
            </a:r>
            <a:r>
              <a:rPr lang="en-US" sz="1400" b="1" dirty="0" err="1">
                <a:solidFill>
                  <a:schemeClr val="dk1"/>
                </a:solidFill>
                <a:latin typeface="Courier New" pitchFamily="49" charset="0"/>
                <a:cs typeface="Courier New" pitchFamily="49" charset="0"/>
              </a:rPr>
              <a:t>make_optional</a:t>
            </a:r>
            <a:endParaRPr lang="en-US" sz="1400" b="1" dirty="0">
              <a:solidFill>
                <a:schemeClr val="dk1"/>
              </a:solidFill>
              <a:latin typeface="Courier New" pitchFamily="49" charset="0"/>
              <a:cs typeface="Courier New" pitchFamily="49" charset="0"/>
            </a:endParaRPr>
          </a:p>
          <a:p>
            <a:pPr lvl="1"/>
            <a:r>
              <a:rPr lang="en-US" sz="1400" b="1" dirty="0">
                <a:solidFill>
                  <a:schemeClr val="dk1"/>
                </a:solidFill>
                <a:latin typeface="Courier New" pitchFamily="49" charset="0"/>
                <a:cs typeface="Courier New" pitchFamily="49" charset="0"/>
              </a:rPr>
              <a:t>operator&lt;=&gt;</a:t>
            </a:r>
          </a:p>
          <a:p>
            <a:r>
              <a:rPr lang="en-US" dirty="0"/>
              <a:t>use cases</a:t>
            </a:r>
          </a:p>
          <a:p>
            <a:pPr lvl="1"/>
            <a:r>
              <a:rPr lang="en-US" i="1" dirty="0"/>
              <a:t>"maybe I have an object, maybe I don't"</a:t>
            </a:r>
          </a:p>
          <a:p>
            <a:pPr lvl="1"/>
            <a:r>
              <a:rPr lang="en-US" dirty="0"/>
              <a:t>database NULL, parsing, input, ...</a:t>
            </a:r>
          </a:p>
          <a:p>
            <a:pPr lvl="1"/>
            <a:r>
              <a:rPr lang="en-US" dirty="0"/>
              <a:t>deferred initialization</a:t>
            </a:r>
          </a:p>
          <a:p>
            <a:pPr lvl="2"/>
            <a:r>
              <a:rPr lang="en-US" dirty="0"/>
              <a:t>e.g., required default </a:t>
            </a:r>
            <a:r>
              <a:rPr lang="en-US" dirty="0" err="1"/>
              <a:t>constructibility</a:t>
            </a:r>
            <a:endParaRPr lang="en-US" dirty="0"/>
          </a:p>
        </p:txBody>
      </p:sp>
      <p:sp>
        <p:nvSpPr>
          <p:cNvPr id="3" name="Title 2"/>
          <p:cNvSpPr>
            <a:spLocks noGrp="1"/>
          </p:cNvSpPr>
          <p:nvPr>
            <p:ph type="title"/>
          </p:nvPr>
        </p:nvSpPr>
        <p:spPr/>
        <p:txBody>
          <a:bodyPr/>
          <a:lstStyle/>
          <a:p>
            <a:r>
              <a:rPr lang="en-US" dirty="0"/>
              <a:t>optional</a:t>
            </a:r>
          </a:p>
        </p:txBody>
      </p:sp>
      <p:sp>
        <p:nvSpPr>
          <p:cNvPr id="6" name="TextBox 5"/>
          <p:cNvSpPr txBox="1"/>
          <p:nvPr/>
        </p:nvSpPr>
        <p:spPr>
          <a:xfrm>
            <a:off x="5257800" y="1104745"/>
            <a:ext cx="3429000" cy="166199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optional&lt;</a:t>
            </a:r>
            <a:r>
              <a:rPr lang="en-US" sz="1400" dirty="0">
                <a:latin typeface="Courier New" pitchFamily="49" charset="0"/>
                <a:cs typeface="Courier New" pitchFamily="49" charset="0"/>
              </a:rPr>
              <a:t>string</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 f() {</a:t>
            </a:r>
          </a:p>
          <a:p>
            <a:r>
              <a:rPr lang="en-US" sz="1400" dirty="0">
                <a:latin typeface="Courier New" pitchFamily="49" charset="0"/>
                <a:cs typeface="Courier New" pitchFamily="49" charset="0"/>
              </a:rPr>
              <a:t>  return </a:t>
            </a:r>
            <a:r>
              <a:rPr lang="ja-JP"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夽</a:t>
            </a:r>
            <a:r>
              <a:rPr lang="en-US" sz="1400" dirty="0">
                <a:latin typeface="Courier New" pitchFamily="49" charset="0"/>
                <a:cs typeface="Courier New" pitchFamily="49" charset="0"/>
              </a:rPr>
              <a:t> ? "Godzilla" :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x = f();</a:t>
            </a:r>
          </a:p>
          <a:p>
            <a:r>
              <a:rPr lang="en-US" sz="1400" b="1" dirty="0">
                <a:latin typeface="Courier New" pitchFamily="49" charset="0"/>
                <a:cs typeface="Courier New" pitchFamily="49" charset="0"/>
              </a:rPr>
              <a:t>if( </a:t>
            </a:r>
            <a:r>
              <a:rPr lang="en-US" sz="1400" dirty="0">
                <a:latin typeface="Courier New" pitchFamily="49" charset="0"/>
                <a:cs typeface="Courier New" pitchFamily="49" charset="0"/>
              </a:rPr>
              <a:t>x</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.value_or</a:t>
            </a:r>
            <a:r>
              <a:rPr lang="en-US" sz="1400" dirty="0">
                <a:latin typeface="Courier New" pitchFamily="49" charset="0"/>
                <a:cs typeface="Courier New" pitchFamily="49" charset="0"/>
              </a:rPr>
              <a:t>("empty");</a:t>
            </a:r>
          </a:p>
        </p:txBody>
      </p:sp>
      <p:sp>
        <p:nvSpPr>
          <p:cNvPr id="10" name="TextBox 9"/>
          <p:cNvSpPr txBox="1"/>
          <p:nvPr/>
        </p:nvSpPr>
        <p:spPr>
          <a:xfrm>
            <a:off x="5257800" y="2980047"/>
            <a:ext cx="3429000" cy="123110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y{ 1};</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a:t>
            </a:r>
          </a:p>
          <a:p>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 = 2;</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optional&lt;string&gt; z{ "</a:t>
            </a:r>
            <a:r>
              <a:rPr lang="en-US" sz="1400" dirty="0" err="1">
                <a:latin typeface="Courier New" pitchFamily="49" charset="0"/>
                <a:cs typeface="Courier New" pitchFamily="49" charset="0"/>
              </a:rPr>
              <a:t>ahoj</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z</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size() ....</a:t>
            </a:r>
          </a:p>
        </p:txBody>
      </p:sp>
      <p:sp>
        <p:nvSpPr>
          <p:cNvPr id="8" name="TextBox 7"/>
          <p:cNvSpPr txBox="1"/>
          <p:nvPr/>
        </p:nvSpPr>
        <p:spPr>
          <a:xfrm>
            <a:off x="5486400" y="5334000"/>
            <a:ext cx="2514600" cy="954107"/>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0, -1, (void*)0, EOF, </a:t>
            </a:r>
          </a:p>
          <a:p>
            <a:r>
              <a:rPr lang="en-US" sz="1400" dirty="0">
                <a:latin typeface="Courier New" pitchFamily="49" charset="0"/>
                <a:cs typeface="Courier New" pitchFamily="49" charset="0"/>
              </a:rPr>
              <a:t>0xFFFFFFFF, </a:t>
            </a:r>
            <a:r>
              <a:rPr lang="en-US" sz="1400" dirty="0" err="1">
                <a:latin typeface="Courier New" pitchFamily="49" charset="0"/>
                <a:cs typeface="Courier New" pitchFamily="49" charset="0"/>
              </a:rPr>
              <a:t>nullptr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container.end</a:t>
            </a:r>
            <a:r>
              <a:rPr lang="en-US" sz="1400" dirty="0">
                <a:latin typeface="Courier New" pitchFamily="49" charset="0"/>
                <a:cs typeface="Courier New" pitchFamily="49" charset="0"/>
              </a:rPr>
              <a:t>(), string::</a:t>
            </a:r>
            <a:r>
              <a:rPr lang="en-US" sz="1400" dirty="0" err="1">
                <a:latin typeface="Courier New" pitchFamily="49" charset="0"/>
                <a:cs typeface="Courier New" pitchFamily="49" charset="0"/>
              </a:rPr>
              <a:t>npos</a:t>
            </a:r>
            <a:r>
              <a:rPr lang="en-US" sz="1400" dirty="0">
                <a:latin typeface="Courier New" pitchFamily="49" charset="0"/>
                <a:cs typeface="Courier New" pitchFamily="49" charset="0"/>
              </a:rPr>
              <a:t>, ...</a:t>
            </a:r>
          </a:p>
        </p:txBody>
      </p:sp>
      <p:sp>
        <p:nvSpPr>
          <p:cNvPr id="9" name="AutoShape 30"/>
          <p:cNvSpPr>
            <a:spLocks noChangeArrowheads="1"/>
          </p:cNvSpPr>
          <p:nvPr/>
        </p:nvSpPr>
        <p:spPr bwMode="auto">
          <a:xfrm>
            <a:off x="7162800" y="4574140"/>
            <a:ext cx="1371600" cy="553550"/>
          </a:xfrm>
          <a:prstGeom prst="wedgeRoundRectCallout">
            <a:avLst>
              <a:gd name="adj1" fmla="val 2195"/>
              <a:gd name="adj2" fmla="val 99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no more magic values</a:t>
            </a:r>
          </a:p>
        </p:txBody>
      </p:sp>
    </p:spTree>
    <p:extLst>
      <p:ext uri="{BB962C8B-B14F-4D97-AF65-F5344CB8AC3E}">
        <p14:creationId xmlns:p14="http://schemas.microsoft.com/office/powerpoint/2010/main" val="177678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chaining optional functions</a:t>
            </a:r>
          </a:p>
          <a:p>
            <a:pPr lvl="1"/>
            <a:r>
              <a:rPr lang="en-US" dirty="0"/>
              <a:t>functional style programming</a:t>
            </a:r>
          </a:p>
        </p:txBody>
      </p:sp>
      <p:sp>
        <p:nvSpPr>
          <p:cNvPr id="3" name="Title 2"/>
          <p:cNvSpPr>
            <a:spLocks noGrp="1"/>
          </p:cNvSpPr>
          <p:nvPr>
            <p:ph type="title"/>
          </p:nvPr>
        </p:nvSpPr>
        <p:spPr/>
        <p:txBody>
          <a:bodyPr/>
          <a:lstStyle/>
          <a:p>
            <a:r>
              <a:rPr lang="en-US" dirty="0"/>
              <a:t>optional</a:t>
            </a:r>
            <a:r>
              <a:rPr lang="cs-CZ" dirty="0"/>
              <a:t> - monadic operations</a:t>
            </a:r>
            <a:endParaRPr lang="en-US" dirty="0"/>
          </a:p>
        </p:txBody>
      </p:sp>
      <p:sp>
        <p:nvSpPr>
          <p:cNvPr id="6" name="TextBox 5"/>
          <p:cNvSpPr txBox="1"/>
          <p:nvPr/>
        </p:nvSpPr>
        <p:spPr>
          <a:xfrm>
            <a:off x="613079" y="1646767"/>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optional&lt;string&gt;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optional&lt;int&gt;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(optional&lt;string&gt; so);</a:t>
            </a:r>
          </a:p>
        </p:txBody>
      </p:sp>
      <p:sp>
        <p:nvSpPr>
          <p:cNvPr id="8" name="TextBox 7"/>
          <p:cNvSpPr txBox="1"/>
          <p:nvPr/>
        </p:nvSpPr>
        <p:spPr>
          <a:xfrm>
            <a:off x="613079" y="2236893"/>
            <a:ext cx="50292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so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io = so ?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 so) : </a:t>
            </a:r>
            <a:r>
              <a:rPr lang="en-US" sz="1400" dirty="0" err="1">
                <a:latin typeface="Courier New" pitchFamily="49" charset="0"/>
                <a:cs typeface="Courier New" pitchFamily="49" charset="0"/>
              </a:rPr>
              <a:t>nullopt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014B7CC5-0C7C-01B7-5F91-1F57F2FB6A62}"/>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a:t>
            </a:r>
            <a:r>
              <a:rPr lang="cs-CZ" sz="1600" dirty="0"/>
              <a:t>3</a:t>
            </a:r>
            <a:endParaRPr lang="en-US" sz="1600" dirty="0"/>
          </a:p>
        </p:txBody>
      </p:sp>
      <p:sp>
        <p:nvSpPr>
          <p:cNvPr id="5" name="TextBox 4">
            <a:extLst>
              <a:ext uri="{FF2B5EF4-FFF2-40B4-BE49-F238E27FC236}">
                <a16:creationId xmlns:a16="http://schemas.microsoft.com/office/drawing/2014/main" id="{015323A0-BC49-D49E-FF4F-B2F61829EEF7}"/>
              </a:ext>
            </a:extLst>
          </p:cNvPr>
          <p:cNvSpPr txBox="1"/>
          <p:nvPr/>
        </p:nvSpPr>
        <p:spPr>
          <a:xfrm>
            <a:off x="4953000" y="3092516"/>
            <a:ext cx="3429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and_then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or_else</a:t>
            </a:r>
            <a:r>
              <a:rPr lang="en-US" sz="1400" dirty="0">
                <a:latin typeface="Courier New" pitchFamily="49" charset="0"/>
                <a:cs typeface="Courier New" pitchFamily="49" charset="0"/>
              </a:rPr>
              <a:t>( optional( -1));</a:t>
            </a:r>
          </a:p>
        </p:txBody>
      </p:sp>
      <p:sp>
        <p:nvSpPr>
          <p:cNvPr id="9" name="AutoShape 30"/>
          <p:cNvSpPr>
            <a:spLocks noChangeArrowheads="1"/>
          </p:cNvSpPr>
          <p:nvPr/>
        </p:nvSpPr>
        <p:spPr bwMode="auto">
          <a:xfrm>
            <a:off x="1825321" y="3226217"/>
            <a:ext cx="2227175" cy="572497"/>
          </a:xfrm>
          <a:prstGeom prst="wedgeRoundRectCallout">
            <a:avLst>
              <a:gd name="adj1" fmla="val 99850"/>
              <a:gd name="adj2" fmla="val -69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applying the function</a:t>
            </a:r>
            <a:br>
              <a:rPr lang="en-US" sz="1400" dirty="0"/>
            </a:br>
            <a:r>
              <a:rPr lang="en-US" sz="1400" dirty="0"/>
              <a:t>to the previous result</a:t>
            </a:r>
          </a:p>
        </p:txBody>
      </p:sp>
      <p:graphicFrame>
        <p:nvGraphicFramePr>
          <p:cNvPr id="7" name="Table 6">
            <a:extLst>
              <a:ext uri="{FF2B5EF4-FFF2-40B4-BE49-F238E27FC236}">
                <a16:creationId xmlns:a16="http://schemas.microsoft.com/office/drawing/2014/main" id="{58F75AA2-DCEC-0326-97E2-818CF1AA12FE}"/>
              </a:ext>
            </a:extLst>
          </p:cNvPr>
          <p:cNvGraphicFramePr>
            <a:graphicFrameLocks noGrp="1"/>
          </p:cNvGraphicFramePr>
          <p:nvPr>
            <p:extLst>
              <p:ext uri="{D42A27DB-BD31-4B8C-83A1-F6EECF244321}">
                <p14:modId xmlns:p14="http://schemas.microsoft.com/office/powerpoint/2010/main" val="724009426"/>
              </p:ext>
            </p:extLst>
          </p:nvPr>
        </p:nvGraphicFramePr>
        <p:xfrm>
          <a:off x="613079" y="4447615"/>
          <a:ext cx="6477000" cy="16713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0">
                <a:tc>
                  <a:txBody>
                    <a:bodyPr/>
                    <a:lstStyle/>
                    <a:p>
                      <a:endParaRPr lang="en-US" sz="100" dirty="0"/>
                    </a:p>
                  </a:txBody>
                  <a:tcPr/>
                </a:tc>
                <a:tc>
                  <a:txBody>
                    <a:bodyPr/>
                    <a:lstStyle/>
                    <a:p>
                      <a:endParaRPr lang="en-US" sz="100" dirty="0"/>
                    </a:p>
                  </a:txBody>
                  <a:tcPr/>
                </a:tc>
                <a:extLst>
                  <a:ext uri="{0D108BD9-81ED-4DB2-BD59-A6C34878D82A}">
                    <a16:rowId xmlns:a16="http://schemas.microsoft.com/office/drawing/2014/main" val="10000"/>
                  </a:ext>
                </a:extLst>
              </a:tr>
              <a:tr h="152400">
                <a:tc>
                  <a:txBody>
                    <a:bodyPr/>
                    <a:lstStyle/>
                    <a:p>
                      <a:r>
                        <a:rPr lang="en-US" sz="1400" b="1" kern="1200" dirty="0" err="1">
                          <a:solidFill>
                            <a:schemeClr val="dk1"/>
                          </a:solidFill>
                          <a:latin typeface="Courier New" pitchFamily="49" charset="0"/>
                          <a:ea typeface="+mn-ea"/>
                          <a:cs typeface="Courier New" pitchFamily="49" charset="0"/>
                        </a:rPr>
                        <a:t>and_then</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result of the given function on the contained value if it exists, or an empty optional otherwise </a:t>
                      </a:r>
                    </a:p>
                  </a:txBody>
                  <a:tcPr/>
                </a:tc>
                <a:extLst>
                  <a:ext uri="{0D108BD9-81ED-4DB2-BD59-A6C34878D82A}">
                    <a16:rowId xmlns:a16="http://schemas.microsoft.com/office/drawing/2014/main" val="10001"/>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Courier New" pitchFamily="49" charset="0"/>
                          <a:ea typeface="+mn-ea"/>
                          <a:cs typeface="Courier New" pitchFamily="49" charset="0"/>
                        </a:rPr>
                        <a:t>transform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returns an optional containing the transformed contained value if it exists, or an empty optional otherwise </a:t>
                      </a:r>
                    </a:p>
                  </a:txBody>
                  <a:tcPr/>
                </a:tc>
                <a:extLst>
                  <a:ext uri="{0D108BD9-81ED-4DB2-BD59-A6C34878D82A}">
                    <a16:rowId xmlns:a16="http://schemas.microsoft.com/office/drawing/2014/main" val="3109266437"/>
                  </a:ext>
                </a:extLst>
              </a:tr>
              <a:tr h="152400">
                <a:tc>
                  <a:txBody>
                    <a:bodyPr/>
                    <a:lstStyle/>
                    <a:p>
                      <a:r>
                        <a:rPr lang="en-US" sz="1400" b="1" kern="1200" dirty="0" err="1">
                          <a:solidFill>
                            <a:schemeClr val="dk1"/>
                          </a:solidFill>
                          <a:latin typeface="Courier New" pitchFamily="49" charset="0"/>
                          <a:ea typeface="+mn-ea"/>
                          <a:cs typeface="Courier New" pitchFamily="49" charset="0"/>
                        </a:rPr>
                        <a:t>or_else</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optional itself if it contains a value, or the result of the given function otherwise </a:t>
                      </a:r>
                    </a:p>
                  </a:txBody>
                  <a:tcPr/>
                </a:tc>
                <a:extLst>
                  <a:ext uri="{0D108BD9-81ED-4DB2-BD59-A6C34878D82A}">
                    <a16:rowId xmlns:a16="http://schemas.microsoft.com/office/drawing/2014/main" val="10003"/>
                  </a:ext>
                </a:extLst>
              </a:tr>
            </a:tbl>
          </a:graphicData>
        </a:graphic>
      </p:graphicFrame>
      <p:sp>
        <p:nvSpPr>
          <p:cNvPr id="12" name="AutoShape 30">
            <a:extLst>
              <a:ext uri="{FF2B5EF4-FFF2-40B4-BE49-F238E27FC236}">
                <a16:creationId xmlns:a16="http://schemas.microsoft.com/office/drawing/2014/main" id="{17CCE019-EFC5-04B5-41E5-066F7BCF396A}"/>
              </a:ext>
            </a:extLst>
          </p:cNvPr>
          <p:cNvSpPr>
            <a:spLocks noChangeArrowheads="1"/>
          </p:cNvSpPr>
          <p:nvPr/>
        </p:nvSpPr>
        <p:spPr bwMode="auto">
          <a:xfrm>
            <a:off x="6586892" y="1166231"/>
            <a:ext cx="1690298" cy="1054134"/>
          </a:xfrm>
          <a:prstGeom prst="wedgeRoundRectCallout">
            <a:avLst>
              <a:gd name="adj1" fmla="val 1003"/>
              <a:gd name="adj2" fmla="val 451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t>A monad is</a:t>
            </a:r>
            <a:br>
              <a:rPr lang="en-US" sz="1400" i="1" dirty="0"/>
            </a:br>
            <a:r>
              <a:rPr lang="en-US" sz="1400" i="1" dirty="0"/>
              <a:t>a monoid</a:t>
            </a:r>
            <a:br>
              <a:rPr lang="en-US" sz="1400" i="1" dirty="0"/>
            </a:br>
            <a:r>
              <a:rPr lang="en-US" sz="1400" i="1" dirty="0"/>
              <a:t>in the category</a:t>
            </a:r>
            <a:br>
              <a:rPr lang="en-US" sz="1400" i="1" dirty="0"/>
            </a:br>
            <a:r>
              <a:rPr lang="en-US" sz="1400" i="1" dirty="0"/>
              <a:t>of endofunctors</a:t>
            </a:r>
            <a:endParaRPr lang="en-US" sz="1400" dirty="0"/>
          </a:p>
        </p:txBody>
      </p:sp>
      <p:sp>
        <p:nvSpPr>
          <p:cNvPr id="13" name="AutoShape 30">
            <a:extLst>
              <a:ext uri="{FF2B5EF4-FFF2-40B4-BE49-F238E27FC236}">
                <a16:creationId xmlns:a16="http://schemas.microsoft.com/office/drawing/2014/main" id="{91270118-01AC-07BE-2BA1-3BD9B0CCE29F}"/>
              </a:ext>
            </a:extLst>
          </p:cNvPr>
          <p:cNvSpPr>
            <a:spLocks noChangeArrowheads="1"/>
          </p:cNvSpPr>
          <p:nvPr/>
        </p:nvSpPr>
        <p:spPr bwMode="auto">
          <a:xfrm>
            <a:off x="7516799" y="5486400"/>
            <a:ext cx="990600" cy="302888"/>
          </a:xfrm>
          <a:prstGeom prst="wedgeRoundRectCallout">
            <a:avLst>
              <a:gd name="adj1" fmla="val -75741"/>
              <a:gd name="adj2" fmla="val -112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a:t>
            </a:r>
            <a:r>
              <a:rPr lang="en-US" sz="1400" dirty="0" err="1"/>
              <a:t>value_or</a:t>
            </a:r>
            <a:endParaRPr lang="en-US" sz="1400" dirty="0"/>
          </a:p>
        </p:txBody>
      </p:sp>
    </p:spTree>
    <p:extLst>
      <p:ext uri="{BB962C8B-B14F-4D97-AF65-F5344CB8AC3E}">
        <p14:creationId xmlns:p14="http://schemas.microsoft.com/office/powerpoint/2010/main" val="25980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how to return a value or an error</a:t>
            </a:r>
          </a:p>
          <a:p>
            <a:pPr lvl="1"/>
            <a:r>
              <a:rPr lang="en-US" dirty="0"/>
              <a:t>optional - no error code possible</a:t>
            </a:r>
          </a:p>
          <a:p>
            <a:pPr lvl="1"/>
            <a:r>
              <a:rPr lang="en-US" dirty="0"/>
              <a:t>additional output parameter</a:t>
            </a:r>
          </a:p>
          <a:p>
            <a:pPr lvl="1"/>
            <a:r>
              <a:rPr lang="en-US" dirty="0"/>
              <a:t>tuple / structured binding</a:t>
            </a:r>
          </a:p>
          <a:p>
            <a:pPr lvl="1"/>
            <a:r>
              <a:rPr lang="en-US" dirty="0"/>
              <a:t>variant - complex syntax</a:t>
            </a:r>
          </a:p>
          <a:p>
            <a:pPr lvl="1"/>
            <a:r>
              <a:rPr lang="en-US" dirty="0"/>
              <a:t>exceptions - too heavyweight</a:t>
            </a:r>
          </a:p>
          <a:p>
            <a:r>
              <a:rPr lang="en-US" dirty="0"/>
              <a:t>expected </a:t>
            </a:r>
            <a:r>
              <a:rPr lang="en-US" dirty="0">
                <a:solidFill>
                  <a:srgbClr val="00B050"/>
                </a:solidFill>
                <a:latin typeface="Lucida Sans Unicode" panose="020B0602030504020204" pitchFamily="34" charset="0"/>
                <a:cs typeface="Lucida Sans Unicode" panose="020B0602030504020204" pitchFamily="34" charset="0"/>
              </a:rPr>
              <a:t>☻</a:t>
            </a:r>
          </a:p>
          <a:p>
            <a:pPr lvl="1"/>
            <a:r>
              <a:rPr lang="en-US" dirty="0">
                <a:latin typeface="Lucida Sans Unicode" panose="020B0602030504020204" pitchFamily="34" charset="0"/>
                <a:cs typeface="Lucida Sans Unicode" panose="020B0602030504020204" pitchFamily="34" charset="0"/>
              </a:rPr>
              <a:t>Rust: result, Haskell: either</a:t>
            </a:r>
          </a:p>
          <a:p>
            <a:pPr lvl="1"/>
            <a:r>
              <a:rPr lang="en-US" dirty="0">
                <a:latin typeface="Lucida Sans Unicode" panose="020B0602030504020204" pitchFamily="34" charset="0"/>
                <a:cs typeface="Lucida Sans Unicode" panose="020B0602030504020204" pitchFamily="34" charset="0"/>
              </a:rPr>
              <a:t>convenient syntax</a:t>
            </a:r>
          </a:p>
          <a:p>
            <a:pPr lvl="2"/>
            <a:r>
              <a:rPr lang="en-US" b="1" dirty="0">
                <a:solidFill>
                  <a:schemeClr val="dk1"/>
                </a:solidFill>
                <a:latin typeface="Courier New" pitchFamily="49" charset="0"/>
                <a:cs typeface="Courier New" pitchFamily="49" charset="0"/>
              </a:rPr>
              <a:t>value error</a:t>
            </a:r>
          </a:p>
          <a:p>
            <a:pPr lvl="2"/>
            <a:r>
              <a:rPr lang="en-US" b="1" dirty="0">
                <a:solidFill>
                  <a:schemeClr val="dk1"/>
                </a:solidFill>
                <a:latin typeface="Courier New" pitchFamily="49" charset="0"/>
                <a:cs typeface="Courier New" pitchFamily="49" charset="0"/>
              </a:rPr>
              <a:t>* -&gt; bool </a:t>
            </a:r>
            <a:r>
              <a:rPr lang="en-US" b="1" dirty="0" err="1">
                <a:solidFill>
                  <a:schemeClr val="dk1"/>
                </a:solidFill>
                <a:latin typeface="Courier New" pitchFamily="49" charset="0"/>
                <a:cs typeface="Courier New" pitchFamily="49" charset="0"/>
              </a:rPr>
              <a:t>value_or</a:t>
            </a:r>
            <a:r>
              <a:rPr lang="en-US" b="1" dirty="0">
                <a:solidFill>
                  <a:schemeClr val="dk1"/>
                </a:solidFill>
                <a:latin typeface="Courier New" pitchFamily="49" charset="0"/>
                <a:cs typeface="Courier New" pitchFamily="49" charset="0"/>
              </a:rPr>
              <a:t> error swap</a:t>
            </a:r>
          </a:p>
          <a:p>
            <a:pPr lvl="1"/>
            <a:r>
              <a:rPr lang="en-US" dirty="0">
                <a:latin typeface="Lucida Sans Unicode" panose="020B0602030504020204" pitchFamily="34" charset="0"/>
                <a:cs typeface="Lucida Sans Unicode" panose="020B0602030504020204" pitchFamily="34" charset="0"/>
              </a:rPr>
              <a:t>monadic operators</a:t>
            </a:r>
          </a:p>
          <a:p>
            <a:pPr lvl="2"/>
            <a:r>
              <a:rPr lang="en-US" b="1" dirty="0" err="1">
                <a:solidFill>
                  <a:schemeClr val="dk1"/>
                </a:solidFill>
                <a:latin typeface="Courier New" pitchFamily="49" charset="0"/>
                <a:cs typeface="Courier New" pitchFamily="49" charset="0"/>
              </a:rPr>
              <a:t>and_then</a:t>
            </a:r>
            <a:r>
              <a:rPr lang="en-US" b="1" dirty="0">
                <a:solidFill>
                  <a:schemeClr val="dk1"/>
                </a:solidFill>
                <a:latin typeface="Courier New" pitchFamily="49" charset="0"/>
                <a:cs typeface="Courier New" pitchFamily="49" charset="0"/>
              </a:rPr>
              <a:t> transform </a:t>
            </a:r>
            <a:r>
              <a:rPr lang="en-US" b="1" dirty="0" err="1">
                <a:solidFill>
                  <a:schemeClr val="dk1"/>
                </a:solidFill>
                <a:latin typeface="Courier New" pitchFamily="49" charset="0"/>
                <a:cs typeface="Courier New" pitchFamily="49" charset="0"/>
              </a:rPr>
              <a:t>or_else</a:t>
            </a:r>
            <a:endParaRPr lang="en-US" b="1" dirty="0">
              <a:solidFill>
                <a:schemeClr val="dk1"/>
              </a:solidFill>
              <a:latin typeface="Courier New" pitchFamily="49" charset="0"/>
              <a:cs typeface="Courier New" pitchFamily="49"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p:txBody>
      </p:sp>
      <p:sp>
        <p:nvSpPr>
          <p:cNvPr id="3" name="Title 2"/>
          <p:cNvSpPr>
            <a:spLocks noGrp="1"/>
          </p:cNvSpPr>
          <p:nvPr>
            <p:ph type="title"/>
          </p:nvPr>
        </p:nvSpPr>
        <p:spPr/>
        <p:txBody>
          <a:bodyPr/>
          <a:lstStyle/>
          <a:p>
            <a:r>
              <a:rPr lang="en-US" dirty="0"/>
              <a:t>expected</a:t>
            </a:r>
          </a:p>
        </p:txBody>
      </p:sp>
      <p:sp>
        <p:nvSpPr>
          <p:cNvPr id="6" name="TextBox 5"/>
          <p:cNvSpPr txBox="1"/>
          <p:nvPr/>
        </p:nvSpPr>
        <p:spPr>
          <a:xfrm>
            <a:off x="2819400" y="4876800"/>
            <a:ext cx="6096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expected&lt;</a:t>
            </a:r>
            <a:r>
              <a:rPr lang="en-US" sz="1400" dirty="0" err="1">
                <a:latin typeface="Courier New" pitchFamily="49" charset="0"/>
                <a:cs typeface="Courier New" pitchFamily="49" charset="0"/>
              </a:rPr>
              <a:t>image,fail_reason</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get_cute_cat</a:t>
            </a:r>
            <a:r>
              <a:rPr lang="en-US" sz="1400" dirty="0">
                <a:latin typeface="Courier New" pitchFamily="49" charset="0"/>
                <a:cs typeface="Courier New" pitchFamily="49" charset="0"/>
              </a:rPr>
              <a:t>( image&amp; </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crop_to_cat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add_bow_tie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make_eyes_sparkle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11" name="TextBox 10">
            <a:extLst>
              <a:ext uri="{FF2B5EF4-FFF2-40B4-BE49-F238E27FC236}">
                <a16:creationId xmlns:a16="http://schemas.microsoft.com/office/drawing/2014/main" id="{1F1F1CC6-8DAC-DD2A-E6CF-6DB03C353696}"/>
              </a:ext>
            </a:extLst>
          </p:cNvPr>
          <p:cNvSpPr txBox="1"/>
          <p:nvPr/>
        </p:nvSpPr>
        <p:spPr>
          <a:xfrm>
            <a:off x="4978121" y="1048212"/>
            <a:ext cx="3937279" cy="273921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expected</a:t>
            </a:r>
            <a:r>
              <a:rPr lang="en-US" sz="1400" dirty="0">
                <a:latin typeface="Courier New" pitchFamily="49" charset="0"/>
                <a:cs typeface="Courier New" pitchFamily="49" charset="0"/>
              </a:rPr>
              <a:t>&lt;double,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(double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double j)</a:t>
            </a:r>
          </a:p>
          <a:p>
            <a:r>
              <a:rPr lang="en-US" sz="1400" dirty="0">
                <a:latin typeface="Courier New" pitchFamily="49" charset="0"/>
                <a:cs typeface="Courier New" pitchFamily="49" charset="0"/>
              </a:rPr>
              <a:t>{ if (j==0)</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unexpected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div_by_zero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else</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j;</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( 1,0);</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val.error</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4996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105400"/>
            <a:ext cx="8763000" cy="838200"/>
          </a:xfrm>
        </p:spPr>
        <p:txBody>
          <a:bodyPr>
            <a:normAutofit/>
          </a:bodyPr>
          <a:lstStyle/>
          <a:p>
            <a:r>
              <a:rPr lang="en-US" dirty="0"/>
              <a:t>always prefer compile-time checking</a:t>
            </a:r>
          </a:p>
        </p:txBody>
      </p:sp>
      <p:sp>
        <p:nvSpPr>
          <p:cNvPr id="3" name="Title 2"/>
          <p:cNvSpPr>
            <a:spLocks noGrp="1"/>
          </p:cNvSpPr>
          <p:nvPr>
            <p:ph type="title"/>
          </p:nvPr>
        </p:nvSpPr>
        <p:spPr/>
        <p:txBody>
          <a:bodyPr/>
          <a:lstStyle/>
          <a:p>
            <a:r>
              <a:rPr lang="en-US" dirty="0"/>
              <a:t>expected + variant / visit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D6883E46-7C4F-5FD9-FEDF-04F9A547DBB9}"/>
              </a:ext>
            </a:extLst>
          </p:cNvPr>
          <p:cNvSpPr txBox="1"/>
          <p:nvPr/>
        </p:nvSpPr>
        <p:spPr>
          <a:xfrm>
            <a:off x="603488" y="1524000"/>
            <a:ext cx="3730321" cy="3108543"/>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RuntimeE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switch(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default: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F61BEF95-B97D-FD41-A2CA-C04B45EE2577}"/>
              </a:ext>
            </a:extLst>
          </p:cNvPr>
          <p:cNvSpPr>
            <a:spLocks noChangeArrowheads="1"/>
          </p:cNvSpPr>
          <p:nvPr/>
        </p:nvSpPr>
        <p:spPr bwMode="auto">
          <a:xfrm>
            <a:off x="2286000" y="4420320"/>
            <a:ext cx="838200" cy="346970"/>
          </a:xfrm>
          <a:prstGeom prst="wedgeRoundRectCallout">
            <a:avLst>
              <a:gd name="adj1" fmla="val -131912"/>
              <a:gd name="adj2" fmla="val -1277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foooo</a:t>
            </a:r>
            <a:endParaRPr lang="en-US" sz="1400" dirty="0"/>
          </a:p>
        </p:txBody>
      </p:sp>
      <p:sp>
        <p:nvSpPr>
          <p:cNvPr id="11" name="TextBox 10">
            <a:extLst>
              <a:ext uri="{FF2B5EF4-FFF2-40B4-BE49-F238E27FC236}">
                <a16:creationId xmlns:a16="http://schemas.microsoft.com/office/drawing/2014/main" id="{1F1F1CC6-8DAC-DD2A-E6CF-6DB03C353696}"/>
              </a:ext>
            </a:extLst>
          </p:cNvPr>
          <p:cNvSpPr txBox="1"/>
          <p:nvPr/>
        </p:nvSpPr>
        <p:spPr>
          <a:xfrm>
            <a:off x="4876800" y="1527220"/>
            <a:ext cx="3701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p>
          <a:p>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RunmtimeE</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AutoShape 30">
            <a:extLst>
              <a:ext uri="{FF2B5EF4-FFF2-40B4-BE49-F238E27FC236}">
                <a16:creationId xmlns:a16="http://schemas.microsoft.com/office/drawing/2014/main" id="{7F3FED10-914F-DB64-F1CD-A6B07C7C97F4}"/>
              </a:ext>
            </a:extLst>
          </p:cNvPr>
          <p:cNvSpPr>
            <a:spLocks noChangeArrowheads="1"/>
          </p:cNvSpPr>
          <p:nvPr/>
        </p:nvSpPr>
        <p:spPr bwMode="auto">
          <a:xfrm>
            <a:off x="5105400" y="4721181"/>
            <a:ext cx="2387419" cy="609599"/>
          </a:xfrm>
          <a:prstGeom prst="wedgeRoundRectCallout">
            <a:avLst>
              <a:gd name="adj1" fmla="val -1292"/>
              <a:gd name="adj2" fmla="val -1761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Error: visit requires the visitor to be exhaustive</a:t>
            </a:r>
          </a:p>
        </p:txBody>
      </p:sp>
      <p:sp>
        <p:nvSpPr>
          <p:cNvPr id="4" name="AutoShape 30">
            <a:extLst>
              <a:ext uri="{FF2B5EF4-FFF2-40B4-BE49-F238E27FC236}">
                <a16:creationId xmlns:a16="http://schemas.microsoft.com/office/drawing/2014/main" id="{6DCBF89C-0957-9FEC-B63F-0D68CE73CE3C}"/>
              </a:ext>
            </a:extLst>
          </p:cNvPr>
          <p:cNvSpPr>
            <a:spLocks noChangeArrowheads="1"/>
          </p:cNvSpPr>
          <p:nvPr/>
        </p:nvSpPr>
        <p:spPr bwMode="auto">
          <a:xfrm>
            <a:off x="6477000" y="5631641"/>
            <a:ext cx="2270582" cy="424304"/>
          </a:xfrm>
          <a:prstGeom prst="wedgeRoundRectCallout">
            <a:avLst>
              <a:gd name="adj1" fmla="val 678"/>
              <a:gd name="adj2" fmla="val -4646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additional info possible</a:t>
            </a:r>
          </a:p>
        </p:txBody>
      </p:sp>
    </p:spTree>
    <p:extLst>
      <p:ext uri="{BB962C8B-B14F-4D97-AF65-F5344CB8AC3E}">
        <p14:creationId xmlns:p14="http://schemas.microsoft.com/office/powerpoint/2010/main" val="41772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1" grpId="0" animBg="1"/>
      <p:bldP spid="9"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Ranges</a:t>
            </a:r>
            <a:endParaRPr lang="cs-CZ" sz="4000" dirty="0">
              <a:solidFill>
                <a:schemeClr val="bg2">
                  <a:lumMod val="25000"/>
                </a:schemeClr>
              </a:solidFill>
            </a:endParaRPr>
          </a:p>
        </p:txBody>
      </p:sp>
    </p:spTree>
    <p:extLst>
      <p:ext uri="{BB962C8B-B14F-4D97-AF65-F5344CB8AC3E}">
        <p14:creationId xmlns:p14="http://schemas.microsoft.com/office/powerpoint/2010/main" val="302693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6383" y="838200"/>
            <a:ext cx="8971233" cy="5927238"/>
          </a:xfrm>
        </p:spPr>
        <p:txBody>
          <a:bodyPr>
            <a:normAutofit/>
          </a:bodyPr>
          <a:lstStyle/>
          <a:p>
            <a:r>
              <a:rPr lang="en-US" dirty="0" err="1"/>
              <a:t>stl</a:t>
            </a:r>
            <a:endParaRPr lang="en-US" dirty="0"/>
          </a:p>
          <a:p>
            <a:pPr lvl="1"/>
            <a:r>
              <a:rPr lang="en-US" sz="1800" dirty="0"/>
              <a:t>iterator based algorithms - verbosity</a:t>
            </a:r>
            <a:endParaRPr lang="en-US" dirty="0"/>
          </a:p>
          <a:p>
            <a:pPr lvl="1"/>
            <a:endParaRPr lang="en-US" sz="1800" dirty="0"/>
          </a:p>
          <a:p>
            <a:pPr lvl="1"/>
            <a:endParaRPr lang="en-US" sz="1800" dirty="0"/>
          </a:p>
          <a:p>
            <a:pPr lvl="1"/>
            <a:endParaRPr lang="en-US" sz="1800" dirty="0"/>
          </a:p>
          <a:p>
            <a:pPr lvl="1"/>
            <a:r>
              <a:rPr lang="en-US" sz="1800" dirty="0"/>
              <a:t>no orthogonal composition</a:t>
            </a:r>
          </a:p>
          <a:p>
            <a:endParaRPr lang="en-US" dirty="0"/>
          </a:p>
          <a:p>
            <a:endParaRPr lang="en-US" dirty="0"/>
          </a:p>
          <a:p>
            <a:endParaRPr lang="en-US" dirty="0"/>
          </a:p>
          <a:p>
            <a:r>
              <a:rPr lang="en-US" dirty="0"/>
              <a:t>ranges</a:t>
            </a:r>
          </a:p>
          <a:p>
            <a:pPr lvl="2"/>
            <a:r>
              <a:rPr lang="en-US" sz="1800" dirty="0"/>
              <a:t>(</a:t>
            </a:r>
            <a:r>
              <a:rPr lang="cs-CZ" sz="1800" dirty="0"/>
              <a:t>it,it</a:t>
            </a:r>
            <a:r>
              <a:rPr lang="en-US" sz="1800" dirty="0"/>
              <a:t>), (</a:t>
            </a:r>
            <a:r>
              <a:rPr lang="en-US" sz="1800" dirty="0" err="1"/>
              <a:t>it,count</a:t>
            </a:r>
            <a:r>
              <a:rPr lang="en-US" sz="1800" dirty="0"/>
              <a:t>), (</a:t>
            </a:r>
            <a:r>
              <a:rPr lang="en-US" sz="1800" dirty="0" err="1"/>
              <a:t>it,predicate</a:t>
            </a:r>
            <a:r>
              <a:rPr lang="en-US" sz="1800" dirty="0"/>
              <a:t>)</a:t>
            </a:r>
          </a:p>
          <a:p>
            <a:pPr lvl="3"/>
            <a:r>
              <a:rPr lang="en-US" sz="1600" dirty="0"/>
              <a:t>encapsulation of the limits, enhanced safety and readability</a:t>
            </a:r>
          </a:p>
          <a:p>
            <a:pPr lvl="2"/>
            <a:r>
              <a:rPr lang="en-US" sz="1800" dirty="0"/>
              <a:t>std:: containers, generators, virtual containers, ...</a:t>
            </a:r>
          </a:p>
          <a:p>
            <a:pPr lvl="2"/>
            <a:r>
              <a:rPr lang="en-US" sz="1800" dirty="0"/>
              <a:t>composability, lazy evaluation</a:t>
            </a:r>
            <a:endParaRPr lang="cs-CZ" sz="1800" dirty="0"/>
          </a:p>
        </p:txBody>
      </p:sp>
      <p:sp>
        <p:nvSpPr>
          <p:cNvPr id="3" name="Title 2"/>
          <p:cNvSpPr>
            <a:spLocks noGrp="1"/>
          </p:cNvSpPr>
          <p:nvPr>
            <p:ph type="title"/>
          </p:nvPr>
        </p:nvSpPr>
        <p:spPr>
          <a:xfrm>
            <a:off x="304800" y="274638"/>
            <a:ext cx="8382000" cy="563562"/>
          </a:xfrm>
        </p:spPr>
        <p:txBody>
          <a:bodyPr>
            <a:noAutofit/>
          </a:bodyPr>
          <a:lstStyle/>
          <a:p>
            <a:r>
              <a:rPr lang="en-US" sz="3600" dirty="0"/>
              <a:t>Ranges</a:t>
            </a:r>
          </a:p>
        </p:txBody>
      </p:sp>
      <p:sp>
        <p:nvSpPr>
          <p:cNvPr id="20" name="TextBox 19">
            <a:extLst>
              <a:ext uri="{FF2B5EF4-FFF2-40B4-BE49-F238E27FC236}">
                <a16:creationId xmlns:a16="http://schemas.microsoft.com/office/drawing/2014/main" id="{2580D9CB-E180-4633-8E32-42480FB108BB}"/>
              </a:ext>
            </a:extLst>
          </p:cNvPr>
          <p:cNvSpPr txBox="1"/>
          <p:nvPr/>
        </p:nvSpPr>
        <p:spPr>
          <a:xfrm>
            <a:off x="275689" y="1679516"/>
            <a:ext cx="861864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sort( </a:t>
            </a:r>
            <a:r>
              <a:rPr lang="en-US" b="1" dirty="0" err="1">
                <a:solidFill>
                  <a:srgbClr val="0070C0"/>
                </a:solidFill>
              </a:rPr>
              <a:t>v.begin</a:t>
            </a:r>
            <a:r>
              <a:rPr lang="en-US" b="1" dirty="0">
                <a:solidFill>
                  <a:srgbClr val="0070C0"/>
                </a:solidFill>
              </a:rPr>
              <a:t>(), </a:t>
            </a:r>
            <a:r>
              <a:rPr lang="en-US" b="1" dirty="0" err="1">
                <a:solidFill>
                  <a:srgbClr val="0070C0"/>
                </a:solidFill>
              </a:rPr>
              <a:t>v.end</a:t>
            </a:r>
            <a:r>
              <a:rPr lang="en-US" b="1" dirty="0">
                <a:solidFill>
                  <a:srgbClr val="0070C0"/>
                </a:solidFill>
              </a:rPr>
              <a:t>()</a:t>
            </a:r>
            <a:r>
              <a:rPr lang="en-US" dirty="0"/>
              <a:t>);</a:t>
            </a:r>
          </a:p>
          <a:p>
            <a:r>
              <a:rPr lang="en-US" dirty="0" err="1"/>
              <a:t>set_difference</a:t>
            </a:r>
            <a:r>
              <a:rPr lang="en-US" dirty="0"/>
              <a:t>( </a:t>
            </a:r>
            <a:r>
              <a:rPr lang="en-US" b="1" dirty="0">
                <a:solidFill>
                  <a:srgbClr val="0070C0"/>
                </a:solidFill>
              </a:rPr>
              <a:t>v2.begin(), v2.end()</a:t>
            </a:r>
            <a:r>
              <a:rPr lang="en-US" dirty="0"/>
              <a:t>, </a:t>
            </a:r>
            <a:r>
              <a:rPr lang="en-US" b="1" dirty="0">
                <a:solidFill>
                  <a:srgbClr val="954ECA"/>
                </a:solidFill>
              </a:rPr>
              <a:t>v3.begin(), v3.end()</a:t>
            </a:r>
            <a:r>
              <a:rPr lang="en-US" dirty="0"/>
              <a:t>, </a:t>
            </a:r>
            <a:r>
              <a:rPr lang="en-US" dirty="0" err="1"/>
              <a:t>back_inserter</a:t>
            </a:r>
            <a:r>
              <a:rPr lang="en-US" dirty="0"/>
              <a:t>(v4));</a:t>
            </a:r>
          </a:p>
        </p:txBody>
      </p:sp>
      <p:sp>
        <p:nvSpPr>
          <p:cNvPr id="21" name="TextBox 20">
            <a:extLst>
              <a:ext uri="{FF2B5EF4-FFF2-40B4-BE49-F238E27FC236}">
                <a16:creationId xmlns:a16="http://schemas.microsoft.com/office/drawing/2014/main" id="{48DFF1B4-05B6-42B0-BEEF-45AF7284C1C9}"/>
              </a:ext>
            </a:extLst>
          </p:cNvPr>
          <p:cNvSpPr txBox="1"/>
          <p:nvPr/>
        </p:nvSpPr>
        <p:spPr>
          <a:xfrm>
            <a:off x="270588" y="2924287"/>
            <a:ext cx="724704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err="1"/>
              <a:t>copy_if</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p</a:t>
            </a:r>
            <a:r>
              <a:rPr lang="en-US" dirty="0"/>
              <a:t>);</a:t>
            </a:r>
          </a:p>
          <a:p>
            <a:r>
              <a:rPr lang="en-US" b="1" dirty="0"/>
              <a:t>transform</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f</a:t>
            </a:r>
            <a:r>
              <a:rPr lang="en-US" dirty="0"/>
              <a:t>);</a:t>
            </a:r>
          </a:p>
          <a:p>
            <a:r>
              <a:rPr lang="en-US" b="1" strike="sngStrike" dirty="0" err="1">
                <a:solidFill>
                  <a:srgbClr val="FF0000"/>
                </a:solidFill>
              </a:rPr>
              <a:t>transform_if</a:t>
            </a:r>
            <a:endParaRPr lang="en-US" b="1" strike="sngStrike" dirty="0">
              <a:solidFill>
                <a:srgbClr val="FF0000"/>
              </a:solidFill>
            </a:endParaRPr>
          </a:p>
        </p:txBody>
      </p:sp>
      <p:sp>
        <p:nvSpPr>
          <p:cNvPr id="10" name="AutoShape 30">
            <a:extLst>
              <a:ext uri="{FF2B5EF4-FFF2-40B4-BE49-F238E27FC236}">
                <a16:creationId xmlns:a16="http://schemas.microsoft.com/office/drawing/2014/main" id="{CB6856A3-0114-43D3-8E01-E74CCEFEC1DD}"/>
              </a:ext>
            </a:extLst>
          </p:cNvPr>
          <p:cNvSpPr>
            <a:spLocks noChangeArrowheads="1"/>
          </p:cNvSpPr>
          <p:nvPr/>
        </p:nvSpPr>
        <p:spPr bwMode="auto">
          <a:xfrm>
            <a:off x="7315200" y="333932"/>
            <a:ext cx="15240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13" name="Rounded Rectangular Callout 4">
            <a:extLst>
              <a:ext uri="{FF2B5EF4-FFF2-40B4-BE49-F238E27FC236}">
                <a16:creationId xmlns:a16="http://schemas.microsoft.com/office/drawing/2014/main" id="{52A20557-3AA3-4BF3-832D-3F9188CFC152}"/>
              </a:ext>
            </a:extLst>
          </p:cNvPr>
          <p:cNvSpPr/>
          <p:nvPr/>
        </p:nvSpPr>
        <p:spPr>
          <a:xfrm>
            <a:off x="6547941" y="3524902"/>
            <a:ext cx="1939377" cy="451791"/>
          </a:xfrm>
          <a:prstGeom prst="wedgeRoundRectCallout">
            <a:avLst>
              <a:gd name="adj1" fmla="val -74161"/>
              <a:gd name="adj2" fmla="val -685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efficiency - copy</a:t>
            </a:r>
            <a:endParaRPr lang="cs-CZ" sz="1600" dirty="0">
              <a:solidFill>
                <a:schemeClr val="dk1"/>
              </a:solidFill>
            </a:endParaRPr>
          </a:p>
        </p:txBody>
      </p:sp>
      <p:sp>
        <p:nvSpPr>
          <p:cNvPr id="4" name="TextBox 3">
            <a:extLst>
              <a:ext uri="{FF2B5EF4-FFF2-40B4-BE49-F238E27FC236}">
                <a16:creationId xmlns:a16="http://schemas.microsoft.com/office/drawing/2014/main" id="{D60AE078-94B3-891F-4301-975C6C19E67B}"/>
              </a:ext>
            </a:extLst>
          </p:cNvPr>
          <p:cNvSpPr txBox="1"/>
          <p:nvPr/>
        </p:nvSpPr>
        <p:spPr>
          <a:xfrm>
            <a:off x="2948474" y="5562756"/>
            <a:ext cx="59016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ranges::</a:t>
            </a:r>
            <a:r>
              <a:rPr lang="en-US" b="1" dirty="0"/>
              <a:t>sort</a:t>
            </a:r>
            <a:r>
              <a:rPr lang="en-US" dirty="0"/>
              <a:t>( </a:t>
            </a:r>
            <a:r>
              <a:rPr lang="en-US" b="1" dirty="0">
                <a:solidFill>
                  <a:srgbClr val="0070C0"/>
                </a:solidFill>
              </a:rPr>
              <a:t>v</a:t>
            </a:r>
            <a:r>
              <a:rPr lang="en-US" dirty="0"/>
              <a:t>);</a:t>
            </a:r>
          </a:p>
          <a:p>
            <a:r>
              <a:rPr lang="en-US" dirty="0"/>
              <a:t>v </a:t>
            </a:r>
            <a:r>
              <a:rPr lang="en-US" b="1" dirty="0">
                <a:solidFill>
                  <a:srgbClr val="0070C0"/>
                </a:solidFill>
              </a:rPr>
              <a:t>|</a:t>
            </a:r>
            <a:r>
              <a:rPr lang="en-US" dirty="0"/>
              <a:t> views::</a:t>
            </a:r>
            <a:r>
              <a:rPr lang="en-US" b="1" dirty="0"/>
              <a:t>filter</a:t>
            </a:r>
            <a:r>
              <a:rPr lang="en-US" dirty="0"/>
              <a:t>(</a:t>
            </a:r>
            <a:r>
              <a:rPr lang="en-US" b="1" dirty="0"/>
              <a:t>[]</a:t>
            </a:r>
            <a:r>
              <a:rPr lang="en-US" dirty="0"/>
              <a:t>(){}) </a:t>
            </a:r>
            <a:r>
              <a:rPr lang="en-US" b="1" dirty="0">
                <a:solidFill>
                  <a:srgbClr val="0070C0"/>
                </a:solidFill>
              </a:rPr>
              <a:t>|</a:t>
            </a:r>
            <a:r>
              <a:rPr lang="en-US" dirty="0"/>
              <a:t> views::</a:t>
            </a:r>
            <a:r>
              <a:rPr lang="en-US" b="1" dirty="0"/>
              <a:t>transform</a:t>
            </a:r>
            <a:r>
              <a:rPr lang="en-US" dirty="0"/>
              <a:t>(</a:t>
            </a:r>
            <a:r>
              <a:rPr lang="en-US" b="1" dirty="0"/>
              <a:t>[]</a:t>
            </a:r>
            <a:r>
              <a:rPr lang="en-US" dirty="0"/>
              <a:t>(){});</a:t>
            </a:r>
          </a:p>
        </p:txBody>
      </p:sp>
      <p:sp>
        <p:nvSpPr>
          <p:cNvPr id="5" name="Rounded Rectangular Callout 4">
            <a:extLst>
              <a:ext uri="{FF2B5EF4-FFF2-40B4-BE49-F238E27FC236}">
                <a16:creationId xmlns:a16="http://schemas.microsoft.com/office/drawing/2014/main" id="{227606E2-4275-2E19-BDB8-9432A8D35E3A}"/>
              </a:ext>
            </a:extLst>
          </p:cNvPr>
          <p:cNvSpPr/>
          <p:nvPr/>
        </p:nvSpPr>
        <p:spPr>
          <a:xfrm>
            <a:off x="6025592" y="6325440"/>
            <a:ext cx="2819400" cy="404912"/>
          </a:xfrm>
          <a:prstGeom prst="wedgeRoundRectCallout">
            <a:avLst>
              <a:gd name="adj1" fmla="val -54423"/>
              <a:gd name="adj2" fmla="val -1188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Rounded Rectangular Callout 4">
            <a:extLst>
              <a:ext uri="{FF2B5EF4-FFF2-40B4-BE49-F238E27FC236}">
                <a16:creationId xmlns:a16="http://schemas.microsoft.com/office/drawing/2014/main" id="{66F6A243-712E-748A-BF2E-ADAAC631CD25}"/>
              </a:ext>
            </a:extLst>
          </p:cNvPr>
          <p:cNvSpPr/>
          <p:nvPr/>
        </p:nvSpPr>
        <p:spPr>
          <a:xfrm>
            <a:off x="5296251" y="5298859"/>
            <a:ext cx="2438400" cy="382655"/>
          </a:xfrm>
          <a:prstGeom prst="wedgeRoundRectCallout">
            <a:avLst>
              <a:gd name="adj1" fmla="val -74812"/>
              <a:gd name="adj2" fmla="val 426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constrained algorithm</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9082AECA-C385-3AE2-0B78-CA98356CCBC4}"/>
              </a:ext>
            </a:extLst>
          </p:cNvPr>
          <p:cNvSpPr/>
          <p:nvPr/>
        </p:nvSpPr>
        <p:spPr>
          <a:xfrm>
            <a:off x="2643674" y="6347697"/>
            <a:ext cx="1752600" cy="382655"/>
          </a:xfrm>
          <a:prstGeom prst="wedgeRoundRectCallout">
            <a:avLst>
              <a:gd name="adj1" fmla="val 49359"/>
              <a:gd name="adj2" fmla="val -1353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adaptor</a:t>
            </a:r>
            <a:endParaRPr lang="cs-CZ" sz="1600" dirty="0">
              <a:solidFill>
                <a:schemeClr val="dk1"/>
              </a:solidFill>
            </a:endParaRPr>
          </a:p>
        </p:txBody>
      </p:sp>
    </p:spTree>
    <p:extLst>
      <p:ext uri="{BB962C8B-B14F-4D97-AF65-F5344CB8AC3E}">
        <p14:creationId xmlns:p14="http://schemas.microsoft.com/office/powerpoint/2010/main" val="26776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4" grpId="0" animBg="1"/>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Using indices</a:t>
            </a:r>
          </a:p>
          <a:p>
            <a:pPr lvl="1"/>
            <a:r>
              <a:rPr lang="en-US" dirty="0"/>
              <a:t>danger of out-of-bounds</a:t>
            </a:r>
          </a:p>
          <a:p>
            <a:endParaRPr lang="en-US" dirty="0"/>
          </a:p>
          <a:p>
            <a:r>
              <a:rPr lang="en-US" dirty="0"/>
              <a:t>Using iterators</a:t>
            </a:r>
          </a:p>
          <a:p>
            <a:pPr lvl="1"/>
            <a:r>
              <a:rPr lang="en-US" dirty="0"/>
              <a:t>better</a:t>
            </a:r>
          </a:p>
          <a:p>
            <a:pPr lvl="1"/>
            <a:r>
              <a:rPr lang="en-US" dirty="0"/>
              <a:t>but iterators are hidden pointers</a:t>
            </a:r>
          </a:p>
          <a:p>
            <a:endParaRPr lang="en-US" dirty="0"/>
          </a:p>
          <a:p>
            <a:r>
              <a:rPr lang="en-US" dirty="0"/>
              <a:t>C++11 range-based for loop</a:t>
            </a:r>
          </a:p>
          <a:p>
            <a:pPr lvl="1"/>
            <a:r>
              <a:rPr lang="en-US" dirty="0"/>
              <a:t>only the entire container</a:t>
            </a:r>
          </a:p>
          <a:p>
            <a:pPr lvl="1"/>
            <a:r>
              <a:rPr lang="en-US" dirty="0"/>
              <a:t>no other possibilities like reverse, etc.</a:t>
            </a:r>
          </a:p>
          <a:p>
            <a:endParaRPr lang="en-US" dirty="0"/>
          </a:p>
          <a:p>
            <a:r>
              <a:rPr lang="en-US" dirty="0"/>
              <a:t>C++20 ranges</a:t>
            </a:r>
          </a:p>
          <a:p>
            <a:pPr lvl="1"/>
            <a:r>
              <a:rPr lang="en-US" dirty="0"/>
              <a:t>many possible views</a:t>
            </a:r>
          </a:p>
          <a:p>
            <a:pPr lvl="1"/>
            <a:r>
              <a:rPr lang="en-US" dirty="0"/>
              <a:t>lazy evaluation</a:t>
            </a:r>
          </a:p>
          <a:p>
            <a:pPr lvl="1"/>
            <a:r>
              <a:rPr lang="en-US" dirty="0"/>
              <a:t>piping operator</a:t>
            </a:r>
          </a:p>
        </p:txBody>
      </p:sp>
      <p:sp>
        <p:nvSpPr>
          <p:cNvPr id="3" name="Title 2"/>
          <p:cNvSpPr>
            <a:spLocks noGrp="1"/>
          </p:cNvSpPr>
          <p:nvPr>
            <p:ph type="title"/>
          </p:nvPr>
        </p:nvSpPr>
        <p:spPr/>
        <p:txBody>
          <a:bodyPr/>
          <a:lstStyle/>
          <a:p>
            <a:r>
              <a:rPr lang="en-US" dirty="0"/>
              <a:t>Evolution of range based loops</a:t>
            </a:r>
          </a:p>
        </p:txBody>
      </p:sp>
      <p:sp>
        <p:nvSpPr>
          <p:cNvPr id="11" name="TextBox 10">
            <a:extLst>
              <a:ext uri="{FF2B5EF4-FFF2-40B4-BE49-F238E27FC236}">
                <a16:creationId xmlns:a16="http://schemas.microsoft.com/office/drawing/2014/main" id="{1F1F1CC6-8DAC-DD2A-E6CF-6DB03C353696}"/>
              </a:ext>
            </a:extLst>
          </p:cNvPr>
          <p:cNvSpPr txBox="1"/>
          <p:nvPr/>
        </p:nvSpPr>
        <p:spPr>
          <a:xfrm>
            <a:off x="5032550" y="914400"/>
            <a:ext cx="3937279"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1, 2, 3, 4, 5 };</a:t>
            </a:r>
          </a:p>
          <a:p>
            <a:br>
              <a:rPr lang="en-US" sz="1400" dirty="0">
                <a:latin typeface="Courier New" pitchFamily="49" charset="0"/>
                <a:cs typeface="Courier New" pitchFamily="49" charset="0"/>
              </a:rPr>
            </a:br>
            <a:r>
              <a:rPr lang="en-US" sz="1400" dirty="0">
                <a:latin typeface="Courier New" pitchFamily="49" charset="0"/>
                <a:cs typeface="Courier New" pitchFamily="49" charset="0"/>
              </a:rPr>
              <a:t>for(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xs.size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err="1">
                <a:latin typeface="Courier New" pitchFamily="49" charset="0"/>
                <a:cs typeface="Courier New" pitchFamily="49" charset="0"/>
              </a:rPr>
              <a:t>xs</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FE1BE99B-36AD-F7AE-65CB-21CA8DA57C95}"/>
              </a:ext>
            </a:extLst>
          </p:cNvPr>
          <p:cNvSpPr txBox="1"/>
          <p:nvPr/>
        </p:nvSpPr>
        <p:spPr>
          <a:xfrm>
            <a:off x="5032549" y="2057400"/>
            <a:ext cx="3937279"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 it = </a:t>
            </a:r>
            <a:r>
              <a:rPr lang="en-US" sz="1400" dirty="0" err="1">
                <a:latin typeface="Courier New" pitchFamily="49" charset="0"/>
                <a:cs typeface="Courier New" pitchFamily="49" charset="0"/>
              </a:rPr>
              <a:t>xs.begin</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it != </a:t>
            </a:r>
            <a:r>
              <a:rPr lang="en-US" sz="1400" b="1" dirty="0" err="1">
                <a:latin typeface="Courier New" pitchFamily="49" charset="0"/>
                <a:cs typeface="Courier New" pitchFamily="49" charset="0"/>
              </a:rPr>
              <a:t>xs.end</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++it)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6F0770C0-E94A-6B4A-1D56-C812666E20A3}"/>
              </a:ext>
            </a:extLst>
          </p:cNvPr>
          <p:cNvSpPr txBox="1"/>
          <p:nvPr/>
        </p:nvSpPr>
        <p:spPr>
          <a:xfrm>
            <a:off x="5032548" y="2984957"/>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a:t>
            </a:r>
            <a:r>
              <a:rPr lang="en-US" sz="1400" b="1" dirty="0">
                <a:latin typeface="Courier New" pitchFamily="49" charset="0"/>
                <a:cs typeface="Courier New" pitchFamily="49" charset="0"/>
              </a:rPr>
              <a:t>x : </a:t>
            </a:r>
            <a:r>
              <a:rPr lang="en-US" sz="1400" b="1" dirty="0" err="1">
                <a:latin typeface="Courier New" pitchFamily="49" charset="0"/>
                <a:cs typeface="Courier New" pitchFamily="49" charset="0"/>
              </a:rPr>
              <a:t>xs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
        <p:nvSpPr>
          <p:cNvPr id="12" name="TextBox 11">
            <a:extLst>
              <a:ext uri="{FF2B5EF4-FFF2-40B4-BE49-F238E27FC236}">
                <a16:creationId xmlns:a16="http://schemas.microsoft.com/office/drawing/2014/main" id="{5668FFF4-6AAE-B3B5-4587-BC0A1C3B8E1A}"/>
              </a:ext>
            </a:extLst>
          </p:cNvPr>
          <p:cNvSpPr txBox="1"/>
          <p:nvPr/>
        </p:nvSpPr>
        <p:spPr>
          <a:xfrm>
            <a:off x="5032547" y="4439060"/>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x :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 views::reverse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5214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77642BB-2DD6-981F-8D42-BE7F36EC5155}"/>
              </a:ext>
            </a:extLst>
          </p:cNvPr>
          <p:cNvSpPr>
            <a:spLocks noGrp="1"/>
          </p:cNvSpPr>
          <p:nvPr>
            <p:ph sz="quarter" idx="10"/>
          </p:nvPr>
        </p:nvSpPr>
        <p:spPr>
          <a:xfrm>
            <a:off x="86383" y="838201"/>
            <a:ext cx="8905217" cy="2409424"/>
          </a:xfrm>
        </p:spPr>
        <p:txBody>
          <a:bodyPr>
            <a:normAutofit/>
          </a:bodyPr>
          <a:lstStyle/>
          <a:p>
            <a:r>
              <a:rPr lang="en-US" dirty="0"/>
              <a:t>terminology</a:t>
            </a:r>
          </a:p>
          <a:p>
            <a:pPr lvl="1"/>
            <a:r>
              <a:rPr lang="en-US" sz="1800" b="1" dirty="0">
                <a:effectLst/>
                <a:latin typeface="Arial" panose="020B0604020202020204" pitchFamily="34" charset="0"/>
              </a:rPr>
              <a:t>range</a:t>
            </a:r>
            <a:r>
              <a:rPr lang="en-US" sz="1800" dirty="0">
                <a:effectLst/>
                <a:latin typeface="Arial" panose="020B0604020202020204" pitchFamily="34" charset="0"/>
              </a:rPr>
              <a:t> ≈ something that can be iterated</a:t>
            </a:r>
          </a:p>
          <a:p>
            <a:pPr lvl="1"/>
            <a:r>
              <a:rPr lang="en-US" sz="1800" b="1" dirty="0">
                <a:effectLst/>
                <a:latin typeface="Arial" panose="020B0604020202020204" pitchFamily="34" charset="0"/>
              </a:rPr>
              <a:t>range algorithm</a:t>
            </a:r>
            <a:r>
              <a:rPr lang="en-US" sz="1800" dirty="0">
                <a:effectLst/>
                <a:latin typeface="Arial" panose="020B0604020202020204" pitchFamily="34" charset="0"/>
              </a:rPr>
              <a:t> ≈ algorithm that takes range</a:t>
            </a:r>
          </a:p>
          <a:p>
            <a:pPr lvl="1"/>
            <a:r>
              <a:rPr lang="en-US" sz="1800" b="1" dirty="0">
                <a:effectLst/>
                <a:latin typeface="Arial" panose="020B0604020202020204" pitchFamily="34" charset="0"/>
              </a:rPr>
              <a:t>view</a:t>
            </a:r>
            <a:r>
              <a:rPr lang="en-US" sz="1800" dirty="0">
                <a:effectLst/>
                <a:latin typeface="Arial" panose="020B0604020202020204" pitchFamily="34" charset="0"/>
              </a:rPr>
              <a:t> ≈ cheap to copy lazy range</a:t>
            </a:r>
          </a:p>
          <a:p>
            <a:pPr lvl="1"/>
            <a:r>
              <a:rPr lang="en-US" sz="1800" b="1" dirty="0">
                <a:effectLst/>
                <a:latin typeface="Arial" panose="020B0604020202020204" pitchFamily="34" charset="0"/>
              </a:rPr>
              <a:t>range adaptor </a:t>
            </a:r>
            <a:r>
              <a:rPr lang="en-US" sz="1800" dirty="0">
                <a:effectLst/>
                <a:latin typeface="Arial" panose="020B0604020202020204" pitchFamily="34" charset="0"/>
              </a:rPr>
              <a:t>≈ make a range into a view</a:t>
            </a:r>
            <a:endParaRPr lang="en-US" sz="1800" dirty="0"/>
          </a:p>
          <a:p>
            <a:r>
              <a:rPr lang="en-US" dirty="0"/>
              <a:t>range adaptor syntax equivalence</a:t>
            </a:r>
          </a:p>
        </p:txBody>
      </p:sp>
      <p:sp>
        <p:nvSpPr>
          <p:cNvPr id="4" name="TextBox 3">
            <a:extLst>
              <a:ext uri="{FF2B5EF4-FFF2-40B4-BE49-F238E27FC236}">
                <a16:creationId xmlns:a16="http://schemas.microsoft.com/office/drawing/2014/main" id="{1E18F12E-A529-2542-5963-EB40AE90377E}"/>
              </a:ext>
            </a:extLst>
          </p:cNvPr>
          <p:cNvSpPr txBox="1"/>
          <p:nvPr/>
        </p:nvSpPr>
        <p:spPr>
          <a:xfrm>
            <a:off x="1066800" y="3245522"/>
            <a:ext cx="6421753"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b="1" dirty="0">
                <a:latin typeface="Courier New" pitchFamily="49" charset="0"/>
                <a:cs typeface="Courier New" pitchFamily="49" charset="0"/>
              </a:rPr>
              <a:t>ranges</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void f( const string&amp; s)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&lt;&lt; s; }</a:t>
            </a:r>
          </a:p>
          <a:p>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r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1000)</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filter</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"o"); </a:t>
            </a:r>
            <a:r>
              <a:rPr lang="en-US" sz="1400" dirty="0">
                <a:latin typeface="Courier New" pitchFamily="49" charset="0"/>
                <a:cs typeface="Courier New" pitchFamily="49" charset="0"/>
              </a:rPr>
              <a:t>return n%2 == 0;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"x"); </a:t>
            </a:r>
            <a:r>
              <a:rPr lang="en-US" sz="1400" dirty="0">
                <a:latin typeface="Courier New" pitchFamily="49" charset="0"/>
                <a:cs typeface="Courier New" pitchFamily="49" charset="0"/>
              </a:rPr>
              <a:t>return n*2;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take</a:t>
            </a:r>
            <a:r>
              <a:rPr lang="en-US" sz="1400" dirty="0">
                <a:latin typeface="Courier New" pitchFamily="49" charset="0"/>
                <a:cs typeface="Courier New" pitchFamily="49" charset="0"/>
              </a:rPr>
              <a:t>( 2)</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auto&amp;&amp;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3" name="Title 2"/>
          <p:cNvSpPr>
            <a:spLocks noGrp="1"/>
          </p:cNvSpPr>
          <p:nvPr>
            <p:ph type="title"/>
          </p:nvPr>
        </p:nvSpPr>
        <p:spPr>
          <a:xfrm>
            <a:off x="304800" y="274638"/>
            <a:ext cx="8382000" cy="563562"/>
          </a:xfrm>
        </p:spPr>
        <p:txBody>
          <a:bodyPr>
            <a:noAutofit/>
          </a:bodyPr>
          <a:lstStyle/>
          <a:p>
            <a:r>
              <a:rPr lang="en-US" sz="3600" dirty="0"/>
              <a:t>Ranges and range adaptors</a:t>
            </a:r>
          </a:p>
        </p:txBody>
      </p:sp>
      <p:sp>
        <p:nvSpPr>
          <p:cNvPr id="12" name="Rounded Rectangular Callout 4">
            <a:extLst>
              <a:ext uri="{FF2B5EF4-FFF2-40B4-BE49-F238E27FC236}">
                <a16:creationId xmlns:a16="http://schemas.microsoft.com/office/drawing/2014/main" id="{D18A5342-790C-42AF-B642-EA443348617B}"/>
              </a:ext>
            </a:extLst>
          </p:cNvPr>
          <p:cNvSpPr/>
          <p:nvPr/>
        </p:nvSpPr>
        <p:spPr>
          <a:xfrm>
            <a:off x="281189" y="5921075"/>
            <a:ext cx="1765752" cy="662287"/>
          </a:xfrm>
          <a:prstGeom prst="wedgeRoundRectCallout">
            <a:avLst>
              <a:gd name="adj1" fmla="val -2696"/>
              <a:gd name="adj2" fmla="val -1918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AutoShape 30">
            <a:extLst>
              <a:ext uri="{FF2B5EF4-FFF2-40B4-BE49-F238E27FC236}">
                <a16:creationId xmlns:a16="http://schemas.microsoft.com/office/drawing/2014/main" id="{8A511977-22E7-C5DC-37B6-A02DDBFA0B1D}"/>
              </a:ext>
            </a:extLst>
          </p:cNvPr>
          <p:cNvSpPr>
            <a:spLocks noChangeArrowheads="1"/>
          </p:cNvSpPr>
          <p:nvPr/>
        </p:nvSpPr>
        <p:spPr bwMode="auto">
          <a:xfrm>
            <a:off x="6781800" y="5547481"/>
            <a:ext cx="1295400" cy="428224"/>
          </a:xfrm>
          <a:prstGeom prst="wedgeRoundRectCallout">
            <a:avLst>
              <a:gd name="adj1" fmla="val -49766"/>
              <a:gd name="adj2" fmla="val 25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ooxoox48</a:t>
            </a:r>
          </a:p>
        </p:txBody>
      </p:sp>
      <p:sp>
        <p:nvSpPr>
          <p:cNvPr id="8" name="AutoShape 30">
            <a:extLst>
              <a:ext uri="{FF2B5EF4-FFF2-40B4-BE49-F238E27FC236}">
                <a16:creationId xmlns:a16="http://schemas.microsoft.com/office/drawing/2014/main" id="{0E544452-EA86-7A5E-7A08-F9F630EB9270}"/>
              </a:ext>
            </a:extLst>
          </p:cNvPr>
          <p:cNvSpPr>
            <a:spLocks noChangeArrowheads="1"/>
          </p:cNvSpPr>
          <p:nvPr/>
        </p:nvSpPr>
        <p:spPr bwMode="auto">
          <a:xfrm>
            <a:off x="6794283" y="6029563"/>
            <a:ext cx="1282918" cy="428224"/>
          </a:xfrm>
          <a:prstGeom prst="wedgeRoundRectCallout">
            <a:avLst>
              <a:gd name="adj1" fmla="val -48554"/>
              <a:gd name="adj2" fmla="val 51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oox4oox8</a:t>
            </a:r>
          </a:p>
        </p:txBody>
      </p:sp>
      <p:cxnSp>
        <p:nvCxnSpPr>
          <p:cNvPr id="15" name="Straight Connector 14">
            <a:extLst>
              <a:ext uri="{FF2B5EF4-FFF2-40B4-BE49-F238E27FC236}">
                <a16:creationId xmlns:a16="http://schemas.microsoft.com/office/drawing/2014/main" id="{89852045-0BA5-0BB7-5981-55829C3CB4CF}"/>
              </a:ext>
            </a:extLst>
          </p:cNvPr>
          <p:cNvCxnSpPr>
            <a:cxnSpLocks/>
          </p:cNvCxnSpPr>
          <p:nvPr/>
        </p:nvCxnSpPr>
        <p:spPr>
          <a:xfrm>
            <a:off x="6630423" y="5761593"/>
            <a:ext cx="15229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AutoShape 30">
            <a:extLst>
              <a:ext uri="{FF2B5EF4-FFF2-40B4-BE49-F238E27FC236}">
                <a16:creationId xmlns:a16="http://schemas.microsoft.com/office/drawing/2014/main" id="{C59CDE90-6630-B416-33A4-B680AC22B13D}"/>
              </a:ext>
            </a:extLst>
          </p:cNvPr>
          <p:cNvSpPr>
            <a:spLocks noChangeArrowheads="1"/>
          </p:cNvSpPr>
          <p:nvPr/>
        </p:nvSpPr>
        <p:spPr bwMode="auto">
          <a:xfrm>
            <a:off x="5805019" y="3805986"/>
            <a:ext cx="1168620" cy="425885"/>
          </a:xfrm>
          <a:prstGeom prst="wedgeRoundRectCallout">
            <a:avLst>
              <a:gd name="adj1" fmla="val -176725"/>
              <a:gd name="adj2" fmla="val 501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sentinel</a:t>
            </a:r>
          </a:p>
        </p:txBody>
      </p:sp>
      <p:sp>
        <p:nvSpPr>
          <p:cNvPr id="17" name="AutoShape 30">
            <a:extLst>
              <a:ext uri="{FF2B5EF4-FFF2-40B4-BE49-F238E27FC236}">
                <a16:creationId xmlns:a16="http://schemas.microsoft.com/office/drawing/2014/main" id="{82E28C6B-0800-681C-F86E-732F0B8B43DD}"/>
              </a:ext>
            </a:extLst>
          </p:cNvPr>
          <p:cNvSpPr>
            <a:spLocks noChangeArrowheads="1"/>
          </p:cNvSpPr>
          <p:nvPr/>
        </p:nvSpPr>
        <p:spPr bwMode="auto">
          <a:xfrm>
            <a:off x="2660126" y="6157477"/>
            <a:ext cx="1995897" cy="425885"/>
          </a:xfrm>
          <a:prstGeom prst="wedgeRoundRectCallout">
            <a:avLst>
              <a:gd name="adj1" fmla="val -40948"/>
              <a:gd name="adj2" fmla="val -1883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ADAD7724-9300-BF76-AA67-6E4354ACA07B}"/>
              </a:ext>
            </a:extLst>
          </p:cNvPr>
          <p:cNvSpPr txBox="1"/>
          <p:nvPr/>
        </p:nvSpPr>
        <p:spPr>
          <a:xfrm>
            <a:off x="5805019" y="1909650"/>
            <a:ext cx="2848511" cy="1754326"/>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transform</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iota</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&lt;int, int&gt;, </a:t>
            </a:r>
          </a:p>
          <a:p>
            <a:r>
              <a:rPr lang="en-US" sz="1200" dirty="0">
                <a:latin typeface="Courier New" pitchFamily="49" charset="0"/>
                <a:cs typeface="Courier New" pitchFamily="49" charset="0"/>
              </a:rPr>
              <a:t>      lambda [](int n)-&gt;bool</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lambda [](int n)-&gt;int</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&gt;</a:t>
            </a:r>
          </a:p>
        </p:txBody>
      </p:sp>
      <p:sp>
        <p:nvSpPr>
          <p:cNvPr id="26" name="Rounded Rectangular Callout 4">
            <a:extLst>
              <a:ext uri="{FF2B5EF4-FFF2-40B4-BE49-F238E27FC236}">
                <a16:creationId xmlns:a16="http://schemas.microsoft.com/office/drawing/2014/main" id="{789C4375-2B8C-D054-DAC0-0C194EC8EFE3}"/>
              </a:ext>
            </a:extLst>
          </p:cNvPr>
          <p:cNvSpPr/>
          <p:nvPr/>
        </p:nvSpPr>
        <p:spPr>
          <a:xfrm>
            <a:off x="6781800" y="5067737"/>
            <a:ext cx="895998" cy="425886"/>
          </a:xfrm>
          <a:prstGeom prst="wedgeRoundRectCallout">
            <a:avLst>
              <a:gd name="adj1" fmla="val -1"/>
              <a:gd name="adj2" fmla="val 487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48</a:t>
            </a:r>
            <a:endParaRPr lang="cs-CZ" sz="1600" dirty="0">
              <a:solidFill>
                <a:schemeClr val="dk1"/>
              </a:solidFill>
            </a:endParaRPr>
          </a:p>
        </p:txBody>
      </p:sp>
      <p:sp>
        <p:nvSpPr>
          <p:cNvPr id="2" name="TextBox 1">
            <a:extLst>
              <a:ext uri="{FF2B5EF4-FFF2-40B4-BE49-F238E27FC236}">
                <a16:creationId xmlns:a16="http://schemas.microsoft.com/office/drawing/2014/main" id="{2F0E29FE-7B54-7969-F3D0-6F8A67F3915B}"/>
              </a:ext>
            </a:extLst>
          </p:cNvPr>
          <p:cNvSpPr txBox="1"/>
          <p:nvPr/>
        </p:nvSpPr>
        <p:spPr>
          <a:xfrm>
            <a:off x="5814678" y="937557"/>
            <a:ext cx="2848511"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t>adaptor</a:t>
            </a:r>
            <a:r>
              <a:rPr lang="en-US" dirty="0"/>
              <a:t>( </a:t>
            </a:r>
            <a:r>
              <a:rPr lang="en-US" b="1" dirty="0">
                <a:solidFill>
                  <a:srgbClr val="0070C0"/>
                </a:solidFill>
              </a:rPr>
              <a:t>range</a:t>
            </a:r>
            <a:r>
              <a:rPr lang="en-US" dirty="0"/>
              <a:t>, </a:t>
            </a:r>
            <a:r>
              <a:rPr lang="en-US" dirty="0" err="1"/>
              <a:t>args</a:t>
            </a:r>
            <a:r>
              <a:rPr lang="en-US" dirty="0"/>
              <a:t>...)</a:t>
            </a:r>
          </a:p>
          <a:p>
            <a:r>
              <a:rPr lang="en-US" b="1" dirty="0"/>
              <a:t>adaptor</a:t>
            </a:r>
            <a:r>
              <a:rPr lang="en-US" dirty="0"/>
              <a:t>( </a:t>
            </a:r>
            <a:r>
              <a:rPr lang="en-US" dirty="0" err="1"/>
              <a:t>args</a:t>
            </a:r>
            <a:r>
              <a:rPr lang="en-US" dirty="0"/>
              <a:t>...) (</a:t>
            </a:r>
            <a:r>
              <a:rPr lang="en-US" b="1" dirty="0">
                <a:solidFill>
                  <a:srgbClr val="0070C0"/>
                </a:solidFill>
              </a:rPr>
              <a:t>range</a:t>
            </a:r>
            <a:r>
              <a:rPr lang="en-US" dirty="0"/>
              <a:t>)</a:t>
            </a:r>
          </a:p>
          <a:p>
            <a:r>
              <a:rPr lang="en-US" b="1" dirty="0">
                <a:solidFill>
                  <a:srgbClr val="0070C0"/>
                </a:solidFill>
              </a:rPr>
              <a:t>range</a:t>
            </a:r>
            <a:r>
              <a:rPr lang="en-US" dirty="0"/>
              <a:t> | </a:t>
            </a:r>
            <a:r>
              <a:rPr lang="en-US" b="1" dirty="0"/>
              <a:t>adaptor</a:t>
            </a:r>
            <a:r>
              <a:rPr lang="en-US" dirty="0"/>
              <a:t>( </a:t>
            </a:r>
            <a:r>
              <a:rPr lang="en-US" dirty="0" err="1"/>
              <a:t>args</a:t>
            </a:r>
            <a:r>
              <a:rPr lang="en-US" dirty="0"/>
              <a:t>...)</a:t>
            </a:r>
          </a:p>
        </p:txBody>
      </p:sp>
      <p:sp>
        <p:nvSpPr>
          <p:cNvPr id="6" name="AutoShape 30">
            <a:extLst>
              <a:ext uri="{FF2B5EF4-FFF2-40B4-BE49-F238E27FC236}">
                <a16:creationId xmlns:a16="http://schemas.microsoft.com/office/drawing/2014/main" id="{E9858770-32BF-93FA-3483-E7579D1903F2}"/>
              </a:ext>
            </a:extLst>
          </p:cNvPr>
          <p:cNvSpPr>
            <a:spLocks noChangeArrowheads="1"/>
          </p:cNvSpPr>
          <p:nvPr/>
        </p:nvSpPr>
        <p:spPr bwMode="auto">
          <a:xfrm>
            <a:off x="3886200" y="5033515"/>
            <a:ext cx="1817590" cy="428224"/>
          </a:xfrm>
          <a:prstGeom prst="wedgeRoundRectCallout">
            <a:avLst>
              <a:gd name="adj1" fmla="val -94431"/>
              <a:gd name="adj2" fmla="val 1936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a container</a:t>
            </a:r>
          </a:p>
        </p:txBody>
      </p:sp>
    </p:spTree>
    <p:extLst>
      <p:ext uri="{BB962C8B-B14F-4D97-AF65-F5344CB8AC3E}">
        <p14:creationId xmlns:p14="http://schemas.microsoft.com/office/powerpoint/2010/main" val="303578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7" grpId="0" animBg="1"/>
      <p:bldP spid="8" grpId="0" animBg="1"/>
      <p:bldP spid="16" grpId="0" animBg="1"/>
      <p:bldP spid="17" grpId="0" animBg="1"/>
      <p:bldP spid="19" grpId="0" animBg="1"/>
      <p:bldP spid="26" grpId="0" animBg="1"/>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traditional view: runtime vs. compile-time</a:t>
            </a:r>
          </a:p>
          <a:p>
            <a:endParaRPr lang="en-US" dirty="0"/>
          </a:p>
          <a:p>
            <a:r>
              <a:rPr lang="en-US" dirty="0"/>
              <a:t>runtime</a:t>
            </a:r>
          </a:p>
          <a:p>
            <a:pPr lvl="1"/>
            <a:r>
              <a:rPr lang="en-US" dirty="0"/>
              <a:t>dynamic polymorphism</a:t>
            </a:r>
          </a:p>
          <a:p>
            <a:pPr lvl="2"/>
            <a:r>
              <a:rPr lang="en-US" dirty="0"/>
              <a:t>inheritance + virtual functions</a:t>
            </a:r>
          </a:p>
          <a:p>
            <a:pPr lvl="1"/>
            <a:r>
              <a:rPr lang="cs-CZ" b="1" dirty="0">
                <a:solidFill>
                  <a:srgbClr val="33CC33"/>
                </a:solidFill>
                <a:sym typeface="Wingdings"/>
              </a:rPr>
              <a:t></a:t>
            </a:r>
            <a:r>
              <a:rPr lang="en-US" b="1" dirty="0">
                <a:solidFill>
                  <a:srgbClr val="33CC33"/>
                </a:solidFill>
                <a:sym typeface="Wingdings"/>
              </a:rPr>
              <a:t> </a:t>
            </a:r>
            <a:r>
              <a:rPr lang="en-US" dirty="0"/>
              <a:t>flexibility</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runtime overhead				</a:t>
            </a:r>
            <a:r>
              <a:rPr lang="en-US" i="1" dirty="0">
                <a:solidFill>
                  <a:schemeClr val="accent1">
                    <a:lumMod val="50000"/>
                  </a:schemeClr>
                </a:solidFill>
                <a:latin typeface="Lucida Sans Unicode" panose="020B0602030504020204" pitchFamily="34" charset="0"/>
                <a:cs typeface="Lucida Sans Unicode" panose="020B0602030504020204" pitchFamily="34" charset="0"/>
              </a:rPr>
              <a:t>↪</a:t>
            </a:r>
            <a:r>
              <a:rPr lang="en-US" i="1" dirty="0">
                <a:solidFill>
                  <a:schemeClr val="accent1">
                    <a:lumMod val="50000"/>
                  </a:schemeClr>
                </a:solidFill>
              </a:rPr>
              <a:t> </a:t>
            </a:r>
            <a:r>
              <a:rPr lang="en-US" i="1" dirty="0" err="1">
                <a:solidFill>
                  <a:schemeClr val="accent1">
                    <a:lumMod val="50000"/>
                  </a:schemeClr>
                </a:solidFill>
              </a:rPr>
              <a:t>VyVyVyS</a:t>
            </a:r>
            <a:endParaRPr lang="en-US" i="1" dirty="0">
              <a:solidFill>
                <a:schemeClr val="accent1">
                  <a:lumMod val="50000"/>
                </a:schemeClr>
              </a:solidFill>
            </a:endParaRPr>
          </a:p>
          <a:p>
            <a:pPr lvl="1"/>
            <a:r>
              <a:rPr lang="cs-CZ" b="1" dirty="0">
                <a:solidFill>
                  <a:srgbClr val="FF0000"/>
                </a:solidFill>
                <a:sym typeface="Wingdings"/>
              </a:rPr>
              <a:t></a:t>
            </a:r>
            <a:r>
              <a:rPr lang="en-US" b="1" dirty="0">
                <a:solidFill>
                  <a:srgbClr val="FF0000"/>
                </a:solidFill>
                <a:sym typeface="Wingdings"/>
              </a:rPr>
              <a:t> </a:t>
            </a:r>
            <a:r>
              <a:rPr lang="en-US" dirty="0"/>
              <a:t>complex type hierarchies</a:t>
            </a:r>
          </a:p>
          <a:p>
            <a:pPr lvl="2"/>
            <a:r>
              <a:rPr lang="en-US" dirty="0"/>
              <a:t>enforced even for semantically unrelated types</a:t>
            </a:r>
          </a:p>
          <a:p>
            <a:pPr lvl="1"/>
            <a:endParaRPr lang="en-US" i="1" dirty="0">
              <a:solidFill>
                <a:schemeClr val="accent1">
                  <a:lumMod val="50000"/>
                </a:schemeClr>
              </a:solidFill>
            </a:endParaRPr>
          </a:p>
          <a:p>
            <a:r>
              <a:rPr lang="en-US" dirty="0"/>
              <a:t>compile-time</a:t>
            </a:r>
          </a:p>
          <a:p>
            <a:pPr lvl="1"/>
            <a:r>
              <a:rPr lang="en-US" dirty="0"/>
              <a:t>static polymorphism</a:t>
            </a:r>
          </a:p>
          <a:p>
            <a:pPr lvl="2"/>
            <a:r>
              <a:rPr lang="en-US" dirty="0"/>
              <a:t>templates</a:t>
            </a:r>
          </a:p>
          <a:p>
            <a:pPr lvl="2"/>
            <a:r>
              <a:rPr lang="en-US" dirty="0"/>
              <a:t>generic lambdas</a:t>
            </a:r>
          </a:p>
          <a:p>
            <a:pPr lvl="1"/>
            <a:r>
              <a:rPr lang="cs-CZ" b="1" dirty="0">
                <a:solidFill>
                  <a:srgbClr val="33CC33"/>
                </a:solidFill>
                <a:sym typeface="Wingdings"/>
              </a:rPr>
              <a:t></a:t>
            </a:r>
            <a:r>
              <a:rPr lang="en-US" b="1" dirty="0">
                <a:solidFill>
                  <a:srgbClr val="33CC33"/>
                </a:solidFill>
                <a:sym typeface="Wingdings"/>
              </a:rPr>
              <a:t> </a:t>
            </a:r>
            <a:r>
              <a:rPr lang="en-US" dirty="0"/>
              <a:t>no runtime overhead</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type specification at compile-time</a:t>
            </a:r>
          </a:p>
          <a:p>
            <a:pPr lvl="1"/>
            <a:r>
              <a:rPr lang="cs-CZ" b="1" dirty="0">
                <a:solidFill>
                  <a:srgbClr val="FF0000"/>
                </a:solidFill>
                <a:sym typeface="Wingdings"/>
              </a:rPr>
              <a:t></a:t>
            </a:r>
            <a:r>
              <a:rPr lang="en-US" b="1" dirty="0">
                <a:solidFill>
                  <a:srgbClr val="FF0000"/>
                </a:solidFill>
                <a:sym typeface="Wingdings"/>
              </a:rPr>
              <a:t> </a:t>
            </a:r>
            <a:r>
              <a:rPr lang="en-US" dirty="0"/>
              <a:t>restricted use of multiple types in one container</a:t>
            </a:r>
          </a:p>
        </p:txBody>
      </p:sp>
      <p:sp>
        <p:nvSpPr>
          <p:cNvPr id="3" name="Title 2"/>
          <p:cNvSpPr>
            <a:spLocks noGrp="1"/>
          </p:cNvSpPr>
          <p:nvPr>
            <p:ph type="title"/>
          </p:nvPr>
        </p:nvSpPr>
        <p:spPr/>
        <p:txBody>
          <a:bodyPr/>
          <a:lstStyle/>
          <a:p>
            <a:r>
              <a:rPr lang="en-US" dirty="0"/>
              <a:t>Polymorphism in C++</a:t>
            </a:r>
          </a:p>
        </p:txBody>
      </p:sp>
      <p:sp>
        <p:nvSpPr>
          <p:cNvPr id="4" name="Rounded Rectangle 3"/>
          <p:cNvSpPr/>
          <p:nvPr/>
        </p:nvSpPr>
        <p:spPr>
          <a:xfrm>
            <a:off x="5791200" y="914400"/>
            <a:ext cx="3073400" cy="10517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Satprem</a:t>
            </a:r>
            <a:r>
              <a:rPr lang="en-US" sz="1200" dirty="0">
                <a:solidFill>
                  <a:schemeClr val="tx1"/>
                </a:solidFill>
              </a:rPr>
              <a:t> </a:t>
            </a:r>
            <a:r>
              <a:rPr lang="en-US" sz="1200" dirty="0" err="1">
                <a:solidFill>
                  <a:schemeClr val="tx1"/>
                </a:solidFill>
              </a:rPr>
              <a:t>Pamudurthy</a:t>
            </a:r>
            <a:endParaRPr lang="en-US" sz="1200" dirty="0">
              <a:solidFill>
                <a:schemeClr val="tx1"/>
              </a:solidFill>
            </a:endParaRPr>
          </a:p>
          <a:p>
            <a:pPr algn="ctr"/>
            <a:r>
              <a:rPr lang="en-US" sz="1200" dirty="0">
                <a:solidFill>
                  <a:schemeClr val="tx1"/>
                </a:solidFill>
              </a:rPr>
              <a:t>Polymorphism in C++</a:t>
            </a:r>
            <a:br>
              <a:rPr lang="en-US" sz="1200" dirty="0">
                <a:solidFill>
                  <a:schemeClr val="tx1"/>
                </a:solidFill>
              </a:rPr>
            </a:br>
            <a:r>
              <a:rPr lang="en-US" sz="1200" dirty="0">
                <a:solidFill>
                  <a:schemeClr val="tx1"/>
                </a:solidFill>
              </a:rPr>
              <a:t>A Type Compatibility View</a:t>
            </a:r>
          </a:p>
          <a:p>
            <a:pPr algn="ctr"/>
            <a:r>
              <a:rPr lang="en-US" sz="1200" i="1" dirty="0">
                <a:solidFill>
                  <a:schemeClr val="tx1"/>
                </a:solidFill>
              </a:rPr>
              <a:t>Overload Journal 141</a:t>
            </a:r>
          </a:p>
          <a:p>
            <a:pPr algn="ctr"/>
            <a:r>
              <a:rPr lang="en-US" sz="1200" dirty="0">
                <a:solidFill>
                  <a:srgbClr val="0070C0"/>
                </a:solidFill>
              </a:rPr>
              <a:t>accu.org/</a:t>
            </a:r>
            <a:r>
              <a:rPr lang="en-US" sz="1200" dirty="0" err="1">
                <a:solidFill>
                  <a:srgbClr val="0070C0"/>
                </a:solidFill>
              </a:rPr>
              <a:t>index.php</a:t>
            </a:r>
            <a:r>
              <a:rPr lang="en-US" sz="1200" dirty="0">
                <a:solidFill>
                  <a:srgbClr val="0070C0"/>
                </a:solidFill>
              </a:rPr>
              <a:t>/journals/2424</a:t>
            </a:r>
          </a:p>
        </p:txBody>
      </p:sp>
    </p:spTree>
    <p:extLst>
      <p:ext uri="{BB962C8B-B14F-4D97-AF65-F5344CB8AC3E}">
        <p14:creationId xmlns:p14="http://schemas.microsoft.com/office/powerpoint/2010/main" val="12144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2704" y="990600"/>
            <a:ext cx="8971233" cy="5774838"/>
          </a:xfrm>
        </p:spPr>
        <p:txBody>
          <a:bodyPr>
            <a:normAutofit/>
          </a:bodyPr>
          <a:lstStyle/>
          <a:p>
            <a:r>
              <a:rPr lang="en-US" dirty="0"/>
              <a:t>reverse access to odd items</a:t>
            </a:r>
          </a:p>
          <a:p>
            <a:pPr lvl="2"/>
            <a:endParaRPr lang="en-US" dirty="0"/>
          </a:p>
          <a:p>
            <a:pPr marL="358775" lvl="2" indent="0">
              <a:buNone/>
            </a:pPr>
            <a:endParaRPr lang="en-US" dirty="0"/>
          </a:p>
          <a:p>
            <a:pPr marL="358775" lvl="2" indent="0">
              <a:buNone/>
            </a:pPr>
            <a:endParaRPr lang="en-US" dirty="0"/>
          </a:p>
          <a:p>
            <a:pPr marL="358775" lvl="2" indent="0">
              <a:buNone/>
            </a:pPr>
            <a:endParaRPr lang="en-US" dirty="0"/>
          </a:p>
          <a:p>
            <a:r>
              <a:rPr lang="en-US" dirty="0"/>
              <a:t>word count</a:t>
            </a:r>
          </a:p>
          <a:p>
            <a:pPr lvl="1"/>
            <a:endParaRPr lang="en-US" dirty="0"/>
          </a:p>
          <a:p>
            <a:pPr marL="358775" lvl="2" indent="0">
              <a:buNone/>
            </a:pPr>
            <a:r>
              <a:rPr lang="en-US" dirty="0"/>
              <a:t>		</a:t>
            </a:r>
          </a:p>
          <a:p>
            <a:pPr marL="358775" lvl="2" indent="0">
              <a:buNone/>
            </a:pPr>
            <a:endParaRPr lang="en-US" sz="3200" dirty="0"/>
          </a:p>
          <a:p>
            <a:r>
              <a:rPr lang="en-US" dirty="0"/>
              <a:t>sorted container without two greatest and two smallest values</a:t>
            </a:r>
          </a:p>
        </p:txBody>
      </p:sp>
      <p:sp>
        <p:nvSpPr>
          <p:cNvPr id="3" name="Title 2"/>
          <p:cNvSpPr>
            <a:spLocks noGrp="1"/>
          </p:cNvSpPr>
          <p:nvPr>
            <p:ph type="title"/>
          </p:nvPr>
        </p:nvSpPr>
        <p:spPr>
          <a:xfrm>
            <a:off x="304800" y="274638"/>
            <a:ext cx="8382000" cy="673966"/>
          </a:xfrm>
        </p:spPr>
        <p:txBody>
          <a:bodyPr>
            <a:normAutofit/>
          </a:bodyPr>
          <a:lstStyle/>
          <a:p>
            <a:r>
              <a:rPr lang="en-US" sz="3600" dirty="0"/>
              <a:t>C++17 vs. C++20</a:t>
            </a:r>
          </a:p>
        </p:txBody>
      </p:sp>
      <p:sp>
        <p:nvSpPr>
          <p:cNvPr id="16" name="TextBox 15">
            <a:extLst>
              <a:ext uri="{FF2B5EF4-FFF2-40B4-BE49-F238E27FC236}">
                <a16:creationId xmlns:a16="http://schemas.microsoft.com/office/drawing/2014/main" id="{B5D4C3D1-C099-42D2-9B57-938CFC1E2BDD}"/>
              </a:ext>
            </a:extLst>
          </p:cNvPr>
          <p:cNvSpPr txBox="1"/>
          <p:nvPr/>
        </p:nvSpPr>
        <p:spPr>
          <a:xfrm>
            <a:off x="386274" y="1447800"/>
            <a:ext cx="3806321"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for_each</a:t>
            </a:r>
            <a:r>
              <a:rPr lang="en-US" dirty="0"/>
              <a:t>( </a:t>
            </a:r>
            <a:r>
              <a:rPr lang="en-US" dirty="0" err="1"/>
              <a:t>v.crbegin</a:t>
            </a:r>
            <a:r>
              <a:rPr lang="en-US" dirty="0"/>
              <a:t>(), </a:t>
            </a:r>
            <a:r>
              <a:rPr lang="en-US" dirty="0" err="1"/>
              <a:t>v.crend</a:t>
            </a:r>
            <a:r>
              <a:rPr lang="en-US" dirty="0"/>
              <a:t>(),</a:t>
            </a:r>
          </a:p>
          <a:p>
            <a:r>
              <a:rPr lang="en-US" dirty="0"/>
              <a:t>   </a:t>
            </a:r>
            <a:r>
              <a:rPr lang="en-US" dirty="0">
                <a:solidFill>
                  <a:schemeClr val="accent3">
                    <a:lumMod val="75000"/>
                  </a:schemeClr>
                </a:solidFill>
              </a:rPr>
              <a:t>[](auto x) {</a:t>
            </a:r>
          </a:p>
          <a:p>
            <a:r>
              <a:rPr lang="en-US" dirty="0">
                <a:solidFill>
                  <a:schemeClr val="accent3">
                    <a:lumMod val="75000"/>
                  </a:schemeClr>
                </a:solidFill>
              </a:rPr>
              <a:t>      if(x % 2 == 1)  </a:t>
            </a:r>
            <a:r>
              <a:rPr lang="en-US" dirty="0"/>
              <a:t>f(x);</a:t>
            </a:r>
            <a:r>
              <a:rPr lang="en-US" dirty="0">
                <a:solidFill>
                  <a:schemeClr val="accent3">
                    <a:lumMod val="75000"/>
                  </a:schemeClr>
                </a:solidFill>
              </a:rPr>
              <a:t> </a:t>
            </a:r>
          </a:p>
          <a:p>
            <a:r>
              <a:rPr lang="en-US" dirty="0">
                <a:solidFill>
                  <a:schemeClr val="accent3">
                    <a:lumMod val="75000"/>
                  </a:schemeClr>
                </a:solidFill>
              </a:rPr>
              <a:t>   }</a:t>
            </a:r>
          </a:p>
          <a:p>
            <a:r>
              <a:rPr lang="en-US" dirty="0"/>
              <a:t>);</a:t>
            </a:r>
            <a:endParaRPr lang="fr-FR" dirty="0"/>
          </a:p>
        </p:txBody>
      </p:sp>
      <p:sp>
        <p:nvSpPr>
          <p:cNvPr id="17" name="TextBox 16">
            <a:extLst>
              <a:ext uri="{FF2B5EF4-FFF2-40B4-BE49-F238E27FC236}">
                <a16:creationId xmlns:a16="http://schemas.microsoft.com/office/drawing/2014/main" id="{61968E14-A1D4-4FB9-A941-45BD1DBF7FB7}"/>
              </a:ext>
            </a:extLst>
          </p:cNvPr>
          <p:cNvSpPr txBox="1"/>
          <p:nvPr/>
        </p:nvSpPr>
        <p:spPr>
          <a:xfrm>
            <a:off x="4876800" y="1447800"/>
            <a:ext cx="3880925"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for(</a:t>
            </a:r>
            <a:r>
              <a:rPr lang="cs-CZ" dirty="0"/>
              <a:t> </a:t>
            </a:r>
            <a:r>
              <a:rPr lang="en-US" dirty="0"/>
              <a:t>auto&amp;&amp;</a:t>
            </a:r>
            <a:r>
              <a:rPr lang="cs-CZ" dirty="0"/>
              <a:t> </a:t>
            </a:r>
            <a:r>
              <a:rPr lang="en-US" dirty="0"/>
              <a:t>x : v </a:t>
            </a:r>
            <a:r>
              <a:rPr lang="en-US" b="1" dirty="0"/>
              <a:t>|</a:t>
            </a:r>
            <a:r>
              <a:rPr lang="en-US" dirty="0"/>
              <a:t> </a:t>
            </a:r>
            <a:r>
              <a:rPr lang="en-US" dirty="0">
                <a:solidFill>
                  <a:schemeClr val="bg1">
                    <a:lumMod val="50000"/>
                  </a:schemeClr>
                </a:solidFill>
              </a:rPr>
              <a:t>views::</a:t>
            </a:r>
            <a:r>
              <a:rPr lang="en-US" b="1" dirty="0"/>
              <a:t>reverse</a:t>
            </a:r>
            <a:r>
              <a:rPr lang="en-US" dirty="0"/>
              <a:t> </a:t>
            </a:r>
          </a:p>
          <a:p>
            <a:r>
              <a:rPr lang="en-US" b="1" dirty="0"/>
              <a:t>  |</a:t>
            </a:r>
            <a:r>
              <a:rPr lang="en-US" dirty="0"/>
              <a:t> </a:t>
            </a:r>
            <a:r>
              <a:rPr lang="en-US" dirty="0">
                <a:solidFill>
                  <a:schemeClr val="bg1">
                    <a:lumMod val="50000"/>
                  </a:schemeClr>
                </a:solidFill>
              </a:rPr>
              <a:t>views::</a:t>
            </a:r>
            <a:r>
              <a:rPr lang="en-US" b="1" dirty="0"/>
              <a:t>filter</a:t>
            </a:r>
            <a:r>
              <a:rPr lang="en-US" dirty="0"/>
              <a:t>(</a:t>
            </a:r>
          </a:p>
          <a:p>
            <a:r>
              <a:rPr lang="en-US" dirty="0">
                <a:solidFill>
                  <a:schemeClr val="accent3">
                    <a:lumMod val="75000"/>
                  </a:schemeClr>
                </a:solidFill>
              </a:rPr>
              <a:t>    </a:t>
            </a:r>
            <a:r>
              <a:rPr lang="cs-CZ" dirty="0">
                <a:solidFill>
                  <a:schemeClr val="accent3">
                    <a:lumMod val="75000"/>
                  </a:schemeClr>
                </a:solidFill>
              </a:rPr>
              <a:t>[](auto x){</a:t>
            </a:r>
            <a:r>
              <a:rPr lang="en-US" dirty="0">
                <a:solidFill>
                  <a:schemeClr val="accent3">
                    <a:lumMod val="75000"/>
                  </a:schemeClr>
                </a:solidFill>
              </a:rPr>
              <a:t> </a:t>
            </a:r>
            <a:r>
              <a:rPr lang="cs-CZ" dirty="0">
                <a:solidFill>
                  <a:schemeClr val="accent3">
                    <a:lumMod val="75000"/>
                  </a:schemeClr>
                </a:solidFill>
              </a:rPr>
              <a:t>return x%2==1;</a:t>
            </a:r>
            <a:r>
              <a:rPr lang="en-US" dirty="0">
                <a:solidFill>
                  <a:schemeClr val="accent3">
                    <a:lumMod val="75000"/>
                  </a:schemeClr>
                </a:solidFill>
              </a:rPr>
              <a:t> </a:t>
            </a:r>
            <a:r>
              <a:rPr lang="cs-CZ" dirty="0">
                <a:solidFill>
                  <a:schemeClr val="accent3">
                    <a:lumMod val="75000"/>
                  </a:schemeClr>
                </a:solidFill>
              </a:rPr>
              <a:t>}</a:t>
            </a:r>
            <a:r>
              <a:rPr lang="en-US" dirty="0"/>
              <a:t>))</a:t>
            </a:r>
          </a:p>
          <a:p>
            <a:r>
              <a:rPr lang="en-US" dirty="0"/>
              <a:t>  f(x);</a:t>
            </a:r>
          </a:p>
        </p:txBody>
      </p:sp>
      <p:sp>
        <p:nvSpPr>
          <p:cNvPr id="18" name="TextBox 17">
            <a:extLst>
              <a:ext uri="{FF2B5EF4-FFF2-40B4-BE49-F238E27FC236}">
                <a16:creationId xmlns:a16="http://schemas.microsoft.com/office/drawing/2014/main" id="{7E927FBD-A48E-46CA-BD27-FE9A4BD02CB2}"/>
              </a:ext>
            </a:extLst>
          </p:cNvPr>
          <p:cNvSpPr txBox="1"/>
          <p:nvPr/>
        </p:nvSpPr>
        <p:spPr>
          <a:xfrm>
            <a:off x="386272" y="3200400"/>
            <a:ext cx="3806323"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istringstream</a:t>
            </a:r>
            <a:r>
              <a:rPr lang="en-US" dirty="0"/>
              <a:t> </a:t>
            </a:r>
            <a:r>
              <a:rPr lang="en-US" dirty="0" err="1"/>
              <a:t>iss</a:t>
            </a:r>
            <a:r>
              <a:rPr lang="en-US" dirty="0"/>
              <a:t>(text);</a:t>
            </a:r>
          </a:p>
          <a:p>
            <a:r>
              <a:rPr lang="en-US" dirty="0"/>
              <a:t>vector&lt;string&gt; words(</a:t>
            </a:r>
          </a:p>
          <a:p>
            <a:r>
              <a:rPr lang="en-US" dirty="0"/>
              <a:t>    </a:t>
            </a:r>
            <a:r>
              <a:rPr lang="en-US" dirty="0" err="1"/>
              <a:t>istream_iterator</a:t>
            </a:r>
            <a:r>
              <a:rPr lang="en-US" dirty="0"/>
              <a:t>&lt;string&gt;{</a:t>
            </a:r>
            <a:r>
              <a:rPr lang="en-US" dirty="0" err="1"/>
              <a:t>iss</a:t>
            </a:r>
            <a:r>
              <a:rPr lang="en-US" dirty="0"/>
              <a:t>},</a:t>
            </a:r>
          </a:p>
          <a:p>
            <a:r>
              <a:rPr lang="en-US" dirty="0"/>
              <a:t>    </a:t>
            </a:r>
            <a:r>
              <a:rPr lang="en-US" dirty="0" err="1"/>
              <a:t>istream_iterator</a:t>
            </a:r>
            <a:r>
              <a:rPr lang="en-US" dirty="0"/>
              <a:t>&lt;string&gt;{});</a:t>
            </a:r>
          </a:p>
          <a:p>
            <a:r>
              <a:rPr lang="en-US" dirty="0"/>
              <a:t>auto count = </a:t>
            </a:r>
            <a:r>
              <a:rPr lang="en-US" dirty="0" err="1"/>
              <a:t>words.size</a:t>
            </a:r>
            <a:r>
              <a:rPr lang="en-US" dirty="0"/>
              <a:t>();</a:t>
            </a:r>
          </a:p>
        </p:txBody>
      </p:sp>
      <p:sp>
        <p:nvSpPr>
          <p:cNvPr id="19" name="TextBox 18">
            <a:extLst>
              <a:ext uri="{FF2B5EF4-FFF2-40B4-BE49-F238E27FC236}">
                <a16:creationId xmlns:a16="http://schemas.microsoft.com/office/drawing/2014/main" id="{ABD17B49-5B6A-45E9-A9D8-B65BC78517BC}"/>
              </a:ext>
            </a:extLst>
          </p:cNvPr>
          <p:cNvSpPr txBox="1"/>
          <p:nvPr/>
        </p:nvSpPr>
        <p:spPr>
          <a:xfrm>
            <a:off x="4876800" y="3200400"/>
            <a:ext cx="3880926"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count = </a:t>
            </a:r>
            <a:r>
              <a:rPr lang="en-US" dirty="0">
                <a:solidFill>
                  <a:schemeClr val="bg1">
                    <a:lumMod val="50000"/>
                  </a:schemeClr>
                </a:solidFill>
              </a:rPr>
              <a:t>ranges::</a:t>
            </a:r>
            <a:r>
              <a:rPr lang="en-US" b="1" dirty="0"/>
              <a:t>distance</a:t>
            </a:r>
            <a:r>
              <a:rPr lang="en-US" dirty="0"/>
              <a:t>(</a:t>
            </a:r>
          </a:p>
          <a:p>
            <a:r>
              <a:rPr lang="en-US" dirty="0"/>
              <a:t>  </a:t>
            </a:r>
            <a:r>
              <a:rPr lang="en-US" dirty="0">
                <a:solidFill>
                  <a:schemeClr val="bg1">
                    <a:lumMod val="50000"/>
                  </a:schemeClr>
                </a:solidFill>
              </a:rPr>
              <a:t>views::</a:t>
            </a:r>
            <a:r>
              <a:rPr lang="en-US" b="1" dirty="0"/>
              <a:t>split</a:t>
            </a:r>
            <a:r>
              <a:rPr lang="en-US" dirty="0"/>
              <a:t>( text, " "</a:t>
            </a:r>
            <a:r>
              <a:rPr lang="en-US" dirty="0" err="1"/>
              <a:t>sv</a:t>
            </a:r>
            <a:r>
              <a:rPr lang="en-US" dirty="0"/>
              <a:t>));</a:t>
            </a:r>
            <a:endParaRPr lang="fr-FR" dirty="0"/>
          </a:p>
        </p:txBody>
      </p:sp>
      <p:sp>
        <p:nvSpPr>
          <p:cNvPr id="20" name="TextBox 19">
            <a:extLst>
              <a:ext uri="{FF2B5EF4-FFF2-40B4-BE49-F238E27FC236}">
                <a16:creationId xmlns:a16="http://schemas.microsoft.com/office/drawing/2014/main" id="{470D55B2-811F-4E8C-AD0F-91BED35FB2AE}"/>
              </a:ext>
            </a:extLst>
          </p:cNvPr>
          <p:cNvSpPr txBox="1"/>
          <p:nvPr/>
        </p:nvSpPr>
        <p:spPr>
          <a:xfrm>
            <a:off x="386272" y="4921208"/>
            <a:ext cx="380632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first = </a:t>
            </a:r>
            <a:r>
              <a:rPr lang="en-US" dirty="0" err="1"/>
              <a:t>v.begin</a:t>
            </a:r>
            <a:r>
              <a:rPr lang="en-US" dirty="0"/>
              <a:t>();</a:t>
            </a:r>
          </a:p>
          <a:p>
            <a:r>
              <a:rPr lang="en-US" dirty="0"/>
              <a:t>advance( first, 2);</a:t>
            </a:r>
          </a:p>
          <a:p>
            <a:r>
              <a:rPr lang="en-US" dirty="0"/>
              <a:t>auto last = first;</a:t>
            </a:r>
          </a:p>
          <a:p>
            <a:r>
              <a:rPr lang="en-US" dirty="0"/>
              <a:t>advance( last, </a:t>
            </a:r>
            <a:r>
              <a:rPr lang="en-US" dirty="0" err="1"/>
              <a:t>v.size</a:t>
            </a:r>
            <a:r>
              <a:rPr lang="en-US" dirty="0"/>
              <a:t>() - 2);</a:t>
            </a:r>
          </a:p>
          <a:p>
            <a:r>
              <a:rPr lang="en-US" dirty="0" err="1"/>
              <a:t>v.erase</a:t>
            </a:r>
            <a:r>
              <a:rPr lang="en-US" dirty="0"/>
              <a:t>( last, </a:t>
            </a:r>
            <a:r>
              <a:rPr lang="en-US" dirty="0" err="1"/>
              <a:t>v.end</a:t>
            </a:r>
            <a:r>
              <a:rPr lang="en-US" dirty="0"/>
              <a:t>());</a:t>
            </a:r>
          </a:p>
          <a:p>
            <a:r>
              <a:rPr lang="en-US" dirty="0" err="1"/>
              <a:t>v.erase</a:t>
            </a:r>
            <a:r>
              <a:rPr lang="en-US" dirty="0"/>
              <a:t>( </a:t>
            </a:r>
            <a:r>
              <a:rPr lang="en-US" dirty="0" err="1"/>
              <a:t>v.begin</a:t>
            </a:r>
            <a:r>
              <a:rPr lang="en-US" dirty="0"/>
              <a:t>(), first);</a:t>
            </a:r>
          </a:p>
        </p:txBody>
      </p:sp>
      <p:sp>
        <p:nvSpPr>
          <p:cNvPr id="21" name="TextBox 20">
            <a:extLst>
              <a:ext uri="{FF2B5EF4-FFF2-40B4-BE49-F238E27FC236}">
                <a16:creationId xmlns:a16="http://schemas.microsoft.com/office/drawing/2014/main" id="{310CC6B7-A04C-4E85-A958-F8DC43687DE7}"/>
              </a:ext>
            </a:extLst>
          </p:cNvPr>
          <p:cNvSpPr txBox="1"/>
          <p:nvPr/>
        </p:nvSpPr>
        <p:spPr>
          <a:xfrm>
            <a:off x="4876798" y="4921208"/>
            <a:ext cx="3880927"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v | views::</a:t>
            </a:r>
            <a:r>
              <a:rPr lang="en-US" b="1" dirty="0"/>
              <a:t>drop</a:t>
            </a:r>
            <a:r>
              <a:rPr lang="en-US" dirty="0"/>
              <a:t>(2) </a:t>
            </a:r>
          </a:p>
          <a:p>
            <a:r>
              <a:rPr lang="en-US" dirty="0"/>
              <a:t>  | views::</a:t>
            </a:r>
            <a:r>
              <a:rPr lang="en-US" b="1" dirty="0"/>
              <a:t>take</a:t>
            </a:r>
            <a:r>
              <a:rPr lang="en-US" dirty="0"/>
              <a:t>( </a:t>
            </a:r>
            <a:r>
              <a:rPr lang="en-US" dirty="0" err="1"/>
              <a:t>v.size</a:t>
            </a:r>
            <a:r>
              <a:rPr lang="en-US" dirty="0"/>
              <a:t>()-4);</a:t>
            </a:r>
          </a:p>
        </p:txBody>
      </p:sp>
      <p:sp>
        <p:nvSpPr>
          <p:cNvPr id="11" name="Rounded Rectangular Callout 4">
            <a:extLst>
              <a:ext uri="{FF2B5EF4-FFF2-40B4-BE49-F238E27FC236}">
                <a16:creationId xmlns:a16="http://schemas.microsoft.com/office/drawing/2014/main" id="{7FC95B11-2B83-450A-9D53-BEA2A551AC89}"/>
              </a:ext>
            </a:extLst>
          </p:cNvPr>
          <p:cNvSpPr/>
          <p:nvPr/>
        </p:nvSpPr>
        <p:spPr>
          <a:xfrm>
            <a:off x="4573502" y="4007434"/>
            <a:ext cx="914400" cy="314980"/>
          </a:xfrm>
          <a:prstGeom prst="wedgeRoundRectCallout">
            <a:avLst>
              <a:gd name="adj1" fmla="val -106522"/>
              <a:gd name="adj2" fmla="val -676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t>
            </a:r>
            <a:endParaRPr lang="cs-CZ" sz="1600" dirty="0">
              <a:solidFill>
                <a:schemeClr val="dk1"/>
              </a:solidFill>
            </a:endParaRPr>
          </a:p>
        </p:txBody>
      </p:sp>
      <p:sp>
        <p:nvSpPr>
          <p:cNvPr id="4" name="Rounded Rectangular Callout 4">
            <a:extLst>
              <a:ext uri="{FF2B5EF4-FFF2-40B4-BE49-F238E27FC236}">
                <a16:creationId xmlns:a16="http://schemas.microsoft.com/office/drawing/2014/main" id="{8E162A2F-080F-718C-3B13-85CF7F221481}"/>
              </a:ext>
            </a:extLst>
          </p:cNvPr>
          <p:cNvSpPr/>
          <p:nvPr/>
        </p:nvSpPr>
        <p:spPr>
          <a:xfrm>
            <a:off x="6477001" y="2693314"/>
            <a:ext cx="1854938" cy="314980"/>
          </a:xfrm>
          <a:prstGeom prst="wedgeRoundRectCallout">
            <a:avLst>
              <a:gd name="adj1" fmla="val -43218"/>
              <a:gd name="adj2" fmla="val 1393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 </a:t>
            </a:r>
            <a:r>
              <a:rPr lang="en-US" sz="1600" dirty="0"/>
              <a:t>(</a:t>
            </a:r>
            <a:r>
              <a:rPr lang="en-US" sz="1600" dirty="0" err="1"/>
              <a:t>it,it</a:t>
            </a:r>
            <a:r>
              <a:rPr lang="en-US" sz="1600" dirty="0"/>
              <a:t>)</a:t>
            </a:r>
            <a:endParaRPr lang="cs-CZ" sz="1600" dirty="0">
              <a:solidFill>
                <a:schemeClr val="dk1"/>
              </a:solidFill>
            </a:endParaRPr>
          </a:p>
        </p:txBody>
      </p:sp>
    </p:spTree>
    <p:extLst>
      <p:ext uri="{BB962C8B-B14F-4D97-AF65-F5344CB8AC3E}">
        <p14:creationId xmlns:p14="http://schemas.microsoft.com/office/powerpoint/2010/main" val="17908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1"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Ranges - eager and lazy evaluation</a:t>
            </a:r>
          </a:p>
        </p:txBody>
      </p:sp>
      <p:sp>
        <p:nvSpPr>
          <p:cNvPr id="11" name="TextBox 10"/>
          <p:cNvSpPr txBox="1"/>
          <p:nvPr/>
        </p:nvSpPr>
        <p:spPr>
          <a:xfrm>
            <a:off x="378655" y="1025566"/>
            <a:ext cx="838669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sum_of_squares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a:t>
            </a:r>
            <a:r>
              <a:rPr lang="en-US" sz="1200" dirty="0" err="1">
                <a:solidFill>
                  <a:srgbClr val="C00000"/>
                </a:solidFill>
                <a:latin typeface="Courier New" pitchFamily="49" charset="0"/>
                <a:cs typeface="Courier New" pitchFamily="49" charset="0"/>
              </a:rPr>
              <a:t>int</a:t>
            </a:r>
            <a:r>
              <a:rPr lang="en-US" sz="1200" dirty="0">
                <a:solidFill>
                  <a:srgbClr val="C00000"/>
                </a:solidFill>
                <a:latin typeface="Courier New" pitchFamily="49" charset="0"/>
                <a:cs typeface="Courier New" pitchFamily="49" charset="0"/>
              </a:rPr>
              <a:t>&gt; numbers( </a:t>
            </a:r>
            <a:r>
              <a:rPr lang="en-US" sz="1200" dirty="0">
                <a:latin typeface="Courier New" pitchFamily="49" charset="0"/>
                <a:cs typeface="Courier New" pitchFamily="49" charset="0"/>
              </a:rPr>
              <a:t>count</a:t>
            </a:r>
            <a:r>
              <a:rPr lang="en-US" sz="1200" dirty="0">
                <a:solidFill>
                  <a:srgbClr val="C00000"/>
                </a:solidFill>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1);</a:t>
            </a:r>
          </a:p>
          <a:p>
            <a:r>
              <a:rPr lang="en-US" sz="1200" b="1" dirty="0">
                <a:latin typeface="Courier New" pitchFamily="49" charset="0"/>
                <a:cs typeface="Courier New" pitchFamily="49" charset="0"/>
              </a:rPr>
              <a:t>  transform</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[](int x){ return x*x;});</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0);</a:t>
            </a:r>
          </a:p>
          <a:p>
            <a:r>
              <a:rPr lang="en-US" sz="1200" dirty="0">
                <a:latin typeface="Courier New" pitchFamily="49" charset="0"/>
                <a:cs typeface="Courier New" pitchFamily="49" charset="0"/>
              </a:rPr>
              <a:t>}</a:t>
            </a:r>
          </a:p>
        </p:txBody>
      </p:sp>
      <p:sp>
        <p:nvSpPr>
          <p:cNvPr id="16" name="AutoShape 30"/>
          <p:cNvSpPr>
            <a:spLocks noChangeArrowheads="1"/>
          </p:cNvSpPr>
          <p:nvPr/>
        </p:nvSpPr>
        <p:spPr bwMode="auto">
          <a:xfrm>
            <a:off x="7208080" y="1126830"/>
            <a:ext cx="1476375" cy="381000"/>
          </a:xfrm>
          <a:prstGeom prst="wedgeRoundRectCallout">
            <a:avLst>
              <a:gd name="adj1" fmla="val -80556"/>
              <a:gd name="adj2" fmla="val 671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classic STL</a:t>
            </a:r>
          </a:p>
        </p:txBody>
      </p:sp>
      <p:sp>
        <p:nvSpPr>
          <p:cNvPr id="10" name="TextBox 9">
            <a:extLst>
              <a:ext uri="{FF2B5EF4-FFF2-40B4-BE49-F238E27FC236}">
                <a16:creationId xmlns:a16="http://schemas.microsoft.com/office/drawing/2014/main" id="{8137425B-4017-4F88-9CFC-BACB3E5DB939}"/>
              </a:ext>
            </a:extLst>
          </p:cNvPr>
          <p:cNvSpPr txBox="1"/>
          <p:nvPr/>
        </p:nvSpPr>
        <p:spPr>
          <a:xfrm>
            <a:off x="378655" y="3402575"/>
            <a:ext cx="838669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chemeClr val="bg1">
                    <a:lumMod val="50000"/>
                  </a:schemeClr>
                </a:solidFill>
                <a:latin typeface="Courier New" pitchFamily="49" charset="0"/>
                <a:cs typeface="Courier New" pitchFamily="49" charset="0"/>
              </a:rPr>
              <a:t>int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b="1" dirty="0">
                <a:solidFill>
                  <a:schemeClr val="tx1"/>
                </a:solidFill>
                <a:latin typeface="Courier New" pitchFamily="49" charset="0"/>
                <a:cs typeface="Courier New" pitchFamily="49" charset="0"/>
              </a:rPr>
              <a:t>views</a:t>
            </a:r>
            <a:r>
              <a:rPr lang="en-US" sz="1400" dirty="0">
                <a:solidFill>
                  <a:schemeClr val="tx1"/>
                </a:solidFill>
                <a:latin typeface="Courier New" pitchFamily="49" charset="0"/>
                <a:cs typeface="Courier New" pitchFamily="49" charset="0"/>
              </a:rPr>
              <a:t>::</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(1, count+1),</a:t>
            </a:r>
          </a:p>
          <a:p>
            <a:r>
              <a:rPr lang="en-US" sz="1400" dirty="0">
                <a:latin typeface="Courier New" pitchFamily="49" charset="0"/>
                <a:cs typeface="Courier New" pitchFamily="49" charset="0"/>
              </a:rPr>
              <a:t>    [](int x) { return x*x; }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4" name="TextBox 3">
            <a:extLst>
              <a:ext uri="{FF2B5EF4-FFF2-40B4-BE49-F238E27FC236}">
                <a16:creationId xmlns:a16="http://schemas.microsoft.com/office/drawing/2014/main" id="{5E9983D5-D057-629B-5543-A36B6EDBAE0C}"/>
              </a:ext>
            </a:extLst>
          </p:cNvPr>
          <p:cNvSpPr txBox="1"/>
          <p:nvPr/>
        </p:nvSpPr>
        <p:spPr>
          <a:xfrm>
            <a:off x="378655" y="2352570"/>
            <a:ext cx="8386690" cy="9233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sum_of_squares</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count) {</a:t>
            </a:r>
          </a:p>
          <a:p>
            <a:r>
              <a:rPr lang="en-US" sz="800" dirty="0">
                <a:solidFill>
                  <a:schemeClr val="bg1">
                    <a:lumMod val="50000"/>
                  </a:schemeClr>
                </a:solidFill>
                <a:latin typeface="Courier New" pitchFamily="49" charset="0"/>
                <a:cs typeface="Courier New" pitchFamily="49" charset="0"/>
              </a:rPr>
              <a:t>   vector&lt;int&gt; numbers( count);</a:t>
            </a:r>
          </a:p>
          <a:p>
            <a:r>
              <a:rPr lang="en-US" sz="800" dirty="0">
                <a:solidFill>
                  <a:schemeClr val="bg1">
                    <a:lumMod val="50000"/>
                  </a:schemeClr>
                </a:solidFill>
                <a:latin typeface="Courier New" pitchFamily="49" charset="0"/>
                <a:cs typeface="Courier New" pitchFamily="49" charset="0"/>
              </a:rPr>
              <a:t>   iota(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ranges::transform</a:t>
            </a:r>
            <a:r>
              <a:rPr lang="en-US" sz="1400" dirty="0">
                <a:latin typeface="Courier New" pitchFamily="49" charset="0"/>
                <a:cs typeface="Courier New" pitchFamily="49" charset="0"/>
              </a:rPr>
              <a:t>( </a:t>
            </a:r>
            <a:r>
              <a:rPr lang="en-US" sz="1400" b="1" dirty="0">
                <a:solidFill>
                  <a:schemeClr val="tx1"/>
                </a:solidFill>
                <a:latin typeface="Courier New" pitchFamily="49" charset="0"/>
                <a:cs typeface="Courier New" pitchFamily="49" charset="0"/>
              </a:rPr>
              <a:t>numbers</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numbers.begin</a:t>
            </a:r>
            <a:r>
              <a:rPr lang="en-US" sz="1400" dirty="0">
                <a:solidFill>
                  <a:schemeClr val="tx1"/>
                </a:solidFill>
                <a:latin typeface="Courier New" pitchFamily="49" charset="0"/>
                <a:cs typeface="Courier New" pitchFamily="49" charset="0"/>
              </a:rPr>
              <a:t>(), </a:t>
            </a:r>
            <a:r>
              <a:rPr lang="en-US" sz="1400" dirty="0">
                <a:latin typeface="Courier New" pitchFamily="49" charset="0"/>
                <a:cs typeface="Courier New" pitchFamily="49" charset="0"/>
              </a:rPr>
              <a:t>[](int x){ return x*x;});</a:t>
            </a:r>
          </a:p>
          <a:p>
            <a:r>
              <a:rPr lang="en-US" sz="800" dirty="0">
                <a:solidFill>
                  <a:schemeClr val="bg1">
                    <a:lumMod val="50000"/>
                  </a:schemeClr>
                </a:solidFill>
                <a:latin typeface="Courier New" pitchFamily="49" charset="0"/>
                <a:cs typeface="Courier New" pitchFamily="49" charset="0"/>
              </a:rPr>
              <a:t>   return accumulate(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0);</a:t>
            </a:r>
          </a:p>
          <a:p>
            <a:r>
              <a:rPr lang="en-US" sz="800" dirty="0">
                <a:solidFill>
                  <a:schemeClr val="bg1">
                    <a:lumMod val="50000"/>
                  </a:schemeClr>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8B390C50-B359-45B4-5F40-0437EF7D2069}"/>
              </a:ext>
            </a:extLst>
          </p:cNvPr>
          <p:cNvSpPr>
            <a:spLocks noChangeArrowheads="1"/>
          </p:cNvSpPr>
          <p:nvPr/>
        </p:nvSpPr>
        <p:spPr bwMode="auto">
          <a:xfrm>
            <a:off x="7208080" y="2064262"/>
            <a:ext cx="1485900" cy="635777"/>
          </a:xfrm>
          <a:prstGeom prst="wedgeRoundRectCallout">
            <a:avLst>
              <a:gd name="adj1" fmla="val -94888"/>
              <a:gd name="adj2" fmla="val 566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evaluated immediately</a:t>
            </a:r>
          </a:p>
        </p:txBody>
      </p:sp>
      <p:sp>
        <p:nvSpPr>
          <p:cNvPr id="8" name="AutoShape 30">
            <a:extLst>
              <a:ext uri="{FF2B5EF4-FFF2-40B4-BE49-F238E27FC236}">
                <a16:creationId xmlns:a16="http://schemas.microsoft.com/office/drawing/2014/main" id="{1F2B21EB-1227-CD97-8BAC-466D64661250}"/>
              </a:ext>
            </a:extLst>
          </p:cNvPr>
          <p:cNvSpPr>
            <a:spLocks noChangeArrowheads="1"/>
          </p:cNvSpPr>
          <p:nvPr/>
        </p:nvSpPr>
        <p:spPr bwMode="auto">
          <a:xfrm>
            <a:off x="7217605" y="3460046"/>
            <a:ext cx="1466850" cy="620256"/>
          </a:xfrm>
          <a:prstGeom prst="wedgeRoundRectCallout">
            <a:avLst>
              <a:gd name="adj1" fmla="val -112875"/>
              <a:gd name="adj2" fmla="val 184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6A8E4EC2-9557-9438-7EF0-2591773A4ACC}"/>
              </a:ext>
            </a:extLst>
          </p:cNvPr>
          <p:cNvSpPr txBox="1"/>
          <p:nvPr/>
        </p:nvSpPr>
        <p:spPr>
          <a:xfrm>
            <a:off x="378653" y="4860434"/>
            <a:ext cx="8386689"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count+1)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a:p>
            <a:r>
              <a:rPr lang="en-US" sz="1400" dirty="0">
                <a:solidFill>
                  <a:schemeClr val="tx1"/>
                </a:solidFill>
                <a:latin typeface="Courier New" pitchFamily="49" charset="0"/>
                <a:cs typeface="Courier New" pitchFamily="49" charset="0"/>
              </a:rPr>
              <a:t>    </a:t>
            </a:r>
            <a:r>
              <a:rPr lang="en-US" sz="1400" i="1" dirty="0">
                <a:solidFill>
                  <a:schemeClr val="tx1"/>
                </a:solidFill>
                <a:latin typeface="Courier New" pitchFamily="49" charset="0"/>
                <a:cs typeface="Courier New" pitchFamily="49" charset="0"/>
              </a:rPr>
              <a:t>| views::</a:t>
            </a:r>
            <a:r>
              <a:rPr lang="en-US" sz="1400" b="1" i="1" dirty="0">
                <a:solidFill>
                  <a:schemeClr val="tx1"/>
                </a:solidFill>
                <a:latin typeface="Courier New" pitchFamily="49" charset="0"/>
                <a:cs typeface="Courier New" pitchFamily="49" charset="0"/>
              </a:rPr>
              <a:t>common</a:t>
            </a:r>
            <a:r>
              <a:rPr lang="en-US" sz="1400" i="1"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20" name="AutoShape 30">
            <a:extLst>
              <a:ext uri="{FF2B5EF4-FFF2-40B4-BE49-F238E27FC236}">
                <a16:creationId xmlns:a16="http://schemas.microsoft.com/office/drawing/2014/main" id="{6964EE3B-8DB9-9787-6DFB-5D04DC32E148}"/>
              </a:ext>
            </a:extLst>
          </p:cNvPr>
          <p:cNvSpPr>
            <a:spLocks noChangeArrowheads="1"/>
          </p:cNvSpPr>
          <p:nvPr/>
        </p:nvSpPr>
        <p:spPr bwMode="auto">
          <a:xfrm>
            <a:off x="6629400" y="5498499"/>
            <a:ext cx="1524000" cy="823879"/>
          </a:xfrm>
          <a:prstGeom prst="wedgeRoundRectCallout">
            <a:avLst>
              <a:gd name="adj1" fmla="val -163639"/>
              <a:gd name="adj2" fmla="val -2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wrapper</a:t>
            </a:r>
          </a:p>
          <a:p>
            <a:pPr algn="ctr"/>
            <a:r>
              <a:rPr lang="en-US" sz="1600" dirty="0"/>
              <a:t>not needed </a:t>
            </a:r>
            <a:r>
              <a:rPr lang="en-US" sz="1600" i="1" dirty="0"/>
              <a:t>in this case</a:t>
            </a:r>
          </a:p>
        </p:txBody>
      </p:sp>
      <p:sp>
        <p:nvSpPr>
          <p:cNvPr id="21" name="AutoShape 30">
            <a:extLst>
              <a:ext uri="{FF2B5EF4-FFF2-40B4-BE49-F238E27FC236}">
                <a16:creationId xmlns:a16="http://schemas.microsoft.com/office/drawing/2014/main" id="{F6A46189-1F7B-44D5-9341-FDF661DA4243}"/>
              </a:ext>
            </a:extLst>
          </p:cNvPr>
          <p:cNvSpPr>
            <a:spLocks noChangeArrowheads="1"/>
          </p:cNvSpPr>
          <p:nvPr/>
        </p:nvSpPr>
        <p:spPr bwMode="auto">
          <a:xfrm>
            <a:off x="3733800" y="6145084"/>
            <a:ext cx="2374011" cy="620256"/>
          </a:xfrm>
          <a:prstGeom prst="wedgeRoundRectCallout">
            <a:avLst>
              <a:gd name="adj1" fmla="val -36591"/>
              <a:gd name="adj2" fmla="val -759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algorithms require equal types</a:t>
            </a:r>
          </a:p>
        </p:txBody>
      </p:sp>
      <p:sp>
        <p:nvSpPr>
          <p:cNvPr id="22" name="AutoShape 30">
            <a:extLst>
              <a:ext uri="{FF2B5EF4-FFF2-40B4-BE49-F238E27FC236}">
                <a16:creationId xmlns:a16="http://schemas.microsoft.com/office/drawing/2014/main" id="{0CC2CDDB-4C07-6356-AC8F-D93A7A9662DC}"/>
              </a:ext>
            </a:extLst>
          </p:cNvPr>
          <p:cNvSpPr>
            <a:spLocks noChangeArrowheads="1"/>
          </p:cNvSpPr>
          <p:nvPr/>
        </p:nvSpPr>
        <p:spPr bwMode="auto">
          <a:xfrm>
            <a:off x="1676400" y="4459365"/>
            <a:ext cx="1235905" cy="401069"/>
          </a:xfrm>
          <a:prstGeom prst="wedgeRoundRectCallout">
            <a:avLst>
              <a:gd name="adj1" fmla="val 65139"/>
              <a:gd name="adj2" fmla="val -771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efficiency</a:t>
            </a:r>
          </a:p>
        </p:txBody>
      </p:sp>
      <p:sp>
        <p:nvSpPr>
          <p:cNvPr id="23" name="AutoShape 30">
            <a:extLst>
              <a:ext uri="{FF2B5EF4-FFF2-40B4-BE49-F238E27FC236}">
                <a16:creationId xmlns:a16="http://schemas.microsoft.com/office/drawing/2014/main" id="{C02813E2-B90F-E908-4352-AB7B264E4D2A}"/>
              </a:ext>
            </a:extLst>
          </p:cNvPr>
          <p:cNvSpPr>
            <a:spLocks noChangeArrowheads="1"/>
          </p:cNvSpPr>
          <p:nvPr/>
        </p:nvSpPr>
        <p:spPr bwMode="auto">
          <a:xfrm>
            <a:off x="1369258" y="6145084"/>
            <a:ext cx="1752600" cy="620256"/>
          </a:xfrm>
          <a:prstGeom prst="wedgeRoundRectCallout">
            <a:avLst>
              <a:gd name="adj1" fmla="val -3723"/>
              <a:gd name="adj2" fmla="val -729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C++23</a:t>
            </a:r>
            <a:br>
              <a:rPr lang="en-US" sz="1600" dirty="0"/>
            </a:br>
            <a:r>
              <a:rPr lang="en-US" sz="1600" dirty="0"/>
              <a:t>fold functions</a:t>
            </a:r>
          </a:p>
        </p:txBody>
      </p:sp>
      <p:sp>
        <p:nvSpPr>
          <p:cNvPr id="9" name="AutoShape 30">
            <a:extLst>
              <a:ext uri="{FF2B5EF4-FFF2-40B4-BE49-F238E27FC236}">
                <a16:creationId xmlns:a16="http://schemas.microsoft.com/office/drawing/2014/main" id="{A7698AD5-AD7F-8DCB-148B-179444B008FD}"/>
              </a:ext>
            </a:extLst>
          </p:cNvPr>
          <p:cNvSpPr>
            <a:spLocks noChangeArrowheads="1"/>
          </p:cNvSpPr>
          <p:nvPr/>
        </p:nvSpPr>
        <p:spPr bwMode="auto">
          <a:xfrm>
            <a:off x="4724400" y="4462315"/>
            <a:ext cx="2438400" cy="642339"/>
          </a:xfrm>
          <a:prstGeom prst="wedgeRoundRectCallout">
            <a:avLst>
              <a:gd name="adj1" fmla="val -103268"/>
              <a:gd name="adj2" fmla="val -677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evaluation at the point of dereference</a:t>
            </a:r>
          </a:p>
        </p:txBody>
      </p:sp>
    </p:spTree>
    <p:extLst>
      <p:ext uri="{BB962C8B-B14F-4D97-AF65-F5344CB8AC3E}">
        <p14:creationId xmlns:p14="http://schemas.microsoft.com/office/powerpoint/2010/main" val="39690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P spid="19" grpId="0" animBg="1"/>
      <p:bldP spid="20" grpId="0" animBg="1"/>
      <p:bldP spid="21" grpId="0" animBg="1"/>
      <p:bldP spid="22" grpId="0" animBg="1"/>
      <p:bldP spid="23"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39BA-11A0-3D9C-3C54-973F4E61A5E0}"/>
              </a:ext>
            </a:extLst>
          </p:cNvPr>
          <p:cNvSpPr>
            <a:spLocks noGrp="1"/>
          </p:cNvSpPr>
          <p:nvPr>
            <p:ph type="title"/>
          </p:nvPr>
        </p:nvSpPr>
        <p:spPr/>
        <p:txBody>
          <a:bodyPr/>
          <a:lstStyle/>
          <a:p>
            <a:r>
              <a:rPr lang="en-US" dirty="0"/>
              <a:t>Creating a range-based algorithm</a:t>
            </a:r>
            <a:endParaRPr lang="cs-CZ" dirty="0"/>
          </a:p>
        </p:txBody>
      </p:sp>
      <p:sp>
        <p:nvSpPr>
          <p:cNvPr id="4" name="TextBox 3">
            <a:extLst>
              <a:ext uri="{FF2B5EF4-FFF2-40B4-BE49-F238E27FC236}">
                <a16:creationId xmlns:a16="http://schemas.microsoft.com/office/drawing/2014/main" id="{13422754-9AE6-3F66-6505-3B1233345F75}"/>
              </a:ext>
            </a:extLst>
          </p:cNvPr>
          <p:cNvSpPr txBox="1"/>
          <p:nvPr/>
        </p:nvSpPr>
        <p:spPr>
          <a:xfrm>
            <a:off x="402689" y="1088577"/>
            <a:ext cx="5083711"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*first++;</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Oval 8">
            <a:extLst>
              <a:ext uri="{FF2B5EF4-FFF2-40B4-BE49-F238E27FC236}">
                <a16:creationId xmlns:a16="http://schemas.microsoft.com/office/drawing/2014/main" id="{5CBF7EAE-DD08-AB0F-55F8-F4E5EA1A341A}"/>
              </a:ext>
            </a:extLst>
          </p:cNvPr>
          <p:cNvSpPr/>
          <p:nvPr/>
        </p:nvSpPr>
        <p:spPr>
          <a:xfrm>
            <a:off x="2752670" y="1781074"/>
            <a:ext cx="268299" cy="2465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7BF947B-AD42-8E51-4309-8C327DBE943D}"/>
              </a:ext>
            </a:extLst>
          </p:cNvPr>
          <p:cNvSpPr txBox="1"/>
          <p:nvPr/>
        </p:nvSpPr>
        <p:spPr>
          <a:xfrm>
            <a:off x="7010400" y="1412645"/>
            <a:ext cx="1828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a:t>
            </a:r>
          </a:p>
        </p:txBody>
      </p:sp>
      <p:sp>
        <p:nvSpPr>
          <p:cNvPr id="16" name="TextBox 15">
            <a:extLst>
              <a:ext uri="{FF2B5EF4-FFF2-40B4-BE49-F238E27FC236}">
                <a16:creationId xmlns:a16="http://schemas.microsoft.com/office/drawing/2014/main" id="{61377F5E-57FF-F17C-3FB6-35375F83DE98}"/>
              </a:ext>
            </a:extLst>
          </p:cNvPr>
          <p:cNvSpPr txBox="1"/>
          <p:nvPr/>
        </p:nvSpPr>
        <p:spPr>
          <a:xfrm>
            <a:off x="7010400" y="1086085"/>
            <a:ext cx="1837096"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v);</a:t>
            </a:r>
          </a:p>
        </p:txBody>
      </p:sp>
      <p:sp>
        <p:nvSpPr>
          <p:cNvPr id="17" name="TextBox 16">
            <a:extLst>
              <a:ext uri="{FF2B5EF4-FFF2-40B4-BE49-F238E27FC236}">
                <a16:creationId xmlns:a16="http://schemas.microsoft.com/office/drawing/2014/main" id="{F194FD98-E0D3-8B4A-2C4B-ECB0B57FDA45}"/>
              </a:ext>
            </a:extLst>
          </p:cNvPr>
          <p:cNvSpPr txBox="1"/>
          <p:nvPr/>
        </p:nvSpPr>
        <p:spPr>
          <a:xfrm>
            <a:off x="228600" y="5032640"/>
            <a:ext cx="8610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input_range</a:t>
            </a:r>
            <a:r>
              <a:rPr lang="en-US" sz="1400" b="1" dirty="0">
                <a:latin typeface="Courier New" pitchFamily="49" charset="0"/>
                <a:cs typeface="Courier New" pitchFamily="49" charset="0"/>
              </a:rPr>
              <a:t> 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range_value_t</a:t>
            </a:r>
            <a:r>
              <a:rPr lang="en-US" sz="1400" b="1" dirty="0">
                <a:latin typeface="Courier New" pitchFamily="49" charset="0"/>
                <a:cs typeface="Courier New" pitchFamily="49" charset="0"/>
              </a:rPr>
              <a:t>&lt;R&gt;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Op=plus&lt;&gt;&gt;</a:t>
            </a:r>
          </a:p>
          <a:p>
            <a:r>
              <a:rPr lang="en-US" sz="1400" dirty="0">
                <a:latin typeface="Courier New" pitchFamily="49" charset="0"/>
                <a:cs typeface="Courier New" pitchFamily="49" charset="0"/>
              </a:rPr>
              <a:t>T accumulate( </a:t>
            </a:r>
            <a:r>
              <a:rPr lang="en-US" sz="1400" b="1" dirty="0">
                <a:latin typeface="Courier New" pitchFamily="49" charset="0"/>
                <a:cs typeface="Courier New" pitchFamily="49" charset="0"/>
              </a:rPr>
              <a:t>R&amp;&amp; </a:t>
            </a:r>
            <a:r>
              <a:rPr lang="en-US" sz="1400" b="1"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p>
          <a:p>
            <a:r>
              <a:rPr lang="en-US" sz="1400" dirty="0">
                <a:latin typeface="Courier New" pitchFamily="49" charset="0"/>
                <a:cs typeface="Courier New" pitchFamily="49" charset="0"/>
              </a:rPr>
              <a:t>  return accumulate( </a:t>
            </a:r>
            <a:r>
              <a:rPr lang="en-US" sz="1400" b="1" dirty="0">
                <a:latin typeface="Courier New" pitchFamily="49" charset="0"/>
                <a:cs typeface="Courier New" pitchFamily="49" charset="0"/>
              </a:rPr>
              <a:t>r::begin(rng), r::end(rng)</a:t>
            </a:r>
            <a:r>
              <a:rPr lang="en-US" sz="1400" dirty="0">
                <a:latin typeface="Courier New" pitchFamily="49" charset="0"/>
                <a:cs typeface="Courier New" pitchFamily="49" charset="0"/>
              </a:rPr>
              <a:t>,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dirty="0">
                <a:latin typeface="Courier New" pitchFamily="49" charset="0"/>
                <a:cs typeface="Courier New" pitchFamily="49" charset="0"/>
              </a:rPr>
              <a:t>}</a:t>
            </a:r>
          </a:p>
        </p:txBody>
      </p:sp>
      <p:sp>
        <p:nvSpPr>
          <p:cNvPr id="18" name="AutoShape 30">
            <a:extLst>
              <a:ext uri="{FF2B5EF4-FFF2-40B4-BE49-F238E27FC236}">
                <a16:creationId xmlns:a16="http://schemas.microsoft.com/office/drawing/2014/main" id="{0BB2E13A-1E2E-8322-27C2-CA672C674D88}"/>
              </a:ext>
            </a:extLst>
          </p:cNvPr>
          <p:cNvSpPr>
            <a:spLocks noChangeArrowheads="1"/>
          </p:cNvSpPr>
          <p:nvPr/>
        </p:nvSpPr>
        <p:spPr bwMode="auto">
          <a:xfrm>
            <a:off x="499590" y="4524040"/>
            <a:ext cx="1833149" cy="385156"/>
          </a:xfrm>
          <a:prstGeom prst="wedgeRoundRectCallout">
            <a:avLst>
              <a:gd name="adj1" fmla="val 38748"/>
              <a:gd name="adj2" fmla="val 995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range overload</a:t>
            </a:r>
          </a:p>
        </p:txBody>
      </p:sp>
      <p:sp>
        <p:nvSpPr>
          <p:cNvPr id="19" name="TextBox 18">
            <a:extLst>
              <a:ext uri="{FF2B5EF4-FFF2-40B4-BE49-F238E27FC236}">
                <a16:creationId xmlns:a16="http://schemas.microsoft.com/office/drawing/2014/main" id="{3A9CAF85-7339-FFB6-1173-BC4E47C27A90}"/>
              </a:ext>
            </a:extLst>
          </p:cNvPr>
          <p:cNvSpPr txBox="1"/>
          <p:nvPr/>
        </p:nvSpPr>
        <p:spPr>
          <a:xfrm>
            <a:off x="228601" y="6116077"/>
            <a:ext cx="7558503"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 iota</a:t>
            </a:r>
            <a:r>
              <a:rPr lang="en-US" sz="1400" dirty="0">
                <a:latin typeface="Courier New" pitchFamily="49" charset="0"/>
                <a:cs typeface="Courier New" pitchFamily="49" charset="0"/>
              </a:rPr>
              <a:t>( 1, count+1)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p:txBody>
      </p:sp>
      <p:sp>
        <p:nvSpPr>
          <p:cNvPr id="20" name="Arc 19">
            <a:extLst>
              <a:ext uri="{FF2B5EF4-FFF2-40B4-BE49-F238E27FC236}">
                <a16:creationId xmlns:a16="http://schemas.microsoft.com/office/drawing/2014/main" id="{D04DEB39-8844-4A25-7285-BE8843410F22}"/>
              </a:ext>
            </a:extLst>
          </p:cNvPr>
          <p:cNvSpPr/>
          <p:nvPr/>
        </p:nvSpPr>
        <p:spPr>
          <a:xfrm flipV="1">
            <a:off x="2123310" y="5423580"/>
            <a:ext cx="412638" cy="725317"/>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0191033-A547-68D4-D478-72EBC98178C2}"/>
              </a:ext>
            </a:extLst>
          </p:cNvPr>
          <p:cNvSpPr txBox="1"/>
          <p:nvPr/>
        </p:nvSpPr>
        <p:spPr>
          <a:xfrm>
            <a:off x="835828" y="2511260"/>
            <a:ext cx="7129707"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cs-CZ" sz="1400" b="1"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r>
              <a:rPr lang="cs-CZ" sz="1400" b="1" dirty="0">
                <a:effectLst/>
                <a:latin typeface="Courier New" panose="02070309020205020404" pitchFamily="49" charset="0"/>
              </a:rPr>
              <a:t>Op op=Op{}</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a:t>
            </a:r>
            <a:r>
              <a:rPr lang="en-US" sz="1400" b="1" dirty="0">
                <a:effectLst/>
                <a:latin typeface="Courier New" panose="02070309020205020404" pitchFamily="49" charset="0"/>
              </a:rPr>
              <a:t>op</a:t>
            </a:r>
            <a:r>
              <a:rPr lang="en-US" sz="1400" dirty="0">
                <a:effectLst/>
                <a:latin typeface="Courier New" panose="02070309020205020404" pitchFamily="49" charset="0"/>
              </a:rPr>
              <a:t>( move( </a:t>
            </a:r>
            <a:r>
              <a:rPr lang="en-US" sz="1400" dirty="0" err="1">
                <a:effectLst/>
                <a:latin typeface="Courier New" panose="02070309020205020404" pitchFamily="49" charset="0"/>
              </a:rPr>
              <a:t>init</a:t>
            </a:r>
            <a:r>
              <a:rPr lang="en-US" sz="1400" dirty="0">
                <a:effectLst/>
                <a:latin typeface="Courier New" panose="02070309020205020404" pitchFamily="49" charset="0"/>
              </a:rPr>
              <a:t>), *first++);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Oval 9">
            <a:extLst>
              <a:ext uri="{FF2B5EF4-FFF2-40B4-BE49-F238E27FC236}">
                <a16:creationId xmlns:a16="http://schemas.microsoft.com/office/drawing/2014/main" id="{DF100C95-4903-C5EF-EC22-09332198C872}"/>
              </a:ext>
            </a:extLst>
          </p:cNvPr>
          <p:cNvSpPr/>
          <p:nvPr/>
        </p:nvSpPr>
        <p:spPr>
          <a:xfrm>
            <a:off x="2874160"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5A98850-54BC-D802-D47B-E4BFC3E96882}"/>
              </a:ext>
            </a:extLst>
          </p:cNvPr>
          <p:cNvSpPr/>
          <p:nvPr/>
        </p:nvSpPr>
        <p:spPr>
          <a:xfrm>
            <a:off x="4176315"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A81207-D84A-BB3F-0B71-773D6EC06A0D}"/>
              </a:ext>
            </a:extLst>
          </p:cNvPr>
          <p:cNvSpPr/>
          <p:nvPr/>
        </p:nvSpPr>
        <p:spPr>
          <a:xfrm>
            <a:off x="5436734"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DB8C1A-06A4-C730-CEFB-1149D9941890}"/>
              </a:ext>
            </a:extLst>
          </p:cNvPr>
          <p:cNvSpPr/>
          <p:nvPr/>
        </p:nvSpPr>
        <p:spPr>
          <a:xfrm>
            <a:off x="4256452" y="2756264"/>
            <a:ext cx="799281" cy="223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CE43E0-9401-78DD-491A-E0CB89F54BAB}"/>
              </a:ext>
            </a:extLst>
          </p:cNvPr>
          <p:cNvSpPr txBox="1"/>
          <p:nvPr/>
        </p:nvSpPr>
        <p:spPr>
          <a:xfrm>
            <a:off x="2855156" y="3952930"/>
            <a:ext cx="598404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b="1" dirty="0">
                <a:effectLst/>
                <a:latin typeface="Courier New" panose="02070309020205020404" pitchFamily="49" charset="0"/>
              </a:rPr>
              <a:t>input_iterator </a:t>
            </a:r>
            <a:r>
              <a:rPr lang="cs-CZ" sz="1400" dirty="0">
                <a:solidFill>
                  <a:srgbClr val="0033CC"/>
                </a:solidFill>
                <a:effectLst/>
                <a:latin typeface="Courier New" panose="02070309020205020404" pitchFamily="49" charset="0"/>
              </a:rPr>
              <a:t>I</a:t>
            </a:r>
            <a:r>
              <a:rPr lang="cs-CZ" sz="1400" dirty="0">
                <a:effectLst/>
                <a:latin typeface="Courier New" panose="02070309020205020404" pitchFamily="49" charset="0"/>
              </a:rPr>
              <a:t>, </a:t>
            </a:r>
            <a:r>
              <a:rPr lang="cs-CZ" sz="1400" b="1" dirty="0">
                <a:effectLst/>
                <a:latin typeface="Courier New" panose="02070309020205020404" pitchFamily="49" charset="0"/>
              </a:rPr>
              <a:t>sentinel_for&lt;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cs-CZ" sz="1400" dirty="0">
                <a:effectLst/>
                <a:latin typeface="Courier New" panose="02070309020205020404" pitchFamily="49" charset="0"/>
              </a:rPr>
              <a:t> S,</a:t>
            </a:r>
            <a:endParaRPr lang="en-US" sz="1400" dirty="0">
              <a:latin typeface="Courier New" panose="02070309020205020404" pitchFamily="49" charset="0"/>
            </a:endParaRPr>
          </a:p>
          <a:p>
            <a:r>
              <a:rPr lang="en-US" sz="1400" dirty="0">
                <a:latin typeface="Courier New" panose="02070309020205020404" pitchFamily="49" charset="0"/>
                <a:cs typeface="Courier New" pitchFamily="49" charset="0"/>
              </a:rPr>
              <a:t>  </a:t>
            </a:r>
            <a:r>
              <a:rPr lang="en-US" sz="1400" dirty="0" err="1">
                <a:latin typeface="Courier New" panose="02070309020205020404"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a:t>
            </a:r>
            <a:r>
              <a:rPr lang="cs-CZ" sz="1400" b="1" dirty="0">
                <a:effectLst/>
                <a:latin typeface="Courier New" panose="02070309020205020404" pitchFamily="49" charset="0"/>
              </a:rPr>
              <a:t>iter_value_t&lt;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en-US" sz="1400" dirty="0">
                <a:latin typeface="Courier New" pitchFamily="49" charset="0"/>
                <a:cs typeface="Courier New" pitchFamily="49" charset="0"/>
              </a:rPr>
              <a:t>, </a:t>
            </a:r>
            <a:r>
              <a:rPr lang="cs-CZ" sz="1400"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 </a:t>
            </a:r>
            <a:r>
              <a:rPr lang="cs-CZ" sz="1400" dirty="0">
                <a:effectLst/>
                <a:latin typeface="Courier New" panose="02070309020205020404" pitchFamily="49" charset="0"/>
              </a:rPr>
              <a:t>Op op=Op{}</a:t>
            </a:r>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7AB7F284-48DB-EECD-6B6E-69690923591B}"/>
              </a:ext>
            </a:extLst>
          </p:cNvPr>
          <p:cNvSpPr>
            <a:spLocks noChangeArrowheads="1"/>
          </p:cNvSpPr>
          <p:nvPr/>
        </p:nvSpPr>
        <p:spPr bwMode="auto">
          <a:xfrm>
            <a:off x="6858000" y="3494820"/>
            <a:ext cx="1634943" cy="381000"/>
          </a:xfrm>
          <a:prstGeom prst="wedgeRoundRectCallout">
            <a:avLst>
              <a:gd name="adj1" fmla="val -81621"/>
              <a:gd name="adj2" fmla="val 805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concepts</a:t>
            </a:r>
          </a:p>
        </p:txBody>
      </p:sp>
      <p:sp>
        <p:nvSpPr>
          <p:cNvPr id="7" name="AutoShape 30">
            <a:extLst>
              <a:ext uri="{FF2B5EF4-FFF2-40B4-BE49-F238E27FC236}">
                <a16:creationId xmlns:a16="http://schemas.microsoft.com/office/drawing/2014/main" id="{6862EDC5-E0D2-81A9-A27C-91B52C06D552}"/>
              </a:ext>
            </a:extLst>
          </p:cNvPr>
          <p:cNvSpPr>
            <a:spLocks noChangeArrowheads="1"/>
          </p:cNvSpPr>
          <p:nvPr/>
        </p:nvSpPr>
        <p:spPr bwMode="auto">
          <a:xfrm>
            <a:off x="5348448" y="3048958"/>
            <a:ext cx="2531305" cy="309598"/>
          </a:xfrm>
          <a:prstGeom prst="wedgeRoundRectCallout">
            <a:avLst>
              <a:gd name="adj1" fmla="val 1218"/>
              <a:gd name="adj2" fmla="val -1085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user-defined operator</a:t>
            </a:r>
          </a:p>
        </p:txBody>
      </p:sp>
      <p:sp>
        <p:nvSpPr>
          <p:cNvPr id="15" name="Arc 14">
            <a:extLst>
              <a:ext uri="{FF2B5EF4-FFF2-40B4-BE49-F238E27FC236}">
                <a16:creationId xmlns:a16="http://schemas.microsoft.com/office/drawing/2014/main" id="{AF23EBC6-1FF6-FADE-3572-3AFC524610E6}"/>
              </a:ext>
            </a:extLst>
          </p:cNvPr>
          <p:cNvSpPr/>
          <p:nvPr/>
        </p:nvSpPr>
        <p:spPr>
          <a:xfrm>
            <a:off x="8022216" y="1979117"/>
            <a:ext cx="719568" cy="4007630"/>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AutoShape 30">
            <a:extLst>
              <a:ext uri="{FF2B5EF4-FFF2-40B4-BE49-F238E27FC236}">
                <a16:creationId xmlns:a16="http://schemas.microsoft.com/office/drawing/2014/main" id="{59EDBD65-000E-E297-51AD-AB1A70882E25}"/>
              </a:ext>
            </a:extLst>
          </p:cNvPr>
          <p:cNvSpPr>
            <a:spLocks noChangeArrowheads="1"/>
          </p:cNvSpPr>
          <p:nvPr/>
        </p:nvSpPr>
        <p:spPr bwMode="auto">
          <a:xfrm>
            <a:off x="4724400" y="2117587"/>
            <a:ext cx="2003823" cy="309598"/>
          </a:xfrm>
          <a:prstGeom prst="wedgeRoundRectCallout">
            <a:avLst>
              <a:gd name="adj1" fmla="val -38430"/>
              <a:gd name="adj2" fmla="val 895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rPr>
              <a:t>acc( 1, "x", true);</a:t>
            </a:r>
          </a:p>
        </p:txBody>
      </p:sp>
      <p:sp>
        <p:nvSpPr>
          <p:cNvPr id="21" name="Oval 20">
            <a:extLst>
              <a:ext uri="{FF2B5EF4-FFF2-40B4-BE49-F238E27FC236}">
                <a16:creationId xmlns:a16="http://schemas.microsoft.com/office/drawing/2014/main" id="{CF6FBD82-BEDE-3410-42CE-87F106E23ECE}"/>
              </a:ext>
            </a:extLst>
          </p:cNvPr>
          <p:cNvSpPr/>
          <p:nvPr/>
        </p:nvSpPr>
        <p:spPr>
          <a:xfrm>
            <a:off x="4370618" y="4644016"/>
            <a:ext cx="1717804" cy="457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6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7" grpId="0" animBg="1"/>
      <p:bldP spid="18" grpId="0" animBg="1"/>
      <p:bldP spid="19" grpId="0" animBg="1"/>
      <p:bldP spid="20" grpId="0" animBg="1"/>
      <p:bldP spid="5" grpId="0" animBg="1"/>
      <p:bldP spid="10" grpId="0" animBg="1"/>
      <p:bldP spid="11" grpId="0" animBg="1"/>
      <p:bldP spid="12" grpId="0" animBg="1"/>
      <p:bldP spid="13" grpId="0" animBg="1"/>
      <p:bldP spid="6" grpId="0" animBg="1"/>
      <p:bldP spid="8" grpId="0" animBg="1"/>
      <p:bldP spid="7" grpId="0" animBg="1"/>
      <p:bldP spid="15" grpId="0" animBg="1"/>
      <p:bldP spid="2"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A346D-0F91-52DE-3FF4-86977B94EBD3}"/>
              </a:ext>
            </a:extLst>
          </p:cNvPr>
          <p:cNvSpPr>
            <a:spLocks noGrp="1"/>
          </p:cNvSpPr>
          <p:nvPr>
            <p:ph idx="1"/>
          </p:nvPr>
        </p:nvSpPr>
        <p:spPr>
          <a:xfrm>
            <a:off x="228600" y="914400"/>
            <a:ext cx="8763000" cy="991095"/>
          </a:xfrm>
        </p:spPr>
        <p:txBody>
          <a:bodyPr/>
          <a:lstStyle/>
          <a:p>
            <a:r>
              <a:rPr lang="en-US" dirty="0"/>
              <a:t>C++20 </a:t>
            </a:r>
            <a:r>
              <a:rPr lang="en-US" dirty="0" err="1"/>
              <a:t>rangified</a:t>
            </a:r>
            <a:r>
              <a:rPr lang="en-US" dirty="0"/>
              <a:t> algorithms take extra optional parameter - projection</a:t>
            </a:r>
          </a:p>
          <a:p>
            <a:pPr lvl="1"/>
            <a:r>
              <a:rPr lang="en-US" dirty="0"/>
              <a:t>modification of the data just before use</a:t>
            </a:r>
          </a:p>
          <a:p>
            <a:pPr lvl="1"/>
            <a:r>
              <a:rPr lang="en-US" dirty="0"/>
              <a:t>default ≈ identity, common non-default ≈ lambda</a:t>
            </a:r>
            <a:endParaRPr lang="cs-CZ" dirty="0"/>
          </a:p>
        </p:txBody>
      </p:sp>
      <p:sp>
        <p:nvSpPr>
          <p:cNvPr id="3" name="Title 2">
            <a:extLst>
              <a:ext uri="{FF2B5EF4-FFF2-40B4-BE49-F238E27FC236}">
                <a16:creationId xmlns:a16="http://schemas.microsoft.com/office/drawing/2014/main" id="{7687C340-C5A3-5504-DB3F-A7C9A7599EB2}"/>
              </a:ext>
            </a:extLst>
          </p:cNvPr>
          <p:cNvSpPr>
            <a:spLocks noGrp="1"/>
          </p:cNvSpPr>
          <p:nvPr>
            <p:ph type="title"/>
          </p:nvPr>
        </p:nvSpPr>
        <p:spPr/>
        <p:txBody>
          <a:bodyPr/>
          <a:lstStyle/>
          <a:p>
            <a:r>
              <a:rPr lang="en-US" dirty="0"/>
              <a:t>Projections</a:t>
            </a:r>
            <a:endParaRPr lang="cs-CZ" dirty="0"/>
          </a:p>
        </p:txBody>
      </p:sp>
      <p:sp>
        <p:nvSpPr>
          <p:cNvPr id="4" name="TextBox 3">
            <a:extLst>
              <a:ext uri="{FF2B5EF4-FFF2-40B4-BE49-F238E27FC236}">
                <a16:creationId xmlns:a16="http://schemas.microsoft.com/office/drawing/2014/main" id="{74E306FD-5B91-50E7-D91F-53C254DB17B2}"/>
              </a:ext>
            </a:extLst>
          </p:cNvPr>
          <p:cNvSpPr txBox="1"/>
          <p:nvPr/>
        </p:nvSpPr>
        <p:spPr>
          <a:xfrm>
            <a:off x="342900" y="3489323"/>
            <a:ext cx="8562975"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&lt;r::</a:t>
            </a:r>
            <a:r>
              <a:rPr lang="en-US" sz="1400" dirty="0" err="1">
                <a:latin typeface="Courier New" pitchFamily="49" charset="0"/>
                <a:cs typeface="Courier New" pitchFamily="49" charset="0"/>
              </a:rPr>
              <a:t>input_range</a:t>
            </a:r>
            <a:r>
              <a:rPr lang="en-US" sz="1400" dirty="0">
                <a:latin typeface="Courier New" pitchFamily="49" charset="0"/>
                <a:cs typeface="Courier New" pitchFamily="49" charset="0"/>
              </a:rPr>
              <a:t> R,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T=r::</a:t>
            </a:r>
            <a:r>
              <a:rPr lang="en-US" sz="1400" dirty="0" err="1">
                <a:latin typeface="Courier New" pitchFamily="49" charset="0"/>
                <a:cs typeface="Courier New" pitchFamily="49" charset="0"/>
              </a:rPr>
              <a:t>range_value_t</a:t>
            </a:r>
            <a:r>
              <a:rPr lang="en-US" sz="1400" dirty="0">
                <a:latin typeface="Courier New" pitchFamily="49" charset="0"/>
                <a:cs typeface="Courier New" pitchFamily="49" charset="0"/>
              </a:rPr>
              <a:t>&lt;R&gt;,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 </a:t>
            </a:r>
            <a:r>
              <a:rPr lang="cs-CZ" sz="1400" b="1" dirty="0">
                <a:effectLst/>
                <a:latin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R&amp;&amp; </a:t>
            </a:r>
            <a:r>
              <a:rPr lang="en-US" sz="1400"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r>
              <a:rPr lang="cs-CZ" sz="1400" b="1" dirty="0">
                <a:effectLst/>
                <a:latin typeface="Courier New" panose="02070309020205020404" pitchFamily="49" charset="0"/>
              </a:rPr>
              <a:t>Proj proj=Proj{}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accumulate( r::begin(rng), r::end(rng),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b="1" dirty="0">
                <a:latin typeface="Courier New" pitchFamily="49" charset="0"/>
                <a:cs typeface="Courier New" pitchFamily="49" charset="0"/>
              </a:rPr>
              <a:t>    move(</a:t>
            </a:r>
            <a:r>
              <a:rPr lang="en-US" sz="1400" b="1" dirty="0" err="1">
                <a:latin typeface="Courier New" pitchFamily="49" charset="0"/>
                <a:cs typeface="Courier New" pitchFamily="49" charset="0"/>
              </a:rPr>
              <a:t>proj</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AA6C940C-3B9A-159C-CBF1-AF140D81DE4F}"/>
              </a:ext>
            </a:extLst>
          </p:cNvPr>
          <p:cNvSpPr txBox="1"/>
          <p:nvPr/>
        </p:nvSpPr>
        <p:spPr>
          <a:xfrm>
            <a:off x="333375" y="1890721"/>
            <a:ext cx="85725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dirty="0">
                <a:effectLst/>
                <a:latin typeface="Courier New" panose="02070309020205020404" pitchFamily="49" charset="0"/>
                <a:cs typeface="Courier New" panose="02070309020205020404" pitchFamily="49" charset="0"/>
              </a:rPr>
              <a:t>input_iterator I, sentinel_for&lt;I&gt; S,</a:t>
            </a:r>
            <a:r>
              <a:rPr lang="en-US" sz="1400" dirty="0">
                <a:effectLst/>
                <a:latin typeface="Courier New" panose="02070309020205020404" pitchFamily="49" charset="0"/>
                <a:cs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cs-CZ" sz="1400" dirty="0">
                <a:effectLst/>
                <a:latin typeface="Courier New" panose="02070309020205020404" pitchFamily="49" charset="0"/>
                <a:cs typeface="Courier New" panose="02070309020205020404" pitchFamily="49" charset="0"/>
              </a:rPr>
              <a:t>iter_value_t&lt;I&gt;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effectLst/>
                <a:latin typeface="Courier New" panose="02070309020205020404" pitchFamily="49" charset="0"/>
                <a:cs typeface="Courier New" panose="02070309020205020404" pitchFamily="49" charset="0"/>
              </a:rPr>
              <a:t>typename Op=plus&lt;&gt;</a:t>
            </a:r>
            <a:r>
              <a:rPr lang="en-US" sz="1400" dirty="0">
                <a:latin typeface="Courier New" pitchFamily="49" charset="0"/>
                <a:cs typeface="Courier New" pitchFamily="49" charset="0"/>
              </a:rPr>
              <a:t>, </a:t>
            </a:r>
            <a:r>
              <a:rPr lang="cs-CZ" sz="1400" b="1" dirty="0">
                <a:effectLst/>
                <a:latin typeface="Courier New" panose="02070309020205020404" pitchFamily="49" charset="0"/>
                <a:cs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a:t>
            </a:r>
            <a:r>
              <a:rPr lang="cs-CZ" sz="1400" dirty="0">
                <a:effectLst/>
                <a:latin typeface="Courier New" panose="02070309020205020404" pitchFamily="49" charset="0"/>
                <a:cs typeface="Courier New" panose="02070309020205020404" pitchFamily="49" charset="0"/>
              </a:rPr>
              <a:t>Op op=Op{}</a:t>
            </a:r>
            <a:r>
              <a:rPr lang="en-US" sz="1400"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latin typeface="Courier New" pitchFamily="49" charset="0"/>
                <a:cs typeface="Courier New" pitchFamily="49" charset="0"/>
              </a:rPr>
              <a:t>) {</a:t>
            </a:r>
          </a:p>
          <a:p>
            <a:r>
              <a:rPr lang="en-US" sz="1400" dirty="0">
                <a:effectLst/>
                <a:latin typeface="Courier New" panose="02070309020205020404" pitchFamily="49" charset="0"/>
                <a:cs typeface="Courier New" panose="02070309020205020404" pitchFamily="49" charset="0"/>
              </a:rPr>
              <a:t>  while( first != last)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 invoke( op, move(</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invoke(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 *first++</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return </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E04136C3-06F7-2C32-9B95-2F6C7D3B7B08}"/>
              </a:ext>
            </a:extLst>
          </p:cNvPr>
          <p:cNvSpPr txBox="1"/>
          <p:nvPr/>
        </p:nvSpPr>
        <p:spPr>
          <a:xfrm>
            <a:off x="1524000" y="4718693"/>
            <a:ext cx="7239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accumulate( iota( 1, count+1), {}, {}, </a:t>
            </a:r>
            <a:r>
              <a:rPr lang="en-US" sz="1400" b="1" dirty="0">
                <a:latin typeface="Courier New" pitchFamily="49" charset="0"/>
                <a:cs typeface="Courier New" pitchFamily="49" charset="0"/>
              </a:rPr>
              <a:t>[](int x) { return x*x; }</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8401119F-D4AA-1881-93F7-06C5A28DC584}"/>
              </a:ext>
            </a:extLst>
          </p:cNvPr>
          <p:cNvSpPr txBox="1"/>
          <p:nvPr/>
        </p:nvSpPr>
        <p:spPr>
          <a:xfrm>
            <a:off x="342899" y="5257817"/>
            <a:ext cx="8562975" cy="1200329"/>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sum_of_squares</a:t>
            </a:r>
            <a:r>
              <a:rPr lang="en-US" sz="1200" b="1" dirty="0">
                <a:latin typeface="Courier New" pitchFamily="49" charset="0"/>
                <a:cs typeface="Courier New" pitchFamily="49" charset="0"/>
              </a:rPr>
              <a:t>( int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vector&lt;int&gt; numbers( count);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transform(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[](int x){ return x*x;}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return</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0</a:t>
            </a:r>
            <a:r>
              <a:rPr lang="en-US" sz="1200" dirty="0">
                <a:latin typeface="Courier New" pitchFamily="49" charset="0"/>
                <a:cs typeface="Courier New" pitchFamily="49" charset="0"/>
              </a:rPr>
              <a:t>);</a:t>
            </a:r>
          </a:p>
          <a:p>
            <a:r>
              <a:rPr lang="en-US" sz="1200" b="1"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5C58E569-474F-DCC0-59DB-9FA7EE0AAEF6}"/>
              </a:ext>
            </a:extLst>
          </p:cNvPr>
          <p:cNvSpPr>
            <a:spLocks noChangeArrowheads="1"/>
          </p:cNvSpPr>
          <p:nvPr/>
        </p:nvSpPr>
        <p:spPr bwMode="auto">
          <a:xfrm>
            <a:off x="7915274" y="5259280"/>
            <a:ext cx="990600" cy="301378"/>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17</a:t>
            </a:r>
          </a:p>
        </p:txBody>
      </p:sp>
    </p:spTree>
    <p:extLst>
      <p:ext uri="{BB962C8B-B14F-4D97-AF65-F5344CB8AC3E}">
        <p14:creationId xmlns:p14="http://schemas.microsoft.com/office/powerpoint/2010/main" val="5110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9C3F5-02A2-5AD9-AACD-3890EF2EB2BA}"/>
              </a:ext>
            </a:extLst>
          </p:cNvPr>
          <p:cNvSpPr>
            <a:spLocks noGrp="1"/>
          </p:cNvSpPr>
          <p:nvPr>
            <p:ph type="title"/>
          </p:nvPr>
        </p:nvSpPr>
        <p:spPr/>
        <p:txBody>
          <a:bodyPr/>
          <a:lstStyle/>
          <a:p>
            <a:r>
              <a:rPr lang="en-US" dirty="0"/>
              <a:t>Projections &amp; invoke</a:t>
            </a:r>
            <a:endParaRPr lang="cs-CZ" dirty="0"/>
          </a:p>
        </p:txBody>
      </p:sp>
      <p:sp>
        <p:nvSpPr>
          <p:cNvPr id="4" name="TextBox 3">
            <a:extLst>
              <a:ext uri="{FF2B5EF4-FFF2-40B4-BE49-F238E27FC236}">
                <a16:creationId xmlns:a16="http://schemas.microsoft.com/office/drawing/2014/main" id="{CF1D99E4-D82C-E20A-D91B-2E15619E56C3}"/>
              </a:ext>
            </a:extLst>
          </p:cNvPr>
          <p:cNvSpPr txBox="1"/>
          <p:nvPr/>
        </p:nvSpPr>
        <p:spPr>
          <a:xfrm>
            <a:off x="609600" y="1066800"/>
            <a:ext cx="786765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pair&lt;int,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&gt; pairs[] = { {2, "foo"}, {1, "bar"}, {0, "</a:t>
            </a:r>
            <a:r>
              <a:rPr lang="en-US" sz="1400" dirty="0" err="1">
                <a:latin typeface="Courier New" pitchFamily="49" charset="0"/>
                <a:cs typeface="Courier New" pitchFamily="49" charset="0"/>
              </a:rPr>
              <a:t>baz</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&amp;pair&lt;</a:t>
            </a:r>
            <a:r>
              <a:rPr lang="en-US" sz="1400" b="1" dirty="0" err="1">
                <a:latin typeface="Courier New" pitchFamily="49" charset="0"/>
                <a:cs typeface="Courier New" pitchFamily="49" charset="0"/>
              </a:rPr>
              <a:t>int,string_view</a:t>
            </a:r>
            <a:r>
              <a:rPr lang="en-US" sz="1400" b="1" dirty="0">
                <a:latin typeface="Courier New" pitchFamily="49" charset="0"/>
                <a:cs typeface="Courier New" pitchFamily="49" charset="0"/>
              </a:rPr>
              <a:t>&gt;::first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[](auto const&amp; p) { return </a:t>
            </a:r>
            <a:r>
              <a:rPr lang="en-US" sz="1400" b="1" dirty="0" err="1">
                <a:latin typeface="Courier New" pitchFamily="49" charset="0"/>
                <a:cs typeface="Courier New" pitchFamily="49" charset="0"/>
              </a:rPr>
              <a:t>p.first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08AB5B33-A26E-EF8F-30EC-2DC36A903CAA}"/>
              </a:ext>
            </a:extLst>
          </p:cNvPr>
          <p:cNvSpPr txBox="1"/>
          <p:nvPr/>
        </p:nvSpPr>
        <p:spPr>
          <a:xfrm>
            <a:off x="609600" y="1905000"/>
            <a:ext cx="786765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Box { string name; int w, h, d;</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int volume() const { return w*h*d; }</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&amp;Box::volume</a:t>
            </a:r>
            <a:r>
              <a:rPr lang="en-US" sz="1400" dirty="0">
                <a:latin typeface="Courier New" pitchFamily="49" charset="0"/>
                <a:cs typeface="Courier New" pitchFamily="49" charset="0"/>
              </a:rPr>
              <a:t>);    </a:t>
            </a:r>
          </a:p>
        </p:txBody>
      </p:sp>
      <p:sp>
        <p:nvSpPr>
          <p:cNvPr id="6" name="TextBox 5">
            <a:extLst>
              <a:ext uri="{FF2B5EF4-FFF2-40B4-BE49-F238E27FC236}">
                <a16:creationId xmlns:a16="http://schemas.microsoft.com/office/drawing/2014/main" id="{32A676A9-13C2-BB6D-8FD4-87E8D3A109AA}"/>
              </a:ext>
            </a:extLst>
          </p:cNvPr>
          <p:cNvSpPr txBox="1"/>
          <p:nvPr/>
        </p:nvSpPr>
        <p:spPr>
          <a:xfrm>
            <a:off x="609600" y="3962400"/>
            <a:ext cx="786765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const ranges::range auto&amp; container, </a:t>
            </a:r>
            <a:r>
              <a:rPr lang="en-US" sz="1400" b="1" dirty="0">
                <a:latin typeface="Courier New" pitchFamily="49" charset="0"/>
                <a:cs typeface="Courier New" pitchFamily="49" charset="0"/>
              </a:rPr>
              <a:t>auto </a:t>
            </a:r>
            <a:r>
              <a:rPr lang="en-US" sz="1400" b="1" dirty="0" err="1">
                <a:latin typeface="Courier New" pitchFamily="49" charset="0"/>
                <a:cs typeface="Courier New" pitchFamily="49" charset="0"/>
              </a:rPr>
              <a:t>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for( auto&amp;&amp;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 : container)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invoke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pair&lt;int, char&gt;&gt; pairs { {0, 'A'}, {1, 'B'}, {2, 'C'}};</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char&gt;::first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char&gt;::second</a:t>
            </a:r>
            <a:r>
              <a:rPr lang="en-US" sz="1400"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0AA2CA07-1D15-DA06-F145-CDB49E96557E}"/>
              </a:ext>
            </a:extLst>
          </p:cNvPr>
          <p:cNvSpPr>
            <a:spLocks noChangeArrowheads="1"/>
          </p:cNvSpPr>
          <p:nvPr/>
        </p:nvSpPr>
        <p:spPr bwMode="auto">
          <a:xfrm>
            <a:off x="5334000" y="2523227"/>
            <a:ext cx="1752600" cy="570131"/>
          </a:xfrm>
          <a:prstGeom prst="wedgeRoundRectCallout">
            <a:avLst>
              <a:gd name="adj1" fmla="val -88703"/>
              <a:gd name="adj2" fmla="val 3755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r-t specified sort criteria</a:t>
            </a:r>
          </a:p>
        </p:txBody>
      </p:sp>
      <p:sp>
        <p:nvSpPr>
          <p:cNvPr id="2" name="Content Placeholder 1">
            <a:extLst>
              <a:ext uri="{FF2B5EF4-FFF2-40B4-BE49-F238E27FC236}">
                <a16:creationId xmlns:a16="http://schemas.microsoft.com/office/drawing/2014/main" id="{3A288DD3-B95B-C364-98A8-827181B3C962}"/>
              </a:ext>
            </a:extLst>
          </p:cNvPr>
          <p:cNvSpPr>
            <a:spLocks noGrp="1"/>
          </p:cNvSpPr>
          <p:nvPr>
            <p:ph idx="1"/>
          </p:nvPr>
        </p:nvSpPr>
        <p:spPr>
          <a:xfrm>
            <a:off x="197005" y="3466852"/>
            <a:ext cx="8763000" cy="991095"/>
          </a:xfrm>
        </p:spPr>
        <p:txBody>
          <a:bodyPr/>
          <a:lstStyle/>
          <a:p>
            <a:r>
              <a:rPr lang="en-US" dirty="0"/>
              <a:t>projections in non-std::library functions</a:t>
            </a:r>
          </a:p>
        </p:txBody>
      </p:sp>
    </p:spTree>
    <p:extLst>
      <p:ext uri="{BB962C8B-B14F-4D97-AF65-F5344CB8AC3E}">
        <p14:creationId xmlns:p14="http://schemas.microsoft.com/office/powerpoint/2010/main" val="34367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en-US" dirty="0"/>
              <a:t>fold</a:t>
            </a:r>
          </a:p>
          <a:p>
            <a:pPr lvl="1"/>
            <a:r>
              <a:rPr lang="en-US" dirty="0"/>
              <a:t>generalization of accumulate</a:t>
            </a:r>
          </a:p>
          <a:p>
            <a:pPr lvl="1"/>
            <a:r>
              <a:rPr lang="en-US" dirty="0"/>
              <a:t>takes an algorithm and optional initial value</a:t>
            </a:r>
          </a:p>
          <a:p>
            <a:pPr lvl="1"/>
            <a:r>
              <a:rPr lang="en-US" b="1" dirty="0" err="1">
                <a:solidFill>
                  <a:schemeClr val="dk1"/>
                </a:solidFill>
                <a:latin typeface="Courier New" pitchFamily="49" charset="0"/>
                <a:cs typeface="Courier New" pitchFamily="49" charset="0"/>
              </a:rPr>
              <a:t>fold_left</a:t>
            </a:r>
            <a:r>
              <a:rPr lang="en-US" dirty="0"/>
              <a:t> / </a:t>
            </a:r>
            <a:r>
              <a:rPr lang="en-US" b="1" dirty="0" err="1">
                <a:solidFill>
                  <a:schemeClr val="dk1"/>
                </a:solidFill>
                <a:latin typeface="Courier New" pitchFamily="49" charset="0"/>
                <a:cs typeface="Courier New" pitchFamily="49" charset="0"/>
              </a:rPr>
              <a:t>fold_right</a:t>
            </a:r>
            <a:endParaRPr lang="en-US" b="1" dirty="0">
              <a:solidFill>
                <a:schemeClr val="dk1"/>
              </a:solidFill>
              <a:latin typeface="Courier New" pitchFamily="49" charset="0"/>
              <a:cs typeface="Courier New" pitchFamily="49" charset="0"/>
            </a:endParaRPr>
          </a:p>
          <a:p>
            <a:pPr lvl="2"/>
            <a:r>
              <a:rPr lang="en-US" dirty="0"/>
              <a:t>forward / backward direction</a:t>
            </a:r>
          </a:p>
          <a:p>
            <a:pPr lvl="2"/>
            <a:r>
              <a:rPr lang="en-US" dirty="0"/>
              <a:t>f( f( f( </a:t>
            </a:r>
            <a:r>
              <a:rPr lang="en-US" dirty="0" err="1"/>
              <a:t>init</a:t>
            </a:r>
            <a:r>
              <a:rPr lang="en-US" dirty="0"/>
              <a: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a:t>
            </a:r>
          </a:p>
          <a:p>
            <a:pPr lvl="1"/>
            <a:r>
              <a:rPr lang="en-US" b="1" dirty="0" err="1">
                <a:solidFill>
                  <a:schemeClr val="dk1"/>
                </a:solidFill>
                <a:latin typeface="Courier New" pitchFamily="49" charset="0"/>
                <a:cs typeface="Courier New" pitchFamily="49" charset="0"/>
              </a:rPr>
              <a:t>fold_left_first</a:t>
            </a:r>
            <a:r>
              <a:rPr lang="en-US" dirty="0"/>
              <a:t> / </a:t>
            </a:r>
            <a:r>
              <a:rPr lang="en-US" b="1" dirty="0" err="1">
                <a:solidFill>
                  <a:schemeClr val="dk1"/>
                </a:solidFill>
                <a:latin typeface="Courier New" pitchFamily="49" charset="0"/>
                <a:cs typeface="Courier New" pitchFamily="49" charset="0"/>
              </a:rPr>
              <a:t>fold_right_last</a:t>
            </a:r>
            <a:endParaRPr lang="en-US" b="1" dirty="0">
              <a:solidFill>
                <a:schemeClr val="dk1"/>
              </a:solidFill>
              <a:latin typeface="Courier New" pitchFamily="49" charset="0"/>
              <a:cs typeface="Courier New" pitchFamily="49" charset="0"/>
            </a:endParaRPr>
          </a:p>
          <a:p>
            <a:pPr lvl="2"/>
            <a:r>
              <a:rPr lang="en-US" dirty="0"/>
              <a:t>first / last element as an initial value</a:t>
            </a:r>
          </a:p>
          <a:p>
            <a:pPr lvl="1"/>
            <a:r>
              <a:rPr lang="en-US" dirty="0"/>
              <a:t>supports projections</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en-US" dirty="0"/>
              <a:t>fold</a:t>
            </a:r>
            <a:endParaRPr lang="cs-CZ" dirty="0"/>
          </a:p>
        </p:txBody>
      </p:sp>
      <p:sp>
        <p:nvSpPr>
          <p:cNvPr id="4" name="AutoShape 30">
            <a:extLst>
              <a:ext uri="{FF2B5EF4-FFF2-40B4-BE49-F238E27FC236}">
                <a16:creationId xmlns:a16="http://schemas.microsoft.com/office/drawing/2014/main" id="{DCA06AE8-B8BF-98FC-401B-5D791CD3FC91}"/>
              </a:ext>
            </a:extLst>
          </p:cNvPr>
          <p:cNvSpPr>
            <a:spLocks noChangeArrowheads="1"/>
          </p:cNvSpPr>
          <p:nvPr/>
        </p:nvSpPr>
        <p:spPr bwMode="auto">
          <a:xfrm>
            <a:off x="7848600" y="333932"/>
            <a:ext cx="9906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B637EB15-5BA6-F787-D7EE-A2A8EF66F956}"/>
              </a:ext>
            </a:extLst>
          </p:cNvPr>
          <p:cNvSpPr txBox="1"/>
          <p:nvPr/>
        </p:nvSpPr>
        <p:spPr>
          <a:xfrm>
            <a:off x="914400" y="3733800"/>
            <a:ext cx="731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ranges::</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R&amp;&amp;,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F f,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 v = { 25, 75};</a:t>
            </a:r>
          </a:p>
          <a:p>
            <a:r>
              <a:rPr lang="en-US" sz="1400" dirty="0">
                <a:latin typeface="Courier New" pitchFamily="49" charset="0"/>
                <a:cs typeface="Courier New" pitchFamily="49" charset="0"/>
              </a:rPr>
              <a:t>auto result = </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v, 0, std::</a:t>
            </a:r>
            <a:r>
              <a:rPr lang="en-US" sz="1400" b="1" dirty="0">
                <a:latin typeface="Courier New" pitchFamily="49" charset="0"/>
                <a:cs typeface="Courier New" pitchFamily="49" charset="0"/>
              </a:rPr>
              <a:t>plus</a:t>
            </a:r>
            <a:r>
              <a:rPr lang="en-US" sz="1400" dirty="0">
                <a:latin typeface="Courier New" pitchFamily="49" charset="0"/>
                <a:cs typeface="Courier New" pitchFamily="49" charset="0"/>
              </a:rPr>
              <a:t>());    //100</a:t>
            </a:r>
          </a:p>
        </p:txBody>
      </p:sp>
    </p:spTree>
    <p:extLst>
      <p:ext uri="{BB962C8B-B14F-4D97-AF65-F5344CB8AC3E}">
        <p14:creationId xmlns:p14="http://schemas.microsoft.com/office/powerpoint/2010/main" val="255586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cs-CZ" dirty="0"/>
              <a:t>Fibonacci sequence</a:t>
            </a:r>
            <a:r>
              <a:rPr lang="en-US" dirty="0"/>
              <a:t>: 1 1 2 3 5 8 13 ....</a:t>
            </a:r>
            <a:endParaRPr lang="cs-CZ" dirty="0"/>
          </a:p>
          <a:p>
            <a:pPr lvl="1"/>
            <a:r>
              <a:rPr lang="en-US" dirty="0"/>
              <a:t>f</a:t>
            </a:r>
            <a:r>
              <a:rPr lang="cs-CZ" dirty="0"/>
              <a:t>irst </a:t>
            </a:r>
            <a:r>
              <a:rPr lang="cs-CZ" sz="1800" b="1" dirty="0">
                <a:solidFill>
                  <a:schemeClr val="dk1"/>
                </a:solidFill>
                <a:latin typeface="Courier New" pitchFamily="49" charset="0"/>
                <a:cs typeface="Courier New" pitchFamily="49" charset="0"/>
              </a:rPr>
              <a:t>n</a:t>
            </a:r>
            <a:r>
              <a:rPr lang="cs-CZ" dirty="0"/>
              <a:t> </a:t>
            </a:r>
            <a:r>
              <a:rPr lang="en-US" dirty="0"/>
              <a:t>elements </a:t>
            </a:r>
            <a:r>
              <a:rPr lang="cs-CZ" dirty="0"/>
              <a:t>divisible by </a:t>
            </a:r>
            <a:r>
              <a:rPr lang="cs-CZ" sz="1800" b="1" dirty="0">
                <a:solidFill>
                  <a:schemeClr val="dk1"/>
                </a:solidFill>
                <a:latin typeface="Courier New" pitchFamily="49" charset="0"/>
                <a:cs typeface="Courier New" pitchFamily="49" charset="0"/>
              </a:rPr>
              <a:t>k</a:t>
            </a:r>
          </a:p>
          <a:p>
            <a:endParaRPr lang="cs-CZ" dirty="0"/>
          </a:p>
          <a:p>
            <a:endParaRPr lang="cs-CZ" dirty="0"/>
          </a:p>
          <a:p>
            <a:endParaRPr lang="cs-CZ" dirty="0"/>
          </a:p>
          <a:p>
            <a:endParaRPr lang="cs-CZ" dirty="0"/>
          </a:p>
          <a:p>
            <a:endParaRPr lang="cs-CZ" dirty="0"/>
          </a:p>
          <a:p>
            <a:pPr lvl="1"/>
            <a:endParaRPr lang="en-US" dirty="0"/>
          </a:p>
          <a:p>
            <a:pPr lvl="1"/>
            <a:endParaRPr lang="en-US" dirty="0"/>
          </a:p>
          <a:p>
            <a:pPr lvl="1"/>
            <a:endParaRPr lang="en-US" dirty="0"/>
          </a:p>
          <a:p>
            <a:pPr lvl="1"/>
            <a:endParaRPr lang="en-US" dirty="0"/>
          </a:p>
          <a:p>
            <a:pPr lvl="1"/>
            <a:endParaRPr lang="cs-CZ" dirty="0"/>
          </a:p>
          <a:p>
            <a:r>
              <a:rPr lang="en-US" dirty="0"/>
              <a:t>Single responsibility principle?</a:t>
            </a:r>
          </a:p>
          <a:p>
            <a:pPr marL="393192" lvl="1" indent="0">
              <a:buNone/>
            </a:pPr>
            <a:r>
              <a:rPr lang="en-US" dirty="0">
                <a:solidFill>
                  <a:srgbClr val="0033CC"/>
                </a:solidFill>
              </a:rPr>
              <a:t>1. calculating a </a:t>
            </a:r>
            <a:r>
              <a:rPr lang="en-US" dirty="0" err="1">
                <a:solidFill>
                  <a:srgbClr val="0033CC"/>
                </a:solidFill>
              </a:rPr>
              <a:t>fibonacci</a:t>
            </a:r>
            <a:r>
              <a:rPr lang="en-US" dirty="0">
                <a:solidFill>
                  <a:srgbClr val="0033CC"/>
                </a:solidFill>
              </a:rPr>
              <a:t> sequence</a:t>
            </a:r>
          </a:p>
          <a:p>
            <a:pPr marL="393192" lvl="1" indent="0">
              <a:buNone/>
            </a:pPr>
            <a:r>
              <a:rPr lang="en-US" dirty="0">
                <a:solidFill>
                  <a:srgbClr val="FF0000"/>
                </a:solidFill>
              </a:rPr>
              <a:t>2. checking divisibility</a:t>
            </a:r>
          </a:p>
          <a:p>
            <a:pPr marL="393192" lvl="1" indent="0">
              <a:buNone/>
            </a:pPr>
            <a:r>
              <a:rPr lang="en-US" dirty="0">
                <a:solidFill>
                  <a:srgbClr val="954ECA"/>
                </a:solidFill>
              </a:rPr>
              <a:t>3. counting found numbers</a:t>
            </a:r>
          </a:p>
          <a:p>
            <a:pPr marL="393192" lvl="1" indent="0">
              <a:buNone/>
            </a:pPr>
            <a:r>
              <a:rPr lang="en-US" dirty="0">
                <a:solidFill>
                  <a:srgbClr val="008000"/>
                </a:solidFill>
              </a:rPr>
              <a:t>4. filling a container</a:t>
            </a:r>
            <a:br>
              <a:rPr lang="en-US" dirty="0"/>
            </a:br>
            <a:r>
              <a:rPr lang="en-US" dirty="0"/>
              <a:t>					</a:t>
            </a:r>
            <a:r>
              <a:rPr lang="en-US" dirty="0">
                <a:latin typeface="Lucida Sans Unicode" panose="020B0602030504020204" pitchFamily="34" charset="0"/>
                <a:cs typeface="Lucida Sans Unicode" panose="020B0602030504020204" pitchFamily="34" charset="0"/>
              </a:rPr>
              <a:t>⇝</a:t>
            </a:r>
            <a:r>
              <a:rPr lang="cs-CZ" dirty="0"/>
              <a:t> d</a:t>
            </a:r>
            <a:r>
              <a:rPr lang="en-US" dirty="0"/>
              <a:t>e</a:t>
            </a:r>
            <a:r>
              <a:rPr lang="cs-CZ" dirty="0"/>
              <a:t>c</a:t>
            </a:r>
            <a:r>
              <a:rPr lang="en-US" dirty="0" err="1"/>
              <a:t>ompo</a:t>
            </a:r>
            <a:r>
              <a:rPr lang="cs-CZ" dirty="0"/>
              <a:t>s</a:t>
            </a:r>
            <a:r>
              <a:rPr lang="en-US" dirty="0" err="1"/>
              <a:t>i</a:t>
            </a:r>
            <a:r>
              <a:rPr lang="cs-CZ" dirty="0"/>
              <a:t>tion</a:t>
            </a:r>
            <a:r>
              <a:rPr lang="en-US" dirty="0"/>
              <a:t> !</a:t>
            </a:r>
          </a:p>
          <a:p>
            <a:pPr marL="393192" lvl="1" indent="0">
              <a:buNone/>
            </a:pPr>
            <a:r>
              <a:rPr lang="en-US" dirty="0"/>
              <a:t>					     (efficiency)</a:t>
            </a:r>
            <a:endParaRPr lang="cs-CZ" dirty="0"/>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3352800" y="1600200"/>
            <a:ext cx="51054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 int k, int n) {</a:t>
            </a:r>
          </a:p>
          <a:p>
            <a:r>
              <a:rPr lang="en-US" sz="1400" b="1" dirty="0">
                <a:solidFill>
                  <a:srgbClr val="006600"/>
                </a:solidFill>
                <a:latin typeface="Courier New" pitchFamily="49" charset="0"/>
                <a:cs typeface="Courier New" pitchFamily="49" charset="0"/>
              </a:rPr>
              <a:t>  vector&lt;</a:t>
            </a:r>
            <a:r>
              <a:rPr lang="en-US" sz="1400" b="1" dirty="0" err="1">
                <a:solidFill>
                  <a:srgbClr val="006600"/>
                </a:solidFill>
                <a:latin typeface="Courier New" pitchFamily="49" charset="0"/>
                <a:cs typeface="Courier New" pitchFamily="49" charset="0"/>
              </a:rPr>
              <a:t>size_t</a:t>
            </a:r>
            <a:r>
              <a:rPr lang="en-US" sz="1400" b="1" dirty="0">
                <a:solidFill>
                  <a:srgbClr val="006600"/>
                </a:solidFill>
                <a:latin typeface="Courier New" pitchFamily="49" charset="0"/>
                <a:cs typeface="Courier New" pitchFamily="49" charset="0"/>
              </a:rPr>
              <a:t>&gt; v;</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1;</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 1;</a:t>
            </a:r>
          </a:p>
          <a:p>
            <a:r>
              <a:rPr lang="en-US" sz="1400" b="1" dirty="0">
                <a:latin typeface="Courier New" pitchFamily="49" charset="0"/>
                <a:cs typeface="Courier New" pitchFamily="49" charset="0"/>
              </a:rPr>
              <a:t>  </a:t>
            </a:r>
            <a:r>
              <a:rPr lang="en-US" sz="1400" b="1" dirty="0">
                <a:solidFill>
                  <a:srgbClr val="954ECA"/>
                </a:solidFill>
                <a:latin typeface="Courier New" pitchFamily="49" charset="0"/>
                <a:cs typeface="Courier New" pitchFamily="49" charset="0"/>
              </a:rPr>
              <a:t>while (n &gt; 0) {</a:t>
            </a:r>
          </a:p>
          <a:p>
            <a:r>
              <a:rPr lang="en-US" sz="1400" b="1" dirty="0">
                <a:solidFill>
                  <a:srgbClr val="FF0000"/>
                </a:solidFill>
                <a:latin typeface="Courier New" pitchFamily="49" charset="0"/>
                <a:cs typeface="Courier New" pitchFamily="49" charset="0"/>
              </a:rPr>
              <a:t>    if (</a:t>
            </a:r>
            <a:r>
              <a:rPr lang="en-US" sz="1400" b="1" dirty="0" err="1">
                <a:solidFill>
                  <a:srgbClr val="FF0000"/>
                </a:solidFill>
                <a:latin typeface="Courier New" pitchFamily="49" charset="0"/>
                <a:cs typeface="Courier New" pitchFamily="49" charset="0"/>
              </a:rPr>
              <a:t>val</a:t>
            </a:r>
            <a:r>
              <a:rPr lang="en-US" sz="1400" b="1" dirty="0">
                <a:solidFill>
                  <a:srgbClr val="FF0000"/>
                </a:solidFill>
                <a:latin typeface="Courier New" pitchFamily="49" charset="0"/>
                <a:cs typeface="Courier New" pitchFamily="49" charset="0"/>
              </a:rPr>
              <a:t> % k == 0) {</a:t>
            </a:r>
          </a:p>
          <a:p>
            <a:r>
              <a:rPr lang="en-US" sz="1400" b="1" dirty="0">
                <a:solidFill>
                  <a:srgbClr val="954ECA"/>
                </a:solidFill>
                <a:latin typeface="Courier New" pitchFamily="49" charset="0"/>
                <a:cs typeface="Courier New" pitchFamily="49" charset="0"/>
              </a:rPr>
              <a:t>      --n;</a:t>
            </a:r>
          </a:p>
          <a:p>
            <a:r>
              <a:rPr lang="en-US" sz="1400" b="1" dirty="0">
                <a:solidFill>
                  <a:srgbClr val="006600"/>
                </a:solidFill>
                <a:latin typeface="Courier New" pitchFamily="49" charset="0"/>
                <a:cs typeface="Courier New" pitchFamily="49" charset="0"/>
              </a:rPr>
              <a:t>      </a:t>
            </a:r>
            <a:r>
              <a:rPr lang="en-US" sz="1400" b="1" dirty="0" err="1">
                <a:solidFill>
                  <a:srgbClr val="006600"/>
                </a:solidFill>
                <a:latin typeface="Courier New" pitchFamily="49" charset="0"/>
                <a:cs typeface="Courier New" pitchFamily="49" charset="0"/>
              </a:rPr>
              <a:t>v.push_back</a:t>
            </a:r>
            <a:r>
              <a:rPr lang="en-US" sz="1400" b="1" dirty="0">
                <a:solidFill>
                  <a:srgbClr val="006600"/>
                </a:solidFill>
                <a:latin typeface="Courier New" pitchFamily="49" charset="0"/>
                <a:cs typeface="Courier New" pitchFamily="49" charset="0"/>
              </a:rPr>
              <a:t>(</a:t>
            </a:r>
            <a:r>
              <a:rPr lang="en-US" sz="1400" b="1" dirty="0" err="1">
                <a:solidFill>
                  <a:srgbClr val="006600"/>
                </a:solidFill>
                <a:latin typeface="Courier New" pitchFamily="49" charset="0"/>
                <a:cs typeface="Courier New" pitchFamily="49" charset="0"/>
              </a:rPr>
              <a:t>val</a:t>
            </a:r>
            <a:r>
              <a:rPr lang="en-US" sz="1400" b="1" dirty="0">
                <a:solidFill>
                  <a:srgbClr val="006600"/>
                </a:solidFill>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exchange(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5" name="Rounded Rectangular Callout 4">
            <a:extLst>
              <a:ext uri="{FF2B5EF4-FFF2-40B4-BE49-F238E27FC236}">
                <a16:creationId xmlns:a16="http://schemas.microsoft.com/office/drawing/2014/main" id="{5C938F1E-8284-0734-3CB8-F412667A6A66}"/>
              </a:ext>
            </a:extLst>
          </p:cNvPr>
          <p:cNvSpPr/>
          <p:nvPr/>
        </p:nvSpPr>
        <p:spPr>
          <a:xfrm>
            <a:off x="7466308" y="1600200"/>
            <a:ext cx="972519" cy="31498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++17</a:t>
            </a:r>
            <a:endParaRPr lang="cs-CZ" sz="1600" dirty="0">
              <a:solidFill>
                <a:schemeClr val="dk1"/>
              </a:solidFill>
            </a:endParaRPr>
          </a:p>
        </p:txBody>
      </p:sp>
    </p:spTree>
    <p:extLst>
      <p:ext uri="{BB962C8B-B14F-4D97-AF65-F5344CB8AC3E}">
        <p14:creationId xmlns:p14="http://schemas.microsoft.com/office/powerpoint/2010/main" val="30162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4343400" y="36576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b="1" dirty="0">
                <a:latin typeface="Courier New" pitchFamily="49" charset="0"/>
                <a:cs typeface="Courier New" pitchFamily="49" charset="0"/>
              </a:rPr>
              <a:t>  Fib fib;</a:t>
            </a:r>
          </a:p>
          <a:p>
            <a:r>
              <a:rPr lang="en-US" sz="1400" dirty="0">
                <a:latin typeface="Courier New" pitchFamily="49" charset="0"/>
                <a:cs typeface="Courier New" pitchFamily="49" charset="0"/>
              </a:rPr>
              <a:t>  while (n &gt; 0) {</a:t>
            </a:r>
          </a:p>
          <a:p>
            <a:r>
              <a:rPr lang="en-US" sz="1400" b="1" dirty="0">
                <a:latin typeface="Courier New" pitchFamily="49" charset="0"/>
                <a:cs typeface="Courier New" pitchFamily="49" charset="0"/>
              </a:rPr>
              <a:t>    auto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 fib();</a:t>
            </a:r>
          </a:p>
          <a:p>
            <a:r>
              <a:rPr lang="en-US" sz="1400" dirty="0">
                <a:latin typeface="Courier New" pitchFamily="49" charset="0"/>
                <a:cs typeface="Courier New" pitchFamily="49" charset="0"/>
              </a:rPr>
              <a:t>    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910363E8-A5CA-24F9-429D-2A0E7D04F005}"/>
              </a:ext>
            </a:extLst>
          </p:cNvPr>
          <p:cNvSpPr txBox="1"/>
          <p:nvPr/>
        </p:nvSpPr>
        <p:spPr>
          <a:xfrm>
            <a:off x="381000" y="966787"/>
            <a:ext cx="5105400"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class Fib {</a:t>
            </a:r>
          </a:p>
          <a:p>
            <a:r>
              <a:rPr lang="en-US" sz="1400" b="1" dirty="0">
                <a:latin typeface="Courier New" pitchFamily="49" charset="0"/>
                <a:cs typeface="Courier New" pitchFamily="49" charset="0"/>
              </a:rPr>
              <a:t>public:</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 operator()() {</a:t>
            </a:r>
          </a:p>
          <a:p>
            <a:r>
              <a:rPr lang="en-US" sz="1400" b="1" dirty="0">
                <a:latin typeface="Courier New" pitchFamily="49" charset="0"/>
                <a:cs typeface="Courier New" pitchFamily="49" charset="0"/>
              </a:rPr>
              <a:t>    auto result =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return result;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b="1" dirty="0">
                <a:latin typeface="Courier New" pitchFamily="49" charset="0"/>
                <a:cs typeface="Courier New" pitchFamily="49" charset="0"/>
              </a:rPr>
              <a:t>};</a:t>
            </a:r>
          </a:p>
        </p:txBody>
      </p:sp>
      <p:sp>
        <p:nvSpPr>
          <p:cNvPr id="10" name="AutoShape 30">
            <a:extLst>
              <a:ext uri="{FF2B5EF4-FFF2-40B4-BE49-F238E27FC236}">
                <a16:creationId xmlns:a16="http://schemas.microsoft.com/office/drawing/2014/main" id="{7913CC36-9FA2-45AB-A34D-83FC96BCAE64}"/>
              </a:ext>
            </a:extLst>
          </p:cNvPr>
          <p:cNvSpPr>
            <a:spLocks noChangeArrowheads="1"/>
          </p:cNvSpPr>
          <p:nvPr/>
        </p:nvSpPr>
        <p:spPr bwMode="auto">
          <a:xfrm>
            <a:off x="5791200" y="1215242"/>
            <a:ext cx="1219200" cy="461158"/>
          </a:xfrm>
          <a:prstGeom prst="wedgeRoundRectCallout">
            <a:avLst>
              <a:gd name="adj1" fmla="val -180912"/>
              <a:gd name="adj2" fmla="val 33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functor</a:t>
            </a:r>
          </a:p>
        </p:txBody>
      </p:sp>
      <p:sp>
        <p:nvSpPr>
          <p:cNvPr id="11" name="AutoShape 30">
            <a:extLst>
              <a:ext uri="{FF2B5EF4-FFF2-40B4-BE49-F238E27FC236}">
                <a16:creationId xmlns:a16="http://schemas.microsoft.com/office/drawing/2014/main" id="{0398D81D-0839-2AF5-66BE-B893EAAE3392}"/>
              </a:ext>
            </a:extLst>
          </p:cNvPr>
          <p:cNvSpPr>
            <a:spLocks noChangeArrowheads="1"/>
          </p:cNvSpPr>
          <p:nvPr/>
        </p:nvSpPr>
        <p:spPr bwMode="auto">
          <a:xfrm>
            <a:off x="990600" y="4572000"/>
            <a:ext cx="1626354" cy="685800"/>
          </a:xfrm>
          <a:prstGeom prst="wedgeRoundRectCallout">
            <a:avLst>
              <a:gd name="adj1" fmla="val 181657"/>
              <a:gd name="adj2" fmla="val -3169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sym typeface="Wingdings" panose="05000000000000000000" pitchFamily="2" charset="2"/>
              </a:rPr>
              <a:t></a:t>
            </a:r>
            <a:r>
              <a:rPr lang="en-US" sz="1600" dirty="0"/>
              <a:t> single responsibility</a:t>
            </a:r>
          </a:p>
        </p:txBody>
      </p:sp>
      <p:sp>
        <p:nvSpPr>
          <p:cNvPr id="7" name="AutoShape 30">
            <a:extLst>
              <a:ext uri="{FF2B5EF4-FFF2-40B4-BE49-F238E27FC236}">
                <a16:creationId xmlns:a16="http://schemas.microsoft.com/office/drawing/2014/main" id="{8978AFB0-CEA0-5DAE-D17A-10C6D08D33BA}"/>
              </a:ext>
            </a:extLst>
          </p:cNvPr>
          <p:cNvSpPr>
            <a:spLocks noChangeArrowheads="1"/>
          </p:cNvSpPr>
          <p:nvPr/>
        </p:nvSpPr>
        <p:spPr bwMode="auto">
          <a:xfrm>
            <a:off x="2971800" y="3912220"/>
            <a:ext cx="1236636" cy="685800"/>
          </a:xfrm>
          <a:prstGeom prst="wedgeRoundRectCallout">
            <a:avLst>
              <a:gd name="adj1" fmla="val 93798"/>
              <a:gd name="adj2" fmla="val 637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saving</a:t>
            </a:r>
            <a:br>
              <a:rPr lang="en-US" sz="1600" dirty="0"/>
            </a:br>
            <a:r>
              <a:rPr lang="en-US" sz="1600" dirty="0"/>
              <a:t>the result</a:t>
            </a:r>
          </a:p>
        </p:txBody>
      </p:sp>
      <p:sp>
        <p:nvSpPr>
          <p:cNvPr id="9" name="AutoShape 30">
            <a:extLst>
              <a:ext uri="{FF2B5EF4-FFF2-40B4-BE49-F238E27FC236}">
                <a16:creationId xmlns:a16="http://schemas.microsoft.com/office/drawing/2014/main" id="{049314DB-1F6A-4894-A81D-5B8C61678D1A}"/>
              </a:ext>
            </a:extLst>
          </p:cNvPr>
          <p:cNvSpPr>
            <a:spLocks noChangeArrowheads="1"/>
          </p:cNvSpPr>
          <p:nvPr/>
        </p:nvSpPr>
        <p:spPr bwMode="auto">
          <a:xfrm>
            <a:off x="7467600" y="4191000"/>
            <a:ext cx="1236636" cy="685800"/>
          </a:xfrm>
          <a:prstGeom prst="wedgeRoundRectCallout">
            <a:avLst>
              <a:gd name="adj1" fmla="val -108859"/>
              <a:gd name="adj2" fmla="val 150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bad interface</a:t>
            </a:r>
          </a:p>
        </p:txBody>
      </p:sp>
      <p:sp>
        <p:nvSpPr>
          <p:cNvPr id="2" name="AutoShape 30">
            <a:extLst>
              <a:ext uri="{FF2B5EF4-FFF2-40B4-BE49-F238E27FC236}">
                <a16:creationId xmlns:a16="http://schemas.microsoft.com/office/drawing/2014/main" id="{4531A5BB-9E14-25FE-7885-840F6DF1E0CC}"/>
              </a:ext>
            </a:extLst>
          </p:cNvPr>
          <p:cNvSpPr>
            <a:spLocks noChangeArrowheads="1"/>
          </p:cNvSpPr>
          <p:nvPr/>
        </p:nvSpPr>
        <p:spPr bwMode="auto">
          <a:xfrm>
            <a:off x="2362200" y="5172407"/>
            <a:ext cx="1752600" cy="685800"/>
          </a:xfrm>
          <a:prstGeom prst="wedgeRoundRectCallout">
            <a:avLst>
              <a:gd name="adj1" fmla="val 87194"/>
              <a:gd name="adj2" fmla="val -116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Ø"/>
            </a:pPr>
            <a:r>
              <a:rPr lang="en-US" sz="1600" dirty="0"/>
              <a:t>next value</a:t>
            </a:r>
          </a:p>
          <a:p>
            <a:pPr marL="285750" indent="-285750">
              <a:buFont typeface="Wingdings" panose="05000000000000000000" pitchFamily="2" charset="2"/>
              <a:buChar char="Ø"/>
            </a:pPr>
            <a:r>
              <a:rPr lang="en-US" sz="1600" dirty="0"/>
              <a:t>return value</a:t>
            </a:r>
          </a:p>
        </p:txBody>
      </p:sp>
    </p:spTree>
    <p:extLst>
      <p:ext uri="{BB962C8B-B14F-4D97-AF65-F5344CB8AC3E}">
        <p14:creationId xmlns:p14="http://schemas.microsoft.com/office/powerpoint/2010/main" val="31683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95F5A1-31AC-F992-0C31-328DECD577B8}"/>
              </a:ext>
            </a:extLst>
          </p:cNvPr>
          <p:cNvSpPr txBox="1"/>
          <p:nvPr/>
        </p:nvSpPr>
        <p:spPr>
          <a:xfrm>
            <a:off x="381000" y="966787"/>
            <a:ext cx="6324600" cy="203132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b="1" dirty="0">
                <a:latin typeface="Courier New" pitchFamily="49" charset="0"/>
                <a:cs typeface="Courier New" pitchFamily="49" charset="0"/>
              </a:rPr>
              <a:t>  const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&amp; get() { return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void next()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3810000" y="2134311"/>
            <a:ext cx="620486" cy="533400"/>
          </a:xfrm>
          <a:prstGeom prst="wedgeRoundRectCallout">
            <a:avLst>
              <a:gd name="adj1" fmla="val -352754"/>
              <a:gd name="adj2" fmla="val -936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t>
            </a:r>
          </a:p>
        </p:txBody>
      </p:sp>
      <p:sp>
        <p:nvSpPr>
          <p:cNvPr id="4" name="TextBox 3">
            <a:extLst>
              <a:ext uri="{FF2B5EF4-FFF2-40B4-BE49-F238E27FC236}">
                <a16:creationId xmlns:a16="http://schemas.microsoft.com/office/drawing/2014/main" id="{C1BA5599-61FD-48AB-DD5A-88BAB102BC42}"/>
              </a:ext>
            </a:extLst>
          </p:cNvPr>
          <p:cNvSpPr txBox="1"/>
          <p:nvPr/>
        </p:nvSpPr>
        <p:spPr>
          <a:xfrm>
            <a:off x="4495800" y="34290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fib.next</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2" name="AutoShape 30">
            <a:extLst>
              <a:ext uri="{FF2B5EF4-FFF2-40B4-BE49-F238E27FC236}">
                <a16:creationId xmlns:a16="http://schemas.microsoft.com/office/drawing/2014/main" id="{2D9A1086-E6C5-91B9-A63F-2085BFF665BA}"/>
              </a:ext>
            </a:extLst>
          </p:cNvPr>
          <p:cNvSpPr>
            <a:spLocks noChangeArrowheads="1"/>
          </p:cNvSpPr>
          <p:nvPr/>
        </p:nvSpPr>
        <p:spPr bwMode="auto">
          <a:xfrm>
            <a:off x="3200400" y="533400"/>
            <a:ext cx="1975758" cy="639762"/>
          </a:xfrm>
          <a:prstGeom prst="wedgeRoundRectCallout">
            <a:avLst>
              <a:gd name="adj1" fmla="val -93430"/>
              <a:gd name="adj2" fmla="val 933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of "functor" calls</a:t>
            </a:r>
          </a:p>
        </p:txBody>
      </p:sp>
    </p:spTree>
    <p:extLst>
      <p:ext uri="{BB962C8B-B14F-4D97-AF65-F5344CB8AC3E}">
        <p14:creationId xmlns:p14="http://schemas.microsoft.com/office/powerpoint/2010/main" val="40410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value_type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size_t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difference_type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ptrdiff_t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iterator_category</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forward_iterator_tag</a:t>
            </a:r>
            <a:r>
              <a:rPr lang="en-US" sz="1400" dirty="0">
                <a:solidFill>
                  <a:srgbClr val="0033CC"/>
                </a:solidFill>
                <a:latin typeface="Courier New" pitchFamily="49" charset="0"/>
                <a:cs typeface="Courier New" pitchFamily="49" charset="0"/>
              </a:rPr>
              <a:t>;</a:t>
            </a:r>
          </a:p>
          <a:p>
            <a:r>
              <a:rPr lang="en-US" sz="1400" dirty="0">
                <a:latin typeface="Courier New" pitchFamily="49" charset="0"/>
                <a:cs typeface="Courier New" pitchFamily="49" charset="0"/>
              </a:rPr>
              <a:t>  const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&amp; </a:t>
            </a:r>
            <a:r>
              <a:rPr lang="en-US" sz="1400" b="1" dirty="0">
                <a:latin typeface="Courier New" pitchFamily="49" charset="0"/>
                <a:cs typeface="Courier New" pitchFamily="49" charset="0"/>
              </a:rPr>
              <a:t>operator*() </a:t>
            </a:r>
            <a:r>
              <a:rPr lang="en-US" sz="1400" dirty="0">
                <a:latin typeface="Courier New" pitchFamily="49" charset="0"/>
                <a:cs typeface="Courier New" pitchFamily="49" charset="0"/>
              </a:rPr>
              <a:t>const { return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Fib&amp; operator++() </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return *this; }</a:t>
            </a:r>
          </a:p>
          <a:p>
            <a:r>
              <a:rPr lang="en-US" sz="1400" dirty="0">
                <a:solidFill>
                  <a:srgbClr val="0033CC"/>
                </a:solidFill>
                <a:latin typeface="Courier New" pitchFamily="49" charset="0"/>
                <a:cs typeface="Courier New" pitchFamily="49" charset="0"/>
              </a:rPr>
              <a:t>  Fib operator++(int) { auto temp = *this; ++*this; return temp; }</a:t>
            </a:r>
          </a:p>
          <a:p>
            <a:r>
              <a:rPr lang="en-US" sz="1400" dirty="0">
                <a:solidFill>
                  <a:srgbClr val="0033CC"/>
                </a:solidFill>
                <a:latin typeface="Courier New" pitchFamily="49" charset="0"/>
                <a:cs typeface="Courier New" pitchFamily="49" charset="0"/>
              </a:rPr>
              <a:t>  bool operator==(const Fib&amp;) const = default;</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5029200" y="3723144"/>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++fib;</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DCA20008-A0BE-AA86-0E83-51282F211FD4}"/>
              </a:ext>
            </a:extLst>
          </p:cNvPr>
          <p:cNvSpPr txBox="1"/>
          <p:nvPr/>
        </p:nvSpPr>
        <p:spPr>
          <a:xfrm>
            <a:off x="4572000" y="3134856"/>
            <a:ext cx="4267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static_assert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forward_iterator</a:t>
            </a:r>
            <a:r>
              <a:rPr lang="en-US" sz="1400" dirty="0">
                <a:latin typeface="Courier New" pitchFamily="49" charset="0"/>
                <a:cs typeface="Courier New" pitchFamily="49" charset="0"/>
              </a:rPr>
              <a:t>&lt;Fib&gt;);</a:t>
            </a:r>
          </a:p>
        </p:txBody>
      </p:sp>
      <p:sp>
        <p:nvSpPr>
          <p:cNvPr id="10" name="AutoShape 30">
            <a:extLst>
              <a:ext uri="{FF2B5EF4-FFF2-40B4-BE49-F238E27FC236}">
                <a16:creationId xmlns:a16="http://schemas.microsoft.com/office/drawing/2014/main" id="{90C0BF8B-3853-DA2A-68C1-BB4227EC8786}"/>
              </a:ext>
            </a:extLst>
          </p:cNvPr>
          <p:cNvSpPr>
            <a:spLocks noChangeArrowheads="1"/>
          </p:cNvSpPr>
          <p:nvPr/>
        </p:nvSpPr>
        <p:spPr bwMode="auto">
          <a:xfrm>
            <a:off x="1683822" y="4252805"/>
            <a:ext cx="2883230" cy="1762531"/>
          </a:xfrm>
          <a:prstGeom prst="wedgeRoundRectCallout">
            <a:avLst>
              <a:gd name="adj1" fmla="val 61861"/>
              <a:gd name="adj2" fmla="val -978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the concept </a:t>
            </a:r>
            <a:r>
              <a:rPr lang="en-US" sz="1600" b="1" dirty="0" err="1"/>
              <a:t>input_or_output_iterator</a:t>
            </a:r>
            <a:br>
              <a:rPr lang="en-US" sz="1600" b="1" dirty="0"/>
            </a:br>
            <a:r>
              <a:rPr lang="en-US" sz="1600" dirty="0"/>
              <a:t>evaluated to false</a:t>
            </a:r>
          </a:p>
          <a:p>
            <a:endParaRPr lang="en-US" sz="400" dirty="0"/>
          </a:p>
          <a:p>
            <a:r>
              <a:rPr lang="en-US" sz="1600" dirty="0"/>
              <a:t>the concept </a:t>
            </a:r>
            <a:r>
              <a:rPr lang="en-US" sz="1600" b="1" dirty="0" err="1"/>
              <a:t>weakly_incrementable</a:t>
            </a:r>
            <a:r>
              <a:rPr lang="en-US" sz="1600" b="1" dirty="0"/>
              <a:t> </a:t>
            </a:r>
            <a:r>
              <a:rPr lang="en-US" sz="1600" dirty="0"/>
              <a:t>evaluated to false</a:t>
            </a:r>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7239000" y="5540859"/>
            <a:ext cx="1447800" cy="685800"/>
          </a:xfrm>
          <a:prstGeom prst="wedgeRoundRectCallout">
            <a:avLst>
              <a:gd name="adj1" fmla="val -49267"/>
              <a:gd name="adj2" fmla="val -875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iterator-like behavior</a:t>
            </a:r>
          </a:p>
        </p:txBody>
      </p:sp>
      <p:sp>
        <p:nvSpPr>
          <p:cNvPr id="2" name="Rounded Rectangular Callout 4">
            <a:extLst>
              <a:ext uri="{FF2B5EF4-FFF2-40B4-BE49-F238E27FC236}">
                <a16:creationId xmlns:a16="http://schemas.microsoft.com/office/drawing/2014/main" id="{418201FD-0021-CDC3-E277-4571EC46D75C}"/>
              </a:ext>
            </a:extLst>
          </p:cNvPr>
          <p:cNvSpPr/>
          <p:nvPr/>
        </p:nvSpPr>
        <p:spPr>
          <a:xfrm>
            <a:off x="6565589" y="1034265"/>
            <a:ext cx="2362200" cy="68580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++26</a:t>
            </a:r>
            <a:r>
              <a:rPr lang="en-US" sz="1600" dirty="0"/>
              <a:t>?</a:t>
            </a:r>
          </a:p>
          <a:p>
            <a:pPr algn="ctr"/>
            <a:r>
              <a:rPr lang="en-US" sz="1600" dirty="0">
                <a:solidFill>
                  <a:schemeClr val="dk1"/>
                </a:solidFill>
              </a:rPr>
              <a:t>precooked interface</a:t>
            </a:r>
            <a:endParaRPr lang="cs-CZ" sz="1600" dirty="0">
              <a:solidFill>
                <a:schemeClr val="dk1"/>
              </a:solidFill>
            </a:endParaRPr>
          </a:p>
        </p:txBody>
      </p:sp>
    </p:spTree>
    <p:extLst>
      <p:ext uri="{BB962C8B-B14F-4D97-AF65-F5344CB8AC3E}">
        <p14:creationId xmlns:p14="http://schemas.microsoft.com/office/powerpoint/2010/main" val="3461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compatibility </a:t>
            </a:r>
          </a:p>
          <a:p>
            <a:pPr lvl="1"/>
            <a:r>
              <a:rPr lang="en-US" dirty="0"/>
              <a:t>type of expression</a:t>
            </a:r>
          </a:p>
          <a:p>
            <a:pPr lvl="1"/>
            <a:r>
              <a:rPr lang="en-US" dirty="0"/>
              <a:t>type expected in a context (i.e., parameters)</a:t>
            </a:r>
          </a:p>
          <a:p>
            <a:r>
              <a:rPr lang="en-US" b="1" dirty="0"/>
              <a:t>nominative</a:t>
            </a:r>
            <a:r>
              <a:rPr lang="en-US" dirty="0"/>
              <a:t> typing</a:t>
            </a:r>
          </a:p>
          <a:p>
            <a:pPr lvl="1"/>
            <a:r>
              <a:rPr lang="en-US" dirty="0"/>
              <a:t>variables are compatible if their declaration use the same type</a:t>
            </a:r>
          </a:p>
          <a:p>
            <a:pPr lvl="2"/>
            <a:r>
              <a:rPr lang="en-US" dirty="0"/>
              <a:t>using / </a:t>
            </a:r>
            <a:r>
              <a:rPr lang="en-US" dirty="0" err="1"/>
              <a:t>typedef</a:t>
            </a:r>
            <a:endParaRPr lang="en-US" dirty="0"/>
          </a:p>
          <a:p>
            <a:r>
              <a:rPr lang="en-US" dirty="0"/>
              <a:t>nominative subtyping</a:t>
            </a:r>
          </a:p>
          <a:p>
            <a:pPr lvl="1"/>
            <a:r>
              <a:rPr lang="en-US" dirty="0"/>
              <a:t>inheritance</a:t>
            </a:r>
          </a:p>
          <a:p>
            <a:pPr lvl="2"/>
            <a:r>
              <a:rPr lang="en-US" i="1" dirty="0" err="1"/>
              <a:t>Liskov</a:t>
            </a:r>
            <a:r>
              <a:rPr lang="en-US" i="1" dirty="0"/>
              <a:t> substitution principle</a:t>
            </a:r>
          </a:p>
          <a:p>
            <a:pPr lvl="1"/>
            <a:r>
              <a:rPr lang="en-US" dirty="0"/>
              <a:t>relation explicitly declared</a:t>
            </a:r>
          </a:p>
          <a:p>
            <a:pPr lvl="2"/>
            <a:r>
              <a:rPr lang="en-US" dirty="0"/>
              <a:t>is-a relationship</a:t>
            </a:r>
          </a:p>
          <a:p>
            <a:r>
              <a:rPr lang="en-US" b="1" dirty="0"/>
              <a:t>structural</a:t>
            </a:r>
            <a:r>
              <a:rPr lang="en-US" dirty="0"/>
              <a:t> typing</a:t>
            </a:r>
          </a:p>
          <a:p>
            <a:pPr lvl="1"/>
            <a:r>
              <a:rPr lang="en-US" dirty="0"/>
              <a:t>compatibility by actual structure</a:t>
            </a:r>
          </a:p>
          <a:p>
            <a:pPr lvl="2"/>
            <a:r>
              <a:rPr lang="en-US" dirty="0"/>
              <a:t>no need for explicit inheritance</a:t>
            </a:r>
          </a:p>
          <a:p>
            <a:pPr lvl="1"/>
            <a:r>
              <a:rPr lang="en-US" dirty="0"/>
              <a:t>subtyping by a superset of properties</a:t>
            </a:r>
          </a:p>
          <a:p>
            <a:pPr lvl="1"/>
            <a:r>
              <a:rPr lang="en-US" dirty="0"/>
              <a:t>context-based compatibility</a:t>
            </a:r>
          </a:p>
          <a:p>
            <a:pPr lvl="2"/>
            <a:r>
              <a:rPr lang="en-US" dirty="0"/>
              <a:t>two types may be compatible in one context</a:t>
            </a:r>
            <a:br>
              <a:rPr lang="en-US" dirty="0"/>
            </a:br>
            <a:r>
              <a:rPr lang="en-US" dirty="0"/>
              <a:t>while incompatible in another one</a:t>
            </a:r>
          </a:p>
          <a:p>
            <a:pPr marL="393192" lvl="1" indent="0">
              <a:buNone/>
            </a:pPr>
            <a:endParaRPr lang="en-US" dirty="0"/>
          </a:p>
        </p:txBody>
      </p:sp>
      <p:sp>
        <p:nvSpPr>
          <p:cNvPr id="3" name="Title 2"/>
          <p:cNvSpPr>
            <a:spLocks noGrp="1"/>
          </p:cNvSpPr>
          <p:nvPr>
            <p:ph type="title"/>
          </p:nvPr>
        </p:nvSpPr>
        <p:spPr/>
        <p:txBody>
          <a:bodyPr/>
          <a:lstStyle/>
          <a:p>
            <a:r>
              <a:rPr lang="en-US" dirty="0"/>
              <a:t>Type compatibility</a:t>
            </a:r>
          </a:p>
        </p:txBody>
      </p:sp>
      <p:sp>
        <p:nvSpPr>
          <p:cNvPr id="4" name="AutoShape 30"/>
          <p:cNvSpPr>
            <a:spLocks noChangeArrowheads="1"/>
          </p:cNvSpPr>
          <p:nvPr/>
        </p:nvSpPr>
        <p:spPr bwMode="auto">
          <a:xfrm>
            <a:off x="5486400" y="3105978"/>
            <a:ext cx="2209800" cy="323022"/>
          </a:xfrm>
          <a:prstGeom prst="wedgeRoundRectCallout">
            <a:avLst>
              <a:gd name="adj1" fmla="val -90438"/>
              <a:gd name="adj2" fmla="val -751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 type system</a:t>
            </a:r>
          </a:p>
        </p:txBody>
      </p:sp>
      <p:sp>
        <p:nvSpPr>
          <p:cNvPr id="5" name="AutoShape 30"/>
          <p:cNvSpPr>
            <a:spLocks noChangeArrowheads="1"/>
          </p:cNvSpPr>
          <p:nvPr/>
        </p:nvSpPr>
        <p:spPr bwMode="auto">
          <a:xfrm>
            <a:off x="5486400" y="4006416"/>
            <a:ext cx="2209800" cy="358363"/>
          </a:xfrm>
          <a:prstGeom prst="wedgeRoundRectCallout">
            <a:avLst>
              <a:gd name="adj1" fmla="val -90387"/>
              <a:gd name="adj2" fmla="val 856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templates</a:t>
            </a:r>
          </a:p>
        </p:txBody>
      </p:sp>
      <p:sp>
        <p:nvSpPr>
          <p:cNvPr id="6" name="TextBox 5"/>
          <p:cNvSpPr txBox="1"/>
          <p:nvPr/>
        </p:nvSpPr>
        <p:spPr>
          <a:xfrm>
            <a:off x="5486400" y="447605"/>
            <a:ext cx="3487711" cy="169277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Dog</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haf</a:t>
            </a:r>
            <a:r>
              <a:rPr lang="en-US" sz="1300" dirty="0">
                <a:latin typeface="Courier New" pitchFamily="49" charset="0"/>
                <a:cs typeface="Courier New" pitchFamily="49" charset="0"/>
              </a:rPr>
              <a:t>"; }</a:t>
            </a:r>
          </a:p>
          <a:p>
            <a:r>
              <a:rPr lang="en-US" sz="1300" dirty="0">
                <a:latin typeface="Courier New" pitchFamily="49" charset="0"/>
                <a:cs typeface="Courier New" pitchFamily="49" charset="0"/>
              </a:rPr>
              <a:t>  void attack( Dog&amp; enemy);</a:t>
            </a:r>
          </a:p>
          <a:p>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Cat</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mnau</a:t>
            </a:r>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  void purr();</a:t>
            </a:r>
          </a:p>
          <a:p>
            <a:r>
              <a:rPr lang="en-US" sz="1300" dirty="0">
                <a:latin typeface="Courier New" pitchFamily="49" charset="0"/>
                <a:cs typeface="Courier New" pitchFamily="49" charset="0"/>
              </a:rPr>
              <a:t>};</a:t>
            </a:r>
          </a:p>
        </p:txBody>
      </p:sp>
      <p:sp>
        <p:nvSpPr>
          <p:cNvPr id="7" name="TextBox 6"/>
          <p:cNvSpPr txBox="1"/>
          <p:nvPr/>
        </p:nvSpPr>
        <p:spPr>
          <a:xfrm>
            <a:off x="7507574" y="2005342"/>
            <a:ext cx="13716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Dog&amp; d);</a:t>
            </a:r>
          </a:p>
          <a:p>
            <a:r>
              <a:rPr lang="en-US" sz="1400" dirty="0">
                <a:latin typeface="Courier New" pitchFamily="49" charset="0"/>
                <a:cs typeface="Courier New" pitchFamily="49" charset="0"/>
              </a:rPr>
              <a:t>f( Cat{});</a:t>
            </a:r>
          </a:p>
        </p:txBody>
      </p:sp>
      <p:sp>
        <p:nvSpPr>
          <p:cNvPr id="8" name="TextBox 7"/>
          <p:cNvSpPr txBox="1"/>
          <p:nvPr/>
        </p:nvSpPr>
        <p:spPr>
          <a:xfrm>
            <a:off x="5486400" y="5105400"/>
            <a:ext cx="350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p(T&amp; t)</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t.</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p( Dog{}); </a:t>
            </a:r>
          </a:p>
          <a:p>
            <a:r>
              <a:rPr lang="en-US" sz="1400" dirty="0">
                <a:latin typeface="Courier New" pitchFamily="49" charset="0"/>
                <a:cs typeface="Courier New" pitchFamily="49" charset="0"/>
              </a:rPr>
              <a:t>p( Cat{});</a:t>
            </a:r>
          </a:p>
        </p:txBody>
      </p:sp>
      <p:sp>
        <p:nvSpPr>
          <p:cNvPr id="9" name="AutoShape 30">
            <a:extLst>
              <a:ext uri="{FF2B5EF4-FFF2-40B4-BE49-F238E27FC236}">
                <a16:creationId xmlns:a16="http://schemas.microsoft.com/office/drawing/2014/main" id="{73D2141F-6FC1-2327-417C-3C27BF4DD61E}"/>
              </a:ext>
            </a:extLst>
          </p:cNvPr>
          <p:cNvSpPr>
            <a:spLocks noChangeArrowheads="1"/>
          </p:cNvSpPr>
          <p:nvPr/>
        </p:nvSpPr>
        <p:spPr bwMode="auto">
          <a:xfrm>
            <a:off x="5486400" y="6273070"/>
            <a:ext cx="2209800" cy="358363"/>
          </a:xfrm>
          <a:prstGeom prst="wedgeRoundRectCallout">
            <a:avLst>
              <a:gd name="adj1" fmla="val 10551"/>
              <a:gd name="adj2" fmla="val -1594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duck-typing</a:t>
            </a:r>
          </a:p>
        </p:txBody>
      </p:sp>
      <p:sp>
        <p:nvSpPr>
          <p:cNvPr id="10" name="AutoShape 30">
            <a:extLst>
              <a:ext uri="{FF2B5EF4-FFF2-40B4-BE49-F238E27FC236}">
                <a16:creationId xmlns:a16="http://schemas.microsoft.com/office/drawing/2014/main" id="{294417E4-F145-EA7A-C097-97FB3DC2FE85}"/>
              </a:ext>
            </a:extLst>
          </p:cNvPr>
          <p:cNvSpPr>
            <a:spLocks noChangeArrowheads="1"/>
          </p:cNvSpPr>
          <p:nvPr/>
        </p:nvSpPr>
        <p:spPr bwMode="auto">
          <a:xfrm>
            <a:off x="5486400" y="4533474"/>
            <a:ext cx="2209800" cy="358363"/>
          </a:xfrm>
          <a:prstGeom prst="wedgeRoundRectCallout">
            <a:avLst>
              <a:gd name="adj1" fmla="val 40168"/>
              <a:gd name="adj2" fmla="val 12518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concepts</a:t>
            </a:r>
          </a:p>
        </p:txBody>
      </p:sp>
    </p:spTree>
    <p:extLst>
      <p:ext uri="{BB962C8B-B14F-4D97-AF65-F5344CB8AC3E}">
        <p14:creationId xmlns:p14="http://schemas.microsoft.com/office/powerpoint/2010/main" val="32812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6" end="1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615ED1-B610-4606-7D9F-85F3ABDC7C29}"/>
              </a:ext>
            </a:extLst>
          </p:cNvPr>
          <p:cNvSpPr txBox="1"/>
          <p:nvPr/>
        </p:nvSpPr>
        <p:spPr>
          <a:xfrm>
            <a:off x="266700" y="3738589"/>
            <a:ext cx="6743700" cy="1569660"/>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remove</a:t>
            </a:r>
            <a:r>
              <a:rPr lang="en-US" sz="1200" dirty="0" err="1">
                <a:latin typeface="Courier New" pitchFamily="49" charset="0"/>
                <a:cs typeface="Courier New" pitchFamily="49" charset="0"/>
              </a:rPr>
              <a:t>_cv</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subrange</a:t>
            </a:r>
            <a:r>
              <a:rPr lang="en-US" sz="1200" dirty="0">
                <a:latin typeface="Courier New" pitchFamily="49" charset="0"/>
                <a:cs typeface="Courier New" pitchFamily="49" charset="0"/>
              </a:rPr>
              <a:t>&lt;Fib, </a:t>
            </a:r>
            <a:r>
              <a:rPr lang="en-US" sz="1200" b="1" dirty="0" err="1">
                <a:latin typeface="Courier New" pitchFamily="49" charset="0"/>
                <a:cs typeface="Courier New" pitchFamily="49" charset="0"/>
              </a:rPr>
              <a:t>unreachable_sentinel_t</a:t>
            </a:r>
            <a:r>
              <a:rPr lang="en-US" sz="1200" dirty="0">
                <a:latin typeface="Courier New" pitchFamily="49" charset="0"/>
                <a:cs typeface="Courier New" pitchFamily="49" charset="0"/>
              </a:rPr>
              <a:t>, r::subrange_kind::unsized&gt;, </a:t>
            </a:r>
          </a:p>
          <a:p>
            <a:r>
              <a:rPr lang="en-US" sz="1200" dirty="0">
                <a:latin typeface="Courier New" pitchFamily="49" charset="0"/>
                <a:cs typeface="Courier New" pitchFamily="49" charset="0"/>
              </a:rPr>
              <a:t>      lambda[](auto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)-&gt;auto</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&gt;::type</a:t>
            </a:r>
          </a:p>
          <a:p>
            <a:r>
              <a:rPr lang="en-US" sz="1200" dirty="0">
                <a:latin typeface="Courier New" pitchFamily="49" charset="0"/>
                <a:cs typeface="Courier New" pitchFamily="49" charset="0"/>
              </a:rPr>
              <a:t>&gt;</a:t>
            </a:r>
          </a:p>
        </p:txBody>
      </p:sp>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50837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chemeClr val="tx1"/>
                </a:solidFill>
                <a:latin typeface="Courier New" pitchFamily="49" charset="0"/>
                <a:cs typeface="Courier New" pitchFamily="49" charset="0"/>
              </a:rPr>
              <a:t>class Fib {</a:t>
            </a:r>
          </a:p>
          <a:p>
            <a:r>
              <a:rPr lang="en-US" sz="1400" dirty="0">
                <a:solidFill>
                  <a:schemeClr val="tx1"/>
                </a:solidFill>
                <a:latin typeface="Courier New" pitchFamily="49" charset="0"/>
                <a:cs typeface="Courier New" pitchFamily="49" charset="0"/>
              </a:rPr>
              <a:t>public:</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value_type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size_t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difference_type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ptrdiff_t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iterator_category</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forward_iterator_tag</a:t>
            </a:r>
            <a:r>
              <a:rPr lang="en-US" sz="800" dirty="0">
                <a:solidFill>
                  <a:schemeClr val="bg1">
                    <a:lumMod val="50000"/>
                  </a:schemeClr>
                </a:solidFill>
                <a:latin typeface="Courier New" pitchFamily="49" charset="0"/>
                <a:cs typeface="Courier New" pitchFamily="49" charset="0"/>
              </a:rPr>
              <a:t>;</a:t>
            </a:r>
          </a:p>
          <a:p>
            <a:r>
              <a:rPr lang="en-US" sz="1400" dirty="0">
                <a:solidFill>
                  <a:schemeClr val="tx1"/>
                </a:solidFill>
                <a:latin typeface="Courier New" pitchFamily="49" charset="0"/>
                <a:cs typeface="Courier New" pitchFamily="49" charset="0"/>
              </a:rPr>
              <a:t>  const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const { return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Fib&amp;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exchange(</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return *this; }</a:t>
            </a:r>
          </a:p>
          <a:p>
            <a:r>
              <a:rPr lang="en-US" sz="800" dirty="0">
                <a:solidFill>
                  <a:schemeClr val="bg1">
                    <a:lumMod val="50000"/>
                  </a:schemeClr>
                </a:solidFill>
                <a:latin typeface="Courier New" pitchFamily="49" charset="0"/>
                <a:cs typeface="Courier New" pitchFamily="49" charset="0"/>
              </a:rPr>
              <a:t>    Fib operator++(int) { auto temp = *this; ++*this; return temp; }</a:t>
            </a:r>
          </a:p>
          <a:p>
            <a:r>
              <a:rPr lang="en-US" sz="800" dirty="0">
                <a:solidFill>
                  <a:schemeClr val="bg1">
                    <a:lumMod val="50000"/>
                  </a:schemeClr>
                </a:solidFill>
                <a:latin typeface="Courier New" pitchFamily="49" charset="0"/>
                <a:cs typeface="Courier New" pitchFamily="49" charset="0"/>
              </a:rPr>
              <a:t>    bool operator==(const Fib&amp;) const = default;</a:t>
            </a:r>
          </a:p>
          <a:p>
            <a:r>
              <a:rPr lang="en-US" sz="1400" dirty="0">
                <a:solidFill>
                  <a:schemeClr val="tx1"/>
                </a:solidFill>
                <a:latin typeface="Courier New" pitchFamily="49" charset="0"/>
                <a:cs typeface="Courier New" pitchFamily="49" charset="0"/>
              </a:rPr>
              <a:t>private:</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1;</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 1;</a:t>
            </a:r>
          </a:p>
          <a:p>
            <a:r>
              <a:rPr lang="en-US" sz="1400" b="1" dirty="0">
                <a:solidFill>
                  <a:schemeClr val="tx1"/>
                </a:solidFill>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2" name="TextBox 1">
            <a:extLst>
              <a:ext uri="{FF2B5EF4-FFF2-40B4-BE49-F238E27FC236}">
                <a16:creationId xmlns:a16="http://schemas.microsoft.com/office/drawing/2014/main" id="{FCDF789E-79C4-FE74-F9A9-13467C6764A5}"/>
              </a:ext>
            </a:extLst>
          </p:cNvPr>
          <p:cNvSpPr txBox="1"/>
          <p:nvPr/>
        </p:nvSpPr>
        <p:spPr>
          <a:xfrm>
            <a:off x="2771404" y="3609305"/>
            <a:ext cx="6172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latin typeface="Courier New" pitchFamily="49" charset="0"/>
                <a:cs typeface="Courier New" pitchFamily="49" charset="0"/>
              </a:rPr>
              <a:t>fib_view</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ranges::</a:t>
            </a:r>
            <a:r>
              <a:rPr lang="en-US" sz="1400" b="1" dirty="0">
                <a:latin typeface="Courier New" pitchFamily="49" charset="0"/>
                <a:cs typeface="Courier New" pitchFamily="49" charset="0"/>
              </a:rPr>
              <a:t>subrange</a:t>
            </a:r>
            <a:r>
              <a:rPr lang="en-US" sz="1400" dirty="0">
                <a:latin typeface="Courier New" pitchFamily="49" charset="0"/>
                <a:cs typeface="Courier New" pitchFamily="49" charset="0"/>
              </a:rPr>
              <a:t>&lt;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std::</a:t>
            </a:r>
            <a:r>
              <a:rPr lang="en-US" sz="1400" b="1" dirty="0" err="1">
                <a:latin typeface="Courier New" pitchFamily="49" charset="0"/>
                <a:cs typeface="Courier New" pitchFamily="49" charset="0"/>
              </a:rPr>
              <a:t>unreachable_sentinel_t</a:t>
            </a:r>
            <a:r>
              <a:rPr lang="en-US" sz="1400" dirty="0">
                <a:latin typeface="Courier New" pitchFamily="49" charset="0"/>
                <a:cs typeface="Courier New" pitchFamily="49" charset="0"/>
              </a:rPr>
              <a:t>&gt;{};</a:t>
            </a:r>
          </a:p>
        </p:txBody>
      </p:sp>
      <p:sp>
        <p:nvSpPr>
          <p:cNvPr id="4" name="TextBox 3">
            <a:extLst>
              <a:ext uri="{FF2B5EF4-FFF2-40B4-BE49-F238E27FC236}">
                <a16:creationId xmlns:a16="http://schemas.microsoft.com/office/drawing/2014/main" id="{C1BA5599-61FD-48AB-DD5A-88BAB102BC42}"/>
              </a:ext>
            </a:extLst>
          </p:cNvPr>
          <p:cNvSpPr txBox="1"/>
          <p:nvPr/>
        </p:nvSpPr>
        <p:spPr>
          <a:xfrm>
            <a:off x="2771404" y="4938190"/>
            <a:ext cx="61722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return </a:t>
            </a:r>
            <a:r>
              <a:rPr lang="en-US" sz="1400" b="1" dirty="0" err="1">
                <a:latin typeface="Courier New" pitchFamily="49" charset="0"/>
                <a:cs typeface="Courier New" pitchFamily="49" charset="0"/>
              </a:rPr>
              <a:t>fib_view</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filter([k]</a:t>
            </a:r>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k == 0; }</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take(n)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3D3A57A6-6CEA-0F22-8300-5B2FC3119519}"/>
              </a:ext>
            </a:extLst>
          </p:cNvPr>
          <p:cNvSpPr>
            <a:spLocks noChangeArrowheads="1"/>
          </p:cNvSpPr>
          <p:nvPr/>
        </p:nvSpPr>
        <p:spPr bwMode="auto">
          <a:xfrm>
            <a:off x="266700" y="5486400"/>
            <a:ext cx="2286000" cy="1214973"/>
          </a:xfrm>
          <a:prstGeom prst="wedgeRoundRectCallout">
            <a:avLst>
              <a:gd name="adj1" fmla="val 76978"/>
              <a:gd name="adj2" fmla="val -4861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readability</a:t>
            </a:r>
          </a:p>
          <a:p>
            <a:pPr algn="ctr"/>
            <a:r>
              <a:rPr lang="en-US" sz="1600" dirty="0"/>
              <a:t>single responsibility</a:t>
            </a:r>
          </a:p>
          <a:p>
            <a:pPr algn="ctr"/>
            <a:r>
              <a:rPr lang="en-US" sz="1600" dirty="0"/>
              <a:t>efficiency</a:t>
            </a:r>
          </a:p>
        </p:txBody>
      </p:sp>
    </p:spTree>
    <p:extLst>
      <p:ext uri="{BB962C8B-B14F-4D97-AF65-F5344CB8AC3E}">
        <p14:creationId xmlns:p14="http://schemas.microsoft.com/office/powerpoint/2010/main" val="8367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en-US" dirty="0"/>
              <a:t>ranges/view compatible</a:t>
            </a:r>
          </a:p>
          <a:p>
            <a:pPr lvl="1"/>
            <a:r>
              <a:rPr lang="en-US" dirty="0"/>
              <a:t>lazy evaluation</a:t>
            </a:r>
          </a:p>
          <a:p>
            <a:pPr lvl="1"/>
            <a:endParaRPr lang="en-US" dirty="0"/>
          </a:p>
          <a:p>
            <a:pPr lvl="1"/>
            <a:endParaRPr lang="en-US" dirty="0"/>
          </a:p>
          <a:p>
            <a:pPr lvl="1"/>
            <a:endParaRPr lang="en-US" dirty="0"/>
          </a:p>
          <a:p>
            <a:r>
              <a:rPr lang="en-US" dirty="0"/>
              <a:t>basic algorithm</a:t>
            </a:r>
            <a:endParaRPr lang="cs-CZ" dirty="0"/>
          </a:p>
          <a:p>
            <a:pPr lvl="1"/>
            <a:r>
              <a:rPr lang="en-US" dirty="0"/>
              <a:t>everyone is familiar</a:t>
            </a:r>
          </a:p>
          <a:p>
            <a:pPr lvl="1"/>
            <a:r>
              <a:rPr lang="en-US" dirty="0"/>
              <a:t>no optimized algorithm needed</a:t>
            </a:r>
          </a:p>
          <a:p>
            <a:endParaRPr lang="en-US" dirty="0"/>
          </a:p>
          <a:p>
            <a:r>
              <a:rPr lang="en-US" dirty="0"/>
              <a:t>efficient implementation !</a:t>
            </a:r>
          </a:p>
          <a:p>
            <a:pPr lvl="1"/>
            <a:r>
              <a:rPr lang="en-US" dirty="0"/>
              <a:t>memory</a:t>
            </a:r>
          </a:p>
          <a:p>
            <a:pPr lvl="2"/>
            <a:r>
              <a:rPr lang="en-US" dirty="0"/>
              <a:t>O(</a:t>
            </a:r>
            <a:r>
              <a:rPr lang="en-US" dirty="0" err="1"/>
              <a:t>current_value</a:t>
            </a:r>
            <a:r>
              <a:rPr lang="en-US" dirty="0"/>
              <a:t>)</a:t>
            </a:r>
          </a:p>
          <a:p>
            <a:pPr lvl="1"/>
            <a:r>
              <a:rPr lang="en-US" dirty="0"/>
              <a:t>processor</a:t>
            </a:r>
          </a:p>
          <a:p>
            <a:pPr lvl="2"/>
            <a:r>
              <a:rPr lang="en-US" dirty="0"/>
              <a:t>each computation should </a:t>
            </a:r>
            <a:r>
              <a:rPr lang="en-US" b="1" dirty="0"/>
              <a:t>fully</a:t>
            </a:r>
            <a:r>
              <a:rPr lang="en-US" dirty="0"/>
              <a:t> reuse the data from previous computations</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Sieve of Eratosthenes</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2190750" y="1676400"/>
            <a:ext cx="47625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sieve_view</a:t>
            </a:r>
            <a:r>
              <a:rPr lang="en-US" sz="1400" dirty="0">
                <a:latin typeface="Courier New" pitchFamily="49" charset="0"/>
                <a:cs typeface="Courier New" pitchFamily="49" charset="0"/>
              </a:rPr>
              <a:t> | views::take(n) | to&lt;vector&gt;();</a:t>
            </a:r>
          </a:p>
          <a:p>
            <a:r>
              <a:rPr lang="en-US" sz="1400" dirty="0">
                <a:latin typeface="Courier New" pitchFamily="49" charset="0"/>
                <a:cs typeface="Courier New" pitchFamily="49" charset="0"/>
              </a:rPr>
              <a:t>for( 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sieve_view</a:t>
            </a:r>
            <a:r>
              <a:rPr lang="en-US" sz="1400" dirty="0">
                <a:latin typeface="Courier New" pitchFamily="49" charset="0"/>
                <a:cs typeface="Courier New" pitchFamily="49" charset="0"/>
              </a:rPr>
              <a:t>) ....</a:t>
            </a:r>
          </a:p>
        </p:txBody>
      </p:sp>
    </p:spTree>
    <p:extLst>
      <p:ext uri="{BB962C8B-B14F-4D97-AF65-F5344CB8AC3E}">
        <p14:creationId xmlns:p14="http://schemas.microsoft.com/office/powerpoint/2010/main" val="50299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AE197-EA71-F6EE-54CF-236AF3E50850}"/>
              </a:ext>
            </a:extLst>
          </p:cNvPr>
          <p:cNvSpPr>
            <a:spLocks noGrp="1"/>
          </p:cNvSpPr>
          <p:nvPr>
            <p:ph type="title"/>
          </p:nvPr>
        </p:nvSpPr>
        <p:spPr/>
        <p:txBody>
          <a:bodyPr/>
          <a:lstStyle/>
          <a:p>
            <a:r>
              <a:rPr lang="en-US" dirty="0"/>
              <a:t>Dangling protection</a:t>
            </a:r>
            <a:endParaRPr lang="cs-CZ" dirty="0"/>
          </a:p>
        </p:txBody>
      </p:sp>
      <p:sp>
        <p:nvSpPr>
          <p:cNvPr id="5" name="TextBox 4">
            <a:extLst>
              <a:ext uri="{FF2B5EF4-FFF2-40B4-BE49-F238E27FC236}">
                <a16:creationId xmlns:a16="http://schemas.microsoft.com/office/drawing/2014/main" id="{A3FA2F3B-080B-CF3D-F60D-F5274E7CDA25}"/>
              </a:ext>
            </a:extLst>
          </p:cNvPr>
          <p:cNvSpPr txBox="1"/>
          <p:nvPr/>
        </p:nvSpPr>
        <p:spPr>
          <a:xfrm>
            <a:off x="527304" y="1000343"/>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std::</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B898634C-0CA8-B286-C088-D4FE8FBF7269}"/>
              </a:ext>
            </a:extLst>
          </p:cNvPr>
          <p:cNvSpPr txBox="1"/>
          <p:nvPr/>
        </p:nvSpPr>
        <p:spPr>
          <a:xfrm>
            <a:off x="527304" y="1626085"/>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7" name="TextBox 6">
            <a:extLst>
              <a:ext uri="{FF2B5EF4-FFF2-40B4-BE49-F238E27FC236}">
                <a16:creationId xmlns:a16="http://schemas.microsoft.com/office/drawing/2014/main" id="{D2D8AB95-C495-6817-4ADC-1EB1E2DF796F}"/>
              </a:ext>
            </a:extLst>
          </p:cNvPr>
          <p:cNvSpPr txBox="1"/>
          <p:nvPr/>
        </p:nvSpPr>
        <p:spPr>
          <a:xfrm>
            <a:off x="527304" y="1884205"/>
            <a:ext cx="563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x);</a:t>
            </a:r>
          </a:p>
        </p:txBody>
      </p:sp>
      <p:sp>
        <p:nvSpPr>
          <p:cNvPr id="8" name="TextBox 7">
            <a:extLst>
              <a:ext uri="{FF2B5EF4-FFF2-40B4-BE49-F238E27FC236}">
                <a16:creationId xmlns:a16="http://schemas.microsoft.com/office/drawing/2014/main" id="{79B35418-6CC1-2C8F-A0CB-B0AE6CAE6E65}"/>
              </a:ext>
            </a:extLst>
          </p:cNvPr>
          <p:cNvSpPr txBox="1"/>
          <p:nvPr/>
        </p:nvSpPr>
        <p:spPr>
          <a:xfrm>
            <a:off x="533400" y="2337917"/>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10" name="TextBox 9">
            <a:extLst>
              <a:ext uri="{FF2B5EF4-FFF2-40B4-BE49-F238E27FC236}">
                <a16:creationId xmlns:a16="http://schemas.microsoft.com/office/drawing/2014/main" id="{F91B5631-B37C-8D20-7479-B787167F6E42}"/>
              </a:ext>
            </a:extLst>
          </p:cNvPr>
          <p:cNvSpPr txBox="1"/>
          <p:nvPr/>
        </p:nvSpPr>
        <p:spPr>
          <a:xfrm>
            <a:off x="533400" y="274722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iterator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range&amp;);</a:t>
            </a:r>
          </a:p>
        </p:txBody>
      </p:sp>
      <p:sp>
        <p:nvSpPr>
          <p:cNvPr id="11" name="TextBox 10">
            <a:extLst>
              <a:ext uri="{FF2B5EF4-FFF2-40B4-BE49-F238E27FC236}">
                <a16:creationId xmlns:a16="http://schemas.microsoft.com/office/drawing/2014/main" id="{11C9C4EE-9930-FAA7-EF88-7CB67ED2BCD0}"/>
              </a:ext>
            </a:extLst>
          </p:cNvPr>
          <p:cNvSpPr txBox="1"/>
          <p:nvPr/>
        </p:nvSpPr>
        <p:spPr>
          <a:xfrm>
            <a:off x="533400" y="304664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ranges::</a:t>
            </a:r>
            <a:r>
              <a:rPr lang="en-US" sz="1400" b="1" dirty="0">
                <a:latin typeface="Courier New" pitchFamily="49" charset="0"/>
                <a:cs typeface="Courier New" pitchFamily="49" charset="0"/>
              </a:rPr>
              <a:t>dangling</a:t>
            </a:r>
            <a:r>
              <a:rPr lang="en-US" sz="1400" dirty="0">
                <a:latin typeface="Courier New" pitchFamily="49" charset="0"/>
                <a:cs typeface="Courier New" pitchFamily="49" charset="0"/>
              </a:rPr>
              <a:t>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t>
            </a:r>
            <a:r>
              <a:rPr lang="en-US" sz="1400" b="1" dirty="0">
                <a:latin typeface="Courier New" pitchFamily="49" charset="0"/>
                <a:cs typeface="Courier New" pitchFamily="49" charset="0"/>
              </a:rPr>
              <a:t>&amp;&amp;</a:t>
            </a:r>
            <a:r>
              <a:rPr lang="en-US" sz="1400" dirty="0">
                <a:latin typeface="Courier New" pitchFamily="49" charset="0"/>
                <a:cs typeface="Courier New" pitchFamily="49" charset="0"/>
              </a:rPr>
              <a:t>);</a:t>
            </a:r>
          </a:p>
        </p:txBody>
      </p:sp>
      <p:sp>
        <p:nvSpPr>
          <p:cNvPr id="9" name="Rounded Rectangular Callout 4">
            <a:extLst>
              <a:ext uri="{FF2B5EF4-FFF2-40B4-BE49-F238E27FC236}">
                <a16:creationId xmlns:a16="http://schemas.microsoft.com/office/drawing/2014/main" id="{F790969D-BBAA-F645-BDDF-F49473B2E6C0}"/>
              </a:ext>
            </a:extLst>
          </p:cNvPr>
          <p:cNvSpPr/>
          <p:nvPr/>
        </p:nvSpPr>
        <p:spPr>
          <a:xfrm>
            <a:off x="6856814" y="1509543"/>
            <a:ext cx="1747690" cy="639762"/>
          </a:xfrm>
          <a:prstGeom prst="wedgeRoundRectCallout">
            <a:avLst>
              <a:gd name="adj1" fmla="val -97218"/>
              <a:gd name="adj2" fmla="val 954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dangling iterator ?!</a:t>
            </a:r>
            <a:endParaRPr lang="cs-CZ" sz="1600" dirty="0">
              <a:solidFill>
                <a:schemeClr val="dk1"/>
              </a:solidFill>
            </a:endParaRPr>
          </a:p>
        </p:txBody>
      </p:sp>
      <p:sp>
        <p:nvSpPr>
          <p:cNvPr id="12" name="TextBox 11">
            <a:extLst>
              <a:ext uri="{FF2B5EF4-FFF2-40B4-BE49-F238E27FC236}">
                <a16:creationId xmlns:a16="http://schemas.microsoft.com/office/drawing/2014/main" id="{759011BD-2EBE-5EDD-3B36-44516AB085AB}"/>
              </a:ext>
            </a:extLst>
          </p:cNvPr>
          <p:cNvSpPr txBox="1"/>
          <p:nvPr/>
        </p:nvSpPr>
        <p:spPr>
          <a:xfrm>
            <a:off x="533400" y="3455982"/>
            <a:ext cx="56205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solidFill>
                  <a:srgbClr val="C00000"/>
                </a:solidFill>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13" name="Rounded Rectangular Callout 4">
            <a:extLst>
              <a:ext uri="{FF2B5EF4-FFF2-40B4-BE49-F238E27FC236}">
                <a16:creationId xmlns:a16="http://schemas.microsoft.com/office/drawing/2014/main" id="{BD160307-8143-BCC8-9C97-4485E08E67BA}"/>
              </a:ext>
            </a:extLst>
          </p:cNvPr>
          <p:cNvSpPr/>
          <p:nvPr/>
        </p:nvSpPr>
        <p:spPr>
          <a:xfrm>
            <a:off x="6856813" y="2949276"/>
            <a:ext cx="1747691" cy="639762"/>
          </a:xfrm>
          <a:prstGeom prst="wedgeRoundRectCallout">
            <a:avLst>
              <a:gd name="adj1" fmla="val -121613"/>
              <a:gd name="adj2" fmla="val 849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dereferencing</a:t>
            </a:r>
          </a:p>
          <a:p>
            <a:pPr algn="ctr"/>
            <a:r>
              <a:rPr lang="en-US" sz="1600" dirty="0"/>
              <a:t>compiler error</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7CEC9C62-8C01-D0CC-D63E-55C445CCED92}"/>
              </a:ext>
            </a:extLst>
          </p:cNvPr>
          <p:cNvSpPr/>
          <p:nvPr/>
        </p:nvSpPr>
        <p:spPr>
          <a:xfrm>
            <a:off x="6856813" y="3589038"/>
            <a:ext cx="1747691" cy="639762"/>
          </a:xfrm>
          <a:prstGeom prst="wedgeRoundRectCallout">
            <a:avLst>
              <a:gd name="adj1" fmla="val -121280"/>
              <a:gd name="adj2" fmla="val -149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compile-time protection</a:t>
            </a:r>
            <a:endParaRPr lang="cs-CZ" sz="1600" dirty="0">
              <a:solidFill>
                <a:schemeClr val="dk1"/>
              </a:solidFill>
            </a:endParaRPr>
          </a:p>
        </p:txBody>
      </p:sp>
      <p:sp>
        <p:nvSpPr>
          <p:cNvPr id="15" name="Rounded Rectangular Callout 4">
            <a:extLst>
              <a:ext uri="{FF2B5EF4-FFF2-40B4-BE49-F238E27FC236}">
                <a16:creationId xmlns:a16="http://schemas.microsoft.com/office/drawing/2014/main" id="{A3A1CE46-E97B-80B5-A50A-EF56571D6B0F}"/>
              </a:ext>
            </a:extLst>
          </p:cNvPr>
          <p:cNvSpPr/>
          <p:nvPr/>
        </p:nvSpPr>
        <p:spPr>
          <a:xfrm>
            <a:off x="6856814" y="2229409"/>
            <a:ext cx="1747690" cy="639762"/>
          </a:xfrm>
          <a:prstGeom prst="wedgeRoundRectCallout">
            <a:avLst>
              <a:gd name="adj1" fmla="val -113846"/>
              <a:gd name="adj2" fmla="val 1066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all ranges algorithms</a:t>
            </a:r>
            <a:endParaRPr lang="cs-CZ" sz="1600" dirty="0">
              <a:solidFill>
                <a:schemeClr val="dk1"/>
              </a:solidFill>
            </a:endParaRPr>
          </a:p>
        </p:txBody>
      </p:sp>
      <p:sp>
        <p:nvSpPr>
          <p:cNvPr id="4" name="TextBox 3">
            <a:extLst>
              <a:ext uri="{FF2B5EF4-FFF2-40B4-BE49-F238E27FC236}">
                <a16:creationId xmlns:a16="http://schemas.microsoft.com/office/drawing/2014/main" id="{9C950EC4-D825-51A2-761F-319A24878A2D}"/>
              </a:ext>
            </a:extLst>
          </p:cNvPr>
          <p:cNvSpPr txBox="1"/>
          <p:nvPr/>
        </p:nvSpPr>
        <p:spPr>
          <a:xfrm>
            <a:off x="513767" y="4228800"/>
            <a:ext cx="562051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string s = "Hello world";</a:t>
            </a:r>
          </a:p>
          <a:p>
            <a:r>
              <a:rPr lang="en-US" sz="1400" dirty="0">
                <a:latin typeface="Courier New" pitchFamily="49" charset="0"/>
                <a:cs typeface="Courier New" pitchFamily="49" charset="0"/>
              </a:rPr>
              <a:t>auto it =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{s}.begin(); // </a:t>
            </a:r>
            <a:r>
              <a:rPr lang="en-US" sz="1400" dirty="0" err="1">
                <a:latin typeface="Courier New" pitchFamily="49" charset="0"/>
                <a:cs typeface="Courier New" pitchFamily="49" charset="0"/>
              </a:rPr>
              <a:t>dtto</a:t>
            </a:r>
            <a:r>
              <a:rPr lang="en-US" sz="1400" dirty="0">
                <a:latin typeface="Courier New" pitchFamily="49" charset="0"/>
                <a:cs typeface="Courier New" pitchFamily="49" charset="0"/>
              </a:rPr>
              <a:t>: span</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a:solidFill>
                  <a:schemeClr val="tx1"/>
                </a:solidFill>
                <a:latin typeface="Courier New" pitchFamily="49" charset="0"/>
                <a:cs typeface="Courier New" pitchFamily="49" charset="0"/>
              </a:rPr>
              <a:t>*it</a:t>
            </a:r>
            <a:r>
              <a:rPr lang="en-US" sz="1400" dirty="0">
                <a:latin typeface="Courier New" pitchFamily="49" charset="0"/>
                <a:cs typeface="Courier New" pitchFamily="49" charset="0"/>
              </a:rPr>
              <a:t>;		        // OK</a:t>
            </a:r>
          </a:p>
        </p:txBody>
      </p:sp>
      <p:sp>
        <p:nvSpPr>
          <p:cNvPr id="20" name="Content Placeholder 3">
            <a:extLst>
              <a:ext uri="{FF2B5EF4-FFF2-40B4-BE49-F238E27FC236}">
                <a16:creationId xmlns:a16="http://schemas.microsoft.com/office/drawing/2014/main" id="{B1A5FAAC-876D-7338-ADBA-226A4D3CC24F}"/>
              </a:ext>
            </a:extLst>
          </p:cNvPr>
          <p:cNvSpPr>
            <a:spLocks noGrp="1"/>
          </p:cNvSpPr>
          <p:nvPr>
            <p:ph idx="1"/>
          </p:nvPr>
        </p:nvSpPr>
        <p:spPr>
          <a:xfrm>
            <a:off x="228600" y="5153001"/>
            <a:ext cx="8763000" cy="1019198"/>
          </a:xfrm>
        </p:spPr>
        <p:txBody>
          <a:bodyPr>
            <a:normAutofit/>
          </a:bodyPr>
          <a:lstStyle/>
          <a:p>
            <a:r>
              <a:rPr lang="en-US" dirty="0"/>
              <a:t>dangling protection can be disabled</a:t>
            </a:r>
            <a:br>
              <a:rPr lang="en-US" dirty="0"/>
            </a:br>
            <a:r>
              <a:rPr lang="en-US" dirty="0"/>
              <a:t>by specializing the </a:t>
            </a:r>
            <a:r>
              <a:rPr lang="en-US" sz="1600" b="1" dirty="0" err="1">
                <a:solidFill>
                  <a:schemeClr val="dk1"/>
                </a:solidFill>
                <a:latin typeface="Courier New" pitchFamily="49" charset="0"/>
                <a:cs typeface="Courier New" pitchFamily="49" charset="0"/>
              </a:rPr>
              <a:t>enable_borrowed_range</a:t>
            </a:r>
            <a:r>
              <a:rPr lang="en-US" sz="1600" b="1" dirty="0">
                <a:solidFill>
                  <a:schemeClr val="dk1"/>
                </a:solidFill>
                <a:latin typeface="Courier New" pitchFamily="49" charset="0"/>
                <a:cs typeface="Courier New" pitchFamily="49" charset="0"/>
              </a:rPr>
              <a:t> </a:t>
            </a:r>
            <a:r>
              <a:rPr lang="en-US" dirty="0"/>
              <a:t>trait</a:t>
            </a:r>
            <a:endParaRPr lang="cs-CZ" dirty="0"/>
          </a:p>
        </p:txBody>
      </p:sp>
      <p:sp>
        <p:nvSpPr>
          <p:cNvPr id="21" name="TextBox 20">
            <a:extLst>
              <a:ext uri="{FF2B5EF4-FFF2-40B4-BE49-F238E27FC236}">
                <a16:creationId xmlns:a16="http://schemas.microsoft.com/office/drawing/2014/main" id="{56DFB060-4AA8-AF37-2BB4-9C5327B0F588}"/>
              </a:ext>
            </a:extLst>
          </p:cNvPr>
          <p:cNvSpPr txBox="1"/>
          <p:nvPr/>
        </p:nvSpPr>
        <p:spPr>
          <a:xfrm>
            <a:off x="3429000" y="5910589"/>
            <a:ext cx="5257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enable_borrowed_range</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MyStrRef</a:t>
            </a:r>
            <a:r>
              <a:rPr lang="en-US" sz="1400" dirty="0">
                <a:latin typeface="Courier New" pitchFamily="49" charset="0"/>
                <a:cs typeface="Courier New" pitchFamily="49" charset="0"/>
              </a:rPr>
              <a:t>&gt; = true;</a:t>
            </a:r>
          </a:p>
        </p:txBody>
      </p:sp>
      <p:sp>
        <p:nvSpPr>
          <p:cNvPr id="22" name="Rounded Rectangular Callout 4">
            <a:extLst>
              <a:ext uri="{FF2B5EF4-FFF2-40B4-BE49-F238E27FC236}">
                <a16:creationId xmlns:a16="http://schemas.microsoft.com/office/drawing/2014/main" id="{6490EA30-7D2A-EBE9-1DD3-3B7A04623B34}"/>
              </a:ext>
            </a:extLst>
          </p:cNvPr>
          <p:cNvSpPr/>
          <p:nvPr/>
        </p:nvSpPr>
        <p:spPr>
          <a:xfrm>
            <a:off x="6863163" y="4308296"/>
            <a:ext cx="1747690" cy="639762"/>
          </a:xfrm>
          <a:prstGeom prst="wedgeRoundRectCallout">
            <a:avLst>
              <a:gd name="adj1" fmla="val -113588"/>
              <a:gd name="adj2" fmla="val -42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borrowed range</a:t>
            </a:r>
            <a:endParaRPr lang="cs-CZ" sz="1600" dirty="0">
              <a:solidFill>
                <a:schemeClr val="dk1"/>
              </a:solidFill>
            </a:endParaRPr>
          </a:p>
        </p:txBody>
      </p:sp>
      <p:sp>
        <p:nvSpPr>
          <p:cNvPr id="19" name="Rounded Rectangular Callout 4">
            <a:extLst>
              <a:ext uri="{FF2B5EF4-FFF2-40B4-BE49-F238E27FC236}">
                <a16:creationId xmlns:a16="http://schemas.microsoft.com/office/drawing/2014/main" id="{EA310FD0-17D8-87A9-F2A9-F2578712AB48}"/>
              </a:ext>
            </a:extLst>
          </p:cNvPr>
          <p:cNvSpPr/>
          <p:nvPr/>
        </p:nvSpPr>
        <p:spPr>
          <a:xfrm>
            <a:off x="6856813" y="4948058"/>
            <a:ext cx="1747690" cy="639762"/>
          </a:xfrm>
          <a:prstGeom prst="wedgeRoundRectCallout">
            <a:avLst>
              <a:gd name="adj1" fmla="val -113137"/>
              <a:gd name="adj2" fmla="val -627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protection</a:t>
            </a:r>
            <a:br>
              <a:rPr lang="en-US" sz="1600" dirty="0">
                <a:solidFill>
                  <a:schemeClr val="dk1"/>
                </a:solidFill>
              </a:rPr>
            </a:br>
            <a:r>
              <a:rPr lang="en-US" sz="1600" dirty="0">
                <a:solidFill>
                  <a:schemeClr val="dk1"/>
                </a:solidFill>
              </a:rPr>
              <a:t>not needed</a:t>
            </a:r>
            <a:endParaRPr lang="cs-CZ" sz="1600" dirty="0">
              <a:solidFill>
                <a:schemeClr val="dk1"/>
              </a:solidFill>
            </a:endParaRPr>
          </a:p>
        </p:txBody>
      </p:sp>
      <p:sp>
        <p:nvSpPr>
          <p:cNvPr id="2" name="Lightning Bolt 1">
            <a:extLst>
              <a:ext uri="{FF2B5EF4-FFF2-40B4-BE49-F238E27FC236}">
                <a16:creationId xmlns:a16="http://schemas.microsoft.com/office/drawing/2014/main" id="{0A272EE7-1784-4739-19D6-B1EEC93C8411}"/>
              </a:ext>
            </a:extLst>
          </p:cNvPr>
          <p:cNvSpPr/>
          <p:nvPr/>
        </p:nvSpPr>
        <p:spPr>
          <a:xfrm>
            <a:off x="5562600" y="2288282"/>
            <a:ext cx="174038" cy="373589"/>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7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0" grpId="0" animBg="1"/>
      <p:bldP spid="11" grpId="0" animBg="1"/>
      <p:bldP spid="9" grpId="0" animBg="1"/>
      <p:bldP spid="12" grpId="0" animBg="1"/>
      <p:bldP spid="13" grpId="0" animBg="1"/>
      <p:bldP spid="14" grpId="0" animBg="1"/>
      <p:bldP spid="15" grpId="0" animBg="1"/>
      <p:bldP spid="4" grpId="0" animBg="1"/>
      <p:bldP spid="20" grpId="0" build="p"/>
      <p:bldP spid="21" grpId="0" animBg="1"/>
      <p:bldP spid="22" grpId="0" animBg="1"/>
      <p:bldP spid="19"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78EEC-BD22-DD30-EBC5-33D5B39C830E}"/>
              </a:ext>
            </a:extLst>
          </p:cNvPr>
          <p:cNvSpPr>
            <a:spLocks noGrp="1"/>
          </p:cNvSpPr>
          <p:nvPr>
            <p:ph idx="1"/>
          </p:nvPr>
        </p:nvSpPr>
        <p:spPr/>
        <p:txBody>
          <a:bodyPr/>
          <a:lstStyle/>
          <a:p>
            <a:r>
              <a:rPr lang="en-US" dirty="0"/>
              <a:t>view is a range that</a:t>
            </a:r>
          </a:p>
          <a:p>
            <a:pPr lvl="1"/>
            <a:r>
              <a:rPr lang="en-US" dirty="0"/>
              <a:t>its </a:t>
            </a:r>
            <a:r>
              <a:rPr lang="en-US" b="1" dirty="0"/>
              <a:t>move</a:t>
            </a:r>
            <a:r>
              <a:rPr lang="en-US" dirty="0"/>
              <a:t> operations are </a:t>
            </a:r>
            <a:r>
              <a:rPr lang="en-US" b="1" dirty="0"/>
              <a:t>constant</a:t>
            </a:r>
            <a:r>
              <a:rPr lang="en-US" dirty="0"/>
              <a:t>-time</a:t>
            </a:r>
          </a:p>
          <a:p>
            <a:pPr lvl="2"/>
            <a:r>
              <a:rPr lang="en-US" dirty="0"/>
              <a:t>don't depend on the view size</a:t>
            </a:r>
          </a:p>
          <a:p>
            <a:pPr lvl="1"/>
            <a:r>
              <a:rPr lang="en-US" dirty="0"/>
              <a:t>its </a:t>
            </a:r>
            <a:r>
              <a:rPr lang="en-US" b="1" dirty="0"/>
              <a:t>copy</a:t>
            </a:r>
            <a:r>
              <a:rPr lang="en-US" dirty="0"/>
              <a:t> operations are </a:t>
            </a:r>
            <a:r>
              <a:rPr lang="en-US" b="1" dirty="0"/>
              <a:t>constant</a:t>
            </a:r>
            <a:r>
              <a:rPr lang="en-US" dirty="0"/>
              <a:t>-time</a:t>
            </a:r>
          </a:p>
          <a:p>
            <a:pPr lvl="2"/>
            <a:r>
              <a:rPr lang="en-US" dirty="0"/>
              <a:t>if it is copyable</a:t>
            </a:r>
          </a:p>
          <a:p>
            <a:pPr lvl="1"/>
            <a:r>
              <a:rPr lang="en-US" b="1" dirty="0"/>
              <a:t>destruction</a:t>
            </a:r>
            <a:r>
              <a:rPr lang="en-US" dirty="0"/>
              <a:t> of a </a:t>
            </a:r>
            <a:r>
              <a:rPr lang="en-US" b="1" dirty="0"/>
              <a:t>moved</a:t>
            </a:r>
            <a:r>
              <a:rPr lang="en-US" dirty="0"/>
              <a:t>-from object is </a:t>
            </a:r>
            <a:r>
              <a:rPr lang="en-US" b="1" dirty="0"/>
              <a:t>constant</a:t>
            </a:r>
            <a:r>
              <a:rPr lang="en-US" dirty="0"/>
              <a:t>-time</a:t>
            </a:r>
          </a:p>
          <a:p>
            <a:pPr lvl="2"/>
            <a:r>
              <a:rPr lang="en-US" dirty="0"/>
              <a:t>otherwise, destruction is O(n)</a:t>
            </a:r>
          </a:p>
          <a:p>
            <a:pPr lvl="1"/>
            <a:r>
              <a:rPr lang="en-US" dirty="0"/>
              <a:t>usually non-owning, lazy evaluation</a:t>
            </a:r>
          </a:p>
          <a:p>
            <a:pPr lvl="1"/>
            <a:r>
              <a:rPr lang="en-US" dirty="0"/>
              <a:t>expected to be passed by value</a:t>
            </a:r>
          </a:p>
          <a:p>
            <a:pPr lvl="2"/>
            <a:r>
              <a:rPr lang="en-US" dirty="0"/>
              <a:t>no </a:t>
            </a:r>
            <a:r>
              <a:rPr lang="en-US" sz="1600" b="1" dirty="0">
                <a:solidFill>
                  <a:schemeClr val="dk1"/>
                </a:solidFill>
                <a:latin typeface="Courier New" pitchFamily="49" charset="0"/>
                <a:cs typeface="Courier New" pitchFamily="49" charset="0"/>
              </a:rPr>
              <a:t>const&amp;</a:t>
            </a:r>
            <a:r>
              <a:rPr lang="en-US" dirty="0"/>
              <a:t> - caching</a:t>
            </a:r>
            <a:endParaRPr lang="en-US" sz="800" dirty="0"/>
          </a:p>
          <a:p>
            <a:r>
              <a:rPr lang="en-US" dirty="0"/>
              <a:t>these properties cannot be determined by compilers</a:t>
            </a:r>
          </a:p>
          <a:p>
            <a:r>
              <a:rPr lang="en-US" dirty="0"/>
              <a:t>user-defined type can be specified as a view</a:t>
            </a:r>
          </a:p>
          <a:p>
            <a:pPr lvl="1"/>
            <a:r>
              <a:rPr lang="en-US" b="1" dirty="0" err="1">
                <a:solidFill>
                  <a:schemeClr val="dk1"/>
                </a:solidFill>
                <a:latin typeface="Courier New" pitchFamily="49" charset="0"/>
                <a:cs typeface="Courier New" pitchFamily="49" charset="0"/>
              </a:rPr>
              <a:t>enable_view</a:t>
            </a:r>
            <a:r>
              <a:rPr lang="en-US" b="1" dirty="0">
                <a:solidFill>
                  <a:schemeClr val="dk1"/>
                </a:solidFill>
                <a:latin typeface="Courier New" pitchFamily="49" charset="0"/>
                <a:cs typeface="Courier New" pitchFamily="49" charset="0"/>
              </a:rPr>
              <a:t> </a:t>
            </a:r>
            <a:r>
              <a:rPr lang="en-US" dirty="0"/>
              <a:t>trait</a:t>
            </a:r>
          </a:p>
          <a:p>
            <a:pPr lvl="1"/>
            <a:r>
              <a:rPr lang="en-US" dirty="0"/>
              <a:t>or inherited from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view_base</a:t>
            </a:r>
            <a:r>
              <a:rPr lang="en-US" b="1" dirty="0">
                <a:solidFill>
                  <a:schemeClr val="dk1"/>
                </a:solidFill>
                <a:latin typeface="Courier New" pitchFamily="49" charset="0"/>
                <a:cs typeface="Courier New" pitchFamily="49" charset="0"/>
              </a:rPr>
              <a:t> </a:t>
            </a:r>
          </a:p>
          <a:p>
            <a:pPr lvl="1"/>
            <a:r>
              <a:rPr lang="en-US" dirty="0"/>
              <a:t>or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view_interface</a:t>
            </a:r>
            <a:endParaRPr lang="en-US" b="1" dirty="0">
              <a:solidFill>
                <a:schemeClr val="dk1"/>
              </a:solidFill>
              <a:latin typeface="Courier New" pitchFamily="49" charset="0"/>
              <a:cs typeface="Courier New" pitchFamily="49" charset="0"/>
            </a:endParaRPr>
          </a:p>
          <a:p>
            <a:endParaRPr lang="en-US" dirty="0"/>
          </a:p>
        </p:txBody>
      </p:sp>
      <p:sp>
        <p:nvSpPr>
          <p:cNvPr id="3" name="Title 2">
            <a:extLst>
              <a:ext uri="{FF2B5EF4-FFF2-40B4-BE49-F238E27FC236}">
                <a16:creationId xmlns:a16="http://schemas.microsoft.com/office/drawing/2014/main" id="{3F77F31C-1E16-D408-8675-1518997D98DC}"/>
              </a:ext>
            </a:extLst>
          </p:cNvPr>
          <p:cNvSpPr>
            <a:spLocks noGrp="1"/>
          </p:cNvSpPr>
          <p:nvPr>
            <p:ph type="title"/>
          </p:nvPr>
        </p:nvSpPr>
        <p:spPr/>
        <p:txBody>
          <a:bodyPr/>
          <a:lstStyle/>
          <a:p>
            <a:r>
              <a:rPr lang="en-US" dirty="0"/>
              <a:t>View definition</a:t>
            </a:r>
            <a:endParaRPr lang="cs-CZ" dirty="0"/>
          </a:p>
        </p:txBody>
      </p:sp>
      <p:sp>
        <p:nvSpPr>
          <p:cNvPr id="4" name="AutoShape 30">
            <a:extLst>
              <a:ext uri="{FF2B5EF4-FFF2-40B4-BE49-F238E27FC236}">
                <a16:creationId xmlns:a16="http://schemas.microsoft.com/office/drawing/2014/main" id="{2BCD63B9-A458-7447-FCC0-F312E20CA3FB}"/>
              </a:ext>
            </a:extLst>
          </p:cNvPr>
          <p:cNvSpPr>
            <a:spLocks noChangeArrowheads="1"/>
          </p:cNvSpPr>
          <p:nvPr/>
        </p:nvSpPr>
        <p:spPr bwMode="auto">
          <a:xfrm>
            <a:off x="7620000" y="419099"/>
            <a:ext cx="1219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r>
              <a:rPr lang="en-US" sz="1200" dirty="0">
                <a:latin typeface="Lucida Sans Unicode" panose="020B0602030504020204" pitchFamily="34" charset="0"/>
                <a:cs typeface="Lucida Sans Unicode" panose="020B0602030504020204" pitchFamily="34" charset="0"/>
              </a:rPr>
              <a:t>⇝</a:t>
            </a:r>
            <a:r>
              <a:rPr lang="en-US" sz="1200" dirty="0"/>
              <a:t>20</a:t>
            </a:r>
          </a:p>
        </p:txBody>
      </p:sp>
      <p:sp>
        <p:nvSpPr>
          <p:cNvPr id="5" name="TextBox 4">
            <a:extLst>
              <a:ext uri="{FF2B5EF4-FFF2-40B4-BE49-F238E27FC236}">
                <a16:creationId xmlns:a16="http://schemas.microsoft.com/office/drawing/2014/main" id="{168045BA-2717-5C8D-9F8B-358FA90C9450}"/>
              </a:ext>
            </a:extLst>
          </p:cNvPr>
          <p:cNvSpPr txBox="1"/>
          <p:nvPr/>
        </p:nvSpPr>
        <p:spPr>
          <a:xfrm>
            <a:off x="381000" y="5420380"/>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enable_view</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&gt; = true;</a:t>
            </a:r>
          </a:p>
        </p:txBody>
      </p:sp>
      <p:sp>
        <p:nvSpPr>
          <p:cNvPr id="6" name="TextBox 5">
            <a:extLst>
              <a:ext uri="{FF2B5EF4-FFF2-40B4-BE49-F238E27FC236}">
                <a16:creationId xmlns:a16="http://schemas.microsoft.com/office/drawing/2014/main" id="{FEB4F4BB-6262-F31B-059A-C269B841B0CF}"/>
              </a:ext>
            </a:extLst>
          </p:cNvPr>
          <p:cNvSpPr txBox="1"/>
          <p:nvPr/>
        </p:nvSpPr>
        <p:spPr>
          <a:xfrm>
            <a:off x="381000" y="5997282"/>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 public ranges::</a:t>
            </a:r>
            <a:r>
              <a:rPr lang="en-US" sz="1400" b="1" dirty="0" err="1">
                <a:latin typeface="Courier New" pitchFamily="49" charset="0"/>
                <a:cs typeface="Courier New" pitchFamily="49" charset="0"/>
              </a:rPr>
              <a:t>view_base</a:t>
            </a:r>
            <a:r>
              <a:rPr lang="en-US" sz="1400" dirty="0">
                <a:latin typeface="Courier New" pitchFamily="49" charset="0"/>
                <a:cs typeface="Courier New" pitchFamily="49" charset="0"/>
              </a:rPr>
              <a:t> { .. };</a:t>
            </a:r>
          </a:p>
        </p:txBody>
      </p:sp>
      <p:sp>
        <p:nvSpPr>
          <p:cNvPr id="10" name="Rounded Rectangle 7">
            <a:extLst>
              <a:ext uri="{FF2B5EF4-FFF2-40B4-BE49-F238E27FC236}">
                <a16:creationId xmlns:a16="http://schemas.microsoft.com/office/drawing/2014/main" id="{60828F5E-162C-C623-D237-11C9E931F069}"/>
              </a:ext>
            </a:extLst>
          </p:cNvPr>
          <p:cNvSpPr/>
          <p:nvPr/>
        </p:nvSpPr>
        <p:spPr>
          <a:xfrm>
            <a:off x="5029200" y="5298188"/>
            <a:ext cx="3591426" cy="745432"/>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Tristan Brindle:</a:t>
            </a:r>
          </a:p>
          <a:p>
            <a:pPr algn="ctr"/>
            <a:r>
              <a:rPr lang="en-US" sz="1200" dirty="0">
                <a:solidFill>
                  <a:schemeClr val="tx1"/>
                </a:solidFill>
              </a:rPr>
              <a:t>C++20 Ranges in Practice</a:t>
            </a:r>
          </a:p>
          <a:p>
            <a:pPr algn="ctr"/>
            <a:r>
              <a:rPr lang="en-US" sz="1200" dirty="0">
                <a:solidFill>
                  <a:srgbClr val="0070C0"/>
                </a:solidFill>
              </a:rPr>
              <a:t>www.youtube.com/watch?v=L0bhZp6HMDM</a:t>
            </a:r>
          </a:p>
        </p:txBody>
      </p:sp>
      <p:sp>
        <p:nvSpPr>
          <p:cNvPr id="7" name="Rounded Rectangle 7">
            <a:extLst>
              <a:ext uri="{FF2B5EF4-FFF2-40B4-BE49-F238E27FC236}">
                <a16:creationId xmlns:a16="http://schemas.microsoft.com/office/drawing/2014/main" id="{2B79ACCA-3261-C186-8709-D855E255C420}"/>
              </a:ext>
            </a:extLst>
          </p:cNvPr>
          <p:cNvSpPr/>
          <p:nvPr/>
        </p:nvSpPr>
        <p:spPr>
          <a:xfrm>
            <a:off x="5026152" y="6038009"/>
            <a:ext cx="3591426" cy="4953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Conquering C++20 Ranges</a:t>
            </a:r>
          </a:p>
          <a:p>
            <a:pPr algn="ctr"/>
            <a:r>
              <a:rPr lang="en-US" sz="1200" dirty="0">
                <a:solidFill>
                  <a:srgbClr val="0070C0"/>
                </a:solidFill>
              </a:rPr>
              <a:t>www.youtube.com/watch?v=3MBtLeyJKg0</a:t>
            </a:r>
          </a:p>
        </p:txBody>
      </p:sp>
      <p:sp>
        <p:nvSpPr>
          <p:cNvPr id="8" name="AutoShape 30">
            <a:extLst>
              <a:ext uri="{FF2B5EF4-FFF2-40B4-BE49-F238E27FC236}">
                <a16:creationId xmlns:a16="http://schemas.microsoft.com/office/drawing/2014/main" id="{92CEFD93-C1F2-1860-77E7-4A8F8F1915E6}"/>
              </a:ext>
            </a:extLst>
          </p:cNvPr>
          <p:cNvSpPr>
            <a:spLocks noChangeArrowheads="1"/>
          </p:cNvSpPr>
          <p:nvPr/>
        </p:nvSpPr>
        <p:spPr bwMode="auto">
          <a:xfrm>
            <a:off x="6629400" y="772567"/>
            <a:ext cx="2209800" cy="718008"/>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'new' C++23 definition, retroactively changed the 'old' C++20 definition</a:t>
            </a:r>
          </a:p>
        </p:txBody>
      </p:sp>
    </p:spTree>
    <p:extLst>
      <p:ext uri="{BB962C8B-B14F-4D97-AF65-F5344CB8AC3E}">
        <p14:creationId xmlns:p14="http://schemas.microsoft.com/office/powerpoint/2010/main" val="38212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8E65C-1FBD-A064-F587-10E3CE621919}"/>
              </a:ext>
            </a:extLst>
          </p:cNvPr>
          <p:cNvSpPr>
            <a:spLocks noGrp="1"/>
          </p:cNvSpPr>
          <p:nvPr>
            <p:ph idx="1"/>
          </p:nvPr>
        </p:nvSpPr>
        <p:spPr/>
        <p:txBody>
          <a:bodyPr/>
          <a:lstStyle/>
          <a:p>
            <a:r>
              <a:rPr lang="en-US" dirty="0"/>
              <a:t>any movable range can be turned into a view using </a:t>
            </a:r>
            <a:r>
              <a:rPr lang="en-US" sz="1600" b="1" dirty="0">
                <a:solidFill>
                  <a:schemeClr val="dk1"/>
                </a:solidFill>
                <a:latin typeface="Courier New" pitchFamily="49" charset="0"/>
                <a:cs typeface="Courier New" pitchFamily="49" charset="0"/>
              </a:rPr>
              <a:t>std::views::all</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view adaptors</a:t>
            </a:r>
          </a:p>
          <a:p>
            <a:pPr lvl="1"/>
            <a:r>
              <a:rPr lang="en-US" dirty="0"/>
              <a:t>implicit conversion of arguments to views</a:t>
            </a:r>
          </a:p>
          <a:p>
            <a:pPr lvl="1"/>
            <a:r>
              <a:rPr lang="en-US" dirty="0"/>
              <a:t>pipes</a:t>
            </a:r>
          </a:p>
        </p:txBody>
      </p:sp>
      <p:sp>
        <p:nvSpPr>
          <p:cNvPr id="3" name="Title 2">
            <a:extLst>
              <a:ext uri="{FF2B5EF4-FFF2-40B4-BE49-F238E27FC236}">
                <a16:creationId xmlns:a16="http://schemas.microsoft.com/office/drawing/2014/main" id="{336CA1AE-48BB-A900-6D29-E5F5B72F9787}"/>
              </a:ext>
            </a:extLst>
          </p:cNvPr>
          <p:cNvSpPr>
            <a:spLocks noGrp="1"/>
          </p:cNvSpPr>
          <p:nvPr>
            <p:ph type="title"/>
          </p:nvPr>
        </p:nvSpPr>
        <p:spPr/>
        <p:txBody>
          <a:bodyPr/>
          <a:lstStyle/>
          <a:p>
            <a:r>
              <a:rPr lang="en-US" dirty="0"/>
              <a:t>Conversion of ranges and views</a:t>
            </a:r>
            <a:endParaRPr lang="cs-CZ" dirty="0"/>
          </a:p>
        </p:txBody>
      </p:sp>
      <p:sp>
        <p:nvSpPr>
          <p:cNvPr id="4" name="TextBox 3">
            <a:extLst>
              <a:ext uri="{FF2B5EF4-FFF2-40B4-BE49-F238E27FC236}">
                <a16:creationId xmlns:a16="http://schemas.microsoft.com/office/drawing/2014/main" id="{E7781C0B-3DD1-3EEC-76EC-74ED213B2502}"/>
              </a:ext>
            </a:extLst>
          </p:cNvPr>
          <p:cNvSpPr txBox="1"/>
          <p:nvPr/>
        </p:nvSpPr>
        <p:spPr>
          <a:xfrm>
            <a:off x="3031783" y="1895373"/>
            <a:ext cx="4816817"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view1 = std::views::all(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view2 = std::views::all(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7" name="Rounded Rectangular Callout 4">
            <a:extLst>
              <a:ext uri="{FF2B5EF4-FFF2-40B4-BE49-F238E27FC236}">
                <a16:creationId xmlns:a16="http://schemas.microsoft.com/office/drawing/2014/main" id="{D9C00459-C7DA-6118-B602-26C81A0900CB}"/>
              </a:ext>
            </a:extLst>
          </p:cNvPr>
          <p:cNvSpPr/>
          <p:nvPr/>
        </p:nvSpPr>
        <p:spPr>
          <a:xfrm>
            <a:off x="457201" y="1438173"/>
            <a:ext cx="2049292" cy="831850"/>
          </a:xfrm>
          <a:prstGeom prst="wedgeRoundRectCallout">
            <a:avLst>
              <a:gd name="adj1" fmla="val 76701"/>
              <a:gd name="adj2" fmla="val 444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ref_view</a:t>
            </a:r>
            <a:endParaRPr lang="en-US" sz="1600" dirty="0">
              <a:solidFill>
                <a:schemeClr val="dk1"/>
              </a:solidFill>
            </a:endParaRPr>
          </a:p>
          <a:p>
            <a:pPr algn="ctr"/>
            <a:r>
              <a:rPr lang="en-US" sz="1600" dirty="0">
                <a:solidFill>
                  <a:schemeClr val="dk1"/>
                </a:solidFill>
              </a:rPr>
              <a:t>object containing</a:t>
            </a:r>
            <a:br>
              <a:rPr lang="en-US" sz="1600" dirty="0">
                <a:solidFill>
                  <a:schemeClr val="dk1"/>
                </a:solidFill>
              </a:rPr>
            </a:br>
            <a:r>
              <a:rPr lang="en-US" sz="1600" dirty="0">
                <a:solidFill>
                  <a:schemeClr val="dk1"/>
                </a:solidFill>
              </a:rPr>
              <a:t>a pointer</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E6CCCDFC-8A6F-AA1F-FF55-BFA548F15E66}"/>
              </a:ext>
            </a:extLst>
          </p:cNvPr>
          <p:cNvSpPr/>
          <p:nvPr/>
        </p:nvSpPr>
        <p:spPr>
          <a:xfrm>
            <a:off x="4114800" y="2865726"/>
            <a:ext cx="1600200" cy="612115"/>
          </a:xfrm>
          <a:prstGeom prst="wedgeRoundRectCallout">
            <a:avLst>
              <a:gd name="adj1" fmla="val -66112"/>
              <a:gd name="adj2" fmla="val -930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owning_view</a:t>
            </a:r>
            <a:endParaRPr lang="en-US" sz="1600" dirty="0">
              <a:solidFill>
                <a:schemeClr val="dk1"/>
              </a:solidFill>
            </a:endParaRPr>
          </a:p>
          <a:p>
            <a:pPr algn="ctr"/>
            <a:r>
              <a:rPr lang="en-US" sz="1600" dirty="0">
                <a:solidFill>
                  <a:schemeClr val="dk1"/>
                </a:solidFill>
              </a:rPr>
              <a:t>move-only</a:t>
            </a:r>
            <a:endParaRPr lang="cs-CZ" sz="1600" dirty="0">
              <a:solidFill>
                <a:schemeClr val="dk1"/>
              </a:solidFill>
            </a:endParaRPr>
          </a:p>
        </p:txBody>
      </p:sp>
      <p:sp>
        <p:nvSpPr>
          <p:cNvPr id="5" name="Rounded Rectangular Callout 4">
            <a:extLst>
              <a:ext uri="{FF2B5EF4-FFF2-40B4-BE49-F238E27FC236}">
                <a16:creationId xmlns:a16="http://schemas.microsoft.com/office/drawing/2014/main" id="{663BA0A8-3564-EA5B-9B64-35DA5EA86692}"/>
              </a:ext>
            </a:extLst>
          </p:cNvPr>
          <p:cNvSpPr/>
          <p:nvPr/>
        </p:nvSpPr>
        <p:spPr>
          <a:xfrm>
            <a:off x="457201" y="2270024"/>
            <a:ext cx="2022133" cy="457200"/>
          </a:xfrm>
          <a:prstGeom prst="wedgeRoundRectCallout">
            <a:avLst>
              <a:gd name="adj1" fmla="val 78803"/>
              <a:gd name="adj2" fmla="val -598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copyable movable</a:t>
            </a:r>
            <a:endParaRPr lang="cs-CZ" sz="1600" dirty="0">
              <a:solidFill>
                <a:schemeClr val="dk1"/>
              </a:solidFill>
            </a:endParaRPr>
          </a:p>
        </p:txBody>
      </p:sp>
      <p:sp>
        <p:nvSpPr>
          <p:cNvPr id="9" name="Rounded Rectangular Callout 4">
            <a:extLst>
              <a:ext uri="{FF2B5EF4-FFF2-40B4-BE49-F238E27FC236}">
                <a16:creationId xmlns:a16="http://schemas.microsoft.com/office/drawing/2014/main" id="{3B878963-8D0A-67BF-9480-01E44152D4A6}"/>
              </a:ext>
            </a:extLst>
          </p:cNvPr>
          <p:cNvSpPr/>
          <p:nvPr/>
        </p:nvSpPr>
        <p:spPr>
          <a:xfrm>
            <a:off x="6553200" y="2865726"/>
            <a:ext cx="1072464" cy="383846"/>
          </a:xfrm>
          <a:prstGeom prst="wedgeRoundRectCallout">
            <a:avLst>
              <a:gd name="adj1" fmla="val -54892"/>
              <a:gd name="adj2" fmla="val -1171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endParaRPr lang="cs-CZ" sz="1600" dirty="0">
              <a:solidFill>
                <a:schemeClr val="dk1"/>
              </a:solidFill>
            </a:endParaRPr>
          </a:p>
        </p:txBody>
      </p:sp>
      <p:sp>
        <p:nvSpPr>
          <p:cNvPr id="10" name="AutoShape 30">
            <a:extLst>
              <a:ext uri="{FF2B5EF4-FFF2-40B4-BE49-F238E27FC236}">
                <a16:creationId xmlns:a16="http://schemas.microsoft.com/office/drawing/2014/main" id="{511AACE9-9739-0B7D-69B6-32814661E8EC}"/>
              </a:ext>
            </a:extLst>
          </p:cNvPr>
          <p:cNvSpPr>
            <a:spLocks noChangeArrowheads="1"/>
          </p:cNvSpPr>
          <p:nvPr/>
        </p:nvSpPr>
        <p:spPr bwMode="auto">
          <a:xfrm>
            <a:off x="7747880" y="1992937"/>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11" name="AutoShape 30">
            <a:extLst>
              <a:ext uri="{FF2B5EF4-FFF2-40B4-BE49-F238E27FC236}">
                <a16:creationId xmlns:a16="http://schemas.microsoft.com/office/drawing/2014/main" id="{531D9037-8E6B-7DE9-2B3B-9327EDB3D379}"/>
              </a:ext>
            </a:extLst>
          </p:cNvPr>
          <p:cNvSpPr>
            <a:spLocks noChangeArrowheads="1"/>
          </p:cNvSpPr>
          <p:nvPr/>
        </p:nvSpPr>
        <p:spPr bwMode="auto">
          <a:xfrm>
            <a:off x="7747880" y="2308348"/>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12" name="TextBox 11">
            <a:extLst>
              <a:ext uri="{FF2B5EF4-FFF2-40B4-BE49-F238E27FC236}">
                <a16:creationId xmlns:a16="http://schemas.microsoft.com/office/drawing/2014/main" id="{0CB6B3E8-1C57-6FAC-6C37-097BF0609973}"/>
              </a:ext>
            </a:extLst>
          </p:cNvPr>
          <p:cNvSpPr txBox="1"/>
          <p:nvPr/>
        </p:nvSpPr>
        <p:spPr>
          <a:xfrm>
            <a:off x="634316" y="4648200"/>
            <a:ext cx="40138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 | views::transform( f));</a:t>
            </a:r>
          </a:p>
          <a:p>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 | views::transform( f));</a:t>
            </a:r>
          </a:p>
        </p:txBody>
      </p:sp>
      <p:sp>
        <p:nvSpPr>
          <p:cNvPr id="13" name="Rounded Rectangular Callout 4">
            <a:extLst>
              <a:ext uri="{FF2B5EF4-FFF2-40B4-BE49-F238E27FC236}">
                <a16:creationId xmlns:a16="http://schemas.microsoft.com/office/drawing/2014/main" id="{4ECFF11E-32BE-17D9-DF9D-ACB995812ED6}"/>
              </a:ext>
            </a:extLst>
          </p:cNvPr>
          <p:cNvSpPr/>
          <p:nvPr/>
        </p:nvSpPr>
        <p:spPr>
          <a:xfrm>
            <a:off x="4953000" y="4593295"/>
            <a:ext cx="2895600" cy="383846"/>
          </a:xfrm>
          <a:prstGeom prst="wedgeRoundRectCallout">
            <a:avLst>
              <a:gd name="adj1" fmla="val -69535"/>
              <a:gd name="adj2" fmla="val 569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l-value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ref_view</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4C46BA55-E7F1-C2C6-DBEE-88C45BD1D1EE}"/>
              </a:ext>
            </a:extLst>
          </p:cNvPr>
          <p:cNvSpPr/>
          <p:nvPr/>
        </p:nvSpPr>
        <p:spPr>
          <a:xfrm>
            <a:off x="4953000" y="5134467"/>
            <a:ext cx="2895600" cy="383846"/>
          </a:xfrm>
          <a:prstGeom prst="wedgeRoundRectCallout">
            <a:avLst>
              <a:gd name="adj1" fmla="val -62154"/>
              <a:gd name="adj2" fmla="val -263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r>
              <a:rPr lang="en-US" sz="1600" dirty="0">
                <a:solidFill>
                  <a:schemeClr val="dk1"/>
                </a:solidFill>
              </a:rPr>
              <a:t>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owning_view</a:t>
            </a:r>
            <a:endParaRPr lang="cs-CZ" sz="1600" dirty="0">
              <a:solidFill>
                <a:schemeClr val="dk1"/>
              </a:solidFill>
            </a:endParaRPr>
          </a:p>
        </p:txBody>
      </p:sp>
      <p:sp>
        <p:nvSpPr>
          <p:cNvPr id="6" name="Rounded Rectangular Callout 4">
            <a:extLst>
              <a:ext uri="{FF2B5EF4-FFF2-40B4-BE49-F238E27FC236}">
                <a16:creationId xmlns:a16="http://schemas.microsoft.com/office/drawing/2014/main" id="{C9F57219-116A-7C8C-56F2-C7FF7860F72A}"/>
              </a:ext>
            </a:extLst>
          </p:cNvPr>
          <p:cNvSpPr/>
          <p:nvPr/>
        </p:nvSpPr>
        <p:spPr>
          <a:xfrm>
            <a:off x="3200400" y="5616903"/>
            <a:ext cx="2667000" cy="612114"/>
          </a:xfrm>
          <a:prstGeom prst="wedgeRoundRectCallout">
            <a:avLst>
              <a:gd name="adj1" fmla="val -91317"/>
              <a:gd name="adj2" fmla="val -846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result:</a:t>
            </a:r>
            <a:br>
              <a:rPr lang="en-US" sz="1600" dirty="0">
                <a:solidFill>
                  <a:schemeClr val="dk1"/>
                </a:solidFill>
              </a:rPr>
            </a:br>
            <a:r>
              <a:rPr lang="en-US" sz="1600" dirty="0">
                <a:solidFill>
                  <a:schemeClr val="dk1"/>
                </a:solidFill>
              </a:rPr>
              <a:t>move-only </a:t>
            </a:r>
            <a:r>
              <a:rPr lang="en-US" sz="1600" dirty="0" err="1">
                <a:solidFill>
                  <a:schemeClr val="dk1"/>
                </a:solidFill>
              </a:rPr>
              <a:t>owning_view</a:t>
            </a:r>
            <a:endParaRPr lang="cs-CZ" sz="1600" dirty="0">
              <a:solidFill>
                <a:schemeClr val="dk1"/>
              </a:solidFill>
            </a:endParaRPr>
          </a:p>
        </p:txBody>
      </p:sp>
    </p:spTree>
    <p:extLst>
      <p:ext uri="{BB962C8B-B14F-4D97-AF65-F5344CB8AC3E}">
        <p14:creationId xmlns:p14="http://schemas.microsoft.com/office/powerpoint/2010/main" val="9834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2A4C574-C049-4CB0-8F62-7020200C5B41}"/>
              </a:ext>
            </a:extLst>
          </p:cNvPr>
          <p:cNvGraphicFramePr>
            <a:graphicFrameLocks noGrp="1"/>
          </p:cNvGraphicFramePr>
          <p:nvPr>
            <p:ph idx="1"/>
            <p:extLst>
              <p:ext uri="{D42A27DB-BD31-4B8C-83A1-F6EECF244321}">
                <p14:modId xmlns:p14="http://schemas.microsoft.com/office/powerpoint/2010/main" val="900964151"/>
              </p:ext>
            </p:extLst>
          </p:nvPr>
        </p:nvGraphicFramePr>
        <p:xfrm>
          <a:off x="457200" y="954024"/>
          <a:ext cx="8229600" cy="43434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447758985"/>
                    </a:ext>
                  </a:extLst>
                </a:gridCol>
                <a:gridCol w="7200900">
                  <a:extLst>
                    <a:ext uri="{9D8B030D-6E8A-4147-A177-3AD203B41FA5}">
                      <a16:colId xmlns:a16="http://schemas.microsoft.com/office/drawing/2014/main" val="3289820352"/>
                    </a:ext>
                  </a:extLst>
                </a:gridCol>
              </a:tblGrid>
              <a:tr h="275303">
                <a:tc>
                  <a:txBody>
                    <a:bodyPr/>
                    <a:lstStyle/>
                    <a:p>
                      <a:pPr algn="l" fontAlgn="ctr"/>
                      <a:r>
                        <a:rPr lang="cs-CZ" sz="1400" u="none" strike="noStrike" dirty="0">
                          <a:effectLst/>
                        </a:rPr>
                        <a:t>all</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all elements of its range argument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2716975"/>
                  </a:ext>
                </a:extLst>
              </a:tr>
              <a:tr h="275303">
                <a:tc>
                  <a:txBody>
                    <a:bodyPr/>
                    <a:lstStyle/>
                    <a:p>
                      <a:pPr algn="l" fontAlgn="ctr"/>
                      <a:r>
                        <a:rPr lang="cs-CZ" sz="1400" u="none" strike="noStrike" dirty="0">
                          <a:effectLst/>
                        </a:rPr>
                        <a:t>filter</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elements of an underlying sequence that satisfy a predicate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34144723"/>
                  </a:ext>
                </a:extLst>
              </a:tr>
              <a:tr h="275303">
                <a:tc>
                  <a:txBody>
                    <a:bodyPr/>
                    <a:lstStyle/>
                    <a:p>
                      <a:pPr algn="l" fontAlgn="ctr"/>
                      <a:r>
                        <a:rPr lang="cs-CZ" sz="1400" u="none" strike="noStrike" dirty="0">
                          <a:effectLst/>
                        </a:rPr>
                        <a:t>transform</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underlying sequence after applying a transformation function to each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50251697"/>
                  </a:ext>
                </a:extLst>
              </a:tr>
              <a:tr h="275303">
                <a:tc>
                  <a:txBody>
                    <a:bodyPr/>
                    <a:lstStyle/>
                    <a:p>
                      <a:pPr algn="l" fontAlgn="ctr"/>
                      <a:r>
                        <a:rPr lang="cs-CZ" sz="1400" u="none" strike="noStrike" dirty="0">
                          <a:effectLst/>
                        </a:rPr>
                        <a:t>take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071007"/>
                  </a:ext>
                </a:extLst>
              </a:tr>
              <a:tr h="275303">
                <a:tc>
                  <a:txBody>
                    <a:bodyPr/>
                    <a:lstStyle/>
                    <a:p>
                      <a:pPr algn="l" fontAlgn="ctr"/>
                      <a:r>
                        <a:rPr lang="cs-CZ" sz="1400" u="none" strike="noStrike">
                          <a:effectLst/>
                        </a:rPr>
                        <a:t>take_while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[begin(r), </a:t>
                      </a:r>
                      <a:r>
                        <a:rPr lang="en-US" sz="1200" u="none" strike="noStrike" dirty="0" err="1">
                          <a:effectLst/>
                        </a:rPr>
                        <a:t>find_if_not</a:t>
                      </a:r>
                      <a:r>
                        <a:rPr lang="en-US" sz="1200" u="none" strike="noStrike" dirty="0">
                          <a:effectLst/>
                        </a:rPr>
                        <a:t>(r, pred))</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86585383"/>
                  </a:ext>
                </a:extLst>
              </a:tr>
              <a:tr h="275303">
                <a:tc>
                  <a:txBody>
                    <a:bodyPr/>
                    <a:lstStyle/>
                    <a:p>
                      <a:pPr algn="l" fontAlgn="ctr"/>
                      <a:r>
                        <a:rPr lang="cs-CZ" sz="1400" u="none" strike="noStrike" dirty="0">
                          <a:effectLst/>
                        </a:rPr>
                        <a:t>drop</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excluding 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72094792"/>
                  </a:ext>
                </a:extLst>
              </a:tr>
              <a:tr h="275303">
                <a:tc>
                  <a:txBody>
                    <a:bodyPr/>
                    <a:lstStyle/>
                    <a:p>
                      <a:pPr algn="l" fontAlgn="ctr"/>
                      <a:r>
                        <a:rPr lang="cs-CZ" sz="1400" u="none" strike="noStrike" dirty="0">
                          <a:effectLst/>
                        </a:rPr>
                        <a:t>drop_while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a:t>
                      </a:r>
                      <a:r>
                        <a:rPr lang="en-US" sz="1200" u="none" strike="noStrike" dirty="0" err="1">
                          <a:effectLst/>
                        </a:rPr>
                        <a:t>find_if_not</a:t>
                      </a:r>
                      <a:r>
                        <a:rPr lang="en-US" sz="1200" u="none" strike="noStrike" dirty="0">
                          <a:effectLst/>
                        </a:rPr>
                        <a:t>(r, pred), end(r)).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68121434"/>
                  </a:ext>
                </a:extLst>
              </a:tr>
              <a:tr h="282679">
                <a:tc>
                  <a:txBody>
                    <a:bodyPr/>
                    <a:lstStyle/>
                    <a:p>
                      <a:pPr algn="l" fontAlgn="ctr"/>
                      <a:r>
                        <a:rPr lang="cs-CZ" sz="1400" u="none" strike="noStrike" dirty="0">
                          <a:effectLst/>
                        </a:rPr>
                        <a:t>join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flattens a view of ranges into a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1525410"/>
                  </a:ext>
                </a:extLst>
              </a:tr>
              <a:tr h="304800">
                <a:tc>
                  <a:txBody>
                    <a:bodyPr/>
                    <a:lstStyle/>
                    <a:p>
                      <a:pPr algn="l" fontAlgn="ctr"/>
                      <a:r>
                        <a:rPr lang="cs-CZ" sz="1400" u="none" strike="noStrike" dirty="0">
                          <a:effectLst/>
                        </a:rPr>
                        <a:t>split</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splits the view into subranges; the delimiter can be a single element or a view of elements</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4461002"/>
                  </a:ext>
                </a:extLst>
              </a:tr>
              <a:tr h="275303">
                <a:tc>
                  <a:txBody>
                    <a:bodyPr/>
                    <a:lstStyle/>
                    <a:p>
                      <a:pPr algn="l" fontAlgn="ctr"/>
                      <a:r>
                        <a:rPr lang="cs-CZ" sz="1400" u="none" strike="noStrike" dirty="0">
                          <a:effectLst/>
                        </a:rPr>
                        <a:t>counted</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elements of the counted range ([iterator]) </a:t>
                      </a:r>
                      <a:r>
                        <a:rPr lang="en-US" sz="1200" u="none" strike="noStrike" dirty="0" err="1">
                          <a:effectLst/>
                        </a:rPr>
                        <a:t>i</a:t>
                      </a:r>
                      <a:r>
                        <a:rPr lang="en-US" sz="1200" u="none" strike="noStrike" dirty="0">
                          <a:effectLst/>
                        </a:rPr>
                        <a:t>+[0, n).</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86404887"/>
                  </a:ext>
                </a:extLst>
              </a:tr>
              <a:tr h="334297">
                <a:tc>
                  <a:txBody>
                    <a:bodyPr/>
                    <a:lstStyle/>
                    <a:p>
                      <a:pPr algn="l" fontAlgn="ctr"/>
                      <a:r>
                        <a:rPr lang="cs-CZ" sz="1400" u="none" strike="noStrike" dirty="0">
                          <a:effectLst/>
                        </a:rPr>
                        <a:t>common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of the same elements with an iterator and sentinel of the same type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42646174"/>
                  </a:ext>
                </a:extLst>
              </a:tr>
              <a:tr h="275303">
                <a:tc>
                  <a:txBody>
                    <a:bodyPr/>
                    <a:lstStyle/>
                    <a:p>
                      <a:pPr algn="l" fontAlgn="ctr"/>
                      <a:r>
                        <a:rPr lang="cs-CZ" sz="1400" u="none" strike="noStrike">
                          <a:effectLst/>
                        </a:rPr>
                        <a:t>reverse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that iterates the same elements in reverse order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54032930"/>
                  </a:ext>
                </a:extLst>
              </a:tr>
              <a:tr h="334297">
                <a:tc>
                  <a:txBody>
                    <a:bodyPr/>
                    <a:lstStyle/>
                    <a:p>
                      <a:pPr algn="l" fontAlgn="ctr"/>
                      <a:r>
                        <a:rPr lang="cs-CZ" sz="1400" u="none" strike="noStrike" dirty="0">
                          <a:effectLst/>
                        </a:rPr>
                        <a:t>elements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the Nth element (tuple)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73072895"/>
                  </a:ext>
                </a:extLst>
              </a:tr>
              <a:tr h="304800">
                <a:tc>
                  <a:txBody>
                    <a:bodyPr/>
                    <a:lstStyle/>
                    <a:p>
                      <a:pPr algn="l" fontAlgn="ctr"/>
                      <a:r>
                        <a:rPr lang="cs-CZ" sz="1400" u="none" strike="noStrike" dirty="0">
                          <a:effectLst/>
                        </a:rPr>
                        <a:t>keys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first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168733"/>
                  </a:ext>
                </a:extLst>
              </a:tr>
              <a:tr h="304800">
                <a:tc>
                  <a:txBody>
                    <a:bodyPr/>
                    <a:lstStyle/>
                    <a:p>
                      <a:pPr algn="l" fontAlgn="ctr"/>
                      <a:r>
                        <a:rPr lang="cs-CZ" sz="1400" u="none" strike="noStrike" dirty="0">
                          <a:effectLst/>
                        </a:rPr>
                        <a:t>values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second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83875173"/>
                  </a:ext>
                </a:extLst>
              </a:tr>
            </a:tbl>
          </a:graphicData>
        </a:graphic>
      </p:graphicFrame>
      <p:sp>
        <p:nvSpPr>
          <p:cNvPr id="3" name="Title 2"/>
          <p:cNvSpPr>
            <a:spLocks noGrp="1"/>
          </p:cNvSpPr>
          <p:nvPr>
            <p:ph type="title"/>
          </p:nvPr>
        </p:nvSpPr>
        <p:spPr/>
        <p:txBody>
          <a:bodyPr/>
          <a:lstStyle/>
          <a:p>
            <a:r>
              <a:rPr lang="en-US" dirty="0"/>
              <a:t>Range adaptors (views)</a:t>
            </a:r>
          </a:p>
        </p:txBody>
      </p:sp>
      <p:sp>
        <p:nvSpPr>
          <p:cNvPr id="10" name="AutoShape 30">
            <a:extLst>
              <a:ext uri="{FF2B5EF4-FFF2-40B4-BE49-F238E27FC236}">
                <a16:creationId xmlns:a16="http://schemas.microsoft.com/office/drawing/2014/main" id="{A78ED778-FE94-4441-AB5E-B4D2FA68F9E2}"/>
              </a:ext>
            </a:extLst>
          </p:cNvPr>
          <p:cNvSpPr>
            <a:spLocks noChangeArrowheads="1"/>
          </p:cNvSpPr>
          <p:nvPr/>
        </p:nvSpPr>
        <p:spPr bwMode="auto">
          <a:xfrm>
            <a:off x="7765366" y="283782"/>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2" name="AutoShape 30">
            <a:extLst>
              <a:ext uri="{FF2B5EF4-FFF2-40B4-BE49-F238E27FC236}">
                <a16:creationId xmlns:a16="http://schemas.microsoft.com/office/drawing/2014/main" id="{E013FDEB-CE7F-DDCD-CDF5-83DD4680F995}"/>
              </a:ext>
            </a:extLst>
          </p:cNvPr>
          <p:cNvSpPr>
            <a:spLocks noChangeArrowheads="1"/>
          </p:cNvSpPr>
          <p:nvPr/>
        </p:nvSpPr>
        <p:spPr bwMode="auto">
          <a:xfrm>
            <a:off x="7765366" y="5903976"/>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4" name="Content Placeholder 1">
            <a:extLst>
              <a:ext uri="{FF2B5EF4-FFF2-40B4-BE49-F238E27FC236}">
                <a16:creationId xmlns:a16="http://schemas.microsoft.com/office/drawing/2014/main" id="{CF89A285-CE0D-DB50-CC5C-501B6012DBD8}"/>
              </a:ext>
            </a:extLst>
          </p:cNvPr>
          <p:cNvSpPr txBox="1">
            <a:spLocks/>
          </p:cNvSpPr>
          <p:nvPr/>
        </p:nvSpPr>
        <p:spPr>
          <a:xfrm>
            <a:off x="228600" y="5486400"/>
            <a:ext cx="8763000" cy="121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1400" dirty="0"/>
              <a:t>zip </a:t>
            </a:r>
            <a:r>
              <a:rPr lang="en-US" sz="1400" dirty="0" err="1"/>
              <a:t>zip_transform</a:t>
            </a:r>
            <a:r>
              <a:rPr lang="en-US" sz="1400" dirty="0"/>
              <a:t> adjacent </a:t>
            </a:r>
            <a:r>
              <a:rPr lang="en-US" sz="1400" dirty="0" err="1"/>
              <a:t>adjacent_transform</a:t>
            </a:r>
            <a:r>
              <a:rPr lang="en-US" sz="1400" dirty="0"/>
              <a:t> </a:t>
            </a:r>
            <a:r>
              <a:rPr lang="en-US" sz="1400" dirty="0" err="1"/>
              <a:t>join_with</a:t>
            </a:r>
            <a:r>
              <a:rPr lang="en-US" sz="1400" dirty="0"/>
              <a:t> slide chunk </a:t>
            </a:r>
            <a:r>
              <a:rPr lang="en-US" sz="1400" dirty="0" err="1"/>
              <a:t>as_const</a:t>
            </a:r>
            <a:r>
              <a:rPr lang="en-US" sz="1400" dirty="0"/>
              <a:t> </a:t>
            </a:r>
            <a:r>
              <a:rPr lang="en-US" sz="1400" dirty="0" err="1"/>
              <a:t>as_rvalue</a:t>
            </a:r>
            <a:r>
              <a:rPr lang="en-US" sz="1400" dirty="0"/>
              <a:t> stride</a:t>
            </a:r>
          </a:p>
        </p:txBody>
      </p:sp>
    </p:spTree>
    <p:extLst>
      <p:ext uri="{BB962C8B-B14F-4D97-AF65-F5344CB8AC3E}">
        <p14:creationId xmlns:p14="http://schemas.microsoft.com/office/powerpoint/2010/main" val="30836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cs-CZ" dirty="0"/>
              <a:t>trim whitespaces</a:t>
            </a:r>
            <a:endParaRPr lang="en-US" dirty="0"/>
          </a:p>
          <a:p>
            <a:pPr lvl="1"/>
            <a:r>
              <a:rPr lang="en-US" b="1" dirty="0">
                <a:solidFill>
                  <a:schemeClr val="dk1"/>
                </a:solidFill>
                <a:latin typeface="Courier New" pitchFamily="49" charset="0"/>
                <a:cs typeface="Courier New" pitchFamily="49" charset="0"/>
              </a:rPr>
              <a:t>"  \n \t   \r </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  \n"</a:t>
            </a:r>
          </a:p>
          <a:p>
            <a:pPr marL="393192" lvl="1" indent="0">
              <a:buNone/>
            </a:pPr>
            <a:r>
              <a:rPr lang="en-US" b="1" dirty="0"/>
              <a:t>        </a:t>
            </a:r>
            <a:r>
              <a:rPr lang="en-US" b="1" dirty="0">
                <a:latin typeface="Lucida Sans Unicode" panose="020B0602030504020204" pitchFamily="34" charset="0"/>
                <a:cs typeface="Lucida Sans Unicode" panose="020B0602030504020204" pitchFamily="34" charset="0"/>
              </a:rPr>
              <a:t>↓</a:t>
            </a:r>
            <a:endParaRPr lang="en-US" dirty="0">
              <a:latin typeface="Lucida Sans Unicode" panose="020B0602030504020204" pitchFamily="34" charset="0"/>
              <a:cs typeface="Lucida Sans Unicode" panose="020B0602030504020204" pitchFamily="34" charset="0"/>
            </a:endParaRPr>
          </a:p>
          <a:p>
            <a:pPr marL="393192" lvl="1" indent="0">
              <a:buNone/>
            </a:pPr>
            <a:r>
              <a:rPr lang="en-US" b="1" dirty="0">
                <a:latin typeface="Lucida Sans Unicode" panose="020B0602030504020204" pitchFamily="34" charset="0"/>
                <a:cs typeface="Lucida Sans Unicode" panose="020B0602030504020204" pitchFamily="34" charset="0"/>
              </a:rPr>
              <a:t>   </a:t>
            </a:r>
            <a:r>
              <a:rPr lang="en-US" b="1" dirty="0">
                <a:solidFill>
                  <a:schemeClr val="dk1"/>
                </a:solidFill>
                <a:latin typeface="Courier New" pitchFamily="49" charset="0"/>
                <a:cs typeface="Courier New" pitchFamily="49" charset="0"/>
              </a:rPr>
              <a:t>"</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a:t>
            </a:r>
          </a:p>
          <a:p>
            <a:pPr lvl="1"/>
            <a:r>
              <a:rPr lang="en-US" dirty="0"/>
              <a:t>no loop, if/else hell or other old-school manual </a:t>
            </a:r>
            <a:r>
              <a:rPr lang="cs-CZ" dirty="0"/>
              <a:t>error</a:t>
            </a:r>
            <a:r>
              <a:rPr lang="en-US" dirty="0"/>
              <a:t>-</a:t>
            </a:r>
            <a:r>
              <a:rPr lang="cs-CZ" dirty="0"/>
              <a:t>prone </a:t>
            </a:r>
            <a:r>
              <a:rPr lang="en-US" dirty="0"/>
              <a:t>hard work</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cs-CZ" dirty="0"/>
              <a:t>trim string</a:t>
            </a:r>
          </a:p>
        </p:txBody>
      </p:sp>
      <p:sp>
        <p:nvSpPr>
          <p:cNvPr id="5" name="TextBox 4">
            <a:extLst>
              <a:ext uri="{FF2B5EF4-FFF2-40B4-BE49-F238E27FC236}">
                <a16:creationId xmlns:a16="http://schemas.microsoft.com/office/drawing/2014/main" id="{B637EB15-5BA6-F787-D7EE-A2A8EF66F956}"/>
              </a:ext>
            </a:extLst>
          </p:cNvPr>
          <p:cNvSpPr txBox="1"/>
          <p:nvPr/>
        </p:nvSpPr>
        <p:spPr>
          <a:xfrm>
            <a:off x="1085850" y="3595843"/>
            <a:ext cx="70485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trim_front</a:t>
            </a:r>
            <a:r>
              <a:rPr lang="en-US" sz="1400" dirty="0">
                <a:latin typeface="Courier New" pitchFamily="49" charset="0"/>
                <a:cs typeface="Courier New" pitchFamily="49" charset="0"/>
              </a:rPr>
              <a:t> = views::</a:t>
            </a:r>
            <a:r>
              <a:rPr lang="en-US" sz="1400" b="1" dirty="0" err="1">
                <a:latin typeface="Courier New" pitchFamily="49" charset="0"/>
                <a:cs typeface="Courier New" pitchFamily="49" charset="0"/>
              </a:rPr>
              <a:t>drop_while</a:t>
            </a:r>
            <a:r>
              <a:rPr lang="en-US" sz="1400" dirty="0">
                <a:latin typeface="Courier New" pitchFamily="49" charset="0"/>
                <a:cs typeface="Courier New" pitchFamily="49" charset="0"/>
              </a:rPr>
              <a:t>(::</a:t>
            </a:r>
            <a:r>
              <a:rPr lang="en-US" sz="1400" b="1" dirty="0" err="1">
                <a:latin typeface="Courier New" pitchFamily="49" charset="0"/>
                <a:cs typeface="Courier New" pitchFamily="49" charset="0"/>
              </a:rPr>
              <a:t>isspace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trim_back</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trim_back</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string </a:t>
            </a:r>
            <a:r>
              <a:rPr lang="en-US" sz="1400" b="1" dirty="0" err="1">
                <a:latin typeface="Courier New" pitchFamily="49" charset="0"/>
                <a:cs typeface="Courier New" pitchFamily="49" charset="0"/>
              </a:rPr>
              <a:t>trim_str</a:t>
            </a:r>
            <a:r>
              <a:rPr lang="en-US" sz="1400" dirty="0">
                <a:latin typeface="Courier New" pitchFamily="49" charset="0"/>
                <a:cs typeface="Courier New" pitchFamily="49" charset="0"/>
              </a:rPr>
              <a:t>( const string&amp; str) {</a:t>
            </a:r>
          </a:p>
          <a:p>
            <a:r>
              <a:rPr lang="en-US" sz="1400" dirty="0">
                <a:latin typeface="Courier New" pitchFamily="49" charset="0"/>
                <a:cs typeface="Courier New" pitchFamily="49" charset="0"/>
              </a:rPr>
              <a:t>      return str |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ranges::</a:t>
            </a:r>
            <a:r>
              <a:rPr lang="en-US" sz="1400" b="1" dirty="0">
                <a:latin typeface="Courier New" pitchFamily="49" charset="0"/>
                <a:cs typeface="Courier New" pitchFamily="49" charset="0"/>
              </a:rPr>
              <a:t>to</a:t>
            </a:r>
            <a:r>
              <a:rPr lang="en-US" sz="1400" dirty="0">
                <a:latin typeface="Courier New" pitchFamily="49" charset="0"/>
                <a:cs typeface="Courier New" pitchFamily="49" charset="0"/>
              </a:rPr>
              <a:t>&lt;string&gt;();</a:t>
            </a:r>
          </a:p>
          <a:p>
            <a:r>
              <a:rPr lang="en-US" sz="1400" dirty="0">
                <a:latin typeface="Courier New" pitchFamily="49" charset="0"/>
                <a:cs typeface="Courier New" pitchFamily="49" charset="0"/>
              </a:rPr>
              <a:t>}</a:t>
            </a:r>
          </a:p>
        </p:txBody>
      </p:sp>
      <p:pic>
        <p:nvPicPr>
          <p:cNvPr id="9" name="Picture 8" descr="A no digging sign">
            <a:extLst>
              <a:ext uri="{FF2B5EF4-FFF2-40B4-BE49-F238E27FC236}">
                <a16:creationId xmlns:a16="http://schemas.microsoft.com/office/drawing/2014/main" id="{F449F6B8-4E3C-2C73-FDC7-CCCBBB73C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841" y="997820"/>
            <a:ext cx="1135017" cy="1135017"/>
          </a:xfrm>
          <a:prstGeom prst="rect">
            <a:avLst/>
          </a:prstGeom>
        </p:spPr>
      </p:pic>
      <p:sp>
        <p:nvSpPr>
          <p:cNvPr id="10" name="Rounded Rectangular Callout 4">
            <a:extLst>
              <a:ext uri="{FF2B5EF4-FFF2-40B4-BE49-F238E27FC236}">
                <a16:creationId xmlns:a16="http://schemas.microsoft.com/office/drawing/2014/main" id="{B20A3AEC-DB5B-5B25-2FA3-CB293B6B99CC}"/>
              </a:ext>
            </a:extLst>
          </p:cNvPr>
          <p:cNvSpPr/>
          <p:nvPr/>
        </p:nvSpPr>
        <p:spPr>
          <a:xfrm>
            <a:off x="1085850" y="3016469"/>
            <a:ext cx="3352800" cy="383846"/>
          </a:xfrm>
          <a:prstGeom prst="wedgeRoundRectCallout">
            <a:avLst>
              <a:gd name="adj1" fmla="val 42782"/>
              <a:gd name="adj2" fmla="val 1117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static life-time function object</a:t>
            </a:r>
          </a:p>
        </p:txBody>
      </p:sp>
      <p:sp>
        <p:nvSpPr>
          <p:cNvPr id="11" name="Rounded Rectangular Callout 4">
            <a:extLst>
              <a:ext uri="{FF2B5EF4-FFF2-40B4-BE49-F238E27FC236}">
                <a16:creationId xmlns:a16="http://schemas.microsoft.com/office/drawing/2014/main" id="{D8C1F081-1CB1-8BE8-83C6-310F9D328FC3}"/>
              </a:ext>
            </a:extLst>
          </p:cNvPr>
          <p:cNvSpPr/>
          <p:nvPr/>
        </p:nvSpPr>
        <p:spPr>
          <a:xfrm>
            <a:off x="7010400" y="4924064"/>
            <a:ext cx="1752600" cy="680561"/>
          </a:xfrm>
          <a:prstGeom prst="wedgeRoundRectCallout">
            <a:avLst>
              <a:gd name="adj1" fmla="val -67837"/>
              <a:gd name="adj2" fmla="val -1596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 copy</a:t>
            </a:r>
          </a:p>
          <a:p>
            <a:pPr algn="ctr"/>
            <a:r>
              <a:rPr lang="en-US" sz="1600" dirty="0"/>
              <a:t>lazy evaluation</a:t>
            </a:r>
          </a:p>
        </p:txBody>
      </p:sp>
      <p:sp>
        <p:nvSpPr>
          <p:cNvPr id="12" name="Rounded Rectangular Callout 4">
            <a:extLst>
              <a:ext uri="{FF2B5EF4-FFF2-40B4-BE49-F238E27FC236}">
                <a16:creationId xmlns:a16="http://schemas.microsoft.com/office/drawing/2014/main" id="{FF5C2B4C-9D56-C786-A912-EF9F68852769}"/>
              </a:ext>
            </a:extLst>
          </p:cNvPr>
          <p:cNvSpPr/>
          <p:nvPr/>
        </p:nvSpPr>
        <p:spPr>
          <a:xfrm>
            <a:off x="4876800" y="5651922"/>
            <a:ext cx="1828800" cy="628165"/>
          </a:xfrm>
          <a:prstGeom prst="wedgeRoundRectCallout">
            <a:avLst>
              <a:gd name="adj1" fmla="val -48524"/>
              <a:gd name="adj2" fmla="val -1306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materialization</a:t>
            </a:r>
          </a:p>
          <a:p>
            <a:pPr algn="ctr"/>
            <a:r>
              <a:rPr lang="en-US" sz="1600" dirty="0"/>
              <a:t>copy chars</a:t>
            </a:r>
          </a:p>
        </p:txBody>
      </p:sp>
      <p:sp>
        <p:nvSpPr>
          <p:cNvPr id="13" name="Rounded Rectangular Callout 4">
            <a:extLst>
              <a:ext uri="{FF2B5EF4-FFF2-40B4-BE49-F238E27FC236}">
                <a16:creationId xmlns:a16="http://schemas.microsoft.com/office/drawing/2014/main" id="{E271B626-0177-7B4E-3F4C-B794F46F522A}"/>
              </a:ext>
            </a:extLst>
          </p:cNvPr>
          <p:cNvSpPr/>
          <p:nvPr/>
        </p:nvSpPr>
        <p:spPr>
          <a:xfrm>
            <a:off x="4931321" y="3016469"/>
            <a:ext cx="3200400" cy="383846"/>
          </a:xfrm>
          <a:prstGeom prst="wedgeRoundRectCallout">
            <a:avLst>
              <a:gd name="adj1" fmla="val 317"/>
              <a:gd name="adj2" fmla="val 1117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specialization of the std view</a:t>
            </a:r>
          </a:p>
        </p:txBody>
      </p:sp>
    </p:spTree>
    <p:extLst>
      <p:ext uri="{BB962C8B-B14F-4D97-AF65-F5344CB8AC3E}">
        <p14:creationId xmlns:p14="http://schemas.microsoft.com/office/powerpoint/2010/main" val="34736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Views and range algorithms</a:t>
            </a:r>
          </a:p>
        </p:txBody>
      </p:sp>
      <p:sp>
        <p:nvSpPr>
          <p:cNvPr id="11" name="Rounded Rectangle 3">
            <a:extLst>
              <a:ext uri="{FF2B5EF4-FFF2-40B4-BE49-F238E27FC236}">
                <a16:creationId xmlns:a16="http://schemas.microsoft.com/office/drawing/2014/main" id="{191EE717-F347-4A5D-AD77-2AF4C6EBC07A}"/>
              </a:ext>
            </a:extLst>
          </p:cNvPr>
          <p:cNvSpPr/>
          <p:nvPr/>
        </p:nvSpPr>
        <p:spPr>
          <a:xfrm>
            <a:off x="838200" y="5837663"/>
            <a:ext cx="3228109" cy="7620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Erich </a:t>
            </a:r>
            <a:r>
              <a:rPr lang="en-US" sz="1200" dirty="0" err="1">
                <a:solidFill>
                  <a:schemeClr val="tx1"/>
                </a:solidFill>
              </a:rPr>
              <a:t>Niebler</a:t>
            </a:r>
            <a:r>
              <a:rPr lang="en-US" sz="1200" dirty="0">
                <a:solidFill>
                  <a:schemeClr val="tx1"/>
                </a:solidFill>
              </a:rPr>
              <a:t>: Range v.3</a:t>
            </a:r>
          </a:p>
          <a:p>
            <a:pPr algn="ctr"/>
            <a:r>
              <a:rPr lang="en-US" sz="1200" dirty="0" err="1">
                <a:solidFill>
                  <a:schemeClr val="tx1"/>
                </a:solidFill>
              </a:rPr>
              <a:t>std</a:t>
            </a:r>
            <a:r>
              <a:rPr lang="en-US" sz="1200" dirty="0">
                <a:solidFill>
                  <a:schemeClr val="tx1"/>
                </a:solidFill>
              </a:rPr>
              <a:t>:: proposal based on this library</a:t>
            </a:r>
          </a:p>
          <a:p>
            <a:pPr algn="ctr"/>
            <a:r>
              <a:rPr lang="en-US" sz="1200" dirty="0">
                <a:solidFill>
                  <a:srgbClr val="0070C0"/>
                </a:solidFill>
              </a:rPr>
              <a:t>ericniebler.github.io/range-v3</a:t>
            </a:r>
          </a:p>
        </p:txBody>
      </p:sp>
      <p:sp>
        <p:nvSpPr>
          <p:cNvPr id="4" name="Content Placeholder 3">
            <a:extLst>
              <a:ext uri="{FF2B5EF4-FFF2-40B4-BE49-F238E27FC236}">
                <a16:creationId xmlns:a16="http://schemas.microsoft.com/office/drawing/2014/main" id="{A736DDB7-15CD-43F1-AD86-001A11049609}"/>
              </a:ext>
            </a:extLst>
          </p:cNvPr>
          <p:cNvSpPr>
            <a:spLocks noGrp="1"/>
          </p:cNvSpPr>
          <p:nvPr>
            <p:ph idx="1"/>
          </p:nvPr>
        </p:nvSpPr>
        <p:spPr>
          <a:xfrm>
            <a:off x="228600" y="914400"/>
            <a:ext cx="8763000" cy="5715000"/>
          </a:xfrm>
        </p:spPr>
        <p:txBody>
          <a:bodyPr>
            <a:normAutofit/>
          </a:bodyPr>
          <a:lstStyle/>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sz="800" dirty="0">
              <a:solidFill>
                <a:srgbClr val="000000"/>
              </a:solidFill>
              <a:latin typeface="Lucida Sans Unicode" panose="020B0602030504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Lucida Sans Unicode" panose="020B0602030504020204" pitchFamily="34" charset="0"/>
              </a:rPr>
              <a:t>miscellaneous views</a:t>
            </a:r>
          </a:p>
          <a:p>
            <a:pPr lvl="1" fontAlgn="ctr"/>
            <a:r>
              <a:rPr lang="en-US" dirty="0"/>
              <a:t>iota repeat subrange single</a:t>
            </a:r>
            <a:br>
              <a:rPr lang="en-US" dirty="0"/>
            </a:br>
            <a:r>
              <a:rPr lang="en-US" dirty="0"/>
              <a:t>empty </a:t>
            </a:r>
            <a:r>
              <a:rPr lang="en-US" dirty="0" err="1"/>
              <a:t>ref_view</a:t>
            </a:r>
            <a:r>
              <a:rPr lang="en-US" dirty="0"/>
              <a:t> </a:t>
            </a:r>
            <a:r>
              <a:rPr lang="en-US" dirty="0" err="1"/>
              <a:t>owning_view</a:t>
            </a:r>
            <a:endParaRPr lang="cs-CZ" dirty="0"/>
          </a:p>
          <a:p>
            <a:pPr marL="0" fontAlgn="ctr">
              <a:spcBef>
                <a:spcPts val="0"/>
              </a:spcBef>
            </a:pPr>
            <a:r>
              <a:rPr lang="en-US" dirty="0">
                <a:solidFill>
                  <a:srgbClr val="000000"/>
                </a:solidFill>
                <a:latin typeface="Lucida Sans Unicode" panose="020B0602030504020204" pitchFamily="34" charset="0"/>
              </a:rPr>
              <a:t>std:: algorithms adapted to ranges</a:t>
            </a:r>
          </a:p>
          <a:p>
            <a:pPr lvl="1"/>
            <a:r>
              <a:rPr lang="en-US" dirty="0"/>
              <a:t>namespace </a:t>
            </a:r>
            <a:r>
              <a:rPr lang="en-US" b="1" dirty="0"/>
              <a:t>ranges::</a:t>
            </a:r>
          </a:p>
          <a:p>
            <a:pPr lvl="1"/>
            <a:r>
              <a:rPr lang="en-US" dirty="0" err="1"/>
              <a:t>for_each</a:t>
            </a:r>
            <a:r>
              <a:rPr lang="en-US" dirty="0"/>
              <a:t>, count, find, copy, move, transform, remove, sort, ..., ..., ..., ...</a:t>
            </a:r>
          </a:p>
          <a:p>
            <a:pPr lvl="1"/>
            <a:r>
              <a:rPr lang="en-US" b="1" dirty="0"/>
              <a:t>to</a:t>
            </a:r>
          </a:p>
          <a:p>
            <a:pPr marL="0" fontAlgn="ctr">
              <a:spcBef>
                <a:spcPts val="0"/>
              </a:spcBef>
            </a:pPr>
            <a:r>
              <a:rPr lang="en-US" dirty="0">
                <a:solidFill>
                  <a:srgbClr val="000000"/>
                </a:solidFill>
                <a:latin typeface="Lucida Sans Unicode" panose="020B0602030504020204" pitchFamily="34" charset="0"/>
              </a:rPr>
              <a:t>range concepts</a:t>
            </a:r>
          </a:p>
          <a:p>
            <a:pPr lvl="1" fontAlgn="ctr"/>
            <a:r>
              <a:rPr lang="en-US" dirty="0"/>
              <a:t>range </a:t>
            </a:r>
            <a:r>
              <a:rPr lang="en-US" dirty="0" err="1"/>
              <a:t>borrowed_range</a:t>
            </a:r>
            <a:r>
              <a:rPr lang="en-US" dirty="0"/>
              <a:t> </a:t>
            </a:r>
            <a:r>
              <a:rPr lang="en-US" dirty="0" err="1"/>
              <a:t>sized_range</a:t>
            </a:r>
            <a:r>
              <a:rPr lang="en-US" dirty="0"/>
              <a:t> view</a:t>
            </a:r>
          </a:p>
          <a:p>
            <a:pPr lvl="3" fontAlgn="ctr"/>
            <a:endParaRPr lang="en-US" sz="800" dirty="0"/>
          </a:p>
          <a:p>
            <a:pPr marL="0" fontAlgn="ctr">
              <a:spcBef>
                <a:spcPts val="0"/>
              </a:spcBef>
            </a:pPr>
            <a:r>
              <a:rPr lang="en-US" dirty="0">
                <a:solidFill>
                  <a:srgbClr val="000000"/>
                </a:solidFill>
                <a:latin typeface="Lucida Sans Unicode" panose="020B0602030504020204" pitchFamily="34" charset="0"/>
              </a:rPr>
              <a:t>C++26 proposal</a:t>
            </a:r>
          </a:p>
          <a:p>
            <a:pPr lvl="1"/>
            <a:r>
              <a:rPr lang="en-US" dirty="0"/>
              <a:t>algorithms: reduce, sum, product</a:t>
            </a:r>
          </a:p>
          <a:p>
            <a:pPr lvl="1"/>
            <a:r>
              <a:rPr lang="en-US" dirty="0"/>
              <a:t>views: </a:t>
            </a:r>
            <a:r>
              <a:rPr lang="en-US" dirty="0" err="1"/>
              <a:t>concat</a:t>
            </a:r>
            <a:r>
              <a:rPr lang="en-US" dirty="0"/>
              <a:t>, cycle, </a:t>
            </a:r>
            <a:r>
              <a:rPr lang="en-US" dirty="0" err="1"/>
              <a:t>getlines</a:t>
            </a:r>
            <a:r>
              <a:rPr lang="en-US" dirty="0"/>
              <a:t>, drop_/take_ last/exactly</a:t>
            </a:r>
            <a:br>
              <a:rPr lang="en-US" dirty="0"/>
            </a:br>
            <a:r>
              <a:rPr lang="en-US" dirty="0"/>
              <a:t>	</a:t>
            </a:r>
            <a:r>
              <a:rPr lang="en-US" dirty="0" err="1"/>
              <a:t>split_when</a:t>
            </a:r>
            <a:r>
              <a:rPr lang="en-US" dirty="0"/>
              <a:t>, remove, </a:t>
            </a:r>
            <a:r>
              <a:rPr lang="en-US" dirty="0" err="1"/>
              <a:t>remove_if</a:t>
            </a:r>
            <a:r>
              <a:rPr lang="en-US" dirty="0"/>
              <a:t>, replace, </a:t>
            </a:r>
            <a:r>
              <a:rPr lang="en-US" dirty="0" err="1"/>
              <a:t>replace_if</a:t>
            </a:r>
            <a:endParaRPr lang="en-US" dirty="0"/>
          </a:p>
        </p:txBody>
      </p:sp>
      <p:sp>
        <p:nvSpPr>
          <p:cNvPr id="6" name="Rounded Rectangle 3">
            <a:extLst>
              <a:ext uri="{FF2B5EF4-FFF2-40B4-BE49-F238E27FC236}">
                <a16:creationId xmlns:a16="http://schemas.microsoft.com/office/drawing/2014/main" id="{8F13E48F-9C60-D17A-CD8A-66A8DA0B6ADB}"/>
              </a:ext>
            </a:extLst>
          </p:cNvPr>
          <p:cNvSpPr/>
          <p:nvPr/>
        </p:nvSpPr>
        <p:spPr>
          <a:xfrm>
            <a:off x="838200" y="5289182"/>
            <a:ext cx="3228109" cy="4572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hackingcpp.com/</a:t>
            </a:r>
            <a:r>
              <a:rPr lang="en-US" sz="1200" dirty="0" err="1">
                <a:solidFill>
                  <a:srgbClr val="0070C0"/>
                </a:solidFill>
              </a:rPr>
              <a:t>cpp</a:t>
            </a:r>
            <a:r>
              <a:rPr lang="en-US" sz="1200" dirty="0">
                <a:solidFill>
                  <a:srgbClr val="0070C0"/>
                </a:solidFill>
              </a:rPr>
              <a:t>/cheat_sheets.html</a:t>
            </a:r>
          </a:p>
        </p:txBody>
      </p:sp>
      <p:sp>
        <p:nvSpPr>
          <p:cNvPr id="5" name="TextBox 4">
            <a:extLst>
              <a:ext uri="{FF2B5EF4-FFF2-40B4-BE49-F238E27FC236}">
                <a16:creationId xmlns:a16="http://schemas.microsoft.com/office/drawing/2014/main" id="{BD07CD21-D4B0-EF5F-FD5D-26DDEFCEA62D}"/>
              </a:ext>
            </a:extLst>
          </p:cNvPr>
          <p:cNvSpPr txBox="1"/>
          <p:nvPr/>
        </p:nvSpPr>
        <p:spPr>
          <a:xfrm>
            <a:off x="5029200" y="1057753"/>
            <a:ext cx="383778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#include &lt;</a:t>
            </a:r>
            <a:r>
              <a:rPr lang="en-US" b="1" dirty="0"/>
              <a:t>ranges</a:t>
            </a:r>
            <a:r>
              <a:rPr lang="en-US" dirty="0"/>
              <a:t>&gt;</a:t>
            </a:r>
          </a:p>
          <a:p>
            <a:r>
              <a:rPr lang="en-US" dirty="0"/>
              <a:t>namespace </a:t>
            </a:r>
            <a:r>
              <a:rPr lang="en-US" b="1" dirty="0"/>
              <a:t>std</a:t>
            </a:r>
            <a:r>
              <a:rPr lang="en-US" dirty="0"/>
              <a:t> {</a:t>
            </a:r>
          </a:p>
          <a:p>
            <a:r>
              <a:rPr lang="en-US" dirty="0"/>
              <a:t>  namespace </a:t>
            </a:r>
            <a:r>
              <a:rPr lang="en-US" b="1" dirty="0"/>
              <a:t>ranges</a:t>
            </a:r>
            <a:r>
              <a:rPr lang="en-US" dirty="0"/>
              <a:t> {...};</a:t>
            </a:r>
          </a:p>
          <a:p>
            <a:r>
              <a:rPr lang="en-US" dirty="0"/>
              <a:t>  namespace </a:t>
            </a:r>
            <a:r>
              <a:rPr lang="en-US" b="1" dirty="0"/>
              <a:t>ranges::views</a:t>
            </a:r>
            <a:r>
              <a:rPr lang="en-US" dirty="0"/>
              <a:t> {...};</a:t>
            </a:r>
          </a:p>
          <a:p>
            <a:r>
              <a:rPr lang="en-US" dirty="0"/>
              <a:t>  namespace </a:t>
            </a:r>
            <a:r>
              <a:rPr lang="en-US" b="1" dirty="0"/>
              <a:t>views</a:t>
            </a:r>
            <a:r>
              <a:rPr lang="en-US" dirty="0"/>
              <a:t> = ranges::views;</a:t>
            </a:r>
          </a:p>
          <a:p>
            <a:r>
              <a:rPr lang="en-US" dirty="0"/>
              <a:t>}</a:t>
            </a:r>
          </a:p>
        </p:txBody>
      </p:sp>
      <p:sp>
        <p:nvSpPr>
          <p:cNvPr id="12" name="Rounded Rectangle 7">
            <a:extLst>
              <a:ext uri="{FF2B5EF4-FFF2-40B4-BE49-F238E27FC236}">
                <a16:creationId xmlns:a16="http://schemas.microsoft.com/office/drawing/2014/main" id="{CB48269C-8D1F-4AAB-B005-BB177F86C69B}"/>
              </a:ext>
            </a:extLst>
          </p:cNvPr>
          <p:cNvSpPr/>
          <p:nvPr/>
        </p:nvSpPr>
        <p:spPr>
          <a:xfrm>
            <a:off x="4807957" y="5289182"/>
            <a:ext cx="3439026" cy="131048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Bartek Filipek: C++20 Ranges Algorithms  </a:t>
            </a:r>
            <a:r>
              <a:rPr lang="en-US" sz="1200" dirty="0">
                <a:solidFill>
                  <a:srgbClr val="0070C0"/>
                </a:solidFill>
              </a:rPr>
              <a:t>www.cppstories.com/2022/</a:t>
            </a:r>
            <a:br>
              <a:rPr lang="en-US" sz="1200" dirty="0">
                <a:solidFill>
                  <a:srgbClr val="0070C0"/>
                </a:solidFill>
              </a:rPr>
            </a:br>
            <a:r>
              <a:rPr lang="en-US" sz="1200" dirty="0">
                <a:solidFill>
                  <a:srgbClr val="0070C0"/>
                </a:solidFill>
              </a:rPr>
              <a:t>ranges-</a:t>
            </a:r>
            <a:r>
              <a:rPr lang="en-US" sz="1200" dirty="0" err="1">
                <a:solidFill>
                  <a:srgbClr val="0070C0"/>
                </a:solidFill>
              </a:rPr>
              <a:t>alg</a:t>
            </a:r>
            <a:r>
              <a:rPr lang="en-US" sz="1200" dirty="0">
                <a:solidFill>
                  <a:srgbClr val="0070C0"/>
                </a:solidFill>
              </a:rPr>
              <a:t>-part-one</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-part-two</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-part-three</a:t>
            </a:r>
          </a:p>
          <a:p>
            <a:pPr algn="ctr"/>
            <a:r>
              <a:rPr lang="en-US" sz="1200" dirty="0">
                <a:solidFill>
                  <a:srgbClr val="0070C0"/>
                </a:solidFill>
              </a:rPr>
              <a:t>ranges-composition</a:t>
            </a:r>
          </a:p>
        </p:txBody>
      </p:sp>
    </p:spTree>
    <p:extLst>
      <p:ext uri="{BB962C8B-B14F-4D97-AF65-F5344CB8AC3E}">
        <p14:creationId xmlns:p14="http://schemas.microsoft.com/office/powerpoint/2010/main" val="30710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Chars &amp; strings</a:t>
            </a:r>
            <a:endParaRPr lang="cs-CZ" sz="4000" dirty="0">
              <a:solidFill>
                <a:schemeClr val="bg2">
                  <a:lumMod val="25000"/>
                </a:schemeClr>
              </a:solidFill>
            </a:endParaRPr>
          </a:p>
        </p:txBody>
      </p:sp>
    </p:spTree>
    <p:extLst>
      <p:ext uri="{BB962C8B-B14F-4D97-AF65-F5344CB8AC3E}">
        <p14:creationId xmlns:p14="http://schemas.microsoft.com/office/powerpoint/2010/main" val="28382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:\temp\new.txt");</a:t>
            </a: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1149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Polymorphism vs. type compatibility</a:t>
            </a:r>
          </a:p>
        </p:txBody>
      </p:sp>
      <p:graphicFrame>
        <p:nvGraphicFramePr>
          <p:cNvPr id="6" name="Content Placeholder 4"/>
          <p:cNvGraphicFramePr>
            <a:graphicFrameLocks/>
          </p:cNvGraphicFramePr>
          <p:nvPr>
            <p:extLst>
              <p:ext uri="{D42A27DB-BD31-4B8C-83A1-F6EECF244321}">
                <p14:modId xmlns:p14="http://schemas.microsoft.com/office/powerpoint/2010/main" val="106244518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endParaRPr lang="en-US" dirty="0"/>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0866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marL="914400" lvl="3" indent="0">
              <a:buNone/>
            </a:pPr>
            <a:endParaRPr lang="cs-CZ" sz="2800" dirty="0"/>
          </a:p>
          <a:p>
            <a:pPr marL="914400" lvl="3" indent="0">
              <a:buNone/>
            </a:pPr>
            <a:endParaRPr lang="en-US" sz="4400" dirty="0"/>
          </a:p>
          <a:p>
            <a:r>
              <a:rPr lang="cs-CZ" dirty="0"/>
              <a:t>raw string literal</a:t>
            </a:r>
          </a:p>
          <a:p>
            <a:pPr lvl="1"/>
            <a:r>
              <a:rPr lang="cs-CZ" dirty="0"/>
              <a:t>escape chars</a:t>
            </a:r>
            <a:r>
              <a:rPr lang="en-US" dirty="0"/>
              <a:t> does not apply</a:t>
            </a:r>
          </a:p>
          <a:p>
            <a:pPr lvl="1"/>
            <a:r>
              <a:rPr lang="en-US" dirty="0"/>
              <a:t>all chars valid</a:t>
            </a:r>
            <a:r>
              <a:rPr lang="cs-CZ" dirty="0"/>
              <a:t> (</a:t>
            </a:r>
            <a:r>
              <a:rPr lang="cs-CZ" i="1" dirty="0"/>
              <a:t>newline</a:t>
            </a:r>
            <a:r>
              <a:rPr lang="cs-CZ" dirty="0"/>
              <a:t>, </a:t>
            </a:r>
            <a:r>
              <a:rPr lang="cs-CZ" i="1" dirty="0"/>
              <a:t>tab</a:t>
            </a:r>
            <a:r>
              <a:rPr lang="cs-CZ" dirty="0"/>
              <a:t>, </a:t>
            </a:r>
            <a:r>
              <a:rPr lang="en-US" i="1" dirty="0"/>
              <a:t>"</a:t>
            </a:r>
            <a:r>
              <a:rPr lang="en-US" dirty="0"/>
              <a:t>, </a:t>
            </a:r>
            <a:r>
              <a:rPr lang="cs-CZ" dirty="0"/>
              <a:t>...</a:t>
            </a:r>
            <a:r>
              <a:rPr lang="en-US" dirty="0"/>
              <a:t>)</a:t>
            </a:r>
            <a:endParaRPr lang="cs-CZ" dirty="0"/>
          </a:p>
          <a:p>
            <a:pPr lvl="1"/>
            <a:r>
              <a:rPr lang="en-US" dirty="0"/>
              <a:t>user-defined </a:t>
            </a:r>
            <a:r>
              <a:rPr lang="cs-CZ" dirty="0"/>
              <a:t>delimiter</a:t>
            </a:r>
            <a:endParaRPr lang="en-US" dirty="0"/>
          </a:p>
          <a:p>
            <a:pPr lvl="1"/>
            <a:r>
              <a:rPr lang="en-US" dirty="0"/>
              <a:t>applicable to </a:t>
            </a:r>
            <a:r>
              <a:rPr lang="en-US" dirty="0" err="1"/>
              <a:t>uR</a:t>
            </a:r>
            <a:r>
              <a:rPr lang="en-US" dirty="0"/>
              <a:t>"", u8R"", ...</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Raw string</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\t</a:t>
            </a:r>
            <a:r>
              <a:rPr lang="en-US" sz="1400" dirty="0">
                <a:latin typeface="Courier New" pitchFamily="49" charset="0"/>
                <a:cs typeface="Courier New" pitchFamily="49" charset="0"/>
              </a:rPr>
              <a:t>emp</a:t>
            </a:r>
            <a:r>
              <a:rPr lang="en-US" sz="1400" b="1" dirty="0">
                <a:solidFill>
                  <a:srgbClr val="C00000"/>
                </a:solidFill>
                <a:latin typeface="Courier New" pitchFamily="49" charset="0"/>
                <a:cs typeface="Courier New" pitchFamily="49" charset="0"/>
              </a:rPr>
              <a:t>\n</a:t>
            </a:r>
            <a:r>
              <a:rPr lang="en-US" sz="1400" dirty="0">
                <a:latin typeface="Courier New" pitchFamily="49" charset="0"/>
                <a:cs typeface="Courier New" pitchFamily="49" charset="0"/>
              </a:rPr>
              <a:t>ew.txt");</a:t>
            </a:r>
          </a:p>
        </p:txBody>
      </p:sp>
      <p:sp>
        <p:nvSpPr>
          <p:cNvPr id="5" name="AutoShape 30"/>
          <p:cNvSpPr txBox="1">
            <a:spLocks noChangeArrowheads="1"/>
          </p:cNvSpPr>
          <p:nvPr/>
        </p:nvSpPr>
        <p:spPr bwMode="auto">
          <a:xfrm>
            <a:off x="5935249" y="781263"/>
            <a:ext cx="2418408" cy="618468"/>
          </a:xfrm>
          <a:prstGeom prst="wedgeRoundRectCallout">
            <a:avLst>
              <a:gd name="adj1" fmla="val -69651"/>
              <a:gd name="adj2" fmla="val 3816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who </a:t>
            </a:r>
            <a:r>
              <a:rPr lang="en-US" sz="1600" b="1" dirty="0"/>
              <a:t>never</a:t>
            </a:r>
            <a:r>
              <a:rPr lang="en-US" sz="1600" dirty="0"/>
              <a:t> made such a bug</a:t>
            </a:r>
            <a:r>
              <a:rPr lang="cs-CZ" sz="1600" dirty="0"/>
              <a:t> ??</a:t>
            </a:r>
            <a:endParaRPr lang="cs-CZ" sz="1600" b="1" dirty="0">
              <a:solidFill>
                <a:srgbClr val="FF9900"/>
              </a:solidFill>
            </a:endParaRP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8" name="TextBox 7"/>
          <p:cNvSpPr txBox="1"/>
          <p:nvPr/>
        </p:nvSpPr>
        <p:spPr>
          <a:xfrm>
            <a:off x="734795" y="40386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solidFill>
                  <a:srgbClr val="6600CC"/>
                </a:solidFill>
                <a:latin typeface="Courier New" pitchFamily="49" charset="0"/>
                <a:cs typeface="Courier New" pitchFamily="49" charset="0"/>
              </a:rPr>
              <a:t>R</a:t>
            </a:r>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9" name="TextBox 8"/>
          <p:cNvSpPr txBox="1"/>
          <p:nvPr/>
        </p:nvSpPr>
        <p:spPr>
          <a:xfrm>
            <a:off x="1295400" y="5164974"/>
            <a:ext cx="3276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R""(</a:t>
            </a:r>
            <a:r>
              <a:rPr lang="pt-BR" sz="1400" b="1" dirty="0">
                <a:solidFill>
                  <a:srgbClr val="0033CC"/>
                </a:solidFill>
                <a:latin typeface="Courier New" pitchFamily="49" charset="0"/>
                <a:cs typeface="Courier New" pitchFamily="49" charset="0"/>
              </a:rPr>
              <a:t>A</a:t>
            </a:r>
            <a:r>
              <a:rPr lang="cs-CZ" sz="1400" b="1" dirty="0">
                <a:solidFill>
                  <a:srgbClr val="0033CC"/>
                </a:solidFill>
                <a:latin typeface="Courier New" pitchFamily="49" charset="0"/>
                <a:cs typeface="Courier New" pitchFamily="49" charset="0"/>
              </a:rPr>
              <a:t>	</a:t>
            </a:r>
            <a:r>
              <a:rPr lang="pt-BR" sz="1400" b="1" dirty="0">
                <a:solidFill>
                  <a:srgbClr val="0033CC"/>
                </a:solidFill>
                <a:latin typeface="Courier New" pitchFamily="49" charset="0"/>
                <a:cs typeface="Courier New" pitchFamily="49" charset="0"/>
              </a:rPr>
              <a:t>\b</a:t>
            </a:r>
          </a:p>
          <a:p>
            <a:r>
              <a:rPr lang="pt-BR" sz="1400" b="1" dirty="0">
                <a:solidFill>
                  <a:srgbClr val="0033CC"/>
                </a:solidFill>
                <a:latin typeface="Courier New" pitchFamily="49" charset="0"/>
                <a:cs typeface="Courier New" pitchFamily="49" charset="0"/>
              </a:rPr>
              <a:t>C</a:t>
            </a:r>
            <a:r>
              <a:rPr lang="pt-BR" sz="1400" dirty="0">
                <a:latin typeface="Courier New" pitchFamily="49" charset="0"/>
                <a:cs typeface="Courier New" pitchFamily="49" charset="0"/>
              </a:rPr>
              <a:t>)"" "</a:t>
            </a:r>
            <a:r>
              <a:rPr lang="pt-BR" sz="1400" b="1" dirty="0">
                <a:solidFill>
                  <a:srgbClr val="7030A0"/>
                </a:solidFill>
                <a:latin typeface="Courier New" pitchFamily="49" charset="0"/>
                <a:cs typeface="Courier New" pitchFamily="49" charset="0"/>
              </a:rPr>
              <a:t>\0</a:t>
            </a:r>
            <a:r>
              <a:rPr lang="pt-BR" sz="1400" dirty="0">
                <a:latin typeface="Courier New" pitchFamily="49" charset="0"/>
                <a:cs typeface="Courier New" pitchFamily="49" charset="0"/>
              </a:rPr>
              <a:t>" R"raw(</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)raw";</a:t>
            </a:r>
          </a:p>
        </p:txBody>
      </p:sp>
      <p:sp>
        <p:nvSpPr>
          <p:cNvPr id="11" name="AutoShape 30"/>
          <p:cNvSpPr txBox="1">
            <a:spLocks noChangeArrowheads="1"/>
          </p:cNvSpPr>
          <p:nvPr/>
        </p:nvSpPr>
        <p:spPr bwMode="auto">
          <a:xfrm>
            <a:off x="5935249" y="2490771"/>
            <a:ext cx="2418408" cy="618468"/>
          </a:xfrm>
          <a:prstGeom prst="wedgeRoundRectCallout">
            <a:avLst>
              <a:gd name="adj1" fmla="val -50195"/>
              <a:gd name="adj2" fmla="val -777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cs-CZ" sz="1600" dirty="0"/>
              <a:t>R</a:t>
            </a:r>
            <a:r>
              <a:rPr lang="en-US" sz="1600" dirty="0"/>
              <a:t>"</a:t>
            </a:r>
            <a:r>
              <a:rPr lang="cs-CZ" sz="1600" dirty="0"/>
              <a:t> </a:t>
            </a:r>
            <a:r>
              <a:rPr lang="en-US" sz="1600" i="1" dirty="0" err="1"/>
              <a:t>dch</a:t>
            </a:r>
            <a:r>
              <a:rPr lang="en-US" sz="1600" dirty="0"/>
              <a:t>* ( </a:t>
            </a:r>
            <a:r>
              <a:rPr lang="en-US" sz="1600" i="1" dirty="0" err="1"/>
              <a:t>ch</a:t>
            </a:r>
            <a:r>
              <a:rPr lang="en-US" sz="1600" dirty="0"/>
              <a:t>* ) </a:t>
            </a:r>
            <a:r>
              <a:rPr lang="en-US" sz="1600" i="1" dirty="0" err="1"/>
              <a:t>dch</a:t>
            </a:r>
            <a:r>
              <a:rPr lang="en-US" sz="1600" dirty="0"/>
              <a:t>* "</a:t>
            </a:r>
          </a:p>
        </p:txBody>
      </p:sp>
      <p:sp>
        <p:nvSpPr>
          <p:cNvPr id="12" name="AutoShape 30"/>
          <p:cNvSpPr txBox="1">
            <a:spLocks noChangeArrowheads="1"/>
          </p:cNvSpPr>
          <p:nvPr/>
        </p:nvSpPr>
        <p:spPr bwMode="auto">
          <a:xfrm>
            <a:off x="5935249" y="1526977"/>
            <a:ext cx="2418408" cy="710918"/>
          </a:xfrm>
          <a:prstGeom prst="wedgeRoundRectCallout">
            <a:avLst>
              <a:gd name="adj1" fmla="val -67815"/>
              <a:gd name="adj2" fmla="val -106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b="1" dirty="0"/>
              <a:t> \\  </a:t>
            </a:r>
            <a:r>
              <a:rPr lang="en-US" sz="1600" b="1" dirty="0">
                <a:sym typeface="Wingdings"/>
              </a:rPr>
              <a:t></a:t>
            </a:r>
            <a:r>
              <a:rPr lang="en-US" sz="1600" b="1" dirty="0"/>
              <a:t>  \\\\</a:t>
            </a:r>
            <a:br>
              <a:rPr lang="en-US" sz="1600" b="1" dirty="0"/>
            </a:br>
            <a:r>
              <a:rPr lang="en-US" sz="1600" b="1" dirty="0"/>
              <a:t>" </a:t>
            </a:r>
            <a:r>
              <a:rPr lang="en-US" sz="1600" b="1" dirty="0">
                <a:sym typeface="Wingdings"/>
              </a:rPr>
              <a:t></a:t>
            </a:r>
            <a:r>
              <a:rPr lang="en-US" sz="1600" b="1" dirty="0"/>
              <a:t> \"</a:t>
            </a:r>
            <a:endParaRPr lang="cs-CZ" sz="1600" b="1" dirty="0"/>
          </a:p>
        </p:txBody>
      </p:sp>
      <p:sp>
        <p:nvSpPr>
          <p:cNvPr id="13" name="TextBox 12"/>
          <p:cNvSpPr txBox="1"/>
          <p:nvPr/>
        </p:nvSpPr>
        <p:spPr>
          <a:xfrm>
            <a:off x="5554249" y="5183764"/>
            <a:ext cx="22098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a:t>
            </a:r>
            <a:r>
              <a:rPr lang="pt-BR" sz="1400" b="1" dirty="0">
                <a:solidFill>
                  <a:srgbClr val="0033CC"/>
                </a:solidFill>
                <a:latin typeface="Courier New" pitchFamily="49" charset="0"/>
                <a:cs typeface="Courier New" pitchFamily="49" charset="0"/>
              </a:rPr>
              <a:t>A</a:t>
            </a:r>
            <a:r>
              <a:rPr lang="en-US" sz="1400" b="1" dirty="0">
                <a:solidFill>
                  <a:srgbClr val="0033CC"/>
                </a:solidFill>
                <a:latin typeface="Courier New" pitchFamily="49" charset="0"/>
                <a:cs typeface="Courier New" pitchFamily="49" charset="0"/>
              </a:rPr>
              <a:t>\</a:t>
            </a:r>
            <a:r>
              <a:rPr lang="cs-CZ" sz="1400" b="1" dirty="0">
                <a:solidFill>
                  <a:srgbClr val="0033CC"/>
                </a:solidFill>
                <a:latin typeface="Courier New" pitchFamily="49" charset="0"/>
                <a:cs typeface="Courier New" pitchFamily="49" charset="0"/>
              </a:rPr>
              <a:t>t</a:t>
            </a:r>
            <a:r>
              <a:rPr lang="pt-BR" sz="1400" b="1" dirty="0">
                <a:solidFill>
                  <a:srgbClr val="0033CC"/>
                </a:solidFill>
                <a:latin typeface="Courier New" pitchFamily="49" charset="0"/>
                <a:cs typeface="Courier New" pitchFamily="49" charset="0"/>
              </a:rPr>
              <a:t>\\b\nC</a:t>
            </a:r>
            <a:r>
              <a:rPr lang="pt-BR" sz="1400" b="1" dirty="0">
                <a:solidFill>
                  <a:srgbClr val="7030A0"/>
                </a:solidFill>
                <a:latin typeface="Courier New" pitchFamily="49" charset="0"/>
                <a:cs typeface="Courier New" pitchFamily="49" charset="0"/>
              </a:rPr>
              <a:t>\0</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14" name="TextBox 13"/>
          <p:cNvSpPr txBox="1"/>
          <p:nvPr/>
        </p:nvSpPr>
        <p:spPr>
          <a:xfrm>
            <a:off x="2734849" y="4484807"/>
            <a:ext cx="59436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15" name="AutoShape 30"/>
          <p:cNvSpPr txBox="1">
            <a:spLocks noChangeArrowheads="1"/>
          </p:cNvSpPr>
          <p:nvPr/>
        </p:nvSpPr>
        <p:spPr bwMode="auto">
          <a:xfrm>
            <a:off x="3276600" y="5863931"/>
            <a:ext cx="2418408" cy="599099"/>
          </a:xfrm>
          <a:prstGeom prst="wedgeRoundRectCallout">
            <a:avLst>
              <a:gd name="adj1" fmla="val -65999"/>
              <a:gd name="adj2" fmla="val -6443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strings using different syntax concatenated</a:t>
            </a:r>
            <a:endParaRPr lang="cs-CZ" sz="1600" dirty="0"/>
          </a:p>
        </p:txBody>
      </p:sp>
      <p:sp>
        <p:nvSpPr>
          <p:cNvPr id="4" name="Arrow: Left-Right 3">
            <a:extLst>
              <a:ext uri="{FF2B5EF4-FFF2-40B4-BE49-F238E27FC236}">
                <a16:creationId xmlns:a16="http://schemas.microsoft.com/office/drawing/2014/main" id="{F2CF9272-1977-4A38-92C9-F0A8B1032486}"/>
              </a:ext>
            </a:extLst>
          </p:cNvPr>
          <p:cNvSpPr/>
          <p:nvPr/>
        </p:nvSpPr>
        <p:spPr>
          <a:xfrm>
            <a:off x="4834524" y="5295990"/>
            <a:ext cx="457200" cy="121733"/>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35249" y="3304868"/>
            <a:ext cx="24184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solidFill>
                  <a:srgbClr val="6600CC"/>
                </a:solidFill>
                <a:latin typeface="Courier New" pitchFamily="49" charset="0"/>
                <a:cs typeface="Courier New" pitchFamily="49" charset="0"/>
              </a:rPr>
              <a:t>R</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p>
        </p:txBody>
      </p:sp>
    </p:spTree>
    <p:extLst>
      <p:ext uri="{BB962C8B-B14F-4D97-AF65-F5344CB8AC3E}">
        <p14:creationId xmlns:p14="http://schemas.microsoft.com/office/powerpoint/2010/main" val="4254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P spid="4"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176" y="914400"/>
            <a:ext cx="8763000" cy="2743200"/>
          </a:xfrm>
        </p:spPr>
        <p:txBody>
          <a:bodyPr>
            <a:normAutofit lnSpcReduction="10000"/>
          </a:bodyPr>
          <a:lstStyle/>
          <a:p>
            <a:r>
              <a:rPr lang="en-US" dirty="0"/>
              <a:t>many </a:t>
            </a:r>
            <a:r>
              <a:rPr lang="en-US" dirty="0" err="1"/>
              <a:t>std</a:t>
            </a:r>
            <a:r>
              <a:rPr lang="en-US" dirty="0"/>
              <a:t>:: functions</a:t>
            </a:r>
          </a:p>
          <a:p>
            <a:pPr lvl="1"/>
            <a:r>
              <a:rPr lang="en-US" sz="1400" b="1" dirty="0" err="1">
                <a:solidFill>
                  <a:schemeClr val="bg1">
                    <a:lumMod val="50000"/>
                  </a:schemeClr>
                </a:solidFill>
                <a:latin typeface="Courier New" pitchFamily="49" charset="0"/>
                <a:cs typeface="Courier New" pitchFamily="49" charset="0"/>
              </a:rPr>
              <a:t>sprintf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snprintf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sscanf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atol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stringstream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num_put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num_get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to_string</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stoi</a:t>
            </a:r>
            <a:r>
              <a:rPr lang="en-US" sz="1400" b="1" dirty="0">
                <a:solidFill>
                  <a:schemeClr val="bg1">
                    <a:lumMod val="50000"/>
                  </a:schemeClr>
                </a:solidFill>
                <a:latin typeface="Courier New" pitchFamily="49" charset="0"/>
                <a:cs typeface="Courier New" pitchFamily="49" charset="0"/>
              </a:rPr>
              <a:t> ...</a:t>
            </a:r>
          </a:p>
          <a:p>
            <a:pPr lvl="1"/>
            <a:r>
              <a:rPr lang="en-US" dirty="0"/>
              <a:t>locale, memory allocation, whitespaces, exceptions, ...</a:t>
            </a:r>
          </a:p>
          <a:p>
            <a:pPr lvl="1"/>
            <a:r>
              <a:rPr lang="en-US" dirty="0"/>
              <a:t>extra functionality not needed, insufficient error reporting, safety</a:t>
            </a:r>
          </a:p>
          <a:p>
            <a:r>
              <a:rPr lang="en-US" b="1" dirty="0"/>
              <a:t>hi-perf</a:t>
            </a:r>
            <a:r>
              <a:rPr lang="en-US" dirty="0"/>
              <a:t> string conversions</a:t>
            </a:r>
          </a:p>
          <a:p>
            <a:pPr lvl="1"/>
            <a:r>
              <a:rPr lang="en-US" dirty="0"/>
              <a:t>low-level</a:t>
            </a:r>
          </a:p>
          <a:p>
            <a:pPr lvl="1"/>
            <a:r>
              <a:rPr lang="en-US" dirty="0"/>
              <a:t>non-throwing, non-allocating, no locale, memory safety, format not needed</a:t>
            </a:r>
          </a:p>
          <a:p>
            <a:pPr lvl="1"/>
            <a:r>
              <a:rPr lang="en-US" dirty="0"/>
              <a:t>error reporting about the conversion outcome</a:t>
            </a:r>
          </a:p>
          <a:p>
            <a:pPr lvl="1"/>
            <a:r>
              <a:rPr lang="en-US" dirty="0"/>
              <a:t>speedup factor 6 - 250</a:t>
            </a:r>
          </a:p>
        </p:txBody>
      </p:sp>
      <p:sp>
        <p:nvSpPr>
          <p:cNvPr id="3" name="Title 2"/>
          <p:cNvSpPr>
            <a:spLocks noGrp="1"/>
          </p:cNvSpPr>
          <p:nvPr>
            <p:ph type="title"/>
          </p:nvPr>
        </p:nvSpPr>
        <p:spPr/>
        <p:txBody>
          <a:bodyPr/>
          <a:lstStyle/>
          <a:p>
            <a:r>
              <a:rPr lang="en-US" dirty="0"/>
              <a:t>string conversions</a:t>
            </a:r>
          </a:p>
        </p:txBody>
      </p:sp>
      <p:sp>
        <p:nvSpPr>
          <p:cNvPr id="4" name="TextBox 3"/>
          <p:cNvSpPr txBox="1"/>
          <p:nvPr/>
        </p:nvSpPr>
        <p:spPr>
          <a:xfrm>
            <a:off x="457200" y="3733800"/>
            <a:ext cx="8229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charconv</a:t>
            </a:r>
            <a:r>
              <a:rPr lang="en-US" sz="1400" dirty="0">
                <a:latin typeface="Courier New" pitchFamily="49" charset="0"/>
                <a:cs typeface="Courier New" pitchFamily="49" charset="0"/>
              </a:rPr>
              <a:t>&gt;</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a:t>
            </a:r>
            <a:r>
              <a:rPr lang="en-US" sz="1400" dirty="0">
                <a:latin typeface="Courier New" pitchFamily="49" charset="0"/>
                <a:cs typeface="Courier New" pitchFamily="49" charset="0"/>
              </a:rPr>
              <a:t>&amp; 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&amp; value, </a:t>
            </a:r>
            <a:r>
              <a:rPr lang="en-US" sz="1400" dirty="0" err="1">
                <a:solidFill>
                  <a:schemeClr val="accent2">
                    <a:lumMod val="75000"/>
                  </a:schemeClr>
                </a:solidFill>
                <a:latin typeface="Courier New" pitchFamily="49" charset="0"/>
                <a:cs typeface="Courier New" pitchFamily="49" charset="0"/>
              </a:rPr>
              <a:t>chars_format</a:t>
            </a:r>
            <a:r>
              <a:rPr lang="en-US" sz="1400" dirty="0">
                <a:solidFill>
                  <a:schemeClr val="accent2">
                    <a:lumMod val="75000"/>
                  </a:schemeClr>
                </a:solidFill>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 </a:t>
            </a:r>
            <a:r>
              <a:rPr lang="en-US" sz="1400" dirty="0" err="1">
                <a:solidFill>
                  <a:schemeClr val="accent2">
                    <a:lumMod val="75000"/>
                  </a:schemeClr>
                </a:solidFill>
                <a:latin typeface="Courier New" pitchFamily="49" charset="0"/>
                <a:cs typeface="Courier New" pitchFamily="49" charset="0"/>
              </a:rPr>
              <a:t>chars_format</a:t>
            </a:r>
            <a:r>
              <a:rPr lang="en-US" sz="1400" dirty="0">
                <a:latin typeface="Courier New" pitchFamily="49" charset="0"/>
                <a:cs typeface="Courier New" pitchFamily="49" charset="0"/>
              </a:rPr>
              <a:t>::general);</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r>
              <a:rPr lang="en-US" sz="1400" dirty="0" err="1">
                <a:latin typeface="Courier New" pitchFamily="49" charset="0"/>
                <a:cs typeface="Courier New" pitchFamily="49" charset="0"/>
              </a:rPr>
              <a:t>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ec</a:t>
            </a:r>
            <a:r>
              <a:rPr lang="en-US" sz="1400" dirty="0">
                <a:latin typeface="Courier New" pitchFamily="49" charset="0"/>
                <a:cs typeface="Courier New" pitchFamily="49" charset="0"/>
              </a:rPr>
              <a:t>; };</a:t>
            </a:r>
          </a:p>
        </p:txBody>
      </p:sp>
      <p:sp>
        <p:nvSpPr>
          <p:cNvPr id="6" name="TextBox 5"/>
          <p:cNvSpPr txBox="1"/>
          <p:nvPr/>
        </p:nvSpPr>
        <p:spPr>
          <a:xfrm>
            <a:off x="457200" y="5334000"/>
            <a:ext cx="8229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INT_TYPE_ </a:t>
            </a:r>
            <a:r>
              <a:rPr lang="en-US" sz="1400" dirty="0">
                <a:latin typeface="Courier New" pitchFamily="49" charset="0"/>
                <a:cs typeface="Courier New" pitchFamily="49" charset="0"/>
              </a:rPr>
              <a:t>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 value, </a:t>
            </a:r>
            <a:r>
              <a:rPr lang="en-US" sz="1400" i="1" dirty="0">
                <a:solidFill>
                  <a:schemeClr val="bg1">
                    <a:lumMod val="50000"/>
                  </a:schemeClr>
                </a:solidFill>
                <a:latin typeface="Courier New" pitchFamily="49" charset="0"/>
                <a:cs typeface="Courier New" pitchFamily="49" charset="0"/>
              </a:rPr>
              <a:t>[opt] </a:t>
            </a:r>
            <a:r>
              <a:rPr lang="en-US" sz="1400" dirty="0" err="1">
                <a:latin typeface="Courier New" pitchFamily="49" charset="0"/>
                <a:cs typeface="Courier New" pitchFamily="49" charset="0"/>
              </a:rPr>
              <a:t>chars_format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a:t>
            </a:r>
            <a:r>
              <a:rPr lang="en-US" sz="1400" i="1" dirty="0">
                <a:solidFill>
                  <a:schemeClr val="bg1">
                    <a:lumMod val="50000"/>
                  </a:schemeClr>
                </a:solidFill>
                <a:latin typeface="Courier New" pitchFamily="49" charset="0"/>
                <a:cs typeface="Courier New" pitchFamily="49" charset="0"/>
              </a:rPr>
              <a:t>[opt]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precision);</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8" name="AutoShape 30">
            <a:extLst>
              <a:ext uri="{FF2B5EF4-FFF2-40B4-BE49-F238E27FC236}">
                <a16:creationId xmlns:a16="http://schemas.microsoft.com/office/drawing/2014/main" id="{4C531E59-FF28-4631-82BB-7AA9F15C6463}"/>
              </a:ext>
            </a:extLst>
          </p:cNvPr>
          <p:cNvSpPr txBox="1">
            <a:spLocks noChangeArrowheads="1"/>
          </p:cNvSpPr>
          <p:nvPr/>
        </p:nvSpPr>
        <p:spPr bwMode="auto">
          <a:xfrm>
            <a:off x="6898890" y="4914502"/>
            <a:ext cx="1295399" cy="649917"/>
          </a:xfrm>
          <a:prstGeom prst="wedgeRoundRectCallout">
            <a:avLst>
              <a:gd name="adj1" fmla="val -85195"/>
              <a:gd name="adj2" fmla="val -42628"/>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structural bindings</a:t>
            </a:r>
            <a:endParaRPr lang="cs-CZ" sz="1600" b="1" dirty="0">
              <a:solidFill>
                <a:srgbClr val="FF9900"/>
              </a:solidFill>
            </a:endParaRPr>
          </a:p>
        </p:txBody>
      </p:sp>
    </p:spTree>
    <p:extLst>
      <p:ext uri="{BB962C8B-B14F-4D97-AF65-F5344CB8AC3E}">
        <p14:creationId xmlns:p14="http://schemas.microsoft.com/office/powerpoint/2010/main" val="17949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cs-CZ" sz="1600" b="1" dirty="0">
                <a:solidFill>
                  <a:schemeClr val="dk1"/>
                </a:solidFill>
                <a:latin typeface="Courier New" pitchFamily="49" charset="0"/>
                <a:cs typeface="Courier New" pitchFamily="49" charset="0"/>
              </a:rPr>
              <a:t>string</a:t>
            </a:r>
            <a:r>
              <a:rPr lang="en-US" sz="1600" b="1" dirty="0">
                <a:solidFill>
                  <a:schemeClr val="dk1"/>
                </a:solidFill>
                <a:latin typeface="Courier New" pitchFamily="49" charset="0"/>
                <a:cs typeface="Courier New" pitchFamily="49" charset="0"/>
              </a:rPr>
              <a:t>_v</a:t>
            </a:r>
            <a:r>
              <a:rPr lang="cs-CZ" sz="1600" b="1" dirty="0">
                <a:solidFill>
                  <a:schemeClr val="dk1"/>
                </a:solidFill>
                <a:latin typeface="Courier New" pitchFamily="49" charset="0"/>
                <a:cs typeface="Courier New" pitchFamily="49" charset="0"/>
              </a:rPr>
              <a:t>iew</a:t>
            </a:r>
            <a:endParaRPr lang="en-US" sz="1600" b="1" dirty="0">
              <a:solidFill>
                <a:schemeClr val="dk1"/>
              </a:solidFill>
              <a:latin typeface="Courier New" pitchFamily="49" charset="0"/>
              <a:cs typeface="Courier New" pitchFamily="49" charset="0"/>
            </a:endParaRPr>
          </a:p>
          <a:p>
            <a:pPr lvl="1"/>
            <a:r>
              <a:rPr lang="en-US" b="1" dirty="0"/>
              <a:t>non-owning</a:t>
            </a:r>
            <a:r>
              <a:rPr lang="en-US" dirty="0"/>
              <a:t> (sub-)string read-only reference</a:t>
            </a:r>
          </a:p>
          <a:p>
            <a:pPr lvl="2"/>
            <a:r>
              <a:rPr lang="en-US" dirty="0"/>
              <a:t>does not manage the object lifetime</a:t>
            </a:r>
          </a:p>
          <a:p>
            <a:pPr lvl="2"/>
            <a:r>
              <a:rPr lang="en-US" dirty="0"/>
              <a:t>borrow type</a:t>
            </a:r>
          </a:p>
          <a:p>
            <a:pPr lvl="1"/>
            <a:r>
              <a:rPr lang="en-US" dirty="0"/>
              <a:t>pointer + size</a:t>
            </a:r>
          </a:p>
          <a:p>
            <a:pPr lvl="1"/>
            <a:r>
              <a:rPr lang="en-US" dirty="0"/>
              <a:t>easy to create/pass</a:t>
            </a:r>
          </a:p>
          <a:p>
            <a:r>
              <a:rPr lang="en-US" dirty="0"/>
              <a:t>methods</a:t>
            </a:r>
          </a:p>
          <a:p>
            <a:pPr lvl="1"/>
            <a:r>
              <a:rPr lang="en-US" sz="1400" b="1" dirty="0" err="1">
                <a:solidFill>
                  <a:schemeClr val="dk1"/>
                </a:solidFill>
                <a:latin typeface="Courier New" pitchFamily="49" charset="0"/>
                <a:cs typeface="Courier New" pitchFamily="49" charset="0"/>
              </a:rPr>
              <a:t>remove_prefix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remove_suffix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start_with</a:t>
            </a:r>
            <a:r>
              <a:rPr lang="en-US" dirty="0"/>
              <a:t> / </a:t>
            </a:r>
            <a:r>
              <a:rPr lang="en-US" sz="1400" b="1" dirty="0" err="1">
                <a:solidFill>
                  <a:schemeClr val="dk1"/>
                </a:solidFill>
                <a:latin typeface="Courier New" pitchFamily="49" charset="0"/>
                <a:cs typeface="Courier New" pitchFamily="49" charset="0"/>
              </a:rPr>
              <a:t>end_with</a:t>
            </a:r>
            <a:r>
              <a:rPr lang="en-US" sz="1400" b="1" dirty="0">
                <a:solidFill>
                  <a:schemeClr val="dk1"/>
                </a:solidFill>
                <a:latin typeface="Courier New" pitchFamily="49" charset="0"/>
                <a:cs typeface="Courier New" pitchFamily="49" charset="0"/>
              </a:rPr>
              <a:t> </a:t>
            </a:r>
            <a:r>
              <a:rPr lang="en-US" sz="1400" baseline="30000" dirty="0">
                <a:solidFill>
                  <a:srgbClr val="00B0F0"/>
                </a:solidFill>
              </a:rPr>
              <a:t>[C++20]</a:t>
            </a:r>
          </a:p>
          <a:p>
            <a:pPr lvl="1"/>
            <a:r>
              <a:rPr lang="en-US" sz="1400" b="1" dirty="0">
                <a:solidFill>
                  <a:schemeClr val="dk1"/>
                </a:solidFill>
                <a:latin typeface="Courier New" pitchFamily="49" charset="0"/>
                <a:cs typeface="Courier New" pitchFamily="49" charset="0"/>
              </a:rPr>
              <a:t>contains </a:t>
            </a:r>
            <a:r>
              <a:rPr lang="en-US" sz="1400" baseline="30000" dirty="0">
                <a:solidFill>
                  <a:srgbClr val="00B0F0"/>
                </a:solidFill>
              </a:rPr>
              <a:t>[C++23]</a:t>
            </a:r>
          </a:p>
          <a:p>
            <a:r>
              <a:rPr lang="en-US" dirty="0"/>
              <a:t>automatic conversions</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string</a:t>
            </a:r>
            <a:r>
              <a:rPr lang="en-US" dirty="0"/>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conversion operator</a:t>
            </a:r>
          </a:p>
          <a:p>
            <a:r>
              <a:rPr lang="en-US" dirty="0"/>
              <a:t>explicit construction</a:t>
            </a:r>
          </a:p>
          <a:p>
            <a:pPr lvl="1"/>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a:t>
            </a:r>
            <a:r>
              <a:rPr lang="en-US" dirty="0"/>
              <a:t>   	</a:t>
            </a:r>
            <a:r>
              <a:rPr lang="en-US" dirty="0">
                <a:solidFill>
                  <a:schemeClr val="bg1">
                    <a:lumMod val="50000"/>
                  </a:schemeClr>
                </a:solidFill>
              </a:rPr>
              <a:t>- explicit constructor</a:t>
            </a:r>
          </a:p>
        </p:txBody>
      </p:sp>
      <p:sp>
        <p:nvSpPr>
          <p:cNvPr id="3" name="Title 2"/>
          <p:cNvSpPr>
            <a:spLocks noGrp="1"/>
          </p:cNvSpPr>
          <p:nvPr>
            <p:ph type="title"/>
          </p:nvPr>
        </p:nvSpPr>
        <p:spPr/>
        <p:txBody>
          <a:bodyPr/>
          <a:lstStyle/>
          <a:p>
            <a:r>
              <a:rPr lang="en-US" dirty="0" err="1"/>
              <a:t>string_view</a:t>
            </a:r>
            <a:endParaRPr lang="en-US" dirty="0"/>
          </a:p>
        </p:txBody>
      </p:sp>
      <p:sp>
        <p:nvSpPr>
          <p:cNvPr id="11" name="TextBox 10"/>
          <p:cNvSpPr txBox="1"/>
          <p:nvPr/>
        </p:nvSpPr>
        <p:spPr>
          <a:xfrm>
            <a:off x="3505200" y="1887182"/>
            <a:ext cx="51054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0033CC"/>
                </a:solidFill>
                <a:latin typeface="Courier New" pitchFamily="49" charset="0"/>
                <a:cs typeface="Courier New" pitchFamily="49" charset="0"/>
              </a:rPr>
              <a:t>#include &lt;</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&gt;</a:t>
            </a:r>
          </a:p>
          <a:p>
            <a:r>
              <a:rPr lang="en-US" sz="1400" dirty="0">
                <a:latin typeface="Courier New" pitchFamily="49" charset="0"/>
                <a:cs typeface="Courier New" pitchFamily="49" charset="0"/>
              </a:rPr>
              <a:t>bool </a:t>
            </a:r>
            <a:r>
              <a:rPr lang="en-US" sz="1400" b="1" dirty="0" err="1">
                <a:latin typeface="Courier New" pitchFamily="49" charset="0"/>
                <a:cs typeface="Courier New" pitchFamily="49" charset="0"/>
              </a:rPr>
              <a:t>cs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s2);</a:t>
            </a:r>
          </a:p>
          <a:p>
            <a:r>
              <a:rPr lang="en-US" sz="1400" dirty="0">
                <a:solidFill>
                  <a:srgbClr val="0033CC"/>
                </a:solidFill>
                <a:latin typeface="Courier New" pitchFamily="49" charset="0"/>
                <a:cs typeface="Courier New" pitchFamily="49" charset="0"/>
              </a:rPr>
              <a:t>bool </a:t>
            </a:r>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s1,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s2);</a:t>
            </a:r>
          </a:p>
          <a:p>
            <a:r>
              <a:rPr lang="en-US" sz="1400" dirty="0">
                <a:latin typeface="Courier New" pitchFamily="49" charset="0"/>
                <a:cs typeface="Courier New" pitchFamily="49" charset="0"/>
              </a:rPr>
              <a:t>string str { "my string" };</a:t>
            </a:r>
          </a:p>
          <a:p>
            <a:r>
              <a:rPr lang="en-US" sz="1400" b="1" dirty="0">
                <a:latin typeface="Courier New" pitchFamily="49" charset="0"/>
                <a:cs typeface="Courier New" pitchFamily="49" charset="0"/>
              </a:rPr>
              <a:t>cs</a:t>
            </a:r>
            <a:r>
              <a:rPr lang="en-US" sz="1400" dirty="0">
                <a:latin typeface="Courier New" pitchFamily="49" charset="0"/>
                <a:cs typeface="Courier New" pitchFamily="49" charset="0"/>
              </a:rPr>
              <a:t>( str, </a:t>
            </a:r>
            <a:r>
              <a:rPr lang="en-US" sz="1400" b="1" dirty="0">
                <a:solidFill>
                  <a:srgbClr val="FF0000"/>
                </a:solidFill>
                <a:latin typeface="Courier New" pitchFamily="49" charset="0"/>
                <a:cs typeface="Courier New" pitchFamily="49" charset="0"/>
              </a:rPr>
              <a:t>"string test"</a:t>
            </a:r>
            <a:r>
              <a:rPr lang="en-US" sz="1400" dirty="0">
                <a:latin typeface="Courier New" pitchFamily="49" charset="0"/>
                <a:cs typeface="Courier New" pitchFamily="49" charset="0"/>
              </a:rPr>
              <a:t>);</a:t>
            </a:r>
          </a:p>
          <a:p>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str, "</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test");</a:t>
            </a:r>
          </a:p>
        </p:txBody>
      </p:sp>
      <p:sp>
        <p:nvSpPr>
          <p:cNvPr id="7" name="AutoShape 30"/>
          <p:cNvSpPr txBox="1">
            <a:spLocks noChangeArrowheads="1"/>
          </p:cNvSpPr>
          <p:nvPr/>
        </p:nvSpPr>
        <p:spPr bwMode="auto">
          <a:xfrm>
            <a:off x="7315415" y="2783207"/>
            <a:ext cx="1142785" cy="607124"/>
          </a:xfrm>
          <a:prstGeom prst="wedgeRoundRectCallout">
            <a:avLst>
              <a:gd name="adj1" fmla="val -122944"/>
              <a:gd name="adj2" fmla="val -3054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
        <p:nvSpPr>
          <p:cNvPr id="16"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9" name="TextBox 8"/>
          <p:cNvSpPr txBox="1"/>
          <p:nvPr/>
        </p:nvSpPr>
        <p:spPr>
          <a:xfrm>
            <a:off x="5498926" y="5839519"/>
            <a:ext cx="311167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a:t>
            </a:r>
          </a:p>
        </p:txBody>
      </p:sp>
      <p:sp>
        <p:nvSpPr>
          <p:cNvPr id="13" name="AutoShape 30">
            <a:extLst>
              <a:ext uri="{FF2B5EF4-FFF2-40B4-BE49-F238E27FC236}">
                <a16:creationId xmlns:a16="http://schemas.microsoft.com/office/drawing/2014/main" id="{093FFFD8-57E9-42A2-AA30-40A27407D3E1}"/>
              </a:ext>
            </a:extLst>
          </p:cNvPr>
          <p:cNvSpPr txBox="1">
            <a:spLocks noChangeArrowheads="1"/>
          </p:cNvSpPr>
          <p:nvPr/>
        </p:nvSpPr>
        <p:spPr bwMode="auto">
          <a:xfrm>
            <a:off x="7454920" y="4953000"/>
            <a:ext cx="1168257" cy="607124"/>
          </a:xfrm>
          <a:prstGeom prst="wedgeRoundRectCallout">
            <a:avLst>
              <a:gd name="adj1" fmla="val -92379"/>
              <a:gd name="adj2" fmla="val 14762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Tree>
    <p:extLst>
      <p:ext uri="{BB962C8B-B14F-4D97-AF65-F5344CB8AC3E}">
        <p14:creationId xmlns:p14="http://schemas.microsoft.com/office/powerpoint/2010/main" val="25687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6096000" cy="2133600"/>
          </a:xfrm>
        </p:spPr>
        <p:txBody>
          <a:bodyPr>
            <a:normAutofit/>
          </a:bodyPr>
          <a:lstStyle/>
          <a:p>
            <a:r>
              <a:rPr lang="en-US" dirty="0">
                <a:solidFill>
                  <a:srgbClr val="00B050"/>
                </a:solidFill>
                <a:sym typeface="Wingdings" panose="05000000000000000000" pitchFamily="2" charset="2"/>
              </a:rPr>
              <a:t></a:t>
            </a:r>
            <a:r>
              <a:rPr lang="en-US" dirty="0"/>
              <a:t> good for</a:t>
            </a:r>
          </a:p>
          <a:p>
            <a:pPr lvl="1"/>
            <a:r>
              <a:rPr lang="en-US" dirty="0"/>
              <a:t>efficient substrings </a:t>
            </a:r>
            <a:r>
              <a:rPr lang="en-US" dirty="0">
                <a:solidFill>
                  <a:schemeClr val="bg1">
                    <a:lumMod val="50000"/>
                  </a:schemeClr>
                </a:solidFill>
              </a:rPr>
              <a:t>without </a:t>
            </a:r>
            <a:r>
              <a:rPr lang="en-US" dirty="0" err="1">
                <a:solidFill>
                  <a:schemeClr val="bg1">
                    <a:lumMod val="50000"/>
                  </a:schemeClr>
                </a:solidFill>
              </a:rPr>
              <a:t>alloc</a:t>
            </a:r>
            <a:r>
              <a:rPr lang="en-US" dirty="0">
                <a:solidFill>
                  <a:schemeClr val="bg1">
                    <a:lumMod val="50000"/>
                  </a:schemeClr>
                </a:solidFill>
              </a:rPr>
              <a:t>/copying</a:t>
            </a:r>
          </a:p>
          <a:p>
            <a:pPr lvl="1"/>
            <a:r>
              <a:rPr lang="en-US" dirty="0"/>
              <a:t>efficient passing of string literals</a:t>
            </a:r>
          </a:p>
          <a:p>
            <a:r>
              <a:rPr lang="en-US" dirty="0">
                <a:solidFill>
                  <a:srgbClr val="FF0000"/>
                </a:solidFill>
                <a:sym typeface="Wingdings" panose="05000000000000000000" pitchFamily="2" charset="2"/>
              </a:rPr>
              <a:t></a:t>
            </a:r>
            <a:r>
              <a:rPr lang="en-US" dirty="0"/>
              <a:t> not so good for</a:t>
            </a:r>
          </a:p>
          <a:p>
            <a:pPr lvl="1"/>
            <a:r>
              <a:rPr lang="en-US" dirty="0"/>
              <a:t>using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t>for not-</a:t>
            </a:r>
            <a:r>
              <a:rPr lang="en-US" dirty="0">
                <a:solidFill>
                  <a:schemeClr val="bg1">
                    <a:lumMod val="50000"/>
                  </a:schemeClr>
                </a:solidFill>
              </a:rPr>
              <a:t>(yet)</a:t>
            </a:r>
            <a:r>
              <a:rPr lang="en-US" dirty="0"/>
              <a:t>-supported functions</a:t>
            </a:r>
          </a:p>
          <a:p>
            <a:pPr lvl="1"/>
            <a:r>
              <a:rPr lang="en-US" dirty="0"/>
              <a:t>uncontrolled object lifetime</a:t>
            </a:r>
          </a:p>
          <a:p>
            <a:pPr lvl="1"/>
            <a:r>
              <a:rPr lang="en-US" dirty="0"/>
              <a:t>exact type needed</a:t>
            </a:r>
          </a:p>
        </p:txBody>
      </p:sp>
      <p:sp>
        <p:nvSpPr>
          <p:cNvPr id="3" name="Title 2"/>
          <p:cNvSpPr>
            <a:spLocks noGrp="1"/>
          </p:cNvSpPr>
          <p:nvPr>
            <p:ph type="title"/>
          </p:nvPr>
        </p:nvSpPr>
        <p:spPr/>
        <p:txBody>
          <a:bodyPr/>
          <a:lstStyle/>
          <a:p>
            <a:r>
              <a:rPr lang="en-US" dirty="0" err="1"/>
              <a:t>string_view</a:t>
            </a:r>
            <a:r>
              <a:rPr lang="en-US" dirty="0"/>
              <a:t> pros &amp; cons</a:t>
            </a:r>
          </a:p>
        </p:txBody>
      </p:sp>
      <p:sp>
        <p:nvSpPr>
          <p:cNvPr id="5" name="TextBox 4"/>
          <p:cNvSpPr txBox="1"/>
          <p:nvPr/>
        </p:nvSpPr>
        <p:spPr>
          <a:xfrm>
            <a:off x="457199" y="4881380"/>
            <a:ext cx="3429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bool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map&lt;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,whatever</a:t>
            </a:r>
            <a:r>
              <a:rPr lang="en-US" sz="1400" dirty="0">
                <a:latin typeface="Courier New" pitchFamily="49" charset="0"/>
                <a:cs typeface="Courier New" pitchFamily="49" charset="0"/>
              </a:rPr>
              <a:t>&gt; m;</a:t>
            </a:r>
          </a:p>
          <a:p>
            <a:r>
              <a:rPr lang="en-US" sz="1400" dirty="0">
                <a:latin typeface="Courier New" pitchFamily="49" charset="0"/>
                <a:cs typeface="Courier New" pitchFamily="49" charset="0"/>
              </a:rPr>
              <a:t>  // </a:t>
            </a:r>
            <a:r>
              <a:rPr lang="en-US" sz="1400" dirty="0" err="1">
                <a:solidFill>
                  <a:srgbClr val="C00000"/>
                </a:solidFill>
                <a:latin typeface="Courier New" pitchFamily="49" charset="0"/>
                <a:cs typeface="Courier New" pitchFamily="49" charset="0"/>
              </a:rPr>
              <a:t>m.find</a:t>
            </a:r>
            <a:r>
              <a:rPr lang="en-US" sz="1400" dirty="0">
                <a:solidFill>
                  <a:srgbClr val="C00000"/>
                </a:solidFill>
                <a:latin typeface="Courier New" pitchFamily="49" charset="0"/>
                <a:cs typeface="Courier New" pitchFamily="49" charset="0"/>
              </a:rPr>
              <a:t>( </a:t>
            </a:r>
            <a:r>
              <a:rPr lang="en-US" sz="1400" dirty="0" err="1">
                <a:solidFill>
                  <a:srgbClr val="C00000"/>
                </a:solidFill>
                <a:latin typeface="Courier New" pitchFamily="49" charset="0"/>
                <a:cs typeface="Courier New" pitchFamily="49" charset="0"/>
              </a:rPr>
              <a:t>sv</a:t>
            </a:r>
            <a:r>
              <a:rPr lang="en-US" sz="1400"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m.find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685800" y="6131434"/>
            <a:ext cx="1244457" cy="607124"/>
          </a:xfrm>
          <a:prstGeom prst="wedgeRoundRectCallout">
            <a:avLst>
              <a:gd name="adj1" fmla="val 41939"/>
              <a:gd name="adj2" fmla="val -9659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
        <p:nvSpPr>
          <p:cNvPr id="9" name="TextBox 8"/>
          <p:cNvSpPr txBox="1"/>
          <p:nvPr/>
        </p:nvSpPr>
        <p:spPr>
          <a:xfrm>
            <a:off x="3657600" y="2790867"/>
            <a:ext cx="52578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operator</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x} +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y}; }</a:t>
            </a:r>
          </a:p>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x </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y; }</a:t>
            </a:r>
          </a:p>
          <a:p>
            <a:r>
              <a:rPr lang="en-US" sz="1400" dirty="0">
                <a:latin typeface="Courier New" pitchFamily="49" charset="0"/>
                <a:cs typeface="Courier New" pitchFamily="49" charset="0"/>
              </a:rPr>
              <a:t>string a, b;</a:t>
            </a:r>
          </a:p>
          <a:p>
            <a:r>
              <a:rPr lang="en-US" sz="1400" dirty="0">
                <a:latin typeface="Courier New" pitchFamily="49" charset="0"/>
                <a:cs typeface="Courier New" pitchFamily="49" charset="0"/>
              </a:rPr>
              <a:t>auto c =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 b);</a:t>
            </a:r>
          </a:p>
        </p:txBody>
      </p:sp>
      <p:sp>
        <p:nvSpPr>
          <p:cNvPr id="12" name="AutoShape 30"/>
          <p:cNvSpPr txBox="1">
            <a:spLocks noChangeArrowheads="1"/>
          </p:cNvSpPr>
          <p:nvPr/>
        </p:nvSpPr>
        <p:spPr bwMode="auto">
          <a:xfrm>
            <a:off x="1092200" y="3010255"/>
            <a:ext cx="2006457" cy="696135"/>
          </a:xfrm>
          <a:prstGeom prst="wedgeRoundRectCallout">
            <a:avLst>
              <a:gd name="adj1" fmla="val 81387"/>
              <a:gd name="adj2" fmla="val 57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7" name="AutoShape 30"/>
          <p:cNvSpPr txBox="1">
            <a:spLocks noChangeArrowheads="1"/>
          </p:cNvSpPr>
          <p:nvPr/>
        </p:nvSpPr>
        <p:spPr bwMode="auto">
          <a:xfrm>
            <a:off x="6150094" y="3684954"/>
            <a:ext cx="821265" cy="364328"/>
          </a:xfrm>
          <a:prstGeom prst="wedgeRoundRectCallout">
            <a:avLst>
              <a:gd name="adj1" fmla="val -177844"/>
              <a:gd name="adj2" fmla="val -5091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500" dirty="0"/>
              <a:t>string</a:t>
            </a:r>
            <a:endParaRPr lang="cs-CZ"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023" y="133061"/>
            <a:ext cx="1925577" cy="1925577"/>
          </a:xfrm>
          <a:prstGeom prst="rect">
            <a:avLst/>
          </a:prstGeom>
        </p:spPr>
      </p:pic>
      <p:sp>
        <p:nvSpPr>
          <p:cNvPr id="18" name="Content Placeholder 1"/>
          <p:cNvSpPr txBox="1">
            <a:spLocks/>
          </p:cNvSpPr>
          <p:nvPr/>
        </p:nvSpPr>
        <p:spPr>
          <a:xfrm>
            <a:off x="4267200" y="4398251"/>
            <a:ext cx="4811980" cy="152400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dirty="0">
                <a:solidFill>
                  <a:srgbClr val="FF9900"/>
                </a:solidFill>
              </a:rPr>
              <a:t>⚠</a:t>
            </a:r>
            <a:r>
              <a:rPr lang="en-US" dirty="0"/>
              <a:t> don't mix string and </a:t>
            </a:r>
            <a:r>
              <a:rPr lang="en-US" dirty="0" err="1"/>
              <a:t>string_view</a:t>
            </a:r>
            <a:endParaRPr lang="en-US" dirty="0"/>
          </a:p>
          <a:p>
            <a:pPr marL="109728" indent="0">
              <a:buNone/>
            </a:pPr>
            <a:r>
              <a:rPr lang="en-US" dirty="0">
                <a:solidFill>
                  <a:srgbClr val="FF9900"/>
                </a:solidFill>
              </a:rPr>
              <a:t>⚠</a:t>
            </a:r>
            <a:r>
              <a:rPr lang="en-US" dirty="0"/>
              <a:t> don't return (newly created) </a:t>
            </a:r>
            <a:r>
              <a:rPr lang="en-US" dirty="0" err="1"/>
              <a:t>string_view</a:t>
            </a:r>
            <a:endParaRPr lang="en-US" sz="800" dirty="0"/>
          </a:p>
          <a:p>
            <a:pPr marL="109728" indent="0">
              <a:buNone/>
            </a:pPr>
            <a:r>
              <a:rPr lang="en-US" dirty="0">
                <a:solidFill>
                  <a:srgbClr val="C00000"/>
                </a:solidFill>
              </a:rPr>
              <a:t>🚫 </a:t>
            </a:r>
            <a:r>
              <a:rPr lang="en-US" dirty="0"/>
              <a:t>string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solidFill>
                  <a:srgbClr val="C00000"/>
                </a:solidFill>
              </a:rPr>
              <a:t> </a:t>
            </a:r>
            <a:r>
              <a:rPr lang="en-US" sz="2200" b="1" dirty="0">
                <a:solidFill>
                  <a:srgbClr val="C00000"/>
                </a:solidFill>
                <a:latin typeface="Segoe UI Emoji" panose="020B0502040204020203" pitchFamily="34" charset="0"/>
                <a:ea typeface="Segoe UI Emoji" panose="020B0502040204020203" pitchFamily="34" charset="0"/>
              </a:rPr>
              <a:t>⇝</a:t>
            </a:r>
            <a:r>
              <a:rPr lang="en-US" b="1"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br>
              <a:rPr lang="en-US" dirty="0">
                <a:solidFill>
                  <a:srgbClr val="C00000"/>
                </a:solidFill>
              </a:rPr>
            </a:br>
            <a:r>
              <a:rPr lang="en-US" dirty="0"/>
              <a:t>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t> </a:t>
            </a:r>
            <a:r>
              <a:rPr lang="en-US" sz="2200" b="1" dirty="0">
                <a:solidFill>
                  <a:srgbClr val="C00000"/>
                </a:solidFill>
                <a:latin typeface="Segoe UI Emoji" panose="020B0502040204020203" pitchFamily="34" charset="0"/>
                <a:ea typeface="Segoe UI Emoji" panose="020B0502040204020203" pitchFamily="34" charset="0"/>
              </a:rPr>
              <a:t>⇝</a:t>
            </a:r>
            <a:r>
              <a:rPr lang="en-US"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r>
              <a:rPr lang="en-US" dirty="0">
                <a:latin typeface="Segoe UI Emoji" panose="020B0502040204020203" pitchFamily="34" charset="0"/>
                <a:ea typeface="Segoe UI Emoji" panose="020B0502040204020203" pitchFamily="34" charset="0"/>
              </a:rPr>
              <a:t> </a:t>
            </a:r>
            <a:r>
              <a:rPr lang="en-US" dirty="0"/>
              <a:t>...</a:t>
            </a:r>
          </a:p>
        </p:txBody>
      </p:sp>
      <p:sp>
        <p:nvSpPr>
          <p:cNvPr id="13" name="AutoShape 30"/>
          <p:cNvSpPr txBox="1">
            <a:spLocks noChangeArrowheads="1"/>
          </p:cNvSpPr>
          <p:nvPr/>
        </p:nvSpPr>
        <p:spPr bwMode="auto">
          <a:xfrm>
            <a:off x="1092200" y="3008731"/>
            <a:ext cx="2006457" cy="696135"/>
          </a:xfrm>
          <a:prstGeom prst="wedgeRoundRectCallout">
            <a:avLst>
              <a:gd name="adj1" fmla="val 80543"/>
              <a:gd name="adj2" fmla="val -5264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4" name="AutoShape 30">
            <a:extLst>
              <a:ext uri="{FF2B5EF4-FFF2-40B4-BE49-F238E27FC236}">
                <a16:creationId xmlns:a16="http://schemas.microsoft.com/office/drawing/2014/main" id="{9F2CA519-BD6A-4E5C-B3C0-FEDF959142F1}"/>
              </a:ext>
            </a:extLst>
          </p:cNvPr>
          <p:cNvSpPr txBox="1">
            <a:spLocks noChangeArrowheads="1"/>
          </p:cNvSpPr>
          <p:nvPr/>
        </p:nvSpPr>
        <p:spPr bwMode="auto">
          <a:xfrm>
            <a:off x="7543800" y="5692270"/>
            <a:ext cx="1244457" cy="607124"/>
          </a:xfrm>
          <a:prstGeom prst="wedgeRoundRectCallout">
            <a:avLst>
              <a:gd name="adj1" fmla="val -66662"/>
              <a:gd name="adj2" fmla="val -5001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
        <p:nvSpPr>
          <p:cNvPr id="7" name="AutoShape 30">
            <a:extLst>
              <a:ext uri="{FF2B5EF4-FFF2-40B4-BE49-F238E27FC236}">
                <a16:creationId xmlns:a16="http://schemas.microsoft.com/office/drawing/2014/main" id="{331D4FA8-F24E-8338-4483-48C74DEB168A}"/>
              </a:ext>
            </a:extLst>
          </p:cNvPr>
          <p:cNvSpPr txBox="1">
            <a:spLocks noChangeArrowheads="1"/>
          </p:cNvSpPr>
          <p:nvPr/>
        </p:nvSpPr>
        <p:spPr bwMode="auto">
          <a:xfrm>
            <a:off x="4178370" y="5899936"/>
            <a:ext cx="1676400" cy="607124"/>
          </a:xfrm>
          <a:prstGeom prst="wedgeRoundRectCallout">
            <a:avLst>
              <a:gd name="adj1" fmla="val -125868"/>
              <a:gd name="adj2" fmla="val -12207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C++23: </a:t>
            </a:r>
            <a:r>
              <a:rPr lang="en-US" sz="1600" dirty="0" err="1"/>
              <a:t>is_transparent</a:t>
            </a:r>
            <a:endParaRPr lang="cs-CZ" sz="1600" dirty="0"/>
          </a:p>
        </p:txBody>
      </p:sp>
    </p:spTree>
    <p:extLst>
      <p:ext uri="{BB962C8B-B14F-4D97-AF65-F5344CB8AC3E}">
        <p14:creationId xmlns:p14="http://schemas.microsoft.com/office/powerpoint/2010/main" val="8985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17" grpId="0" animBg="1"/>
      <p:bldP spid="13" grpId="0" animBg="1"/>
      <p:bldP spid="14"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C6824-4B08-5954-B832-46D40668B27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053B-7B11-5DAA-A541-C183A7110C9A}"/>
              </a:ext>
            </a:extLst>
          </p:cNvPr>
          <p:cNvSpPr>
            <a:spLocks noGrp="1"/>
          </p:cNvSpPr>
          <p:nvPr>
            <p:ph idx="1"/>
          </p:nvPr>
        </p:nvSpPr>
        <p:spPr>
          <a:xfrm>
            <a:off x="228600" y="4600873"/>
            <a:ext cx="8686800" cy="2104727"/>
          </a:xfrm>
        </p:spPr>
        <p:txBody>
          <a:bodyPr>
            <a:normAutofit/>
          </a:bodyPr>
          <a:lstStyle/>
          <a:p>
            <a:r>
              <a:rPr lang="cs-CZ" dirty="0" err="1"/>
              <a:t>container</a:t>
            </a:r>
            <a:r>
              <a:rPr lang="cs-CZ" dirty="0"/>
              <a:t> </a:t>
            </a:r>
            <a:r>
              <a:rPr lang="cs-CZ" dirty="0" err="1"/>
              <a:t>lookup</a:t>
            </a:r>
            <a:r>
              <a:rPr lang="cs-CZ" dirty="0"/>
              <a:t> </a:t>
            </a:r>
            <a:r>
              <a:rPr lang="cs-CZ" dirty="0" err="1"/>
              <a:t>using</a:t>
            </a:r>
            <a:r>
              <a:rPr lang="cs-CZ" dirty="0"/>
              <a:t> </a:t>
            </a:r>
            <a:r>
              <a:rPr lang="cs-CZ" dirty="0" err="1"/>
              <a:t>comparable</a:t>
            </a:r>
            <a:r>
              <a:rPr lang="cs-CZ" dirty="0"/>
              <a:t> type</a:t>
            </a:r>
          </a:p>
          <a:p>
            <a:r>
              <a:rPr lang="cs-CZ" dirty="0"/>
              <a:t>transparent </a:t>
            </a:r>
            <a:r>
              <a:rPr lang="cs-CZ" dirty="0" err="1"/>
              <a:t>comparator</a:t>
            </a:r>
            <a:endParaRPr lang="cs-CZ" dirty="0"/>
          </a:p>
          <a:p>
            <a:r>
              <a:rPr lang="cs-CZ" dirty="0" err="1"/>
              <a:t>associative</a:t>
            </a:r>
            <a:r>
              <a:rPr lang="cs-CZ" dirty="0"/>
              <a:t> </a:t>
            </a:r>
            <a:r>
              <a:rPr lang="cs-CZ" dirty="0" err="1"/>
              <a:t>containers</a:t>
            </a:r>
            <a:r>
              <a:rPr lang="en-US" dirty="0"/>
              <a:t>: </a:t>
            </a:r>
            <a:r>
              <a:rPr lang="cs-CZ" dirty="0" err="1"/>
              <a:t>hash</a:t>
            </a:r>
            <a:endParaRPr lang="cs-CZ" dirty="0"/>
          </a:p>
        </p:txBody>
      </p:sp>
      <p:sp>
        <p:nvSpPr>
          <p:cNvPr id="3" name="Title 2">
            <a:extLst>
              <a:ext uri="{FF2B5EF4-FFF2-40B4-BE49-F238E27FC236}">
                <a16:creationId xmlns:a16="http://schemas.microsoft.com/office/drawing/2014/main" id="{C181DBC8-C561-B8F9-C1DB-3E06F4313853}"/>
              </a:ext>
            </a:extLst>
          </p:cNvPr>
          <p:cNvSpPr>
            <a:spLocks noGrp="1"/>
          </p:cNvSpPr>
          <p:nvPr>
            <p:ph type="title"/>
          </p:nvPr>
        </p:nvSpPr>
        <p:spPr/>
        <p:txBody>
          <a:bodyPr/>
          <a:lstStyle/>
          <a:p>
            <a:r>
              <a:rPr lang="en-US" dirty="0"/>
              <a:t>Transparent comparator</a:t>
            </a:r>
          </a:p>
        </p:txBody>
      </p:sp>
      <p:sp>
        <p:nvSpPr>
          <p:cNvPr id="8" name="TextBox 7">
            <a:extLst>
              <a:ext uri="{FF2B5EF4-FFF2-40B4-BE49-F238E27FC236}">
                <a16:creationId xmlns:a16="http://schemas.microsoft.com/office/drawing/2014/main" id="{56B3610C-638B-3B16-1F07-4149EB3777B0}"/>
              </a:ext>
            </a:extLst>
          </p:cNvPr>
          <p:cNvSpPr txBox="1"/>
          <p:nvPr/>
        </p:nvSpPr>
        <p:spPr>
          <a:xfrm>
            <a:off x="409517" y="1232862"/>
            <a:ext cx="6096000" cy="172354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a:t>
            </a:r>
            <a:r>
              <a:rPr lang="en-US" sz="1400" dirty="0" err="1">
                <a:latin typeface="Courier New" pitchFamily="49" charset="0"/>
                <a:cs typeface="Courier New" pitchFamily="49" charset="0"/>
              </a:rPr>
              <a:t>TransparentComparator</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using </a:t>
            </a:r>
            <a:r>
              <a:rPr lang="en-US" sz="1400" b="1" dirty="0" err="1">
                <a:latin typeface="Courier New" pitchFamily="49" charset="0"/>
                <a:cs typeface="Courier New" pitchFamily="49" charset="0"/>
              </a:rPr>
              <a:t>is_transparent</a:t>
            </a:r>
            <a:r>
              <a:rPr lang="en-US" sz="1400" b="1" dirty="0">
                <a:latin typeface="Courier New" pitchFamily="49" charset="0"/>
                <a:cs typeface="Courier New" pitchFamily="49" charset="0"/>
              </a:rPr>
              <a:t> = std::</a:t>
            </a:r>
            <a:r>
              <a:rPr lang="en-US" sz="1400" b="1" dirty="0" err="1">
                <a:latin typeface="Courier New" pitchFamily="49" charset="0"/>
                <a:cs typeface="Courier New" pitchFamily="49" charset="0"/>
              </a:rPr>
              <a:t>true_type</a:t>
            </a:r>
            <a:r>
              <a:rPr lang="en-US" sz="1400" b="1" dirty="0">
                <a:latin typeface="Courier New" pitchFamily="49" charset="0"/>
                <a:cs typeface="Courier New" pitchFamily="49" charset="0"/>
              </a:rPr>
              <a:t>;</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const string&amp;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(const string&amp;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F825A770-6360-FEF7-0B24-2DEE9F9781A6}"/>
              </a:ext>
            </a:extLst>
          </p:cNvPr>
          <p:cNvSpPr txBox="1"/>
          <p:nvPr/>
        </p:nvSpPr>
        <p:spPr>
          <a:xfrm>
            <a:off x="3447981" y="3046392"/>
            <a:ext cx="5334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bool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map&lt;</a:t>
            </a:r>
            <a:r>
              <a:rPr lang="en-US" sz="1400" b="1" dirty="0" err="1">
                <a:solidFill>
                  <a:schemeClr val="tx1"/>
                </a:solidFill>
                <a:latin typeface="Courier New" pitchFamily="49" charset="0"/>
                <a:cs typeface="Courier New" pitchFamily="49" charset="0"/>
              </a:rPr>
              <a:t>string</a:t>
            </a:r>
            <a:r>
              <a:rPr lang="en-US" sz="1400" dirty="0" err="1">
                <a:solidFill>
                  <a:schemeClr val="tx1"/>
                </a:solidFill>
                <a:latin typeface="Courier New" pitchFamily="49" charset="0"/>
                <a:cs typeface="Courier New" pitchFamily="49" charset="0"/>
              </a:rPr>
              <a:t>,whatever</a:t>
            </a:r>
            <a:r>
              <a:rPr lang="en-US" sz="1400" dirty="0">
                <a:solidFill>
                  <a:schemeClr val="tx1"/>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TransparentComparator</a:t>
            </a:r>
            <a:r>
              <a:rPr lang="en-US" sz="1400" dirty="0">
                <a:solidFill>
                  <a:schemeClr val="tx1"/>
                </a:solidFill>
                <a:latin typeface="Courier New" pitchFamily="49" charset="0"/>
                <a:cs typeface="Courier New" pitchFamily="49" charset="0"/>
              </a:rPr>
              <a:t>&gt; m;</a:t>
            </a:r>
          </a:p>
          <a:p>
            <a:r>
              <a:rPr lang="en-US" sz="1400" dirty="0">
                <a:solidFill>
                  <a:schemeClr val="tx1"/>
                </a:solidFill>
                <a:latin typeface="Courier New" pitchFamily="49" charset="0"/>
                <a:cs typeface="Courier New" pitchFamily="49" charset="0"/>
              </a:rPr>
              <a:t>  </a:t>
            </a:r>
            <a:r>
              <a:rPr lang="en-US" sz="1400" b="1" dirty="0" err="1">
                <a:solidFill>
                  <a:schemeClr val="tx1"/>
                </a:solidFill>
                <a:latin typeface="Courier New" pitchFamily="49" charset="0"/>
                <a:cs typeface="Courier New" pitchFamily="49" charset="0"/>
              </a:rPr>
              <a:t>m.find</a:t>
            </a:r>
            <a:r>
              <a:rPr lang="en-US" sz="1400" b="1" dirty="0">
                <a:solidFill>
                  <a:schemeClr val="tx1"/>
                </a:solidFill>
                <a:latin typeface="Courier New" pitchFamily="49" charset="0"/>
                <a:cs typeface="Courier New" pitchFamily="49" charset="0"/>
              </a:rPr>
              <a:t>( </a:t>
            </a:r>
            <a:r>
              <a:rPr lang="en-US" sz="1400" b="1" dirty="0" err="1">
                <a:solidFill>
                  <a:schemeClr val="tx1"/>
                </a:solidFill>
                <a:latin typeface="Courier New" pitchFamily="49" charset="0"/>
                <a:cs typeface="Courier New" pitchFamily="49" charset="0"/>
              </a:rPr>
              <a:t>sv</a:t>
            </a:r>
            <a:r>
              <a:rPr lang="en-US" sz="1400" b="1"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AutoShape 30">
            <a:extLst>
              <a:ext uri="{FF2B5EF4-FFF2-40B4-BE49-F238E27FC236}">
                <a16:creationId xmlns:a16="http://schemas.microsoft.com/office/drawing/2014/main" id="{F5BD7039-1351-A2AF-BDC5-7CB1FDDD3084}"/>
              </a:ext>
            </a:extLst>
          </p:cNvPr>
          <p:cNvSpPr txBox="1">
            <a:spLocks noChangeArrowheads="1"/>
          </p:cNvSpPr>
          <p:nvPr/>
        </p:nvSpPr>
        <p:spPr bwMode="auto">
          <a:xfrm>
            <a:off x="7162800" y="1371600"/>
            <a:ext cx="74103" cy="45719"/>
          </a:xfrm>
          <a:prstGeom prst="wedgeRoundRectCallout">
            <a:avLst>
              <a:gd name="adj1" fmla="val -3157398"/>
              <a:gd name="adj2" fmla="val 78529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endParaRPr lang="cs-CZ" sz="1600" dirty="0"/>
          </a:p>
        </p:txBody>
      </p:sp>
      <p:sp>
        <p:nvSpPr>
          <p:cNvPr id="10" name="AutoShape 30">
            <a:extLst>
              <a:ext uri="{FF2B5EF4-FFF2-40B4-BE49-F238E27FC236}">
                <a16:creationId xmlns:a16="http://schemas.microsoft.com/office/drawing/2014/main" id="{AC0ECAD5-7054-8324-0096-8D2B855A7094}"/>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C++23</a:t>
            </a:r>
            <a:endParaRPr lang="en-US" sz="1600" dirty="0"/>
          </a:p>
        </p:txBody>
      </p:sp>
    </p:spTree>
    <p:extLst>
      <p:ext uri="{BB962C8B-B14F-4D97-AF65-F5344CB8AC3E}">
        <p14:creationId xmlns:p14="http://schemas.microsoft.com/office/powerpoint/2010/main" val="2210339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a:solidFill>
                  <a:schemeClr val="dk1"/>
                </a:solidFill>
                <a:latin typeface="Courier New" pitchFamily="49" charset="0"/>
                <a:cs typeface="Courier New" pitchFamily="49" charset="0"/>
              </a:rPr>
              <a:t>span</a:t>
            </a:r>
          </a:p>
          <a:p>
            <a:pPr lvl="1"/>
            <a:r>
              <a:rPr lang="en-US" dirty="0"/>
              <a:t>non-owing bounds-safe view</a:t>
            </a:r>
          </a:p>
          <a:p>
            <a:pPr lvl="2"/>
            <a:r>
              <a:rPr lang="en-US" dirty="0"/>
              <a:t>contiguous objects</a:t>
            </a:r>
          </a:p>
          <a:p>
            <a:pPr lvl="2"/>
            <a:r>
              <a:rPr lang="en-US" b="1" dirty="0">
                <a:solidFill>
                  <a:schemeClr val="dk1"/>
                </a:solidFill>
                <a:latin typeface="Courier New" pitchFamily="49" charset="0"/>
                <a:cs typeface="Courier New" pitchFamily="49" charset="0"/>
              </a:rPr>
              <a:t>vector, array, string</a:t>
            </a:r>
          </a:p>
          <a:p>
            <a:pPr lvl="2"/>
            <a:r>
              <a:rPr lang="en-US" dirty="0"/>
              <a:t>ranges</a:t>
            </a:r>
          </a:p>
          <a:p>
            <a:pPr lvl="1"/>
            <a:r>
              <a:rPr lang="en-US" dirty="0" err="1"/>
              <a:t>al</a:t>
            </a:r>
            <a:r>
              <a:rPr lang="en-US" dirty="0" err="1">
                <a:latin typeface="Lucida Sans Unicode" panose="020B0602030504020204" pitchFamily="34" charset="0"/>
                <a:cs typeface="Lucida Sans Unicode" panose="020B0602030504020204" pitchFamily="34" charset="0"/>
              </a:rPr>
              <a:t>à</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string_view</a:t>
            </a:r>
            <a:r>
              <a:rPr lang="en-US" dirty="0"/>
              <a:t> </a:t>
            </a:r>
          </a:p>
          <a:p>
            <a:pPr lvl="2"/>
            <a:r>
              <a:rPr lang="en-US" dirty="0"/>
              <a:t>value type semantics</a:t>
            </a:r>
          </a:p>
          <a:p>
            <a:pPr lvl="2"/>
            <a:r>
              <a:rPr lang="en-US" dirty="0"/>
              <a:t>{ </a:t>
            </a:r>
            <a:r>
              <a:rPr lang="en-US" dirty="0" err="1"/>
              <a:t>ptr</a:t>
            </a:r>
            <a:r>
              <a:rPr lang="en-US" dirty="0"/>
              <a:t>, count } </a:t>
            </a:r>
            <a:r>
              <a:rPr lang="en-US" dirty="0">
                <a:latin typeface="Lucida Sans Unicode" panose="020B0602030504020204" pitchFamily="34" charset="0"/>
                <a:cs typeface="Lucida Sans Unicode" panose="020B0602030504020204" pitchFamily="34" charset="0"/>
              </a:rPr>
              <a:t>⇝</a:t>
            </a:r>
            <a:r>
              <a:rPr lang="en-US" dirty="0"/>
              <a:t> pass-by-value</a:t>
            </a:r>
          </a:p>
          <a:p>
            <a:pPr lvl="1"/>
            <a:r>
              <a:rPr lang="en-US" dirty="0"/>
              <a:t>dynamic </a:t>
            </a:r>
            <a:r>
              <a:rPr lang="en-US" dirty="0">
                <a:solidFill>
                  <a:schemeClr val="bg1">
                    <a:lumMod val="50000"/>
                  </a:schemeClr>
                </a:solidFill>
              </a:rPr>
              <a:t>(known at runtime)</a:t>
            </a:r>
          </a:p>
          <a:p>
            <a:pPr lvl="1"/>
            <a:r>
              <a:rPr lang="en-US" dirty="0"/>
              <a:t>static/fixed-size </a:t>
            </a:r>
            <a:r>
              <a:rPr lang="en-US" dirty="0">
                <a:solidFill>
                  <a:schemeClr val="bg1">
                    <a:lumMod val="50000"/>
                  </a:schemeClr>
                </a:solidFill>
              </a:rPr>
              <a:t>(compile-time)</a:t>
            </a:r>
          </a:p>
          <a:p>
            <a:pPr lvl="1"/>
            <a:r>
              <a:rPr lang="en-US" sz="1400" b="1" dirty="0">
                <a:solidFill>
                  <a:schemeClr val="dk1"/>
                </a:solidFill>
                <a:latin typeface="Courier New" pitchFamily="49" charset="0"/>
                <a:cs typeface="Courier New" pitchFamily="49" charset="0"/>
              </a:rPr>
              <a:t>size()</a:t>
            </a:r>
            <a:r>
              <a:rPr lang="en-US" sz="1400" dirty="0"/>
              <a:t>, </a:t>
            </a:r>
            <a:r>
              <a:rPr lang="en-US" sz="1400" b="1" dirty="0" err="1">
                <a:solidFill>
                  <a:schemeClr val="dk1"/>
                </a:solidFill>
                <a:latin typeface="Courier New" pitchFamily="49" charset="0"/>
                <a:cs typeface="Courier New" pitchFamily="49" charset="0"/>
              </a:rPr>
              <a:t>size_bytes</a:t>
            </a:r>
            <a:r>
              <a:rPr lang="en-US" sz="1400" b="1" dirty="0">
                <a:solidFill>
                  <a:schemeClr val="dk1"/>
                </a:solidFill>
                <a:latin typeface="Courier New" pitchFamily="49" charset="0"/>
                <a:cs typeface="Courier New" pitchFamily="49" charset="0"/>
              </a:rPr>
              <a:t>()</a:t>
            </a:r>
          </a:p>
          <a:p>
            <a:pPr lvl="3"/>
            <a:endParaRPr lang="en-US" dirty="0">
              <a:solidFill>
                <a:schemeClr val="bg1">
                  <a:lumMod val="50000"/>
                </a:schemeClr>
              </a:solidFill>
            </a:endParaRPr>
          </a:p>
          <a:p>
            <a:r>
              <a:rPr lang="en-US" dirty="0" err="1"/>
              <a:t>subviews</a:t>
            </a:r>
            <a:endParaRPr lang="en-US" dirty="0"/>
          </a:p>
          <a:p>
            <a:pPr lvl="1"/>
            <a:r>
              <a:rPr lang="en-US" sz="1400" b="1" dirty="0">
                <a:solidFill>
                  <a:schemeClr val="dk1"/>
                </a:solidFill>
                <a:latin typeface="Courier New" pitchFamily="49" charset="0"/>
                <a:cs typeface="Courier New" pitchFamily="49" charset="0"/>
              </a:rPr>
              <a:t>first</a:t>
            </a:r>
            <a:r>
              <a:rPr lang="en-US" dirty="0"/>
              <a:t> </a:t>
            </a:r>
            <a:r>
              <a:rPr lang="en-US" sz="1400" b="1" dirty="0">
                <a:solidFill>
                  <a:schemeClr val="dk1"/>
                </a:solidFill>
                <a:latin typeface="Courier New" pitchFamily="49" charset="0"/>
                <a:cs typeface="Courier New" pitchFamily="49" charset="0"/>
              </a:rPr>
              <a:t>last</a:t>
            </a:r>
          </a:p>
          <a:p>
            <a:pPr lvl="1"/>
            <a:r>
              <a:rPr lang="en-US" sz="1400" b="1" dirty="0" err="1">
                <a:solidFill>
                  <a:schemeClr val="dk1"/>
                </a:solidFill>
                <a:latin typeface="Courier New" pitchFamily="49" charset="0"/>
                <a:cs typeface="Courier New" pitchFamily="49" charset="0"/>
              </a:rPr>
              <a:t>subspan</a:t>
            </a:r>
            <a:endParaRPr lang="en-US" dirty="0"/>
          </a:p>
          <a:p>
            <a:r>
              <a:rPr lang="en-US" dirty="0"/>
              <a:t>conversions</a:t>
            </a:r>
          </a:p>
          <a:p>
            <a:pPr lvl="1"/>
            <a:r>
              <a:rPr lang="en-US" sz="1400" b="1" dirty="0" err="1">
                <a:solidFill>
                  <a:schemeClr val="dk1"/>
                </a:solidFill>
                <a:latin typeface="Courier New" pitchFamily="49" charset="0"/>
                <a:cs typeface="Courier New" pitchFamily="49" charset="0"/>
              </a:rPr>
              <a:t>as_bytes</a:t>
            </a:r>
            <a:r>
              <a:rPr lang="en-US" sz="1400" b="1" dirty="0">
                <a:solidFill>
                  <a:schemeClr val="dk1"/>
                </a:solidFill>
                <a:latin typeface="Courier New" pitchFamily="49" charset="0"/>
                <a:cs typeface="Courier New" pitchFamily="49" charset="0"/>
              </a:rPr>
              <a:t>, </a:t>
            </a:r>
            <a:r>
              <a:rPr lang="en-US" sz="1400" b="1" dirty="0" err="1">
                <a:solidFill>
                  <a:schemeClr val="dk1"/>
                </a:solidFill>
                <a:latin typeface="Courier New" pitchFamily="49" charset="0"/>
                <a:cs typeface="Courier New" pitchFamily="49" charset="0"/>
              </a:rPr>
              <a:t>as_writable_bytes</a:t>
            </a:r>
            <a:endParaRPr lang="cs-CZ" sz="1400" b="1" dirty="0">
              <a:solidFill>
                <a:schemeClr val="dk1"/>
              </a:solidFill>
              <a:latin typeface="Courier New" pitchFamily="49" charset="0"/>
              <a:cs typeface="Courier New" pitchFamily="49" charset="0"/>
            </a:endParaRPr>
          </a:p>
          <a:p>
            <a:endParaRPr lang="en-US" dirty="0"/>
          </a:p>
        </p:txBody>
      </p:sp>
      <p:sp>
        <p:nvSpPr>
          <p:cNvPr id="3" name="Title 2"/>
          <p:cNvSpPr>
            <a:spLocks noGrp="1"/>
          </p:cNvSpPr>
          <p:nvPr>
            <p:ph type="title"/>
          </p:nvPr>
        </p:nvSpPr>
        <p:spPr/>
        <p:txBody>
          <a:bodyPr/>
          <a:lstStyle/>
          <a:p>
            <a:r>
              <a:rPr lang="en-US" dirty="0"/>
              <a:t>span</a:t>
            </a:r>
          </a:p>
        </p:txBody>
      </p:sp>
      <p:sp>
        <p:nvSpPr>
          <p:cNvPr id="6" name="TextBox 5"/>
          <p:cNvSpPr txBox="1"/>
          <p:nvPr/>
        </p:nvSpPr>
        <p:spPr>
          <a:xfrm>
            <a:off x="4870142" y="1089921"/>
            <a:ext cx="38100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 new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6</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span&lt;T&gt; sd1{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span&lt;T&gt; sd2{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  // size deduction</a:t>
            </a:r>
          </a:p>
          <a:p>
            <a:r>
              <a:rPr lang="en-US" sz="1200" dirty="0">
                <a:latin typeface="Courier New" pitchFamily="49" charset="0"/>
                <a:cs typeface="Courier New" pitchFamily="49" charset="0"/>
              </a:rPr>
              <a:t>span&lt;T,</a:t>
            </a:r>
            <a:r>
              <a:rPr lang="en-US" sz="1200" b="1" dirty="0">
                <a:latin typeface="Courier New" pitchFamily="49" charset="0"/>
                <a:cs typeface="Courier New" pitchFamily="49" charset="0"/>
              </a:rPr>
              <a:t>4</a:t>
            </a:r>
            <a:r>
              <a:rPr lang="en-US" sz="1200" dirty="0">
                <a:latin typeface="Courier New" pitchFamily="49" charset="0"/>
                <a:cs typeface="Courier New" pitchFamily="49" charset="0"/>
              </a:rPr>
              <a:t>&gt; sf3{ arr</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solidFill>
                  <a:srgbClr val="FF0000"/>
                </a:solidFill>
                <a:latin typeface="Courier New" pitchFamily="49" charset="0"/>
                <a:cs typeface="Courier New" pitchFamily="49" charset="0"/>
              </a:rPr>
              <a:t>span&lt;T,</a:t>
            </a:r>
            <a:r>
              <a:rPr lang="en-US" sz="1200" b="1" dirty="0">
                <a:solidFill>
                  <a:srgbClr val="FF0000"/>
                </a:solidFill>
                <a:latin typeface="Courier New" pitchFamily="49" charset="0"/>
                <a:cs typeface="Courier New" pitchFamily="49" charset="0"/>
              </a:rPr>
              <a:t>8</a:t>
            </a:r>
            <a:r>
              <a:rPr lang="en-US" sz="1200" dirty="0">
                <a:solidFill>
                  <a:srgbClr val="FF0000"/>
                </a:solidFill>
                <a:latin typeface="Courier New" pitchFamily="49" charset="0"/>
                <a:cs typeface="Courier New" pitchFamily="49" charset="0"/>
              </a:rPr>
              <a:t>&gt; sf4{ </a:t>
            </a:r>
            <a:r>
              <a:rPr lang="en-US" sz="1200" dirty="0" err="1">
                <a:solidFill>
                  <a:srgbClr val="FF0000"/>
                </a:solidFill>
                <a:latin typeface="Courier New" pitchFamily="49" charset="0"/>
                <a:cs typeface="Courier New" pitchFamily="49" charset="0"/>
              </a:rPr>
              <a:t>arr</a:t>
            </a:r>
            <a:r>
              <a:rPr lang="en-US" sz="1200" dirty="0">
                <a:solidFill>
                  <a:srgbClr val="FF0000"/>
                </a:solidFill>
                <a:latin typeface="Courier New" pitchFamily="49" charset="0"/>
                <a:cs typeface="Courier New" pitchFamily="49" charset="0"/>
              </a:rPr>
              <a:t>}; // error</a:t>
            </a:r>
          </a:p>
        </p:txBody>
      </p:sp>
      <p:sp>
        <p:nvSpPr>
          <p:cNvPr id="11" name="TextBox 10"/>
          <p:cNvSpPr txBox="1"/>
          <p:nvPr/>
        </p:nvSpPr>
        <p:spPr>
          <a:xfrm>
            <a:off x="4870142" y="2930012"/>
            <a:ext cx="3810000"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span_static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ss.</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&lt;3&gt;();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span_dynamic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sd.</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(3);</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2" name="TextBox 11">
            <a:extLst>
              <a:ext uri="{FF2B5EF4-FFF2-40B4-BE49-F238E27FC236}">
                <a16:creationId xmlns:a16="http://schemas.microsoft.com/office/drawing/2014/main" id="{6FBF4F68-E9CB-40BE-B194-DF6F3DA5071B}"/>
              </a:ext>
            </a:extLst>
          </p:cNvPr>
          <p:cNvSpPr txBox="1"/>
          <p:nvPr/>
        </p:nvSpPr>
        <p:spPr>
          <a:xfrm>
            <a:off x="4870142" y="3447254"/>
            <a:ext cx="38100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subspan</a:t>
            </a:r>
            <a:r>
              <a:rPr lang="en-US" sz="1200" dirty="0">
                <a:latin typeface="Courier New" pitchFamily="49" charset="0"/>
                <a:cs typeface="Courier New" pitchFamily="49" charset="0"/>
              </a:rPr>
              <a:t> = sd2.</a:t>
            </a:r>
            <a:r>
              <a:rPr lang="en-US" sz="1200" b="1" dirty="0">
                <a:latin typeface="Courier New" pitchFamily="49" charset="0"/>
                <a:cs typeface="Courier New" pitchFamily="49" charset="0"/>
              </a:rPr>
              <a:t>subspan</a:t>
            </a:r>
            <a:r>
              <a:rPr lang="en-US" sz="1200" dirty="0">
                <a:latin typeface="Courier New" pitchFamily="49" charset="0"/>
                <a:cs typeface="Courier New" pitchFamily="49" charset="0"/>
              </a:rPr>
              <a:t>(3,2);</a:t>
            </a:r>
          </a:p>
        </p:txBody>
      </p:sp>
      <p:sp>
        <p:nvSpPr>
          <p:cNvPr id="13" name="TextBox 12">
            <a:extLst>
              <a:ext uri="{FF2B5EF4-FFF2-40B4-BE49-F238E27FC236}">
                <a16:creationId xmlns:a16="http://schemas.microsoft.com/office/drawing/2014/main" id="{EFBA9AFE-7A47-4F23-A0FE-BE6A7E3BC1E3}"/>
              </a:ext>
            </a:extLst>
          </p:cNvPr>
          <p:cNvSpPr txBox="1"/>
          <p:nvPr/>
        </p:nvSpPr>
        <p:spPr>
          <a:xfrm>
            <a:off x="4870142" y="4236019"/>
            <a:ext cx="38100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float data[] { 3.141592f, 2.718281f };</a:t>
            </a:r>
          </a:p>
          <a:p>
            <a:r>
              <a:rPr lang="en-US" sz="1200" dirty="0">
                <a:latin typeface="Courier New" pitchFamily="49" charset="0"/>
                <a:cs typeface="Courier New" pitchFamily="49" charset="0"/>
              </a:rPr>
              <a:t>auto const </a:t>
            </a:r>
            <a:r>
              <a:rPr lang="en-US" sz="1200" dirty="0" err="1">
                <a:latin typeface="Courier New" pitchFamily="49" charset="0"/>
                <a:cs typeface="Courier New" pitchFamily="49" charset="0"/>
              </a:rPr>
              <a:t>const_bytes</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 </a:t>
            </a:r>
            <a:r>
              <a:rPr lang="en-US" sz="1200" b="1" dirty="0" err="1">
                <a:latin typeface="Courier New" pitchFamily="49" charset="0"/>
                <a:cs typeface="Courier New" pitchFamily="49" charset="0"/>
              </a:rPr>
              <a:t>as_bytes</a:t>
            </a:r>
            <a:r>
              <a:rPr lang="en-US" sz="1200" dirty="0">
                <a:latin typeface="Courier New" pitchFamily="49" charset="0"/>
                <a:cs typeface="Courier New" pitchFamily="49" charset="0"/>
              </a:rPr>
              <a:t>( span{data});</a:t>
            </a:r>
          </a:p>
        </p:txBody>
      </p:sp>
      <p:sp>
        <p:nvSpPr>
          <p:cNvPr id="14" name="AutoShape 30">
            <a:extLst>
              <a:ext uri="{FF2B5EF4-FFF2-40B4-BE49-F238E27FC236}">
                <a16:creationId xmlns:a16="http://schemas.microsoft.com/office/drawing/2014/main" id="{2800C231-9A81-44C5-BD18-DE535517E301}"/>
              </a:ext>
            </a:extLst>
          </p:cNvPr>
          <p:cNvSpPr txBox="1">
            <a:spLocks noChangeArrowheads="1"/>
          </p:cNvSpPr>
          <p:nvPr/>
        </p:nvSpPr>
        <p:spPr bwMode="auto">
          <a:xfrm>
            <a:off x="7010400" y="5314891"/>
            <a:ext cx="1524000" cy="479083"/>
          </a:xfrm>
          <a:prstGeom prst="wedgeRoundRectCallout">
            <a:avLst>
              <a:gd name="adj1" fmla="val -87095"/>
              <a:gd name="adj2" fmla="val -1478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span&lt;byte&gt;</a:t>
            </a:r>
            <a:endParaRPr lang="cs-CZ" sz="1600" dirty="0"/>
          </a:p>
        </p:txBody>
      </p:sp>
    </p:spTree>
    <p:extLst>
      <p:ext uri="{BB962C8B-B14F-4D97-AF65-F5344CB8AC3E}">
        <p14:creationId xmlns:p14="http://schemas.microsoft.com/office/powerpoint/2010/main" val="11486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typical use-case</a:t>
            </a:r>
          </a:p>
          <a:p>
            <a:pPr lvl="2"/>
            <a:endParaRPr lang="en-US" dirty="0"/>
          </a:p>
          <a:p>
            <a:pPr lvl="2"/>
            <a:endParaRPr lang="en-US" dirty="0"/>
          </a:p>
          <a:p>
            <a:pPr lvl="2"/>
            <a:endParaRPr lang="en-US" dirty="0"/>
          </a:p>
          <a:p>
            <a:pPr lvl="2"/>
            <a:endParaRPr lang="en-US" dirty="0"/>
          </a:p>
          <a:p>
            <a:pPr lvl="1"/>
            <a:r>
              <a:rPr lang="en-US" dirty="0"/>
              <a:t>array is passed to a function as a pointer</a:t>
            </a:r>
          </a:p>
          <a:p>
            <a:pPr lvl="2"/>
            <a:r>
              <a:rPr lang="en-US" dirty="0"/>
              <a:t>the size is lost</a:t>
            </a:r>
          </a:p>
          <a:p>
            <a:pPr lvl="2"/>
            <a:r>
              <a:rPr lang="en-US" dirty="0"/>
              <a:t>frequent reason for errors in C/C++</a:t>
            </a:r>
          </a:p>
          <a:p>
            <a:pPr lvl="1"/>
            <a:r>
              <a:rPr lang="en-US" dirty="0"/>
              <a:t>avoid free-standing pointers</a:t>
            </a:r>
          </a:p>
          <a:p>
            <a:pPr lvl="1"/>
            <a:r>
              <a:rPr lang="en-US" dirty="0"/>
              <a:t>prefer compile-time checking to run-time checking</a:t>
            </a:r>
          </a:p>
          <a:p>
            <a:pPr marL="393192" lvl="1" indent="0">
              <a:buNone/>
            </a:pPr>
            <a:endParaRPr lang="en-US" dirty="0"/>
          </a:p>
          <a:p>
            <a:r>
              <a:rPr lang="en-US" dirty="0"/>
              <a:t>multidimensional span </a:t>
            </a:r>
            <a:r>
              <a:rPr lang="en-US" baseline="30000" dirty="0">
                <a:solidFill>
                  <a:srgbClr val="00B0F0"/>
                </a:solidFill>
              </a:rPr>
              <a:t>[C++23]</a:t>
            </a:r>
          </a:p>
          <a:p>
            <a:pPr lvl="1"/>
            <a:r>
              <a:rPr lang="cs-CZ" b="1" dirty="0">
                <a:latin typeface="Courier New" panose="02070309020205020404" pitchFamily="49" charset="0"/>
                <a:cs typeface="Courier New" panose="02070309020205020404" pitchFamily="49" charset="0"/>
              </a:rPr>
              <a:t>mdspan</a:t>
            </a:r>
            <a:endParaRPr lang="en-US" b="1" dirty="0">
              <a:latin typeface="Courier New" panose="02070309020205020404" pitchFamily="49" charset="0"/>
              <a:cs typeface="Courier New" panose="02070309020205020404" pitchFamily="49" charset="0"/>
            </a:endParaRPr>
          </a:p>
          <a:p>
            <a:pPr lvl="1"/>
            <a:r>
              <a:rPr lang="en-US" dirty="0"/>
              <a:t>row-wise, column-wise</a:t>
            </a:r>
          </a:p>
          <a:p>
            <a:pPr lvl="1"/>
            <a:r>
              <a:rPr lang="en-US" dirty="0"/>
              <a:t>user-defined layout</a:t>
            </a:r>
          </a:p>
          <a:p>
            <a:pPr lvl="1"/>
            <a:r>
              <a:rPr lang="en-US" dirty="0"/>
              <a:t>requires multidimensional</a:t>
            </a:r>
            <a:br>
              <a:rPr lang="en-US" dirty="0"/>
            </a:br>
            <a:r>
              <a:rPr lang="en-US" b="1" dirty="0">
                <a:latin typeface="Courier New" panose="02070309020205020404" pitchFamily="49" charset="0"/>
                <a:cs typeface="Courier New" panose="02070309020205020404" pitchFamily="49" charset="0"/>
              </a:rPr>
              <a:t>operator[]</a:t>
            </a:r>
          </a:p>
        </p:txBody>
      </p:sp>
      <p:sp>
        <p:nvSpPr>
          <p:cNvPr id="3" name="Title 2"/>
          <p:cNvSpPr>
            <a:spLocks noGrp="1"/>
          </p:cNvSpPr>
          <p:nvPr>
            <p:ph type="title"/>
          </p:nvPr>
        </p:nvSpPr>
        <p:spPr/>
        <p:txBody>
          <a:bodyPr/>
          <a:lstStyle/>
          <a:p>
            <a:r>
              <a:rPr lang="en-US" dirty="0"/>
              <a:t>span, </a:t>
            </a:r>
            <a:r>
              <a:rPr lang="en-US" dirty="0" err="1"/>
              <a:t>mdspan</a:t>
            </a:r>
            <a:endParaRPr lang="en-US" dirty="0"/>
          </a:p>
        </p:txBody>
      </p:sp>
      <p:sp>
        <p:nvSpPr>
          <p:cNvPr id="6" name="TextBox 5"/>
          <p:cNvSpPr txBox="1"/>
          <p:nvPr/>
        </p:nvSpPr>
        <p:spPr>
          <a:xfrm>
            <a:off x="5334000" y="2493380"/>
            <a:ext cx="3352800" cy="75405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void </a:t>
            </a:r>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span&lt;int&gt; buffer);</a:t>
            </a:r>
          </a:p>
          <a:p>
            <a:endParaRPr lang="en-US" sz="600" dirty="0">
              <a:latin typeface="Courier New" pitchFamily="49" charset="0"/>
              <a:cs typeface="Courier New" pitchFamily="49" charset="0"/>
            </a:endParaRPr>
          </a:p>
          <a:p>
            <a:r>
              <a:rPr lang="en-US" sz="1200" dirty="0">
                <a:latin typeface="Courier New" pitchFamily="49" charset="0"/>
                <a:cs typeface="Courier New" pitchFamily="49" charset="0"/>
              </a:rPr>
              <a:t>int buffer[BUFFER_SIZE];</a:t>
            </a:r>
          </a:p>
          <a:p>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buffer);</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467600" y="413288"/>
            <a:ext cx="13143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5" name="TextBox 4">
            <a:extLst>
              <a:ext uri="{FF2B5EF4-FFF2-40B4-BE49-F238E27FC236}">
                <a16:creationId xmlns:a16="http://schemas.microsoft.com/office/drawing/2014/main" id="{D98562B7-8018-A14B-3086-40F9A55E4939}"/>
              </a:ext>
            </a:extLst>
          </p:cNvPr>
          <p:cNvSpPr txBox="1"/>
          <p:nvPr/>
        </p:nvSpPr>
        <p:spPr>
          <a:xfrm>
            <a:off x="914400" y="1352729"/>
            <a:ext cx="5467682" cy="861774"/>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int* buffer,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buffer_size</a:t>
            </a:r>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buffer[BUFFER_SIZE];</a:t>
            </a:r>
          </a:p>
          <a:p>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buffer, BUFFER_SIZE);</a:t>
            </a:r>
          </a:p>
        </p:txBody>
      </p:sp>
      <p:sp>
        <p:nvSpPr>
          <p:cNvPr id="8" name="TextBox 7">
            <a:extLst>
              <a:ext uri="{FF2B5EF4-FFF2-40B4-BE49-F238E27FC236}">
                <a16:creationId xmlns:a16="http://schemas.microsoft.com/office/drawing/2014/main" id="{E740473D-048F-3CE0-BBE9-7C84BE2293E3}"/>
              </a:ext>
            </a:extLst>
          </p:cNvPr>
          <p:cNvSpPr txBox="1"/>
          <p:nvPr/>
        </p:nvSpPr>
        <p:spPr>
          <a:xfrm>
            <a:off x="4422422" y="4343400"/>
            <a:ext cx="4267200" cy="193899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vector v = {0,1,2,3,4,5,6,7,8,9,10,11};</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auto ms2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3, 4);</a:t>
            </a:r>
          </a:p>
          <a:p>
            <a:r>
              <a:rPr lang="en-US" sz="1200" dirty="0">
                <a:latin typeface="Courier New" pitchFamily="49" charset="0"/>
                <a:cs typeface="Courier New" pitchFamily="49" charset="0"/>
              </a:rPr>
              <a:t>auto ms3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2, 3, 2);</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a:t>
            </a:r>
            <a:r>
              <a:rPr lang="en-US" sz="1200" dirty="0">
                <a:latin typeface="Courier New" pitchFamily="49" charset="0"/>
                <a:cs typeface="Courier New" pitchFamily="49" charset="0"/>
              </a:rPr>
              <a:t>=0;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 ms3.</a:t>
            </a:r>
            <a:r>
              <a:rPr lang="en-US" sz="1200" b="1" dirty="0">
                <a:latin typeface="Courier New" pitchFamily="49" charset="0"/>
                <a:cs typeface="Courier New" pitchFamily="49" charset="0"/>
              </a:rPr>
              <a:t>extent(0)</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j</a:t>
            </a:r>
            <a:r>
              <a:rPr lang="en-US" sz="1200" dirty="0">
                <a:latin typeface="Courier New" pitchFamily="49" charset="0"/>
                <a:cs typeface="Courier New" pitchFamily="49" charset="0"/>
              </a:rPr>
              <a:t>=0; j != ms3.extent(1); </a:t>
            </a:r>
            <a:r>
              <a:rPr lang="en-US" sz="1200" dirty="0" err="1">
                <a:latin typeface="Courier New" pitchFamily="49" charset="0"/>
                <a:cs typeface="Courier New" pitchFamily="49" charset="0"/>
              </a:rPr>
              <a:t>j++</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k</a:t>
            </a:r>
            <a:r>
              <a:rPr lang="en-US" sz="1200" dirty="0">
                <a:latin typeface="Courier New" pitchFamily="49" charset="0"/>
                <a:cs typeface="Courier New" pitchFamily="49" charset="0"/>
              </a:rPr>
              <a:t>=0; j != ms3.extent(2); k++)</a:t>
            </a:r>
          </a:p>
          <a:p>
            <a:r>
              <a:rPr lang="en-US" sz="1200" dirty="0">
                <a:latin typeface="Courier New" pitchFamily="49" charset="0"/>
                <a:cs typeface="Courier New" pitchFamily="49" charset="0"/>
              </a:rPr>
              <a:t>      ms3</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i,j,k</a:t>
            </a:r>
            <a:r>
              <a:rPr lang="en-US" sz="1200" b="1" dirty="0">
                <a:latin typeface="Courier New" pitchFamily="49" charset="0"/>
                <a:cs typeface="Courier New" pitchFamily="49" charset="0"/>
              </a:rPr>
              <a:t>] </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*100 + j*10 + k;</a:t>
            </a:r>
          </a:p>
          <a:p>
            <a:endParaRPr lang="en-US" sz="1200" dirty="0">
              <a:latin typeface="Courier New" pitchFamily="49" charset="0"/>
              <a:cs typeface="Courier New" pitchFamily="49" charset="0"/>
            </a:endParaRPr>
          </a:p>
        </p:txBody>
      </p:sp>
      <p:sp>
        <p:nvSpPr>
          <p:cNvPr id="16" name="AutoShape 30">
            <a:extLst>
              <a:ext uri="{FF2B5EF4-FFF2-40B4-BE49-F238E27FC236}">
                <a16:creationId xmlns:a16="http://schemas.microsoft.com/office/drawing/2014/main" id="{64A6E484-5A77-AD66-DD69-64671369D3B3}"/>
              </a:ext>
            </a:extLst>
          </p:cNvPr>
          <p:cNvSpPr txBox="1">
            <a:spLocks noChangeArrowheads="1"/>
          </p:cNvSpPr>
          <p:nvPr/>
        </p:nvSpPr>
        <p:spPr bwMode="auto">
          <a:xfrm>
            <a:off x="7315200" y="1734607"/>
            <a:ext cx="1504071" cy="579129"/>
          </a:xfrm>
          <a:prstGeom prst="wedgeRoundRectCallout">
            <a:avLst>
              <a:gd name="adj1" fmla="val -62777"/>
              <a:gd name="adj2" fmla="val 9507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compile-time checks</a:t>
            </a:r>
            <a:endParaRPr lang="cs-CZ" sz="1600" dirty="0"/>
          </a:p>
        </p:txBody>
      </p:sp>
      <p:sp>
        <p:nvSpPr>
          <p:cNvPr id="17" name="AutoShape 30">
            <a:extLst>
              <a:ext uri="{FF2B5EF4-FFF2-40B4-BE49-F238E27FC236}">
                <a16:creationId xmlns:a16="http://schemas.microsoft.com/office/drawing/2014/main" id="{E81B786A-221C-BA6E-2358-F19129079BF4}"/>
              </a:ext>
            </a:extLst>
          </p:cNvPr>
          <p:cNvSpPr txBox="1">
            <a:spLocks noChangeArrowheads="1"/>
          </p:cNvSpPr>
          <p:nvPr/>
        </p:nvSpPr>
        <p:spPr bwMode="auto">
          <a:xfrm>
            <a:off x="6627278" y="1245996"/>
            <a:ext cx="1685081" cy="348707"/>
          </a:xfrm>
          <a:prstGeom prst="wedgeRoundRectCallout">
            <a:avLst>
              <a:gd name="adj1" fmla="val -71125"/>
              <a:gd name="adj2" fmla="val -175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runtime checks</a:t>
            </a:r>
            <a:endParaRPr lang="cs-CZ" sz="1600" dirty="0"/>
          </a:p>
        </p:txBody>
      </p:sp>
    </p:spTree>
    <p:extLst>
      <p:ext uri="{BB962C8B-B14F-4D97-AF65-F5344CB8AC3E}">
        <p14:creationId xmlns:p14="http://schemas.microsoft.com/office/powerpoint/2010/main" val="23206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user-defined suffix</a:t>
            </a:r>
          </a:p>
          <a:p>
            <a:pPr lvl="1"/>
            <a:r>
              <a:rPr lang="en-US" dirty="0"/>
              <a:t>integral number, floating-point number, character</a:t>
            </a:r>
            <a:r>
              <a:rPr lang="cs-CZ" dirty="0"/>
              <a:t>,</a:t>
            </a:r>
            <a:r>
              <a:rPr lang="en-US" dirty="0"/>
              <a:t> string</a:t>
            </a:r>
            <a:endParaRPr lang="cs-CZ" dirty="0"/>
          </a:p>
          <a:p>
            <a:pPr lvl="1"/>
            <a:r>
              <a:rPr lang="en-US" dirty="0"/>
              <a:t>originally</a:t>
            </a:r>
            <a:r>
              <a:rPr lang="cs-CZ" dirty="0"/>
              <a:t>: STL</a:t>
            </a:r>
            <a:r>
              <a:rPr lang="en-US" dirty="0"/>
              <a:t> extensibility</a:t>
            </a:r>
            <a:endParaRPr lang="cs-CZ" dirty="0"/>
          </a:p>
          <a:p>
            <a:pPr lvl="1"/>
            <a:r>
              <a:rPr lang="en-US" dirty="0"/>
              <a:t>useful, e.g., for computations using different units</a:t>
            </a:r>
            <a:endParaRPr lang="cs-CZ" sz="1400" b="1" dirty="0">
              <a:solidFill>
                <a:srgbClr val="0033CC"/>
              </a:solidFill>
              <a:latin typeface="Courier New" pitchFamily="49" charset="0"/>
              <a:cs typeface="Courier New" pitchFamily="49" charset="0"/>
            </a:endParaRP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8" name="TextBox 7"/>
          <p:cNvSpPr txBox="1"/>
          <p:nvPr/>
        </p:nvSpPr>
        <p:spPr>
          <a:xfrm>
            <a:off x="919480" y="4847272"/>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unsigned long long);</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long double);</a:t>
            </a:r>
          </a:p>
        </p:txBody>
      </p:sp>
      <p:sp>
        <p:nvSpPr>
          <p:cNvPr id="9" name="TextBox 8"/>
          <p:cNvSpPr txBox="1"/>
          <p:nvPr/>
        </p:nvSpPr>
        <p:spPr>
          <a:xfrm>
            <a:off x="914400" y="3806904"/>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Kilograms w</a:t>
            </a:r>
            <a:r>
              <a:rPr lang="en-US" sz="1400" dirty="0">
                <a:latin typeface="Courier New" pitchFamily="49" charset="0"/>
                <a:cs typeface="Courier New" pitchFamily="49" charset="0"/>
              </a:rPr>
              <a:t>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Time t = </a:t>
            </a:r>
            <a:r>
              <a:rPr lang="en-US" sz="1400" dirty="0">
                <a:latin typeface="Courier New" pitchFamily="49" charset="0"/>
                <a:cs typeface="Courier New" pitchFamily="49" charset="0"/>
              </a:rPr>
              <a:t>2</a:t>
            </a:r>
            <a:r>
              <a:rPr lang="en-US" sz="1400" b="1" dirty="0">
                <a:latin typeface="Courier New" pitchFamily="49" charset="0"/>
                <a:cs typeface="Courier New" pitchFamily="49" charset="0"/>
              </a:rPr>
              <a:t>_h</a:t>
            </a:r>
            <a:r>
              <a:rPr lang="en-US" sz="1400" dirty="0">
                <a:latin typeface="Courier New" pitchFamily="49" charset="0"/>
                <a:cs typeface="Courier New" pitchFamily="49" charset="0"/>
              </a:rPr>
              <a:t> + 23</a:t>
            </a:r>
            <a:r>
              <a:rPr lang="en-US" sz="1400" b="1" dirty="0">
                <a:latin typeface="Courier New" pitchFamily="49" charset="0"/>
                <a:cs typeface="Courier New" pitchFamily="49" charset="0"/>
              </a:rPr>
              <a:t>_m</a:t>
            </a:r>
            <a:r>
              <a:rPr lang="en-US" sz="1400" dirty="0">
                <a:latin typeface="Courier New" pitchFamily="49" charset="0"/>
                <a:cs typeface="Courier New" pitchFamily="49" charset="0"/>
              </a:rPr>
              <a:t> + 17</a:t>
            </a:r>
            <a:r>
              <a:rPr lang="en-US" sz="1400" b="1" dirty="0">
                <a:latin typeface="Courier New" pitchFamily="49" charset="0"/>
                <a:cs typeface="Courier New" pitchFamily="49" charset="0"/>
              </a:rPr>
              <a: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Year y = "</a:t>
            </a:r>
            <a:r>
              <a:rPr lang="en-US" sz="1400" dirty="0" err="1">
                <a:latin typeface="Courier New" pitchFamily="49" charset="0"/>
                <a:cs typeface="Courier New" pitchFamily="49" charset="0"/>
              </a:rPr>
              <a:t>MCMLXVIII"</a:t>
            </a:r>
            <a:r>
              <a:rPr lang="en-US" sz="1400" b="1" dirty="0" err="1">
                <a:latin typeface="Courier New" pitchFamily="49" charset="0"/>
                <a:cs typeface="Courier New" pitchFamily="49" charset="0"/>
              </a:rPr>
              <a:t>_r</a:t>
            </a:r>
            <a:r>
              <a:rPr lang="en-US" sz="1400" dirty="0">
                <a:latin typeface="Courier New" pitchFamily="49" charset="0"/>
                <a:cs typeface="Courier New" pitchFamily="49" charset="0"/>
              </a:rPr>
              <a:t> + 48;</a:t>
            </a:r>
          </a:p>
        </p:txBody>
      </p:sp>
      <p:sp>
        <p:nvSpPr>
          <p:cNvPr id="10" name="AutoShape 30"/>
          <p:cNvSpPr txBox="1">
            <a:spLocks noChangeArrowheads="1"/>
          </p:cNvSpPr>
          <p:nvPr/>
        </p:nvSpPr>
        <p:spPr bwMode="auto">
          <a:xfrm>
            <a:off x="3352800" y="5872400"/>
            <a:ext cx="4267200" cy="376321"/>
          </a:xfrm>
          <a:prstGeom prst="wedgeRoundRectCallout">
            <a:avLst>
              <a:gd name="adj1" fmla="val -51849"/>
              <a:gd name="adj2" fmla="val -13667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user-defined suffixes must begin with </a:t>
            </a:r>
            <a:r>
              <a:rPr lang="en-US" sz="1600" b="1" dirty="0"/>
              <a:t>_</a:t>
            </a:r>
            <a:endParaRPr lang="cs-CZ" sz="1600" b="1" dirty="0">
              <a:solidFill>
                <a:schemeClr val="tx1"/>
              </a:solidFill>
            </a:endParaRPr>
          </a:p>
        </p:txBody>
      </p:sp>
      <p:sp>
        <p:nvSpPr>
          <p:cNvPr id="11" name="Rounded Rectangle 10"/>
          <p:cNvSpPr/>
          <p:nvPr/>
        </p:nvSpPr>
        <p:spPr>
          <a:xfrm>
            <a:off x="3962400" y="2438400"/>
            <a:ext cx="4648200" cy="8382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en-US" sz="1200" i="1" dirty="0">
                <a:solidFill>
                  <a:schemeClr val="tx1"/>
                </a:solidFill>
              </a:rPr>
              <a:t>(CNN)   </a:t>
            </a:r>
            <a:r>
              <a:rPr lang="en-US" sz="1200" dirty="0">
                <a:solidFill>
                  <a:schemeClr val="tx1"/>
                </a:solidFill>
              </a:rPr>
              <a:t>NASA lost a </a:t>
            </a:r>
            <a:r>
              <a:rPr lang="en-US" sz="1200" b="1" dirty="0">
                <a:solidFill>
                  <a:schemeClr val="accent2"/>
                </a:solidFill>
              </a:rPr>
              <a:t>$125</a:t>
            </a:r>
            <a:r>
              <a:rPr lang="en-US" sz="1200" b="1" dirty="0">
                <a:solidFill>
                  <a:srgbClr val="C00000"/>
                </a:solidFill>
              </a:rPr>
              <a:t>000</a:t>
            </a:r>
            <a:r>
              <a:rPr lang="en-US" sz="1200" b="1" dirty="0">
                <a:solidFill>
                  <a:schemeClr val="accent2"/>
                </a:solidFill>
              </a:rPr>
              <a:t>000</a:t>
            </a:r>
            <a:r>
              <a:rPr lang="en-US" sz="1200" dirty="0">
                <a:solidFill>
                  <a:schemeClr val="tx1"/>
                </a:solidFill>
              </a:rPr>
              <a:t> Mars orbiter because one engineering team used </a:t>
            </a:r>
            <a:r>
              <a:rPr lang="en-US" sz="1200" b="1" dirty="0">
                <a:solidFill>
                  <a:schemeClr val="tx1"/>
                </a:solidFill>
              </a:rPr>
              <a:t>English </a:t>
            </a:r>
            <a:r>
              <a:rPr lang="en-US" sz="1200" dirty="0">
                <a:solidFill>
                  <a:schemeClr val="tx1"/>
                </a:solidFill>
              </a:rPr>
              <a:t>units of measurement while the other team used the </a:t>
            </a:r>
            <a:r>
              <a:rPr lang="en-US" sz="1200" b="1" dirty="0">
                <a:solidFill>
                  <a:schemeClr val="tx1"/>
                </a:solidFill>
              </a:rPr>
              <a:t>metric </a:t>
            </a:r>
            <a:r>
              <a:rPr lang="en-US" sz="1200" dirty="0">
                <a:solidFill>
                  <a:schemeClr val="tx1"/>
                </a:solidFill>
              </a:rPr>
              <a:t>system</a:t>
            </a:r>
            <a:r>
              <a:rPr lang="en-US" sz="1200" i="1" dirty="0">
                <a:solidFill>
                  <a:schemeClr val="tx1"/>
                </a:solidFill>
              </a:rPr>
              <a:t> </a:t>
            </a:r>
            <a:endParaRPr lang="cs-CZ" sz="1200" b="1" i="1" dirty="0">
              <a:solidFill>
                <a:schemeClr val="tx1"/>
              </a:solidFill>
            </a:endParaRPr>
          </a:p>
        </p:txBody>
      </p:sp>
    </p:spTree>
    <p:extLst>
      <p:ext uri="{BB962C8B-B14F-4D97-AF65-F5344CB8AC3E}">
        <p14:creationId xmlns:p14="http://schemas.microsoft.com/office/powerpoint/2010/main" val="34301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0"/>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class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double rawWeight</a:t>
            </a:r>
            <a:r>
              <a:rPr lang="en-US" sz="1400" dirty="0">
                <a:latin typeface="Courier New" pitchFamily="49" charset="0"/>
                <a:cs typeface="Courier New" pitchFamily="49" charset="0"/>
              </a:rPr>
              <a:t>Kg</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public:</a:t>
            </a:r>
          </a:p>
          <a:p>
            <a:r>
              <a:rPr lang="cs-CZ" sz="1400" dirty="0">
                <a:latin typeface="Courier New" pitchFamily="49" charset="0"/>
                <a:cs typeface="Courier New" pitchFamily="49" charset="0"/>
              </a:rPr>
              <a:t>  class </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 a tag</a:t>
            </a:r>
          </a:p>
          <a:p>
            <a:r>
              <a:rPr lang="cs-CZ" sz="1400" dirty="0">
                <a:latin typeface="Courier New" pitchFamily="49" charset="0"/>
                <a:cs typeface="Courier New" pitchFamily="49" charset="0"/>
              </a:rPr>
              <a:t>  explicit 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 rawWeight</a:t>
            </a:r>
            <a:r>
              <a:rPr lang="en-US" sz="1400" dirty="0">
                <a:latin typeface="Courier New" pitchFamily="49" charset="0"/>
                <a:cs typeface="Courier New" pitchFamily="49" charset="0"/>
              </a:rPr>
              <a:t>Kg(</a:t>
            </a:r>
            <a:r>
              <a:rPr lang="cs-CZ" sz="1400" b="1" dirty="0">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a:t>
            </a: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6" name="TextBox 5"/>
          <p:cNvSpPr txBox="1"/>
          <p:nvPr/>
        </p:nvSpPr>
        <p:spPr>
          <a:xfrm>
            <a:off x="685800" y="1166160"/>
            <a:ext cx="38100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Kilograms</a:t>
            </a:r>
            <a:r>
              <a:rPr lang="en-US" sz="1400" dirty="0">
                <a:latin typeface="Courier New" pitchFamily="49" charset="0"/>
                <a:cs typeface="Courier New" pitchFamily="49" charset="0"/>
              </a:rPr>
              <a:t> w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p>
          <a:p>
            <a:r>
              <a:rPr lang="en-US" sz="1400" strike="sngStrike" dirty="0">
                <a:solidFill>
                  <a:srgbClr val="FF0000"/>
                </a:solidFill>
                <a:latin typeface="Courier New" pitchFamily="49" charset="0"/>
                <a:cs typeface="Courier New" pitchFamily="49" charset="0"/>
              </a:rPr>
              <a:t>Kilograms x = 200.5;</a:t>
            </a:r>
            <a:r>
              <a:rPr lang="en-US" sz="1400" dirty="0">
                <a:solidFill>
                  <a:srgbClr val="FF0000"/>
                </a:solidFill>
                <a:latin typeface="Courier New" pitchFamily="49" charset="0"/>
                <a:cs typeface="Courier New" pitchFamily="49" charset="0"/>
              </a:rPr>
              <a:t>     // error</a:t>
            </a:r>
          </a:p>
        </p:txBody>
      </p:sp>
      <p:sp>
        <p:nvSpPr>
          <p:cNvPr id="7" name="AutoShape 30"/>
          <p:cNvSpPr txBox="1">
            <a:spLocks noChangeArrowheads="1"/>
          </p:cNvSpPr>
          <p:nvPr/>
        </p:nvSpPr>
        <p:spPr bwMode="auto">
          <a:xfrm>
            <a:off x="4762500" y="1935094"/>
            <a:ext cx="3276600" cy="701812"/>
          </a:xfrm>
          <a:prstGeom prst="wedgeRoundRectCallout">
            <a:avLst>
              <a:gd name="adj1" fmla="val -54067"/>
              <a:gd name="adj2" fmla="val 12001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None/>
            </a:pPr>
            <a:r>
              <a:rPr lang="en-US" sz="1600" dirty="0"/>
              <a:t>only </a:t>
            </a:r>
            <a:r>
              <a:rPr lang="cs-CZ" sz="1600" dirty="0">
                <a:solidFill>
                  <a:schemeClr val="tx1"/>
                </a:solidFill>
              </a:rPr>
              <a:t>speci</a:t>
            </a:r>
            <a:r>
              <a:rPr lang="en-US" sz="1600" dirty="0">
                <a:solidFill>
                  <a:schemeClr val="tx1"/>
                </a:solidFill>
              </a:rPr>
              <a:t>a</a:t>
            </a:r>
            <a:r>
              <a:rPr lang="cs-CZ" sz="1600" dirty="0">
                <a:solidFill>
                  <a:schemeClr val="tx1"/>
                </a:solidFill>
              </a:rPr>
              <a:t>l</a:t>
            </a:r>
            <a:r>
              <a:rPr lang="en-US" sz="1600" dirty="0" err="1">
                <a:solidFill>
                  <a:schemeClr val="tx1"/>
                </a:solidFill>
              </a:rPr>
              <a:t>ized</a:t>
            </a:r>
            <a:r>
              <a:rPr lang="en-US" sz="1600" dirty="0"/>
              <a:t> c</a:t>
            </a:r>
            <a:r>
              <a:rPr lang="cs-CZ" sz="1600" dirty="0"/>
              <a:t>onstru</a:t>
            </a:r>
            <a:r>
              <a:rPr lang="en-US" sz="1600" dirty="0"/>
              <a:t>c</a:t>
            </a:r>
            <a:r>
              <a:rPr lang="cs-CZ" sz="1600" dirty="0"/>
              <a:t>tor</a:t>
            </a:r>
            <a:endParaRPr lang="en-US" sz="1600" dirty="0"/>
          </a:p>
          <a:p>
            <a:pPr marL="109728" indent="0">
              <a:buNone/>
            </a:pPr>
            <a:r>
              <a:rPr lang="en-US" sz="1600" dirty="0" err="1">
                <a:solidFill>
                  <a:schemeClr val="tx1"/>
                </a:solidFill>
              </a:rPr>
              <a:t>wieght</a:t>
            </a:r>
            <a:r>
              <a:rPr lang="cs-CZ" sz="1600" dirty="0">
                <a:solidFill>
                  <a:schemeClr val="tx1"/>
                </a:solidFill>
              </a:rPr>
              <a:t> </a:t>
            </a:r>
            <a:r>
              <a:rPr lang="en-US" sz="1600" dirty="0">
                <a:solidFill>
                  <a:schemeClr val="tx1"/>
                </a:solidFill>
              </a:rPr>
              <a:t>= 200.5 not allowed</a:t>
            </a:r>
            <a:endParaRPr lang="cs-CZ" sz="1600" dirty="0">
              <a:solidFill>
                <a:schemeClr val="tx1"/>
              </a:solidFill>
            </a:endParaRPr>
          </a:p>
        </p:txBody>
      </p:sp>
      <p:sp>
        <p:nvSpPr>
          <p:cNvPr id="9" name="TextBox 8"/>
          <p:cNvSpPr txBox="1"/>
          <p:nvPr/>
        </p:nvSpPr>
        <p:spPr>
          <a:xfrm>
            <a:off x="228600" y="4408346"/>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operator "" _kg</a:t>
            </a:r>
            <a:r>
              <a:rPr lang="cs-CZ" sz="1400" dirty="0">
                <a:latin typeface="Courier New" pitchFamily="49" charset="0"/>
                <a:cs typeface="Courier New" pitchFamily="49" charset="0"/>
              </a:rPr>
              <a:t>( long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return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{Kilograms::</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static_cast&lt;double&gt;(</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operator "" _</a:t>
            </a:r>
            <a:r>
              <a:rPr lang="en-US" sz="1400" b="1" dirty="0" err="1">
                <a:latin typeface="Courier New" pitchFamily="49" charset="0"/>
                <a:cs typeface="Courier New" pitchFamily="49" charset="0"/>
              </a:rPr>
              <a:t>lb</a:t>
            </a:r>
            <a:r>
              <a:rPr lang="en-US" sz="1400" dirty="0">
                <a:latin typeface="Courier New" pitchFamily="49" charset="0"/>
                <a:cs typeface="Courier New" pitchFamily="49" charset="0"/>
              </a:rPr>
              <a:t>( long double </a:t>
            </a:r>
            <a:r>
              <a:rPr lang="en-US" sz="1400" b="1" dirty="0" err="1">
                <a:solidFill>
                  <a:srgbClr val="0033CC"/>
                </a:solidFill>
                <a:latin typeface="Courier New" pitchFamily="49" charset="0"/>
                <a:cs typeface="Courier New" pitchFamily="49" charset="0"/>
              </a:rPr>
              <a:t>wgt</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{Kilograms::</a:t>
            </a:r>
            <a:r>
              <a:rPr lang="en-US" sz="1400" dirty="0" err="1">
                <a:solidFill>
                  <a:schemeClr val="accent6"/>
                </a:solidFill>
                <a:latin typeface="Courier New" pitchFamily="49" charset="0"/>
                <a:cs typeface="Courier New" pitchFamily="49" charset="0"/>
              </a:rPr>
              <a:t>DoubleIsKilos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static_cast</a:t>
            </a:r>
            <a:r>
              <a:rPr lang="en-US" sz="1400" dirty="0">
                <a:latin typeface="Courier New" pitchFamily="49" charset="0"/>
                <a:cs typeface="Courier New" pitchFamily="49" charset="0"/>
              </a:rPr>
              <a:t>&lt;double&gt;(</a:t>
            </a:r>
            <a:r>
              <a:rPr lang="en-US" sz="1400" b="1" dirty="0" err="1">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*0.4535</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1" name="AutoShape 30"/>
          <p:cNvSpPr txBox="1">
            <a:spLocks noChangeArrowheads="1"/>
          </p:cNvSpPr>
          <p:nvPr/>
        </p:nvSpPr>
        <p:spPr bwMode="auto">
          <a:xfrm>
            <a:off x="6858000" y="6019800"/>
            <a:ext cx="1635760" cy="376321"/>
          </a:xfrm>
          <a:prstGeom prst="wedgeRoundRectCallout">
            <a:avLst>
              <a:gd name="adj1" fmla="val 34332"/>
              <a:gd name="adj2" fmla="val -15056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conversion</a:t>
            </a:r>
            <a:endParaRPr lang="cs-CZ" sz="1600" dirty="0">
              <a:solidFill>
                <a:schemeClr val="tx1"/>
              </a:solidFill>
            </a:endParaRPr>
          </a:p>
        </p:txBody>
      </p:sp>
    </p:spTree>
    <p:extLst>
      <p:ext uri="{BB962C8B-B14F-4D97-AF65-F5344CB8AC3E}">
        <p14:creationId xmlns:p14="http://schemas.microsoft.com/office/powerpoint/2010/main" val="18614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dirty="0"/>
              <a:t>User-defined literals and strings </a:t>
            </a:r>
          </a:p>
        </p:txBody>
      </p:sp>
      <p:sp>
        <p:nvSpPr>
          <p:cNvPr id="6" name="TextBox 5"/>
          <p:cNvSpPr txBox="1"/>
          <p:nvPr/>
        </p:nvSpPr>
        <p:spPr>
          <a:xfrm>
            <a:off x="657225" y="1219081"/>
            <a:ext cx="779145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namespace </a:t>
            </a:r>
            <a:r>
              <a:rPr lang="en-US" sz="1400" b="1" dirty="0" err="1">
                <a:latin typeface="Courier New" pitchFamily="49" charset="0"/>
                <a:cs typeface="Courier New" pitchFamily="49" charset="0"/>
              </a:rPr>
              <a:t>std</a:t>
            </a:r>
            <a:r>
              <a:rPr lang="en-US" sz="1400" b="1" dirty="0">
                <a:latin typeface="Courier New" pitchFamily="49" charset="0"/>
                <a:cs typeface="Courier New" pitchFamily="49" charset="0"/>
              </a:rPr>
              <a:t>::literals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pair&lt;</a:t>
            </a:r>
            <a:r>
              <a:rPr lang="en-US" sz="1400" dirty="0" err="1">
                <a:latin typeface="Courier New" pitchFamily="49" charset="0"/>
                <a:cs typeface="Courier New" pitchFamily="49" charset="0"/>
              </a:rPr>
              <a:t>string,int</a:t>
            </a:r>
            <a:r>
              <a:rPr lang="en-US" sz="1400" dirty="0">
                <a:latin typeface="Courier New" pitchFamily="49" charset="0"/>
                <a:cs typeface="Courier New" pitchFamily="49" charset="0"/>
              </a:rPr>
              <a:t>&gt; p1( "A",1);          // C++98</a:t>
            </a:r>
          </a:p>
          <a:p>
            <a:r>
              <a:rPr lang="en-US" sz="1400" dirty="0">
                <a:latin typeface="Courier New" pitchFamily="49" charset="0"/>
                <a:cs typeface="Courier New" pitchFamily="49" charset="0"/>
              </a:rPr>
              <a:t>auto p2 = </a:t>
            </a:r>
            <a:r>
              <a:rPr lang="en-US" sz="1400" b="1" dirty="0" err="1">
                <a:latin typeface="Courier New" pitchFamily="49" charset="0"/>
                <a:cs typeface="Courier New" pitchFamily="49" charset="0"/>
              </a:rPr>
              <a:t>make_pair</a:t>
            </a:r>
            <a:r>
              <a:rPr lang="en-US" sz="1400" dirty="0">
                <a:latin typeface="Courier New" pitchFamily="49" charset="0"/>
                <a:cs typeface="Courier New" pitchFamily="49" charset="0"/>
              </a:rPr>
              <a:t>( "A", 1);         // C++11 -&gt; pair&lt;</a:t>
            </a:r>
            <a:r>
              <a:rPr lang="en-US" sz="1400" b="1" dirty="0">
                <a:latin typeface="Courier New" pitchFamily="49" charset="0"/>
                <a:cs typeface="Courier New" pitchFamily="49" charset="0"/>
              </a:rPr>
              <a:t>const char*</a:t>
            </a:r>
            <a:r>
              <a:rPr lang="en-US" sz="1400" dirty="0">
                <a:latin typeface="Courier New" pitchFamily="49" charset="0"/>
                <a:cs typeface="Courier New" pitchFamily="49" charset="0"/>
              </a:rPr>
              <a:t>,int&gt;</a:t>
            </a:r>
          </a:p>
          <a:p>
            <a:r>
              <a:rPr lang="en-US" sz="1400" dirty="0">
                <a:latin typeface="Courier New" pitchFamily="49" charset="0"/>
                <a:cs typeface="Courier New" pitchFamily="49" charset="0"/>
              </a:rPr>
              <a:t>auto p3 = </a:t>
            </a:r>
            <a:r>
              <a:rPr lang="en-US" sz="1400" dirty="0" err="1">
                <a:latin typeface="Courier New" pitchFamily="49" charset="0"/>
                <a:cs typeface="Courier New" pitchFamily="49" charset="0"/>
              </a:rPr>
              <a:t>make_pair</a:t>
            </a:r>
            <a:r>
              <a:rPr lang="en-US" sz="1400" dirty="0">
                <a:latin typeface="Courier New" pitchFamily="49" charset="0"/>
                <a:cs typeface="Courier New" pitchFamily="49" charset="0"/>
              </a:rPr>
              <a:t>( string{"A"}, 1); // C++14 -&gt; pair&lt;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auto p4 = </a:t>
            </a:r>
            <a:r>
              <a:rPr lang="en-US" sz="1400" dirty="0" err="1">
                <a:latin typeface="Courier New" pitchFamily="49" charset="0"/>
                <a:cs typeface="Courier New" pitchFamily="49" charset="0"/>
              </a:rPr>
              <a:t>make_pair</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        // C++14 -&gt; pair&lt;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b="1" dirty="0">
                <a:latin typeface="Courier New" pitchFamily="49" charset="0"/>
                <a:cs typeface="Courier New" pitchFamily="49" charset="0"/>
              </a:rPr>
              <a:t>pair</a:t>
            </a:r>
            <a:r>
              <a:rPr lang="en-US" sz="1400" dirty="0">
                <a:latin typeface="Courier New" pitchFamily="49" charset="0"/>
                <a:cs typeface="Courier New" pitchFamily="49" charset="0"/>
              </a:rPr>
              <a:t> p5</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C++17 </a:t>
            </a:r>
            <a:r>
              <a:rPr lang="en-US" sz="1400" b="1" dirty="0">
                <a:latin typeface="Courier New" pitchFamily="49" charset="0"/>
                <a:cs typeface="Courier New" pitchFamily="49" charset="0"/>
              </a:rPr>
              <a:t>CTAD</a:t>
            </a:r>
          </a:p>
        </p:txBody>
      </p:sp>
      <p:sp>
        <p:nvSpPr>
          <p:cNvPr id="8" name="TextBox 7"/>
          <p:cNvSpPr txBox="1"/>
          <p:nvPr/>
        </p:nvSpPr>
        <p:spPr>
          <a:xfrm>
            <a:off x="2209800" y="3561428"/>
            <a:ext cx="4495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s1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p>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s2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r>
              <a:rPr lang="en-US" sz="1400" b="1" dirty="0">
                <a:latin typeface="Courier New" pitchFamily="49" charset="0"/>
                <a:cs typeface="Courier New" pitchFamily="49" charset="0"/>
              </a:rPr>
              <a:t>sv</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"s1:{} \"{}\"", s1.size(), s1);</a:t>
            </a:r>
          </a:p>
          <a:p>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"s2:{} \"{}\"", s2.size(), s2);</a:t>
            </a:r>
          </a:p>
        </p:txBody>
      </p:sp>
      <p:sp>
        <p:nvSpPr>
          <p:cNvPr id="5" name="AutoShape 30"/>
          <p:cNvSpPr txBox="1">
            <a:spLocks noChangeArrowheads="1"/>
          </p:cNvSpPr>
          <p:nvPr/>
        </p:nvSpPr>
        <p:spPr bwMode="auto">
          <a:xfrm>
            <a:off x="4381500" y="3092351"/>
            <a:ext cx="76200" cy="76200"/>
          </a:xfrm>
          <a:prstGeom prst="wedgeRoundRectCallout">
            <a:avLst>
              <a:gd name="adj1" fmla="val 180675"/>
              <a:gd name="adj2" fmla="val 61041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7" name="AutoShape 30"/>
          <p:cNvSpPr txBox="1">
            <a:spLocks noChangeArrowheads="1"/>
          </p:cNvSpPr>
          <p:nvPr/>
        </p:nvSpPr>
        <p:spPr bwMode="auto">
          <a:xfrm>
            <a:off x="5543550" y="3277072"/>
            <a:ext cx="76200" cy="76200"/>
          </a:xfrm>
          <a:prstGeom prst="wedgeRoundRectCallout">
            <a:avLst>
              <a:gd name="adj1" fmla="val -360789"/>
              <a:gd name="adj2" fmla="val 7494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9" name="AutoShape 30"/>
          <p:cNvSpPr txBox="1">
            <a:spLocks noChangeArrowheads="1"/>
          </p:cNvSpPr>
          <p:nvPr/>
        </p:nvSpPr>
        <p:spPr bwMode="auto">
          <a:xfrm>
            <a:off x="1009650" y="4953000"/>
            <a:ext cx="7086600" cy="752415"/>
          </a:xfrm>
          <a:prstGeom prst="wedgeRoundRectCallout">
            <a:avLst>
              <a:gd name="adj1" fmla="val 9942"/>
              <a:gd name="adj2" fmla="val -4830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spcBef>
                <a:spcPts val="0"/>
              </a:spcBef>
              <a:buNone/>
            </a:pPr>
            <a:r>
              <a:rPr lang="en-US" sz="1500" b="1" dirty="0" err="1">
                <a:latin typeface="Courier New" pitchFamily="49" charset="0"/>
                <a:cs typeface="Courier New" pitchFamily="49" charset="0"/>
              </a:rPr>
              <a:t>string</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a:solidFill>
                  <a:srgbClr val="0033CC"/>
                </a:solidFill>
                <a:latin typeface="Courier New" pitchFamily="49" charset="0"/>
                <a:cs typeface="Courier New" pitchFamily="49" charset="0"/>
              </a:rPr>
              <a:t>const </a:t>
            </a:r>
            <a:r>
              <a:rPr lang="en-US" sz="1500" b="1" dirty="0">
                <a:solidFill>
                  <a:srgbClr val="0033CC"/>
                </a:solidFill>
                <a:latin typeface="Courier New" pitchFamily="49" charset="0"/>
                <a:cs typeface="Courier New" pitchFamily="49" charset="0"/>
              </a:rPr>
              <a:t>char*</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string</a:t>
            </a:r>
            <a:endParaRPr lang="cs-CZ" sz="1500" b="1" dirty="0">
              <a:latin typeface="Courier New" pitchFamily="49" charset="0"/>
              <a:cs typeface="Courier New" pitchFamily="49" charset="0"/>
            </a:endParaRPr>
          </a:p>
          <a:p>
            <a:pPr marL="0" indent="0">
              <a:spcBef>
                <a:spcPts val="0"/>
              </a:spcBef>
              <a:buNone/>
            </a:pPr>
            <a:r>
              <a:rPr lang="en-US" sz="1500" b="1" dirty="0" err="1">
                <a:latin typeface="Courier New" pitchFamily="49" charset="0"/>
                <a:cs typeface="Courier New" pitchFamily="49" charset="0"/>
              </a:rPr>
              <a:t>chrono</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a:solidFill>
                  <a:srgbClr val="0033CC"/>
                </a:solidFill>
                <a:latin typeface="Courier New" pitchFamily="49" charset="0"/>
                <a:cs typeface="Courier New" pitchFamily="49" charset="0"/>
              </a:rPr>
              <a:t>unsigned long </a:t>
            </a:r>
            <a:r>
              <a:rPr lang="en-US" sz="1500" b="1" dirty="0">
                <a:solidFill>
                  <a:srgbClr val="0033CC"/>
                </a:solidFill>
                <a:latin typeface="Courier New" pitchFamily="49" charset="0"/>
                <a:cs typeface="Courier New" pitchFamily="49" charset="0"/>
              </a:rPr>
              <a:t>long</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seconds</a:t>
            </a:r>
          </a:p>
        </p:txBody>
      </p:sp>
      <p:sp>
        <p:nvSpPr>
          <p:cNvPr id="4" name="Lightning Bolt 3"/>
          <p:cNvSpPr/>
          <p:nvPr/>
        </p:nvSpPr>
        <p:spPr>
          <a:xfrm>
            <a:off x="777240" y="4345007"/>
            <a:ext cx="350519" cy="722293"/>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Compile time polymorphism</a:t>
            </a:r>
          </a:p>
        </p:txBody>
      </p:sp>
      <p:sp>
        <p:nvSpPr>
          <p:cNvPr id="4" name="Content Placeholder 1"/>
          <p:cNvSpPr txBox="1">
            <a:spLocks/>
          </p:cNvSpPr>
          <p:nvPr/>
        </p:nvSpPr>
        <p:spPr>
          <a:xfrm>
            <a:off x="228600" y="2484120"/>
            <a:ext cx="8763000" cy="422148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compile-time nominative typing</a:t>
            </a:r>
          </a:p>
          <a:p>
            <a:pPr lvl="1"/>
            <a:r>
              <a:rPr lang="en-US" dirty="0"/>
              <a:t>selection of implementation based on static types</a:t>
            </a:r>
          </a:p>
          <a:p>
            <a:pPr lvl="1"/>
            <a:endParaRPr lang="en-US" dirty="0"/>
          </a:p>
          <a:p>
            <a:r>
              <a:rPr lang="en-US" dirty="0"/>
              <a:t>ad-hoc static polymorphism</a:t>
            </a:r>
          </a:p>
          <a:p>
            <a:pPr lvl="1"/>
            <a:r>
              <a:rPr lang="en-US" dirty="0"/>
              <a:t>overloaded functions</a:t>
            </a:r>
          </a:p>
          <a:p>
            <a:pPr lvl="1"/>
            <a:r>
              <a:rPr lang="en-US" dirty="0"/>
              <a:t>nominative compatibility or implicit convertibility</a:t>
            </a:r>
          </a:p>
          <a:p>
            <a:pPr lvl="1"/>
            <a:r>
              <a:rPr lang="en-US" dirty="0"/>
              <a:t>possible code duplication when applying to distinct types</a:t>
            </a:r>
          </a:p>
          <a:p>
            <a:pPr lvl="2"/>
            <a:endParaRPr lang="en-US" dirty="0"/>
          </a:p>
          <a:p>
            <a:pPr lvl="2"/>
            <a:endParaRPr lang="en-US" dirty="0"/>
          </a:p>
          <a:p>
            <a:pPr lvl="2"/>
            <a:r>
              <a:rPr lang="en-US" dirty="0"/>
              <a:t>parametric polymorphism </a:t>
            </a:r>
            <a:r>
              <a:rPr lang="en-US" dirty="0">
                <a:latin typeface="Lucida Sans Unicode" panose="020B0602030504020204" pitchFamily="34" charset="0"/>
                <a:cs typeface="Lucida Sans Unicode" panose="020B0602030504020204" pitchFamily="34" charset="0"/>
              </a:rPr>
              <a:t>⇝</a:t>
            </a:r>
            <a:r>
              <a:rPr lang="en-US" dirty="0"/>
              <a:t> templates </a:t>
            </a:r>
            <a:r>
              <a:rPr lang="en-US" dirty="0">
                <a:latin typeface="Lucida Sans Unicode" panose="020B0602030504020204" pitchFamily="34" charset="0"/>
                <a:cs typeface="Lucida Sans Unicode" panose="020B0602030504020204" pitchFamily="34" charset="0"/>
              </a:rPr>
              <a:t>⇝</a:t>
            </a:r>
            <a:r>
              <a:rPr lang="en-US" dirty="0"/>
              <a:t> structural typing</a:t>
            </a:r>
          </a:p>
          <a:p>
            <a:pPr marL="393192" lvl="1" indent="0">
              <a:buFont typeface="Verdana"/>
              <a:buNone/>
            </a:pP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900143688"/>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b="1"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4800600" y="33528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double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double x, double y);</a:t>
            </a:r>
          </a:p>
        </p:txBody>
      </p:sp>
      <p:sp>
        <p:nvSpPr>
          <p:cNvPr id="7" name="TextBox 6"/>
          <p:cNvSpPr txBox="1"/>
          <p:nvPr/>
        </p:nvSpPr>
        <p:spPr>
          <a:xfrm>
            <a:off x="4800600" y="4608364"/>
            <a:ext cx="3733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return x + y; }</a:t>
            </a:r>
          </a:p>
        </p:txBody>
      </p:sp>
      <p:sp>
        <p:nvSpPr>
          <p:cNvPr id="8" name="TextBox 7"/>
          <p:cNvSpPr txBox="1"/>
          <p:nvPr/>
        </p:nvSpPr>
        <p:spPr>
          <a:xfrm>
            <a:off x="4800600" y="54864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a:t>
            </a:r>
          </a:p>
          <a:p>
            <a:r>
              <a:rPr lang="en-US" sz="1400" dirty="0">
                <a:latin typeface="Courier New" pitchFamily="49" charset="0"/>
                <a:cs typeface="Courier New" pitchFamily="49" charset="0"/>
              </a:rPr>
              <a:t>{ return x + y; }</a:t>
            </a:r>
          </a:p>
        </p:txBody>
      </p:sp>
      <p:sp>
        <p:nvSpPr>
          <p:cNvPr id="9" name="AutoShape 30"/>
          <p:cNvSpPr>
            <a:spLocks noChangeArrowheads="1"/>
          </p:cNvSpPr>
          <p:nvPr/>
        </p:nvSpPr>
        <p:spPr bwMode="auto">
          <a:xfrm>
            <a:off x="685800" y="5588285"/>
            <a:ext cx="1828800" cy="421335"/>
          </a:xfrm>
          <a:prstGeom prst="wedgeRoundRectCallout">
            <a:avLst>
              <a:gd name="adj1" fmla="val -47651"/>
              <a:gd name="adj2" fmla="val -16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Baarle</a:t>
            </a:r>
            <a:r>
              <a:rPr lang="en-US" sz="1600" dirty="0"/>
              <a:t>-Nassau</a:t>
            </a:r>
          </a:p>
        </p:txBody>
      </p:sp>
    </p:spTree>
    <p:extLst>
      <p:ext uri="{BB962C8B-B14F-4D97-AF65-F5344CB8AC3E}">
        <p14:creationId xmlns:p14="http://schemas.microsoft.com/office/powerpoint/2010/main" val="38131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printf</a:t>
            </a:r>
            <a:r>
              <a:rPr lang="en-US" dirty="0"/>
              <a:t>/python-like formatting</a:t>
            </a:r>
          </a:p>
          <a:p>
            <a:pPr lvl="1"/>
            <a:r>
              <a:rPr lang="en-US" b="1" dirty="0">
                <a:solidFill>
                  <a:srgbClr val="00B050"/>
                </a:solidFill>
                <a:sym typeface="Wingdings" panose="05000000000000000000" pitchFamily="2" charset="2"/>
              </a:rPr>
              <a:t></a:t>
            </a:r>
            <a:r>
              <a:rPr lang="en-US" dirty="0"/>
              <a:t> </a:t>
            </a:r>
            <a:r>
              <a:rPr lang="cs-CZ" dirty="0"/>
              <a:t>compile</a:t>
            </a:r>
            <a:r>
              <a:rPr lang="en-US" dirty="0"/>
              <a:t>-</a:t>
            </a:r>
            <a:r>
              <a:rPr lang="cs-CZ" dirty="0"/>
              <a:t>time checking</a:t>
            </a:r>
            <a:r>
              <a:rPr lang="en-US" dirty="0"/>
              <a:t>!</a:t>
            </a:r>
            <a:endParaRPr lang="cs-CZ" dirty="0"/>
          </a:p>
          <a:p>
            <a:pPr lvl="1"/>
            <a:r>
              <a:rPr lang="en-US" dirty="0"/>
              <a:t>automatic parameters</a:t>
            </a:r>
          </a:p>
          <a:p>
            <a:pPr lvl="1"/>
            <a:r>
              <a:rPr lang="en-US" dirty="0"/>
              <a:t>indexed parameters</a:t>
            </a:r>
          </a:p>
          <a:p>
            <a:pPr lvl="1"/>
            <a:r>
              <a:rPr lang="en-US" dirty="0"/>
              <a:t>named parameters</a:t>
            </a:r>
          </a:p>
          <a:p>
            <a:pPr lvl="2"/>
            <a:r>
              <a:rPr lang="en-US" dirty="0"/>
              <a:t>mismatched names</a:t>
            </a:r>
            <a:br>
              <a:rPr lang="en-US" dirty="0"/>
            </a:br>
            <a:r>
              <a:rPr lang="en-US" dirty="0">
                <a:latin typeface="Lucida Sans Unicode" panose="020B0602030504020204" pitchFamily="34" charset="0"/>
                <a:cs typeface="Lucida Sans Unicode" panose="020B0602030504020204" pitchFamily="34" charset="0"/>
              </a:rPr>
              <a:t>⇝</a:t>
            </a:r>
            <a:r>
              <a:rPr lang="en-US" dirty="0"/>
              <a:t> exception</a:t>
            </a:r>
          </a:p>
          <a:p>
            <a:pPr lvl="1"/>
            <a:r>
              <a:rPr lang="en-US" dirty="0"/>
              <a:t>chrono integration</a:t>
            </a:r>
          </a:p>
          <a:p>
            <a:r>
              <a:rPr lang="en-US" dirty="0"/>
              <a:t>extensible</a:t>
            </a:r>
          </a:p>
          <a:p>
            <a:pPr lvl="1"/>
            <a:r>
              <a:rPr lang="en-US" dirty="0"/>
              <a:t>user defined types</a:t>
            </a:r>
          </a:p>
          <a:p>
            <a:pPr lvl="3"/>
            <a:endParaRPr lang="en-US" dirty="0"/>
          </a:p>
          <a:p>
            <a:r>
              <a:rPr lang="en-US" dirty="0"/>
              <a:t>print</a:t>
            </a:r>
          </a:p>
          <a:p>
            <a:pPr lvl="1"/>
            <a:r>
              <a:rPr lang="en-US" dirty="0"/>
              <a:t>streams no more needed</a:t>
            </a:r>
          </a:p>
          <a:p>
            <a:pPr lvl="1"/>
            <a:r>
              <a:rPr lang="en-US" dirty="0"/>
              <a:t>Unicode support</a:t>
            </a:r>
          </a:p>
          <a:p>
            <a:pPr lvl="1"/>
            <a:r>
              <a:rPr lang="en-US" dirty="0"/>
              <a:t>terminal encoding</a:t>
            </a:r>
          </a:p>
          <a:p>
            <a:pPr lvl="1"/>
            <a:r>
              <a:rPr lang="en-US" dirty="0"/>
              <a:t>ranges formatting</a:t>
            </a:r>
          </a:p>
          <a:p>
            <a:pPr lvl="1"/>
            <a:r>
              <a:rPr lang="en-US" dirty="0"/>
              <a:t>performance (3x)</a:t>
            </a:r>
          </a:p>
          <a:p>
            <a:pPr lvl="1"/>
            <a:endParaRPr lang="en-US" dirty="0"/>
          </a:p>
        </p:txBody>
      </p:sp>
      <p:sp>
        <p:nvSpPr>
          <p:cNvPr id="3" name="Title 2"/>
          <p:cNvSpPr>
            <a:spLocks noGrp="1"/>
          </p:cNvSpPr>
          <p:nvPr>
            <p:ph type="title"/>
          </p:nvPr>
        </p:nvSpPr>
        <p:spPr>
          <a:xfrm>
            <a:off x="228600" y="270143"/>
            <a:ext cx="8763000" cy="639762"/>
          </a:xfrm>
        </p:spPr>
        <p:txBody>
          <a:bodyPr/>
          <a:lstStyle/>
          <a:p>
            <a:r>
              <a:rPr lang="en-US" dirty="0"/>
              <a:t>format &amp; print</a:t>
            </a:r>
          </a:p>
        </p:txBody>
      </p:sp>
      <p:sp>
        <p:nvSpPr>
          <p:cNvPr id="6" name="TextBox 5"/>
          <p:cNvSpPr txBox="1"/>
          <p:nvPr/>
        </p:nvSpPr>
        <p:spPr>
          <a:xfrm>
            <a:off x="3764025" y="3860713"/>
            <a:ext cx="5029200" cy="175432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 </a:t>
            </a:r>
            <a:r>
              <a:rPr lang="en-US" sz="1200" i="1" dirty="0">
                <a:latin typeface="Courier New" pitchFamily="49" charset="0"/>
                <a:cs typeface="Courier New" pitchFamily="49" charset="0"/>
              </a:rPr>
              <a:t>...... </a:t>
            </a:r>
            <a:r>
              <a:rPr lang="en-US" sz="1200" i="1" dirty="0">
                <a:solidFill>
                  <a:schemeClr val="bg1">
                    <a:lumMod val="50000"/>
                  </a:schemeClr>
                </a:solidFill>
                <a:latin typeface="Courier New" pitchFamily="49" charset="0"/>
                <a:cs typeface="Courier New" pitchFamily="49" charset="0"/>
              </a:rPr>
              <a:t>// 3 lines of </a:t>
            </a:r>
            <a:r>
              <a:rPr lang="en-US" sz="1200" i="1" dirty="0" err="1">
                <a:solidFill>
                  <a:schemeClr val="bg1">
                    <a:lumMod val="50000"/>
                  </a:schemeClr>
                </a:solidFill>
                <a:latin typeface="Courier New" pitchFamily="49" charset="0"/>
                <a:cs typeface="Courier New" pitchFamily="49" charset="0"/>
              </a:rPr>
              <a:t>templatish</a:t>
            </a:r>
            <a:r>
              <a:rPr lang="en-US" sz="1200" i="1" dirty="0">
                <a:solidFill>
                  <a:schemeClr val="bg1">
                    <a:lumMod val="50000"/>
                  </a:schemeClr>
                </a:solidFill>
                <a:latin typeface="Courier New" pitchFamily="49" charset="0"/>
                <a:cs typeface="Courier New" pitchFamily="49" charset="0"/>
              </a:rPr>
              <a:t> boilerplate</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 name = "???";</a:t>
            </a:r>
          </a:p>
          <a:p>
            <a:r>
              <a:rPr lang="en-US" sz="1200" dirty="0">
                <a:latin typeface="Courier New" pitchFamily="49" charset="0"/>
                <a:cs typeface="Courier New" pitchFamily="49" charset="0"/>
              </a:rPr>
              <a:t>  switch( c) {</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::red:   name = "red";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::green: name = "green";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  name = "blue";  break;  </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formatter</a:t>
            </a:r>
            <a:r>
              <a:rPr lang="en-US" sz="1200" dirty="0">
                <a:latin typeface="Courier New" pitchFamily="49" charset="0"/>
                <a:cs typeface="Courier New" pitchFamily="49" charset="0"/>
              </a:rPr>
              <a:t>&lt;</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&gt;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ctx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a:t>
            </a:r>
          </a:p>
        </p:txBody>
      </p:sp>
      <p:sp>
        <p:nvSpPr>
          <p:cNvPr id="8" name="TextBox 7"/>
          <p:cNvSpPr txBox="1"/>
          <p:nvPr/>
        </p:nvSpPr>
        <p:spPr>
          <a:xfrm>
            <a:off x="4819582" y="1050631"/>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string s = </a:t>
            </a:r>
            <a:r>
              <a:rPr lang="en-US" sz="1200" b="1" dirty="0" err="1">
                <a:latin typeface="Courier New" pitchFamily="49" charset="0"/>
                <a:cs typeface="Courier New" pitchFamily="49" charset="0"/>
              </a:rPr>
              <a:t>fmt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 "a", 1);</a:t>
            </a:r>
          </a:p>
        </p:txBody>
      </p:sp>
      <p:sp>
        <p:nvSpPr>
          <p:cNvPr id="9" name="TextBox 8"/>
          <p:cNvSpPr txBox="1"/>
          <p:nvPr/>
        </p:nvSpPr>
        <p:spPr>
          <a:xfrm>
            <a:off x="4825828" y="1431672"/>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format( "</a:t>
            </a:r>
            <a:r>
              <a:rPr lang="en-US" sz="1200" b="1" dirty="0">
                <a:solidFill>
                  <a:schemeClr val="accent2"/>
                </a:solidFill>
                <a:latin typeface="Courier New" pitchFamily="49" charset="0"/>
                <a:cs typeface="Courier New" pitchFamily="49" charset="0"/>
              </a:rPr>
              <a:t>{1</a:t>
            </a:r>
            <a:r>
              <a:rPr lang="en-US" sz="1200" dirty="0">
                <a:solidFill>
                  <a:schemeClr val="accent2"/>
                </a:solidFill>
                <a:latin typeface="Courier New" pitchFamily="49" charset="0"/>
                <a:cs typeface="Courier New" pitchFamily="49" charset="0"/>
              </a:rPr>
              <a:t>:*&gt;3</a:t>
            </a:r>
            <a:r>
              <a:rPr lang="en-US" sz="1200" b="1" dirty="0">
                <a:solidFill>
                  <a:schemeClr val="accent2"/>
                </a:solidFill>
                <a:latin typeface="Courier New" pitchFamily="49" charset="0"/>
                <a:cs typeface="Courier New" pitchFamily="49" charset="0"/>
              </a:rPr>
              <a:t>}</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{0}</a:t>
            </a: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8</a:t>
            </a:r>
            <a:r>
              <a:rPr lang="en-US" sz="1200" dirty="0">
                <a:latin typeface="Courier New" pitchFamily="49" charset="0"/>
                <a:cs typeface="Courier New" pitchFamily="49" charset="0"/>
              </a:rPr>
              <a:t> ,</a:t>
            </a:r>
            <a:r>
              <a:rPr lang="en-US" sz="1200" dirty="0">
                <a:solidFill>
                  <a:schemeClr val="accent2"/>
                </a:solidFill>
                <a:latin typeface="Courier New" pitchFamily="49" charset="0"/>
                <a:cs typeface="Courier New" pitchFamily="49" charset="0"/>
              </a:rPr>
              <a:t>"b"</a:t>
            </a:r>
            <a:r>
              <a:rPr lang="en-US" sz="1200" dirty="0">
                <a:latin typeface="Courier New" pitchFamily="49" charset="0"/>
                <a:cs typeface="Courier New" pitchFamily="49" charset="0"/>
              </a:rPr>
              <a:t>);  </a:t>
            </a:r>
            <a:r>
              <a:rPr lang="en-US" sz="1200" dirty="0">
                <a:solidFill>
                  <a:srgbClr val="002060"/>
                </a:solidFill>
                <a:latin typeface="Courier New" pitchFamily="49" charset="0"/>
                <a:cs typeface="Courier New" pitchFamily="49" charset="0"/>
              </a:rPr>
              <a:t>// **b-8</a:t>
            </a:r>
          </a:p>
        </p:txBody>
      </p:sp>
      <p:sp>
        <p:nvSpPr>
          <p:cNvPr id="10" name="TextBox 9"/>
          <p:cNvSpPr txBox="1"/>
          <p:nvPr/>
        </p:nvSpPr>
        <p:spPr>
          <a:xfrm>
            <a:off x="4830825" y="1812713"/>
            <a:ext cx="39624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width = 10;</a:t>
            </a:r>
          </a:p>
          <a:p>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::format( "{</a:t>
            </a:r>
            <a:r>
              <a:rPr lang="en-US" sz="1200" b="1" dirty="0" err="1">
                <a:latin typeface="Courier New" pitchFamily="49" charset="0"/>
                <a:cs typeface="Courier New" pitchFamily="49" charset="0"/>
              </a:rPr>
              <a:t>num</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f}", </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 width),</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3)),</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num</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12.34567));</a:t>
            </a:r>
          </a:p>
          <a:p>
            <a:r>
              <a:rPr lang="en-US" sz="1200" dirty="0">
                <a:latin typeface="Courier New" pitchFamily="49" charset="0"/>
                <a:cs typeface="Courier New" pitchFamily="49" charset="0"/>
              </a:rPr>
              <a:t>// "    12.345"</a:t>
            </a:r>
          </a:p>
        </p:txBody>
      </p:sp>
      <p:sp>
        <p:nvSpPr>
          <p:cNvPr id="12" name="TextBox 11"/>
          <p:cNvSpPr txBox="1"/>
          <p:nvPr/>
        </p:nvSpPr>
        <p:spPr>
          <a:xfrm>
            <a:off x="4830825" y="3113712"/>
            <a:ext cx="39624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enum</a:t>
            </a:r>
            <a:r>
              <a:rPr lang="en-US" sz="1200" dirty="0">
                <a:latin typeface="Courier New" pitchFamily="49" charset="0"/>
                <a:cs typeface="Courier New" pitchFamily="49" charset="0"/>
              </a:rPr>
              <a:t> class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 red, green, blue };</a:t>
            </a:r>
          </a:p>
          <a:p>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c =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a:t>
            </a:r>
          </a:p>
          <a:p>
            <a:r>
              <a:rPr lang="en-US" sz="1200" dirty="0">
                <a:latin typeface="Courier New" pitchFamily="49" charset="0"/>
                <a:cs typeface="Courier New" pitchFamily="49" charset="0"/>
              </a:rPr>
              <a:t>string s = format( "{}", c);</a:t>
            </a:r>
          </a:p>
        </p:txBody>
      </p:sp>
      <p:sp>
        <p:nvSpPr>
          <p:cNvPr id="13" name="AutoShape 30"/>
          <p:cNvSpPr>
            <a:spLocks noChangeArrowheads="1"/>
          </p:cNvSpPr>
          <p:nvPr/>
        </p:nvSpPr>
        <p:spPr bwMode="auto">
          <a:xfrm>
            <a:off x="3125049" y="1757576"/>
            <a:ext cx="1430875" cy="593571"/>
          </a:xfrm>
          <a:prstGeom prst="wedgeRoundRectCallout">
            <a:avLst>
              <a:gd name="adj1" fmla="val 72899"/>
              <a:gd name="adj2" fmla="val -685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string formatting</a:t>
            </a:r>
          </a:p>
        </p:txBody>
      </p:sp>
      <p:sp>
        <p:nvSpPr>
          <p:cNvPr id="14" name="AutoShape 30"/>
          <p:cNvSpPr>
            <a:spLocks noChangeArrowheads="1"/>
          </p:cNvSpPr>
          <p:nvPr/>
        </p:nvSpPr>
        <p:spPr bwMode="auto">
          <a:xfrm>
            <a:off x="3141632" y="2755548"/>
            <a:ext cx="1397711" cy="593570"/>
          </a:xfrm>
          <a:prstGeom prst="wedgeRoundRectCallout">
            <a:avLst>
              <a:gd name="adj1" fmla="val 76352"/>
              <a:gd name="adj2" fmla="val -616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float</a:t>
            </a:r>
          </a:p>
          <a:p>
            <a:pPr algn="ctr"/>
            <a:r>
              <a:rPr lang="en-US" sz="1600" dirty="0"/>
              <a:t>formatting</a:t>
            </a:r>
          </a:p>
        </p:txBody>
      </p:sp>
      <p:sp>
        <p:nvSpPr>
          <p:cNvPr id="11" name="AutoShape 30">
            <a:extLst>
              <a:ext uri="{FF2B5EF4-FFF2-40B4-BE49-F238E27FC236}">
                <a16:creationId xmlns:a16="http://schemas.microsoft.com/office/drawing/2014/main" id="{20A599AA-CE25-4348-A248-AFB853D29032}"/>
              </a:ext>
            </a:extLst>
          </p:cNvPr>
          <p:cNvSpPr>
            <a:spLocks noChangeArrowheads="1"/>
          </p:cNvSpPr>
          <p:nvPr/>
        </p:nvSpPr>
        <p:spPr bwMode="auto">
          <a:xfrm>
            <a:off x="7772400" y="410869"/>
            <a:ext cx="1009582" cy="35113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6" name="TextBox 15"/>
          <p:cNvSpPr txBox="1"/>
          <p:nvPr/>
        </p:nvSpPr>
        <p:spPr>
          <a:xfrm>
            <a:off x="5551357" y="5728522"/>
            <a:ext cx="3230625"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cout</a:t>
            </a:r>
            <a:r>
              <a:rPr lang="en-US" sz="1200" dirty="0">
                <a:latin typeface="Courier New" pitchFamily="49" charset="0"/>
                <a:cs typeface="Courier New" pitchFamily="49" charset="0"/>
              </a:rPr>
              <a:t> &lt;&lt; </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 "a", 1);</a:t>
            </a:r>
          </a:p>
          <a:p>
            <a:r>
              <a:rPr lang="en-US" sz="1200" b="1" dirty="0">
                <a:latin typeface="Courier New" pitchFamily="49" charset="0"/>
                <a:cs typeface="Courier New" pitchFamily="49" charset="0"/>
              </a:rPr>
              <a:t>print</a:t>
            </a:r>
            <a:r>
              <a:rPr lang="en-US" sz="1200" dirty="0">
                <a:latin typeface="Courier New" pitchFamily="49" charset="0"/>
                <a:cs typeface="Courier New" pitchFamily="49" charset="0"/>
              </a:rPr>
              <a:t>( "{}{}", "a", 1);</a:t>
            </a:r>
          </a:p>
        </p:txBody>
      </p:sp>
      <p:sp>
        <p:nvSpPr>
          <p:cNvPr id="17" name="AutoShape 30">
            <a:extLst>
              <a:ext uri="{FF2B5EF4-FFF2-40B4-BE49-F238E27FC236}">
                <a16:creationId xmlns:a16="http://schemas.microsoft.com/office/drawing/2014/main" id="{20A599AA-CE25-4348-A248-AFB853D29032}"/>
              </a:ext>
            </a:extLst>
          </p:cNvPr>
          <p:cNvSpPr>
            <a:spLocks noChangeArrowheads="1"/>
          </p:cNvSpPr>
          <p:nvPr/>
        </p:nvSpPr>
        <p:spPr bwMode="auto">
          <a:xfrm>
            <a:off x="1478154" y="3962400"/>
            <a:ext cx="1009582" cy="3048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Tree>
    <p:extLst>
      <p:ext uri="{BB962C8B-B14F-4D97-AF65-F5344CB8AC3E}">
        <p14:creationId xmlns:p14="http://schemas.microsoft.com/office/powerpoint/2010/main" val="28871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6"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if/switch (</a:t>
            </a:r>
            <a:r>
              <a:rPr lang="en-US" dirty="0" err="1"/>
              <a:t>init</a:t>
            </a:r>
            <a:r>
              <a:rPr lang="en-US" dirty="0"/>
              <a:t>; condition)</a:t>
            </a:r>
          </a:p>
          <a:p>
            <a:r>
              <a:rPr lang="en-US" dirty="0"/>
              <a:t>apply</a:t>
            </a:r>
          </a:p>
          <a:p>
            <a:pPr lvl="1"/>
            <a:r>
              <a:rPr lang="en-US" dirty="0"/>
              <a:t>invoke the callable object with tuple as </a:t>
            </a:r>
            <a:r>
              <a:rPr lang="en-US" dirty="0" err="1"/>
              <a:t>arg</a:t>
            </a:r>
            <a:endParaRPr lang="en-US" dirty="0"/>
          </a:p>
          <a:p>
            <a:pPr lvl="1"/>
            <a:r>
              <a:rPr lang="en-US" dirty="0"/>
              <a:t>tuple, pair, array</a:t>
            </a:r>
          </a:p>
          <a:p>
            <a:r>
              <a:rPr lang="en-US" dirty="0" err="1"/>
              <a:t>flat_map</a:t>
            </a:r>
            <a:r>
              <a:rPr lang="en-US" dirty="0"/>
              <a:t>/ _multimap</a:t>
            </a:r>
          </a:p>
          <a:p>
            <a:pPr lvl="1"/>
            <a:r>
              <a:rPr lang="en-US" dirty="0"/>
              <a:t>implemented within a vector</a:t>
            </a:r>
          </a:p>
          <a:p>
            <a:pPr lvl="1"/>
            <a:r>
              <a:rPr lang="en-US" dirty="0"/>
              <a:t>faster lookup, slower insert/delete</a:t>
            </a:r>
          </a:p>
          <a:p>
            <a:r>
              <a:rPr lang="en-US" dirty="0"/>
              <a:t>spaceship operator &lt;=&gt;</a:t>
            </a:r>
          </a:p>
          <a:p>
            <a:r>
              <a:rPr lang="en-US" dirty="0"/>
              <a:t>endian checking</a:t>
            </a:r>
          </a:p>
          <a:p>
            <a:r>
              <a:rPr lang="en-US" dirty="0" err="1"/>
              <a:t>container.contains</a:t>
            </a:r>
            <a:r>
              <a:rPr lang="en-US" dirty="0"/>
              <a:t>()</a:t>
            </a:r>
          </a:p>
          <a:p>
            <a:r>
              <a:rPr lang="en-US" dirty="0"/>
              <a:t>synchronization library</a:t>
            </a:r>
          </a:p>
          <a:p>
            <a:pPr lvl="1"/>
            <a:r>
              <a:rPr lang="en-US" dirty="0"/>
              <a:t>atomics, </a:t>
            </a:r>
            <a:r>
              <a:rPr lang="en-US" dirty="0" err="1"/>
              <a:t>shared_ptr</a:t>
            </a:r>
            <a:r>
              <a:rPr lang="en-US" dirty="0"/>
              <a:t>, floating point, </a:t>
            </a:r>
            <a:r>
              <a:rPr lang="en-US" dirty="0" err="1"/>
              <a:t>atomic_ref</a:t>
            </a:r>
            <a:endParaRPr lang="en-US" dirty="0"/>
          </a:p>
          <a:p>
            <a:pPr lvl="1"/>
            <a:endParaRPr lang="en-US" dirty="0"/>
          </a:p>
          <a:p>
            <a:pPr marL="393192" lvl="1" indent="0">
              <a:buNone/>
            </a:pPr>
            <a:r>
              <a:rPr lang="en-US" i="1" dirty="0"/>
              <a:t>... and lots of minor extensions</a:t>
            </a:r>
            <a:endParaRPr lang="it-IT" dirty="0"/>
          </a:p>
        </p:txBody>
      </p:sp>
      <p:sp>
        <p:nvSpPr>
          <p:cNvPr id="3" name="Title 2"/>
          <p:cNvSpPr>
            <a:spLocks noGrp="1"/>
          </p:cNvSpPr>
          <p:nvPr>
            <p:ph type="title"/>
          </p:nvPr>
        </p:nvSpPr>
        <p:spPr/>
        <p:txBody>
          <a:bodyPr/>
          <a:lstStyle/>
          <a:p>
            <a:r>
              <a:rPr lang="en-US" dirty="0"/>
              <a:t>More C++20</a:t>
            </a:r>
          </a:p>
        </p:txBody>
      </p:sp>
      <p:sp>
        <p:nvSpPr>
          <p:cNvPr id="11" name="TextBox 10"/>
          <p:cNvSpPr txBox="1"/>
          <p:nvPr/>
        </p:nvSpPr>
        <p:spPr>
          <a:xfrm>
            <a:off x="4429933" y="919581"/>
            <a:ext cx="4429369"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if(auto [</a:t>
            </a:r>
            <a:r>
              <a:rPr lang="en-US" sz="1200" dirty="0" err="1">
                <a:latin typeface="Courier New" pitchFamily="49" charset="0"/>
                <a:cs typeface="Courier New" pitchFamily="49" charset="0"/>
              </a:rPr>
              <a:t>it,cc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mmap.insert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cc)</a:t>
            </a:r>
          </a:p>
          <a:p>
            <a:r>
              <a:rPr lang="en-US" sz="1200" dirty="0">
                <a:latin typeface="Courier New" pitchFamily="49" charset="0"/>
                <a:cs typeface="Courier New" pitchFamily="49" charset="0"/>
              </a:rPr>
              <a:t>  use(it);</a:t>
            </a:r>
          </a:p>
        </p:txBody>
      </p:sp>
      <p:sp>
        <p:nvSpPr>
          <p:cNvPr id="13" name="Oval 12"/>
          <p:cNvSpPr/>
          <p:nvPr/>
        </p:nvSpPr>
        <p:spPr>
          <a:xfrm>
            <a:off x="7820590" y="954516"/>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0183" y="1496599"/>
            <a:ext cx="2789119"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f(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x,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y) {..}</a:t>
            </a:r>
          </a:p>
          <a:p>
            <a:r>
              <a:rPr lang="en-US" sz="1200" dirty="0">
                <a:latin typeface="Courier New" pitchFamily="49" charset="0"/>
                <a:cs typeface="Courier New" pitchFamily="49" charset="0"/>
              </a:rPr>
              <a:t>auto t = </a:t>
            </a:r>
            <a:r>
              <a:rPr lang="en-US" sz="1200" dirty="0" err="1">
                <a:latin typeface="Courier New" pitchFamily="49" charset="0"/>
                <a:cs typeface="Courier New" pitchFamily="49" charset="0"/>
              </a:rPr>
              <a:t>make_tuple</a:t>
            </a:r>
            <a:r>
              <a:rPr lang="en-US" sz="1200" dirty="0">
                <a:latin typeface="Courier New" pitchFamily="49" charset="0"/>
                <a:cs typeface="Courier New" pitchFamily="49" charset="0"/>
              </a:rPr>
              <a:t>( 1, 2);</a:t>
            </a:r>
          </a:p>
          <a:p>
            <a:r>
              <a:rPr lang="en-US" sz="1200" b="1" dirty="0" err="1">
                <a:latin typeface="Courier New" pitchFamily="49" charset="0"/>
                <a:cs typeface="Courier New" pitchFamily="49" charset="0"/>
              </a:rPr>
              <a:t>std</a:t>
            </a:r>
            <a:r>
              <a:rPr lang="en-US" sz="1200" b="1" dirty="0">
                <a:latin typeface="Courier New" pitchFamily="49" charset="0"/>
                <a:cs typeface="Courier New" pitchFamily="49" charset="0"/>
              </a:rPr>
              <a:t>::apply</a:t>
            </a:r>
            <a:r>
              <a:rPr lang="en-US" sz="1200" dirty="0">
                <a:latin typeface="Courier New" pitchFamily="49" charset="0"/>
                <a:cs typeface="Courier New" pitchFamily="49" charset="0"/>
              </a:rPr>
              <a:t>( f, t);</a:t>
            </a:r>
          </a:p>
        </p:txBody>
      </p:sp>
      <p:sp>
        <p:nvSpPr>
          <p:cNvPr id="16" name="TextBox 15">
            <a:extLst>
              <a:ext uri="{FF2B5EF4-FFF2-40B4-BE49-F238E27FC236}">
                <a16:creationId xmlns:a16="http://schemas.microsoft.com/office/drawing/2014/main" id="{AEB03823-DEDF-4D46-A8CA-88ADEC7BC9C1}"/>
              </a:ext>
            </a:extLst>
          </p:cNvPr>
          <p:cNvSpPr txBox="1"/>
          <p:nvPr/>
        </p:nvSpPr>
        <p:spPr>
          <a:xfrm>
            <a:off x="5214645" y="3360478"/>
            <a:ext cx="3607699"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endian::native == endian::little)</a:t>
            </a:r>
          </a:p>
        </p:txBody>
      </p:sp>
      <p:sp>
        <p:nvSpPr>
          <p:cNvPr id="18" name="TextBox 17">
            <a:extLst>
              <a:ext uri="{FF2B5EF4-FFF2-40B4-BE49-F238E27FC236}">
                <a16:creationId xmlns:a16="http://schemas.microsoft.com/office/drawing/2014/main" id="{60F3C4B7-2E79-4D7D-9DD9-93A063FB76D1}"/>
              </a:ext>
            </a:extLst>
          </p:cNvPr>
          <p:cNvSpPr txBox="1"/>
          <p:nvPr/>
        </p:nvSpPr>
        <p:spPr>
          <a:xfrm>
            <a:off x="5223467" y="3705522"/>
            <a:ext cx="36077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a:t>
            </a:r>
            <a:r>
              <a:rPr lang="en-US" sz="1200" dirty="0" err="1">
                <a:latin typeface="Courier New" pitchFamily="49" charset="0"/>
                <a:cs typeface="Courier New" pitchFamily="49" charset="0"/>
              </a:rPr>
              <a:t>c.contains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 ....</a:t>
            </a:r>
          </a:p>
        </p:txBody>
      </p:sp>
    </p:spTree>
    <p:extLst>
      <p:ext uri="{BB962C8B-B14F-4D97-AF65-F5344CB8AC3E}">
        <p14:creationId xmlns:p14="http://schemas.microsoft.com/office/powerpoint/2010/main" val="2509225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sz="1400" dirty="0">
                <a:solidFill>
                  <a:schemeClr val="bg1">
                    <a:lumMod val="50000"/>
                  </a:schemeClr>
                </a:solidFill>
              </a:rPr>
              <a:t>ranges</a:t>
            </a:r>
          </a:p>
          <a:p>
            <a:pPr lvl="1"/>
            <a:r>
              <a:rPr lang="en-US" sz="1100" b="1" dirty="0">
                <a:solidFill>
                  <a:schemeClr val="bg1">
                    <a:lumMod val="50000"/>
                  </a:schemeClr>
                </a:solidFill>
                <a:latin typeface="Courier New" panose="02070309020205020404" pitchFamily="49" charset="0"/>
                <a:cs typeface="Courier New" panose="02070309020205020404" pitchFamily="49" charset="0"/>
              </a:rPr>
              <a:t>to, </a:t>
            </a:r>
            <a:r>
              <a:rPr lang="en-US" sz="1200" dirty="0">
                <a:solidFill>
                  <a:schemeClr val="bg1">
                    <a:lumMod val="50000"/>
                  </a:schemeClr>
                </a:solidFill>
              </a:rPr>
              <a:t>...</a:t>
            </a:r>
          </a:p>
          <a:p>
            <a:r>
              <a:rPr lang="en-US" sz="1400" dirty="0">
                <a:solidFill>
                  <a:schemeClr val="bg1">
                    <a:lumMod val="50000"/>
                  </a:schemeClr>
                </a:solidFill>
              </a:rPr>
              <a:t>modularized </a:t>
            </a:r>
            <a:r>
              <a:rPr lang="en-US" sz="1400" dirty="0" err="1">
                <a:solidFill>
                  <a:schemeClr val="bg1">
                    <a:lumMod val="50000"/>
                  </a:schemeClr>
                </a:solidFill>
              </a:rPr>
              <a:t>stl</a:t>
            </a:r>
            <a:endParaRPr lang="en-US" sz="1400" dirty="0">
              <a:solidFill>
                <a:schemeClr val="bg1">
                  <a:lumMod val="50000"/>
                </a:schemeClr>
              </a:solidFill>
            </a:endParaRPr>
          </a:p>
          <a:p>
            <a:pPr lvl="1"/>
            <a:r>
              <a:rPr lang="en-US" sz="1100" b="1" dirty="0">
                <a:solidFill>
                  <a:schemeClr val="bg1">
                    <a:lumMod val="50000"/>
                  </a:schemeClr>
                </a:solidFill>
                <a:latin typeface="Courier New" panose="02070309020205020404" pitchFamily="49" charset="0"/>
                <a:cs typeface="Courier New" panose="02070309020205020404" pitchFamily="49" charset="0"/>
              </a:rPr>
              <a:t>import std</a:t>
            </a:r>
          </a:p>
          <a:p>
            <a:r>
              <a:rPr lang="en-US" sz="1400" b="1" dirty="0">
                <a:solidFill>
                  <a:schemeClr val="bg1">
                    <a:lumMod val="50000"/>
                  </a:schemeClr>
                </a:solidFill>
                <a:latin typeface="Courier New" panose="02070309020205020404" pitchFamily="49" charset="0"/>
                <a:cs typeface="Courier New" panose="02070309020205020404" pitchFamily="49" charset="0"/>
              </a:rPr>
              <a:t>expected</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err="1">
                <a:solidFill>
                  <a:schemeClr val="bg1">
                    <a:lumMod val="50000"/>
                  </a:schemeClr>
                </a:solidFill>
                <a:latin typeface="Courier New" panose="02070309020205020404" pitchFamily="49" charset="0"/>
                <a:cs typeface="Courier New" panose="02070309020205020404" pitchFamily="49" charset="0"/>
              </a:rPr>
              <a:t>mdspan</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a:solidFill>
                  <a:schemeClr val="bg1">
                    <a:lumMod val="50000"/>
                  </a:schemeClr>
                </a:solidFill>
                <a:latin typeface="Courier New" panose="02070309020205020404" pitchFamily="49" charset="0"/>
                <a:cs typeface="Courier New" panose="02070309020205020404" pitchFamily="49" charset="0"/>
              </a:rPr>
              <a:t>print</a:t>
            </a:r>
            <a:r>
              <a:rPr lang="en-US" dirty="0">
                <a:solidFill>
                  <a:schemeClr val="bg1">
                    <a:lumMod val="50000"/>
                  </a:schemeClr>
                </a:solidFill>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println</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dirty="0">
                <a:solidFill>
                  <a:schemeClr val="bg1">
                    <a:lumMod val="50000"/>
                  </a:schemeClr>
                </a:solidFill>
              </a:rPr>
              <a:t>explicit </a:t>
            </a:r>
            <a:r>
              <a:rPr lang="en-US" sz="1200" b="1" dirty="0">
                <a:solidFill>
                  <a:schemeClr val="bg1">
                    <a:lumMod val="50000"/>
                  </a:schemeClr>
                </a:solidFill>
                <a:latin typeface="Courier New" panose="02070309020205020404" pitchFamily="49" charset="0"/>
                <a:cs typeface="Courier New" panose="02070309020205020404" pitchFamily="49" charset="0"/>
              </a:rPr>
              <a:t>this</a:t>
            </a:r>
            <a:r>
              <a:rPr lang="en-US" sz="1400" dirty="0">
                <a:solidFill>
                  <a:schemeClr val="bg1">
                    <a:lumMod val="50000"/>
                  </a:schemeClr>
                </a:solidFill>
              </a:rPr>
              <a:t> parameter</a:t>
            </a:r>
          </a:p>
          <a:p>
            <a:r>
              <a:rPr lang="en-US" sz="1400" b="1" dirty="0">
                <a:solidFill>
                  <a:schemeClr val="bg1">
                    <a:lumMod val="50000"/>
                  </a:schemeClr>
                </a:solidFill>
                <a:latin typeface="Courier New" panose="02070309020205020404" pitchFamily="49" charset="0"/>
                <a:cs typeface="Courier New" panose="02070309020205020404" pitchFamily="49" charset="0"/>
              </a:rPr>
              <a:t>string::contains</a:t>
            </a:r>
          </a:p>
          <a:p>
            <a:r>
              <a:rPr lang="en-US" sz="1400" dirty="0">
                <a:solidFill>
                  <a:schemeClr val="bg1">
                    <a:lumMod val="50000"/>
                  </a:schemeClr>
                </a:solidFill>
              </a:rPr>
              <a:t>visit extension</a:t>
            </a:r>
          </a:p>
          <a:p>
            <a:pPr lvl="1"/>
            <a:r>
              <a:rPr lang="en-US" sz="1200" dirty="0">
                <a:solidFill>
                  <a:schemeClr val="bg1">
                    <a:lumMod val="50000"/>
                  </a:schemeClr>
                </a:solidFill>
              </a:rPr>
              <a:t>classes derived from</a:t>
            </a:r>
            <a:r>
              <a:rPr lang="en-US" sz="1100" dirty="0">
                <a:solidFill>
                  <a:schemeClr val="bg1">
                    <a:lumMod val="50000"/>
                  </a:schemeClr>
                </a:solidFill>
              </a:rPr>
              <a:t> </a:t>
            </a:r>
            <a:r>
              <a:rPr lang="en-US" sz="1400" b="1" dirty="0">
                <a:solidFill>
                  <a:schemeClr val="bg1">
                    <a:lumMod val="50000"/>
                  </a:schemeClr>
                </a:solidFill>
                <a:latin typeface="Courier New" panose="02070309020205020404" pitchFamily="49" charset="0"/>
                <a:cs typeface="Courier New" panose="02070309020205020404" pitchFamily="49" charset="0"/>
              </a:rPr>
              <a:t>variant</a:t>
            </a:r>
          </a:p>
          <a:p>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dirty="0"/>
              <a:t>stack trace</a:t>
            </a:r>
          </a:p>
          <a:p>
            <a:r>
              <a:rPr lang="en-US" sz="1600" b="1" dirty="0" err="1">
                <a:latin typeface="Courier New" panose="02070309020205020404" pitchFamily="49" charset="0"/>
                <a:cs typeface="Courier New" panose="02070309020205020404" pitchFamily="49" charset="0"/>
              </a:rPr>
              <a:t>to_underlying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enum</a:t>
            </a:r>
            <a:r>
              <a:rPr lang="en-US" sz="1600" b="1" dirty="0">
                <a:latin typeface="Courier New" panose="02070309020205020404" pitchFamily="49" charset="0"/>
                <a:cs typeface="Courier New" panose="02070309020205020404" pitchFamily="49" charset="0"/>
              </a:rPr>
              <a:t>)</a:t>
            </a:r>
            <a:endParaRPr lang="en-US" sz="1600" dirty="0"/>
          </a:p>
          <a:p>
            <a:r>
              <a:rPr lang="en-US" sz="1600" b="1" dirty="0" err="1">
                <a:latin typeface="Courier New" panose="02070309020205020404" pitchFamily="49" charset="0"/>
                <a:cs typeface="Courier New" panose="02070309020205020404" pitchFamily="49" charset="0"/>
              </a:rPr>
              <a:t>spanstream</a:t>
            </a:r>
            <a:endParaRPr lang="en-US" sz="1600" b="1" dirty="0">
              <a:latin typeface="Courier New" panose="02070309020205020404" pitchFamily="49" charset="0"/>
              <a:cs typeface="Courier New" panose="02070309020205020404" pitchFamily="49" charset="0"/>
            </a:endParaRPr>
          </a:p>
          <a:p>
            <a:pPr lvl="1"/>
            <a:r>
              <a:rPr lang="cs-CZ" dirty="0"/>
              <a:t>full control over the memory management</a:t>
            </a:r>
            <a:endParaRPr lang="en-US" dirty="0"/>
          </a:p>
          <a:p>
            <a:r>
              <a:rPr lang="en-US" sz="1600" b="1" dirty="0" err="1">
                <a:latin typeface="Courier New" panose="02070309020205020404" pitchFamily="49" charset="0"/>
                <a:cs typeface="Courier New" panose="02070309020205020404" pitchFamily="49" charset="0"/>
              </a:rPr>
              <a:t>out_ptr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inout_ptr</a:t>
            </a:r>
            <a:endParaRPr lang="en-US" sz="1600" b="1" dirty="0">
              <a:latin typeface="Courier New" panose="02070309020205020404" pitchFamily="49" charset="0"/>
              <a:cs typeface="Courier New" panose="02070309020205020404" pitchFamily="49" charset="0"/>
            </a:endParaRPr>
          </a:p>
          <a:p>
            <a:pPr lvl="1"/>
            <a:r>
              <a:rPr lang="en-US" dirty="0"/>
              <a:t>interoperability between C and </a:t>
            </a:r>
            <a:r>
              <a:rPr lang="en-US" b="1" dirty="0" err="1">
                <a:latin typeface="Courier New" panose="02070309020205020404" pitchFamily="49" charset="0"/>
                <a:cs typeface="Courier New" panose="02070309020205020404" pitchFamily="49" charset="0"/>
              </a:rPr>
              <a:t>unique_ptr</a:t>
            </a:r>
            <a:endParaRPr lang="en-US" b="1"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cs-CZ" dirty="0"/>
              <a:t>More </a:t>
            </a:r>
            <a:r>
              <a:rPr lang="en-US" dirty="0"/>
              <a:t>C++23</a:t>
            </a:r>
            <a:endParaRPr lang="en-US" dirty="0">
              <a:solidFill>
                <a:schemeClr val="bg1">
                  <a:lumMod val="50000"/>
                </a:schemeClr>
              </a:solidFill>
            </a:endParaRPr>
          </a:p>
        </p:txBody>
      </p:sp>
      <p:sp>
        <p:nvSpPr>
          <p:cNvPr id="7" name="Rounded Rectangle 12">
            <a:extLst>
              <a:ext uri="{FF2B5EF4-FFF2-40B4-BE49-F238E27FC236}">
                <a16:creationId xmlns:a16="http://schemas.microsoft.com/office/drawing/2014/main" id="{52C00D1F-56D9-4F80-9537-5F3B1CC25923}"/>
              </a:ext>
            </a:extLst>
          </p:cNvPr>
          <p:cNvSpPr/>
          <p:nvPr/>
        </p:nvSpPr>
        <p:spPr>
          <a:xfrm>
            <a:off x="5181600" y="6088053"/>
            <a:ext cx="3563112" cy="413326"/>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cppreference.com/w/</a:t>
            </a:r>
            <a:r>
              <a:rPr lang="en-US" sz="1200" dirty="0" err="1">
                <a:solidFill>
                  <a:srgbClr val="0070C0"/>
                </a:solidFill>
              </a:rPr>
              <a:t>cpp</a:t>
            </a:r>
            <a:r>
              <a:rPr lang="en-US" sz="1200" dirty="0">
                <a:solidFill>
                  <a:srgbClr val="0070C0"/>
                </a:solidFill>
              </a:rPr>
              <a:t>/</a:t>
            </a:r>
            <a:r>
              <a:rPr lang="en-US" sz="1200" dirty="0" err="1">
                <a:solidFill>
                  <a:srgbClr val="0070C0"/>
                </a:solidFill>
              </a:rPr>
              <a:t>compiler_support</a:t>
            </a:r>
            <a:endParaRPr lang="en-US" sz="1200" dirty="0">
              <a:solidFill>
                <a:srgbClr val="0070C0"/>
              </a:solidFill>
            </a:endParaRPr>
          </a:p>
        </p:txBody>
      </p:sp>
      <p:sp>
        <p:nvSpPr>
          <p:cNvPr id="10" name="TextBox 9">
            <a:extLst>
              <a:ext uri="{FF2B5EF4-FFF2-40B4-BE49-F238E27FC236}">
                <a16:creationId xmlns:a16="http://schemas.microsoft.com/office/drawing/2014/main" id="{FEBFD96F-C8B4-445E-8607-C50F69D33D37}"/>
              </a:ext>
            </a:extLst>
          </p:cNvPr>
          <p:cNvSpPr txBox="1"/>
          <p:nvPr/>
        </p:nvSpPr>
        <p:spPr>
          <a:xfrm>
            <a:off x="3048000" y="1175156"/>
            <a:ext cx="5895668" cy="190821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log( </a:t>
            </a:r>
            <a:r>
              <a:rPr lang="fr-FR" sz="1400" b="1" dirty="0" err="1">
                <a:latin typeface="Courier New" pitchFamily="49" charset="0"/>
                <a:cs typeface="Courier New" pitchFamily="49" charset="0"/>
              </a:rPr>
              <a:t>source_location</a:t>
            </a:r>
            <a:r>
              <a:rPr lang="fr-FR" sz="1400" b="1" dirty="0">
                <a:latin typeface="Courier New" pitchFamily="49" charset="0"/>
                <a:cs typeface="Courier New" pitchFamily="49" charset="0"/>
              </a:rPr>
              <a:t> </a:t>
            </a:r>
            <a:r>
              <a:rPr lang="fr-FR" sz="1400" dirty="0" err="1">
                <a:latin typeface="Courier New" pitchFamily="49" charset="0"/>
                <a:cs typeface="Courier New" pitchFamily="49" charset="0"/>
              </a:rPr>
              <a:t>loc</a:t>
            </a:r>
            <a:r>
              <a:rPr lang="fr-FR"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dirty="0" err="1">
                <a:latin typeface="Courier New" pitchFamily="49" charset="0"/>
                <a:cs typeface="Courier New" pitchFamily="49" charset="0"/>
              </a:rPr>
              <a:t>source_location</a:t>
            </a:r>
            <a:r>
              <a:rPr lang="fr-FR" sz="1400" b="1" dirty="0">
                <a:latin typeface="Courier New" pitchFamily="49" charset="0"/>
                <a:cs typeface="Courier New" pitchFamily="49" charset="0"/>
              </a:rPr>
              <a:t>::</a:t>
            </a:r>
            <a:r>
              <a:rPr lang="fr-FR" sz="1400" b="1" dirty="0" err="1">
                <a:latin typeface="Courier New" pitchFamily="49" charset="0"/>
                <a:cs typeface="Courier New" pitchFamily="49" charset="0"/>
              </a:rPr>
              <a:t>current</a:t>
            </a:r>
            <a:r>
              <a:rPr lang="fr-FR"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 {}:{} {}",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.file_name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.line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.column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.function_name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main(int, char*[]) {</a:t>
            </a:r>
          </a:p>
          <a:p>
            <a:r>
              <a:rPr lang="en-US" sz="1400" dirty="0">
                <a:latin typeface="Courier New" pitchFamily="49" charset="0"/>
                <a:cs typeface="Courier New" pitchFamily="49" charset="0"/>
              </a:rPr>
              <a:t>    log();</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1" name="AutoShape 30">
            <a:extLst>
              <a:ext uri="{FF2B5EF4-FFF2-40B4-BE49-F238E27FC236}">
                <a16:creationId xmlns:a16="http://schemas.microsoft.com/office/drawing/2014/main" id="{896CB747-732A-4468-84A2-0EAB98EBE76D}"/>
              </a:ext>
            </a:extLst>
          </p:cNvPr>
          <p:cNvSpPr txBox="1">
            <a:spLocks noChangeArrowheads="1"/>
          </p:cNvSpPr>
          <p:nvPr/>
        </p:nvSpPr>
        <p:spPr bwMode="auto">
          <a:xfrm>
            <a:off x="5906176" y="2921511"/>
            <a:ext cx="2838536" cy="527941"/>
          </a:xfrm>
          <a:prstGeom prst="wedgeRoundRectCallout">
            <a:avLst>
              <a:gd name="adj1" fmla="val -103641"/>
              <a:gd name="adj2" fmla="val -8966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Font typeface="Wingdings 3"/>
              <a:buNone/>
            </a:pPr>
            <a:r>
              <a:rPr lang="en-US" sz="1200" dirty="0"/>
              <a:t>main.cpp 9:2 int main(int, char**)</a:t>
            </a:r>
            <a:endParaRPr lang="cs-CZ" sz="1200" b="1" baseline="30000" dirty="0">
              <a:solidFill>
                <a:srgbClr val="FF9900"/>
              </a:solidFill>
            </a:endParaRPr>
          </a:p>
        </p:txBody>
      </p:sp>
    </p:spTree>
    <p:extLst>
      <p:ext uri="{BB962C8B-B14F-4D97-AF65-F5344CB8AC3E}">
        <p14:creationId xmlns:p14="http://schemas.microsoft.com/office/powerpoint/2010/main" val="100133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676400"/>
          </a:xfrm>
        </p:spPr>
        <p:txBody>
          <a:bodyPr>
            <a:noAutofit/>
          </a:bodyPr>
          <a:lstStyle/>
          <a:p>
            <a:pPr algn="ctr"/>
            <a:r>
              <a:rPr lang="en-US" sz="4000" dirty="0">
                <a:solidFill>
                  <a:schemeClr val="bg2">
                    <a:lumMod val="25000"/>
                  </a:schemeClr>
                </a:solidFill>
              </a:rPr>
              <a:t>Upcoming Features</a:t>
            </a:r>
            <a:br>
              <a:rPr lang="en-US" sz="4000" dirty="0">
                <a:solidFill>
                  <a:schemeClr val="bg2">
                    <a:lumMod val="25000"/>
                  </a:schemeClr>
                </a:solidFill>
              </a:rPr>
            </a:br>
            <a:r>
              <a:rPr lang="en-US" sz="3200" b="0" dirty="0">
                <a:solidFill>
                  <a:schemeClr val="bg2">
                    <a:lumMod val="25000"/>
                  </a:schemeClr>
                </a:solidFill>
              </a:rPr>
              <a:t>beyond</a:t>
            </a:r>
            <a:r>
              <a:rPr lang="cs-CZ" sz="3200" b="0" dirty="0">
                <a:solidFill>
                  <a:schemeClr val="bg2">
                    <a:lumMod val="25000"/>
                  </a:schemeClr>
                </a:solidFill>
              </a:rPr>
              <a:t> C++23</a:t>
            </a:r>
          </a:p>
        </p:txBody>
      </p:sp>
    </p:spTree>
    <p:extLst>
      <p:ext uri="{BB962C8B-B14F-4D97-AF65-F5344CB8AC3E}">
        <p14:creationId xmlns:p14="http://schemas.microsoft.com/office/powerpoint/2010/main" val="3525015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ISO C++ Committee</a:t>
            </a:r>
          </a:p>
          <a:p>
            <a:pPr lvl="1"/>
            <a:r>
              <a:rPr lang="en-US" dirty="0"/>
              <a:t>C++20 - February 2020 - Prague</a:t>
            </a:r>
          </a:p>
          <a:p>
            <a:pPr lvl="2"/>
            <a:r>
              <a:rPr lang="en-US" dirty="0"/>
              <a:t>many major features</a:t>
            </a:r>
          </a:p>
          <a:p>
            <a:pPr lvl="2"/>
            <a:r>
              <a:rPr lang="en-US" dirty="0"/>
              <a:t>not all proposals approved</a:t>
            </a:r>
          </a:p>
          <a:p>
            <a:pPr lvl="1"/>
            <a:r>
              <a:rPr lang="en-US" dirty="0"/>
              <a:t>C++23 - February 2023</a:t>
            </a:r>
          </a:p>
          <a:p>
            <a:pPr lvl="2"/>
            <a:r>
              <a:rPr lang="en-US" dirty="0"/>
              <a:t>only minor features &amp; corrections</a:t>
            </a:r>
          </a:p>
        </p:txBody>
      </p:sp>
      <p:sp>
        <p:nvSpPr>
          <p:cNvPr id="3" name="Title 2"/>
          <p:cNvSpPr>
            <a:spLocks noGrp="1"/>
          </p:cNvSpPr>
          <p:nvPr>
            <p:ph type="title"/>
          </p:nvPr>
        </p:nvSpPr>
        <p:spPr/>
        <p:txBody>
          <a:bodyPr/>
          <a:lstStyle/>
          <a:p>
            <a:r>
              <a:rPr lang="en-US" dirty="0"/>
              <a:t>C++20/23</a:t>
            </a:r>
          </a:p>
        </p:txBody>
      </p:sp>
      <p:graphicFrame>
        <p:nvGraphicFramePr>
          <p:cNvPr id="8" name="Table 7"/>
          <p:cNvGraphicFramePr>
            <a:graphicFrameLocks noGrp="1"/>
          </p:cNvGraphicFramePr>
          <p:nvPr>
            <p:extLst>
              <p:ext uri="{D42A27DB-BD31-4B8C-83A1-F6EECF244321}">
                <p14:modId xmlns:p14="http://schemas.microsoft.com/office/powerpoint/2010/main" val="3730034640"/>
              </p:ext>
            </p:extLst>
          </p:nvPr>
        </p:nvGraphicFramePr>
        <p:xfrm>
          <a:off x="2438400" y="2743200"/>
          <a:ext cx="6248400" cy="33375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sz="1400" dirty="0"/>
                        <a:t>feature</a:t>
                      </a:r>
                    </a:p>
                  </a:txBody>
                  <a:tcPr/>
                </a:tc>
                <a:tc>
                  <a:txBody>
                    <a:bodyPr/>
                    <a:lstStyle/>
                    <a:p>
                      <a:r>
                        <a:rPr lang="en-US" sz="1400" dirty="0"/>
                        <a:t>status</a:t>
                      </a:r>
                    </a:p>
                  </a:txBody>
                  <a:tcPr/>
                </a:tc>
                <a:tc>
                  <a:txBody>
                    <a:bodyPr/>
                    <a:lstStyle/>
                    <a:p>
                      <a:r>
                        <a:rPr lang="en-US" sz="1400" dirty="0"/>
                        <a:t>target</a:t>
                      </a:r>
                    </a:p>
                  </a:txBody>
                  <a:tcPr/>
                </a:tc>
                <a:extLst>
                  <a:ext uri="{0D108BD9-81ED-4DB2-BD59-A6C34878D82A}">
                    <a16:rowId xmlns:a16="http://schemas.microsoft.com/office/drawing/2014/main" val="10000"/>
                  </a:ext>
                </a:extLst>
              </a:tr>
              <a:tr h="370840">
                <a:tc>
                  <a:txBody>
                    <a:bodyPr/>
                    <a:lstStyle/>
                    <a:p>
                      <a:pPr marL="0" algn="l" rtl="0" eaLnBrk="1" latinLnBrk="0" hangingPunct="1"/>
                      <a:r>
                        <a:rPr kumimoji="0" lang="en-US" sz="1200" b="0" kern="1200" dirty="0">
                          <a:solidFill>
                            <a:schemeClr val="tx1"/>
                          </a:solidFill>
                          <a:latin typeface="+mn-lt"/>
                          <a:ea typeface="+mn-ea"/>
                          <a:cs typeface="+mn-cs"/>
                          <a:hlinkClick r:id="rId3"/>
                        </a:rPr>
                        <a:t>Concepts</a:t>
                      </a:r>
                      <a:endParaRPr kumimoji="0" lang="en-US" sz="1200" b="0" kern="1200" dirty="0">
                        <a:solidFill>
                          <a:schemeClr val="tx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1"/>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4"/>
                        </a:rPr>
                        <a:t>Coroutines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2"/>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5"/>
                        </a:rPr>
                        <a:t>Modules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kumimoji="0" lang="en-US" sz="1200" b="1" kern="1200" dirty="0">
                          <a:solidFill>
                            <a:srgbClr val="FF9900"/>
                          </a:solidFill>
                          <a:latin typeface="+mn-lt"/>
                          <a:ea typeface="+mn-ea"/>
                          <a:cs typeface="+mn-cs"/>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a:solidFill>
                            <a:schemeClr val="dk1"/>
                          </a:solidFill>
                          <a:latin typeface="+mn-lt"/>
                          <a:ea typeface="+mn-ea"/>
                          <a:cs typeface="+mn-cs"/>
                          <a:hlinkClick r:id="rId6"/>
                        </a:rPr>
                        <a:t>Ranges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lang="en-US" sz="1200" b="1" dirty="0">
                          <a:solidFill>
                            <a:srgbClr val="FF9900"/>
                          </a:solidFill>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4"/>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7"/>
                        </a:rPr>
                        <a:t>Executors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compromise design submitted for C++23</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cs-CZ" sz="1200" b="0" strike="sngStrike" kern="1200" dirty="0">
                          <a:solidFill>
                            <a:srgbClr val="C00000"/>
                          </a:solidFill>
                          <a:latin typeface="+mn-lt"/>
                          <a:ea typeface="+mn-ea"/>
                          <a:cs typeface="+mn-cs"/>
                        </a:rPr>
                        <a:t>20/</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5"/>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8"/>
                        </a:rPr>
                        <a:t>Networking</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based on Executors</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cs-CZ" sz="1200" b="0" strike="sngStrike" kern="1200" dirty="0">
                          <a:solidFill>
                            <a:srgbClr val="C00000"/>
                          </a:solidFill>
                          <a:latin typeface="+mn-lt"/>
                          <a:ea typeface="+mn-ea"/>
                          <a:cs typeface="+mn-cs"/>
                        </a:rPr>
                        <a:t>23/</a:t>
                      </a:r>
                      <a:r>
                        <a:rPr kumimoji="0" lang="en-US" sz="1200" b="0" strike="sngStrike" kern="1200" dirty="0">
                          <a:solidFill>
                            <a:srgbClr val="C00000"/>
                          </a:solidFill>
                          <a:latin typeface="+mn-lt"/>
                          <a:ea typeface="+mn-ea"/>
                          <a:cs typeface="+mn-cs"/>
                        </a:rPr>
                        <a:t>26</a:t>
                      </a:r>
                      <a:r>
                        <a:rPr kumimoji="0" lang="cs-CZ" sz="1200" b="0" strike="sngStrike" kern="1200" dirty="0">
                          <a:solidFill>
                            <a:srgbClr val="C00000"/>
                          </a:solidFill>
                          <a:latin typeface="+mn-lt"/>
                          <a:ea typeface="+mn-ea"/>
                          <a:cs typeface="+mn-cs"/>
                        </a:rPr>
                        <a:t> </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a:t>
                      </a:r>
                      <a:r>
                        <a:rPr kumimoji="0" lang="en-US" sz="1200" b="0" kern="1200" dirty="0">
                          <a:solidFill>
                            <a:schemeClr val="dk1"/>
                          </a:solidFill>
                          <a:latin typeface="+mn-lt"/>
                          <a:ea typeface="+mn-ea"/>
                          <a:cs typeface="+mn-cs"/>
                        </a:rPr>
                        <a:t>2</a:t>
                      </a:r>
                      <a:r>
                        <a:rPr kumimoji="0" lang="cs-CZ" sz="1200" b="0" kern="1200" dirty="0">
                          <a:solidFill>
                            <a:schemeClr val="dk1"/>
                          </a:solidFill>
                          <a:latin typeface="+mn-lt"/>
                          <a:ea typeface="+mn-ea"/>
                          <a:cs typeface="+mn-cs"/>
                        </a:rPr>
                        <a:t>9</a:t>
                      </a:r>
                      <a:r>
                        <a:rPr kumimoji="0" lang="en-US" sz="1200" b="0" kern="1200" dirty="0">
                          <a:solidFill>
                            <a:schemeClr val="dk1"/>
                          </a:solidFill>
                          <a:latin typeface="+mn-lt"/>
                          <a:ea typeface="+mn-ea"/>
                          <a:cs typeface="+mn-cs"/>
                        </a:rPr>
                        <a:t>?</a:t>
                      </a:r>
                    </a:p>
                  </a:txBody>
                  <a:tcPr/>
                </a:tc>
                <a:extLst>
                  <a:ext uri="{0D108BD9-81ED-4DB2-BD59-A6C34878D82A}">
                    <a16:rowId xmlns:a16="http://schemas.microsoft.com/office/drawing/2014/main" val="10007"/>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9"/>
                        </a:rPr>
                        <a:t>Contracts</a:t>
                      </a:r>
                      <a:endParaRPr kumimoji="0" lang="en-US" sz="1200" b="0" kern="1200" dirty="0">
                        <a:solidFill>
                          <a:schemeClr val="dk1"/>
                        </a:solidFill>
                        <a:latin typeface="+mn-lt"/>
                        <a:ea typeface="+mn-ea"/>
                        <a:cs typeface="+mn-cs"/>
                      </a:endParaRPr>
                    </a:p>
                  </a:txBody>
                  <a:tcPr marL="39356" marR="39356" marT="19678" marB="196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6"/>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10"/>
                        </a:rPr>
                        <a:t>Reflection</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C++26?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0894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contracts</a:t>
            </a:r>
          </a:p>
          <a:p>
            <a:pPr lvl="1"/>
            <a:r>
              <a:rPr lang="en-US" dirty="0"/>
              <a:t>preconditions, postconditions, assertions</a:t>
            </a:r>
          </a:p>
          <a:p>
            <a:pPr lvl="1"/>
            <a:r>
              <a:rPr lang="en-US" dirty="0"/>
              <a:t>documentation, rt-exception</a:t>
            </a:r>
            <a:endParaRPr lang="en-US" sz="600" dirty="0"/>
          </a:p>
          <a:p>
            <a:pPr lvl="2"/>
            <a:endParaRPr lang="en-US" dirty="0"/>
          </a:p>
          <a:p>
            <a:pPr lvl="2"/>
            <a:endParaRPr lang="en-US" dirty="0"/>
          </a:p>
          <a:p>
            <a:r>
              <a:rPr lang="en-US" dirty="0"/>
              <a:t>executors</a:t>
            </a:r>
          </a:p>
          <a:p>
            <a:pPr lvl="1"/>
            <a:r>
              <a:rPr lang="en-US" dirty="0"/>
              <a:t>TS too large</a:t>
            </a:r>
          </a:p>
          <a:p>
            <a:pPr lvl="1"/>
            <a:r>
              <a:rPr lang="en-US" dirty="0"/>
              <a:t>another proposal - more practical</a:t>
            </a:r>
          </a:p>
          <a:p>
            <a:r>
              <a:rPr lang="en-US" strike="sngStrike" dirty="0">
                <a:solidFill>
                  <a:schemeClr val="accent2"/>
                </a:solidFill>
              </a:rPr>
              <a:t>networking</a:t>
            </a:r>
          </a:p>
          <a:p>
            <a:pPr lvl="1"/>
            <a:r>
              <a:rPr lang="en-US" dirty="0">
                <a:solidFill>
                  <a:schemeClr val="accent2"/>
                </a:solidFill>
              </a:rPr>
              <a:t>sockets, buffers, timers, </a:t>
            </a:r>
            <a:r>
              <a:rPr lang="en-US" dirty="0" err="1">
                <a:solidFill>
                  <a:schemeClr val="accent2"/>
                </a:solidFill>
              </a:rPr>
              <a:t>aio</a:t>
            </a:r>
            <a:r>
              <a:rPr lang="en-US" dirty="0">
                <a:solidFill>
                  <a:schemeClr val="accent2"/>
                </a:solidFill>
              </a:rPr>
              <a:t>, protocols, ...</a:t>
            </a:r>
          </a:p>
          <a:p>
            <a:pPr lvl="1"/>
            <a:r>
              <a:rPr lang="en-US" dirty="0">
                <a:solidFill>
                  <a:schemeClr val="accent2"/>
                </a:solidFill>
              </a:rPr>
              <a:t>depends on executors</a:t>
            </a:r>
          </a:p>
          <a:p>
            <a:pPr lvl="1"/>
            <a:r>
              <a:rPr lang="en-US" dirty="0">
                <a:solidFill>
                  <a:schemeClr val="accent2"/>
                </a:solidFill>
              </a:rPr>
              <a:t>TS 400 pages!</a:t>
            </a:r>
          </a:p>
          <a:p>
            <a:pPr lvl="2"/>
            <a:r>
              <a:rPr lang="en-US" dirty="0">
                <a:solidFill>
                  <a:schemeClr val="accent2"/>
                </a:solidFill>
              </a:rPr>
              <a:t>no consensus</a:t>
            </a:r>
          </a:p>
          <a:p>
            <a:pPr lvl="2"/>
            <a:r>
              <a:rPr lang="en-US" dirty="0">
                <a:solidFill>
                  <a:schemeClr val="accent2"/>
                </a:solidFill>
              </a:rPr>
              <a:t>redesign? </a:t>
            </a:r>
            <a:endParaRPr lang="en-US" sz="400" dirty="0">
              <a:solidFill>
                <a:schemeClr val="accent2"/>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10" name="TextBox 9"/>
          <p:cNvSpPr txBox="1"/>
          <p:nvPr/>
        </p:nvSpPr>
        <p:spPr>
          <a:xfrm>
            <a:off x="3462454" y="4114800"/>
            <a:ext cx="5486400" cy="132343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tcp</a:t>
            </a:r>
            <a:r>
              <a:rPr lang="en-US" sz="1200" b="1" dirty="0">
                <a:latin typeface="Courier New" pitchFamily="49" charset="0"/>
                <a:cs typeface="Courier New" pitchFamily="49" charset="0"/>
              </a:rPr>
              <a:t>::acceptor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my_acceptor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listening socket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ex for a thread pool</a:t>
            </a:r>
          </a:p>
          <a:p>
            <a:endParaRPr lang="en-US" sz="600" dirty="0">
              <a:latin typeface="Courier New" pitchFamily="49" charset="0"/>
              <a:cs typeface="Courier New" pitchFamily="49" charset="0"/>
            </a:endParaRPr>
          </a:p>
          <a:p>
            <a:r>
              <a:rPr lang="en-US" sz="1200" dirty="0" err="1">
                <a:latin typeface="Courier New" pitchFamily="49" charset="0"/>
                <a:cs typeface="Courier New" pitchFamily="49" charset="0"/>
              </a:rPr>
              <a:t>acceptor.</a:t>
            </a:r>
            <a:r>
              <a:rPr lang="en-US" sz="1200" b="1" dirty="0" err="1">
                <a:latin typeface="Courier New" pitchFamily="49" charset="0"/>
                <a:cs typeface="Courier New" pitchFamily="49" charset="0"/>
              </a:rPr>
              <a:t>async_accept</a:t>
            </a:r>
            <a:r>
              <a:rPr lang="en-US" sz="1200" dirty="0">
                <a:latin typeface="Courier New" pitchFamily="49" charset="0"/>
                <a:cs typeface="Courier New" pitchFamily="49" charset="0"/>
              </a:rPr>
              <a:t>(            </a:t>
            </a:r>
            <a:r>
              <a:rPr lang="en-US" sz="1200" i="1" dirty="0">
                <a:latin typeface="Courier New" pitchFamily="49" charset="0"/>
                <a:cs typeface="Courier New" pitchFamily="49" charset="0"/>
              </a:rPr>
              <a:t>// new connection</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bind_executor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errc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::socket </a:t>
            </a:r>
            <a:r>
              <a:rPr lang="en-US" sz="1200" dirty="0" err="1">
                <a:latin typeface="Courier New" pitchFamily="49" charset="0"/>
                <a:cs typeface="Courier New" pitchFamily="49" charset="0"/>
              </a:rPr>
              <a:t>new_connection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a:t>
            </a:r>
          </a:p>
        </p:txBody>
      </p:sp>
      <p:sp>
        <p:nvSpPr>
          <p:cNvPr id="7" name="TextBox 6"/>
          <p:cNvSpPr txBox="1"/>
          <p:nvPr/>
        </p:nvSpPr>
        <p:spPr>
          <a:xfrm>
            <a:off x="5334000" y="909918"/>
            <a:ext cx="3581400" cy="144655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T&amp; operator[](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br>
              <a:rPr lang="en-US" sz="1200" dirty="0">
                <a:latin typeface="Courier New" pitchFamily="49" charset="0"/>
                <a:cs typeface="Courier New" pitchFamily="49" charset="0"/>
              </a:rPr>
            </a:br>
            <a:r>
              <a:rPr lang="en-US" sz="1200" b="1" dirty="0">
                <a:latin typeface="Courier New" pitchFamily="49" charset="0"/>
                <a:cs typeface="Courier New" pitchFamily="49" charset="0"/>
              </a:rPr>
              <a:t>[[expects: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&lt; size()</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200" dirty="0">
                <a:latin typeface="Courier New" pitchFamily="49" charset="0"/>
                <a:cs typeface="Courier New" pitchFamily="49" charset="0"/>
              </a:rPr>
              <a:t>class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void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push_back</a:t>
            </a:r>
            <a:r>
              <a:rPr lang="en-US" sz="1200" dirty="0">
                <a:latin typeface="Courier New" pitchFamily="49" charset="0"/>
                <a:cs typeface="Courier New" pitchFamily="49" charset="0"/>
              </a:rPr>
              <a:t>(Elem e)</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[[ensures:</a:t>
            </a:r>
            <a:r>
              <a:rPr lang="en-US" sz="1200" dirty="0">
                <a:latin typeface="Courier New" pitchFamily="49" charset="0"/>
                <a:cs typeface="Courier New" pitchFamily="49" charset="0"/>
              </a:rPr>
              <a:t> data != </a:t>
            </a:r>
            <a:r>
              <a:rPr lang="en-US" sz="1200" dirty="0" err="1">
                <a:latin typeface="Courier New" pitchFamily="49" charset="0"/>
                <a:cs typeface="Courier New" pitchFamily="49" charset="0"/>
              </a:rPr>
              <a:t>nullptr</a:t>
            </a:r>
            <a:r>
              <a:rPr lang="en-US" sz="1200" b="1" dirty="0">
                <a:latin typeface="Courier New" pitchFamily="49" charset="0"/>
                <a:cs typeface="Courier New" pitchFamily="49" charset="0"/>
              </a:rPr>
              <a:t>]];</a:t>
            </a:r>
          </a:p>
          <a:p>
            <a:r>
              <a:rPr lang="en-US" sz="1200" dirty="0">
                <a:latin typeface="Courier New" pitchFamily="49" charset="0"/>
                <a:cs typeface="Courier New" pitchFamily="49" charset="0"/>
              </a:rPr>
              <a:t>  Data* data;</a:t>
            </a:r>
          </a:p>
          <a:p>
            <a:r>
              <a:rPr lang="en-US" sz="1200" dirty="0">
                <a:latin typeface="Courier New" pitchFamily="49" charset="0"/>
                <a:cs typeface="Courier New" pitchFamily="49" charset="0"/>
              </a:rPr>
              <a:t>};</a:t>
            </a:r>
          </a:p>
        </p:txBody>
      </p:sp>
      <p:sp>
        <p:nvSpPr>
          <p:cNvPr id="4" name="Lightning Bolt 3">
            <a:extLst>
              <a:ext uri="{FF2B5EF4-FFF2-40B4-BE49-F238E27FC236}">
                <a16:creationId xmlns:a16="http://schemas.microsoft.com/office/drawing/2014/main" id="{69814C9B-D7D7-4E66-99AF-A522D4476B8E}"/>
              </a:ext>
            </a:extLst>
          </p:cNvPr>
          <p:cNvSpPr/>
          <p:nvPr/>
        </p:nvSpPr>
        <p:spPr>
          <a:xfrm flipH="1">
            <a:off x="2057400" y="2344178"/>
            <a:ext cx="152400" cy="3048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ounded Rectangle 3">
            <a:extLst>
              <a:ext uri="{FF2B5EF4-FFF2-40B4-BE49-F238E27FC236}">
                <a16:creationId xmlns:a16="http://schemas.microsoft.com/office/drawing/2014/main" id="{B3250989-801A-5AB0-303F-698D35C49A3A}"/>
              </a:ext>
            </a:extLst>
          </p:cNvPr>
          <p:cNvSpPr/>
          <p:nvPr/>
        </p:nvSpPr>
        <p:spPr>
          <a:xfrm>
            <a:off x="304800" y="5791200"/>
            <a:ext cx="3073400" cy="7469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Jeffrey Garland: C++26 Preview</a:t>
            </a:r>
            <a:br>
              <a:rPr lang="en-US" sz="1200" dirty="0">
                <a:solidFill>
                  <a:schemeClr val="tx1"/>
                </a:solidFill>
              </a:rPr>
            </a:br>
            <a:r>
              <a:rPr lang="en-US" sz="1200" dirty="0">
                <a:solidFill>
                  <a:srgbClr val="0070C0"/>
                </a:solidFill>
              </a:rPr>
              <a:t>https://www.youtube.com/watch?</a:t>
            </a:r>
            <a:br>
              <a:rPr lang="en-US" sz="1200" dirty="0">
                <a:solidFill>
                  <a:srgbClr val="0070C0"/>
                </a:solidFill>
              </a:rPr>
            </a:br>
            <a:r>
              <a:rPr lang="en-US" sz="1200" dirty="0">
                <a:solidFill>
                  <a:srgbClr val="0070C0"/>
                </a:solidFill>
              </a:rPr>
              <a:t>v=</a:t>
            </a:r>
            <a:r>
              <a:rPr lang="en-US" sz="1200" dirty="0" err="1">
                <a:solidFill>
                  <a:srgbClr val="0070C0"/>
                </a:solidFill>
              </a:rPr>
              <a:t>CwYILWyTRMQ</a:t>
            </a:r>
            <a:endParaRPr lang="en-US" sz="1200" dirty="0">
              <a:solidFill>
                <a:srgbClr val="0070C0"/>
              </a:solidFill>
            </a:endParaRPr>
          </a:p>
        </p:txBody>
      </p:sp>
    </p:spTree>
    <p:extLst>
      <p:ext uri="{BB962C8B-B14F-4D97-AF65-F5344CB8AC3E}">
        <p14:creationId xmlns:p14="http://schemas.microsoft.com/office/powerpoint/2010/main" val="2778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r>
              <a:rPr lang="en-US" dirty="0"/>
              <a:t>template for</a:t>
            </a:r>
          </a:p>
          <a:p>
            <a:pPr lvl="1"/>
            <a:r>
              <a:rPr lang="en-US" dirty="0"/>
              <a:t>tuples, variadic templates,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compile-time reflection</a:t>
            </a:r>
            <a:endParaRPr lang="en-US" dirty="0">
              <a:solidFill>
                <a:schemeClr val="bg1">
                  <a:lumMod val="50000"/>
                </a:schemeClr>
              </a:solidFill>
            </a:endParaRPr>
          </a:p>
          <a:p>
            <a:pPr lvl="1"/>
            <a:r>
              <a:rPr lang="en-US" dirty="0"/>
              <a:t>GUI generation, frameworks</a:t>
            </a:r>
          </a:p>
          <a:p>
            <a:pPr lvl="1"/>
            <a:r>
              <a:rPr lang="en-US" dirty="0"/>
              <a:t>RPC, network, </a:t>
            </a:r>
            <a:r>
              <a:rPr lang="en-US" dirty="0" err="1"/>
              <a:t>db</a:t>
            </a:r>
            <a:r>
              <a:rPr lang="en-US" dirty="0"/>
              <a:t>, serialization</a:t>
            </a:r>
          </a:p>
          <a:p>
            <a:pPr lvl="1"/>
            <a:r>
              <a:rPr lang="en-US" dirty="0"/>
              <a:t>documentation, ...</a:t>
            </a:r>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6" name="TextBox 5"/>
          <p:cNvSpPr txBox="1"/>
          <p:nvPr/>
        </p:nvSpPr>
        <p:spPr>
          <a:xfrm>
            <a:off x="4191000" y="4226620"/>
            <a:ext cx="46482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f(</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void f(string);</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reflexpr</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f(123)</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get_callable_t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using param0_m = </a:t>
            </a:r>
            <a:r>
              <a:rPr lang="en-US" sz="1400" b="1" dirty="0" err="1">
                <a:latin typeface="Courier New" pitchFamily="49" charset="0"/>
                <a:cs typeface="Courier New" pitchFamily="49" charset="0"/>
              </a:rPr>
              <a:t>get_element_t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&lt;0, </a:t>
            </a:r>
            <a:r>
              <a:rPr lang="en-US" sz="1400" b="1" dirty="0" err="1">
                <a:latin typeface="Courier New" pitchFamily="49" charset="0"/>
                <a:cs typeface="Courier New" pitchFamily="49" charset="0"/>
              </a:rPr>
              <a:t>get_parameters_t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&gt;&gt;;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get_name_v</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get_type_t</a:t>
            </a:r>
            <a:r>
              <a:rPr lang="en-US" sz="1400" dirty="0">
                <a:latin typeface="Courier New" pitchFamily="49" charset="0"/>
                <a:cs typeface="Courier New" pitchFamily="49" charset="0"/>
              </a:rPr>
              <a:t>&lt;param0_m&gt;&gt;;</a:t>
            </a:r>
            <a:endParaRPr lang="en-US" sz="1400" dirty="0">
              <a:solidFill>
                <a:srgbClr val="FF0000"/>
              </a:solidFill>
              <a:latin typeface="Courier New" pitchFamily="49" charset="0"/>
              <a:cs typeface="Courier New" pitchFamily="49" charset="0"/>
            </a:endParaRPr>
          </a:p>
        </p:txBody>
      </p:sp>
      <p:sp>
        <p:nvSpPr>
          <p:cNvPr id="5" name="TextBox 4">
            <a:extLst>
              <a:ext uri="{FF2B5EF4-FFF2-40B4-BE49-F238E27FC236}">
                <a16:creationId xmlns:a16="http://schemas.microsoft.com/office/drawing/2014/main" id="{425436DD-6B59-C65B-6A59-9C02D5593E6B}"/>
              </a:ext>
            </a:extLst>
          </p:cNvPr>
          <p:cNvSpPr txBox="1"/>
          <p:nvPr/>
        </p:nvSpPr>
        <p:spPr>
          <a:xfrm>
            <a:off x="2895600" y="1030942"/>
            <a:ext cx="5943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0, 'a', 3.14};</a:t>
            </a:r>
          </a:p>
          <a:p>
            <a:r>
              <a:rPr lang="en-US" sz="1400" b="1" dirty="0">
                <a:latin typeface="Courier New" pitchFamily="49" charset="0"/>
                <a:cs typeface="Courier New" pitchFamily="49" charset="0"/>
              </a:rPr>
              <a:t>apply</a:t>
            </a:r>
            <a:r>
              <a:rPr lang="en-US" sz="1400" dirty="0">
                <a:latin typeface="Courier New" pitchFamily="49" charset="0"/>
                <a:cs typeface="Courier New" pitchFamily="49" charset="0"/>
              </a:rPr>
              <a:t>([](auto&amp;&amp;...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 t);</a:t>
            </a:r>
          </a:p>
        </p:txBody>
      </p:sp>
      <p:sp>
        <p:nvSpPr>
          <p:cNvPr id="9" name="TextBox 8">
            <a:extLst>
              <a:ext uri="{FF2B5EF4-FFF2-40B4-BE49-F238E27FC236}">
                <a16:creationId xmlns:a16="http://schemas.microsoft.com/office/drawing/2014/main" id="{492ADA4A-DEC2-5A3F-C1F9-528CA2148CA0}"/>
              </a:ext>
            </a:extLst>
          </p:cNvPr>
          <p:cNvSpPr txBox="1"/>
          <p:nvPr/>
        </p:nvSpPr>
        <p:spPr>
          <a:xfrm>
            <a:off x="5791200" y="1624101"/>
            <a:ext cx="30480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 0, 'a', 3.14};</a:t>
            </a:r>
          </a:p>
          <a:p>
            <a:r>
              <a:rPr lang="en-US" sz="1400" b="1" dirty="0">
                <a:latin typeface="Courier New" pitchFamily="49" charset="0"/>
                <a:cs typeface="Courier New" pitchFamily="49" charset="0"/>
              </a:rPr>
              <a:t>template for</a:t>
            </a:r>
            <a:r>
              <a:rPr lang="en-US" sz="1400" dirty="0">
                <a:latin typeface="Courier New" pitchFamily="49" charset="0"/>
                <a:cs typeface="Courier New" pitchFamily="49" charset="0"/>
              </a:rPr>
              <a:t>( auto e : 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e;</a:t>
            </a:r>
          </a:p>
        </p:txBody>
      </p:sp>
      <p:sp>
        <p:nvSpPr>
          <p:cNvPr id="11" name="TextBox 10">
            <a:extLst>
              <a:ext uri="{FF2B5EF4-FFF2-40B4-BE49-F238E27FC236}">
                <a16:creationId xmlns:a16="http://schemas.microsoft.com/office/drawing/2014/main" id="{8A29A317-5B51-B62B-8DB4-0672A5A8B546}"/>
              </a:ext>
            </a:extLst>
          </p:cNvPr>
          <p:cNvSpPr txBox="1"/>
          <p:nvPr/>
        </p:nvSpPr>
        <p:spPr>
          <a:xfrm>
            <a:off x="419100" y="2412044"/>
            <a:ext cx="495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...Ts&gt; min( Ts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auto min = head(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template for</a:t>
            </a:r>
            <a:r>
              <a:rPr lang="en-US" sz="1400" dirty="0">
                <a:latin typeface="Courier New" pitchFamily="49" charset="0"/>
                <a:cs typeface="Courier New" pitchFamily="49" charset="0"/>
              </a:rPr>
              <a:t>(auto x : tail(</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if( x &lt; min) min = x;</a:t>
            </a:r>
          </a:p>
          <a:p>
            <a:r>
              <a:rPr lang="en-US" sz="1400" dirty="0">
                <a:latin typeface="Courier New" pitchFamily="49" charset="0"/>
                <a:cs typeface="Courier New" pitchFamily="49" charset="0"/>
              </a:rPr>
              <a:t>  return min;</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3388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1676400"/>
          </a:xfrm>
        </p:spPr>
        <p:txBody>
          <a:bodyPr>
            <a:normAutofit/>
          </a:bodyPr>
          <a:lstStyle/>
          <a:p>
            <a:r>
              <a:rPr lang="en-US" dirty="0"/>
              <a:t>pattern matching and language variants</a:t>
            </a:r>
          </a:p>
          <a:p>
            <a:pPr lvl="1"/>
            <a:r>
              <a:rPr lang="en-US" dirty="0" err="1"/>
              <a:t>std</a:t>
            </a:r>
            <a:r>
              <a:rPr lang="en-US" dirty="0"/>
              <a:t>::variant - inconvenient syntax</a:t>
            </a:r>
          </a:p>
          <a:p>
            <a:pPr lvl="1"/>
            <a:r>
              <a:rPr lang="en-US" dirty="0"/>
              <a:t>inspection - generalized switch</a:t>
            </a:r>
          </a:p>
          <a:p>
            <a:pPr lvl="2"/>
            <a:r>
              <a:rPr lang="en-US" dirty="0"/>
              <a:t>pattern matching</a:t>
            </a:r>
          </a:p>
          <a:p>
            <a:pPr lvl="2"/>
            <a:r>
              <a:rPr lang="en-US" dirty="0"/>
              <a:t>variant selection</a:t>
            </a:r>
          </a:p>
          <a:p>
            <a:pPr marL="137160" indent="0">
              <a:buNone/>
            </a:pPr>
            <a:endParaRPr lang="en-US" dirty="0"/>
          </a:p>
        </p:txBody>
      </p:sp>
      <p:sp>
        <p:nvSpPr>
          <p:cNvPr id="3" name="Title 2"/>
          <p:cNvSpPr>
            <a:spLocks noGrp="1"/>
          </p:cNvSpPr>
          <p:nvPr>
            <p:ph type="title"/>
          </p:nvPr>
        </p:nvSpPr>
        <p:spPr/>
        <p:txBody>
          <a:bodyPr/>
          <a:lstStyle/>
          <a:p>
            <a:r>
              <a:rPr lang="en-US" dirty="0"/>
              <a:t>Beyond C++26</a:t>
            </a:r>
          </a:p>
        </p:txBody>
      </p:sp>
      <p:sp>
        <p:nvSpPr>
          <p:cNvPr id="6" name="TextBox 5"/>
          <p:cNvSpPr txBox="1"/>
          <p:nvPr/>
        </p:nvSpPr>
        <p:spPr>
          <a:xfrm>
            <a:off x="609600" y="2438400"/>
            <a:ext cx="3865245" cy="280076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sum {</a:t>
            </a:r>
          </a:p>
          <a:p>
            <a:r>
              <a:rPr lang="en-US" sz="1100" dirty="0">
                <a:latin typeface="Courier New" pitchFamily="49" charset="0"/>
                <a:cs typeface="Courier New" pitchFamily="49" charset="0"/>
              </a:rPr>
              <a:t>  expr* lhs,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expr { </a:t>
            </a:r>
          </a:p>
          <a:p>
            <a:r>
              <a:rPr lang="en-US" sz="1100" dirty="0">
                <a:latin typeface="Courier New" pitchFamily="49" charset="0"/>
                <a:cs typeface="Courier New" pitchFamily="49" charset="0"/>
              </a:rPr>
              <a:t>  sum </a:t>
            </a:r>
            <a:r>
              <a:rPr lang="en-US" sz="1100" dirty="0" err="1">
                <a:latin typeface="Courier New" pitchFamily="49" charset="0"/>
                <a:cs typeface="Courier New" pitchFamily="49" charset="0"/>
              </a:rPr>
              <a:t>sum_exp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lit;</a:t>
            </a:r>
          </a:p>
          <a:p>
            <a:r>
              <a:rPr lang="en-US" sz="1100" dirty="0">
                <a:latin typeface="Courier New" pitchFamily="49" charset="0"/>
                <a:cs typeface="Courier New" pitchFamily="49" charset="0"/>
              </a:rPr>
              <a:t>  string </a:t>
            </a:r>
            <a:r>
              <a:rPr lang="en-US" sz="1100" dirty="0" err="1">
                <a:latin typeface="Courier New" pitchFamily="49" charset="0"/>
                <a:cs typeface="Courier New" pitchFamily="49" charset="0"/>
              </a:rPr>
              <a:t>var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expr simplify(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expr&amp; </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sum {*(lit 0),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sum {*lhs    , *(lit 0)}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simplify(lhs)</a:t>
            </a:r>
          </a:p>
          <a:p>
            <a:r>
              <a:rPr lang="en-US" sz="1100" dirty="0">
                <a:latin typeface="Courier New" pitchFamily="49" charset="0"/>
                <a:cs typeface="Courier New" pitchFamily="49" charset="0"/>
              </a:rPr>
              <a:t>  sum {*lhs    ,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sum{....}</a:t>
            </a:r>
          </a:p>
          <a:p>
            <a:r>
              <a:rPr lang="en-US" sz="1100" dirty="0">
                <a:latin typeface="Courier New" pitchFamily="49" charset="0"/>
                <a:cs typeface="Courier New" pitchFamily="49" charset="0"/>
              </a:rPr>
              <a:t>  _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exp</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a:t>
            </a:r>
          </a:p>
        </p:txBody>
      </p:sp>
      <p:sp>
        <p:nvSpPr>
          <p:cNvPr id="9" name="TextBox 8"/>
          <p:cNvSpPr txBox="1"/>
          <p:nvPr/>
        </p:nvSpPr>
        <p:spPr>
          <a:xfrm>
            <a:off x="2709354" y="5379913"/>
            <a:ext cx="2362200" cy="110799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monostate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unsigned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double rotate;</a:t>
            </a:r>
          </a:p>
          <a:p>
            <a:r>
              <a:rPr lang="en-US" sz="1100" dirty="0">
                <a:latin typeface="Courier New" pitchFamily="49" charset="0"/>
                <a:cs typeface="Courier New" pitchFamily="49" charset="0"/>
              </a:rPr>
              <a:t>};</a:t>
            </a:r>
          </a:p>
        </p:txBody>
      </p:sp>
      <p:sp>
        <p:nvSpPr>
          <p:cNvPr id="7" name="TextBox 6"/>
          <p:cNvSpPr txBox="1"/>
          <p:nvPr/>
        </p:nvSpPr>
        <p:spPr>
          <a:xfrm>
            <a:off x="2971800" y="2059557"/>
            <a:ext cx="5796683" cy="184665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tree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leaf;</a:t>
            </a:r>
          </a:p>
          <a:p>
            <a:r>
              <a:rPr lang="en-US" sz="1100" dirty="0">
                <a:latin typeface="Courier New" pitchFamily="49" charset="0"/>
                <a:cs typeface="Courier New" pitchFamily="49" charset="0"/>
              </a:rPr>
              <a:t>  pair&lt; tree*, tree* &gt; branch;</a:t>
            </a:r>
          </a:p>
          <a:p>
            <a:r>
              <a:rPr lang="en-US" sz="11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tree &amp; t ) {</a:t>
            </a:r>
          </a:p>
          <a:p>
            <a:r>
              <a:rPr lang="en-US" sz="1100" dirty="0">
                <a:latin typeface="Courier New" pitchFamily="49" charset="0"/>
                <a:cs typeface="Courier New" pitchFamily="49" charset="0"/>
              </a:rPr>
              <a:t>  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 t) {</a:t>
            </a:r>
          </a:p>
          <a:p>
            <a:r>
              <a:rPr lang="en-US" sz="1100" dirty="0">
                <a:latin typeface="Courier New" pitchFamily="49" charset="0"/>
                <a:cs typeface="Courier New" pitchFamily="49" charset="0"/>
              </a:rPr>
              <a:t>    leaf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    branch b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b.first</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b.second</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a:t>
            </a:r>
          </a:p>
        </p:txBody>
      </p:sp>
      <p:sp>
        <p:nvSpPr>
          <p:cNvPr id="8" name="TextBox 7"/>
          <p:cNvSpPr txBox="1"/>
          <p:nvPr/>
        </p:nvSpPr>
        <p:spPr>
          <a:xfrm>
            <a:off x="5034683" y="4572000"/>
            <a:ext cx="3733800" cy="1615827"/>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value;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 unsigned intensity;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rotate { double amount; };</a:t>
            </a:r>
          </a:p>
          <a:p>
            <a:endParaRPr lang="en-US" sz="1100" dirty="0">
              <a:latin typeface="Courier New" pitchFamily="49" charset="0"/>
              <a:cs typeface="Courier New" pitchFamily="49" charset="0"/>
            </a:endParaRP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variant&lt;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rotate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value;</a:t>
            </a:r>
          </a:p>
          <a:p>
            <a:r>
              <a:rPr lang="en-US" sz="1100" dirty="0">
                <a:latin typeface="Courier New" pitchFamily="49" charset="0"/>
                <a:cs typeface="Courier New" pitchFamily="49" charset="0"/>
              </a:rPr>
              <a:t>};</a:t>
            </a:r>
          </a:p>
        </p:txBody>
      </p:sp>
      <p:sp>
        <p:nvSpPr>
          <p:cNvPr id="10" name="Rounded Rectangle 9"/>
          <p:cNvSpPr/>
          <p:nvPr/>
        </p:nvSpPr>
        <p:spPr>
          <a:xfrm>
            <a:off x="6172199" y="828192"/>
            <a:ext cx="2596283" cy="72597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www.open-std.org</a:t>
            </a:r>
            <a:br>
              <a:rPr lang="en-US" sz="1200" dirty="0">
                <a:solidFill>
                  <a:srgbClr val="0070C0"/>
                </a:solidFill>
              </a:rPr>
            </a:br>
            <a:r>
              <a:rPr lang="en-US" sz="1200" dirty="0">
                <a:solidFill>
                  <a:srgbClr val="0070C0"/>
                </a:solidFill>
              </a:rPr>
              <a:t>/jtc1/sc22/wg21/docs/papers</a:t>
            </a:r>
            <a:br>
              <a:rPr lang="en-US" sz="1200" dirty="0">
                <a:solidFill>
                  <a:srgbClr val="0070C0"/>
                </a:solidFill>
              </a:rPr>
            </a:br>
            <a:r>
              <a:rPr lang="en-US" sz="1200" dirty="0">
                <a:solidFill>
                  <a:srgbClr val="0070C0"/>
                </a:solidFill>
              </a:rPr>
              <a:t>/2016/p0095r1.html</a:t>
            </a:r>
          </a:p>
        </p:txBody>
      </p:sp>
    </p:spTree>
    <p:extLst>
      <p:ext uri="{BB962C8B-B14F-4D97-AF65-F5344CB8AC3E}">
        <p14:creationId xmlns:p14="http://schemas.microsoft.com/office/powerpoint/2010/main" val="18162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3657600"/>
          </a:xfrm>
        </p:spPr>
        <p:txBody>
          <a:bodyPr>
            <a:normAutofit/>
          </a:bodyPr>
          <a:lstStyle/>
          <a:p>
            <a:r>
              <a:rPr lang="en-US" dirty="0" err="1"/>
              <a:t>metaclass</a:t>
            </a:r>
            <a:endParaRPr lang="en-US" dirty="0"/>
          </a:p>
          <a:p>
            <a:pPr lvl="1"/>
            <a:r>
              <a:rPr lang="en-US" dirty="0"/>
              <a:t>abstraction authoring mechanism for encapsulating behavior</a:t>
            </a:r>
          </a:p>
          <a:p>
            <a:pPr lvl="1"/>
            <a:r>
              <a:rPr lang="en-US" dirty="0"/>
              <a:t>defining categories of classes with common defaults and generated functions</a:t>
            </a:r>
          </a:p>
        </p:txBody>
      </p:sp>
      <p:sp>
        <p:nvSpPr>
          <p:cNvPr id="3" name="Title 2"/>
          <p:cNvSpPr>
            <a:spLocks noGrp="1"/>
          </p:cNvSpPr>
          <p:nvPr>
            <p:ph type="title"/>
          </p:nvPr>
        </p:nvSpPr>
        <p:spPr/>
        <p:txBody>
          <a:bodyPr/>
          <a:lstStyle/>
          <a:p>
            <a:r>
              <a:rPr lang="en-US" dirty="0"/>
              <a:t>Beyond C++26</a:t>
            </a:r>
          </a:p>
        </p:txBody>
      </p:sp>
      <p:pic>
        <p:nvPicPr>
          <p:cNvPr id="4" name="Picture 3"/>
          <p:cNvPicPr>
            <a:picLocks noChangeAspect="1"/>
          </p:cNvPicPr>
          <p:nvPr/>
        </p:nvPicPr>
        <p:blipFill>
          <a:blip r:embed="rId3"/>
          <a:stretch>
            <a:fillRect/>
          </a:stretch>
        </p:blipFill>
        <p:spPr>
          <a:xfrm>
            <a:off x="158114" y="1981200"/>
            <a:ext cx="8854373" cy="4708346"/>
          </a:xfrm>
          <a:prstGeom prst="rect">
            <a:avLst/>
          </a:prstGeom>
        </p:spPr>
      </p:pic>
      <p:sp>
        <p:nvSpPr>
          <p:cNvPr id="6" name="Rounded Rectangle 5"/>
          <p:cNvSpPr/>
          <p:nvPr/>
        </p:nvSpPr>
        <p:spPr>
          <a:xfrm>
            <a:off x="6248400" y="5562600"/>
            <a:ext cx="2518600" cy="70980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Andrew Sutton, </a:t>
            </a:r>
            <a:r>
              <a:rPr lang="en-US" sz="1200" dirty="0" err="1">
                <a:solidFill>
                  <a:schemeClr val="tx1"/>
                </a:solidFill>
              </a:rPr>
              <a:t>cppcon</a:t>
            </a:r>
            <a:r>
              <a:rPr lang="en-US" sz="1200" dirty="0">
                <a:solidFill>
                  <a:schemeClr val="tx1"/>
                </a:solidFill>
              </a:rPr>
              <a:t> 2017</a:t>
            </a:r>
          </a:p>
          <a:p>
            <a:pPr algn="ctr"/>
            <a:r>
              <a:rPr lang="en-US" sz="1200" dirty="0">
                <a:solidFill>
                  <a:srgbClr val="0070C0"/>
                </a:solidFill>
              </a:rPr>
              <a:t>www.youtube.com</a:t>
            </a:r>
            <a:br>
              <a:rPr lang="en-US" sz="1200" dirty="0">
                <a:solidFill>
                  <a:srgbClr val="0070C0"/>
                </a:solidFill>
              </a:rPr>
            </a:br>
            <a:r>
              <a:rPr lang="en-US" sz="1200" dirty="0">
                <a:solidFill>
                  <a:srgbClr val="0070C0"/>
                </a:solidFill>
              </a:rPr>
              <a:t>/</a:t>
            </a:r>
            <a:r>
              <a:rPr lang="en-US" sz="1200" dirty="0" err="1">
                <a:solidFill>
                  <a:srgbClr val="0070C0"/>
                </a:solidFill>
              </a:rPr>
              <a:t>watch?v</a:t>
            </a:r>
            <a:r>
              <a:rPr lang="en-US" sz="1200" dirty="0">
                <a:solidFill>
                  <a:srgbClr val="0070C0"/>
                </a:solidFill>
              </a:rPr>
              <a:t>=29IqPeKL_QY</a:t>
            </a:r>
          </a:p>
        </p:txBody>
      </p:sp>
    </p:spTree>
    <p:extLst>
      <p:ext uri="{BB962C8B-B14F-4D97-AF65-F5344CB8AC3E}">
        <p14:creationId xmlns:p14="http://schemas.microsoft.com/office/powerpoint/2010/main" val="3085850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Beyond C++26</a:t>
            </a:r>
          </a:p>
        </p:txBody>
      </p:sp>
      <p:pic>
        <p:nvPicPr>
          <p:cNvPr id="5" name="Picture 4"/>
          <p:cNvPicPr>
            <a:picLocks noChangeAspect="1"/>
          </p:cNvPicPr>
          <p:nvPr/>
        </p:nvPicPr>
        <p:blipFill>
          <a:blip r:embed="rId3"/>
          <a:stretch>
            <a:fillRect/>
          </a:stretch>
        </p:blipFill>
        <p:spPr>
          <a:xfrm>
            <a:off x="152400" y="990600"/>
            <a:ext cx="8839200" cy="5735351"/>
          </a:xfrm>
          <a:prstGeom prst="rect">
            <a:avLst/>
          </a:prstGeom>
        </p:spPr>
      </p:pic>
    </p:spTree>
    <p:extLst>
      <p:ext uri="{BB962C8B-B14F-4D97-AF65-F5344CB8AC3E}">
        <p14:creationId xmlns:p14="http://schemas.microsoft.com/office/powerpoint/2010/main" val="208949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Baarle</a:t>
            </a:r>
            <a:r>
              <a:rPr lang="en-US" dirty="0"/>
              <a:t> - Nassau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48700" cy="5405438"/>
          </a:xfrm>
          <a:prstGeom prst="rect">
            <a:avLst/>
          </a:prstGeom>
        </p:spPr>
      </p:pic>
      <p:pic>
        <p:nvPicPr>
          <p:cNvPr id="5" name="Picture 4" descr="A brick building with a black door">
            <a:extLst>
              <a:ext uri="{FF2B5EF4-FFF2-40B4-BE49-F238E27FC236}">
                <a16:creationId xmlns:a16="http://schemas.microsoft.com/office/drawing/2014/main" id="{72911C6D-97D1-E0AB-6A48-53836156B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76200"/>
            <a:ext cx="5029200" cy="2971800"/>
          </a:xfrm>
          <a:prstGeom prst="rect">
            <a:avLst/>
          </a:prstGeom>
        </p:spPr>
      </p:pic>
    </p:spTree>
    <p:extLst>
      <p:ext uri="{BB962C8B-B14F-4D97-AF65-F5344CB8AC3E}">
        <p14:creationId xmlns:p14="http://schemas.microsoft.com/office/powerpoint/2010/main" val="2514843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191000"/>
            <a:ext cx="4724400" cy="923330"/>
          </a:xfrm>
          <a:prstGeom prst="rect">
            <a:avLst/>
          </a:prstGeom>
        </p:spPr>
        <p:txBody>
          <a:bodyPr wrap="square">
            <a:spAutoFit/>
          </a:bodyPr>
          <a:lstStyle/>
          <a:p>
            <a:r>
              <a:rPr lang="en-US" dirty="0"/>
              <a:t>... stay tuned:</a:t>
            </a:r>
          </a:p>
          <a:p>
            <a:r>
              <a:rPr lang="en-US" dirty="0"/>
              <a:t>	concurrency &amp; parallelism</a:t>
            </a:r>
          </a:p>
          <a:p>
            <a:r>
              <a:rPr lang="en-US" dirty="0"/>
              <a:t>	metaprogramming – dive deeper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12" y="0"/>
            <a:ext cx="7342576" cy="4108458"/>
          </a:xfrm>
          <a:prstGeom prst="rect">
            <a:avLst/>
          </a:prstGeom>
        </p:spPr>
      </p:pic>
    </p:spTree>
    <p:extLst>
      <p:ext uri="{BB962C8B-B14F-4D97-AF65-F5344CB8AC3E}">
        <p14:creationId xmlns:p14="http://schemas.microsoft.com/office/powerpoint/2010/main" val="179144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16173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r>
                        <a:rPr lang="en-US" b="1" dirty="0"/>
                        <a:t>type erasure</a:t>
                      </a:r>
                    </a:p>
                  </a:txBody>
                  <a:tcPr>
                    <a:solidFill>
                      <a:schemeClr val="bg2"/>
                    </a:soli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Runtime structural typing</a:t>
            </a:r>
          </a:p>
        </p:txBody>
      </p:sp>
      <p:sp>
        <p:nvSpPr>
          <p:cNvPr id="4" name="Content Placeholder 1"/>
          <p:cNvSpPr txBox="1">
            <a:spLocks/>
          </p:cNvSpPr>
          <p:nvPr/>
        </p:nvSpPr>
        <p:spPr>
          <a:xfrm>
            <a:off x="228600" y="2667000"/>
            <a:ext cx="8763000" cy="403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structural</a:t>
            </a:r>
            <a:r>
              <a:rPr lang="en-US" dirty="0"/>
              <a:t> compatibility of </a:t>
            </a:r>
            <a:r>
              <a:rPr lang="en-US" b="1" dirty="0"/>
              <a:t>runtime </a:t>
            </a:r>
            <a:r>
              <a:rPr lang="en-US" dirty="0"/>
              <a:t>types</a:t>
            </a:r>
          </a:p>
          <a:p>
            <a:pPr lvl="1"/>
            <a:r>
              <a:rPr lang="en-US" b="1" dirty="0"/>
              <a:t>type erasure</a:t>
            </a:r>
          </a:p>
          <a:p>
            <a:pPr lvl="2"/>
            <a:r>
              <a:rPr lang="en-US" dirty="0"/>
              <a:t>adapter implemented using </a:t>
            </a:r>
            <a:r>
              <a:rPr lang="en-US" b="1" dirty="0"/>
              <a:t>structural </a:t>
            </a:r>
            <a:r>
              <a:rPr lang="en-US" dirty="0"/>
              <a:t>properties </a:t>
            </a:r>
            <a:r>
              <a:rPr lang="en-US" dirty="0">
                <a:solidFill>
                  <a:schemeClr val="bg1">
                    <a:lumMod val="50000"/>
                  </a:schemeClr>
                </a:solidFill>
              </a:rPr>
              <a:t>of the adapted object</a:t>
            </a:r>
          </a:p>
          <a:p>
            <a:pPr lvl="1"/>
            <a:r>
              <a:rPr lang="en-US" dirty="0"/>
              <a:t>polymorphic functionality of </a:t>
            </a:r>
            <a:r>
              <a:rPr lang="en-US" b="1" dirty="0"/>
              <a:t>unrelated</a:t>
            </a:r>
            <a:r>
              <a:rPr lang="en-US" dirty="0"/>
              <a:t> types</a:t>
            </a:r>
          </a:p>
          <a:p>
            <a:pPr lvl="2"/>
            <a:r>
              <a:rPr lang="en-US" dirty="0"/>
              <a:t>no need of type hierarchies!</a:t>
            </a:r>
          </a:p>
          <a:p>
            <a:pPr marL="914400" lvl="3" indent="0">
              <a:buNone/>
            </a:pPr>
            <a:endParaRPr lang="en-US" dirty="0"/>
          </a:p>
          <a:p>
            <a:r>
              <a:rPr lang="en-US" dirty="0"/>
              <a:t>used in </a:t>
            </a:r>
            <a:r>
              <a:rPr lang="en-US" dirty="0" err="1"/>
              <a:t>std</a:t>
            </a:r>
            <a:r>
              <a:rPr lang="en-US" dirty="0"/>
              <a:t>::C++</a:t>
            </a:r>
          </a:p>
          <a:p>
            <a:pPr lvl="1"/>
            <a:r>
              <a:rPr lang="en-US" dirty="0" err="1"/>
              <a:t>std</a:t>
            </a:r>
            <a:r>
              <a:rPr lang="en-US" dirty="0"/>
              <a:t>::function</a:t>
            </a:r>
          </a:p>
          <a:p>
            <a:pPr lvl="1"/>
            <a:r>
              <a:rPr lang="en-US" dirty="0" err="1"/>
              <a:t>std</a:t>
            </a:r>
            <a:r>
              <a:rPr lang="en-US" dirty="0"/>
              <a:t>::any, </a:t>
            </a:r>
            <a:r>
              <a:rPr lang="en-US" dirty="0" err="1"/>
              <a:t>std</a:t>
            </a:r>
            <a:r>
              <a:rPr lang="en-US" dirty="0"/>
              <a:t>::variant</a:t>
            </a:r>
          </a:p>
          <a:p>
            <a:pPr marL="393192" lvl="1" indent="0">
              <a:buFont typeface="Verdana"/>
              <a:buNone/>
            </a:pPr>
            <a:endParaRPr lang="en-US" dirty="0"/>
          </a:p>
        </p:txBody>
      </p:sp>
      <p:sp>
        <p:nvSpPr>
          <p:cNvPr id="6" name="TextBox 5"/>
          <p:cNvSpPr txBox="1"/>
          <p:nvPr/>
        </p:nvSpPr>
        <p:spPr>
          <a:xfrm>
            <a:off x="3810000" y="4459300"/>
            <a:ext cx="50292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solidFill>
                  <a:srgbClr val="0070C0"/>
                </a:solidFill>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5486400" y="3972807"/>
            <a:ext cx="1371600" cy="358363"/>
          </a:xfrm>
          <a:prstGeom prst="wedgeRoundRectCallout">
            <a:avLst>
              <a:gd name="adj1" fmla="val -98172"/>
              <a:gd name="adj2" fmla="val 979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unrelated</a:t>
            </a:r>
          </a:p>
        </p:txBody>
      </p:sp>
      <p:sp>
        <p:nvSpPr>
          <p:cNvPr id="8" name="AutoShape 30"/>
          <p:cNvSpPr>
            <a:spLocks noChangeArrowheads="1"/>
          </p:cNvSpPr>
          <p:nvPr/>
        </p:nvSpPr>
        <p:spPr bwMode="auto">
          <a:xfrm>
            <a:off x="7086600" y="5201862"/>
            <a:ext cx="1600200" cy="560182"/>
          </a:xfrm>
          <a:prstGeom prst="wedgeRoundRectCallout">
            <a:avLst>
              <a:gd name="adj1" fmla="val -97051"/>
              <a:gd name="adj2" fmla="val -3920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polymorphic</a:t>
            </a:r>
          </a:p>
          <a:p>
            <a:pPr algn="ctr"/>
            <a:r>
              <a:rPr lang="en-US" sz="1600" dirty="0"/>
              <a:t>container</a:t>
            </a:r>
          </a:p>
        </p:txBody>
      </p:sp>
      <p:sp>
        <p:nvSpPr>
          <p:cNvPr id="9" name="AutoShape 30"/>
          <p:cNvSpPr>
            <a:spLocks noChangeArrowheads="1"/>
          </p:cNvSpPr>
          <p:nvPr/>
        </p:nvSpPr>
        <p:spPr bwMode="auto">
          <a:xfrm>
            <a:off x="938532" y="5304844"/>
            <a:ext cx="761999" cy="2286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200" dirty="0"/>
              <a:t>C++</a:t>
            </a:r>
            <a:r>
              <a:rPr lang="en-US" sz="1200" dirty="0"/>
              <a:t>17</a:t>
            </a:r>
          </a:p>
        </p:txBody>
      </p:sp>
      <p:sp>
        <p:nvSpPr>
          <p:cNvPr id="10" name="AutoShape 30"/>
          <p:cNvSpPr>
            <a:spLocks noChangeArrowheads="1"/>
          </p:cNvSpPr>
          <p:nvPr/>
        </p:nvSpPr>
        <p:spPr bwMode="auto">
          <a:xfrm>
            <a:off x="6351917" y="6070254"/>
            <a:ext cx="1600200" cy="560182"/>
          </a:xfrm>
          <a:prstGeom prst="wedgeRoundRectCallout">
            <a:avLst>
              <a:gd name="adj1" fmla="val -77055"/>
              <a:gd name="adj2" fmla="val -368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property</a:t>
            </a:r>
          </a:p>
        </p:txBody>
      </p:sp>
      <p:sp>
        <p:nvSpPr>
          <p:cNvPr id="11" name="AutoShape 30"/>
          <p:cNvSpPr>
            <a:spLocks noChangeArrowheads="1"/>
          </p:cNvSpPr>
          <p:nvPr/>
        </p:nvSpPr>
        <p:spPr bwMode="auto">
          <a:xfrm>
            <a:off x="2286000" y="5533444"/>
            <a:ext cx="1115060" cy="560182"/>
          </a:xfrm>
          <a:prstGeom prst="wedgeRoundRectCallout">
            <a:avLst>
              <a:gd name="adj1" fmla="val 94179"/>
              <a:gd name="adj2" fmla="val -9314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 is Animal?</a:t>
            </a:r>
          </a:p>
        </p:txBody>
      </p:sp>
    </p:spTree>
    <p:extLst>
      <p:ext uri="{BB962C8B-B14F-4D97-AF65-F5344CB8AC3E}">
        <p14:creationId xmlns:p14="http://schemas.microsoft.com/office/powerpoint/2010/main" val="9706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207000" y="4267199"/>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26" name="AutoShape 30"/>
          <p:cNvSpPr>
            <a:spLocks noChangeArrowheads="1"/>
          </p:cNvSpPr>
          <p:nvPr/>
        </p:nvSpPr>
        <p:spPr bwMode="auto">
          <a:xfrm>
            <a:off x="5257800" y="5371355"/>
            <a:ext cx="1828515" cy="687288"/>
          </a:xfrm>
          <a:prstGeom prst="wedgeRoundRectCallout">
            <a:avLst>
              <a:gd name="adj1" fmla="val 504"/>
              <a:gd name="adj2" fmla="val -1758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template</a:t>
            </a:r>
          </a:p>
          <a:p>
            <a:pPr algn="ctr"/>
            <a:r>
              <a:rPr lang="en-US" sz="1600" dirty="0"/>
              <a:t>static typing</a:t>
            </a:r>
          </a:p>
        </p:txBody>
      </p:sp>
      <p:sp>
        <p:nvSpPr>
          <p:cNvPr id="21" name="Rectangle 20"/>
          <p:cNvSpPr/>
          <p:nvPr/>
        </p:nvSpPr>
        <p:spPr>
          <a:xfrm>
            <a:off x="5467350" y="3263375"/>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Type erasure</a:t>
            </a:r>
          </a:p>
        </p:txBody>
      </p:sp>
      <p:sp>
        <p:nvSpPr>
          <p:cNvPr id="4" name="Rectangle 3"/>
          <p:cNvSpPr/>
          <p:nvPr/>
        </p:nvSpPr>
        <p:spPr>
          <a:xfrm>
            <a:off x="25908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1138535"/>
            <a:ext cx="182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a:t>
            </a:r>
          </a:p>
        </p:txBody>
      </p:sp>
      <p:sp>
        <p:nvSpPr>
          <p:cNvPr id="10" name="Rectangle 9"/>
          <p:cNvSpPr/>
          <p:nvPr/>
        </p:nvSpPr>
        <p:spPr>
          <a:xfrm>
            <a:off x="2819400" y="3276600"/>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49400" y="4267200"/>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14" name="Rectangle 13"/>
          <p:cNvSpPr/>
          <p:nvPr/>
        </p:nvSpPr>
        <p:spPr>
          <a:xfrm>
            <a:off x="2933700" y="3352801"/>
            <a:ext cx="800100" cy="533400"/>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Dog</a:t>
            </a:r>
          </a:p>
          <a:p>
            <a:pPr algn="ctr"/>
            <a:r>
              <a:rPr lang="en-US" sz="1200" b="1" dirty="0">
                <a:solidFill>
                  <a:srgbClr val="0033CC"/>
                </a:solidFill>
              </a:rPr>
              <a:t>say</a:t>
            </a:r>
          </a:p>
        </p:txBody>
      </p:sp>
      <p:sp>
        <p:nvSpPr>
          <p:cNvPr id="15" name="Rectangle 14"/>
          <p:cNvSpPr/>
          <p:nvPr/>
        </p:nvSpPr>
        <p:spPr>
          <a:xfrm>
            <a:off x="5562600" y="3362961"/>
            <a:ext cx="800100" cy="533401"/>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t>
            </a:r>
          </a:p>
          <a:p>
            <a:pPr algn="ctr"/>
            <a:r>
              <a:rPr lang="en-US" sz="1200" b="1" dirty="0">
                <a:solidFill>
                  <a:srgbClr val="0033CC"/>
                </a:solidFill>
              </a:rPr>
              <a:t>say</a:t>
            </a:r>
          </a:p>
        </p:txBody>
      </p:sp>
      <p:sp>
        <p:nvSpPr>
          <p:cNvPr id="17" name="Rectangle 16"/>
          <p:cNvSpPr/>
          <p:nvPr/>
        </p:nvSpPr>
        <p:spPr>
          <a:xfrm>
            <a:off x="2687320" y="182880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sp>
        <p:nvSpPr>
          <p:cNvPr id="18" name="Rectangle 17"/>
          <p:cNvSpPr/>
          <p:nvPr/>
        </p:nvSpPr>
        <p:spPr>
          <a:xfrm>
            <a:off x="38862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816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400" y="183388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cxnSp>
        <p:nvCxnSpPr>
          <p:cNvPr id="23" name="Straight Arrow Connector 22"/>
          <p:cNvCxnSpPr/>
          <p:nvPr/>
        </p:nvCxnSpPr>
        <p:spPr>
          <a:xfrm flipH="1">
            <a:off x="2819400" y="2133600"/>
            <a:ext cx="838200" cy="114300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42840" y="2133600"/>
            <a:ext cx="524510" cy="1129775"/>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2" name="AutoShape 30"/>
          <p:cNvSpPr>
            <a:spLocks noChangeArrowheads="1"/>
          </p:cNvSpPr>
          <p:nvPr/>
        </p:nvSpPr>
        <p:spPr bwMode="auto">
          <a:xfrm>
            <a:off x="2133600" y="5027711"/>
            <a:ext cx="2667000" cy="687288"/>
          </a:xfrm>
          <a:prstGeom prst="wedgeRoundRectCallout">
            <a:avLst>
              <a:gd name="adj1" fmla="val -22332"/>
              <a:gd name="adj2" fmla="val -1284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inheritance</a:t>
            </a:r>
          </a:p>
          <a:p>
            <a:pPr algn="ctr"/>
            <a:r>
              <a:rPr lang="en-US" sz="1600" dirty="0"/>
              <a:t>runtime polymorphism</a:t>
            </a:r>
          </a:p>
        </p:txBody>
      </p:sp>
    </p:spTree>
    <p:extLst>
      <p:ext uri="{BB962C8B-B14F-4D97-AF65-F5344CB8AC3E}">
        <p14:creationId xmlns:p14="http://schemas.microsoft.com/office/powerpoint/2010/main" val="3555354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28510</TotalTime>
  <Words>11185</Words>
  <Application>Microsoft Office PowerPoint</Application>
  <PresentationFormat>On-screen Show (4:3)</PresentationFormat>
  <Paragraphs>1840</Paragraphs>
  <Slides>70</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Arial Unicode MS</vt:lpstr>
      <vt:lpstr>Calibri</vt:lpstr>
      <vt:lpstr>Courier New</vt:lpstr>
      <vt:lpstr>Lucida Sans Unicode</vt:lpstr>
      <vt:lpstr>Segoe UI Emoji</vt:lpstr>
      <vt:lpstr>Verdana</vt:lpstr>
      <vt:lpstr>Wingdings</vt:lpstr>
      <vt:lpstr>Wingdings 2</vt:lpstr>
      <vt:lpstr>Wingdings 3</vt:lpstr>
      <vt:lpstr>Concourse</vt:lpstr>
      <vt:lpstr>NPRG051 Pokročilé programování v C++ Advanced C++ Programming</vt:lpstr>
      <vt:lpstr>Types</vt:lpstr>
      <vt:lpstr>Polymorphism in C++</vt:lpstr>
      <vt:lpstr>Type compatibility</vt:lpstr>
      <vt:lpstr>Polymorphism vs. type compatibility</vt:lpstr>
      <vt:lpstr>Compile time polymorphism</vt:lpstr>
      <vt:lpstr>Baarle - Nassau</vt:lpstr>
      <vt:lpstr>Runtime structural typing</vt:lpstr>
      <vt:lpstr>Type erasure</vt:lpstr>
      <vt:lpstr>Type erasure</vt:lpstr>
      <vt:lpstr>any</vt:lpstr>
      <vt:lpstr>variant</vt:lpstr>
      <vt:lpstr>variant &amp; visit</vt:lpstr>
      <vt:lpstr>variant, visit &amp; overload</vt:lpstr>
      <vt:lpstr>overload</vt:lpstr>
      <vt:lpstr>overload</vt:lpstr>
      <vt:lpstr>overload</vt:lpstr>
      <vt:lpstr>overload</vt:lpstr>
      <vt:lpstr>variant &amp; multiple dispatch</vt:lpstr>
      <vt:lpstr>polymorphism - inheritance vs. variant</vt:lpstr>
      <vt:lpstr>variant use cases</vt:lpstr>
      <vt:lpstr>optional</vt:lpstr>
      <vt:lpstr>optional - monadic operations</vt:lpstr>
      <vt:lpstr>expected</vt:lpstr>
      <vt:lpstr>expected + variant / visit</vt:lpstr>
      <vt:lpstr>Ranges</vt:lpstr>
      <vt:lpstr>Ranges</vt:lpstr>
      <vt:lpstr>Evolution of range based loops</vt:lpstr>
      <vt:lpstr>Ranges and range adaptors</vt:lpstr>
      <vt:lpstr>C++17 vs. C++20</vt:lpstr>
      <vt:lpstr>Ranges - eager and lazy evaluation</vt:lpstr>
      <vt:lpstr>Creating a range-based algorithm</vt:lpstr>
      <vt:lpstr>Projections</vt:lpstr>
      <vt:lpstr>Projections &amp; invoke</vt:lpstr>
      <vt:lpstr>fold</vt:lpstr>
      <vt:lpstr>Fibonacci</vt:lpstr>
      <vt:lpstr>Fibonacci</vt:lpstr>
      <vt:lpstr>Fibonacci</vt:lpstr>
      <vt:lpstr>Fibonacci</vt:lpstr>
      <vt:lpstr>Fibonacci</vt:lpstr>
      <vt:lpstr>Sieve of Eratosthenes</vt:lpstr>
      <vt:lpstr>Dangling protection</vt:lpstr>
      <vt:lpstr>View definition</vt:lpstr>
      <vt:lpstr>Conversion of ranges and views</vt:lpstr>
      <vt:lpstr>Range adaptors (views)</vt:lpstr>
      <vt:lpstr>trim string</vt:lpstr>
      <vt:lpstr>Views and range algorithms</vt:lpstr>
      <vt:lpstr>Chars &amp; strings</vt:lpstr>
      <vt:lpstr>???</vt:lpstr>
      <vt:lpstr>Raw string</vt:lpstr>
      <vt:lpstr>string conversions</vt:lpstr>
      <vt:lpstr>string_view</vt:lpstr>
      <vt:lpstr>string_view pros &amp; cons</vt:lpstr>
      <vt:lpstr>Transparent comparator</vt:lpstr>
      <vt:lpstr>span</vt:lpstr>
      <vt:lpstr>span, mdspan</vt:lpstr>
      <vt:lpstr>User-defined literals</vt:lpstr>
      <vt:lpstr>User-defined literals</vt:lpstr>
      <vt:lpstr>User-defined literals and strings </vt:lpstr>
      <vt:lpstr>format &amp; print</vt:lpstr>
      <vt:lpstr>More C++20</vt:lpstr>
      <vt:lpstr>More C++23</vt:lpstr>
      <vt:lpstr>Upcoming Features beyond C++23</vt:lpstr>
      <vt:lpstr>C++20/23</vt:lpstr>
      <vt:lpstr>C++26?</vt:lpstr>
      <vt:lpstr>C++26?</vt:lpstr>
      <vt:lpstr>Beyond C++26</vt:lpstr>
      <vt:lpstr>Beyond C++26</vt:lpstr>
      <vt:lpstr>Beyond C++26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NPRG051 Pokročilé programování v C++ a C</dc:title>
  <dc:creator>Filip</dc:creator>
  <cp:lastModifiedBy>Filip O Zavoral</cp:lastModifiedBy>
  <cp:revision>1725</cp:revision>
  <dcterms:created xsi:type="dcterms:W3CDTF">2006-08-16T00:00:00Z</dcterms:created>
  <dcterms:modified xsi:type="dcterms:W3CDTF">2025-04-11T10:05:47Z</dcterms:modified>
</cp:coreProperties>
</file>