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8" r:id="rId2"/>
  </p:sldMasterIdLst>
  <p:notesMasterIdLst>
    <p:notesMasterId r:id="rId19"/>
  </p:notesMasterIdLst>
  <p:sldIdLst>
    <p:sldId id="365" r:id="rId3"/>
    <p:sldId id="366" r:id="rId4"/>
    <p:sldId id="367" r:id="rId5"/>
    <p:sldId id="368" r:id="rId6"/>
    <p:sldId id="369" r:id="rId7"/>
    <p:sldId id="370" r:id="rId8"/>
    <p:sldId id="371" r:id="rId9"/>
    <p:sldId id="372" r:id="rId10"/>
    <p:sldId id="373" r:id="rId11"/>
    <p:sldId id="374" r:id="rId12"/>
    <p:sldId id="375" r:id="rId13"/>
    <p:sldId id="376" r:id="rId14"/>
    <p:sldId id="377" r:id="rId15"/>
    <p:sldId id="378" r:id="rId16"/>
    <p:sldId id="379" r:id="rId17"/>
    <p:sldId id="380" r:id="rId18"/>
  </p:sldIdLst>
  <p:sldSz cx="9144000" cy="6858000" type="screen4x3"/>
  <p:notesSz cx="7099300" cy="1023461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3400" autoAdjust="0"/>
    <p:restoredTop sz="94660"/>
  </p:normalViewPr>
  <p:slideViewPr>
    <p:cSldViewPr>
      <p:cViewPr varScale="1">
        <p:scale>
          <a:sx n="146" d="100"/>
          <a:sy n="146" d="100"/>
        </p:scale>
        <p:origin x="426" y="15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-2392"/>
    </p:cViewPr>
  </p:sorterViewPr>
  <p:notesViewPr>
    <p:cSldViewPr>
      <p:cViewPr varScale="1">
        <p:scale>
          <a:sx n="93" d="100"/>
          <a:sy n="93" d="100"/>
        </p:scale>
        <p:origin x="3402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960BC3CE-3DC6-48EE-A131-04D020AF1818}" type="datetimeFigureOut">
              <a:rPr lang="cs-CZ" smtClean="0"/>
              <a:pPr/>
              <a:t>16.03.2021</a:t>
            </a:fld>
            <a:endParaRPr lang="cs-C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cs-C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8" tIns="49524" rIns="99048" bIns="49524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28FDD85E-490B-4ECE-A416-B9AD062DD09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736547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3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2937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2293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33ABDDB5-CE03-4D52-A0E8-CCFA987ECE64}" type="slidenum">
              <a:rPr altLang="en-US" smtClean="0"/>
              <a:pPr eaLnBrk="1" hangingPunct="1">
                <a:spcBef>
                  <a:spcPct val="0"/>
                </a:spcBef>
              </a:pPr>
              <a:t>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8916095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3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64CE09E4-B09C-436A-936C-2AA4BB57CD6D}" type="slidenum">
              <a:rPr altLang="en-US" smtClean="0"/>
              <a:pPr eaLnBrk="1" hangingPunct="1">
                <a:spcBef>
                  <a:spcPct val="0"/>
                </a:spcBef>
              </a:pPr>
              <a:t>10</a:t>
            </a:fld>
            <a:endParaRPr lang="en-US" altLang="en-US"/>
          </a:p>
        </p:txBody>
      </p:sp>
      <p:sp>
        <p:nvSpPr>
          <p:cNvPr id="2283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0" y="338138"/>
            <a:ext cx="0" cy="0"/>
          </a:xfrm>
          <a:solidFill>
            <a:srgbClr val="FFFFFF"/>
          </a:solidFill>
          <a:ln/>
        </p:spPr>
      </p:sp>
      <p:sp>
        <p:nvSpPr>
          <p:cNvPr id="2283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21356" y="4830644"/>
            <a:ext cx="6061520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eaLnBrk="1" hangingPunct="1"/>
            <a:endParaRPr lang="en-US" altLang="en-US" noProof="1"/>
          </a:p>
        </p:txBody>
      </p:sp>
    </p:spTree>
    <p:extLst>
      <p:ext uri="{BB962C8B-B14F-4D97-AF65-F5344CB8AC3E}">
        <p14:creationId xmlns:p14="http://schemas.microsoft.com/office/powerpoint/2010/main" val="12007643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3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64CE09E4-B09C-436A-936C-2AA4BB57CD6D}" type="slidenum">
              <a:rPr altLang="en-US" smtClean="0"/>
              <a:pPr eaLnBrk="1" hangingPunct="1">
                <a:spcBef>
                  <a:spcPct val="0"/>
                </a:spcBef>
              </a:pPr>
              <a:t>11</a:t>
            </a:fld>
            <a:endParaRPr lang="en-US" altLang="en-US"/>
          </a:p>
        </p:txBody>
      </p:sp>
      <p:sp>
        <p:nvSpPr>
          <p:cNvPr id="2283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0" y="338138"/>
            <a:ext cx="0" cy="0"/>
          </a:xfrm>
          <a:solidFill>
            <a:srgbClr val="FFFFFF"/>
          </a:solidFill>
          <a:ln/>
        </p:spPr>
      </p:sp>
      <p:sp>
        <p:nvSpPr>
          <p:cNvPr id="2283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21356" y="4830644"/>
            <a:ext cx="6061520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eaLnBrk="1" hangingPunct="1"/>
            <a:endParaRPr lang="en-US" altLang="en-US" noProof="1"/>
          </a:p>
        </p:txBody>
      </p:sp>
    </p:spTree>
    <p:extLst>
      <p:ext uri="{BB962C8B-B14F-4D97-AF65-F5344CB8AC3E}">
        <p14:creationId xmlns:p14="http://schemas.microsoft.com/office/powerpoint/2010/main" val="188344171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3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64CE09E4-B09C-436A-936C-2AA4BB57CD6D}" type="slidenum">
              <a:rPr altLang="en-US" smtClean="0"/>
              <a:pPr eaLnBrk="1" hangingPunct="1">
                <a:spcBef>
                  <a:spcPct val="0"/>
                </a:spcBef>
              </a:pPr>
              <a:t>12</a:t>
            </a:fld>
            <a:endParaRPr lang="en-US" altLang="en-US"/>
          </a:p>
        </p:txBody>
      </p:sp>
      <p:sp>
        <p:nvSpPr>
          <p:cNvPr id="2283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0" y="338138"/>
            <a:ext cx="0" cy="0"/>
          </a:xfrm>
          <a:solidFill>
            <a:srgbClr val="FFFFFF"/>
          </a:solidFill>
          <a:ln/>
        </p:spPr>
      </p:sp>
      <p:sp>
        <p:nvSpPr>
          <p:cNvPr id="2283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21356" y="4830644"/>
            <a:ext cx="6061520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eaLnBrk="1" hangingPunct="1"/>
            <a:endParaRPr lang="en-US" altLang="en-US" noProof="1"/>
          </a:p>
        </p:txBody>
      </p:sp>
    </p:spTree>
    <p:extLst>
      <p:ext uri="{BB962C8B-B14F-4D97-AF65-F5344CB8AC3E}">
        <p14:creationId xmlns:p14="http://schemas.microsoft.com/office/powerpoint/2010/main" val="58948989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3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64CE09E4-B09C-436A-936C-2AA4BB57CD6D}" type="slidenum">
              <a:rPr altLang="en-US" smtClean="0"/>
              <a:pPr eaLnBrk="1" hangingPunct="1">
                <a:spcBef>
                  <a:spcPct val="0"/>
                </a:spcBef>
              </a:pPr>
              <a:t>13</a:t>
            </a:fld>
            <a:endParaRPr lang="en-US" altLang="en-US"/>
          </a:p>
        </p:txBody>
      </p:sp>
      <p:sp>
        <p:nvSpPr>
          <p:cNvPr id="2283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0" y="338138"/>
            <a:ext cx="0" cy="0"/>
          </a:xfrm>
          <a:solidFill>
            <a:srgbClr val="FFFFFF"/>
          </a:solidFill>
          <a:ln/>
        </p:spPr>
      </p:sp>
      <p:sp>
        <p:nvSpPr>
          <p:cNvPr id="2283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21356" y="4830644"/>
            <a:ext cx="6061520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eaLnBrk="1" hangingPunct="1"/>
            <a:endParaRPr lang="en-US" altLang="en-US" noProof="1"/>
          </a:p>
        </p:txBody>
      </p:sp>
    </p:spTree>
    <p:extLst>
      <p:ext uri="{BB962C8B-B14F-4D97-AF65-F5344CB8AC3E}">
        <p14:creationId xmlns:p14="http://schemas.microsoft.com/office/powerpoint/2010/main" val="150946315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3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64CE09E4-B09C-436A-936C-2AA4BB57CD6D}" type="slidenum">
              <a:rPr altLang="en-US" smtClean="0"/>
              <a:pPr eaLnBrk="1" hangingPunct="1">
                <a:spcBef>
                  <a:spcPct val="0"/>
                </a:spcBef>
              </a:pPr>
              <a:t>14</a:t>
            </a:fld>
            <a:endParaRPr lang="en-US" altLang="en-US"/>
          </a:p>
        </p:txBody>
      </p:sp>
      <p:sp>
        <p:nvSpPr>
          <p:cNvPr id="2283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0" y="338138"/>
            <a:ext cx="0" cy="0"/>
          </a:xfrm>
          <a:solidFill>
            <a:srgbClr val="FFFFFF"/>
          </a:solidFill>
          <a:ln/>
        </p:spPr>
      </p:sp>
      <p:sp>
        <p:nvSpPr>
          <p:cNvPr id="2283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21356" y="4830644"/>
            <a:ext cx="6061520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eaLnBrk="1" hangingPunct="1"/>
            <a:endParaRPr lang="en-US" altLang="en-US" noProof="1"/>
          </a:p>
        </p:txBody>
      </p:sp>
    </p:spTree>
    <p:extLst>
      <p:ext uri="{BB962C8B-B14F-4D97-AF65-F5344CB8AC3E}">
        <p14:creationId xmlns:p14="http://schemas.microsoft.com/office/powerpoint/2010/main" val="271121014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3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64CE09E4-B09C-436A-936C-2AA4BB57CD6D}" type="slidenum">
              <a:rPr altLang="en-US" smtClean="0"/>
              <a:pPr eaLnBrk="1" hangingPunct="1">
                <a:spcBef>
                  <a:spcPct val="0"/>
                </a:spcBef>
              </a:pPr>
              <a:t>15</a:t>
            </a:fld>
            <a:endParaRPr lang="en-US" altLang="en-US"/>
          </a:p>
        </p:txBody>
      </p:sp>
      <p:sp>
        <p:nvSpPr>
          <p:cNvPr id="2283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0" y="338138"/>
            <a:ext cx="0" cy="0"/>
          </a:xfrm>
          <a:solidFill>
            <a:srgbClr val="FFFFFF"/>
          </a:solidFill>
          <a:ln/>
        </p:spPr>
      </p:sp>
      <p:sp>
        <p:nvSpPr>
          <p:cNvPr id="2283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21356" y="4830644"/>
            <a:ext cx="6061520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eaLnBrk="1" hangingPunct="1"/>
            <a:endParaRPr lang="en-US" altLang="en-US" noProof="1"/>
          </a:p>
        </p:txBody>
      </p:sp>
    </p:spTree>
    <p:extLst>
      <p:ext uri="{BB962C8B-B14F-4D97-AF65-F5344CB8AC3E}">
        <p14:creationId xmlns:p14="http://schemas.microsoft.com/office/powerpoint/2010/main" val="409085285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3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64CE09E4-B09C-436A-936C-2AA4BB57CD6D}" type="slidenum">
              <a:rPr altLang="en-US" smtClean="0"/>
              <a:pPr eaLnBrk="1" hangingPunct="1">
                <a:spcBef>
                  <a:spcPct val="0"/>
                </a:spcBef>
              </a:pPr>
              <a:t>16</a:t>
            </a:fld>
            <a:endParaRPr lang="en-US" altLang="en-US"/>
          </a:p>
        </p:txBody>
      </p:sp>
      <p:sp>
        <p:nvSpPr>
          <p:cNvPr id="2283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0" y="338138"/>
            <a:ext cx="0" cy="0"/>
          </a:xfrm>
          <a:solidFill>
            <a:srgbClr val="FFFFFF"/>
          </a:solidFill>
          <a:ln/>
        </p:spPr>
      </p:sp>
      <p:sp>
        <p:nvSpPr>
          <p:cNvPr id="2283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21356" y="4830644"/>
            <a:ext cx="6061520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eaLnBrk="1" hangingPunct="1"/>
            <a:endParaRPr lang="en-US" altLang="en-US" noProof="1"/>
          </a:p>
        </p:txBody>
      </p:sp>
    </p:spTree>
    <p:extLst>
      <p:ext uri="{BB962C8B-B14F-4D97-AF65-F5344CB8AC3E}">
        <p14:creationId xmlns:p14="http://schemas.microsoft.com/office/powerpoint/2010/main" val="29012052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3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64CE09E4-B09C-436A-936C-2AA4BB57CD6D}" type="slidenum">
              <a:rPr altLang="en-US" smtClean="0"/>
              <a:pPr eaLnBrk="1" hangingPunct="1">
                <a:spcBef>
                  <a:spcPct val="0"/>
                </a:spcBef>
              </a:pPr>
              <a:t>2</a:t>
            </a:fld>
            <a:endParaRPr lang="en-US" altLang="en-US"/>
          </a:p>
        </p:txBody>
      </p:sp>
      <p:sp>
        <p:nvSpPr>
          <p:cNvPr id="2283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0" y="338138"/>
            <a:ext cx="0" cy="0"/>
          </a:xfrm>
          <a:solidFill>
            <a:srgbClr val="FFFFFF"/>
          </a:solidFill>
          <a:ln/>
        </p:spPr>
      </p:sp>
      <p:sp>
        <p:nvSpPr>
          <p:cNvPr id="2283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21356" y="4830644"/>
            <a:ext cx="6061520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eaLnBrk="1" hangingPunct="1"/>
            <a:endParaRPr lang="en-US" altLang="en-US" noProof="1"/>
          </a:p>
        </p:txBody>
      </p:sp>
    </p:spTree>
    <p:extLst>
      <p:ext uri="{BB962C8B-B14F-4D97-AF65-F5344CB8AC3E}">
        <p14:creationId xmlns:p14="http://schemas.microsoft.com/office/powerpoint/2010/main" val="33121553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3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64CE09E4-B09C-436A-936C-2AA4BB57CD6D}" type="slidenum">
              <a:rPr altLang="en-US" smtClean="0"/>
              <a:pPr eaLnBrk="1" hangingPunct="1">
                <a:spcBef>
                  <a:spcPct val="0"/>
                </a:spcBef>
              </a:pPr>
              <a:t>3</a:t>
            </a:fld>
            <a:endParaRPr lang="en-US" altLang="en-US"/>
          </a:p>
        </p:txBody>
      </p:sp>
      <p:sp>
        <p:nvSpPr>
          <p:cNvPr id="2283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0" y="338138"/>
            <a:ext cx="0" cy="0"/>
          </a:xfrm>
          <a:solidFill>
            <a:srgbClr val="FFFFFF"/>
          </a:solidFill>
          <a:ln/>
        </p:spPr>
      </p:sp>
      <p:sp>
        <p:nvSpPr>
          <p:cNvPr id="2283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21356" y="4830644"/>
            <a:ext cx="6061520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eaLnBrk="1" hangingPunct="1"/>
            <a:endParaRPr lang="en-US" altLang="en-US" noProof="1"/>
          </a:p>
        </p:txBody>
      </p:sp>
    </p:spTree>
    <p:extLst>
      <p:ext uri="{BB962C8B-B14F-4D97-AF65-F5344CB8AC3E}">
        <p14:creationId xmlns:p14="http://schemas.microsoft.com/office/powerpoint/2010/main" val="347297512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3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64CE09E4-B09C-436A-936C-2AA4BB57CD6D}" type="slidenum">
              <a:rPr altLang="en-US" smtClean="0"/>
              <a:pPr eaLnBrk="1" hangingPunct="1">
                <a:spcBef>
                  <a:spcPct val="0"/>
                </a:spcBef>
              </a:pPr>
              <a:t>4</a:t>
            </a:fld>
            <a:endParaRPr lang="en-US" altLang="en-US"/>
          </a:p>
        </p:txBody>
      </p:sp>
      <p:sp>
        <p:nvSpPr>
          <p:cNvPr id="2283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0" y="338138"/>
            <a:ext cx="0" cy="0"/>
          </a:xfrm>
          <a:solidFill>
            <a:srgbClr val="FFFFFF"/>
          </a:solidFill>
          <a:ln/>
        </p:spPr>
      </p:sp>
      <p:sp>
        <p:nvSpPr>
          <p:cNvPr id="2283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21356" y="4830644"/>
            <a:ext cx="6061520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eaLnBrk="1" hangingPunct="1"/>
            <a:endParaRPr lang="en-US" altLang="en-US" noProof="1"/>
          </a:p>
        </p:txBody>
      </p:sp>
    </p:spTree>
    <p:extLst>
      <p:ext uri="{BB962C8B-B14F-4D97-AF65-F5344CB8AC3E}">
        <p14:creationId xmlns:p14="http://schemas.microsoft.com/office/powerpoint/2010/main" val="155945069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3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64CE09E4-B09C-436A-936C-2AA4BB57CD6D}" type="slidenum">
              <a:rPr altLang="en-US" smtClean="0"/>
              <a:pPr eaLnBrk="1" hangingPunct="1">
                <a:spcBef>
                  <a:spcPct val="0"/>
                </a:spcBef>
              </a:pPr>
              <a:t>5</a:t>
            </a:fld>
            <a:endParaRPr lang="en-US" altLang="en-US"/>
          </a:p>
        </p:txBody>
      </p:sp>
      <p:sp>
        <p:nvSpPr>
          <p:cNvPr id="2283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0" y="338138"/>
            <a:ext cx="0" cy="0"/>
          </a:xfrm>
          <a:solidFill>
            <a:srgbClr val="FFFFFF"/>
          </a:solidFill>
          <a:ln/>
        </p:spPr>
      </p:sp>
      <p:sp>
        <p:nvSpPr>
          <p:cNvPr id="2283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21356" y="4830644"/>
            <a:ext cx="6061520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eaLnBrk="1" hangingPunct="1"/>
            <a:endParaRPr lang="en-US" altLang="en-US" noProof="1"/>
          </a:p>
        </p:txBody>
      </p:sp>
    </p:spTree>
    <p:extLst>
      <p:ext uri="{BB962C8B-B14F-4D97-AF65-F5344CB8AC3E}">
        <p14:creationId xmlns:p14="http://schemas.microsoft.com/office/powerpoint/2010/main" val="398861948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3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64CE09E4-B09C-436A-936C-2AA4BB57CD6D}" type="slidenum">
              <a:rPr altLang="en-US" smtClean="0"/>
              <a:pPr eaLnBrk="1" hangingPunct="1">
                <a:spcBef>
                  <a:spcPct val="0"/>
                </a:spcBef>
              </a:pPr>
              <a:t>6</a:t>
            </a:fld>
            <a:endParaRPr lang="en-US" altLang="en-US"/>
          </a:p>
        </p:txBody>
      </p:sp>
      <p:sp>
        <p:nvSpPr>
          <p:cNvPr id="2283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0" y="338138"/>
            <a:ext cx="0" cy="0"/>
          </a:xfrm>
          <a:solidFill>
            <a:srgbClr val="FFFFFF"/>
          </a:solidFill>
          <a:ln/>
        </p:spPr>
      </p:sp>
      <p:sp>
        <p:nvSpPr>
          <p:cNvPr id="2283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21356" y="4830644"/>
            <a:ext cx="6061520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eaLnBrk="1" hangingPunct="1"/>
            <a:endParaRPr lang="en-US" altLang="en-US" noProof="1"/>
          </a:p>
        </p:txBody>
      </p:sp>
    </p:spTree>
    <p:extLst>
      <p:ext uri="{BB962C8B-B14F-4D97-AF65-F5344CB8AC3E}">
        <p14:creationId xmlns:p14="http://schemas.microsoft.com/office/powerpoint/2010/main" val="236902865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3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64CE09E4-B09C-436A-936C-2AA4BB57CD6D}" type="slidenum">
              <a:rPr altLang="en-US" smtClean="0"/>
              <a:pPr eaLnBrk="1" hangingPunct="1">
                <a:spcBef>
                  <a:spcPct val="0"/>
                </a:spcBef>
              </a:pPr>
              <a:t>7</a:t>
            </a:fld>
            <a:endParaRPr lang="en-US" altLang="en-US"/>
          </a:p>
        </p:txBody>
      </p:sp>
      <p:sp>
        <p:nvSpPr>
          <p:cNvPr id="2283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0" y="338138"/>
            <a:ext cx="0" cy="0"/>
          </a:xfrm>
          <a:solidFill>
            <a:srgbClr val="FFFFFF"/>
          </a:solidFill>
          <a:ln/>
        </p:spPr>
      </p:sp>
      <p:sp>
        <p:nvSpPr>
          <p:cNvPr id="2283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21356" y="4830644"/>
            <a:ext cx="6061520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eaLnBrk="1" hangingPunct="1"/>
            <a:endParaRPr lang="en-US" altLang="en-US" noProof="1"/>
          </a:p>
        </p:txBody>
      </p:sp>
    </p:spTree>
    <p:extLst>
      <p:ext uri="{BB962C8B-B14F-4D97-AF65-F5344CB8AC3E}">
        <p14:creationId xmlns:p14="http://schemas.microsoft.com/office/powerpoint/2010/main" val="173238750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3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64CE09E4-B09C-436A-936C-2AA4BB57CD6D}" type="slidenum">
              <a:rPr altLang="en-US" smtClean="0"/>
              <a:pPr eaLnBrk="1" hangingPunct="1">
                <a:spcBef>
                  <a:spcPct val="0"/>
                </a:spcBef>
              </a:pPr>
              <a:t>8</a:t>
            </a:fld>
            <a:endParaRPr lang="en-US" altLang="en-US"/>
          </a:p>
        </p:txBody>
      </p:sp>
      <p:sp>
        <p:nvSpPr>
          <p:cNvPr id="2283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0" y="338138"/>
            <a:ext cx="0" cy="0"/>
          </a:xfrm>
          <a:solidFill>
            <a:srgbClr val="FFFFFF"/>
          </a:solidFill>
          <a:ln/>
        </p:spPr>
      </p:sp>
      <p:sp>
        <p:nvSpPr>
          <p:cNvPr id="2283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21356" y="4830644"/>
            <a:ext cx="6061520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eaLnBrk="1" hangingPunct="1"/>
            <a:endParaRPr lang="en-US" altLang="en-US" noProof="1"/>
          </a:p>
        </p:txBody>
      </p:sp>
    </p:spTree>
    <p:extLst>
      <p:ext uri="{BB962C8B-B14F-4D97-AF65-F5344CB8AC3E}">
        <p14:creationId xmlns:p14="http://schemas.microsoft.com/office/powerpoint/2010/main" val="8117530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3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64CE09E4-B09C-436A-936C-2AA4BB57CD6D}" type="slidenum">
              <a:rPr altLang="en-US" smtClean="0"/>
              <a:pPr eaLnBrk="1" hangingPunct="1">
                <a:spcBef>
                  <a:spcPct val="0"/>
                </a:spcBef>
              </a:pPr>
              <a:t>9</a:t>
            </a:fld>
            <a:endParaRPr lang="en-US" altLang="en-US"/>
          </a:p>
        </p:txBody>
      </p:sp>
      <p:sp>
        <p:nvSpPr>
          <p:cNvPr id="2283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0" y="338138"/>
            <a:ext cx="0" cy="0"/>
          </a:xfrm>
          <a:solidFill>
            <a:srgbClr val="FFFFFF"/>
          </a:solidFill>
          <a:ln/>
        </p:spPr>
      </p:sp>
      <p:sp>
        <p:nvSpPr>
          <p:cNvPr id="2283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21356" y="4830644"/>
            <a:ext cx="6061520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eaLnBrk="1" hangingPunct="1"/>
            <a:endParaRPr lang="en-US" altLang="en-US" noProof="1"/>
          </a:p>
        </p:txBody>
      </p:sp>
    </p:spTree>
    <p:extLst>
      <p:ext uri="{BB962C8B-B14F-4D97-AF65-F5344CB8AC3E}">
        <p14:creationId xmlns:p14="http://schemas.microsoft.com/office/powerpoint/2010/main" val="41438039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16.03.2021</a:t>
            </a:fld>
            <a:endParaRPr lang="cs-CZ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  <p:sp>
        <p:nvSpPr>
          <p:cNvPr id="14" name="Title 13"/>
          <p:cNvSpPr>
            <a:spLocks noGrp="1"/>
          </p:cNvSpPr>
          <p:nvPr>
            <p:ph type="title"/>
          </p:nvPr>
        </p:nvSpPr>
        <p:spPr>
          <a:xfrm>
            <a:off x="0" y="1988840"/>
            <a:ext cx="9144000" cy="2880320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ide Com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6516216" y="548680"/>
            <a:ext cx="2520280" cy="5904656"/>
          </a:xfrm>
        </p:spPr>
        <p:txBody>
          <a:bodyPr/>
          <a:lstStyle/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6372200" y="476672"/>
            <a:ext cx="0" cy="6048672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16.03.2021</a:t>
            </a:fld>
            <a:endParaRPr lang="cs-CZ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</p:spTree>
    <p:extLst>
      <p:ext uri="{BB962C8B-B14F-4D97-AF65-F5344CB8AC3E}">
        <p14:creationId xmlns:p14="http://schemas.microsoft.com/office/powerpoint/2010/main" val="33905632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Half Com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4644008" y="548680"/>
            <a:ext cx="4392488" cy="5904656"/>
          </a:xfrm>
        </p:spPr>
        <p:txBody>
          <a:bodyPr/>
          <a:lstStyle/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4572000" y="476672"/>
            <a:ext cx="0" cy="6048672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16.03.2021</a:t>
            </a:fld>
            <a:endParaRPr lang="cs-CZ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</p:spTree>
    <p:extLst>
      <p:ext uri="{BB962C8B-B14F-4D97-AF65-F5344CB8AC3E}">
        <p14:creationId xmlns:p14="http://schemas.microsoft.com/office/powerpoint/2010/main" val="7313472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ottom Com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107504" y="4725144"/>
            <a:ext cx="8928992" cy="1728192"/>
          </a:xfrm>
        </p:spPr>
        <p:txBody>
          <a:bodyPr/>
          <a:lstStyle/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107504" y="4581128"/>
            <a:ext cx="8928992" cy="0"/>
          </a:xfrm>
          <a:prstGeom prst="line">
            <a:avLst/>
          </a:prstGeom>
          <a:ln w="508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16.03.2021</a:t>
            </a:fld>
            <a:endParaRPr lang="cs-CZ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icture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7504" y="548680"/>
            <a:ext cx="8928992" cy="5976664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16.03.2021</a:t>
            </a:fld>
            <a:endParaRPr lang="cs-CZ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16.03.2021</a:t>
            </a:fld>
            <a:endParaRPr lang="cs-CZ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7504" y="476672"/>
            <a:ext cx="8928992" cy="6048672"/>
          </a:xfrm>
        </p:spPr>
        <p:txBody>
          <a:bodyPr vert="eaVert"/>
          <a:lstStyle/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16.03.2021</a:t>
            </a:fld>
            <a:endParaRPr lang="cs-CZ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16.03.2021</a:t>
            </a:fld>
            <a:endParaRPr lang="cs-CZ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  <p:sp>
        <p:nvSpPr>
          <p:cNvPr id="14" name="Title 13"/>
          <p:cNvSpPr>
            <a:spLocks noGrp="1"/>
          </p:cNvSpPr>
          <p:nvPr>
            <p:ph type="title"/>
          </p:nvPr>
        </p:nvSpPr>
        <p:spPr>
          <a:xfrm>
            <a:off x="0" y="1988840"/>
            <a:ext cx="9144000" cy="2880320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8464" y="104085"/>
            <a:ext cx="317460" cy="228571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23244777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16.03.2021</a:t>
            </a:fld>
            <a:endParaRPr lang="cs-CZ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3"/>
          </p:nvPr>
        </p:nvSpPr>
        <p:spPr/>
        <p:txBody>
          <a:bodyPr anchor="ctr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8464" y="104085"/>
            <a:ext cx="317460" cy="228571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256554790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16.03.2021</a:t>
            </a:fld>
            <a:endParaRPr lang="cs-CZ" dirty="0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  <p:sp>
        <p:nvSpPr>
          <p:cNvPr id="19" name="Title 18"/>
          <p:cNvSpPr>
            <a:spLocks noGrp="1"/>
          </p:cNvSpPr>
          <p:nvPr>
            <p:ph type="title"/>
          </p:nvPr>
        </p:nvSpPr>
        <p:spPr>
          <a:xfrm>
            <a:off x="0" y="3212976"/>
            <a:ext cx="9144000" cy="404664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8464" y="104085"/>
            <a:ext cx="317460" cy="228571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67952113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107504" y="548680"/>
            <a:ext cx="4320480" cy="5904656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716016" y="548680"/>
            <a:ext cx="4320480" cy="5904656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4572000" y="476672"/>
            <a:ext cx="0" cy="6048672"/>
          </a:xfrm>
          <a:prstGeom prst="line">
            <a:avLst/>
          </a:prstGeom>
          <a:ln w="508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16.03.2021</a:t>
            </a:fld>
            <a:endParaRPr lang="cs-CZ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8464" y="104085"/>
            <a:ext cx="317460" cy="228571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3369823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16.03.2021</a:t>
            </a:fld>
            <a:endParaRPr lang="cs-CZ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3"/>
          </p:nvPr>
        </p:nvSpPr>
        <p:spPr/>
        <p:txBody>
          <a:bodyPr anchor="ctr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9512" y="548680"/>
            <a:ext cx="4328220" cy="36004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 algn="r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dirty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4008" y="548680"/>
            <a:ext cx="4392488" cy="36004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kumimoji="0" lang="en-US" sz="2400" b="1" kern="1200" dirty="0" smtClean="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dirty="0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179512" y="980728"/>
            <a:ext cx="4316288" cy="5544616"/>
          </a:xfrm>
        </p:spPr>
        <p:txBody>
          <a:bodyPr/>
          <a:lstStyle/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980728"/>
            <a:ext cx="4388296" cy="5544616"/>
          </a:xfrm>
        </p:spPr>
        <p:txBody>
          <a:bodyPr/>
          <a:lstStyle/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4572000" y="476672"/>
            <a:ext cx="0" cy="6048672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16.03.2021</a:t>
            </a:fld>
            <a:endParaRPr lang="cs-CZ" dirty="0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8464" y="104085"/>
            <a:ext cx="317460" cy="228571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65724109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riple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9512" y="548680"/>
            <a:ext cx="2736304" cy="36004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 algn="r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dirty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156176" y="548680"/>
            <a:ext cx="2880320" cy="36004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kumimoji="0" lang="en-US" sz="2400" b="1" kern="1200" dirty="0" smtClean="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dirty="0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179512" y="980728"/>
            <a:ext cx="2736304" cy="5544616"/>
          </a:xfrm>
        </p:spPr>
        <p:txBody>
          <a:bodyPr/>
          <a:lstStyle/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6156176" y="980728"/>
            <a:ext cx="2880320" cy="5544616"/>
          </a:xfrm>
        </p:spPr>
        <p:txBody>
          <a:bodyPr/>
          <a:lstStyle/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6084168" y="476672"/>
            <a:ext cx="0" cy="6048672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16.03.2021</a:t>
            </a:fld>
            <a:endParaRPr lang="cs-CZ" dirty="0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2987824" y="476672"/>
            <a:ext cx="0" cy="6048672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Content Placeholder 12"/>
          <p:cNvSpPr>
            <a:spLocks noGrp="1"/>
          </p:cNvSpPr>
          <p:nvPr>
            <p:ph sz="quarter" idx="13"/>
          </p:nvPr>
        </p:nvSpPr>
        <p:spPr>
          <a:xfrm>
            <a:off x="3059832" y="977254"/>
            <a:ext cx="2952328" cy="5544616"/>
          </a:xfrm>
        </p:spPr>
        <p:txBody>
          <a:bodyPr/>
          <a:lstStyle/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4"/>
          </p:nvPr>
        </p:nvSpPr>
        <p:spPr>
          <a:xfrm>
            <a:off x="3059832" y="548680"/>
            <a:ext cx="2952328" cy="36004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kumimoji="0" lang="en-US" sz="2400" b="1" kern="1200" dirty="0" smtClean="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dirty="0"/>
              <a:t>Click to edit Master text styles</a:t>
            </a:r>
          </a:p>
        </p:txBody>
      </p:sp>
      <p:pic>
        <p:nvPicPr>
          <p:cNvPr id="20" name="Picture 1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8464" y="104085"/>
            <a:ext cx="317460" cy="228571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52740674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16.03.2021</a:t>
            </a:fld>
            <a:endParaRPr lang="cs-CZ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8464" y="104085"/>
            <a:ext cx="317460" cy="228571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95686109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16.03.2021</a:t>
            </a:fld>
            <a:endParaRPr lang="cs-CZ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8464" y="104085"/>
            <a:ext cx="317460" cy="228571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16936400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516216" y="548680"/>
            <a:ext cx="2520280" cy="5904656"/>
          </a:xfrm>
        </p:spPr>
        <p:txBody>
          <a:bodyPr vert="horz">
            <a:normAutofit/>
          </a:bodyPr>
          <a:lstStyle>
            <a:lvl1pPr marL="0" indent="0" algn="l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 kumimoji="0" lang="en-US" sz="2400" kern="1200" dirty="0" smtClean="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lvl1pPr>
            <a:lvl2pPr algn="l" rtl="0" eaLnBrk="1" latinLnBrk="0" hangingPunct="1">
              <a:buFont typeface="Arial" pitchFamily="34" charset="0"/>
              <a:buChar char="•"/>
              <a:defRPr kumimoji="0" lang="en-US" sz="20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rtl="0" eaLnBrk="1" latinLnBrk="0" hangingPunct="1">
              <a:buFont typeface="Arial" pitchFamily="34" charset="0"/>
              <a:buChar char="•"/>
              <a:defRPr kumimoji="0" lang="en-US" sz="1800" kern="1200" dirty="0" smtClean="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lvl3pPr>
            <a:lvl4pPr algn="l" rtl="0" eaLnBrk="1" latinLnBrk="0" hangingPunct="1">
              <a:buFont typeface="Arial" pitchFamily="34" charset="0"/>
              <a:buChar char="•"/>
              <a:defRPr kumimoji="0" lang="en-US" sz="1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rtl="0" eaLnBrk="1" latinLnBrk="0" hangingPunct="1">
              <a:buNone/>
              <a:defRPr kumimoji="0" lang="en-US" sz="1400" b="1" kern="1200" dirty="0">
                <a:solidFill>
                  <a:schemeClr val="accent5"/>
                </a:solidFill>
                <a:latin typeface="Consolas" pitchFamily="49" charset="0"/>
                <a:ea typeface="+mn-ea"/>
                <a:cs typeface="Consolas" pitchFamily="49" charset="0"/>
              </a:defRPr>
            </a:lvl5pPr>
          </a:lstStyle>
          <a:p>
            <a:pPr marL="274320" lvl="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6000"/>
              <a:buFont typeface="Wingdings 3"/>
              <a:buChar char=""/>
            </a:pPr>
            <a:r>
              <a:rPr lang="en-US" dirty="0"/>
              <a:t>Click to edit Master text styles</a:t>
            </a:r>
          </a:p>
          <a:p>
            <a:pPr marL="548640" lvl="1" indent="-274320" algn="l" rtl="0" eaLnBrk="1" latinLnBrk="0" hangingPunct="1">
              <a:spcBef>
                <a:spcPts val="500"/>
              </a:spcBef>
              <a:buClr>
                <a:schemeClr val="tx1"/>
              </a:buClr>
              <a:buSzPct val="76000"/>
              <a:buFont typeface="Wingdings 3"/>
              <a:buChar char=""/>
            </a:pPr>
            <a:r>
              <a:rPr lang="en-US" dirty="0"/>
              <a:t>Second level</a:t>
            </a:r>
          </a:p>
          <a:p>
            <a:pPr marL="822960" lvl="2" indent="-228600" algn="l" rtl="0" eaLnBrk="1" latinLnBrk="0" hangingPunct="1">
              <a:spcBef>
                <a:spcPts val="500"/>
              </a:spcBef>
              <a:buClr>
                <a:schemeClr val="accent6"/>
              </a:buClr>
              <a:buSzPct val="76000"/>
              <a:buFont typeface="Wingdings" pitchFamily="2" charset="2"/>
              <a:buChar char="§"/>
            </a:pPr>
            <a:r>
              <a:rPr lang="en-US" dirty="0"/>
              <a:t>Third level</a:t>
            </a:r>
          </a:p>
          <a:p>
            <a:pPr marL="1097280" lvl="3" indent="-228600" algn="l" rtl="0" eaLnBrk="1" latinLnBrk="0" hangingPunct="1">
              <a:spcBef>
                <a:spcPts val="400"/>
              </a:spcBef>
              <a:buClr>
                <a:schemeClr val="tx1"/>
              </a:buClr>
              <a:buSzPct val="70000"/>
              <a:buFont typeface="Wingdings" pitchFamily="2" charset="2"/>
              <a:buChar char="§"/>
            </a:pPr>
            <a:r>
              <a:rPr lang="en-US" dirty="0"/>
              <a:t>Fourth level</a:t>
            </a:r>
          </a:p>
          <a:p>
            <a:pPr marL="180000" lvl="4" indent="-228600" algn="l" rtl="0" eaLnBrk="1" latinLnBrk="0" hangingPunct="1"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  <a:buSzPct val="70000"/>
              <a:buFont typeface="Wingdings"/>
              <a:buNone/>
            </a:pPr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107504" y="548680"/>
            <a:ext cx="6120680" cy="5904656"/>
          </a:xfrm>
        </p:spPr>
        <p:txBody>
          <a:bodyPr/>
          <a:lstStyle/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6372200" y="476672"/>
            <a:ext cx="0" cy="6048672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16.03.2021</a:t>
            </a:fld>
            <a:endParaRPr lang="cs-CZ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8464" y="104085"/>
            <a:ext cx="317460" cy="228571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252298379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ide Com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6516216" y="548680"/>
            <a:ext cx="2520280" cy="5904656"/>
          </a:xfrm>
        </p:spPr>
        <p:txBody>
          <a:bodyPr/>
          <a:lstStyle/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6372200" y="476672"/>
            <a:ext cx="0" cy="6048672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16.03.2021</a:t>
            </a:fld>
            <a:endParaRPr lang="cs-CZ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8464" y="104085"/>
            <a:ext cx="317460" cy="228571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6993261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Half Com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4644008" y="548680"/>
            <a:ext cx="4392488" cy="5904656"/>
          </a:xfrm>
        </p:spPr>
        <p:txBody>
          <a:bodyPr/>
          <a:lstStyle/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4572000" y="476672"/>
            <a:ext cx="0" cy="6048672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16.03.2021</a:t>
            </a:fld>
            <a:endParaRPr lang="cs-CZ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8464" y="104085"/>
            <a:ext cx="317460" cy="228571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32309570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ottom Com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107504" y="4725144"/>
            <a:ext cx="8928992" cy="1728192"/>
          </a:xfrm>
        </p:spPr>
        <p:txBody>
          <a:bodyPr/>
          <a:lstStyle/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107504" y="4581128"/>
            <a:ext cx="8928992" cy="0"/>
          </a:xfrm>
          <a:prstGeom prst="line">
            <a:avLst/>
          </a:prstGeom>
          <a:ln w="508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16.03.2021</a:t>
            </a:fld>
            <a:endParaRPr lang="cs-CZ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8464" y="104085"/>
            <a:ext cx="317460" cy="228571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88479970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icture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7504" y="548680"/>
            <a:ext cx="8928992" cy="5976664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16.03.2021</a:t>
            </a:fld>
            <a:endParaRPr lang="cs-CZ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8464" y="104085"/>
            <a:ext cx="317460" cy="228571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80661472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16.03.2021</a:t>
            </a:fld>
            <a:endParaRPr lang="cs-CZ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8464" y="104085"/>
            <a:ext cx="317460" cy="228571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5745010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16.03.2021</a:t>
            </a:fld>
            <a:endParaRPr lang="cs-CZ" dirty="0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  <p:sp>
        <p:nvSpPr>
          <p:cNvPr id="19" name="Title 18"/>
          <p:cNvSpPr>
            <a:spLocks noGrp="1"/>
          </p:cNvSpPr>
          <p:nvPr>
            <p:ph type="title"/>
          </p:nvPr>
        </p:nvSpPr>
        <p:spPr>
          <a:xfrm>
            <a:off x="0" y="3212976"/>
            <a:ext cx="9144000" cy="404664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7504" y="476672"/>
            <a:ext cx="8928992" cy="6048672"/>
          </a:xfrm>
        </p:spPr>
        <p:txBody>
          <a:bodyPr vert="eaVert"/>
          <a:lstStyle/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16.03.2021</a:t>
            </a:fld>
            <a:endParaRPr lang="cs-CZ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8464" y="104085"/>
            <a:ext cx="317460" cy="228571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266028428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1" name="Rectangle 1027"/>
          <p:cNvSpPr>
            <a:spLocks noGrp="1" noChangeArrowheads="1"/>
          </p:cNvSpPr>
          <p:nvPr>
            <p:ph type="ctrTitle"/>
          </p:nvPr>
        </p:nvSpPr>
        <p:spPr>
          <a:xfrm>
            <a:off x="0" y="1524000"/>
            <a:ext cx="9144000" cy="823913"/>
          </a:xfrm>
        </p:spPr>
        <p:txBody>
          <a:bodyPr/>
          <a:lstStyle>
            <a:lvl1pPr algn="ctr">
              <a:defRPr sz="48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65892" name="Rectangle 1028"/>
          <p:cNvSpPr>
            <a:spLocks noGrp="1" noChangeArrowheads="1"/>
          </p:cNvSpPr>
          <p:nvPr>
            <p:ph type="subTitle" idx="1"/>
          </p:nvPr>
        </p:nvSpPr>
        <p:spPr>
          <a:xfrm>
            <a:off x="152400" y="2667000"/>
            <a:ext cx="8839200" cy="3962400"/>
          </a:xfrm>
          <a:noFill/>
        </p:spPr>
        <p:txBody>
          <a:bodyPr/>
          <a:lstStyle>
            <a:lvl1pPr algn="ctr">
              <a:defRPr sz="3200">
                <a:solidFill>
                  <a:schemeClr val="bg1"/>
                </a:solidFill>
                <a:latin typeface="Arial" charset="0"/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774839539"/>
      </p:ext>
    </p:extLst>
  </p:cSld>
  <p:clrMapOvr>
    <a:masterClrMapping/>
  </p:clrMapOvr>
  <p:transition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0"/>
            <a:ext cx="7315200" cy="4572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152400" y="533400"/>
            <a:ext cx="8839200" cy="61722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A39DBE-DA53-4BB8-A854-D9C4CA29EB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5444417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107504" y="548680"/>
            <a:ext cx="4320480" cy="5904656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716016" y="548680"/>
            <a:ext cx="4320480" cy="5904656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4572000" y="476672"/>
            <a:ext cx="0" cy="6048672"/>
          </a:xfrm>
          <a:prstGeom prst="line">
            <a:avLst/>
          </a:prstGeom>
          <a:ln w="508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16.03.2021</a:t>
            </a:fld>
            <a:endParaRPr lang="cs-CZ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9512" y="548680"/>
            <a:ext cx="4328220" cy="36004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 algn="r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dirty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4008" y="548680"/>
            <a:ext cx="4392488" cy="36004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kumimoji="0" lang="en-US" sz="2400" b="1" kern="1200" dirty="0" smtClean="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dirty="0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179512" y="980728"/>
            <a:ext cx="4316288" cy="5544616"/>
          </a:xfrm>
        </p:spPr>
        <p:txBody>
          <a:bodyPr/>
          <a:lstStyle/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980728"/>
            <a:ext cx="4388296" cy="5544616"/>
          </a:xfrm>
        </p:spPr>
        <p:txBody>
          <a:bodyPr/>
          <a:lstStyle/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4572000" y="476672"/>
            <a:ext cx="0" cy="6048672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16.03.2021</a:t>
            </a:fld>
            <a:endParaRPr lang="cs-CZ" dirty="0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riple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9512" y="548680"/>
            <a:ext cx="2736304" cy="36004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 algn="r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dirty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156176" y="548680"/>
            <a:ext cx="2880320" cy="36004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kumimoji="0" lang="en-US" sz="2400" b="1" kern="1200" dirty="0" smtClean="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dirty="0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179512" y="980728"/>
            <a:ext cx="2736304" cy="5544616"/>
          </a:xfrm>
        </p:spPr>
        <p:txBody>
          <a:bodyPr/>
          <a:lstStyle/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6156176" y="980728"/>
            <a:ext cx="2880320" cy="5544616"/>
          </a:xfrm>
        </p:spPr>
        <p:txBody>
          <a:bodyPr/>
          <a:lstStyle/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6084168" y="476672"/>
            <a:ext cx="0" cy="6048672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16.03.2021</a:t>
            </a:fld>
            <a:endParaRPr lang="cs-CZ" dirty="0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2987824" y="476672"/>
            <a:ext cx="0" cy="6048672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Content Placeholder 12"/>
          <p:cNvSpPr>
            <a:spLocks noGrp="1"/>
          </p:cNvSpPr>
          <p:nvPr>
            <p:ph sz="quarter" idx="13"/>
          </p:nvPr>
        </p:nvSpPr>
        <p:spPr>
          <a:xfrm>
            <a:off x="3059832" y="977254"/>
            <a:ext cx="2952328" cy="5544616"/>
          </a:xfrm>
        </p:spPr>
        <p:txBody>
          <a:bodyPr/>
          <a:lstStyle/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4"/>
          </p:nvPr>
        </p:nvSpPr>
        <p:spPr>
          <a:xfrm>
            <a:off x="3059832" y="548680"/>
            <a:ext cx="2952328" cy="36004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kumimoji="0" lang="en-US" sz="2400" b="1" kern="1200" dirty="0" smtClean="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313821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16.03.2021</a:t>
            </a:fld>
            <a:endParaRPr lang="cs-CZ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16.03.2021</a:t>
            </a:fld>
            <a:endParaRPr lang="cs-CZ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516216" y="548680"/>
            <a:ext cx="2520280" cy="5904656"/>
          </a:xfrm>
        </p:spPr>
        <p:txBody>
          <a:bodyPr vert="horz">
            <a:normAutofit/>
          </a:bodyPr>
          <a:lstStyle>
            <a:lvl1pPr marL="0" indent="0" algn="l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 kumimoji="0" lang="en-US" sz="2400" kern="1200" dirty="0" smtClean="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lvl1pPr>
            <a:lvl2pPr algn="l" rtl="0" eaLnBrk="1" latinLnBrk="0" hangingPunct="1">
              <a:buFont typeface="Arial" pitchFamily="34" charset="0"/>
              <a:buChar char="•"/>
              <a:defRPr kumimoji="0" lang="en-US" sz="20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rtl="0" eaLnBrk="1" latinLnBrk="0" hangingPunct="1">
              <a:buFont typeface="Arial" pitchFamily="34" charset="0"/>
              <a:buChar char="•"/>
              <a:defRPr kumimoji="0" lang="en-US" sz="1800" kern="1200" dirty="0" smtClean="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lvl3pPr>
            <a:lvl4pPr algn="l" rtl="0" eaLnBrk="1" latinLnBrk="0" hangingPunct="1">
              <a:buFont typeface="Arial" pitchFamily="34" charset="0"/>
              <a:buChar char="•"/>
              <a:defRPr kumimoji="0" lang="en-US" sz="1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rtl="0" eaLnBrk="1" latinLnBrk="0" hangingPunct="1">
              <a:buNone/>
              <a:defRPr kumimoji="0" lang="en-US" sz="1400" b="1" kern="1200" dirty="0">
                <a:solidFill>
                  <a:schemeClr val="accent5"/>
                </a:solidFill>
                <a:latin typeface="Consolas" pitchFamily="49" charset="0"/>
                <a:ea typeface="+mn-ea"/>
                <a:cs typeface="Consolas" pitchFamily="49" charset="0"/>
              </a:defRPr>
            </a:lvl5pPr>
          </a:lstStyle>
          <a:p>
            <a:pPr marL="274320" lvl="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6000"/>
              <a:buFont typeface="Wingdings 3"/>
              <a:buChar char=""/>
            </a:pPr>
            <a:r>
              <a:rPr lang="en-US" dirty="0"/>
              <a:t>Click to edit Master text styles</a:t>
            </a:r>
          </a:p>
          <a:p>
            <a:pPr marL="548640" lvl="1" indent="-274320" algn="l" rtl="0" eaLnBrk="1" latinLnBrk="0" hangingPunct="1">
              <a:spcBef>
                <a:spcPts val="500"/>
              </a:spcBef>
              <a:buClr>
                <a:schemeClr val="tx1"/>
              </a:buClr>
              <a:buSzPct val="76000"/>
              <a:buFont typeface="Wingdings 3"/>
              <a:buChar char=""/>
            </a:pPr>
            <a:r>
              <a:rPr lang="en-US" dirty="0"/>
              <a:t>Second level</a:t>
            </a:r>
          </a:p>
          <a:p>
            <a:pPr marL="822960" lvl="2" indent="-228600" algn="l" rtl="0" eaLnBrk="1" latinLnBrk="0" hangingPunct="1">
              <a:spcBef>
                <a:spcPts val="500"/>
              </a:spcBef>
              <a:buClr>
                <a:schemeClr val="accent6"/>
              </a:buClr>
              <a:buSzPct val="76000"/>
              <a:buFont typeface="Wingdings" pitchFamily="2" charset="2"/>
              <a:buChar char="§"/>
            </a:pPr>
            <a:r>
              <a:rPr lang="en-US" dirty="0"/>
              <a:t>Third level</a:t>
            </a:r>
          </a:p>
          <a:p>
            <a:pPr marL="1097280" lvl="3" indent="-228600" algn="l" rtl="0" eaLnBrk="1" latinLnBrk="0" hangingPunct="1">
              <a:spcBef>
                <a:spcPts val="400"/>
              </a:spcBef>
              <a:buClr>
                <a:schemeClr val="tx1"/>
              </a:buClr>
              <a:buSzPct val="70000"/>
              <a:buFont typeface="Wingdings" pitchFamily="2" charset="2"/>
              <a:buChar char="§"/>
            </a:pPr>
            <a:r>
              <a:rPr lang="en-US" dirty="0"/>
              <a:t>Fourth level</a:t>
            </a:r>
          </a:p>
          <a:p>
            <a:pPr marL="180000" lvl="4" indent="-228600" algn="l" rtl="0" eaLnBrk="1" latinLnBrk="0" hangingPunct="1"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  <a:buSzPct val="70000"/>
              <a:buFont typeface="Wingdings"/>
              <a:buNone/>
            </a:pPr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107504" y="548680"/>
            <a:ext cx="6120680" cy="5904656"/>
          </a:xfrm>
        </p:spPr>
        <p:txBody>
          <a:bodyPr/>
          <a:lstStyle/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6372200" y="476672"/>
            <a:ext cx="0" cy="6048672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16.03.2021</a:t>
            </a:fld>
            <a:endParaRPr lang="cs-CZ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8.xml"/><Relationship Id="rId18" Type="http://schemas.openxmlformats.org/officeDocument/2006/relationships/theme" Target="../theme/theme2.xml"/><Relationship Id="rId3" Type="http://schemas.openxmlformats.org/officeDocument/2006/relationships/slideLayout" Target="../slideLayouts/slideLayout18.xml"/><Relationship Id="rId7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7.xml"/><Relationship Id="rId17" Type="http://schemas.openxmlformats.org/officeDocument/2006/relationships/slideLayout" Target="../slideLayouts/slideLayout32.xml"/><Relationship Id="rId2" Type="http://schemas.openxmlformats.org/officeDocument/2006/relationships/slideLayout" Target="../slideLayouts/slideLayout17.xml"/><Relationship Id="rId16" Type="http://schemas.openxmlformats.org/officeDocument/2006/relationships/slideLayout" Target="../slideLayouts/slideLayout31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0.xml"/><Relationship Id="rId15" Type="http://schemas.openxmlformats.org/officeDocument/2006/relationships/slideLayout" Target="../slideLayouts/slideLayout30.xml"/><Relationship Id="rId10" Type="http://schemas.openxmlformats.org/officeDocument/2006/relationships/slideLayout" Target="../slideLayouts/slideLayout25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Relationship Id="rId14" Type="http://schemas.openxmlformats.org/officeDocument/2006/relationships/slideLayout" Target="../slideLayouts/slideLayout2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404664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none"/>
        </p:style>
        <p:txBody>
          <a:bodyPr vert="horz" anchor="ctr" anchorCtr="0">
            <a:noAutofit/>
          </a:bodyPr>
          <a:lstStyle/>
          <a:p>
            <a:r>
              <a:rPr kumimoji="0" lang="en-US" dirty="0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107504" y="548680"/>
            <a:ext cx="8928992" cy="5904656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dirty="0"/>
              <a:t>Click to edit Master text styles</a:t>
            </a:r>
            <a:r>
              <a:rPr kumimoji="0" lang="cs-CZ" dirty="0"/>
              <a:t> </a:t>
            </a:r>
            <a:r>
              <a:rPr kumimoji="0" lang="en-US" dirty="0"/>
              <a:t>!@#$%^&amp;*(){}|:"&lt;&gt;?</a:t>
            </a:r>
          </a:p>
          <a:p>
            <a:pPr lvl="1" eaLnBrk="1" latinLnBrk="0" hangingPunct="1"/>
            <a:r>
              <a:rPr kumimoji="0" lang="en-US" dirty="0"/>
              <a:t>Second level</a:t>
            </a:r>
            <a:r>
              <a:rPr kumimoji="0" lang="cs-CZ" dirty="0"/>
              <a:t> +</a:t>
            </a:r>
            <a:r>
              <a:rPr kumimoji="0" lang="cs-CZ" dirty="0" err="1"/>
              <a:t>ěščřžýáíéúů</a:t>
            </a:r>
            <a:endParaRPr kumimoji="0" lang="en-US" dirty="0"/>
          </a:p>
          <a:p>
            <a:pPr lvl="2" eaLnBrk="1" latinLnBrk="0" hangingPunct="1"/>
            <a:r>
              <a:rPr kumimoji="0" lang="en-US" dirty="0"/>
              <a:t>Third level</a:t>
            </a:r>
          </a:p>
          <a:p>
            <a:pPr lvl="3" eaLnBrk="1" latinLnBrk="0" hangingPunct="1"/>
            <a:r>
              <a:rPr kumimoji="0" lang="en-US" dirty="0"/>
              <a:t>Fourth level</a:t>
            </a:r>
          </a:p>
          <a:p>
            <a:pPr lvl="4" eaLnBrk="1" latinLnBrk="0" hangingPunct="1"/>
            <a:r>
              <a:rPr kumimoji="0" lang="en-US" dirty="0"/>
              <a:t>Fifth level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0" y="6597352"/>
            <a:ext cx="8604448" cy="260648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none"/>
        </p:style>
        <p:txBody>
          <a:bodyPr vert="horz" anchor="ctr" anchorCtr="0"/>
          <a:lstStyle>
            <a:lvl1pPr algn="l" eaLnBrk="1" latinLnBrk="0" hangingPunct="1">
              <a:defRPr kumimoji="0" sz="1000" b="0" cap="none" spc="0">
                <a:ln>
                  <a:noFill/>
                </a:ln>
                <a:solidFill>
                  <a:schemeClr val="bg1"/>
                </a:solidFill>
                <a:effectLst/>
              </a:defRPr>
            </a:lvl1pPr>
          </a:lstStyle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04448" y="6597352"/>
            <a:ext cx="539552" cy="260648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none"/>
        </p:style>
        <p:txBody>
          <a:bodyPr vert="horz" anchor="ctr" anchorCtr="0"/>
          <a:lstStyle>
            <a:lvl1pPr algn="l" eaLnBrk="1" latinLnBrk="0" hangingPunct="1">
              <a:defRPr kumimoji="0" sz="1000" b="0" cap="none" spc="0">
                <a:ln>
                  <a:noFill/>
                </a:ln>
                <a:solidFill>
                  <a:schemeClr val="bg1"/>
                </a:solidFill>
                <a:effectLst/>
              </a:defRPr>
            </a:lvl1pPr>
          </a:lstStyle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7452320" y="6597352"/>
            <a:ext cx="1136920" cy="2606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000" b="0" cap="none" spc="0">
                <a:ln>
                  <a:noFill/>
                </a:ln>
                <a:solidFill>
                  <a:schemeClr val="bg1"/>
                </a:solidFill>
                <a:effectLst/>
              </a:defRPr>
            </a:lvl1pPr>
          </a:lstStyle>
          <a:p>
            <a:fld id="{E913C56C-3800-47C1-AF78-44E226C2CC5B}" type="datetime1">
              <a:rPr lang="cs-CZ" smtClean="0"/>
              <a:pPr/>
              <a:t>16.03.2021</a:t>
            </a:fld>
            <a:endParaRPr lang="cs-CZ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8464" y="104085"/>
            <a:ext cx="317460" cy="228571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77" r:id="rId6"/>
    <p:sldLayoutId id="2147483666" r:id="rId7"/>
    <p:sldLayoutId id="2147483667" r:id="rId8"/>
    <p:sldLayoutId id="2147483668" r:id="rId9"/>
    <p:sldLayoutId id="2147483675" r:id="rId10"/>
    <p:sldLayoutId id="2147483676" r:id="rId11"/>
    <p:sldLayoutId id="2147483672" r:id="rId12"/>
    <p:sldLayoutId id="2147483669" r:id="rId13"/>
    <p:sldLayoutId id="2147483670" r:id="rId14"/>
    <p:sldLayoutId id="2147483671" r:id="rId15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2400" b="0" kern="1200" cap="none" spc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400" kern="1200">
          <a:solidFill>
            <a:schemeClr val="accent6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tx1"/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accent6"/>
        </a:buClr>
        <a:buSzPct val="76000"/>
        <a:buFont typeface="Wingdings" pitchFamily="2" charset="2"/>
        <a:buChar char="§"/>
        <a:defRPr kumimoji="0" sz="1800" kern="1200">
          <a:solidFill>
            <a:schemeClr val="accent6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tx1"/>
        </a:buClr>
        <a:buSzPct val="70000"/>
        <a:buFont typeface="Wingdings" pitchFamily="2" charset="2"/>
        <a:buChar char="§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80000" indent="-228600" algn="l" rtl="0" eaLnBrk="1" latinLnBrk="0" hangingPunct="1">
        <a:spcBef>
          <a:spcPts val="600"/>
        </a:spcBef>
        <a:spcAft>
          <a:spcPts val="600"/>
        </a:spcAft>
        <a:buClr>
          <a:schemeClr val="accent2"/>
        </a:buClr>
        <a:buSzPct val="70000"/>
        <a:buFont typeface="Wingdings"/>
        <a:buNone/>
        <a:defRPr kumimoji="0" lang="en-US" sz="1400" b="1" kern="1200" dirty="0">
          <a:solidFill>
            <a:schemeClr val="accent5"/>
          </a:solidFill>
          <a:latin typeface="Consolas" pitchFamily="49" charset="0"/>
          <a:ea typeface="+mn-ea"/>
          <a:cs typeface="Consolas" pitchFamily="49" charset="0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404664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none"/>
        </p:style>
        <p:txBody>
          <a:bodyPr vert="horz" anchor="ctr" anchorCtr="0">
            <a:noAutofit/>
          </a:bodyPr>
          <a:lstStyle/>
          <a:p>
            <a:r>
              <a:rPr kumimoji="0" lang="en-US" dirty="0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107504" y="548680"/>
            <a:ext cx="8928992" cy="5904656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dirty="0"/>
              <a:t>Click to edit Master text styles</a:t>
            </a:r>
            <a:r>
              <a:rPr kumimoji="0" lang="cs-CZ" dirty="0"/>
              <a:t> </a:t>
            </a:r>
            <a:r>
              <a:rPr kumimoji="0" lang="en-US" dirty="0"/>
              <a:t>!@#$%^&amp;*(){}|:"&lt;&gt;?</a:t>
            </a:r>
          </a:p>
          <a:p>
            <a:pPr lvl="1" eaLnBrk="1" latinLnBrk="0" hangingPunct="1"/>
            <a:r>
              <a:rPr kumimoji="0" lang="en-US" dirty="0"/>
              <a:t>Second level</a:t>
            </a:r>
            <a:r>
              <a:rPr kumimoji="0" lang="cs-CZ" dirty="0"/>
              <a:t> +</a:t>
            </a:r>
            <a:r>
              <a:rPr kumimoji="0" lang="cs-CZ" dirty="0" err="1"/>
              <a:t>ěščřžýáíéúů</a:t>
            </a:r>
            <a:endParaRPr kumimoji="0" lang="en-US" dirty="0"/>
          </a:p>
          <a:p>
            <a:pPr lvl="2" eaLnBrk="1" latinLnBrk="0" hangingPunct="1"/>
            <a:r>
              <a:rPr kumimoji="0" lang="en-US" dirty="0"/>
              <a:t>Third level</a:t>
            </a:r>
          </a:p>
          <a:p>
            <a:pPr lvl="3" eaLnBrk="1" latinLnBrk="0" hangingPunct="1"/>
            <a:r>
              <a:rPr kumimoji="0" lang="en-US" dirty="0"/>
              <a:t>Fourth level</a:t>
            </a:r>
          </a:p>
          <a:p>
            <a:pPr lvl="4" eaLnBrk="1" latinLnBrk="0" hangingPunct="1"/>
            <a:r>
              <a:rPr kumimoji="0" lang="en-US" dirty="0"/>
              <a:t>Fifth level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0" y="6597352"/>
            <a:ext cx="8604448" cy="260648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none"/>
        </p:style>
        <p:txBody>
          <a:bodyPr vert="horz" anchor="ctr" anchorCtr="0"/>
          <a:lstStyle>
            <a:lvl1pPr algn="l" eaLnBrk="1" latinLnBrk="0" hangingPunct="1">
              <a:defRPr kumimoji="0" sz="1000" b="0" cap="none" spc="0">
                <a:ln>
                  <a:noFill/>
                </a:ln>
                <a:solidFill>
                  <a:schemeClr val="bg1"/>
                </a:solidFill>
                <a:effectLst/>
              </a:defRPr>
            </a:lvl1pPr>
          </a:lstStyle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04448" y="6597352"/>
            <a:ext cx="539552" cy="260648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none"/>
        </p:style>
        <p:txBody>
          <a:bodyPr vert="horz" anchor="ctr" anchorCtr="0"/>
          <a:lstStyle>
            <a:lvl1pPr algn="l" eaLnBrk="1" latinLnBrk="0" hangingPunct="1">
              <a:defRPr kumimoji="0" sz="1000" b="0" cap="none" spc="0">
                <a:ln>
                  <a:noFill/>
                </a:ln>
                <a:solidFill>
                  <a:schemeClr val="bg1"/>
                </a:solidFill>
                <a:effectLst/>
              </a:defRPr>
            </a:lvl1pPr>
          </a:lstStyle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7452320" y="6597352"/>
            <a:ext cx="1136920" cy="2606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000" b="0" cap="none" spc="0">
                <a:ln>
                  <a:noFill/>
                </a:ln>
                <a:solidFill>
                  <a:schemeClr val="bg1"/>
                </a:solidFill>
                <a:effectLst/>
              </a:defRPr>
            </a:lvl1pPr>
          </a:lstStyle>
          <a:p>
            <a:fld id="{E913C56C-3800-47C1-AF78-44E226C2CC5B}" type="datetime1">
              <a:rPr lang="cs-CZ" smtClean="0"/>
              <a:pPr/>
              <a:t>16.03.2021</a:t>
            </a:fld>
            <a:endParaRPr lang="cs-CZ" dirty="0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8464" y="104085"/>
            <a:ext cx="317460" cy="228571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7007351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2400" b="0" kern="1200" cap="none" spc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400" kern="1200">
          <a:solidFill>
            <a:schemeClr val="accent6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tx1"/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accent6"/>
        </a:buClr>
        <a:buSzPct val="76000"/>
        <a:buFont typeface="Wingdings" pitchFamily="2" charset="2"/>
        <a:buChar char="§"/>
        <a:defRPr kumimoji="0" sz="1800" kern="1200">
          <a:solidFill>
            <a:schemeClr val="accent6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tx1"/>
        </a:buClr>
        <a:buSzPct val="70000"/>
        <a:buFont typeface="Wingdings" pitchFamily="2" charset="2"/>
        <a:buChar char="§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80000" indent="-228600" algn="l" rtl="0" eaLnBrk="1" latinLnBrk="0" hangingPunct="1">
        <a:spcBef>
          <a:spcPts val="600"/>
        </a:spcBef>
        <a:spcAft>
          <a:spcPts val="600"/>
        </a:spcAft>
        <a:buClr>
          <a:schemeClr val="accent2"/>
        </a:buClr>
        <a:buSzPct val="70000"/>
        <a:buFont typeface="Wingdings"/>
        <a:buNone/>
        <a:defRPr kumimoji="0" lang="en-US" sz="1400" b="1" kern="1200" dirty="0">
          <a:solidFill>
            <a:schemeClr val="accent5"/>
          </a:solidFill>
          <a:latin typeface="Consolas" pitchFamily="49" charset="0"/>
          <a:ea typeface="+mn-ea"/>
          <a:cs typeface="Consolas" pitchFamily="49" charset="0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/>
        </p:nvCxnSpPr>
        <p:spPr bwMode="auto">
          <a:xfrm>
            <a:off x="0" y="0"/>
            <a:ext cx="914400" cy="0"/>
          </a:xfrm>
          <a:prstGeom prst="line">
            <a:avLst/>
          </a:prstGeom>
          <a:solidFill>
            <a:schemeClr val="accent1"/>
          </a:solidFill>
          <a:ln w="0" cap="flat" cmpd="sng" algn="ctr">
            <a:solidFill>
              <a:srgbClr val="FBFF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</a:extLst>
        </p:spPr>
      </p:cxnSp>
      <p:sp>
        <p:nvSpPr>
          <p:cNvPr id="231426" name="Rectangle 1026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1524000"/>
            <a:ext cx="9144000" cy="823913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sz="4800" noProof="1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std::tuple</a:t>
            </a:r>
            <a:endParaRPr lang="cs-CZ" sz="4800" noProof="1">
              <a:solidFill>
                <a:srgbClr val="FFFF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4276" name="Rectangle 1027"/>
          <p:cNvSpPr>
            <a:spLocks noGrp="1" noChangeArrowheads="1"/>
          </p:cNvSpPr>
          <p:nvPr>
            <p:ph type="subTitle" idx="4294967295"/>
          </p:nvPr>
        </p:nvSpPr>
        <p:spPr>
          <a:xfrm>
            <a:off x="152400" y="2667000"/>
            <a:ext cx="8839200" cy="39624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</a:extLst>
        </p:spPr>
        <p:txBody>
          <a:bodyPr/>
          <a:lstStyle/>
          <a:p>
            <a:pPr marL="0" indent="0" algn="ctr" eaLnBrk="1" hangingPunct="1">
              <a:buFont typeface="Wingdings" pitchFamily="2" charset="2"/>
              <a:buNone/>
            </a:pPr>
            <a:r>
              <a:rPr lang="en-US" altLang="en-US" sz="3200" noProof="1">
                <a:solidFill>
                  <a:schemeClr val="bg1"/>
                </a:solidFill>
                <a:latin typeface="Arial" charset="0"/>
              </a:rPr>
              <a:t>Perfect forwarding</a:t>
            </a:r>
          </a:p>
        </p:txBody>
      </p:sp>
    </p:spTree>
    <p:extLst>
      <p:ext uri="{BB962C8B-B14F-4D97-AF65-F5344CB8AC3E}">
        <p14:creationId xmlns:p14="http://schemas.microsoft.com/office/powerpoint/2010/main" val="16547661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/>
        </p:nvCxnSpPr>
        <p:spPr bwMode="auto">
          <a:xfrm>
            <a:off x="0" y="0"/>
            <a:ext cx="914400" cy="0"/>
          </a:xfrm>
          <a:prstGeom prst="line">
            <a:avLst/>
          </a:prstGeom>
          <a:solidFill>
            <a:schemeClr val="accent1"/>
          </a:solidFill>
          <a:ln w="0" cap="flat" cmpd="sng" algn="ctr">
            <a:solidFill>
              <a:srgbClr val="FBFF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</a:extLst>
        </p:spPr>
      </p:cxnSp>
      <p:sp>
        <p:nvSpPr>
          <p:cNvPr id="5325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the </a:t>
            </a:r>
            <a:r>
              <a:rPr lang="en-US" altLang="en-US" dirty="0" err="1"/>
              <a:t>std</a:t>
            </a:r>
            <a:r>
              <a:rPr lang="en-US" altLang="en-US" dirty="0"/>
              <a:t>::tuple template – usage</a:t>
            </a:r>
            <a:endParaRPr lang="cs-CZ" altLang="en-US" noProof="1"/>
          </a:p>
        </p:txBody>
      </p:sp>
      <p:sp>
        <p:nvSpPr>
          <p:cNvPr id="53252" name="Rectangle 3"/>
          <p:cNvSpPr>
            <a:spLocks noGrp="1" noChangeArrowheads="1"/>
          </p:cNvSpPr>
          <p:nvPr>
            <p:ph type="body" idx="13"/>
          </p:nvPr>
        </p:nvSpPr>
        <p:spPr>
          <a:xfrm>
            <a:off x="107950" y="549275"/>
            <a:ext cx="8928100" cy="5903913"/>
          </a:xfrm>
        </p:spPr>
        <p:txBody>
          <a:bodyPr>
            <a:normAutofit/>
          </a:bodyPr>
          <a:lstStyle/>
          <a:p>
            <a:pPr lvl="1"/>
            <a:r>
              <a:rPr lang="en-US" altLang="en-US" dirty="0"/>
              <a:t>How do we iterate over the elements of a tuple?</a:t>
            </a:r>
          </a:p>
          <a:p>
            <a:pPr lvl="4"/>
            <a:r>
              <a:rPr lang="en-US" altLang="en-US" dirty="0"/>
              <a:t>template&lt; </a:t>
            </a:r>
            <a:r>
              <a:rPr lang="en-US" altLang="en-US" dirty="0" err="1"/>
              <a:t>typename</a:t>
            </a:r>
            <a:r>
              <a:rPr lang="en-US" altLang="en-US" dirty="0"/>
              <a:t> T, </a:t>
            </a:r>
            <a:r>
              <a:rPr lang="en-US" altLang="en-US" dirty="0" err="1"/>
              <a:t>typename</a:t>
            </a:r>
            <a:r>
              <a:rPr lang="en-US" altLang="en-US" dirty="0"/>
              <a:t> F&gt; </a:t>
            </a:r>
          </a:p>
          <a:p>
            <a:pPr lvl="4"/>
            <a:r>
              <a:rPr lang="en-US" altLang="en-US" dirty="0"/>
              <a:t>void </a:t>
            </a:r>
            <a:r>
              <a:rPr lang="en-US" altLang="en-US" dirty="0" err="1"/>
              <a:t>for_each_element</a:t>
            </a:r>
            <a:r>
              <a:rPr lang="en-US" altLang="en-US" dirty="0"/>
              <a:t>( T &amp;&amp; t, F &amp;&amp; f)</a:t>
            </a:r>
          </a:p>
          <a:p>
            <a:pPr lvl="4"/>
            <a:r>
              <a:rPr lang="en-US" altLang="en-US" dirty="0"/>
              <a:t>{</a:t>
            </a:r>
          </a:p>
          <a:p>
            <a:pPr lvl="4"/>
            <a:r>
              <a:rPr lang="en-US" altLang="en-US" dirty="0"/>
              <a:t>  for ( </a:t>
            </a:r>
            <a:r>
              <a:rPr lang="en-US" altLang="en-US" dirty="0" err="1"/>
              <a:t>std</a:t>
            </a:r>
            <a:r>
              <a:rPr lang="en-US" altLang="en-US" dirty="0"/>
              <a:t>::</a:t>
            </a:r>
            <a:r>
              <a:rPr lang="en-US" altLang="en-US" dirty="0" err="1"/>
              <a:t>size_t</a:t>
            </a:r>
            <a:r>
              <a:rPr lang="en-US" altLang="en-US" dirty="0"/>
              <a:t> I = 0; I &lt; t::size(); ++ I)</a:t>
            </a:r>
          </a:p>
          <a:p>
            <a:pPr lvl="4"/>
            <a:r>
              <a:rPr lang="en-US" altLang="en-US" dirty="0"/>
              <a:t>    f( </a:t>
            </a:r>
            <a:r>
              <a:rPr lang="en-US" altLang="en-US" dirty="0" err="1"/>
              <a:t>std</a:t>
            </a:r>
            <a:r>
              <a:rPr lang="en-US" altLang="en-US" dirty="0"/>
              <a:t>::get&lt; I&gt;( t));</a:t>
            </a:r>
          </a:p>
          <a:p>
            <a:pPr lvl="4"/>
            <a:r>
              <a:rPr lang="en-US" altLang="en-US" dirty="0"/>
              <a:t>}</a:t>
            </a:r>
          </a:p>
          <a:p>
            <a:pPr lvl="2"/>
            <a:r>
              <a:rPr lang="en-US" altLang="en-US" dirty="0">
                <a:solidFill>
                  <a:srgbClr val="FF0000"/>
                </a:solidFill>
              </a:rPr>
              <a:t>No</a:t>
            </a:r>
            <a:r>
              <a:rPr lang="en-US" altLang="en-US" dirty="0"/>
              <a:t>! </a:t>
            </a:r>
            <a:r>
              <a:rPr lang="en-US" altLang="en-US" dirty="0" err="1"/>
              <a:t>std</a:t>
            </a:r>
            <a:r>
              <a:rPr lang="en-US" altLang="en-US" dirty="0"/>
              <a:t>::get&lt; I&gt; requires </a:t>
            </a:r>
            <a:r>
              <a:rPr lang="en-US" altLang="en-US" dirty="0">
                <a:solidFill>
                  <a:srgbClr val="FF0000"/>
                </a:solidFill>
              </a:rPr>
              <a:t>constant</a:t>
            </a:r>
            <a:r>
              <a:rPr lang="en-US" altLang="en-US" dirty="0"/>
              <a:t> I</a:t>
            </a:r>
          </a:p>
          <a:p>
            <a:pPr lvl="3"/>
            <a:r>
              <a:rPr lang="en-US" altLang="en-US" dirty="0" err="1"/>
              <a:t>std</a:t>
            </a:r>
            <a:r>
              <a:rPr lang="en-US" altLang="en-US" dirty="0"/>
              <a:t>::get&lt; I&gt; returns different types for different I</a:t>
            </a:r>
          </a:p>
        </p:txBody>
      </p:sp>
    </p:spTree>
    <p:extLst>
      <p:ext uri="{BB962C8B-B14F-4D97-AF65-F5344CB8AC3E}">
        <p14:creationId xmlns:p14="http://schemas.microsoft.com/office/powerpoint/2010/main" val="41423970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/>
        </p:nvCxnSpPr>
        <p:spPr bwMode="auto">
          <a:xfrm>
            <a:off x="0" y="0"/>
            <a:ext cx="914400" cy="0"/>
          </a:xfrm>
          <a:prstGeom prst="line">
            <a:avLst/>
          </a:prstGeom>
          <a:solidFill>
            <a:schemeClr val="accent1"/>
          </a:solidFill>
          <a:ln w="0" cap="flat" cmpd="sng" algn="ctr">
            <a:solidFill>
              <a:srgbClr val="FBFF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</a:extLst>
        </p:spPr>
      </p:cxnSp>
      <p:sp>
        <p:nvSpPr>
          <p:cNvPr id="5325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the </a:t>
            </a:r>
            <a:r>
              <a:rPr lang="en-US" altLang="en-US" dirty="0" err="1"/>
              <a:t>std</a:t>
            </a:r>
            <a:r>
              <a:rPr lang="en-US" altLang="en-US" dirty="0"/>
              <a:t>::tuple template – usage</a:t>
            </a:r>
            <a:endParaRPr lang="cs-CZ" altLang="en-US" noProof="1"/>
          </a:p>
        </p:txBody>
      </p:sp>
      <p:sp>
        <p:nvSpPr>
          <p:cNvPr id="53252" name="Rectangle 3"/>
          <p:cNvSpPr>
            <a:spLocks noGrp="1" noChangeArrowheads="1"/>
          </p:cNvSpPr>
          <p:nvPr>
            <p:ph type="body" idx="13"/>
          </p:nvPr>
        </p:nvSpPr>
        <p:spPr>
          <a:xfrm>
            <a:off x="107950" y="549275"/>
            <a:ext cx="8928100" cy="5903913"/>
          </a:xfrm>
        </p:spPr>
        <p:txBody>
          <a:bodyPr>
            <a:normAutofit/>
          </a:bodyPr>
          <a:lstStyle/>
          <a:p>
            <a:pPr lvl="1"/>
            <a:r>
              <a:rPr lang="en-US" altLang="en-US" dirty="0"/>
              <a:t>How do we iterate over the elements of a tuple?</a:t>
            </a:r>
          </a:p>
          <a:p>
            <a:pPr lvl="4"/>
            <a:r>
              <a:rPr lang="en-US" altLang="en-US" dirty="0"/>
              <a:t>template&lt; </a:t>
            </a:r>
            <a:r>
              <a:rPr lang="en-US" altLang="en-US" dirty="0" err="1"/>
              <a:t>typename</a:t>
            </a:r>
            <a:r>
              <a:rPr lang="en-US" altLang="en-US" dirty="0"/>
              <a:t> </a:t>
            </a:r>
            <a:r>
              <a:rPr lang="en-US" altLang="en-US" dirty="0">
                <a:solidFill>
                  <a:srgbClr val="FF0000"/>
                </a:solidFill>
              </a:rPr>
              <a:t>... Types</a:t>
            </a:r>
            <a:r>
              <a:rPr lang="en-US" altLang="en-US" dirty="0"/>
              <a:t>, </a:t>
            </a:r>
            <a:r>
              <a:rPr lang="en-US" altLang="en-US" dirty="0" err="1"/>
              <a:t>typename</a:t>
            </a:r>
            <a:r>
              <a:rPr lang="en-US" altLang="en-US" dirty="0"/>
              <a:t> F&gt; </a:t>
            </a:r>
          </a:p>
          <a:p>
            <a:pPr lvl="4"/>
            <a:r>
              <a:rPr lang="en-US" altLang="en-US" dirty="0"/>
              <a:t>void </a:t>
            </a:r>
            <a:r>
              <a:rPr lang="en-US" altLang="en-US" dirty="0" err="1"/>
              <a:t>for_each_element</a:t>
            </a:r>
            <a:r>
              <a:rPr lang="en-US" altLang="en-US" dirty="0"/>
              <a:t>( </a:t>
            </a:r>
            <a:r>
              <a:rPr lang="en-US" altLang="en-US" dirty="0" err="1"/>
              <a:t>std</a:t>
            </a:r>
            <a:r>
              <a:rPr lang="en-US" altLang="en-US" dirty="0"/>
              <a:t>::tuple&lt; </a:t>
            </a:r>
            <a:r>
              <a:rPr lang="en-US" altLang="en-US" dirty="0">
                <a:solidFill>
                  <a:srgbClr val="FF0000"/>
                </a:solidFill>
              </a:rPr>
              <a:t>Types ...</a:t>
            </a:r>
            <a:r>
              <a:rPr lang="en-US" altLang="en-US" dirty="0"/>
              <a:t>&gt; &amp; t, F &amp;&amp; f)</a:t>
            </a:r>
          </a:p>
          <a:p>
            <a:pPr lvl="4"/>
            <a:r>
              <a:rPr lang="en-US" altLang="en-US" dirty="0"/>
              <a:t>{</a:t>
            </a:r>
          </a:p>
          <a:p>
            <a:pPr lvl="4"/>
            <a:r>
              <a:rPr lang="en-US" altLang="en-US" dirty="0"/>
              <a:t>	f( </a:t>
            </a:r>
            <a:r>
              <a:rPr lang="en-US" altLang="en-US" dirty="0" err="1"/>
              <a:t>std</a:t>
            </a:r>
            <a:r>
              <a:rPr lang="en-US" altLang="en-US" dirty="0"/>
              <a:t>::get&lt; </a:t>
            </a:r>
            <a:r>
              <a:rPr lang="en-US" altLang="en-US" dirty="0">
                <a:solidFill>
                  <a:srgbClr val="FF0000"/>
                </a:solidFill>
              </a:rPr>
              <a:t>Types</a:t>
            </a:r>
            <a:r>
              <a:rPr lang="en-US" altLang="en-US" dirty="0"/>
              <a:t>&gt;( t)) </a:t>
            </a:r>
            <a:r>
              <a:rPr lang="en-US" altLang="en-US" dirty="0">
                <a:solidFill>
                  <a:srgbClr val="FF0000"/>
                </a:solidFill>
              </a:rPr>
              <a:t>...</a:t>
            </a:r>
            <a:r>
              <a:rPr lang="en-US" altLang="en-US" dirty="0"/>
              <a:t>;</a:t>
            </a:r>
          </a:p>
          <a:p>
            <a:pPr lvl="4"/>
            <a:r>
              <a:rPr lang="en-US" altLang="en-US" dirty="0"/>
              <a:t>}</a:t>
            </a:r>
          </a:p>
          <a:p>
            <a:pPr lvl="2"/>
            <a:r>
              <a:rPr lang="en-US" altLang="en-US" dirty="0" err="1"/>
              <a:t>std</a:t>
            </a:r>
            <a:r>
              <a:rPr lang="en-US" altLang="en-US" dirty="0"/>
              <a:t>::get&lt; T&gt;(t) returns the element which has the type T from the tuple t</a:t>
            </a:r>
          </a:p>
          <a:p>
            <a:pPr lvl="3"/>
            <a:r>
              <a:rPr lang="en-US" altLang="en-US" dirty="0"/>
              <a:t>but it </a:t>
            </a:r>
            <a:r>
              <a:rPr lang="en-US" altLang="en-US" dirty="0">
                <a:solidFill>
                  <a:srgbClr val="FF0000"/>
                </a:solidFill>
              </a:rPr>
              <a:t>fails</a:t>
            </a:r>
            <a:r>
              <a:rPr lang="en-US" altLang="en-US" dirty="0"/>
              <a:t> when T is present more than once</a:t>
            </a:r>
          </a:p>
          <a:p>
            <a:pPr lvl="2"/>
            <a:r>
              <a:rPr lang="en-US" altLang="en-US" dirty="0">
                <a:solidFill>
                  <a:srgbClr val="FF0000"/>
                </a:solidFill>
              </a:rPr>
              <a:t>statement</a:t>
            </a:r>
            <a:r>
              <a:rPr lang="en-US" altLang="en-US" dirty="0"/>
              <a:t> is </a:t>
            </a:r>
            <a:r>
              <a:rPr lang="en-US" altLang="en-US" dirty="0">
                <a:solidFill>
                  <a:srgbClr val="FF0000"/>
                </a:solidFill>
              </a:rPr>
              <a:t>not</a:t>
            </a:r>
            <a:r>
              <a:rPr lang="en-US" altLang="en-US" dirty="0"/>
              <a:t> a correct place for </a:t>
            </a:r>
            <a:r>
              <a:rPr lang="en-US" altLang="en-US" dirty="0">
                <a:solidFill>
                  <a:srgbClr val="FF0000"/>
                </a:solidFill>
              </a:rPr>
              <a:t>pack</a:t>
            </a:r>
            <a:r>
              <a:rPr lang="en-US" altLang="en-US" dirty="0"/>
              <a:t> </a:t>
            </a:r>
            <a:r>
              <a:rPr lang="en-US" altLang="en-US" dirty="0">
                <a:solidFill>
                  <a:srgbClr val="FF0000"/>
                </a:solidFill>
              </a:rPr>
              <a:t>expansion</a:t>
            </a:r>
          </a:p>
        </p:txBody>
      </p:sp>
    </p:spTree>
    <p:extLst>
      <p:ext uri="{BB962C8B-B14F-4D97-AF65-F5344CB8AC3E}">
        <p14:creationId xmlns:p14="http://schemas.microsoft.com/office/powerpoint/2010/main" val="6934416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/>
        </p:nvCxnSpPr>
        <p:spPr bwMode="auto">
          <a:xfrm>
            <a:off x="0" y="0"/>
            <a:ext cx="914400" cy="0"/>
          </a:xfrm>
          <a:prstGeom prst="line">
            <a:avLst/>
          </a:prstGeom>
          <a:solidFill>
            <a:schemeClr val="accent1"/>
          </a:solidFill>
          <a:ln w="0" cap="flat" cmpd="sng" algn="ctr">
            <a:solidFill>
              <a:srgbClr val="FBFF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</a:extLst>
        </p:spPr>
      </p:cxnSp>
      <p:sp>
        <p:nvSpPr>
          <p:cNvPr id="5325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the </a:t>
            </a:r>
            <a:r>
              <a:rPr lang="en-US" altLang="en-US" dirty="0" err="1"/>
              <a:t>std</a:t>
            </a:r>
            <a:r>
              <a:rPr lang="en-US" altLang="en-US" dirty="0"/>
              <a:t>::tuple template – usage</a:t>
            </a:r>
            <a:endParaRPr lang="cs-CZ" altLang="en-US" noProof="1"/>
          </a:p>
        </p:txBody>
      </p:sp>
      <p:sp>
        <p:nvSpPr>
          <p:cNvPr id="53252" name="Rectangle 3"/>
          <p:cNvSpPr>
            <a:spLocks noGrp="1" noChangeArrowheads="1"/>
          </p:cNvSpPr>
          <p:nvPr>
            <p:ph type="body" idx="13"/>
          </p:nvPr>
        </p:nvSpPr>
        <p:spPr>
          <a:xfrm>
            <a:off x="107950" y="549275"/>
            <a:ext cx="8928100" cy="5903913"/>
          </a:xfrm>
        </p:spPr>
        <p:txBody>
          <a:bodyPr>
            <a:normAutofit/>
          </a:bodyPr>
          <a:lstStyle/>
          <a:p>
            <a:pPr lvl="1"/>
            <a:r>
              <a:rPr lang="en-US" altLang="en-US" dirty="0"/>
              <a:t>How do we iterate over the elements of a tuple?</a:t>
            </a:r>
          </a:p>
          <a:p>
            <a:pPr lvl="4"/>
            <a:r>
              <a:rPr lang="en-US" altLang="en-US" dirty="0"/>
              <a:t>template&lt; </a:t>
            </a:r>
            <a:r>
              <a:rPr lang="en-US" altLang="en-US" dirty="0" err="1"/>
              <a:t>typename</a:t>
            </a:r>
            <a:r>
              <a:rPr lang="en-US" altLang="en-US" dirty="0"/>
              <a:t> </a:t>
            </a:r>
            <a:r>
              <a:rPr lang="en-US" altLang="en-US" dirty="0">
                <a:solidFill>
                  <a:srgbClr val="FF0000"/>
                </a:solidFill>
              </a:rPr>
              <a:t>... Types</a:t>
            </a:r>
            <a:r>
              <a:rPr lang="en-US" altLang="en-US" dirty="0"/>
              <a:t>, </a:t>
            </a:r>
            <a:r>
              <a:rPr lang="en-US" altLang="en-US" dirty="0" err="1"/>
              <a:t>typename</a:t>
            </a:r>
            <a:r>
              <a:rPr lang="en-US" altLang="en-US" dirty="0"/>
              <a:t> F&gt; </a:t>
            </a:r>
          </a:p>
          <a:p>
            <a:pPr lvl="4"/>
            <a:r>
              <a:rPr lang="en-US" altLang="en-US" dirty="0"/>
              <a:t>void </a:t>
            </a:r>
            <a:r>
              <a:rPr lang="en-US" altLang="en-US" dirty="0" err="1"/>
              <a:t>for_each_element</a:t>
            </a:r>
            <a:r>
              <a:rPr lang="en-US" altLang="en-US" dirty="0"/>
              <a:t>( </a:t>
            </a:r>
            <a:r>
              <a:rPr lang="en-US" altLang="en-US" dirty="0" err="1"/>
              <a:t>std</a:t>
            </a:r>
            <a:r>
              <a:rPr lang="en-US" altLang="en-US" dirty="0"/>
              <a:t>::tuple&lt; </a:t>
            </a:r>
            <a:r>
              <a:rPr lang="en-US" altLang="en-US" dirty="0">
                <a:solidFill>
                  <a:srgbClr val="FF0000"/>
                </a:solidFill>
              </a:rPr>
              <a:t>Types ...</a:t>
            </a:r>
            <a:r>
              <a:rPr lang="en-US" altLang="en-US" dirty="0"/>
              <a:t>&gt; &amp; t, F &amp;&amp; f)</a:t>
            </a:r>
          </a:p>
          <a:p>
            <a:pPr lvl="4"/>
            <a:r>
              <a:rPr lang="en-US" altLang="en-US" dirty="0"/>
              <a:t>{</a:t>
            </a:r>
          </a:p>
          <a:p>
            <a:pPr lvl="4"/>
            <a:r>
              <a:rPr lang="en-US" altLang="en-US" dirty="0"/>
              <a:t>	sink( f( </a:t>
            </a:r>
            <a:r>
              <a:rPr lang="en-US" altLang="en-US" dirty="0" err="1"/>
              <a:t>std</a:t>
            </a:r>
            <a:r>
              <a:rPr lang="en-US" altLang="en-US" dirty="0"/>
              <a:t>::get&lt; </a:t>
            </a:r>
            <a:r>
              <a:rPr lang="en-US" altLang="en-US" dirty="0">
                <a:solidFill>
                  <a:srgbClr val="FF0000"/>
                </a:solidFill>
              </a:rPr>
              <a:t>Types</a:t>
            </a:r>
            <a:r>
              <a:rPr lang="en-US" altLang="en-US" dirty="0"/>
              <a:t>&gt;( t)) </a:t>
            </a:r>
            <a:r>
              <a:rPr lang="en-US" altLang="en-US" dirty="0">
                <a:solidFill>
                  <a:srgbClr val="FF0000"/>
                </a:solidFill>
              </a:rPr>
              <a:t>...</a:t>
            </a:r>
            <a:r>
              <a:rPr lang="en-US" altLang="en-US" dirty="0"/>
              <a:t>);</a:t>
            </a:r>
          </a:p>
          <a:p>
            <a:pPr lvl="4"/>
            <a:r>
              <a:rPr lang="en-US" altLang="en-US" dirty="0"/>
              <a:t>}</a:t>
            </a:r>
            <a:endParaRPr lang="en-US" altLang="en-US" dirty="0">
              <a:solidFill>
                <a:srgbClr val="FF0000"/>
              </a:solidFill>
            </a:endParaRPr>
          </a:p>
          <a:p>
            <a:pPr lvl="2"/>
            <a:r>
              <a:rPr lang="en-US" altLang="en-US" dirty="0"/>
              <a:t>trick: argument list may contain pack expansion</a:t>
            </a:r>
          </a:p>
          <a:p>
            <a:pPr lvl="4"/>
            <a:r>
              <a:rPr lang="en-US" altLang="en-US" dirty="0"/>
              <a:t>template&lt; </a:t>
            </a:r>
            <a:r>
              <a:rPr lang="en-US" altLang="en-US" dirty="0" err="1"/>
              <a:t>typename</a:t>
            </a:r>
            <a:r>
              <a:rPr lang="en-US" altLang="en-US" dirty="0"/>
              <a:t> ... Types&gt;</a:t>
            </a:r>
          </a:p>
          <a:p>
            <a:pPr lvl="4"/>
            <a:r>
              <a:rPr lang="en-US" altLang="en-US" dirty="0"/>
              <a:t>void sink( Types &amp;&amp; ...) {}</a:t>
            </a:r>
          </a:p>
          <a:p>
            <a:pPr lvl="3"/>
            <a:r>
              <a:rPr lang="en-US" altLang="en-US" dirty="0"/>
              <a:t>but argument list does </a:t>
            </a:r>
            <a:r>
              <a:rPr lang="en-US" altLang="en-US" dirty="0">
                <a:solidFill>
                  <a:srgbClr val="FF0000"/>
                </a:solidFill>
              </a:rPr>
              <a:t>not</a:t>
            </a:r>
            <a:r>
              <a:rPr lang="en-US" altLang="en-US" dirty="0"/>
              <a:t> ensure </a:t>
            </a:r>
            <a:r>
              <a:rPr lang="en-US" altLang="en-US" dirty="0">
                <a:solidFill>
                  <a:srgbClr val="FF0000"/>
                </a:solidFill>
              </a:rPr>
              <a:t>left-to-right order </a:t>
            </a:r>
            <a:r>
              <a:rPr lang="en-US" altLang="en-US" dirty="0"/>
              <a:t>of evaluation</a:t>
            </a:r>
          </a:p>
          <a:p>
            <a:pPr lvl="3"/>
            <a:endParaRPr lang="en-US" altLang="en-US" dirty="0"/>
          </a:p>
          <a:p>
            <a:pPr lvl="3"/>
            <a:r>
              <a:rPr lang="en-US" altLang="en-US" dirty="0"/>
              <a:t>it still </a:t>
            </a:r>
            <a:r>
              <a:rPr lang="en-US" altLang="en-US" dirty="0">
                <a:solidFill>
                  <a:srgbClr val="FF0000"/>
                </a:solidFill>
              </a:rPr>
              <a:t>fails</a:t>
            </a:r>
            <a:r>
              <a:rPr lang="en-US" altLang="en-US" dirty="0"/>
              <a:t> when T is present more than once</a:t>
            </a:r>
          </a:p>
        </p:txBody>
      </p:sp>
    </p:spTree>
    <p:extLst>
      <p:ext uri="{BB962C8B-B14F-4D97-AF65-F5344CB8AC3E}">
        <p14:creationId xmlns:p14="http://schemas.microsoft.com/office/powerpoint/2010/main" val="381545202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/>
        </p:nvCxnSpPr>
        <p:spPr bwMode="auto">
          <a:xfrm>
            <a:off x="0" y="0"/>
            <a:ext cx="914400" cy="0"/>
          </a:xfrm>
          <a:prstGeom prst="line">
            <a:avLst/>
          </a:prstGeom>
          <a:solidFill>
            <a:schemeClr val="accent1"/>
          </a:solidFill>
          <a:ln w="0" cap="flat" cmpd="sng" algn="ctr">
            <a:solidFill>
              <a:srgbClr val="FBFF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</a:extLst>
        </p:spPr>
      </p:cxnSp>
      <p:sp>
        <p:nvSpPr>
          <p:cNvPr id="5325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the </a:t>
            </a:r>
            <a:r>
              <a:rPr lang="en-US" altLang="en-US" dirty="0" err="1"/>
              <a:t>std</a:t>
            </a:r>
            <a:r>
              <a:rPr lang="en-US" altLang="en-US" dirty="0"/>
              <a:t>::tuple template – usage</a:t>
            </a:r>
            <a:endParaRPr lang="cs-CZ" altLang="en-US" noProof="1"/>
          </a:p>
        </p:txBody>
      </p:sp>
      <p:sp>
        <p:nvSpPr>
          <p:cNvPr id="53252" name="Rectangle 3"/>
          <p:cNvSpPr>
            <a:spLocks noGrp="1" noChangeArrowheads="1"/>
          </p:cNvSpPr>
          <p:nvPr>
            <p:ph type="body" idx="13"/>
          </p:nvPr>
        </p:nvSpPr>
        <p:spPr>
          <a:xfrm>
            <a:off x="107950" y="549275"/>
            <a:ext cx="8928100" cy="5903913"/>
          </a:xfrm>
        </p:spPr>
        <p:txBody>
          <a:bodyPr>
            <a:normAutofit/>
          </a:bodyPr>
          <a:lstStyle/>
          <a:p>
            <a:pPr lvl="1"/>
            <a:r>
              <a:rPr lang="en-US" altLang="en-US" dirty="0"/>
              <a:t>How do we iterate over the elements of a tuple?</a:t>
            </a:r>
          </a:p>
          <a:p>
            <a:pPr lvl="2"/>
            <a:r>
              <a:rPr lang="en-US" altLang="en-US" dirty="0" err="1"/>
              <a:t>std</a:t>
            </a:r>
            <a:r>
              <a:rPr lang="en-US" altLang="en-US" dirty="0"/>
              <a:t>::get&lt;T&gt;(t) </a:t>
            </a:r>
            <a:r>
              <a:rPr lang="en-US" altLang="en-US" dirty="0">
                <a:solidFill>
                  <a:srgbClr val="FF0000"/>
                </a:solidFill>
              </a:rPr>
              <a:t>fails</a:t>
            </a:r>
            <a:r>
              <a:rPr lang="en-US" altLang="en-US" dirty="0"/>
              <a:t> when T is present more than once</a:t>
            </a:r>
          </a:p>
          <a:p>
            <a:pPr lvl="2"/>
            <a:r>
              <a:rPr lang="en-US" altLang="en-US" dirty="0"/>
              <a:t>we must use </a:t>
            </a:r>
            <a:r>
              <a:rPr lang="en-US" altLang="en-US" dirty="0" err="1"/>
              <a:t>std</a:t>
            </a:r>
            <a:r>
              <a:rPr lang="en-US" altLang="en-US" dirty="0"/>
              <a:t>::get&lt;I&gt;(t) with an index</a:t>
            </a:r>
          </a:p>
          <a:p>
            <a:pPr lvl="2"/>
            <a:r>
              <a:rPr lang="en-US" altLang="en-US" dirty="0"/>
              <a:t>we need to generate the indices &lt;0,...,</a:t>
            </a:r>
            <a:r>
              <a:rPr lang="en-US" altLang="en-US" dirty="0" err="1"/>
              <a:t>sizeof</a:t>
            </a:r>
            <a:r>
              <a:rPr lang="en-US" altLang="en-US" dirty="0"/>
              <a:t>...(Types)-1&gt;</a:t>
            </a:r>
          </a:p>
          <a:p>
            <a:pPr lvl="2"/>
            <a:endParaRPr lang="en-US" altLang="en-US" dirty="0"/>
          </a:p>
          <a:p>
            <a:pPr lvl="2"/>
            <a:r>
              <a:rPr lang="en-US" altLang="en-US" dirty="0"/>
              <a:t>C++14 library contains this:</a:t>
            </a:r>
          </a:p>
          <a:p>
            <a:pPr lvl="4"/>
            <a:r>
              <a:rPr lang="en-US" altLang="en-US" dirty="0"/>
              <a:t>template&lt; </a:t>
            </a:r>
            <a:r>
              <a:rPr lang="en-US" altLang="en-US" dirty="0" err="1"/>
              <a:t>std</a:t>
            </a:r>
            <a:r>
              <a:rPr lang="en-US" altLang="en-US" dirty="0"/>
              <a:t>::</a:t>
            </a:r>
            <a:r>
              <a:rPr lang="en-US" altLang="en-US" dirty="0" err="1"/>
              <a:t>size_t</a:t>
            </a:r>
            <a:r>
              <a:rPr lang="en-US" altLang="en-US" dirty="0"/>
              <a:t> ... IL&gt;</a:t>
            </a:r>
          </a:p>
          <a:p>
            <a:pPr lvl="4"/>
            <a:r>
              <a:rPr lang="en-US" altLang="en-US" dirty="0"/>
              <a:t>using </a:t>
            </a:r>
            <a:r>
              <a:rPr lang="en-US" altLang="en-US" dirty="0" err="1"/>
              <a:t>index_sequence</a:t>
            </a:r>
            <a:r>
              <a:rPr lang="en-US" altLang="en-US" dirty="0"/>
              <a:t> = </a:t>
            </a:r>
            <a:r>
              <a:rPr lang="en-US" altLang="en-US" dirty="0" err="1"/>
              <a:t>std</a:t>
            </a:r>
            <a:r>
              <a:rPr lang="en-US" altLang="en-US" dirty="0"/>
              <a:t>::</a:t>
            </a:r>
            <a:r>
              <a:rPr lang="en-US" altLang="en-US" dirty="0" err="1"/>
              <a:t>integer_sequence</a:t>
            </a:r>
            <a:r>
              <a:rPr lang="en-US" altLang="en-US" dirty="0"/>
              <a:t>&lt;</a:t>
            </a:r>
            <a:r>
              <a:rPr lang="en-US" altLang="en-US" dirty="0" err="1"/>
              <a:t>std</a:t>
            </a:r>
            <a:r>
              <a:rPr lang="en-US" altLang="en-US" dirty="0"/>
              <a:t>::</a:t>
            </a:r>
            <a:r>
              <a:rPr lang="en-US" altLang="en-US" dirty="0" err="1"/>
              <a:t>size_t</a:t>
            </a:r>
            <a:r>
              <a:rPr lang="en-US" altLang="en-US" dirty="0"/>
              <a:t>, IL...&gt;;</a:t>
            </a:r>
          </a:p>
          <a:p>
            <a:pPr lvl="3"/>
            <a:r>
              <a:rPr lang="en-US" altLang="en-US" dirty="0"/>
              <a:t>Just an alias to a more general tag class</a:t>
            </a:r>
          </a:p>
          <a:p>
            <a:pPr lvl="4"/>
            <a:r>
              <a:rPr lang="en-US" altLang="en-US" dirty="0"/>
              <a:t>template&lt; </a:t>
            </a:r>
            <a:r>
              <a:rPr lang="en-US" altLang="en-US" dirty="0" err="1"/>
              <a:t>std</a:t>
            </a:r>
            <a:r>
              <a:rPr lang="en-US" altLang="en-US" dirty="0"/>
              <a:t>::</a:t>
            </a:r>
            <a:r>
              <a:rPr lang="en-US" altLang="en-US" dirty="0" err="1"/>
              <a:t>size_t</a:t>
            </a:r>
            <a:r>
              <a:rPr lang="en-US" altLang="en-US" dirty="0"/>
              <a:t> N&gt;</a:t>
            </a:r>
          </a:p>
          <a:p>
            <a:pPr lvl="4"/>
            <a:r>
              <a:rPr lang="en-US" altLang="en-US" dirty="0"/>
              <a:t>using </a:t>
            </a:r>
            <a:r>
              <a:rPr lang="en-US" altLang="en-US" dirty="0" err="1"/>
              <a:t>make_index_sequence</a:t>
            </a:r>
            <a:r>
              <a:rPr lang="en-US" altLang="en-US" dirty="0"/>
              <a:t> = /* black magic */;</a:t>
            </a:r>
          </a:p>
          <a:p>
            <a:pPr lvl="3"/>
            <a:r>
              <a:rPr lang="en-US" altLang="en-US" dirty="0"/>
              <a:t>The black magic ensures that </a:t>
            </a:r>
            <a:r>
              <a:rPr lang="en-US" altLang="en-US" dirty="0" err="1">
                <a:solidFill>
                  <a:srgbClr val="FF0000"/>
                </a:solidFill>
              </a:rPr>
              <a:t>make_index_sequence</a:t>
            </a:r>
            <a:r>
              <a:rPr lang="en-US" altLang="en-US" dirty="0">
                <a:solidFill>
                  <a:srgbClr val="FF0000"/>
                </a:solidFill>
              </a:rPr>
              <a:t>&lt;N&gt; == </a:t>
            </a:r>
            <a:r>
              <a:rPr lang="en-US" altLang="en-US" dirty="0" err="1">
                <a:solidFill>
                  <a:srgbClr val="FF0000"/>
                </a:solidFill>
              </a:rPr>
              <a:t>index_sequence</a:t>
            </a:r>
            <a:r>
              <a:rPr lang="en-US" altLang="en-US" dirty="0">
                <a:solidFill>
                  <a:srgbClr val="FF0000"/>
                </a:solidFill>
              </a:rPr>
              <a:t>&lt; 0, 1, ..., N-1&gt;</a:t>
            </a:r>
          </a:p>
          <a:p>
            <a:pPr lvl="3"/>
            <a:r>
              <a:rPr lang="en-US" altLang="en-US" dirty="0"/>
              <a:t>But what it is good for?</a:t>
            </a:r>
          </a:p>
          <a:p>
            <a:pPr lvl="4"/>
            <a:endParaRPr lang="en-US" altLang="en-US" dirty="0"/>
          </a:p>
          <a:p>
            <a:pPr lvl="3"/>
            <a:endParaRPr lang="en-US" altLang="en-US" dirty="0"/>
          </a:p>
          <a:p>
            <a:pPr lvl="3"/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55787205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/>
        </p:nvCxnSpPr>
        <p:spPr bwMode="auto">
          <a:xfrm>
            <a:off x="0" y="0"/>
            <a:ext cx="914400" cy="0"/>
          </a:xfrm>
          <a:prstGeom prst="line">
            <a:avLst/>
          </a:prstGeom>
          <a:solidFill>
            <a:schemeClr val="accent1"/>
          </a:solidFill>
          <a:ln w="0" cap="flat" cmpd="sng" algn="ctr">
            <a:solidFill>
              <a:srgbClr val="FBFF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</a:extLst>
        </p:spPr>
      </p:cxnSp>
      <p:sp>
        <p:nvSpPr>
          <p:cNvPr id="5325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the </a:t>
            </a:r>
            <a:r>
              <a:rPr lang="en-US" altLang="en-US" dirty="0" err="1"/>
              <a:t>std</a:t>
            </a:r>
            <a:r>
              <a:rPr lang="en-US" altLang="en-US" dirty="0"/>
              <a:t>::tuple template – usage</a:t>
            </a:r>
            <a:endParaRPr lang="cs-CZ" altLang="en-US" noProof="1"/>
          </a:p>
        </p:txBody>
      </p:sp>
      <p:sp>
        <p:nvSpPr>
          <p:cNvPr id="53252" name="Rectangle 3"/>
          <p:cNvSpPr>
            <a:spLocks noGrp="1" noChangeArrowheads="1"/>
          </p:cNvSpPr>
          <p:nvPr>
            <p:ph type="body" idx="13"/>
          </p:nvPr>
        </p:nvSpPr>
        <p:spPr>
          <a:xfrm>
            <a:off x="107950" y="549275"/>
            <a:ext cx="8928100" cy="5903913"/>
          </a:xfrm>
        </p:spPr>
        <p:txBody>
          <a:bodyPr>
            <a:normAutofit fontScale="92500" lnSpcReduction="10000"/>
          </a:bodyPr>
          <a:lstStyle/>
          <a:p>
            <a:pPr lvl="1"/>
            <a:r>
              <a:rPr lang="en-US" altLang="en-US" dirty="0"/>
              <a:t>How do we iterate over the elements of a tuple?</a:t>
            </a:r>
          </a:p>
          <a:p>
            <a:pPr lvl="2"/>
            <a:r>
              <a:rPr lang="en-US" altLang="en-US" dirty="0"/>
              <a:t>C++14 ensures that</a:t>
            </a:r>
            <a:br>
              <a:rPr lang="en-US" altLang="en-US" dirty="0"/>
            </a:br>
            <a:r>
              <a:rPr lang="en-US" altLang="en-US" dirty="0" err="1">
                <a:solidFill>
                  <a:srgbClr val="FF0000"/>
                </a:solidFill>
              </a:rPr>
              <a:t>make_index_sequence</a:t>
            </a:r>
            <a:r>
              <a:rPr lang="en-US" altLang="en-US" dirty="0">
                <a:solidFill>
                  <a:srgbClr val="FF0000"/>
                </a:solidFill>
              </a:rPr>
              <a:t>&lt;N&gt; == </a:t>
            </a:r>
            <a:r>
              <a:rPr lang="en-US" altLang="en-US" dirty="0" err="1">
                <a:solidFill>
                  <a:srgbClr val="FF0000"/>
                </a:solidFill>
              </a:rPr>
              <a:t>index_sequence</a:t>
            </a:r>
            <a:r>
              <a:rPr lang="en-US" altLang="en-US" dirty="0">
                <a:solidFill>
                  <a:srgbClr val="FF0000"/>
                </a:solidFill>
              </a:rPr>
              <a:t>&lt; 0, 1, ..., N-1&gt;</a:t>
            </a:r>
          </a:p>
          <a:p>
            <a:pPr lvl="3"/>
            <a:endParaRPr lang="en-US" altLang="en-US" dirty="0">
              <a:solidFill>
                <a:srgbClr val="FF0000"/>
              </a:solidFill>
            </a:endParaRPr>
          </a:p>
          <a:p>
            <a:pPr lvl="4"/>
            <a:r>
              <a:rPr lang="en-US" altLang="en-US" dirty="0"/>
              <a:t>template&lt; </a:t>
            </a:r>
            <a:r>
              <a:rPr lang="en-US" altLang="en-US" dirty="0" err="1"/>
              <a:t>typename</a:t>
            </a:r>
            <a:r>
              <a:rPr lang="en-US" altLang="en-US" dirty="0"/>
              <a:t> </a:t>
            </a:r>
            <a:r>
              <a:rPr lang="en-US" altLang="en-US" dirty="0">
                <a:solidFill>
                  <a:srgbClr val="FF0000"/>
                </a:solidFill>
              </a:rPr>
              <a:t>... Types</a:t>
            </a:r>
            <a:r>
              <a:rPr lang="en-US" altLang="en-US" dirty="0"/>
              <a:t>, </a:t>
            </a:r>
            <a:r>
              <a:rPr lang="en-US" altLang="en-US" dirty="0" err="1"/>
              <a:t>typename</a:t>
            </a:r>
            <a:r>
              <a:rPr lang="en-US" altLang="en-US" dirty="0"/>
              <a:t> F&gt; </a:t>
            </a:r>
          </a:p>
          <a:p>
            <a:pPr lvl="4"/>
            <a:r>
              <a:rPr lang="en-US" altLang="en-US" dirty="0"/>
              <a:t>void </a:t>
            </a:r>
            <a:r>
              <a:rPr lang="en-US" altLang="en-US" dirty="0" err="1"/>
              <a:t>for_each_element</a:t>
            </a:r>
            <a:r>
              <a:rPr lang="en-US" altLang="en-US" dirty="0"/>
              <a:t>( </a:t>
            </a:r>
            <a:r>
              <a:rPr lang="en-US" altLang="en-US" dirty="0" err="1"/>
              <a:t>std</a:t>
            </a:r>
            <a:r>
              <a:rPr lang="en-US" altLang="en-US" dirty="0"/>
              <a:t>::tuple&lt; </a:t>
            </a:r>
            <a:r>
              <a:rPr lang="en-US" altLang="en-US" dirty="0">
                <a:solidFill>
                  <a:srgbClr val="FF0000"/>
                </a:solidFill>
              </a:rPr>
              <a:t>Types ...</a:t>
            </a:r>
            <a:r>
              <a:rPr lang="en-US" altLang="en-US" dirty="0"/>
              <a:t>&gt; &amp; t, F &amp;&amp; f)</a:t>
            </a:r>
          </a:p>
          <a:p>
            <a:pPr lvl="4"/>
            <a:r>
              <a:rPr lang="en-US" altLang="en-US" dirty="0"/>
              <a:t>{</a:t>
            </a:r>
          </a:p>
          <a:p>
            <a:pPr lvl="4"/>
            <a:r>
              <a:rPr lang="en-US" altLang="en-US" dirty="0"/>
              <a:t>	helper( t, f, </a:t>
            </a:r>
            <a:r>
              <a:rPr lang="en-US" altLang="en-US" dirty="0" err="1"/>
              <a:t>std</a:t>
            </a:r>
            <a:r>
              <a:rPr lang="en-US" altLang="en-US" dirty="0"/>
              <a:t>::</a:t>
            </a:r>
            <a:r>
              <a:rPr lang="en-US" altLang="en-US" dirty="0" err="1"/>
              <a:t>make_index_sequence</a:t>
            </a:r>
            <a:r>
              <a:rPr lang="en-US" altLang="en-US" dirty="0"/>
              <a:t>&lt; </a:t>
            </a:r>
            <a:r>
              <a:rPr lang="en-US" altLang="en-US" dirty="0" err="1"/>
              <a:t>sizeof</a:t>
            </a:r>
            <a:r>
              <a:rPr lang="en-US" altLang="en-US" dirty="0">
                <a:solidFill>
                  <a:srgbClr val="FF0000"/>
                </a:solidFill>
              </a:rPr>
              <a:t>...</a:t>
            </a:r>
            <a:r>
              <a:rPr lang="en-US" altLang="en-US" dirty="0"/>
              <a:t>( </a:t>
            </a:r>
            <a:r>
              <a:rPr lang="en-US" altLang="en-US" dirty="0">
                <a:solidFill>
                  <a:srgbClr val="FF0000"/>
                </a:solidFill>
              </a:rPr>
              <a:t>Types</a:t>
            </a:r>
            <a:r>
              <a:rPr lang="en-US" altLang="en-US" dirty="0"/>
              <a:t>)&gt;{});	</a:t>
            </a:r>
          </a:p>
          <a:p>
            <a:pPr lvl="4"/>
            <a:r>
              <a:rPr lang="en-US" altLang="en-US" dirty="0"/>
              <a:t>}</a:t>
            </a:r>
            <a:endParaRPr lang="en-US" altLang="en-US" dirty="0">
              <a:solidFill>
                <a:srgbClr val="FF0000"/>
              </a:solidFill>
            </a:endParaRPr>
          </a:p>
          <a:p>
            <a:pPr lvl="2"/>
            <a:r>
              <a:rPr lang="en-US" altLang="en-US" dirty="0"/>
              <a:t>The third argument to helper is an empty temporary object</a:t>
            </a:r>
          </a:p>
          <a:p>
            <a:pPr lvl="3"/>
            <a:r>
              <a:rPr lang="en-US" altLang="en-US" dirty="0"/>
              <a:t>Only the type of the object is referenced inside helper</a:t>
            </a:r>
          </a:p>
          <a:p>
            <a:pPr lvl="3"/>
            <a:r>
              <a:rPr lang="en-US" altLang="en-US" dirty="0"/>
              <a:t>Compilers will (probably) optimize the object out</a:t>
            </a:r>
          </a:p>
          <a:p>
            <a:pPr lvl="3"/>
            <a:endParaRPr lang="en-US" altLang="en-US" dirty="0"/>
          </a:p>
          <a:p>
            <a:pPr lvl="4"/>
            <a:r>
              <a:rPr lang="en-US" altLang="en-US" dirty="0"/>
              <a:t>template&lt; </a:t>
            </a:r>
            <a:r>
              <a:rPr lang="en-US" altLang="en-US" dirty="0" err="1"/>
              <a:t>typename</a:t>
            </a:r>
            <a:r>
              <a:rPr lang="en-US" altLang="en-US" dirty="0"/>
              <a:t> T, </a:t>
            </a:r>
            <a:r>
              <a:rPr lang="en-US" altLang="en-US" dirty="0" err="1"/>
              <a:t>typename</a:t>
            </a:r>
            <a:r>
              <a:rPr lang="en-US" altLang="en-US" dirty="0"/>
              <a:t> F, </a:t>
            </a:r>
            <a:r>
              <a:rPr lang="en-US" altLang="en-US" dirty="0" err="1"/>
              <a:t>typename</a:t>
            </a:r>
            <a:r>
              <a:rPr lang="en-US" altLang="en-US" dirty="0"/>
              <a:t> </a:t>
            </a:r>
            <a:r>
              <a:rPr lang="en-US" altLang="en-US" dirty="0">
                <a:solidFill>
                  <a:srgbClr val="FF0000"/>
                </a:solidFill>
              </a:rPr>
              <a:t>... Indexes</a:t>
            </a:r>
            <a:r>
              <a:rPr lang="en-US" altLang="en-US" dirty="0"/>
              <a:t>&gt; </a:t>
            </a:r>
          </a:p>
          <a:p>
            <a:pPr lvl="4"/>
            <a:r>
              <a:rPr lang="en-US" altLang="en-US" dirty="0"/>
              <a:t>void helper( T &amp; t, F &amp;&amp; f, </a:t>
            </a:r>
            <a:r>
              <a:rPr lang="en-US" altLang="en-US" dirty="0" err="1"/>
              <a:t>std</a:t>
            </a:r>
            <a:r>
              <a:rPr lang="en-US" altLang="en-US" dirty="0"/>
              <a:t>::</a:t>
            </a:r>
            <a:r>
              <a:rPr lang="en-US" altLang="en-US" dirty="0" err="1"/>
              <a:t>index_sequence</a:t>
            </a:r>
            <a:r>
              <a:rPr lang="en-US" altLang="en-US" dirty="0"/>
              <a:t>&lt; </a:t>
            </a:r>
            <a:r>
              <a:rPr lang="en-US" altLang="en-US" dirty="0">
                <a:solidFill>
                  <a:srgbClr val="FF0000"/>
                </a:solidFill>
              </a:rPr>
              <a:t>Indexes ...</a:t>
            </a:r>
            <a:r>
              <a:rPr lang="en-US" altLang="en-US" dirty="0"/>
              <a:t>&gt;)</a:t>
            </a:r>
          </a:p>
          <a:p>
            <a:pPr lvl="4"/>
            <a:r>
              <a:rPr lang="en-US" altLang="en-US" dirty="0"/>
              <a:t>{</a:t>
            </a:r>
          </a:p>
          <a:p>
            <a:pPr lvl="4"/>
            <a:r>
              <a:rPr lang="en-US" altLang="en-US" dirty="0"/>
              <a:t>   sink( f( </a:t>
            </a:r>
            <a:r>
              <a:rPr lang="en-US" altLang="en-US" dirty="0" err="1"/>
              <a:t>std</a:t>
            </a:r>
            <a:r>
              <a:rPr lang="en-US" altLang="en-US" dirty="0"/>
              <a:t>::get&lt; </a:t>
            </a:r>
            <a:r>
              <a:rPr lang="en-US" altLang="en-US" dirty="0">
                <a:solidFill>
                  <a:srgbClr val="FF0000"/>
                </a:solidFill>
              </a:rPr>
              <a:t>Indexes</a:t>
            </a:r>
            <a:r>
              <a:rPr lang="en-US" altLang="en-US" dirty="0"/>
              <a:t>&gt;( t)) </a:t>
            </a:r>
            <a:r>
              <a:rPr lang="en-US" altLang="en-US" dirty="0">
                <a:solidFill>
                  <a:srgbClr val="FF0000"/>
                </a:solidFill>
              </a:rPr>
              <a:t>...</a:t>
            </a:r>
            <a:r>
              <a:rPr lang="en-US" altLang="en-US" dirty="0"/>
              <a:t>);</a:t>
            </a:r>
          </a:p>
          <a:p>
            <a:pPr lvl="4"/>
            <a:r>
              <a:rPr lang="en-US" altLang="en-US" dirty="0"/>
              <a:t>}</a:t>
            </a:r>
          </a:p>
          <a:p>
            <a:pPr lvl="3"/>
            <a:r>
              <a:rPr lang="en-US" altLang="en-US" dirty="0"/>
              <a:t>beware: argument list does </a:t>
            </a:r>
            <a:r>
              <a:rPr lang="en-US" altLang="en-US" dirty="0">
                <a:solidFill>
                  <a:srgbClr val="FF0000"/>
                </a:solidFill>
              </a:rPr>
              <a:t>not</a:t>
            </a:r>
            <a:r>
              <a:rPr lang="en-US" altLang="en-US" dirty="0"/>
              <a:t> ensure </a:t>
            </a:r>
            <a:r>
              <a:rPr lang="en-US" altLang="en-US" dirty="0">
                <a:solidFill>
                  <a:srgbClr val="FF0000"/>
                </a:solidFill>
              </a:rPr>
              <a:t>left-to-right order </a:t>
            </a:r>
            <a:r>
              <a:rPr lang="en-US" altLang="en-US" dirty="0"/>
              <a:t>of evaluation</a:t>
            </a:r>
          </a:p>
          <a:p>
            <a:pPr lvl="4"/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58840146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/>
        </p:nvCxnSpPr>
        <p:spPr bwMode="auto">
          <a:xfrm>
            <a:off x="0" y="0"/>
            <a:ext cx="914400" cy="0"/>
          </a:xfrm>
          <a:prstGeom prst="line">
            <a:avLst/>
          </a:prstGeom>
          <a:solidFill>
            <a:schemeClr val="accent1"/>
          </a:solidFill>
          <a:ln w="0" cap="flat" cmpd="sng" algn="ctr">
            <a:solidFill>
              <a:srgbClr val="FBFF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</a:extLst>
        </p:spPr>
      </p:cxnSp>
      <p:sp>
        <p:nvSpPr>
          <p:cNvPr id="5325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the </a:t>
            </a:r>
            <a:r>
              <a:rPr lang="en-US" altLang="en-US" dirty="0" err="1"/>
              <a:t>std</a:t>
            </a:r>
            <a:r>
              <a:rPr lang="en-US" altLang="en-US" dirty="0"/>
              <a:t>::tuple template – usage</a:t>
            </a:r>
            <a:endParaRPr lang="cs-CZ" altLang="en-US" noProof="1"/>
          </a:p>
        </p:txBody>
      </p:sp>
      <p:sp>
        <p:nvSpPr>
          <p:cNvPr id="53252" name="Rectangle 3"/>
          <p:cNvSpPr>
            <a:spLocks noGrp="1" noChangeArrowheads="1"/>
          </p:cNvSpPr>
          <p:nvPr>
            <p:ph type="body" idx="13"/>
          </p:nvPr>
        </p:nvSpPr>
        <p:spPr>
          <a:xfrm>
            <a:off x="107950" y="549275"/>
            <a:ext cx="8928100" cy="5903913"/>
          </a:xfrm>
        </p:spPr>
        <p:txBody>
          <a:bodyPr>
            <a:normAutofit fontScale="70000" lnSpcReduction="20000"/>
          </a:bodyPr>
          <a:lstStyle/>
          <a:p>
            <a:pPr lvl="1"/>
            <a:r>
              <a:rPr lang="en-US" altLang="en-US" dirty="0"/>
              <a:t>How do we iterate over the elements of a tuple?</a:t>
            </a:r>
          </a:p>
          <a:p>
            <a:pPr lvl="2"/>
            <a:r>
              <a:rPr lang="en-US" altLang="en-US" dirty="0"/>
              <a:t>argument list does </a:t>
            </a:r>
            <a:r>
              <a:rPr lang="en-US" altLang="en-US" dirty="0">
                <a:solidFill>
                  <a:srgbClr val="FF0000"/>
                </a:solidFill>
              </a:rPr>
              <a:t>not</a:t>
            </a:r>
            <a:r>
              <a:rPr lang="en-US" altLang="en-US" dirty="0"/>
              <a:t> ensure </a:t>
            </a:r>
            <a:r>
              <a:rPr lang="en-US" altLang="en-US" dirty="0">
                <a:solidFill>
                  <a:srgbClr val="FF0000"/>
                </a:solidFill>
              </a:rPr>
              <a:t>left-to-right order </a:t>
            </a:r>
            <a:r>
              <a:rPr lang="en-US" altLang="en-US" dirty="0"/>
              <a:t>of evaluation</a:t>
            </a:r>
          </a:p>
          <a:p>
            <a:pPr lvl="2"/>
            <a:endParaRPr lang="en-US" altLang="en-US" dirty="0"/>
          </a:p>
          <a:p>
            <a:pPr lvl="1"/>
            <a:r>
              <a:rPr lang="en-US" altLang="en-US" dirty="0"/>
              <a:t>Before C++17</a:t>
            </a:r>
          </a:p>
          <a:p>
            <a:pPr lvl="4"/>
            <a:r>
              <a:rPr lang="en-US" altLang="en-US" dirty="0"/>
              <a:t>template&lt; </a:t>
            </a:r>
            <a:r>
              <a:rPr lang="en-US" altLang="en-US" dirty="0" err="1"/>
              <a:t>typename</a:t>
            </a:r>
            <a:r>
              <a:rPr lang="en-US" altLang="en-US" dirty="0"/>
              <a:t> T, </a:t>
            </a:r>
            <a:r>
              <a:rPr lang="en-US" altLang="en-US" dirty="0" err="1"/>
              <a:t>typename</a:t>
            </a:r>
            <a:r>
              <a:rPr lang="en-US" altLang="en-US" dirty="0"/>
              <a:t> F, </a:t>
            </a:r>
            <a:r>
              <a:rPr lang="en-US" altLang="en-US" dirty="0" err="1"/>
              <a:t>typename</a:t>
            </a:r>
            <a:r>
              <a:rPr lang="en-US" altLang="en-US" dirty="0"/>
              <a:t> </a:t>
            </a:r>
            <a:r>
              <a:rPr lang="en-US" altLang="en-US" dirty="0">
                <a:solidFill>
                  <a:srgbClr val="FF0000"/>
                </a:solidFill>
              </a:rPr>
              <a:t>... Indexes</a:t>
            </a:r>
            <a:r>
              <a:rPr lang="en-US" altLang="en-US" dirty="0"/>
              <a:t>&gt; </a:t>
            </a:r>
          </a:p>
          <a:p>
            <a:pPr lvl="4"/>
            <a:r>
              <a:rPr lang="en-US" altLang="en-US" dirty="0"/>
              <a:t>void helper( T &amp; t, F &amp;&amp; f, </a:t>
            </a:r>
            <a:r>
              <a:rPr lang="en-US" altLang="en-US" dirty="0" err="1"/>
              <a:t>std</a:t>
            </a:r>
            <a:r>
              <a:rPr lang="en-US" altLang="en-US" dirty="0"/>
              <a:t>::</a:t>
            </a:r>
            <a:r>
              <a:rPr lang="en-US" altLang="en-US" dirty="0" err="1"/>
              <a:t>index_sequence</a:t>
            </a:r>
            <a:r>
              <a:rPr lang="en-US" altLang="en-US" dirty="0"/>
              <a:t>&lt; </a:t>
            </a:r>
            <a:r>
              <a:rPr lang="en-US" altLang="en-US" dirty="0">
                <a:solidFill>
                  <a:srgbClr val="FF0000"/>
                </a:solidFill>
              </a:rPr>
              <a:t>Indexes ...</a:t>
            </a:r>
            <a:r>
              <a:rPr lang="en-US" altLang="en-US" dirty="0"/>
              <a:t>&gt;)</a:t>
            </a:r>
          </a:p>
          <a:p>
            <a:pPr lvl="4"/>
            <a:r>
              <a:rPr lang="en-US" altLang="en-US" dirty="0"/>
              <a:t>{</a:t>
            </a:r>
          </a:p>
          <a:p>
            <a:pPr lvl="4"/>
            <a:r>
              <a:rPr lang="en-US" altLang="en-US" dirty="0"/>
              <a:t>   </a:t>
            </a:r>
            <a:r>
              <a:rPr lang="en-US" altLang="en-US" dirty="0" err="1"/>
              <a:t>iterator_object</a:t>
            </a:r>
            <a:r>
              <a:rPr lang="en-US" altLang="en-US" dirty="0"/>
              <a:t>&lt;</a:t>
            </a:r>
            <a:r>
              <a:rPr lang="en-US" altLang="en-US" dirty="0">
                <a:solidFill>
                  <a:srgbClr val="FF0000"/>
                </a:solidFill>
              </a:rPr>
              <a:t>Indexes ...</a:t>
            </a:r>
            <a:r>
              <a:rPr lang="en-US" altLang="en-US" dirty="0"/>
              <a:t>&gt;{t, f};</a:t>
            </a:r>
          </a:p>
          <a:p>
            <a:pPr lvl="4"/>
            <a:r>
              <a:rPr lang="en-US" altLang="en-US" dirty="0"/>
              <a:t>}</a:t>
            </a:r>
          </a:p>
          <a:p>
            <a:pPr lvl="4"/>
            <a:endParaRPr lang="en-US" altLang="en-US" dirty="0"/>
          </a:p>
          <a:p>
            <a:pPr lvl="4"/>
            <a:r>
              <a:rPr lang="en-US" altLang="en-US" dirty="0"/>
              <a:t>template&lt; </a:t>
            </a:r>
            <a:r>
              <a:rPr lang="en-US" altLang="en-US" dirty="0" err="1"/>
              <a:t>std</a:t>
            </a:r>
            <a:r>
              <a:rPr lang="en-US" altLang="en-US" dirty="0"/>
              <a:t>::</a:t>
            </a:r>
            <a:r>
              <a:rPr lang="en-US" altLang="en-US" dirty="0" err="1"/>
              <a:t>size_t</a:t>
            </a:r>
            <a:r>
              <a:rPr lang="en-US" altLang="en-US" dirty="0"/>
              <a:t> I&gt; </a:t>
            </a:r>
            <a:r>
              <a:rPr lang="en-US" altLang="en-US" dirty="0" err="1"/>
              <a:t>empty_object</a:t>
            </a:r>
            <a:r>
              <a:rPr lang="en-US" altLang="en-US" dirty="0"/>
              <a:t> { </a:t>
            </a:r>
          </a:p>
          <a:p>
            <a:pPr lvl="4"/>
            <a:r>
              <a:rPr lang="en-US" altLang="en-US" dirty="0"/>
              <a:t>  template&lt; </a:t>
            </a:r>
            <a:r>
              <a:rPr lang="en-US" altLang="en-US" dirty="0" err="1"/>
              <a:t>typename</a:t>
            </a:r>
            <a:r>
              <a:rPr lang="en-US" altLang="en-US" dirty="0"/>
              <a:t> X&gt; </a:t>
            </a:r>
            <a:r>
              <a:rPr lang="en-US" altLang="en-US" dirty="0" err="1"/>
              <a:t>empty_object</a:t>
            </a:r>
            <a:r>
              <a:rPr lang="en-US" altLang="en-US" dirty="0"/>
              <a:t>( X &amp;&amp;) {} 	// constructor to accept and drop anything</a:t>
            </a:r>
          </a:p>
          <a:p>
            <a:pPr lvl="4"/>
            <a:r>
              <a:rPr lang="en-US" altLang="en-US" dirty="0"/>
              <a:t>};</a:t>
            </a:r>
          </a:p>
          <a:p>
            <a:pPr lvl="4"/>
            <a:endParaRPr lang="en-US" altLang="en-US" dirty="0"/>
          </a:p>
          <a:p>
            <a:pPr lvl="4"/>
            <a:r>
              <a:rPr lang="en-US" altLang="en-US" dirty="0"/>
              <a:t>template&lt; </a:t>
            </a:r>
            <a:r>
              <a:rPr lang="en-US" altLang="en-US" dirty="0" err="1"/>
              <a:t>typename</a:t>
            </a:r>
            <a:r>
              <a:rPr lang="en-US" altLang="en-US" dirty="0"/>
              <a:t> </a:t>
            </a:r>
            <a:r>
              <a:rPr lang="en-US" altLang="en-US" dirty="0">
                <a:solidFill>
                  <a:srgbClr val="FF0000"/>
                </a:solidFill>
              </a:rPr>
              <a:t>... Indexes</a:t>
            </a:r>
            <a:r>
              <a:rPr lang="en-US" altLang="en-US" dirty="0"/>
              <a:t>&gt; </a:t>
            </a:r>
          </a:p>
          <a:p>
            <a:pPr lvl="4"/>
            <a:r>
              <a:rPr lang="en-US" altLang="en-US" dirty="0"/>
              <a:t>class </a:t>
            </a:r>
            <a:r>
              <a:rPr lang="en-US" altLang="en-US" dirty="0" err="1"/>
              <a:t>iterator_object</a:t>
            </a:r>
            <a:r>
              <a:rPr lang="en-US" altLang="en-US" dirty="0"/>
              <a:t> : </a:t>
            </a:r>
            <a:r>
              <a:rPr lang="en-US" altLang="en-US" dirty="0" err="1"/>
              <a:t>empty_object</a:t>
            </a:r>
            <a:r>
              <a:rPr lang="en-US" altLang="en-US" dirty="0"/>
              <a:t>&lt; </a:t>
            </a:r>
            <a:r>
              <a:rPr lang="en-US" altLang="en-US" dirty="0">
                <a:solidFill>
                  <a:srgbClr val="FF0000"/>
                </a:solidFill>
              </a:rPr>
              <a:t>Indexes</a:t>
            </a:r>
            <a:r>
              <a:rPr lang="en-US" altLang="en-US" dirty="0"/>
              <a:t>&gt; </a:t>
            </a:r>
            <a:r>
              <a:rPr lang="en-US" altLang="en-US" dirty="0">
                <a:solidFill>
                  <a:srgbClr val="FF0000"/>
                </a:solidFill>
              </a:rPr>
              <a:t>...</a:t>
            </a:r>
            <a:r>
              <a:rPr lang="en-US" altLang="en-US" dirty="0"/>
              <a:t> {</a:t>
            </a:r>
          </a:p>
          <a:p>
            <a:pPr lvl="4"/>
            <a:r>
              <a:rPr lang="en-US" altLang="en-US" dirty="0"/>
              <a:t>  template&lt; </a:t>
            </a:r>
            <a:r>
              <a:rPr lang="en-US" altLang="en-US" dirty="0" err="1"/>
              <a:t>typename</a:t>
            </a:r>
            <a:r>
              <a:rPr lang="en-US" altLang="en-US" dirty="0"/>
              <a:t> T, </a:t>
            </a:r>
            <a:r>
              <a:rPr lang="en-US" altLang="en-US" dirty="0" err="1"/>
              <a:t>typename</a:t>
            </a:r>
            <a:r>
              <a:rPr lang="en-US" altLang="en-US" dirty="0"/>
              <a:t> F&gt;</a:t>
            </a:r>
          </a:p>
          <a:p>
            <a:pPr lvl="4"/>
            <a:r>
              <a:rPr lang="en-US" altLang="en-US" dirty="0"/>
              <a:t>  </a:t>
            </a:r>
            <a:r>
              <a:rPr lang="en-US" altLang="en-US" dirty="0" err="1"/>
              <a:t>iterator_object</a:t>
            </a:r>
            <a:r>
              <a:rPr lang="en-US" altLang="en-US" dirty="0"/>
              <a:t>( T &amp;&amp; t, F &amp;&amp; f)</a:t>
            </a:r>
          </a:p>
          <a:p>
            <a:pPr lvl="4"/>
            <a:r>
              <a:rPr lang="en-US" altLang="en-US" dirty="0"/>
              <a:t>  : </a:t>
            </a:r>
            <a:r>
              <a:rPr lang="en-US" altLang="en-US" dirty="0" err="1"/>
              <a:t>empty_object</a:t>
            </a:r>
            <a:r>
              <a:rPr lang="en-US" altLang="en-US" dirty="0"/>
              <a:t>&lt; </a:t>
            </a:r>
            <a:r>
              <a:rPr lang="en-US" altLang="en-US" dirty="0">
                <a:solidFill>
                  <a:srgbClr val="FF0000"/>
                </a:solidFill>
              </a:rPr>
              <a:t>Indexes</a:t>
            </a:r>
            <a:r>
              <a:rPr lang="en-US" altLang="en-US" dirty="0"/>
              <a:t>&gt;( f( </a:t>
            </a:r>
            <a:r>
              <a:rPr lang="en-US" altLang="en-US" dirty="0" err="1"/>
              <a:t>std</a:t>
            </a:r>
            <a:r>
              <a:rPr lang="en-US" altLang="en-US" dirty="0"/>
              <a:t>::get&lt; </a:t>
            </a:r>
            <a:r>
              <a:rPr lang="en-US" altLang="en-US" dirty="0">
                <a:solidFill>
                  <a:srgbClr val="FF0000"/>
                </a:solidFill>
              </a:rPr>
              <a:t>Indexes</a:t>
            </a:r>
            <a:r>
              <a:rPr lang="en-US" altLang="en-US" dirty="0"/>
              <a:t>&gt;( t))) </a:t>
            </a:r>
            <a:r>
              <a:rPr lang="en-US" altLang="en-US" dirty="0">
                <a:solidFill>
                  <a:srgbClr val="FF0000"/>
                </a:solidFill>
              </a:rPr>
              <a:t>...</a:t>
            </a:r>
            <a:r>
              <a:rPr lang="en-US" altLang="en-US" dirty="0"/>
              <a:t> {}</a:t>
            </a:r>
          </a:p>
          <a:p>
            <a:pPr lvl="4"/>
            <a:r>
              <a:rPr lang="en-US" altLang="en-US" dirty="0"/>
              <a:t>};</a:t>
            </a:r>
          </a:p>
          <a:p>
            <a:pPr lvl="3"/>
            <a:r>
              <a:rPr lang="en-US" altLang="en-US" dirty="0"/>
              <a:t>base-class initializer list does ensure </a:t>
            </a:r>
            <a:r>
              <a:rPr lang="en-US" altLang="en-US" dirty="0">
                <a:solidFill>
                  <a:srgbClr val="FF0000"/>
                </a:solidFill>
              </a:rPr>
              <a:t>left-to-right order </a:t>
            </a:r>
            <a:r>
              <a:rPr lang="en-US" altLang="en-US" dirty="0"/>
              <a:t>of evaluation</a:t>
            </a:r>
          </a:p>
          <a:p>
            <a:pPr lvl="3"/>
            <a:r>
              <a:rPr lang="en-US" altLang="en-US" dirty="0"/>
              <a:t>similarly, braced initializer list may be used</a:t>
            </a:r>
          </a:p>
          <a:p>
            <a:pPr lvl="4"/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1614676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/>
        </p:nvCxnSpPr>
        <p:spPr bwMode="auto">
          <a:xfrm>
            <a:off x="0" y="0"/>
            <a:ext cx="914400" cy="0"/>
          </a:xfrm>
          <a:prstGeom prst="line">
            <a:avLst/>
          </a:prstGeom>
          <a:solidFill>
            <a:schemeClr val="accent1"/>
          </a:solidFill>
          <a:ln w="0" cap="flat" cmpd="sng" algn="ctr">
            <a:solidFill>
              <a:srgbClr val="FBFF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</a:extLst>
        </p:spPr>
      </p:cxnSp>
      <p:sp>
        <p:nvSpPr>
          <p:cNvPr id="5325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the </a:t>
            </a:r>
            <a:r>
              <a:rPr lang="en-US" altLang="en-US" dirty="0" err="1"/>
              <a:t>std</a:t>
            </a:r>
            <a:r>
              <a:rPr lang="en-US" altLang="en-US" dirty="0"/>
              <a:t>::tuple template – usage</a:t>
            </a:r>
            <a:endParaRPr lang="cs-CZ" altLang="en-US" noProof="1"/>
          </a:p>
        </p:txBody>
      </p:sp>
      <p:sp>
        <p:nvSpPr>
          <p:cNvPr id="53252" name="Rectangle 3"/>
          <p:cNvSpPr>
            <a:spLocks noGrp="1" noChangeArrowheads="1"/>
          </p:cNvSpPr>
          <p:nvPr>
            <p:ph type="body" idx="13"/>
          </p:nvPr>
        </p:nvSpPr>
        <p:spPr>
          <a:xfrm>
            <a:off x="107950" y="549275"/>
            <a:ext cx="8928100" cy="5903913"/>
          </a:xfrm>
        </p:spPr>
        <p:txBody>
          <a:bodyPr>
            <a:normAutofit/>
          </a:bodyPr>
          <a:lstStyle/>
          <a:p>
            <a:pPr lvl="1"/>
            <a:r>
              <a:rPr lang="en-US" altLang="en-US" dirty="0"/>
              <a:t>How do we iterate over the elements of a tuple?</a:t>
            </a:r>
          </a:p>
          <a:p>
            <a:pPr lvl="2"/>
            <a:r>
              <a:rPr lang="en-US" altLang="en-US" dirty="0"/>
              <a:t>argument list does </a:t>
            </a:r>
            <a:r>
              <a:rPr lang="en-US" altLang="en-US" dirty="0">
                <a:solidFill>
                  <a:srgbClr val="FF0000"/>
                </a:solidFill>
              </a:rPr>
              <a:t>not</a:t>
            </a:r>
            <a:r>
              <a:rPr lang="en-US" altLang="en-US" dirty="0"/>
              <a:t> ensure </a:t>
            </a:r>
            <a:r>
              <a:rPr lang="en-US" altLang="en-US" dirty="0">
                <a:solidFill>
                  <a:srgbClr val="FF0000"/>
                </a:solidFill>
              </a:rPr>
              <a:t>left-to-right order </a:t>
            </a:r>
            <a:r>
              <a:rPr lang="en-US" altLang="en-US" dirty="0"/>
              <a:t>of evaluation</a:t>
            </a:r>
          </a:p>
          <a:p>
            <a:pPr lvl="2"/>
            <a:endParaRPr lang="en-US" altLang="en-US" dirty="0"/>
          </a:p>
          <a:p>
            <a:pPr lvl="1"/>
            <a:r>
              <a:rPr lang="en-US" altLang="en-US" dirty="0"/>
              <a:t>With C++17 fold expressions</a:t>
            </a:r>
          </a:p>
          <a:p>
            <a:pPr lvl="4"/>
            <a:r>
              <a:rPr lang="en-US" altLang="en-US" dirty="0"/>
              <a:t>template&lt; </a:t>
            </a:r>
            <a:r>
              <a:rPr lang="en-US" altLang="en-US" dirty="0" err="1"/>
              <a:t>typename</a:t>
            </a:r>
            <a:r>
              <a:rPr lang="en-US" altLang="en-US" dirty="0"/>
              <a:t> T, </a:t>
            </a:r>
            <a:r>
              <a:rPr lang="en-US" altLang="en-US" dirty="0" err="1"/>
              <a:t>typename</a:t>
            </a:r>
            <a:r>
              <a:rPr lang="en-US" altLang="en-US" dirty="0"/>
              <a:t> F, </a:t>
            </a:r>
            <a:r>
              <a:rPr lang="en-US" altLang="en-US" dirty="0" err="1"/>
              <a:t>typename</a:t>
            </a:r>
            <a:r>
              <a:rPr lang="en-US" altLang="en-US" dirty="0"/>
              <a:t> </a:t>
            </a:r>
            <a:r>
              <a:rPr lang="en-US" altLang="en-US" dirty="0">
                <a:solidFill>
                  <a:srgbClr val="FF0000"/>
                </a:solidFill>
              </a:rPr>
              <a:t>... Indexes</a:t>
            </a:r>
            <a:r>
              <a:rPr lang="en-US" altLang="en-US" dirty="0"/>
              <a:t>&gt; </a:t>
            </a:r>
          </a:p>
          <a:p>
            <a:pPr lvl="4"/>
            <a:r>
              <a:rPr lang="en-US" altLang="en-US" dirty="0"/>
              <a:t>void helper( T &amp; t, F &amp;&amp; f, </a:t>
            </a:r>
            <a:r>
              <a:rPr lang="en-US" altLang="en-US" dirty="0" err="1"/>
              <a:t>std</a:t>
            </a:r>
            <a:r>
              <a:rPr lang="en-US" altLang="en-US" dirty="0"/>
              <a:t>::</a:t>
            </a:r>
            <a:r>
              <a:rPr lang="en-US" altLang="en-US" dirty="0" err="1"/>
              <a:t>index_sequence</a:t>
            </a:r>
            <a:r>
              <a:rPr lang="en-US" altLang="en-US" dirty="0"/>
              <a:t>&lt; </a:t>
            </a:r>
            <a:r>
              <a:rPr lang="en-US" altLang="en-US" dirty="0">
                <a:solidFill>
                  <a:srgbClr val="FF0000"/>
                </a:solidFill>
              </a:rPr>
              <a:t>Indexes ...</a:t>
            </a:r>
            <a:r>
              <a:rPr lang="en-US" altLang="en-US" dirty="0"/>
              <a:t>&gt;)</a:t>
            </a:r>
          </a:p>
          <a:p>
            <a:pPr lvl="4"/>
            <a:r>
              <a:rPr lang="en-US" altLang="en-US" dirty="0"/>
              <a:t>{</a:t>
            </a:r>
          </a:p>
          <a:p>
            <a:pPr lvl="4"/>
            <a:r>
              <a:rPr lang="en-US" altLang="en-US" dirty="0"/>
              <a:t>   (f( </a:t>
            </a:r>
            <a:r>
              <a:rPr lang="en-US" altLang="en-US" dirty="0" err="1"/>
              <a:t>std</a:t>
            </a:r>
            <a:r>
              <a:rPr lang="en-US" altLang="en-US" dirty="0"/>
              <a:t>::get&lt;</a:t>
            </a:r>
            <a:r>
              <a:rPr lang="en-US" altLang="en-US" dirty="0">
                <a:solidFill>
                  <a:srgbClr val="FF0000"/>
                </a:solidFill>
              </a:rPr>
              <a:t>Indexes</a:t>
            </a:r>
            <a:r>
              <a:rPr lang="en-US" altLang="en-US" dirty="0"/>
              <a:t>&gt;(t)), </a:t>
            </a:r>
            <a:r>
              <a:rPr lang="en-US" altLang="en-US" dirty="0">
                <a:solidFill>
                  <a:srgbClr val="FF0000"/>
                </a:solidFill>
              </a:rPr>
              <a:t>...</a:t>
            </a:r>
            <a:r>
              <a:rPr lang="en-US" altLang="en-US" dirty="0"/>
              <a:t>);</a:t>
            </a:r>
          </a:p>
          <a:p>
            <a:pPr lvl="4"/>
            <a:r>
              <a:rPr lang="en-US" altLang="en-US" dirty="0"/>
              <a:t>}</a:t>
            </a:r>
          </a:p>
          <a:p>
            <a:pPr lvl="4"/>
            <a:endParaRPr lang="en-US" altLang="en-US" dirty="0"/>
          </a:p>
          <a:p>
            <a:pPr lvl="4"/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9360042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/>
        </p:nvCxnSpPr>
        <p:spPr bwMode="auto">
          <a:xfrm>
            <a:off x="0" y="0"/>
            <a:ext cx="914400" cy="0"/>
          </a:xfrm>
          <a:prstGeom prst="line">
            <a:avLst/>
          </a:prstGeom>
          <a:solidFill>
            <a:schemeClr val="accent1"/>
          </a:solidFill>
          <a:ln w="0" cap="flat" cmpd="sng" algn="ctr">
            <a:solidFill>
              <a:srgbClr val="FBFF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</a:extLst>
        </p:spPr>
      </p:cxnSp>
      <p:sp>
        <p:nvSpPr>
          <p:cNvPr id="5325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the </a:t>
            </a:r>
            <a:r>
              <a:rPr lang="en-US" altLang="en-US" dirty="0" err="1"/>
              <a:t>std</a:t>
            </a:r>
            <a:r>
              <a:rPr lang="en-US" altLang="en-US" dirty="0"/>
              <a:t>::tuple template</a:t>
            </a:r>
            <a:endParaRPr lang="cs-CZ" altLang="en-US" noProof="1"/>
          </a:p>
        </p:txBody>
      </p:sp>
      <p:sp>
        <p:nvSpPr>
          <p:cNvPr id="53252" name="Rectangle 3"/>
          <p:cNvSpPr>
            <a:spLocks noGrp="1" noChangeArrowheads="1"/>
          </p:cNvSpPr>
          <p:nvPr>
            <p:ph type="body" idx="13"/>
          </p:nvPr>
        </p:nvSpPr>
        <p:spPr>
          <a:xfrm>
            <a:off x="107950" y="549275"/>
            <a:ext cx="8928100" cy="5903913"/>
          </a:xfrm>
        </p:spPr>
        <p:txBody>
          <a:bodyPr>
            <a:normAutofit/>
          </a:bodyPr>
          <a:lstStyle/>
          <a:p>
            <a:pPr lvl="4"/>
            <a:r>
              <a:rPr lang="en-US" altLang="en-US" dirty="0"/>
              <a:t>template &lt;</a:t>
            </a:r>
            <a:r>
              <a:rPr lang="en-US" altLang="en-US" dirty="0" err="1"/>
              <a:t>typename</a:t>
            </a:r>
            <a:r>
              <a:rPr lang="en-US" altLang="en-US" dirty="0"/>
              <a:t> </a:t>
            </a:r>
            <a:r>
              <a:rPr lang="en-US" altLang="en-US" dirty="0">
                <a:solidFill>
                  <a:srgbClr val="FF0000"/>
                </a:solidFill>
              </a:rPr>
              <a:t>...</a:t>
            </a:r>
            <a:r>
              <a:rPr lang="en-US" altLang="en-US" dirty="0"/>
              <a:t> </a:t>
            </a:r>
            <a:r>
              <a:rPr lang="en-US" altLang="en-US" dirty="0">
                <a:solidFill>
                  <a:srgbClr val="FF0000"/>
                </a:solidFill>
              </a:rPr>
              <a:t>Types</a:t>
            </a:r>
            <a:r>
              <a:rPr lang="en-US" altLang="en-US" dirty="0"/>
              <a:t>&gt; class </a:t>
            </a:r>
            <a:r>
              <a:rPr lang="en-US" altLang="en-US" dirty="0">
                <a:solidFill>
                  <a:srgbClr val="FF0000"/>
                </a:solidFill>
              </a:rPr>
              <a:t>tuple</a:t>
            </a:r>
            <a:r>
              <a:rPr lang="en-US" altLang="en-US" dirty="0"/>
              <a:t> {</a:t>
            </a:r>
            <a:endParaRPr lang="cs-CZ" altLang="en-US" dirty="0"/>
          </a:p>
          <a:p>
            <a:pPr lvl="4"/>
            <a:r>
              <a:rPr lang="en-US" altLang="en-US" dirty="0"/>
              <a:t>public:</a:t>
            </a:r>
          </a:p>
          <a:p>
            <a:pPr lvl="4"/>
            <a:r>
              <a:rPr lang="en-US" altLang="en-US" dirty="0"/>
              <a:t>  template&lt; </a:t>
            </a:r>
            <a:r>
              <a:rPr lang="en-US" altLang="en-US" dirty="0" err="1"/>
              <a:t>typename</a:t>
            </a:r>
            <a:r>
              <a:rPr lang="en-US" altLang="en-US" dirty="0"/>
              <a:t> </a:t>
            </a:r>
            <a:r>
              <a:rPr lang="en-US" altLang="en-US" dirty="0">
                <a:solidFill>
                  <a:srgbClr val="FF0000"/>
                </a:solidFill>
              </a:rPr>
              <a:t>... Types2</a:t>
            </a:r>
            <a:r>
              <a:rPr lang="en-US" altLang="en-US" dirty="0"/>
              <a:t>&gt;</a:t>
            </a:r>
            <a:endParaRPr lang="en-US" altLang="en-US" dirty="0">
              <a:solidFill>
                <a:srgbClr val="FF0000"/>
              </a:solidFill>
            </a:endParaRPr>
          </a:p>
          <a:p>
            <a:pPr lvl="4"/>
            <a:r>
              <a:rPr lang="en-US" altLang="en-US" dirty="0"/>
              <a:t>  </a:t>
            </a:r>
            <a:r>
              <a:rPr lang="cs-CZ" altLang="en-US" dirty="0"/>
              <a:t>tuple(</a:t>
            </a:r>
            <a:r>
              <a:rPr lang="en-US" altLang="en-US" dirty="0"/>
              <a:t> </a:t>
            </a:r>
            <a:r>
              <a:rPr lang="cs-CZ" altLang="en-US" dirty="0"/>
              <a:t>const </a:t>
            </a:r>
            <a:r>
              <a:rPr lang="cs-CZ" altLang="en-US" dirty="0">
                <a:solidFill>
                  <a:srgbClr val="FF0000"/>
                </a:solidFill>
              </a:rPr>
              <a:t>Types</a:t>
            </a:r>
            <a:r>
              <a:rPr lang="en-US" altLang="en-US" dirty="0">
                <a:solidFill>
                  <a:srgbClr val="FF0000"/>
                </a:solidFill>
              </a:rPr>
              <a:t>2 </a:t>
            </a:r>
            <a:r>
              <a:rPr lang="cs-CZ" altLang="en-US" dirty="0"/>
              <a:t>&amp;</a:t>
            </a:r>
            <a:r>
              <a:rPr lang="en-US" altLang="en-US" dirty="0"/>
              <a:t> </a:t>
            </a:r>
            <a:r>
              <a:rPr lang="cs-CZ" altLang="en-US" dirty="0">
                <a:solidFill>
                  <a:srgbClr val="FF0000"/>
                </a:solidFill>
              </a:rPr>
              <a:t>...</a:t>
            </a:r>
            <a:r>
              <a:rPr lang="cs-CZ" altLang="en-US" dirty="0"/>
              <a:t>);</a:t>
            </a:r>
            <a:r>
              <a:rPr lang="en-US" altLang="en-US" dirty="0"/>
              <a:t>	</a:t>
            </a:r>
          </a:p>
          <a:p>
            <a:pPr lvl="4"/>
            <a:r>
              <a:rPr lang="en-US" altLang="en-US" dirty="0"/>
              <a:t>  /* black magic */</a:t>
            </a:r>
          </a:p>
          <a:p>
            <a:pPr lvl="4"/>
            <a:r>
              <a:rPr lang="en-US" altLang="en-US" dirty="0"/>
              <a:t>};</a:t>
            </a:r>
          </a:p>
          <a:p>
            <a:pPr lvl="2"/>
            <a:endParaRPr lang="en-US" altLang="en-US" dirty="0"/>
          </a:p>
          <a:p>
            <a:pPr lvl="2"/>
            <a:r>
              <a:rPr lang="en-US" altLang="en-US" dirty="0"/>
              <a:t>example</a:t>
            </a:r>
          </a:p>
          <a:p>
            <a:pPr lvl="4"/>
            <a:r>
              <a:rPr lang="en-US" altLang="en-US" dirty="0"/>
              <a:t>using </a:t>
            </a:r>
            <a:r>
              <a:rPr lang="en-US" altLang="en-US" dirty="0" err="1"/>
              <a:t>my_tuple</a:t>
            </a:r>
            <a:r>
              <a:rPr lang="en-US" altLang="en-US" dirty="0"/>
              <a:t> = </a:t>
            </a:r>
            <a:r>
              <a:rPr lang="cs-CZ" altLang="en-US" dirty="0"/>
              <a:t>tuple</a:t>
            </a:r>
            <a:r>
              <a:rPr lang="en-US" altLang="en-US" dirty="0"/>
              <a:t>&lt; </a:t>
            </a:r>
            <a:r>
              <a:rPr lang="en-US" altLang="en-US" dirty="0" err="1"/>
              <a:t>int</a:t>
            </a:r>
            <a:r>
              <a:rPr lang="en-US" altLang="en-US" dirty="0"/>
              <a:t>, double, </a:t>
            </a:r>
            <a:r>
              <a:rPr lang="en-US" altLang="en-US" dirty="0" err="1"/>
              <a:t>int</a:t>
            </a:r>
            <a:r>
              <a:rPr lang="en-US" altLang="en-US" dirty="0"/>
              <a:t>&gt;;</a:t>
            </a:r>
          </a:p>
          <a:p>
            <a:pPr lvl="4"/>
            <a:endParaRPr lang="en-US" altLang="en-US" dirty="0"/>
          </a:p>
          <a:p>
            <a:pPr lvl="4"/>
            <a:r>
              <a:rPr lang="en-US" altLang="en-US" dirty="0" err="1"/>
              <a:t>my_tuple</a:t>
            </a:r>
            <a:r>
              <a:rPr lang="en-US" altLang="en-US" dirty="0"/>
              <a:t> t1( 1, 2.3, 4);</a:t>
            </a:r>
            <a:endParaRPr lang="cs-CZ" alt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588125" y="1125538"/>
            <a:ext cx="2268538" cy="338137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>
            <a:spAutoFit/>
          </a:bodyPr>
          <a:lstStyle/>
          <a:p>
            <a:pPr algn="ctr">
              <a:defRPr/>
            </a:pPr>
            <a:r>
              <a:rPr lang="en-US" dirty="0">
                <a:solidFill>
                  <a:schemeClr val="bg1"/>
                </a:solidFill>
              </a:rPr>
              <a:t>C++11: &lt;</a:t>
            </a:r>
            <a:r>
              <a:rPr lang="cs-CZ" dirty="0">
                <a:solidFill>
                  <a:schemeClr val="bg1"/>
                </a:solidFill>
              </a:rPr>
              <a:t>utility</a:t>
            </a:r>
            <a:r>
              <a:rPr lang="en-US" dirty="0">
                <a:solidFill>
                  <a:schemeClr val="bg1"/>
                </a:solidFill>
              </a:rPr>
              <a:t>&gt;</a:t>
            </a:r>
            <a:endParaRPr lang="cs-CZ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00610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/>
        </p:nvCxnSpPr>
        <p:spPr bwMode="auto">
          <a:xfrm>
            <a:off x="0" y="0"/>
            <a:ext cx="914400" cy="0"/>
          </a:xfrm>
          <a:prstGeom prst="line">
            <a:avLst/>
          </a:prstGeom>
          <a:solidFill>
            <a:schemeClr val="accent1"/>
          </a:solidFill>
          <a:ln w="0" cap="flat" cmpd="sng" algn="ctr">
            <a:solidFill>
              <a:srgbClr val="FBFF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</a:extLst>
        </p:spPr>
      </p:cxnSp>
      <p:sp>
        <p:nvSpPr>
          <p:cNvPr id="5325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the </a:t>
            </a:r>
            <a:r>
              <a:rPr lang="en-US" altLang="en-US" dirty="0" err="1"/>
              <a:t>std</a:t>
            </a:r>
            <a:r>
              <a:rPr lang="en-US" altLang="en-US" dirty="0"/>
              <a:t>::tuple template</a:t>
            </a:r>
            <a:endParaRPr lang="cs-CZ" altLang="en-US" noProof="1"/>
          </a:p>
        </p:txBody>
      </p:sp>
      <p:sp>
        <p:nvSpPr>
          <p:cNvPr id="53252" name="Rectangle 3"/>
          <p:cNvSpPr>
            <a:spLocks noGrp="1" noChangeArrowheads="1"/>
          </p:cNvSpPr>
          <p:nvPr>
            <p:ph type="body" idx="13"/>
          </p:nvPr>
        </p:nvSpPr>
        <p:spPr>
          <a:xfrm>
            <a:off x="107950" y="549275"/>
            <a:ext cx="8928100" cy="5903913"/>
          </a:xfrm>
        </p:spPr>
        <p:txBody>
          <a:bodyPr>
            <a:normAutofit/>
          </a:bodyPr>
          <a:lstStyle/>
          <a:p>
            <a:pPr lvl="4"/>
            <a:r>
              <a:rPr lang="en-US" altLang="en-US" dirty="0"/>
              <a:t>template &lt;</a:t>
            </a:r>
            <a:r>
              <a:rPr lang="en-US" altLang="en-US" dirty="0" err="1"/>
              <a:t>typename</a:t>
            </a:r>
            <a:r>
              <a:rPr lang="en-US" altLang="en-US" dirty="0"/>
              <a:t> </a:t>
            </a:r>
            <a:r>
              <a:rPr lang="en-US" altLang="en-US" dirty="0">
                <a:solidFill>
                  <a:srgbClr val="FF0000"/>
                </a:solidFill>
              </a:rPr>
              <a:t>...</a:t>
            </a:r>
            <a:r>
              <a:rPr lang="en-US" altLang="en-US" dirty="0"/>
              <a:t> </a:t>
            </a:r>
            <a:r>
              <a:rPr lang="en-US" altLang="en-US" dirty="0">
                <a:solidFill>
                  <a:srgbClr val="FF0000"/>
                </a:solidFill>
              </a:rPr>
              <a:t>Types</a:t>
            </a:r>
            <a:r>
              <a:rPr lang="en-US" altLang="en-US" dirty="0"/>
              <a:t>&gt; class </a:t>
            </a:r>
            <a:r>
              <a:rPr lang="en-US" altLang="en-US" dirty="0">
                <a:solidFill>
                  <a:srgbClr val="FF0000"/>
                </a:solidFill>
              </a:rPr>
              <a:t>tuple</a:t>
            </a:r>
            <a:r>
              <a:rPr lang="en-US" altLang="en-US" dirty="0"/>
              <a:t> /*...*/;</a:t>
            </a:r>
          </a:p>
          <a:p>
            <a:pPr lvl="2"/>
            <a:r>
              <a:rPr lang="en-US" altLang="en-US" dirty="0"/>
              <a:t>element access: </a:t>
            </a:r>
            <a:r>
              <a:rPr lang="en-US" altLang="en-US" dirty="0">
                <a:solidFill>
                  <a:srgbClr val="FF0000"/>
                </a:solidFill>
              </a:rPr>
              <a:t>get</a:t>
            </a:r>
          </a:p>
          <a:p>
            <a:pPr lvl="4"/>
            <a:r>
              <a:rPr lang="cs-CZ" altLang="en-US" dirty="0"/>
              <a:t>template &lt;</a:t>
            </a:r>
            <a:r>
              <a:rPr lang="en-US" altLang="en-US" dirty="0"/>
              <a:t> </a:t>
            </a:r>
            <a:r>
              <a:rPr lang="cs-CZ" altLang="en-US" dirty="0"/>
              <a:t>size_t I, </a:t>
            </a:r>
            <a:r>
              <a:rPr lang="en-US" altLang="en-US" dirty="0" err="1"/>
              <a:t>typename</a:t>
            </a:r>
            <a:r>
              <a:rPr lang="en-US" altLang="en-US" dirty="0"/>
              <a:t> </a:t>
            </a:r>
            <a:r>
              <a:rPr lang="cs-CZ" altLang="en-US" dirty="0">
                <a:solidFill>
                  <a:srgbClr val="FF0000"/>
                </a:solidFill>
              </a:rPr>
              <a:t>... Types</a:t>
            </a:r>
            <a:r>
              <a:rPr lang="cs-CZ" altLang="en-US" dirty="0"/>
              <a:t>&gt;</a:t>
            </a:r>
          </a:p>
          <a:p>
            <a:pPr lvl="4"/>
            <a:r>
              <a:rPr lang="en-US" altLang="en-US" dirty="0"/>
              <a:t>  /*...???...*/ </a:t>
            </a:r>
            <a:r>
              <a:rPr lang="cs-CZ" altLang="en-US" dirty="0">
                <a:solidFill>
                  <a:srgbClr val="FF0000"/>
                </a:solidFill>
              </a:rPr>
              <a:t>get</a:t>
            </a:r>
            <a:r>
              <a:rPr lang="cs-CZ" altLang="en-US" dirty="0"/>
              <a:t>(</a:t>
            </a:r>
            <a:r>
              <a:rPr lang="en-US" altLang="en-US" dirty="0"/>
              <a:t> </a:t>
            </a:r>
            <a:r>
              <a:rPr lang="cs-CZ" altLang="en-US" dirty="0"/>
              <a:t>tuple&lt;</a:t>
            </a:r>
            <a:r>
              <a:rPr lang="en-US" altLang="en-US" dirty="0"/>
              <a:t> </a:t>
            </a:r>
            <a:r>
              <a:rPr lang="cs-CZ" altLang="en-US" dirty="0">
                <a:solidFill>
                  <a:srgbClr val="FF0000"/>
                </a:solidFill>
              </a:rPr>
              <a:t>Types</a:t>
            </a:r>
            <a:r>
              <a:rPr lang="en-US" altLang="en-US" dirty="0">
                <a:solidFill>
                  <a:srgbClr val="FF0000"/>
                </a:solidFill>
              </a:rPr>
              <a:t> </a:t>
            </a:r>
            <a:r>
              <a:rPr lang="cs-CZ" altLang="en-US" dirty="0">
                <a:solidFill>
                  <a:srgbClr val="FF0000"/>
                </a:solidFill>
              </a:rPr>
              <a:t>...</a:t>
            </a:r>
            <a:r>
              <a:rPr lang="cs-CZ" altLang="en-US" dirty="0"/>
              <a:t>&gt;</a:t>
            </a:r>
            <a:r>
              <a:rPr lang="en-US" altLang="en-US" dirty="0"/>
              <a:t> </a:t>
            </a:r>
            <a:r>
              <a:rPr lang="cs-CZ" altLang="en-US" dirty="0"/>
              <a:t>&amp; t)</a:t>
            </a:r>
            <a:r>
              <a:rPr lang="en-US" altLang="en-US" dirty="0"/>
              <a:t>;</a:t>
            </a:r>
          </a:p>
          <a:p>
            <a:pPr lvl="2"/>
            <a:endParaRPr lang="en-US" altLang="en-US" dirty="0"/>
          </a:p>
          <a:p>
            <a:pPr lvl="2"/>
            <a:r>
              <a:rPr lang="en-US" altLang="en-US" dirty="0"/>
              <a:t>example</a:t>
            </a:r>
          </a:p>
          <a:p>
            <a:pPr lvl="4"/>
            <a:r>
              <a:rPr lang="en-US" altLang="en-US" dirty="0"/>
              <a:t>using </a:t>
            </a:r>
            <a:r>
              <a:rPr lang="en-US" altLang="en-US" dirty="0" err="1"/>
              <a:t>my_tuple</a:t>
            </a:r>
            <a:r>
              <a:rPr lang="en-US" altLang="en-US" dirty="0"/>
              <a:t> = </a:t>
            </a:r>
            <a:r>
              <a:rPr lang="cs-CZ" altLang="en-US" dirty="0"/>
              <a:t>tuple</a:t>
            </a:r>
            <a:r>
              <a:rPr lang="en-US" altLang="en-US" dirty="0"/>
              <a:t>&lt; </a:t>
            </a:r>
            <a:r>
              <a:rPr lang="en-US" altLang="en-US" dirty="0" err="1"/>
              <a:t>int</a:t>
            </a:r>
            <a:r>
              <a:rPr lang="en-US" altLang="en-US" dirty="0"/>
              <a:t>, double, </a:t>
            </a:r>
            <a:r>
              <a:rPr lang="en-US" altLang="en-US" dirty="0" err="1"/>
              <a:t>int</a:t>
            </a:r>
            <a:r>
              <a:rPr lang="en-US" altLang="en-US" dirty="0"/>
              <a:t>&gt;;</a:t>
            </a:r>
          </a:p>
          <a:p>
            <a:pPr lvl="4"/>
            <a:endParaRPr lang="en-US" altLang="en-US" dirty="0"/>
          </a:p>
          <a:p>
            <a:pPr lvl="4"/>
            <a:r>
              <a:rPr lang="en-US" altLang="en-US" dirty="0" err="1"/>
              <a:t>my_tuple</a:t>
            </a:r>
            <a:r>
              <a:rPr lang="en-US" altLang="en-US" dirty="0"/>
              <a:t> t1( 1, 2.3, 4);</a:t>
            </a:r>
            <a:endParaRPr lang="cs-CZ" altLang="en-US" dirty="0"/>
          </a:p>
          <a:p>
            <a:pPr lvl="4"/>
            <a:r>
              <a:rPr lang="en-US" altLang="en-US" dirty="0"/>
              <a:t>double v = get&lt; 1&gt;( t1);</a:t>
            </a:r>
            <a:endParaRPr lang="cs-CZ" alt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588125" y="1125538"/>
            <a:ext cx="2268538" cy="338137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>
            <a:spAutoFit/>
          </a:bodyPr>
          <a:lstStyle/>
          <a:p>
            <a:pPr algn="ctr">
              <a:defRPr/>
            </a:pPr>
            <a:r>
              <a:rPr lang="en-US" dirty="0">
                <a:solidFill>
                  <a:schemeClr val="bg1"/>
                </a:solidFill>
              </a:rPr>
              <a:t>C++11: &lt;</a:t>
            </a:r>
            <a:r>
              <a:rPr lang="cs-CZ" dirty="0">
                <a:solidFill>
                  <a:schemeClr val="bg1"/>
                </a:solidFill>
              </a:rPr>
              <a:t>utility</a:t>
            </a:r>
            <a:r>
              <a:rPr lang="en-US" dirty="0">
                <a:solidFill>
                  <a:schemeClr val="bg1"/>
                </a:solidFill>
              </a:rPr>
              <a:t>&gt;</a:t>
            </a:r>
            <a:endParaRPr lang="cs-CZ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57672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/>
        </p:nvCxnSpPr>
        <p:spPr bwMode="auto">
          <a:xfrm>
            <a:off x="0" y="0"/>
            <a:ext cx="914400" cy="0"/>
          </a:xfrm>
          <a:prstGeom prst="line">
            <a:avLst/>
          </a:prstGeom>
          <a:solidFill>
            <a:schemeClr val="accent1"/>
          </a:solidFill>
          <a:ln w="0" cap="flat" cmpd="sng" algn="ctr">
            <a:solidFill>
              <a:srgbClr val="FBFF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</a:extLst>
        </p:spPr>
      </p:cxnSp>
      <p:sp>
        <p:nvSpPr>
          <p:cNvPr id="5325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the </a:t>
            </a:r>
            <a:r>
              <a:rPr lang="en-US" altLang="en-US" dirty="0" err="1"/>
              <a:t>std</a:t>
            </a:r>
            <a:r>
              <a:rPr lang="en-US" altLang="en-US" dirty="0"/>
              <a:t>::tuple template</a:t>
            </a:r>
            <a:endParaRPr lang="cs-CZ" altLang="en-US" noProof="1"/>
          </a:p>
        </p:txBody>
      </p:sp>
      <p:sp>
        <p:nvSpPr>
          <p:cNvPr id="53252" name="Rectangle 3"/>
          <p:cNvSpPr>
            <a:spLocks noGrp="1" noChangeArrowheads="1"/>
          </p:cNvSpPr>
          <p:nvPr>
            <p:ph type="body" idx="13"/>
          </p:nvPr>
        </p:nvSpPr>
        <p:spPr>
          <a:xfrm>
            <a:off x="107950" y="549275"/>
            <a:ext cx="8928100" cy="5903913"/>
          </a:xfrm>
        </p:spPr>
        <p:txBody>
          <a:bodyPr>
            <a:normAutofit/>
          </a:bodyPr>
          <a:lstStyle/>
          <a:p>
            <a:pPr lvl="4"/>
            <a:r>
              <a:rPr lang="en-US" altLang="en-US" dirty="0"/>
              <a:t>template &lt;</a:t>
            </a:r>
            <a:r>
              <a:rPr lang="en-US" altLang="en-US" dirty="0" err="1"/>
              <a:t>typename</a:t>
            </a:r>
            <a:r>
              <a:rPr lang="en-US" altLang="en-US" dirty="0"/>
              <a:t> </a:t>
            </a:r>
            <a:r>
              <a:rPr lang="en-US" altLang="en-US" dirty="0">
                <a:solidFill>
                  <a:srgbClr val="FF0000"/>
                </a:solidFill>
              </a:rPr>
              <a:t>...</a:t>
            </a:r>
            <a:r>
              <a:rPr lang="en-US" altLang="en-US" dirty="0"/>
              <a:t> </a:t>
            </a:r>
            <a:r>
              <a:rPr lang="en-US" altLang="en-US" dirty="0">
                <a:solidFill>
                  <a:srgbClr val="FF0000"/>
                </a:solidFill>
              </a:rPr>
              <a:t>Types</a:t>
            </a:r>
            <a:r>
              <a:rPr lang="en-US" altLang="en-US" dirty="0"/>
              <a:t>&gt; class </a:t>
            </a:r>
            <a:r>
              <a:rPr lang="en-US" altLang="en-US" dirty="0">
                <a:solidFill>
                  <a:srgbClr val="FF0000"/>
                </a:solidFill>
              </a:rPr>
              <a:t>tuple</a:t>
            </a:r>
            <a:r>
              <a:rPr lang="en-US" altLang="en-US" dirty="0"/>
              <a:t> /*...*/;</a:t>
            </a:r>
          </a:p>
          <a:p>
            <a:pPr lvl="2"/>
            <a:r>
              <a:rPr lang="en-US" altLang="en-US" dirty="0"/>
              <a:t>determining element type: </a:t>
            </a:r>
            <a:r>
              <a:rPr lang="en-US" altLang="en-US" dirty="0" err="1"/>
              <a:t>tuple_element</a:t>
            </a:r>
            <a:endParaRPr lang="en-US" altLang="en-US" dirty="0"/>
          </a:p>
          <a:p>
            <a:pPr lvl="3"/>
            <a:r>
              <a:rPr lang="en-US" altLang="en-US" dirty="0"/>
              <a:t>this is a </a:t>
            </a:r>
            <a:r>
              <a:rPr lang="en-US" altLang="en-US" i="1" dirty="0"/>
              <a:t>traits</a:t>
            </a:r>
            <a:r>
              <a:rPr lang="en-US" altLang="en-US" dirty="0"/>
              <a:t> template</a:t>
            </a:r>
          </a:p>
          <a:p>
            <a:pPr lvl="4"/>
            <a:r>
              <a:rPr lang="en-US" altLang="en-US" dirty="0"/>
              <a:t>template &lt; </a:t>
            </a:r>
            <a:r>
              <a:rPr lang="en-US" altLang="en-US" dirty="0" err="1"/>
              <a:t>size_t</a:t>
            </a:r>
            <a:r>
              <a:rPr lang="en-US" altLang="en-US" dirty="0"/>
              <a:t> I, </a:t>
            </a:r>
            <a:r>
              <a:rPr lang="en-US" altLang="en-US" dirty="0" err="1"/>
              <a:t>typename</a:t>
            </a:r>
            <a:r>
              <a:rPr lang="en-US" altLang="en-US" dirty="0"/>
              <a:t> T&gt; </a:t>
            </a:r>
            <a:r>
              <a:rPr lang="en-US" altLang="en-US" dirty="0" err="1"/>
              <a:t>struct</a:t>
            </a:r>
            <a:r>
              <a:rPr lang="en-US" altLang="en-US" dirty="0"/>
              <a:t> </a:t>
            </a:r>
            <a:r>
              <a:rPr lang="en-US" altLang="en-US" dirty="0" err="1">
                <a:solidFill>
                  <a:srgbClr val="FF0000"/>
                </a:solidFill>
              </a:rPr>
              <a:t>tuple_element</a:t>
            </a:r>
            <a:r>
              <a:rPr lang="en-US" altLang="en-US" dirty="0"/>
              <a:t> {	</a:t>
            </a:r>
          </a:p>
          <a:p>
            <a:pPr lvl="4"/>
            <a:r>
              <a:rPr lang="en-US" altLang="en-US" dirty="0"/>
              <a:t>  using </a:t>
            </a:r>
            <a:r>
              <a:rPr lang="en-US" altLang="en-US" dirty="0">
                <a:solidFill>
                  <a:srgbClr val="FF0000"/>
                </a:solidFill>
              </a:rPr>
              <a:t>type</a:t>
            </a:r>
            <a:r>
              <a:rPr lang="en-US" altLang="en-US" dirty="0"/>
              <a:t> = /* black magic */;			</a:t>
            </a:r>
          </a:p>
          <a:p>
            <a:pPr lvl="4"/>
            <a:r>
              <a:rPr lang="en-US" altLang="en-US" dirty="0"/>
              <a:t>};</a:t>
            </a:r>
          </a:p>
          <a:p>
            <a:pPr lvl="3"/>
            <a:r>
              <a:rPr lang="en-US" altLang="en-US" dirty="0"/>
              <a:t>type alias for easier use</a:t>
            </a:r>
          </a:p>
          <a:p>
            <a:pPr lvl="4"/>
            <a:r>
              <a:rPr lang="cs-CZ" altLang="en-US" dirty="0"/>
              <a:t>template &lt;</a:t>
            </a:r>
            <a:r>
              <a:rPr lang="en-US" altLang="en-US" dirty="0"/>
              <a:t> </a:t>
            </a:r>
            <a:r>
              <a:rPr lang="cs-CZ" altLang="en-US" dirty="0"/>
              <a:t>size_t I, </a:t>
            </a:r>
            <a:r>
              <a:rPr lang="en-US" altLang="en-US" dirty="0" err="1"/>
              <a:t>typename</a:t>
            </a:r>
            <a:r>
              <a:rPr lang="en-US" altLang="en-US" dirty="0"/>
              <a:t> T</a:t>
            </a:r>
            <a:r>
              <a:rPr lang="cs-CZ" altLang="en-US" dirty="0"/>
              <a:t>&gt;</a:t>
            </a:r>
          </a:p>
          <a:p>
            <a:pPr lvl="4"/>
            <a:r>
              <a:rPr lang="en-US" altLang="en-US" dirty="0"/>
              <a:t>  using </a:t>
            </a:r>
            <a:r>
              <a:rPr lang="en-US" altLang="en-US" dirty="0" err="1"/>
              <a:t>tuple_element_t</a:t>
            </a:r>
            <a:r>
              <a:rPr lang="en-US" altLang="en-US" dirty="0"/>
              <a:t> = </a:t>
            </a:r>
            <a:r>
              <a:rPr lang="cs-CZ" altLang="en-US" dirty="0"/>
              <a:t>typename tuple_element&lt;</a:t>
            </a:r>
            <a:r>
              <a:rPr lang="en-US" altLang="en-US" dirty="0"/>
              <a:t> </a:t>
            </a:r>
            <a:r>
              <a:rPr lang="cs-CZ" altLang="en-US" dirty="0"/>
              <a:t>I, </a:t>
            </a:r>
            <a:r>
              <a:rPr lang="en-US" altLang="en-US" dirty="0"/>
              <a:t>T</a:t>
            </a:r>
            <a:r>
              <a:rPr lang="cs-CZ" altLang="en-US" dirty="0"/>
              <a:t>&gt;::type</a:t>
            </a:r>
            <a:r>
              <a:rPr lang="en-US" altLang="en-US" dirty="0"/>
              <a:t>;</a:t>
            </a:r>
          </a:p>
          <a:p>
            <a:pPr lvl="2"/>
            <a:endParaRPr lang="en-US" altLang="en-US" dirty="0"/>
          </a:p>
          <a:p>
            <a:pPr lvl="2"/>
            <a:r>
              <a:rPr lang="en-US" altLang="en-US" dirty="0"/>
              <a:t>example</a:t>
            </a:r>
          </a:p>
          <a:p>
            <a:pPr lvl="4"/>
            <a:r>
              <a:rPr lang="en-US" altLang="en-US" dirty="0"/>
              <a:t>using </a:t>
            </a:r>
            <a:r>
              <a:rPr lang="en-US" altLang="en-US" dirty="0" err="1"/>
              <a:t>my_tuple</a:t>
            </a:r>
            <a:r>
              <a:rPr lang="en-US" altLang="en-US" dirty="0"/>
              <a:t> = </a:t>
            </a:r>
            <a:r>
              <a:rPr lang="cs-CZ" altLang="en-US" dirty="0"/>
              <a:t>tuple</a:t>
            </a:r>
            <a:r>
              <a:rPr lang="en-US" altLang="en-US" dirty="0"/>
              <a:t>&lt; </a:t>
            </a:r>
            <a:r>
              <a:rPr lang="en-US" altLang="en-US" dirty="0" err="1"/>
              <a:t>int</a:t>
            </a:r>
            <a:r>
              <a:rPr lang="en-US" altLang="en-US" dirty="0"/>
              <a:t>, double, </a:t>
            </a:r>
            <a:r>
              <a:rPr lang="en-US" altLang="en-US" dirty="0" err="1"/>
              <a:t>int</a:t>
            </a:r>
            <a:r>
              <a:rPr lang="en-US" altLang="en-US" dirty="0"/>
              <a:t>&gt;;</a:t>
            </a:r>
          </a:p>
          <a:p>
            <a:pPr lvl="4"/>
            <a:r>
              <a:rPr lang="en-US" altLang="en-US" dirty="0"/>
              <a:t>using </a:t>
            </a:r>
            <a:r>
              <a:rPr lang="en-US" altLang="en-US" dirty="0" err="1"/>
              <a:t>alias_to_double</a:t>
            </a:r>
            <a:r>
              <a:rPr lang="en-US" altLang="en-US" dirty="0"/>
              <a:t> = </a:t>
            </a:r>
            <a:r>
              <a:rPr lang="cs-CZ" altLang="en-US" dirty="0"/>
              <a:t>typename tuple</a:t>
            </a:r>
            <a:r>
              <a:rPr lang="en-US" altLang="en-US" dirty="0"/>
              <a:t>_element&lt; 1, </a:t>
            </a:r>
            <a:r>
              <a:rPr lang="en-US" altLang="en-US" dirty="0" err="1"/>
              <a:t>my_tuple</a:t>
            </a:r>
            <a:r>
              <a:rPr lang="en-US" altLang="en-US" dirty="0"/>
              <a:t>&gt;::type;</a:t>
            </a:r>
          </a:p>
          <a:p>
            <a:pPr lvl="4"/>
            <a:r>
              <a:rPr lang="en-US" altLang="en-US" dirty="0"/>
              <a:t>using alias2_to_double = </a:t>
            </a:r>
            <a:r>
              <a:rPr lang="cs-CZ" altLang="en-US" dirty="0"/>
              <a:t>tuple</a:t>
            </a:r>
            <a:r>
              <a:rPr lang="en-US" altLang="en-US" dirty="0"/>
              <a:t>_</a:t>
            </a:r>
            <a:r>
              <a:rPr lang="en-US" altLang="en-US" dirty="0" err="1"/>
              <a:t>element_t</a:t>
            </a:r>
            <a:r>
              <a:rPr lang="en-US" altLang="en-US" dirty="0"/>
              <a:t>&lt; 1, </a:t>
            </a:r>
            <a:r>
              <a:rPr lang="en-US" altLang="en-US" dirty="0" err="1"/>
              <a:t>my_tuple</a:t>
            </a:r>
            <a:r>
              <a:rPr lang="en-US" altLang="en-US" dirty="0"/>
              <a:t>&gt;;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588125" y="1125538"/>
            <a:ext cx="2268538" cy="338137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>
            <a:spAutoFit/>
          </a:bodyPr>
          <a:lstStyle/>
          <a:p>
            <a:pPr algn="ctr">
              <a:defRPr/>
            </a:pPr>
            <a:r>
              <a:rPr lang="en-US" dirty="0">
                <a:solidFill>
                  <a:schemeClr val="bg1"/>
                </a:solidFill>
              </a:rPr>
              <a:t>C++11: &lt;</a:t>
            </a:r>
            <a:r>
              <a:rPr lang="cs-CZ" dirty="0">
                <a:solidFill>
                  <a:schemeClr val="bg1"/>
                </a:solidFill>
              </a:rPr>
              <a:t>utility</a:t>
            </a:r>
            <a:r>
              <a:rPr lang="en-US" dirty="0">
                <a:solidFill>
                  <a:schemeClr val="bg1"/>
                </a:solidFill>
              </a:rPr>
              <a:t>&gt;</a:t>
            </a:r>
            <a:endParaRPr lang="cs-CZ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13114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/>
        </p:nvCxnSpPr>
        <p:spPr bwMode="auto">
          <a:xfrm>
            <a:off x="0" y="0"/>
            <a:ext cx="914400" cy="0"/>
          </a:xfrm>
          <a:prstGeom prst="line">
            <a:avLst/>
          </a:prstGeom>
          <a:solidFill>
            <a:schemeClr val="accent1"/>
          </a:solidFill>
          <a:ln w="0" cap="flat" cmpd="sng" algn="ctr">
            <a:solidFill>
              <a:srgbClr val="FBFF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</a:extLst>
        </p:spPr>
      </p:cxnSp>
      <p:sp>
        <p:nvSpPr>
          <p:cNvPr id="5325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the </a:t>
            </a:r>
            <a:r>
              <a:rPr lang="en-US" altLang="en-US" dirty="0" err="1"/>
              <a:t>std</a:t>
            </a:r>
            <a:r>
              <a:rPr lang="en-US" altLang="en-US" dirty="0"/>
              <a:t>::tuple template</a:t>
            </a:r>
            <a:endParaRPr lang="cs-CZ" altLang="en-US" noProof="1"/>
          </a:p>
        </p:txBody>
      </p:sp>
      <p:sp>
        <p:nvSpPr>
          <p:cNvPr id="53252" name="Rectangle 3"/>
          <p:cNvSpPr>
            <a:spLocks noGrp="1" noChangeArrowheads="1"/>
          </p:cNvSpPr>
          <p:nvPr>
            <p:ph type="body" idx="13"/>
          </p:nvPr>
        </p:nvSpPr>
        <p:spPr>
          <a:xfrm>
            <a:off x="107950" y="549275"/>
            <a:ext cx="8928100" cy="5903913"/>
          </a:xfrm>
        </p:spPr>
        <p:txBody>
          <a:bodyPr>
            <a:normAutofit/>
          </a:bodyPr>
          <a:lstStyle/>
          <a:p>
            <a:pPr lvl="4"/>
            <a:r>
              <a:rPr lang="en-US" altLang="en-US" dirty="0"/>
              <a:t>template &lt;</a:t>
            </a:r>
            <a:r>
              <a:rPr lang="en-US" altLang="en-US" dirty="0" err="1"/>
              <a:t>typename</a:t>
            </a:r>
            <a:r>
              <a:rPr lang="en-US" altLang="en-US" dirty="0"/>
              <a:t> </a:t>
            </a:r>
            <a:r>
              <a:rPr lang="en-US" altLang="en-US" dirty="0">
                <a:solidFill>
                  <a:srgbClr val="FF0000"/>
                </a:solidFill>
              </a:rPr>
              <a:t>...</a:t>
            </a:r>
            <a:r>
              <a:rPr lang="en-US" altLang="en-US" dirty="0"/>
              <a:t> </a:t>
            </a:r>
            <a:r>
              <a:rPr lang="en-US" altLang="en-US" dirty="0">
                <a:solidFill>
                  <a:srgbClr val="FF0000"/>
                </a:solidFill>
              </a:rPr>
              <a:t>Types</a:t>
            </a:r>
            <a:r>
              <a:rPr lang="en-US" altLang="en-US" dirty="0"/>
              <a:t>&gt; class </a:t>
            </a:r>
            <a:r>
              <a:rPr lang="en-US" altLang="en-US" dirty="0">
                <a:solidFill>
                  <a:srgbClr val="FF0000"/>
                </a:solidFill>
              </a:rPr>
              <a:t>tuple</a:t>
            </a:r>
            <a:r>
              <a:rPr lang="en-US" altLang="en-US" dirty="0"/>
              <a:t> /*...*/;</a:t>
            </a:r>
          </a:p>
          <a:p>
            <a:pPr lvl="2"/>
            <a:r>
              <a:rPr lang="en-US" altLang="en-US" dirty="0"/>
              <a:t>determining element type: </a:t>
            </a:r>
            <a:r>
              <a:rPr lang="en-US" altLang="en-US" dirty="0" err="1"/>
              <a:t>tuple_element_t</a:t>
            </a:r>
            <a:endParaRPr lang="en-US" altLang="en-US" dirty="0"/>
          </a:p>
          <a:p>
            <a:pPr lvl="4"/>
            <a:r>
              <a:rPr lang="en-US" altLang="en-US" dirty="0"/>
              <a:t>template &lt; </a:t>
            </a:r>
            <a:r>
              <a:rPr lang="en-US" altLang="en-US" dirty="0" err="1"/>
              <a:t>size_t</a:t>
            </a:r>
            <a:r>
              <a:rPr lang="en-US" altLang="en-US" dirty="0"/>
              <a:t> I, </a:t>
            </a:r>
            <a:r>
              <a:rPr lang="en-US" altLang="en-US" dirty="0" err="1"/>
              <a:t>typename</a:t>
            </a:r>
            <a:r>
              <a:rPr lang="en-US" altLang="en-US" dirty="0"/>
              <a:t> T&gt; </a:t>
            </a:r>
            <a:r>
              <a:rPr lang="en-US" altLang="en-US" dirty="0" err="1"/>
              <a:t>struct</a:t>
            </a:r>
            <a:r>
              <a:rPr lang="en-US" altLang="en-US" dirty="0"/>
              <a:t> </a:t>
            </a:r>
            <a:r>
              <a:rPr lang="en-US" altLang="en-US" dirty="0" err="1">
                <a:solidFill>
                  <a:srgbClr val="FF0000"/>
                </a:solidFill>
              </a:rPr>
              <a:t>tuple_element</a:t>
            </a:r>
            <a:r>
              <a:rPr lang="en-US" altLang="en-US" dirty="0"/>
              <a:t> {	// </a:t>
            </a:r>
            <a:r>
              <a:rPr lang="en-US" altLang="en-US" i="1" dirty="0"/>
              <a:t>traits</a:t>
            </a:r>
            <a:r>
              <a:rPr lang="en-US" altLang="en-US" dirty="0"/>
              <a:t> template</a:t>
            </a:r>
          </a:p>
          <a:p>
            <a:pPr lvl="4"/>
            <a:r>
              <a:rPr lang="en-US" altLang="en-US" dirty="0"/>
              <a:t>  using </a:t>
            </a:r>
            <a:r>
              <a:rPr lang="en-US" altLang="en-US" dirty="0">
                <a:solidFill>
                  <a:srgbClr val="FF0000"/>
                </a:solidFill>
              </a:rPr>
              <a:t>type</a:t>
            </a:r>
            <a:r>
              <a:rPr lang="en-US" altLang="en-US" dirty="0"/>
              <a:t> = /* black magic */;			// the type of I-</a:t>
            </a:r>
            <a:r>
              <a:rPr lang="en-US" altLang="en-US" dirty="0" err="1"/>
              <a:t>th</a:t>
            </a:r>
            <a:r>
              <a:rPr lang="en-US" altLang="en-US" dirty="0"/>
              <a:t> element of T</a:t>
            </a:r>
          </a:p>
          <a:p>
            <a:pPr lvl="4"/>
            <a:r>
              <a:rPr lang="en-US" altLang="en-US" dirty="0"/>
              <a:t>};</a:t>
            </a:r>
          </a:p>
          <a:p>
            <a:pPr lvl="4"/>
            <a:r>
              <a:rPr lang="cs-CZ" altLang="en-US" dirty="0"/>
              <a:t>template &lt;</a:t>
            </a:r>
            <a:r>
              <a:rPr lang="en-US" altLang="en-US" dirty="0"/>
              <a:t> </a:t>
            </a:r>
            <a:r>
              <a:rPr lang="cs-CZ" altLang="en-US" dirty="0"/>
              <a:t>size_t I, </a:t>
            </a:r>
            <a:r>
              <a:rPr lang="en-US" altLang="en-US" dirty="0" err="1"/>
              <a:t>typename</a:t>
            </a:r>
            <a:r>
              <a:rPr lang="en-US" altLang="en-US" dirty="0"/>
              <a:t> </a:t>
            </a:r>
            <a:r>
              <a:rPr lang="cs-CZ" altLang="en-US" dirty="0">
                <a:solidFill>
                  <a:srgbClr val="FF0000"/>
                </a:solidFill>
              </a:rPr>
              <a:t>... Types</a:t>
            </a:r>
            <a:r>
              <a:rPr lang="cs-CZ" altLang="en-US" dirty="0"/>
              <a:t>&gt;</a:t>
            </a:r>
          </a:p>
          <a:p>
            <a:pPr lvl="4"/>
            <a:r>
              <a:rPr lang="en-US" altLang="en-US" dirty="0"/>
              <a:t>  </a:t>
            </a:r>
            <a:r>
              <a:rPr lang="cs-CZ" altLang="en-US" dirty="0"/>
              <a:t>typename tuple_element&lt;</a:t>
            </a:r>
            <a:r>
              <a:rPr lang="en-US" altLang="en-US" dirty="0"/>
              <a:t> </a:t>
            </a:r>
            <a:r>
              <a:rPr lang="cs-CZ" altLang="en-US" dirty="0"/>
              <a:t>I, tuple&lt;</a:t>
            </a:r>
            <a:r>
              <a:rPr lang="en-US" altLang="en-US" dirty="0"/>
              <a:t> </a:t>
            </a:r>
            <a:r>
              <a:rPr lang="cs-CZ" altLang="en-US" dirty="0">
                <a:solidFill>
                  <a:srgbClr val="FF0000"/>
                </a:solidFill>
              </a:rPr>
              <a:t>Types</a:t>
            </a:r>
            <a:r>
              <a:rPr lang="en-US" altLang="en-US" dirty="0">
                <a:solidFill>
                  <a:srgbClr val="FF0000"/>
                </a:solidFill>
              </a:rPr>
              <a:t> </a:t>
            </a:r>
            <a:r>
              <a:rPr lang="cs-CZ" altLang="en-US" dirty="0">
                <a:solidFill>
                  <a:srgbClr val="FF0000"/>
                </a:solidFill>
              </a:rPr>
              <a:t>...</a:t>
            </a:r>
            <a:r>
              <a:rPr lang="cs-CZ" altLang="en-US" dirty="0"/>
              <a:t>&gt; &gt;::type</a:t>
            </a:r>
            <a:r>
              <a:rPr lang="en-US" altLang="en-US" dirty="0"/>
              <a:t> </a:t>
            </a:r>
            <a:r>
              <a:rPr lang="cs-CZ" altLang="en-US" dirty="0"/>
              <a:t>&amp;</a:t>
            </a:r>
            <a:endParaRPr lang="en-US" altLang="en-US" dirty="0"/>
          </a:p>
          <a:p>
            <a:pPr lvl="4"/>
            <a:r>
              <a:rPr lang="en-US" altLang="en-US" dirty="0"/>
              <a:t>  </a:t>
            </a:r>
            <a:r>
              <a:rPr lang="cs-CZ" altLang="en-US" dirty="0">
                <a:solidFill>
                  <a:srgbClr val="FF0000"/>
                </a:solidFill>
              </a:rPr>
              <a:t>get</a:t>
            </a:r>
            <a:r>
              <a:rPr lang="cs-CZ" altLang="en-US" dirty="0"/>
              <a:t>(</a:t>
            </a:r>
            <a:r>
              <a:rPr lang="en-US" altLang="en-US" dirty="0"/>
              <a:t> </a:t>
            </a:r>
            <a:r>
              <a:rPr lang="cs-CZ" altLang="en-US" dirty="0"/>
              <a:t>tuple&lt;</a:t>
            </a:r>
            <a:r>
              <a:rPr lang="en-US" altLang="en-US" dirty="0"/>
              <a:t> </a:t>
            </a:r>
            <a:r>
              <a:rPr lang="cs-CZ" altLang="en-US" dirty="0">
                <a:solidFill>
                  <a:srgbClr val="FF0000"/>
                </a:solidFill>
              </a:rPr>
              <a:t>Types</a:t>
            </a:r>
            <a:r>
              <a:rPr lang="en-US" altLang="en-US" dirty="0">
                <a:solidFill>
                  <a:srgbClr val="FF0000"/>
                </a:solidFill>
              </a:rPr>
              <a:t> </a:t>
            </a:r>
            <a:r>
              <a:rPr lang="cs-CZ" altLang="en-US" dirty="0">
                <a:solidFill>
                  <a:srgbClr val="FF0000"/>
                </a:solidFill>
              </a:rPr>
              <a:t>...</a:t>
            </a:r>
            <a:r>
              <a:rPr lang="cs-CZ" altLang="en-US" dirty="0"/>
              <a:t>&gt;</a:t>
            </a:r>
            <a:r>
              <a:rPr lang="en-US" altLang="en-US" dirty="0"/>
              <a:t> </a:t>
            </a:r>
            <a:r>
              <a:rPr lang="cs-CZ" altLang="en-US" dirty="0"/>
              <a:t>&amp; t)</a:t>
            </a:r>
            <a:r>
              <a:rPr lang="en-US" altLang="en-US" dirty="0"/>
              <a:t>;</a:t>
            </a:r>
          </a:p>
          <a:p>
            <a:pPr lvl="2"/>
            <a:endParaRPr lang="en-US" alt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588125" y="1125538"/>
            <a:ext cx="2268538" cy="338137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>
            <a:spAutoFit/>
          </a:bodyPr>
          <a:lstStyle/>
          <a:p>
            <a:pPr algn="ctr">
              <a:defRPr/>
            </a:pPr>
            <a:r>
              <a:rPr lang="en-US" dirty="0">
                <a:solidFill>
                  <a:schemeClr val="bg1"/>
                </a:solidFill>
              </a:rPr>
              <a:t>C++11: &lt;</a:t>
            </a:r>
            <a:r>
              <a:rPr lang="cs-CZ" dirty="0">
                <a:solidFill>
                  <a:schemeClr val="bg1"/>
                </a:solidFill>
              </a:rPr>
              <a:t>utility</a:t>
            </a:r>
            <a:r>
              <a:rPr lang="en-US" dirty="0">
                <a:solidFill>
                  <a:schemeClr val="bg1"/>
                </a:solidFill>
              </a:rPr>
              <a:t>&gt;</a:t>
            </a:r>
            <a:endParaRPr lang="cs-CZ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83598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/>
        </p:nvCxnSpPr>
        <p:spPr bwMode="auto">
          <a:xfrm>
            <a:off x="0" y="0"/>
            <a:ext cx="914400" cy="0"/>
          </a:xfrm>
          <a:prstGeom prst="line">
            <a:avLst/>
          </a:prstGeom>
          <a:solidFill>
            <a:schemeClr val="accent1"/>
          </a:solidFill>
          <a:ln w="0" cap="flat" cmpd="sng" algn="ctr">
            <a:solidFill>
              <a:srgbClr val="FBFF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</a:extLst>
        </p:spPr>
      </p:cxnSp>
      <p:sp>
        <p:nvSpPr>
          <p:cNvPr id="5325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the </a:t>
            </a:r>
            <a:r>
              <a:rPr lang="en-US" altLang="en-US" dirty="0" err="1"/>
              <a:t>std</a:t>
            </a:r>
            <a:r>
              <a:rPr lang="en-US" altLang="en-US" dirty="0"/>
              <a:t>::tuple template – details and explanation</a:t>
            </a:r>
            <a:endParaRPr lang="cs-CZ" altLang="en-US" noProof="1"/>
          </a:p>
        </p:txBody>
      </p:sp>
      <p:sp>
        <p:nvSpPr>
          <p:cNvPr id="53252" name="Rectangle 3"/>
          <p:cNvSpPr>
            <a:spLocks noGrp="1" noChangeArrowheads="1"/>
          </p:cNvSpPr>
          <p:nvPr>
            <p:ph type="body" idx="13"/>
          </p:nvPr>
        </p:nvSpPr>
        <p:spPr>
          <a:xfrm>
            <a:off x="107950" y="549275"/>
            <a:ext cx="8928100" cy="5903913"/>
          </a:xfrm>
        </p:spPr>
        <p:txBody>
          <a:bodyPr>
            <a:normAutofit/>
          </a:bodyPr>
          <a:lstStyle/>
          <a:p>
            <a:pPr lvl="1"/>
            <a:r>
              <a:rPr lang="en-US" altLang="en-US" dirty="0"/>
              <a:t>How to store the values in the tuple?</a:t>
            </a:r>
          </a:p>
          <a:p>
            <a:pPr lvl="4"/>
            <a:endParaRPr lang="en-US" altLang="en-US" dirty="0"/>
          </a:p>
          <a:p>
            <a:pPr lvl="4"/>
            <a:r>
              <a:rPr lang="en-US" altLang="en-US" dirty="0"/>
              <a:t>template &lt;</a:t>
            </a:r>
            <a:r>
              <a:rPr lang="en-US" altLang="en-US" dirty="0" err="1"/>
              <a:t>typename</a:t>
            </a:r>
            <a:r>
              <a:rPr lang="en-US" altLang="en-US" dirty="0"/>
              <a:t> </a:t>
            </a:r>
            <a:r>
              <a:rPr lang="en-US" altLang="en-US" dirty="0">
                <a:solidFill>
                  <a:srgbClr val="FF0000"/>
                </a:solidFill>
              </a:rPr>
              <a:t>...</a:t>
            </a:r>
            <a:r>
              <a:rPr lang="en-US" altLang="en-US" dirty="0"/>
              <a:t> </a:t>
            </a:r>
            <a:r>
              <a:rPr lang="en-US" altLang="en-US" dirty="0">
                <a:solidFill>
                  <a:srgbClr val="FF0000"/>
                </a:solidFill>
              </a:rPr>
              <a:t>Types</a:t>
            </a:r>
            <a:r>
              <a:rPr lang="en-US" altLang="en-US" dirty="0"/>
              <a:t>&gt; class tuple : </a:t>
            </a:r>
            <a:r>
              <a:rPr lang="en-US" altLang="en-US" dirty="0">
                <a:solidFill>
                  <a:srgbClr val="FF0000"/>
                </a:solidFill>
              </a:rPr>
              <a:t>Types ...</a:t>
            </a:r>
            <a:r>
              <a:rPr lang="en-US" altLang="en-US" dirty="0"/>
              <a:t> {/**/};</a:t>
            </a:r>
          </a:p>
          <a:p>
            <a:pPr lvl="2"/>
            <a:r>
              <a:rPr lang="en-US" altLang="en-US" dirty="0"/>
              <a:t>This will not work! </a:t>
            </a:r>
          </a:p>
          <a:p>
            <a:pPr lvl="3"/>
            <a:r>
              <a:rPr lang="en-US" altLang="en-US" dirty="0"/>
              <a:t>Non-class types may not be inherited</a:t>
            </a:r>
          </a:p>
          <a:p>
            <a:pPr lvl="3"/>
            <a:r>
              <a:rPr lang="en-US" altLang="en-US" dirty="0"/>
              <a:t>The same class may not be inherited twice</a:t>
            </a:r>
          </a:p>
          <a:p>
            <a:pPr lvl="3"/>
            <a:endParaRPr lang="en-US" altLang="en-US" dirty="0"/>
          </a:p>
          <a:p>
            <a:pPr lvl="4"/>
            <a:r>
              <a:rPr lang="en-US" altLang="en-US" dirty="0"/>
              <a:t>template &lt;</a:t>
            </a:r>
            <a:r>
              <a:rPr lang="en-US" altLang="en-US" dirty="0" err="1"/>
              <a:t>typename</a:t>
            </a:r>
            <a:r>
              <a:rPr lang="en-US" altLang="en-US" dirty="0"/>
              <a:t> </a:t>
            </a:r>
            <a:r>
              <a:rPr lang="en-US" altLang="en-US" dirty="0">
                <a:solidFill>
                  <a:srgbClr val="FF0000"/>
                </a:solidFill>
              </a:rPr>
              <a:t>...</a:t>
            </a:r>
            <a:r>
              <a:rPr lang="en-US" altLang="en-US" dirty="0"/>
              <a:t> </a:t>
            </a:r>
            <a:r>
              <a:rPr lang="en-US" altLang="en-US" dirty="0">
                <a:solidFill>
                  <a:srgbClr val="FF0000"/>
                </a:solidFill>
              </a:rPr>
              <a:t>Types</a:t>
            </a:r>
            <a:r>
              <a:rPr lang="en-US" altLang="en-US" dirty="0"/>
              <a:t>&gt; class tuple : wrapper&lt; </a:t>
            </a:r>
            <a:r>
              <a:rPr lang="en-US" altLang="en-US" dirty="0">
                <a:solidFill>
                  <a:srgbClr val="FF0000"/>
                </a:solidFill>
              </a:rPr>
              <a:t>Types&gt; ...</a:t>
            </a:r>
            <a:r>
              <a:rPr lang="en-US" altLang="en-US" dirty="0"/>
              <a:t> {/**/};</a:t>
            </a:r>
          </a:p>
          <a:p>
            <a:pPr lvl="2"/>
            <a:r>
              <a:rPr lang="en-US" altLang="en-US" dirty="0"/>
              <a:t>It does not solve the duplicity</a:t>
            </a:r>
          </a:p>
          <a:p>
            <a:pPr lvl="3"/>
            <a:endParaRPr lang="en-US" altLang="en-US" dirty="0"/>
          </a:p>
          <a:p>
            <a:pPr lvl="4"/>
            <a:r>
              <a:rPr lang="en-US" altLang="en-US" dirty="0"/>
              <a:t>template &lt;</a:t>
            </a:r>
            <a:r>
              <a:rPr lang="en-US" altLang="en-US" dirty="0" err="1"/>
              <a:t>typename</a:t>
            </a:r>
            <a:r>
              <a:rPr lang="en-US" altLang="en-US" dirty="0"/>
              <a:t> </a:t>
            </a:r>
            <a:r>
              <a:rPr lang="en-US" altLang="en-US" dirty="0">
                <a:solidFill>
                  <a:srgbClr val="FF0000"/>
                </a:solidFill>
              </a:rPr>
              <a:t>...</a:t>
            </a:r>
            <a:r>
              <a:rPr lang="en-US" altLang="en-US" dirty="0"/>
              <a:t> </a:t>
            </a:r>
            <a:r>
              <a:rPr lang="en-US" altLang="en-US" dirty="0">
                <a:solidFill>
                  <a:srgbClr val="FF0000"/>
                </a:solidFill>
              </a:rPr>
              <a:t>Types</a:t>
            </a:r>
            <a:r>
              <a:rPr lang="en-US" altLang="en-US" dirty="0"/>
              <a:t>&gt; class tuple : wrapper&lt; </a:t>
            </a:r>
            <a:r>
              <a:rPr lang="en-US" altLang="en-US" dirty="0">
                <a:solidFill>
                  <a:srgbClr val="FF0000"/>
                </a:solidFill>
              </a:rPr>
              <a:t>I,</a:t>
            </a:r>
            <a:r>
              <a:rPr lang="en-US" altLang="en-US" dirty="0"/>
              <a:t> </a:t>
            </a:r>
            <a:r>
              <a:rPr lang="en-US" altLang="en-US" dirty="0">
                <a:solidFill>
                  <a:srgbClr val="FF0000"/>
                </a:solidFill>
              </a:rPr>
              <a:t>Types&gt; ...</a:t>
            </a:r>
            <a:r>
              <a:rPr lang="en-US" altLang="en-US" dirty="0"/>
              <a:t> {/**/};</a:t>
            </a:r>
          </a:p>
          <a:p>
            <a:pPr lvl="2"/>
            <a:r>
              <a:rPr lang="en-US" altLang="en-US" dirty="0"/>
              <a:t>Where do we get the index I?</a:t>
            </a:r>
          </a:p>
          <a:p>
            <a:pPr lvl="2"/>
            <a:endParaRPr lang="en-US" altLang="en-US" dirty="0"/>
          </a:p>
          <a:p>
            <a:pPr lvl="1"/>
            <a:r>
              <a:rPr lang="en-US" altLang="en-US" dirty="0"/>
              <a:t>We need recursion!</a:t>
            </a:r>
          </a:p>
          <a:p>
            <a:pPr lvl="3"/>
            <a:endParaRPr lang="en-US" altLang="en-US" dirty="0"/>
          </a:p>
          <a:p>
            <a:pPr lvl="3"/>
            <a:endParaRPr lang="en-US" altLang="en-US" dirty="0"/>
          </a:p>
          <a:p>
            <a:pPr lvl="3"/>
            <a:endParaRPr lang="en-US" altLang="en-US" dirty="0"/>
          </a:p>
          <a:p>
            <a:pPr lvl="3"/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0552639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/>
        </p:nvCxnSpPr>
        <p:spPr bwMode="auto">
          <a:xfrm>
            <a:off x="0" y="0"/>
            <a:ext cx="914400" cy="0"/>
          </a:xfrm>
          <a:prstGeom prst="line">
            <a:avLst/>
          </a:prstGeom>
          <a:solidFill>
            <a:schemeClr val="accent1"/>
          </a:solidFill>
          <a:ln w="0" cap="flat" cmpd="sng" algn="ctr">
            <a:solidFill>
              <a:srgbClr val="FBFF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</a:extLst>
        </p:spPr>
      </p:cxnSp>
      <p:sp>
        <p:nvSpPr>
          <p:cNvPr id="5325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the </a:t>
            </a:r>
            <a:r>
              <a:rPr lang="en-US" altLang="en-US" dirty="0" err="1"/>
              <a:t>std</a:t>
            </a:r>
            <a:r>
              <a:rPr lang="en-US" altLang="en-US" dirty="0"/>
              <a:t>::tuple template – details and explanation</a:t>
            </a:r>
            <a:endParaRPr lang="cs-CZ" altLang="en-US" noProof="1"/>
          </a:p>
        </p:txBody>
      </p:sp>
      <p:sp>
        <p:nvSpPr>
          <p:cNvPr id="53252" name="Rectangle 3"/>
          <p:cNvSpPr>
            <a:spLocks noGrp="1" noChangeArrowheads="1"/>
          </p:cNvSpPr>
          <p:nvPr>
            <p:ph type="body" idx="13"/>
          </p:nvPr>
        </p:nvSpPr>
        <p:spPr>
          <a:xfrm>
            <a:off x="107950" y="549275"/>
            <a:ext cx="8928100" cy="5903913"/>
          </a:xfrm>
        </p:spPr>
        <p:txBody>
          <a:bodyPr>
            <a:normAutofit/>
          </a:bodyPr>
          <a:lstStyle/>
          <a:p>
            <a:pPr lvl="1"/>
            <a:r>
              <a:rPr lang="en-US" altLang="en-US" dirty="0"/>
              <a:t>How to store the values in the tuple?</a:t>
            </a:r>
          </a:p>
          <a:p>
            <a:pPr lvl="1"/>
            <a:r>
              <a:rPr lang="en-US" altLang="en-US" dirty="0"/>
              <a:t>We need recursion!</a:t>
            </a:r>
          </a:p>
          <a:p>
            <a:pPr lvl="4"/>
            <a:endParaRPr lang="en-US" altLang="en-US" dirty="0"/>
          </a:p>
          <a:p>
            <a:pPr lvl="2"/>
            <a:r>
              <a:rPr lang="en-US" altLang="en-US" dirty="0"/>
              <a:t>Declaration</a:t>
            </a:r>
          </a:p>
          <a:p>
            <a:pPr lvl="4"/>
            <a:r>
              <a:rPr lang="en-US" altLang="en-US" dirty="0"/>
              <a:t>template &lt;</a:t>
            </a:r>
            <a:r>
              <a:rPr lang="en-US" altLang="en-US" dirty="0" err="1"/>
              <a:t>typename</a:t>
            </a:r>
            <a:r>
              <a:rPr lang="en-US" altLang="en-US" dirty="0"/>
              <a:t> </a:t>
            </a:r>
            <a:r>
              <a:rPr lang="en-US" altLang="en-US" dirty="0">
                <a:solidFill>
                  <a:srgbClr val="FF0000"/>
                </a:solidFill>
              </a:rPr>
              <a:t>...</a:t>
            </a:r>
            <a:r>
              <a:rPr lang="en-US" altLang="en-US" dirty="0"/>
              <a:t> </a:t>
            </a:r>
            <a:r>
              <a:rPr lang="en-US" altLang="en-US" dirty="0">
                <a:solidFill>
                  <a:srgbClr val="FF0000"/>
                </a:solidFill>
              </a:rPr>
              <a:t>Types</a:t>
            </a:r>
            <a:r>
              <a:rPr lang="en-US" altLang="en-US" dirty="0"/>
              <a:t>&gt; class tuple;</a:t>
            </a:r>
          </a:p>
          <a:p>
            <a:pPr lvl="2"/>
            <a:r>
              <a:rPr lang="en-US" altLang="en-US" dirty="0"/>
              <a:t>Partial specialization – recursive inheritance</a:t>
            </a:r>
          </a:p>
          <a:p>
            <a:pPr lvl="4"/>
            <a:r>
              <a:rPr lang="en-US" altLang="en-US" dirty="0"/>
              <a:t>template &lt;</a:t>
            </a:r>
            <a:r>
              <a:rPr lang="en-US" altLang="en-US" dirty="0" err="1"/>
              <a:t>typename</a:t>
            </a:r>
            <a:r>
              <a:rPr lang="en-US" altLang="en-US" dirty="0"/>
              <a:t> T0, </a:t>
            </a:r>
            <a:r>
              <a:rPr lang="en-US" altLang="en-US" dirty="0" err="1"/>
              <a:t>typename</a:t>
            </a:r>
            <a:r>
              <a:rPr lang="en-US" altLang="en-US" dirty="0"/>
              <a:t> </a:t>
            </a:r>
            <a:r>
              <a:rPr lang="en-US" altLang="en-US" dirty="0">
                <a:solidFill>
                  <a:srgbClr val="FF0000"/>
                </a:solidFill>
              </a:rPr>
              <a:t>...</a:t>
            </a:r>
            <a:r>
              <a:rPr lang="en-US" altLang="en-US" dirty="0"/>
              <a:t> </a:t>
            </a:r>
            <a:r>
              <a:rPr lang="en-US" altLang="en-US" dirty="0">
                <a:solidFill>
                  <a:srgbClr val="FF0000"/>
                </a:solidFill>
              </a:rPr>
              <a:t>Types</a:t>
            </a:r>
            <a:r>
              <a:rPr lang="en-US" altLang="en-US" dirty="0"/>
              <a:t>&gt; class tuple&lt; T0, </a:t>
            </a:r>
            <a:r>
              <a:rPr lang="en-US" altLang="en-US" dirty="0">
                <a:solidFill>
                  <a:srgbClr val="FF0000"/>
                </a:solidFill>
              </a:rPr>
              <a:t>Types ...</a:t>
            </a:r>
            <a:r>
              <a:rPr lang="en-US" altLang="en-US" dirty="0"/>
              <a:t>&gt; </a:t>
            </a:r>
          </a:p>
          <a:p>
            <a:pPr lvl="4"/>
            <a:r>
              <a:rPr lang="en-US" altLang="en-US" dirty="0"/>
              <a:t>  : public tuple&lt; </a:t>
            </a:r>
            <a:r>
              <a:rPr lang="en-US" altLang="en-US" dirty="0">
                <a:solidFill>
                  <a:srgbClr val="FF0000"/>
                </a:solidFill>
              </a:rPr>
              <a:t>Types ...</a:t>
            </a:r>
            <a:r>
              <a:rPr lang="en-US" altLang="en-US" dirty="0"/>
              <a:t>&gt;</a:t>
            </a:r>
          </a:p>
          <a:p>
            <a:pPr lvl="4"/>
            <a:r>
              <a:rPr lang="en-US" altLang="en-US" dirty="0"/>
              <a:t>{ </a:t>
            </a:r>
          </a:p>
          <a:p>
            <a:pPr lvl="4"/>
            <a:r>
              <a:rPr lang="en-US" altLang="en-US" dirty="0"/>
              <a:t>  T0 v_; </a:t>
            </a:r>
          </a:p>
          <a:p>
            <a:pPr lvl="4"/>
            <a:r>
              <a:rPr lang="en-US" altLang="en-US" dirty="0"/>
              <a:t>};</a:t>
            </a:r>
          </a:p>
          <a:p>
            <a:pPr lvl="2"/>
            <a:r>
              <a:rPr lang="en-US" altLang="en-US" dirty="0"/>
              <a:t>Explicit specialization – stop recursion</a:t>
            </a:r>
          </a:p>
          <a:p>
            <a:pPr lvl="4"/>
            <a:r>
              <a:rPr lang="en-US" altLang="en-US" dirty="0"/>
              <a:t>template&lt;&gt; class tuple&lt;&gt; {};</a:t>
            </a:r>
          </a:p>
        </p:txBody>
      </p:sp>
    </p:spTree>
    <p:extLst>
      <p:ext uri="{BB962C8B-B14F-4D97-AF65-F5344CB8AC3E}">
        <p14:creationId xmlns:p14="http://schemas.microsoft.com/office/powerpoint/2010/main" val="34870123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/>
        </p:nvCxnSpPr>
        <p:spPr bwMode="auto">
          <a:xfrm>
            <a:off x="0" y="0"/>
            <a:ext cx="914400" cy="0"/>
          </a:xfrm>
          <a:prstGeom prst="line">
            <a:avLst/>
          </a:prstGeom>
          <a:solidFill>
            <a:schemeClr val="accent1"/>
          </a:solidFill>
          <a:ln w="0" cap="flat" cmpd="sng" algn="ctr">
            <a:solidFill>
              <a:srgbClr val="FBFF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</a:extLst>
        </p:spPr>
      </p:cxnSp>
      <p:sp>
        <p:nvSpPr>
          <p:cNvPr id="5325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the </a:t>
            </a:r>
            <a:r>
              <a:rPr lang="en-US" altLang="en-US" dirty="0" err="1"/>
              <a:t>std</a:t>
            </a:r>
            <a:r>
              <a:rPr lang="en-US" altLang="en-US" dirty="0"/>
              <a:t>::tuple template – details and explanation</a:t>
            </a:r>
            <a:endParaRPr lang="cs-CZ" altLang="en-US" noProof="1"/>
          </a:p>
        </p:txBody>
      </p:sp>
      <p:sp>
        <p:nvSpPr>
          <p:cNvPr id="53252" name="Rectangle 3"/>
          <p:cNvSpPr>
            <a:spLocks noGrp="1" noChangeArrowheads="1"/>
          </p:cNvSpPr>
          <p:nvPr>
            <p:ph type="body" idx="13"/>
          </p:nvPr>
        </p:nvSpPr>
        <p:spPr>
          <a:xfrm>
            <a:off x="107950" y="549275"/>
            <a:ext cx="8928100" cy="5903913"/>
          </a:xfrm>
        </p:spPr>
        <p:txBody>
          <a:bodyPr>
            <a:normAutofit/>
          </a:bodyPr>
          <a:lstStyle/>
          <a:p>
            <a:pPr lvl="1"/>
            <a:r>
              <a:rPr lang="en-US" altLang="en-US" dirty="0"/>
              <a:t>How to retrieve I-</a:t>
            </a:r>
            <a:r>
              <a:rPr lang="en-US" altLang="en-US" dirty="0" err="1"/>
              <a:t>th</a:t>
            </a:r>
            <a:r>
              <a:rPr lang="en-US" altLang="en-US" dirty="0"/>
              <a:t> element from a parameter pack?</a:t>
            </a:r>
          </a:p>
          <a:p>
            <a:pPr lvl="1"/>
            <a:r>
              <a:rPr lang="en-US" altLang="en-US" dirty="0"/>
              <a:t>Recursion again!</a:t>
            </a:r>
          </a:p>
          <a:p>
            <a:pPr lvl="4"/>
            <a:endParaRPr lang="en-US" altLang="en-US" dirty="0"/>
          </a:p>
          <a:p>
            <a:pPr lvl="2"/>
            <a:r>
              <a:rPr lang="en-US" altLang="en-US" dirty="0"/>
              <a:t>Declaration</a:t>
            </a:r>
          </a:p>
          <a:p>
            <a:pPr lvl="4"/>
            <a:r>
              <a:rPr lang="en-US" altLang="en-US" dirty="0"/>
              <a:t>template &lt;</a:t>
            </a:r>
            <a:r>
              <a:rPr lang="en-US" altLang="en-US" dirty="0" err="1"/>
              <a:t>std</a:t>
            </a:r>
            <a:r>
              <a:rPr lang="en-US" altLang="en-US" dirty="0"/>
              <a:t>::</a:t>
            </a:r>
            <a:r>
              <a:rPr lang="en-US" altLang="en-US" dirty="0" err="1"/>
              <a:t>size_t</a:t>
            </a:r>
            <a:r>
              <a:rPr lang="en-US" altLang="en-US" dirty="0"/>
              <a:t> I, </a:t>
            </a:r>
            <a:r>
              <a:rPr lang="en-US" altLang="en-US" dirty="0" err="1"/>
              <a:t>typename</a:t>
            </a:r>
            <a:r>
              <a:rPr lang="en-US" altLang="en-US" dirty="0"/>
              <a:t> </a:t>
            </a:r>
            <a:r>
              <a:rPr lang="en-US" altLang="en-US" dirty="0">
                <a:solidFill>
                  <a:srgbClr val="FF0000"/>
                </a:solidFill>
              </a:rPr>
              <a:t>...</a:t>
            </a:r>
            <a:r>
              <a:rPr lang="en-US" altLang="en-US" dirty="0"/>
              <a:t> </a:t>
            </a:r>
            <a:r>
              <a:rPr lang="en-US" altLang="en-US" dirty="0">
                <a:solidFill>
                  <a:srgbClr val="FF0000"/>
                </a:solidFill>
              </a:rPr>
              <a:t>Types</a:t>
            </a:r>
            <a:r>
              <a:rPr lang="en-US" altLang="en-US" dirty="0"/>
              <a:t>&gt; class </a:t>
            </a:r>
            <a:r>
              <a:rPr lang="en-US" altLang="en-US" dirty="0" err="1"/>
              <a:t>get_ith</a:t>
            </a:r>
            <a:r>
              <a:rPr lang="en-US" altLang="en-US" dirty="0"/>
              <a:t>;</a:t>
            </a:r>
          </a:p>
          <a:p>
            <a:pPr lvl="2"/>
            <a:r>
              <a:rPr lang="en-US" altLang="en-US" dirty="0"/>
              <a:t>Partial specialization – recursive inheritance</a:t>
            </a:r>
          </a:p>
          <a:p>
            <a:pPr lvl="4"/>
            <a:r>
              <a:rPr lang="en-US" altLang="en-US" dirty="0"/>
              <a:t>template &lt;</a:t>
            </a:r>
            <a:r>
              <a:rPr lang="en-US" altLang="en-US" dirty="0" err="1"/>
              <a:t>std</a:t>
            </a:r>
            <a:r>
              <a:rPr lang="en-US" altLang="en-US" dirty="0"/>
              <a:t>::</a:t>
            </a:r>
            <a:r>
              <a:rPr lang="en-US" altLang="en-US" dirty="0" err="1"/>
              <a:t>size_t</a:t>
            </a:r>
            <a:r>
              <a:rPr lang="en-US" altLang="en-US" dirty="0"/>
              <a:t> I, </a:t>
            </a:r>
            <a:r>
              <a:rPr lang="en-US" altLang="en-US" dirty="0" err="1"/>
              <a:t>typename</a:t>
            </a:r>
            <a:r>
              <a:rPr lang="en-US" altLang="en-US" dirty="0"/>
              <a:t> T0, </a:t>
            </a:r>
            <a:r>
              <a:rPr lang="en-US" altLang="en-US" dirty="0" err="1"/>
              <a:t>typename</a:t>
            </a:r>
            <a:r>
              <a:rPr lang="en-US" altLang="en-US" dirty="0"/>
              <a:t> </a:t>
            </a:r>
            <a:r>
              <a:rPr lang="en-US" altLang="en-US" dirty="0">
                <a:solidFill>
                  <a:srgbClr val="FF0000"/>
                </a:solidFill>
              </a:rPr>
              <a:t>...</a:t>
            </a:r>
            <a:r>
              <a:rPr lang="en-US" altLang="en-US" dirty="0"/>
              <a:t> </a:t>
            </a:r>
            <a:r>
              <a:rPr lang="en-US" altLang="en-US" dirty="0">
                <a:solidFill>
                  <a:srgbClr val="FF0000"/>
                </a:solidFill>
              </a:rPr>
              <a:t>Types</a:t>
            </a:r>
            <a:r>
              <a:rPr lang="en-US" altLang="en-US" dirty="0"/>
              <a:t>&gt; class </a:t>
            </a:r>
            <a:r>
              <a:rPr lang="en-US" altLang="en-US" dirty="0" err="1"/>
              <a:t>get_ith</a:t>
            </a:r>
            <a:r>
              <a:rPr lang="en-US" altLang="en-US" dirty="0"/>
              <a:t>&lt; T0, </a:t>
            </a:r>
            <a:r>
              <a:rPr lang="en-US" altLang="en-US" dirty="0">
                <a:solidFill>
                  <a:srgbClr val="FF0000"/>
                </a:solidFill>
              </a:rPr>
              <a:t>Types ...</a:t>
            </a:r>
            <a:r>
              <a:rPr lang="en-US" altLang="en-US" dirty="0"/>
              <a:t>&gt; </a:t>
            </a:r>
          </a:p>
          <a:p>
            <a:pPr lvl="4"/>
            <a:r>
              <a:rPr lang="en-US" altLang="en-US" dirty="0"/>
              <a:t>  : public </a:t>
            </a:r>
            <a:r>
              <a:rPr lang="en-US" altLang="en-US" dirty="0" err="1"/>
              <a:t>get_ith</a:t>
            </a:r>
            <a:r>
              <a:rPr lang="en-US" altLang="en-US" dirty="0"/>
              <a:t>&lt; I-1, </a:t>
            </a:r>
            <a:r>
              <a:rPr lang="en-US" altLang="en-US" dirty="0">
                <a:solidFill>
                  <a:srgbClr val="FF0000"/>
                </a:solidFill>
              </a:rPr>
              <a:t>Types ...</a:t>
            </a:r>
            <a:r>
              <a:rPr lang="en-US" altLang="en-US" dirty="0"/>
              <a:t>&gt; {};</a:t>
            </a:r>
          </a:p>
          <a:p>
            <a:pPr lvl="2"/>
            <a:r>
              <a:rPr lang="en-US" altLang="en-US" dirty="0"/>
              <a:t>Partial specialization – stop recursion and "return a type"</a:t>
            </a:r>
          </a:p>
          <a:p>
            <a:pPr lvl="3"/>
            <a:r>
              <a:rPr lang="en-US" altLang="en-US" dirty="0"/>
              <a:t>This specialization has priority due to lower number of arguments</a:t>
            </a:r>
          </a:p>
          <a:p>
            <a:pPr lvl="4"/>
            <a:r>
              <a:rPr lang="en-US" altLang="en-US" dirty="0"/>
              <a:t>template &lt;</a:t>
            </a:r>
            <a:r>
              <a:rPr lang="en-US" altLang="en-US" dirty="0" err="1"/>
              <a:t>typename</a:t>
            </a:r>
            <a:r>
              <a:rPr lang="en-US" altLang="en-US" dirty="0"/>
              <a:t> T0, </a:t>
            </a:r>
            <a:r>
              <a:rPr lang="en-US" altLang="en-US" dirty="0" err="1"/>
              <a:t>typename</a:t>
            </a:r>
            <a:r>
              <a:rPr lang="en-US" altLang="en-US" dirty="0"/>
              <a:t> </a:t>
            </a:r>
            <a:r>
              <a:rPr lang="en-US" altLang="en-US" dirty="0">
                <a:solidFill>
                  <a:srgbClr val="FF0000"/>
                </a:solidFill>
              </a:rPr>
              <a:t>...</a:t>
            </a:r>
            <a:r>
              <a:rPr lang="en-US" altLang="en-US" dirty="0"/>
              <a:t> </a:t>
            </a:r>
            <a:r>
              <a:rPr lang="en-US" altLang="en-US" dirty="0">
                <a:solidFill>
                  <a:srgbClr val="FF0000"/>
                </a:solidFill>
              </a:rPr>
              <a:t>Types</a:t>
            </a:r>
            <a:r>
              <a:rPr lang="en-US" altLang="en-US" dirty="0"/>
              <a:t>&gt; class </a:t>
            </a:r>
            <a:r>
              <a:rPr lang="en-US" altLang="en-US" dirty="0" err="1"/>
              <a:t>get_ith</a:t>
            </a:r>
            <a:r>
              <a:rPr lang="en-US" altLang="en-US" dirty="0"/>
              <a:t>&lt; 0, T0, </a:t>
            </a:r>
            <a:r>
              <a:rPr lang="en-US" altLang="en-US" dirty="0">
                <a:solidFill>
                  <a:srgbClr val="FF0000"/>
                </a:solidFill>
              </a:rPr>
              <a:t>Types ...</a:t>
            </a:r>
            <a:r>
              <a:rPr lang="en-US" altLang="en-US" dirty="0"/>
              <a:t>&gt; </a:t>
            </a:r>
          </a:p>
          <a:p>
            <a:pPr lvl="4"/>
            <a:r>
              <a:rPr lang="en-US" altLang="en-US" dirty="0"/>
              <a:t>{ using type = T0; };</a:t>
            </a:r>
          </a:p>
          <a:p>
            <a:pPr lvl="4"/>
            <a:endParaRPr lang="en-US" altLang="en-US" dirty="0"/>
          </a:p>
          <a:p>
            <a:pPr lvl="2"/>
            <a:r>
              <a:rPr lang="en-US" altLang="en-US" dirty="0"/>
              <a:t>What happens if I &gt;= </a:t>
            </a:r>
            <a:r>
              <a:rPr lang="en-US" altLang="en-US" dirty="0" err="1"/>
              <a:t>sizeof</a:t>
            </a:r>
            <a:r>
              <a:rPr lang="en-US" altLang="en-US" dirty="0"/>
              <a:t>...(Types) ?</a:t>
            </a:r>
          </a:p>
          <a:p>
            <a:pPr lvl="3"/>
            <a:r>
              <a:rPr lang="en-US" altLang="en-US" dirty="0"/>
              <a:t>No definition for </a:t>
            </a:r>
            <a:r>
              <a:rPr lang="en-US" altLang="en-US" dirty="0" err="1"/>
              <a:t>get_ith</a:t>
            </a:r>
            <a:r>
              <a:rPr lang="en-US" altLang="en-US" dirty="0"/>
              <a:t>&lt; J&gt; for J = I - </a:t>
            </a:r>
            <a:r>
              <a:rPr lang="en-US" altLang="en-US" dirty="0" err="1"/>
              <a:t>sizeof</a:t>
            </a:r>
            <a:r>
              <a:rPr lang="en-US" altLang="en-US" dirty="0"/>
              <a:t>...(Types)</a:t>
            </a:r>
          </a:p>
        </p:txBody>
      </p:sp>
    </p:spTree>
    <p:extLst>
      <p:ext uri="{BB962C8B-B14F-4D97-AF65-F5344CB8AC3E}">
        <p14:creationId xmlns:p14="http://schemas.microsoft.com/office/powerpoint/2010/main" val="54696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/>
        </p:nvCxnSpPr>
        <p:spPr bwMode="auto">
          <a:xfrm>
            <a:off x="0" y="0"/>
            <a:ext cx="914400" cy="0"/>
          </a:xfrm>
          <a:prstGeom prst="line">
            <a:avLst/>
          </a:prstGeom>
          <a:solidFill>
            <a:schemeClr val="accent1"/>
          </a:solidFill>
          <a:ln w="0" cap="flat" cmpd="sng" algn="ctr">
            <a:solidFill>
              <a:srgbClr val="FBFF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</a:extLst>
        </p:spPr>
      </p:cxnSp>
      <p:sp>
        <p:nvSpPr>
          <p:cNvPr id="5325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the </a:t>
            </a:r>
            <a:r>
              <a:rPr lang="en-US" altLang="en-US" dirty="0" err="1"/>
              <a:t>std</a:t>
            </a:r>
            <a:r>
              <a:rPr lang="en-US" altLang="en-US" dirty="0"/>
              <a:t>::tuple template – details and explanation</a:t>
            </a:r>
            <a:endParaRPr lang="cs-CZ" altLang="en-US" noProof="1"/>
          </a:p>
        </p:txBody>
      </p:sp>
      <p:sp>
        <p:nvSpPr>
          <p:cNvPr id="53252" name="Rectangle 3"/>
          <p:cNvSpPr>
            <a:spLocks noGrp="1" noChangeArrowheads="1"/>
          </p:cNvSpPr>
          <p:nvPr>
            <p:ph type="body" idx="13"/>
          </p:nvPr>
        </p:nvSpPr>
        <p:spPr>
          <a:xfrm>
            <a:off x="107950" y="549275"/>
            <a:ext cx="8928100" cy="5903913"/>
          </a:xfrm>
        </p:spPr>
        <p:txBody>
          <a:bodyPr>
            <a:normAutofit/>
          </a:bodyPr>
          <a:lstStyle/>
          <a:p>
            <a:pPr lvl="1"/>
            <a:r>
              <a:rPr lang="en-US" altLang="en-US" dirty="0"/>
              <a:t>Tuple element does not receive a parameter pack!</a:t>
            </a:r>
          </a:p>
          <a:p>
            <a:pPr lvl="4"/>
            <a:r>
              <a:rPr lang="en-US" altLang="en-US" dirty="0"/>
              <a:t>using </a:t>
            </a:r>
            <a:r>
              <a:rPr lang="en-US" altLang="en-US" dirty="0" err="1"/>
              <a:t>my_tuple</a:t>
            </a:r>
            <a:r>
              <a:rPr lang="en-US" altLang="en-US" dirty="0"/>
              <a:t> = </a:t>
            </a:r>
            <a:r>
              <a:rPr lang="cs-CZ" altLang="en-US" dirty="0"/>
              <a:t>tuple</a:t>
            </a:r>
            <a:r>
              <a:rPr lang="en-US" altLang="en-US" dirty="0"/>
              <a:t>&lt; </a:t>
            </a:r>
            <a:r>
              <a:rPr lang="en-US" altLang="en-US" dirty="0" err="1"/>
              <a:t>int</a:t>
            </a:r>
            <a:r>
              <a:rPr lang="en-US" altLang="en-US" dirty="0"/>
              <a:t>, double, </a:t>
            </a:r>
            <a:r>
              <a:rPr lang="en-US" altLang="en-US" dirty="0" err="1"/>
              <a:t>int</a:t>
            </a:r>
            <a:r>
              <a:rPr lang="en-US" altLang="en-US" dirty="0"/>
              <a:t>&gt;;</a:t>
            </a:r>
          </a:p>
          <a:p>
            <a:pPr lvl="4"/>
            <a:r>
              <a:rPr lang="en-US" altLang="en-US" dirty="0"/>
              <a:t>using </a:t>
            </a:r>
            <a:r>
              <a:rPr lang="en-US" altLang="en-US" dirty="0" err="1"/>
              <a:t>alias_to_double</a:t>
            </a:r>
            <a:r>
              <a:rPr lang="en-US" altLang="en-US" dirty="0"/>
              <a:t> = </a:t>
            </a:r>
            <a:r>
              <a:rPr lang="cs-CZ" altLang="en-US" dirty="0"/>
              <a:t>typename tuple</a:t>
            </a:r>
            <a:r>
              <a:rPr lang="en-US" altLang="en-US" dirty="0"/>
              <a:t>_element&lt; 1, </a:t>
            </a:r>
            <a:r>
              <a:rPr lang="en-US" altLang="en-US" dirty="0" err="1"/>
              <a:t>my_tuple</a:t>
            </a:r>
            <a:r>
              <a:rPr lang="en-US" altLang="en-US" dirty="0"/>
              <a:t>&gt;::type;</a:t>
            </a:r>
          </a:p>
          <a:p>
            <a:pPr lvl="1"/>
            <a:endParaRPr lang="en-US" altLang="en-US" dirty="0"/>
          </a:p>
          <a:p>
            <a:pPr lvl="1"/>
            <a:r>
              <a:rPr lang="en-US" altLang="en-US" dirty="0"/>
              <a:t>Use specialization</a:t>
            </a:r>
          </a:p>
          <a:p>
            <a:pPr lvl="2"/>
            <a:r>
              <a:rPr lang="en-US" altLang="en-US" dirty="0"/>
              <a:t>Declaration</a:t>
            </a:r>
          </a:p>
          <a:p>
            <a:pPr lvl="4"/>
            <a:r>
              <a:rPr lang="en-US" altLang="en-US" dirty="0"/>
              <a:t>template &lt;</a:t>
            </a:r>
            <a:r>
              <a:rPr lang="en-US" altLang="en-US" dirty="0" err="1"/>
              <a:t>std</a:t>
            </a:r>
            <a:r>
              <a:rPr lang="en-US" altLang="en-US" dirty="0"/>
              <a:t>::</a:t>
            </a:r>
            <a:r>
              <a:rPr lang="en-US" altLang="en-US" dirty="0" err="1"/>
              <a:t>size_t</a:t>
            </a:r>
            <a:r>
              <a:rPr lang="en-US" altLang="en-US" dirty="0"/>
              <a:t> I, </a:t>
            </a:r>
            <a:r>
              <a:rPr lang="en-US" altLang="en-US" dirty="0" err="1"/>
              <a:t>typename</a:t>
            </a:r>
            <a:r>
              <a:rPr lang="en-US" altLang="en-US" dirty="0"/>
              <a:t> </a:t>
            </a:r>
            <a:r>
              <a:rPr lang="en-US" altLang="en-US" dirty="0">
                <a:solidFill>
                  <a:srgbClr val="FF0000"/>
                </a:solidFill>
              </a:rPr>
              <a:t>T</a:t>
            </a:r>
            <a:r>
              <a:rPr lang="en-US" altLang="en-US" dirty="0"/>
              <a:t>&gt; class </a:t>
            </a:r>
            <a:r>
              <a:rPr lang="en-US" altLang="en-US" dirty="0" err="1"/>
              <a:t>tuple_element</a:t>
            </a:r>
            <a:r>
              <a:rPr lang="en-US" altLang="en-US" dirty="0"/>
              <a:t>;</a:t>
            </a:r>
          </a:p>
          <a:p>
            <a:pPr lvl="2"/>
            <a:r>
              <a:rPr lang="en-US" altLang="en-US" dirty="0"/>
              <a:t>Partial specialization</a:t>
            </a:r>
          </a:p>
          <a:p>
            <a:pPr lvl="4"/>
            <a:r>
              <a:rPr lang="en-US" altLang="en-US" dirty="0"/>
              <a:t>template &lt;</a:t>
            </a:r>
            <a:r>
              <a:rPr lang="en-US" altLang="en-US" dirty="0" err="1"/>
              <a:t>std</a:t>
            </a:r>
            <a:r>
              <a:rPr lang="en-US" altLang="en-US" dirty="0"/>
              <a:t>::</a:t>
            </a:r>
            <a:r>
              <a:rPr lang="en-US" altLang="en-US" dirty="0" err="1"/>
              <a:t>size_t</a:t>
            </a:r>
            <a:r>
              <a:rPr lang="en-US" altLang="en-US" dirty="0"/>
              <a:t> I, </a:t>
            </a:r>
            <a:r>
              <a:rPr lang="en-US" altLang="en-US" dirty="0" err="1"/>
              <a:t>typename</a:t>
            </a:r>
            <a:r>
              <a:rPr lang="en-US" altLang="en-US" dirty="0"/>
              <a:t> </a:t>
            </a:r>
            <a:r>
              <a:rPr lang="en-US" altLang="en-US" dirty="0">
                <a:solidFill>
                  <a:srgbClr val="FF0000"/>
                </a:solidFill>
              </a:rPr>
              <a:t>...</a:t>
            </a:r>
            <a:r>
              <a:rPr lang="en-US" altLang="en-US" dirty="0"/>
              <a:t> </a:t>
            </a:r>
            <a:r>
              <a:rPr lang="en-US" altLang="en-US" dirty="0">
                <a:solidFill>
                  <a:srgbClr val="FF0000"/>
                </a:solidFill>
              </a:rPr>
              <a:t>Types</a:t>
            </a:r>
            <a:r>
              <a:rPr lang="en-US" altLang="en-US" dirty="0"/>
              <a:t>&gt; class </a:t>
            </a:r>
            <a:r>
              <a:rPr lang="en-US" altLang="en-US" dirty="0" err="1"/>
              <a:t>tuple_element</a:t>
            </a:r>
            <a:r>
              <a:rPr lang="en-US" altLang="en-US" dirty="0"/>
              <a:t>&lt; I, tuple&lt;</a:t>
            </a:r>
            <a:r>
              <a:rPr lang="en-US" altLang="en-US" dirty="0">
                <a:solidFill>
                  <a:srgbClr val="FF0000"/>
                </a:solidFill>
              </a:rPr>
              <a:t>Types ...</a:t>
            </a:r>
            <a:r>
              <a:rPr lang="en-US" altLang="en-US" dirty="0"/>
              <a:t>&gt;&gt; </a:t>
            </a:r>
          </a:p>
          <a:p>
            <a:pPr lvl="4"/>
            <a:r>
              <a:rPr lang="en-US" altLang="en-US" dirty="0"/>
              <a:t>  : public </a:t>
            </a:r>
            <a:r>
              <a:rPr lang="en-US" altLang="en-US" dirty="0" err="1"/>
              <a:t>get_ith</a:t>
            </a:r>
            <a:r>
              <a:rPr lang="en-US" altLang="en-US" dirty="0"/>
              <a:t>&lt; I, </a:t>
            </a:r>
            <a:r>
              <a:rPr lang="en-US" altLang="en-US" dirty="0">
                <a:solidFill>
                  <a:srgbClr val="FF0000"/>
                </a:solidFill>
              </a:rPr>
              <a:t>Types ...</a:t>
            </a:r>
            <a:r>
              <a:rPr lang="en-US" altLang="en-US" dirty="0"/>
              <a:t>&gt; {};</a:t>
            </a:r>
          </a:p>
          <a:p>
            <a:pPr lvl="2"/>
            <a:endParaRPr lang="en-US" altLang="en-US" dirty="0"/>
          </a:p>
          <a:p>
            <a:pPr lvl="2"/>
            <a:r>
              <a:rPr lang="en-US" altLang="en-US" dirty="0" err="1"/>
              <a:t>tuple_element</a:t>
            </a:r>
            <a:r>
              <a:rPr lang="en-US" altLang="en-US" dirty="0"/>
              <a:t> is also implemented for pair and array</a:t>
            </a:r>
          </a:p>
        </p:txBody>
      </p:sp>
    </p:spTree>
    <p:extLst>
      <p:ext uri="{BB962C8B-B14F-4D97-AF65-F5344CB8AC3E}">
        <p14:creationId xmlns:p14="http://schemas.microsoft.com/office/powerpoint/2010/main" val="177333565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Z_Origin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EN_Origin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7118</TotalTime>
  <Words>1793</Words>
  <Application>Microsoft Office PowerPoint</Application>
  <PresentationFormat>On-screen Show (4:3)</PresentationFormat>
  <Paragraphs>229</Paragraphs>
  <Slides>16</Slides>
  <Notes>16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16</vt:i4>
      </vt:variant>
    </vt:vector>
  </HeadingPairs>
  <TitlesOfParts>
    <vt:vector size="23" baseType="lpstr">
      <vt:lpstr>Arial</vt:lpstr>
      <vt:lpstr>Calibri</vt:lpstr>
      <vt:lpstr>Consolas</vt:lpstr>
      <vt:lpstr>Wingdings</vt:lpstr>
      <vt:lpstr>Wingdings 3</vt:lpstr>
      <vt:lpstr>CZ_Origin</vt:lpstr>
      <vt:lpstr>EN_Origin</vt:lpstr>
      <vt:lpstr>std::tuple</vt:lpstr>
      <vt:lpstr>the std::tuple template</vt:lpstr>
      <vt:lpstr>the std::tuple template</vt:lpstr>
      <vt:lpstr>the std::tuple template</vt:lpstr>
      <vt:lpstr>the std::tuple template</vt:lpstr>
      <vt:lpstr>the std::tuple template – details and explanation</vt:lpstr>
      <vt:lpstr>the std::tuple template – details and explanation</vt:lpstr>
      <vt:lpstr>the std::tuple template – details and explanation</vt:lpstr>
      <vt:lpstr>the std::tuple template – details and explanation</vt:lpstr>
      <vt:lpstr>the std::tuple template – usage</vt:lpstr>
      <vt:lpstr>the std::tuple template – usage</vt:lpstr>
      <vt:lpstr>the std::tuple template – usage</vt:lpstr>
      <vt:lpstr>the std::tuple template – usage</vt:lpstr>
      <vt:lpstr>the std::tuple template – usage</vt:lpstr>
      <vt:lpstr>the std::tuple template – usage</vt:lpstr>
      <vt:lpstr>the std::tuple template – usage</vt:lpstr>
    </vt:vector>
  </TitlesOfParts>
  <Company>KSI MFF UK Praha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bednarek</dc:creator>
  <cp:lastModifiedBy>David Bednárek</cp:lastModifiedBy>
  <cp:revision>779</cp:revision>
  <dcterms:created xsi:type="dcterms:W3CDTF">2012-09-19T18:13:04Z</dcterms:created>
  <dcterms:modified xsi:type="dcterms:W3CDTF">2021-03-16T11:26:43Z</dcterms:modified>
</cp:coreProperties>
</file>