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2"/>
  </p:notesMasterIdLst>
  <p:sldIdLst>
    <p:sldId id="256" r:id="rId3"/>
    <p:sldId id="285" r:id="rId4"/>
    <p:sldId id="257" r:id="rId5"/>
    <p:sldId id="258" r:id="rId6"/>
    <p:sldId id="259" r:id="rId7"/>
    <p:sldId id="261" r:id="rId8"/>
    <p:sldId id="262" r:id="rId9"/>
    <p:sldId id="267" r:id="rId10"/>
    <p:sldId id="260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0" autoAdjust="0"/>
    <p:restoredTop sz="94660"/>
  </p:normalViewPr>
  <p:slideViewPr>
    <p:cSldViewPr>
      <p:cViewPr varScale="1">
        <p:scale>
          <a:sx n="93" d="100"/>
          <a:sy n="93" d="100"/>
        </p:scale>
        <p:origin x="120" y="1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20.02.2024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E34A8A-8518-4F16-BE33-09306F3DA960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34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4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9730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3016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67011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27412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2213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98115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7626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999726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3008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49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  <p:sldLayoutId id="2147483696" r:id="rId1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20.02.2024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noProof="1"/>
              <a:t>Templates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75074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en-US" noProof="1"/>
              <a:t>A template is a generic declaration with compile-time formal arguments of these kinds:</a:t>
            </a:r>
          </a:p>
          <a:p>
            <a:pPr lvl="2"/>
            <a:r>
              <a:rPr lang="en-US" altLang="en-US" noProof="1"/>
              <a:t>any type</a:t>
            </a:r>
            <a:endParaRPr lang="cs-CZ" altLang="en-US" noProof="1"/>
          </a:p>
          <a:p>
            <a:pPr lvl="4"/>
            <a:r>
              <a:rPr lang="cs-CZ" altLang="en-US" noProof="1"/>
              <a:t>template</a:t>
            </a:r>
            <a:r>
              <a:rPr lang="en-US" altLang="en-US" noProof="1"/>
              <a:t>&lt; typename T&gt; 	// also template&lt; class T&gt;</a:t>
            </a:r>
          </a:p>
          <a:p>
            <a:pPr lvl="3"/>
            <a:r>
              <a:rPr lang="en-US" altLang="en-US" noProof="1"/>
              <a:t>[C++20] the type may be constrained using </a:t>
            </a:r>
            <a:r>
              <a:rPr lang="en-US" altLang="en-US" i="1" noProof="1"/>
              <a:t>Concepts</a:t>
            </a:r>
          </a:p>
          <a:p>
            <a:pPr lvl="2"/>
            <a:r>
              <a:rPr lang="en-US" altLang="en-US" noProof="1"/>
              <a:t>a list of any types (in a </a:t>
            </a:r>
            <a:r>
              <a:rPr lang="en-US" altLang="en-US" i="1" noProof="1"/>
              <a:t>variadic</a:t>
            </a:r>
            <a:r>
              <a:rPr lang="cs-CZ" altLang="en-US" i="1" noProof="1"/>
              <a:t> template</a:t>
            </a:r>
            <a:r>
              <a:rPr lang="en-US" altLang="en-US" noProof="1"/>
              <a:t>)</a:t>
            </a:r>
          </a:p>
          <a:p>
            <a:pPr lvl="4"/>
            <a:r>
              <a:rPr lang="en-US" altLang="en-US" noProof="1"/>
              <a:t>template&lt; typename ... TL&gt;</a:t>
            </a:r>
            <a:endParaRPr lang="cs-CZ" altLang="en-US" noProof="1"/>
          </a:p>
          <a:p>
            <a:pPr lvl="2"/>
            <a:r>
              <a:rPr lang="en-US" altLang="en-US" noProof="1"/>
              <a:t>integral number (the actual argument must be a compile-time constant)</a:t>
            </a:r>
          </a:p>
          <a:p>
            <a:pPr lvl="4"/>
            <a:r>
              <a:rPr lang="en-US" altLang="en-US" noProof="1"/>
              <a:t>template&lt; std::size_t N&gt;</a:t>
            </a:r>
          </a:p>
          <a:p>
            <a:pPr lvl="2"/>
            <a:r>
              <a:rPr lang="en-US" altLang="en-US" noProof="1"/>
              <a:t>a list of integral numbers (in a </a:t>
            </a:r>
            <a:r>
              <a:rPr lang="en-US" altLang="en-US" i="1" noProof="1"/>
              <a:t>variadic</a:t>
            </a:r>
            <a:r>
              <a:rPr lang="cs-CZ" altLang="en-US" i="1" noProof="1"/>
              <a:t> template</a:t>
            </a:r>
            <a:r>
              <a:rPr lang="en-US" altLang="en-US" noProof="1"/>
              <a:t>)</a:t>
            </a:r>
          </a:p>
          <a:p>
            <a:pPr lvl="4"/>
            <a:r>
              <a:rPr lang="en-US" altLang="en-US" noProof="1"/>
              <a:t>template&lt; int ... NL&gt;</a:t>
            </a:r>
            <a:endParaRPr lang="cs-CZ" altLang="en-US" noProof="1"/>
          </a:p>
          <a:p>
            <a:pPr lvl="2"/>
            <a:r>
              <a:rPr lang="en-US" altLang="en-US" noProof="1"/>
              <a:t>another class template (with the given template argument list)</a:t>
            </a:r>
          </a:p>
          <a:p>
            <a:pPr lvl="4"/>
            <a:r>
              <a:rPr lang="en-US" altLang="en-US" noProof="1"/>
              <a:t>template&lt; template&lt; typename, std::size_t&gt; class T&gt;</a:t>
            </a:r>
            <a:endParaRPr lang="cs-CZ" altLang="en-US" noProof="1"/>
          </a:p>
          <a:p>
            <a:pPr lvl="3"/>
            <a:r>
              <a:rPr lang="en-US" altLang="en-US" noProof="1"/>
              <a:t>[C++</a:t>
            </a:r>
            <a:r>
              <a:rPr lang="cs-CZ" altLang="en-US" noProof="1"/>
              <a:t>17</a:t>
            </a:r>
            <a:r>
              <a:rPr lang="en-US" altLang="en-US" noProof="1"/>
              <a:t>] the </a:t>
            </a:r>
            <a:r>
              <a:rPr lang="cs-CZ" altLang="en-US" noProof="1"/>
              <a:t>actual argument may also be a type template</a:t>
            </a:r>
            <a:endParaRPr lang="en-US" altLang="en-US" i="1" noProof="1"/>
          </a:p>
          <a:p>
            <a:pPr lvl="2"/>
            <a:r>
              <a:rPr lang="en-US" altLang="en-US" noProof="1"/>
              <a:t>a pointer (the actual argument must be an address of a static variable/function)</a:t>
            </a:r>
          </a:p>
          <a:p>
            <a:pPr lvl="3"/>
            <a:r>
              <a:rPr lang="en-US" altLang="en-US" noProof="1"/>
              <a:t>almost never used, functors work better</a:t>
            </a:r>
          </a:p>
          <a:p>
            <a:pPr lvl="4"/>
            <a:r>
              <a:rPr lang="en-US" altLang="en-US" noProof="1"/>
              <a:t>template&lt; const char * p, inf (*fp)(int,int)&gt;</a:t>
            </a:r>
          </a:p>
          <a:p>
            <a:pPr lvl="1"/>
            <a:r>
              <a:rPr lang="en-US" altLang="en-US" noProof="1"/>
              <a:t>A function/lambda with </a:t>
            </a:r>
            <a:r>
              <a:rPr lang="en-US" altLang="en-US" b="1" noProof="1"/>
              <a:t>auto </a:t>
            </a:r>
            <a:r>
              <a:rPr lang="en-US" altLang="en-US" noProof="1"/>
              <a:t>arguments is </a:t>
            </a:r>
            <a:r>
              <a:rPr lang="cs-CZ" altLang="en-US" noProof="1"/>
              <a:t>technically </a:t>
            </a:r>
            <a:r>
              <a:rPr lang="en-US" altLang="en-US" noProof="1"/>
              <a:t>also a template</a:t>
            </a:r>
          </a:p>
          <a:p>
            <a:pPr lvl="4"/>
            <a:r>
              <a:rPr lang="en-US" altLang="en-US" noProof="1"/>
              <a:t>void f(auto</a:t>
            </a:r>
            <a:r>
              <a:rPr lang="cs-CZ" altLang="en-US" noProof="1"/>
              <a:t> </a:t>
            </a:r>
            <a:r>
              <a:rPr lang="en-US" altLang="en-US" noProof="1"/>
              <a:t>&amp;&amp; x);                template&lt; typename T&gt; void f(T &amp;&amp; x);</a:t>
            </a:r>
          </a:p>
        </p:txBody>
      </p:sp>
    </p:spTree>
    <p:extLst>
      <p:ext uri="{BB962C8B-B14F-4D97-AF65-F5344CB8AC3E}">
        <p14:creationId xmlns:p14="http://schemas.microsoft.com/office/powerpoint/2010/main" val="243692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altLang="en-US" noProof="1"/>
              <a:t>Template</a:t>
            </a:r>
          </a:p>
          <a:p>
            <a:pPr lvl="2"/>
            <a:r>
              <a:rPr lang="en-US" altLang="en-US" noProof="1"/>
              <a:t>a generic piece of code</a:t>
            </a:r>
          </a:p>
          <a:p>
            <a:pPr lvl="2"/>
            <a:r>
              <a:rPr lang="en-US" altLang="en-US" noProof="1"/>
              <a:t>parameterized by types, class/type templates, and integer constants</a:t>
            </a:r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Class templates</a:t>
            </a:r>
          </a:p>
          <a:p>
            <a:pPr lvl="2"/>
            <a:r>
              <a:rPr lang="en-US" altLang="en-US" noProof="1"/>
              <a:t>Global classes</a:t>
            </a:r>
          </a:p>
          <a:p>
            <a:pPr lvl="2"/>
            <a:r>
              <a:rPr lang="en-US" altLang="en-US" noProof="1"/>
              <a:t>Classes nested in other classes, including class templates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en-US" noProof="1"/>
              <a:t>template&lt; </a:t>
            </a:r>
            <a:r>
              <a:rPr lang="en-US" altLang="en-US" noProof="1"/>
              <a:t>typename T, std::size_t N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noProof="1"/>
              <a:t>class array { /*...*/ };</a:t>
            </a:r>
            <a:endParaRPr lang="cs-CZ" altLang="en-US" noProof="1"/>
          </a:p>
          <a:p>
            <a:pPr lvl="1"/>
            <a:r>
              <a:rPr lang="en-US" altLang="en-US" noProof="1"/>
              <a:t>Function templates</a:t>
            </a:r>
          </a:p>
          <a:p>
            <a:pPr lvl="2"/>
            <a:r>
              <a:rPr lang="en-US" altLang="en-US" noProof="1"/>
              <a:t>Global functions</a:t>
            </a:r>
          </a:p>
          <a:p>
            <a:pPr lvl="2"/>
            <a:r>
              <a:rPr lang="en-US" altLang="en-US" noProof="1"/>
              <a:t>Member functions, including constructors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noProof="1"/>
              <a:t>inline T max( T x, T y) { /*...*/ }</a:t>
            </a:r>
            <a:endParaRPr lang="cs-CZ" altLang="en-US" noProof="1"/>
          </a:p>
          <a:p>
            <a:pPr lvl="1"/>
            <a:r>
              <a:rPr lang="en-US" altLang="en-US" noProof="1"/>
              <a:t>Type templates [C++11]</a:t>
            </a:r>
            <a:endParaRPr lang="cs-CZ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noProof="1"/>
              <a:t>using array3 = std::array&lt; T, 3&gt;;</a:t>
            </a:r>
          </a:p>
          <a:p>
            <a:pPr lvl="1"/>
            <a:r>
              <a:rPr lang="en-US" altLang="en-US" noProof="1"/>
              <a:t>Variable templates [C++14]</a:t>
            </a:r>
          </a:p>
          <a:p>
            <a:pPr lvl="2"/>
            <a:r>
              <a:rPr lang="en-US" altLang="en-US" noProof="1"/>
              <a:t>Global variables and static data members</a:t>
            </a:r>
          </a:p>
          <a:p>
            <a:pPr lvl="3"/>
            <a:r>
              <a:rPr lang="en-US" altLang="en-US" b="1" noProof="1"/>
              <a:t>inline </a:t>
            </a:r>
            <a:r>
              <a:rPr lang="en-US" altLang="en-US" noProof="1"/>
              <a:t>needed when declared in .hpp</a:t>
            </a:r>
            <a:endParaRPr lang="cs-CZ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noProof="1"/>
              <a:t>inline factory_class&lt;T&gt; factory;</a:t>
            </a:r>
          </a:p>
          <a:p>
            <a:pPr lvl="2"/>
            <a:r>
              <a:rPr lang="en-US" altLang="en-US" noProof="1"/>
              <a:t>Mostly used as global “constants” acting as compile-time functions on types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noProof="1"/>
              <a:t>inline constexpr std::size_t my_sizeof = sizeof(T);	// usage: my_sizeof&lt;double&gt;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59743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noProof="1"/>
              <a:t>Template instantiation</a:t>
            </a:r>
          </a:p>
          <a:p>
            <a:pPr lvl="2"/>
            <a:r>
              <a:rPr lang="en-US" altLang="en-US" noProof="1"/>
              <a:t>Using the template with particular type and constant parameters</a:t>
            </a:r>
          </a:p>
          <a:p>
            <a:pPr lvl="2"/>
            <a:endParaRPr lang="en-US" altLang="en-US" noProof="1"/>
          </a:p>
          <a:p>
            <a:pPr lvl="2"/>
            <a:r>
              <a:rPr lang="en-US" altLang="en-US" noProof="1"/>
              <a:t>Class, type, and variable templates: parameters specified explicitly</a:t>
            </a:r>
          </a:p>
          <a:p>
            <a:pPr lvl="4"/>
            <a:r>
              <a:rPr lang="en-US" altLang="en-US" noProof="1"/>
              <a:t>std::array&lt; int, 10&gt; x;</a:t>
            </a:r>
          </a:p>
          <a:p>
            <a:pPr lvl="3"/>
            <a:r>
              <a:rPr lang="en-US" altLang="en-US" noProof="1"/>
              <a:t>[C++17] Template argument deduction: Class template parameters may be deducted from initialization</a:t>
            </a:r>
          </a:p>
          <a:p>
            <a:pPr lvl="4"/>
            <a:r>
              <a:rPr lang="en-US" altLang="en-US" noProof="1"/>
              <a:t>std::pair p = { "pi", 3.14 };</a:t>
            </a:r>
          </a:p>
          <a:p>
            <a:pPr lvl="2"/>
            <a:r>
              <a:rPr lang="en-US" altLang="en-US" noProof="1"/>
              <a:t>Function templates: parameters specified explicitly or implicitly</a:t>
            </a:r>
          </a:p>
          <a:p>
            <a:pPr lvl="3"/>
            <a:r>
              <a:rPr lang="en-US" altLang="en-US" noProof="1"/>
              <a:t>Implicitly - derived by compiler from the types of value arguments</a:t>
            </a:r>
          </a:p>
          <a:p>
            <a:pPr lvl="4"/>
            <a:r>
              <a:rPr lang="en-US" altLang="en-US" noProof="1"/>
              <a:t>int a, b, c;</a:t>
            </a:r>
          </a:p>
          <a:p>
            <a:pPr lvl="4"/>
            <a:r>
              <a:rPr lang="en-US" altLang="en-US" noProof="1"/>
              <a:t>a = max( b, c);	// calls max&lt; int&gt;</a:t>
            </a:r>
          </a:p>
          <a:p>
            <a:pPr lvl="3"/>
            <a:r>
              <a:rPr lang="en-US" altLang="en-US" noProof="1"/>
              <a:t>Explicitly</a:t>
            </a:r>
          </a:p>
          <a:p>
            <a:pPr lvl="4"/>
            <a:r>
              <a:rPr lang="en-US" altLang="en-US" noProof="1"/>
              <a:t>a = max&lt; double&gt;( b, 3.14);</a:t>
            </a:r>
          </a:p>
          <a:p>
            <a:pPr lvl="3"/>
            <a:r>
              <a:rPr lang="en-US" altLang="en-US" noProof="1"/>
              <a:t>Mixed: Some (initial) arguments explicitly, the rest implicitly</a:t>
            </a:r>
          </a:p>
          <a:p>
            <a:pPr lvl="4"/>
            <a:r>
              <a:rPr lang="en-US" altLang="en-US" noProof="1"/>
              <a:t>std::array&lt; int, 5&gt; v;</a:t>
            </a:r>
          </a:p>
          <a:p>
            <a:pPr lvl="4"/>
            <a:r>
              <a:rPr lang="en-US" altLang="en-US" noProof="1"/>
              <a:t>x = std::get&lt; 3&gt;( v);	// calls std::get&lt; 3, std::array&lt; int, 5&gt;&gt;</a:t>
            </a:r>
          </a:p>
        </p:txBody>
      </p:sp>
    </p:spTree>
    <p:extLst>
      <p:ext uri="{BB962C8B-B14F-4D97-AF65-F5344CB8AC3E}">
        <p14:creationId xmlns:p14="http://schemas.microsoft.com/office/powerpoint/2010/main" val="146865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 and compilation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/>
              <a:t>Compilers [may] check template code when defined</a:t>
            </a:r>
          </a:p>
          <a:p>
            <a:pPr lvl="1"/>
            <a:r>
              <a:rPr lang="en-US" dirty="0"/>
              <a:t>Without the knowledge of template arguments</a:t>
            </a:r>
          </a:p>
          <a:p>
            <a:pPr lvl="1"/>
            <a:r>
              <a:rPr lang="en-US" dirty="0"/>
              <a:t>Syntactic hints from the author may be required</a:t>
            </a:r>
          </a:p>
          <a:p>
            <a:pPr lvl="1"/>
            <a:endParaRPr lang="en-US" dirty="0"/>
          </a:p>
          <a:p>
            <a:r>
              <a:rPr lang="en-US" dirty="0"/>
              <a:t>Compilers generate code only when templates are instantiated</a:t>
            </a:r>
          </a:p>
          <a:p>
            <a:endParaRPr lang="en-US" dirty="0"/>
          </a:p>
          <a:p>
            <a:r>
              <a:rPr lang="en-US" dirty="0"/>
              <a:t>Different instantiations do not share code</a:t>
            </a:r>
          </a:p>
          <a:p>
            <a:pPr lvl="1"/>
            <a:r>
              <a:rPr lang="en-US" dirty="0"/>
              <a:t>It sometimes causes unwanted code size explosion</a:t>
            </a:r>
          </a:p>
          <a:p>
            <a:pPr lvl="1"/>
            <a:endParaRPr lang="en-US" dirty="0"/>
          </a:p>
          <a:p>
            <a:r>
              <a:rPr lang="en-US" dirty="0"/>
              <a:t>There is no run-time support required for templates</a:t>
            </a:r>
          </a:p>
          <a:p>
            <a:pPr lvl="1"/>
            <a:r>
              <a:rPr lang="en-US" dirty="0"/>
              <a:t>Code generated for templates is identical to non-templated equivalents</a:t>
            </a:r>
          </a:p>
          <a:p>
            <a:endParaRPr lang="en-US" dirty="0"/>
          </a:p>
          <a:p>
            <a:r>
              <a:rPr lang="en-US" dirty="0"/>
              <a:t>There is </a:t>
            </a:r>
            <a:r>
              <a:rPr lang="en-US" b="1" dirty="0"/>
              <a:t>no performance penalty </a:t>
            </a:r>
            <a:r>
              <a:rPr lang="en-US" dirty="0"/>
              <a:t>for generic code</a:t>
            </a:r>
          </a:p>
          <a:p>
            <a:pPr lvl="1"/>
            <a:r>
              <a:rPr lang="en-US" dirty="0"/>
              <a:t>Except that generic programming may encourage programmers to be lazy</a:t>
            </a:r>
          </a:p>
        </p:txBody>
      </p:sp>
    </p:spTree>
    <p:extLst>
      <p:ext uri="{BB962C8B-B14F-4D97-AF65-F5344CB8AC3E}">
        <p14:creationId xmlns:p14="http://schemas.microsoft.com/office/powerpoint/2010/main" val="13274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 and compilation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/>
              <a:t>Implicit template instantiation</a:t>
            </a:r>
          </a:p>
          <a:p>
            <a:pPr lvl="1"/>
            <a:r>
              <a:rPr lang="en-US" dirty="0"/>
              <a:t>When a class template specialization is referenced in context that requires a complete object type, or…</a:t>
            </a:r>
          </a:p>
          <a:p>
            <a:pPr lvl="1"/>
            <a:r>
              <a:rPr lang="en-US" dirty="0"/>
              <a:t>… when a function template specialization is referenced in context that requires a function definition to exist…</a:t>
            </a:r>
          </a:p>
          <a:p>
            <a:pPr lvl="1"/>
            <a:r>
              <a:rPr lang="en-US" dirty="0"/>
              <a:t>… the template is </a:t>
            </a:r>
            <a:r>
              <a:rPr lang="en-US" b="1" dirty="0"/>
              <a:t>instantiated</a:t>
            </a:r>
            <a:r>
              <a:rPr lang="en-US" dirty="0"/>
              <a:t> (the code for it is actually compiled)</a:t>
            </a:r>
          </a:p>
          <a:p>
            <a:pPr lvl="2"/>
            <a:r>
              <a:rPr lang="en-US" dirty="0"/>
              <a:t>unless the template was already explicitly specialized or explicitly instantiated</a:t>
            </a:r>
          </a:p>
          <a:p>
            <a:pPr lvl="2"/>
            <a:r>
              <a:rPr lang="en-US" dirty="0"/>
              <a:t>at link time, identical instantiations generated by different translation units are merged</a:t>
            </a:r>
          </a:p>
          <a:p>
            <a:r>
              <a:rPr lang="en-US" dirty="0"/>
              <a:t>Instantiation of template member functions</a:t>
            </a:r>
          </a:p>
          <a:p>
            <a:pPr lvl="1"/>
            <a:r>
              <a:rPr lang="en-US" dirty="0"/>
              <a:t>Instantiation of a class template doesn't instantiate any of its member functions unless they are also used</a:t>
            </a:r>
          </a:p>
          <a:p>
            <a:r>
              <a:rPr lang="en-US" dirty="0"/>
              <a:t>The definition of a template must be visible at the point of implicit instantiation</a:t>
            </a:r>
          </a:p>
        </p:txBody>
      </p:sp>
    </p:spTree>
    <p:extLst>
      <p:ext uri="{BB962C8B-B14F-4D97-AF65-F5344CB8AC3E}">
        <p14:creationId xmlns:p14="http://schemas.microsoft.com/office/powerpoint/2010/main" val="140362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 and compilation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dirty="0"/>
              <a:t>The definition of a template must be visible at its instantiation</a:t>
            </a:r>
          </a:p>
          <a:p>
            <a:pPr lvl="1"/>
            <a:r>
              <a:rPr lang="en-US" dirty="0"/>
              <a:t>Classes and types</a:t>
            </a:r>
          </a:p>
          <a:p>
            <a:pPr lvl="2"/>
            <a:r>
              <a:rPr lang="en-US" dirty="0"/>
              <a:t>The visibility of definition is required also in the non-template case</a:t>
            </a:r>
          </a:p>
          <a:p>
            <a:pPr lvl="2"/>
            <a:r>
              <a:rPr lang="en-US" dirty="0"/>
              <a:t>Most class and type definitions must reside in header files</a:t>
            </a:r>
          </a:p>
          <a:p>
            <a:pPr lvl="1"/>
            <a:r>
              <a:rPr lang="en-US" dirty="0"/>
              <a:t>Function templates </a:t>
            </a:r>
          </a:p>
          <a:p>
            <a:pPr lvl="2"/>
            <a:r>
              <a:rPr lang="en-US" dirty="0"/>
              <a:t>(including non-template member functions of class templates etc.)</a:t>
            </a:r>
          </a:p>
          <a:p>
            <a:pPr lvl="2"/>
            <a:r>
              <a:rPr lang="en-US" dirty="0"/>
              <a:t>The template visibility rule is equivalent to rules for </a:t>
            </a:r>
            <a:r>
              <a:rPr lang="en-US" i="1" dirty="0"/>
              <a:t>inline </a:t>
            </a:r>
            <a:r>
              <a:rPr lang="en-US" dirty="0"/>
              <a:t>functions</a:t>
            </a:r>
          </a:p>
          <a:p>
            <a:pPr lvl="3"/>
            <a:r>
              <a:rPr lang="en-US" dirty="0"/>
              <a:t>Non-inline function templates are almost unusable</a:t>
            </a:r>
          </a:p>
          <a:p>
            <a:pPr lvl="2"/>
            <a:r>
              <a:rPr lang="en-US" dirty="0"/>
              <a:t>Most </a:t>
            </a:r>
            <a:r>
              <a:rPr lang="en-US" b="1" dirty="0"/>
              <a:t>function template definitions must reside in header files </a:t>
            </a:r>
            <a:r>
              <a:rPr lang="en-US" dirty="0"/>
              <a:t>(and be </a:t>
            </a:r>
            <a:r>
              <a:rPr lang="en-US" b="1" dirty="0"/>
              <a:t>inline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If a declaration only is visible, the compiler will not complain - it will generate a call but not the code of the function called – the linker will complain</a:t>
            </a:r>
          </a:p>
          <a:p>
            <a:pPr lvl="2"/>
            <a:r>
              <a:rPr lang="en-US" dirty="0"/>
              <a:t>In rare cases, the visibility rule may be silenced by </a:t>
            </a:r>
            <a:r>
              <a:rPr lang="en-US" b="1" i="1" dirty="0"/>
              <a:t>explicit instantiation</a:t>
            </a:r>
            <a:r>
              <a:rPr lang="en-US" i="1" dirty="0"/>
              <a:t>:</a:t>
            </a:r>
          </a:p>
          <a:p>
            <a:pPr lvl="3"/>
            <a:r>
              <a:rPr lang="en-US" dirty="0"/>
              <a:t>Applicable only if all required argument combinations may be enumerated</a:t>
            </a:r>
          </a:p>
          <a:p>
            <a:pPr lvl="4"/>
            <a:r>
              <a:rPr lang="en-US" dirty="0"/>
              <a:t>template </a:t>
            </a:r>
            <a:r>
              <a:rPr lang="en-US" dirty="0" err="1"/>
              <a:t>int</a:t>
            </a:r>
            <a:r>
              <a:rPr lang="en-US" dirty="0"/>
              <a:t> max&lt;</a:t>
            </a:r>
            <a:r>
              <a:rPr lang="en-US" dirty="0" err="1"/>
              <a:t>int</a:t>
            </a:r>
            <a:r>
              <a:rPr lang="en-US" dirty="0"/>
              <a:t>&gt;(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);	// forces instantiation of max&lt;</a:t>
            </a:r>
            <a:r>
              <a:rPr lang="en-US" dirty="0" err="1"/>
              <a:t>int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template double max(double, double);	// forces instantiation of max&lt;double&gt;</a:t>
            </a:r>
          </a:p>
          <a:p>
            <a:pPr lvl="4"/>
            <a:r>
              <a:rPr lang="en-US" dirty="0"/>
              <a:t>template class X&lt;</a:t>
            </a:r>
            <a:r>
              <a:rPr lang="en-US" dirty="0" err="1"/>
              <a:t>int</a:t>
            </a:r>
            <a:r>
              <a:rPr lang="en-US" dirty="0"/>
              <a:t>&gt;;	// forces instantiation of all member functions of X&lt;</a:t>
            </a:r>
            <a:r>
              <a:rPr lang="en-US" dirty="0" err="1"/>
              <a:t>int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3223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Multiple templates with the same name</a:t>
            </a:r>
          </a:p>
          <a:p>
            <a:pPr lvl="1"/>
            <a:r>
              <a:rPr lang="en-US" altLang="en-US" noProof="1"/>
              <a:t>Class templates: </a:t>
            </a:r>
          </a:p>
          <a:p>
            <a:pPr lvl="2"/>
            <a:r>
              <a:rPr lang="en-US" altLang="en-US" noProof="1"/>
              <a:t>one "master" template</a:t>
            </a:r>
          </a:p>
          <a:p>
            <a:pPr lvl="4"/>
            <a:r>
              <a:rPr lang="en-US" altLang="en-US" noProof="1"/>
              <a:t>template&lt; typename T&gt; class vector {/*...*/};</a:t>
            </a:r>
          </a:p>
          <a:p>
            <a:pPr lvl="2"/>
            <a:r>
              <a:rPr lang="en-US" altLang="en-US" noProof="1"/>
              <a:t>any number of specializations which override the master template</a:t>
            </a:r>
          </a:p>
          <a:p>
            <a:pPr lvl="3"/>
            <a:r>
              <a:rPr lang="en-US" altLang="en-US" noProof="1"/>
              <a:t>partial specialization</a:t>
            </a:r>
          </a:p>
          <a:p>
            <a:pPr lvl="4"/>
            <a:r>
              <a:rPr lang="en-US" altLang="en-US" noProof="1"/>
              <a:t>template&lt; typename T, std::size_t n&gt; class unique_ptr&lt; T[n]&gt; {/*...*/};</a:t>
            </a:r>
          </a:p>
          <a:p>
            <a:pPr lvl="3"/>
            <a:r>
              <a:rPr lang="en-US" altLang="en-US" noProof="1"/>
              <a:t>explicit specialization</a:t>
            </a:r>
          </a:p>
          <a:p>
            <a:pPr lvl="4"/>
            <a:r>
              <a:rPr lang="en-US" altLang="en-US" noProof="1"/>
              <a:t>template&lt;&gt; class vector&lt; bool&gt; {/*...*/};	</a:t>
            </a:r>
          </a:p>
          <a:p>
            <a:pPr lvl="4"/>
            <a:endParaRPr lang="en-US" altLang="en-US" noProof="1"/>
          </a:p>
          <a:p>
            <a:pPr lvl="1"/>
            <a:r>
              <a:rPr lang="en-US" altLang="en-US" noProof="1"/>
              <a:t>Function templates:</a:t>
            </a:r>
          </a:p>
          <a:p>
            <a:pPr lvl="2"/>
            <a:r>
              <a:rPr lang="en-US" altLang="en-US" noProof="1"/>
              <a:t>any number of templates with the same name</a:t>
            </a:r>
          </a:p>
          <a:p>
            <a:pPr lvl="2"/>
            <a:r>
              <a:rPr lang="en-US" altLang="en-US" noProof="1"/>
              <a:t>shared with non-templated functions</a:t>
            </a:r>
          </a:p>
          <a:p>
            <a:pPr lvl="4"/>
            <a:endParaRPr lang="en-US" altLang="en-US" noProof="1"/>
          </a:p>
          <a:p>
            <a:pPr lvl="1"/>
            <a:r>
              <a:rPr lang="en-US" altLang="en-US" noProof="1"/>
              <a:t>Type and variable templates, concepts</a:t>
            </a:r>
          </a:p>
          <a:p>
            <a:pPr lvl="2"/>
            <a:r>
              <a:rPr lang="en-US" altLang="en-US" noProof="1"/>
              <a:t>only one definition (which may refer to different specializations of a class template)</a:t>
            </a:r>
          </a:p>
        </p:txBody>
      </p:sp>
    </p:spTree>
    <p:extLst>
      <p:ext uri="{BB962C8B-B14F-4D97-AF65-F5344CB8AC3E}">
        <p14:creationId xmlns:p14="http://schemas.microsoft.com/office/powerpoint/2010/main" val="158420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Writing 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noProof="1"/>
              <a:t>Compiler needs hints from the programmer</a:t>
            </a:r>
          </a:p>
          <a:p>
            <a:pPr lvl="1"/>
            <a:r>
              <a:rPr lang="en-US" altLang="en-US" b="1" noProof="1"/>
              <a:t>Dependent names </a:t>
            </a:r>
            <a:r>
              <a:rPr lang="en-US" altLang="en-US" noProof="1"/>
              <a:t>have unknown meaning/contents</a:t>
            </a:r>
          </a:p>
          <a:p>
            <a:pPr marL="0" lvl="4" indent="-94320"/>
            <a:r>
              <a:rPr lang="en-US" altLang="en-US" noProof="1"/>
              <a:t>template&lt; typename T&gt; class X</a:t>
            </a:r>
          </a:p>
          <a:p>
            <a:pPr marL="0" lvl="4" indent="-94320"/>
            <a:r>
              <a:rPr lang="en-US" altLang="en-US" noProof="1"/>
              <a:t>{</a:t>
            </a:r>
          </a:p>
          <a:p>
            <a:pPr lvl="2"/>
            <a:r>
              <a:rPr lang="en-US" altLang="en-US" noProof="1"/>
              <a:t>type names must be explicitly designated </a:t>
            </a:r>
          </a:p>
          <a:p>
            <a:pPr marL="0" lvl="4" indent="-94320"/>
            <a:r>
              <a:rPr lang="en-US" altLang="en-US" noProof="1"/>
              <a:t>  using U = </a:t>
            </a:r>
            <a:r>
              <a:rPr lang="en-US" altLang="en-US" noProof="1">
                <a:solidFill>
                  <a:srgbClr val="FF0000"/>
                </a:solidFill>
              </a:rPr>
              <a:t>typename</a:t>
            </a:r>
            <a:r>
              <a:rPr lang="en-US" altLang="en-US" noProof="1"/>
              <a:t> T::B;	</a:t>
            </a:r>
          </a:p>
          <a:p>
            <a:pPr marL="0" lvl="4" indent="-94320"/>
            <a:r>
              <a:rPr lang="en-US" altLang="en-US" noProof="1">
                <a:solidFill>
                  <a:srgbClr val="FF0000"/>
                </a:solidFill>
              </a:rPr>
              <a:t>  typename</a:t>
            </a:r>
            <a:r>
              <a:rPr lang="en-US" altLang="en-US" noProof="1"/>
              <a:t> U::D p;			// U is also a dependent name</a:t>
            </a:r>
          </a:p>
          <a:p>
            <a:pPr marL="0" lvl="4" indent="-94320"/>
            <a:r>
              <a:rPr lang="en-US" altLang="en-US" noProof="1"/>
              <a:t>  using Q = </a:t>
            </a:r>
            <a:r>
              <a:rPr lang="en-US" altLang="en-US" noProof="1">
                <a:solidFill>
                  <a:srgbClr val="FF0000"/>
                </a:solidFill>
              </a:rPr>
              <a:t>typename</a:t>
            </a:r>
            <a:r>
              <a:rPr lang="en-US" altLang="en-US" noProof="1"/>
              <a:t> Y&lt;T&gt;::C;		</a:t>
            </a:r>
          </a:p>
          <a:p>
            <a:pPr marL="0" lvl="4" indent="-94320"/>
            <a:r>
              <a:rPr lang="en-US" altLang="en-US" noProof="1"/>
              <a:t>  void f() { T::D(); }		// T::D is not a type</a:t>
            </a:r>
          </a:p>
          <a:p>
            <a:pPr lvl="2"/>
            <a:endParaRPr lang="en-US" altLang="en-US" noProof="1"/>
          </a:p>
          <a:p>
            <a:pPr lvl="2"/>
            <a:r>
              <a:rPr lang="en-US" altLang="en-US" noProof="1"/>
              <a:t>explicit template instantiations must be explicitly designated</a:t>
            </a:r>
          </a:p>
          <a:p>
            <a:pPr lvl="4"/>
            <a:r>
              <a:rPr lang="en-US" altLang="en-US" noProof="1"/>
              <a:t>  bool g() { return 0 &lt; T::</a:t>
            </a:r>
            <a:r>
              <a:rPr lang="en-US" altLang="en-US" noProof="1">
                <a:solidFill>
                  <a:srgbClr val="FF0000"/>
                </a:solidFill>
              </a:rPr>
              <a:t>template</a:t>
            </a:r>
            <a:r>
              <a:rPr lang="en-US" altLang="en-US" noProof="1"/>
              <a:t> h&lt;int&gt;(); }</a:t>
            </a:r>
          </a:p>
          <a:p>
            <a:pPr lvl="4"/>
            <a:r>
              <a:rPr lang="en-US" altLang="en-US" noProof="1"/>
              <a:t>  int j() { return p.</a:t>
            </a:r>
            <a:r>
              <a:rPr lang="en-US" altLang="en-US" noProof="1">
                <a:solidFill>
                  <a:srgbClr val="FF0000"/>
                </a:solidFill>
              </a:rPr>
              <a:t>template</a:t>
            </a:r>
            <a:r>
              <a:rPr lang="en-US" altLang="en-US" noProof="1"/>
              <a:t> k&lt;3&gt;(); }	// type of p is a dependent name</a:t>
            </a:r>
          </a:p>
          <a:p>
            <a:pPr marL="0" lvl="4" indent="-94320"/>
            <a:r>
              <a:rPr lang="en-US" altLang="en-US" dirty="0"/>
              <a:t>}</a:t>
            </a:r>
            <a:endParaRPr lang="en-US" altLang="en-US" noProof="1"/>
          </a:p>
          <a:p>
            <a:pPr lvl="2"/>
            <a:r>
              <a:rPr lang="en-US" altLang="en-US" noProof="1"/>
              <a:t>members inherited from dependent classes must be explicitly designated</a:t>
            </a:r>
          </a:p>
          <a:p>
            <a:pPr marL="0" lvl="4" indent="-94320"/>
            <a:r>
              <a:rPr lang="en-US" altLang="en-US" noProof="1"/>
              <a:t>template&lt; typename T&gt; class X : public T</a:t>
            </a:r>
          </a:p>
          <a:p>
            <a:pPr marL="0" lvl="4" indent="-94320"/>
            <a:r>
              <a:rPr lang="en-US" altLang="en-US" noProof="1"/>
              <a:t>{</a:t>
            </a:r>
          </a:p>
          <a:p>
            <a:pPr marL="0" lvl="4" indent="-94320"/>
            <a:r>
              <a:rPr lang="en-US" altLang="en-US" noProof="1"/>
              <a:t>  const int K = </a:t>
            </a:r>
            <a:r>
              <a:rPr lang="en-US" altLang="en-US" noProof="1">
                <a:solidFill>
                  <a:srgbClr val="FF0000"/>
                </a:solidFill>
              </a:rPr>
              <a:t>T::</a:t>
            </a:r>
            <a:r>
              <a:rPr lang="en-US" altLang="en-US" noProof="1"/>
              <a:t>B + 1;		// B is not directly visible although inherited</a:t>
            </a:r>
          </a:p>
          <a:p>
            <a:pPr marL="0" lvl="4" indent="-94320"/>
            <a:r>
              <a:rPr lang="en-US" altLang="en-US" noProof="1"/>
              <a:t>  void f() { return </a:t>
            </a:r>
            <a:r>
              <a:rPr lang="en-US" altLang="en-US" noProof="1">
                <a:solidFill>
                  <a:srgbClr val="FF0000"/>
                </a:solidFill>
              </a:rPr>
              <a:t>this-&gt;</a:t>
            </a:r>
            <a:r>
              <a:rPr lang="en-US" altLang="en-US" noProof="1"/>
              <a:t>a; }		// a is not directly visible</a:t>
            </a:r>
          </a:p>
          <a:p>
            <a:pPr marL="0" lvl="4" indent="-94320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785598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7368</TotalTime>
  <Words>1243</Words>
  <Application>Microsoft Office PowerPoint</Application>
  <PresentationFormat>On-screen Show (4:3)</PresentationFormat>
  <Paragraphs>151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Templates</vt:lpstr>
      <vt:lpstr>Templates</vt:lpstr>
      <vt:lpstr>Templates</vt:lpstr>
      <vt:lpstr>Templates</vt:lpstr>
      <vt:lpstr>Templates and compilation</vt:lpstr>
      <vt:lpstr>Templates and compilation</vt:lpstr>
      <vt:lpstr>Templates and compilation</vt:lpstr>
      <vt:lpstr>Templates</vt:lpstr>
      <vt:lpstr>Writing templates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788</cp:revision>
  <dcterms:created xsi:type="dcterms:W3CDTF">2012-09-19T18:13:04Z</dcterms:created>
  <dcterms:modified xsi:type="dcterms:W3CDTF">2024-02-20T22:42:07Z</dcterms:modified>
</cp:coreProperties>
</file>