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</p:sldMasterIdLst>
  <p:notesMasterIdLst>
    <p:notesMasterId r:id="rId10"/>
  </p:notesMasterIdLst>
  <p:sldIdLst>
    <p:sldId id="376" r:id="rId3"/>
    <p:sldId id="378" r:id="rId4"/>
    <p:sldId id="379" r:id="rId5"/>
    <p:sldId id="380" r:id="rId6"/>
    <p:sldId id="381" r:id="rId7"/>
    <p:sldId id="382" r:id="rId8"/>
    <p:sldId id="396" r:id="rId9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400" autoAdjust="0"/>
    <p:restoredTop sz="94660"/>
  </p:normalViewPr>
  <p:slideViewPr>
    <p:cSldViewPr>
      <p:cViewPr varScale="1">
        <p:scale>
          <a:sx n="146" d="100"/>
          <a:sy n="146" d="100"/>
        </p:scale>
        <p:origin x="43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340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60BC3CE-3DC6-48EE-A131-04D020AF1818}" type="datetimeFigureOut">
              <a:rPr lang="cs-CZ" smtClean="0"/>
              <a:pPr/>
              <a:t>16.03.2021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8FDD85E-490B-4ECE-A416-B9AD062DD0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54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de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6516216" y="548680"/>
            <a:ext cx="25202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3390563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644008" y="548680"/>
            <a:ext cx="4392488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731347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244777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655479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795211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36982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572410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2736304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56176" y="548680"/>
            <a:ext cx="2880320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2736304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56176" y="980728"/>
            <a:ext cx="2880320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084168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987824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3059832" y="977254"/>
            <a:ext cx="295232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4"/>
          </p:nvPr>
        </p:nvSpPr>
        <p:spPr>
          <a:xfrm>
            <a:off x="3059832" y="548680"/>
            <a:ext cx="295232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274067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568610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693640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229837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de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6516216" y="548680"/>
            <a:ext cx="25202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99326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644008" y="548680"/>
            <a:ext cx="4392488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230957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847997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06614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74501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602842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1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823913"/>
          </a:xfrm>
        </p:spPr>
        <p:txBody>
          <a:bodyPr/>
          <a:lstStyle>
            <a:lvl1pPr algn="ctr">
              <a:defRPr sz="4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5892" name="Rectangle 1028"/>
          <p:cNvSpPr>
            <a:spLocks noGrp="1" noChangeArrowheads="1"/>
          </p:cNvSpPr>
          <p:nvPr>
            <p:ph type="subTitle" idx="1"/>
          </p:nvPr>
        </p:nvSpPr>
        <p:spPr>
          <a:xfrm>
            <a:off x="152400" y="2667000"/>
            <a:ext cx="8839200" cy="3962400"/>
          </a:xfrm>
          <a:noFill/>
        </p:spPr>
        <p:txBody>
          <a:bodyPr/>
          <a:lstStyle>
            <a:lvl1pPr algn="ctr">
              <a:defRPr sz="320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74839539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315200" cy="457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533400"/>
            <a:ext cx="8839200" cy="6172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39DBE-DA53-4BB8-A854-D9C4CA29E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44441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2736304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56176" y="548680"/>
            <a:ext cx="2880320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2736304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56176" y="980728"/>
            <a:ext cx="2880320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084168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987824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3059832" y="977254"/>
            <a:ext cx="295232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4"/>
          </p:nvPr>
        </p:nvSpPr>
        <p:spPr>
          <a:xfrm>
            <a:off x="3059832" y="548680"/>
            <a:ext cx="295232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1382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7" r:id="rId6"/>
    <p:sldLayoutId id="2147483666" r:id="rId7"/>
    <p:sldLayoutId id="2147483667" r:id="rId8"/>
    <p:sldLayoutId id="2147483668" r:id="rId9"/>
    <p:sldLayoutId id="2147483675" r:id="rId10"/>
    <p:sldLayoutId id="2147483676" r:id="rId11"/>
    <p:sldLayoutId id="2147483672" r:id="rId12"/>
    <p:sldLayoutId id="2147483669" r:id="rId13"/>
    <p:sldLayoutId id="2147483670" r:id="rId14"/>
    <p:sldLayoutId id="2147483671" r:id="rId15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E913C56C-3800-47C1-AF78-44E226C2CC5B}" type="datetime1">
              <a:rPr lang="cs-CZ" smtClean="0"/>
              <a:pPr/>
              <a:t>16.03.2021</a:t>
            </a:fld>
            <a:endParaRPr lang="cs-CZ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00735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Emulating </a:t>
            </a:r>
            <a:r>
              <a:rPr lang="en-US" dirty="0" err="1"/>
              <a:t>Mixins</a:t>
            </a:r>
            <a:r>
              <a:rPr lang="en-US" dirty="0"/>
              <a:t> in C++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4030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Mixin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/>
              <a:t>Mixin</a:t>
            </a:r>
            <a:endParaRPr lang="en-US" dirty="0"/>
          </a:p>
          <a:p>
            <a:pPr lvl="1"/>
            <a:r>
              <a:rPr lang="en-US" dirty="0"/>
              <a:t>Idea: </a:t>
            </a:r>
            <a:r>
              <a:rPr lang="en-US" dirty="0" err="1"/>
              <a:t>Mixin</a:t>
            </a:r>
            <a:r>
              <a:rPr lang="en-US" dirty="0"/>
              <a:t> is a prefabricated set of definitions that is dumped into a scope</a:t>
            </a:r>
          </a:p>
          <a:p>
            <a:pPr lvl="1"/>
            <a:r>
              <a:rPr lang="en-US" dirty="0"/>
              <a:t>Example: Every random-access iterator must define 5 types and 20 operators, providing similar functionality in various ways. It would be advantageous to have syntax like this:</a:t>
            </a:r>
          </a:p>
          <a:p>
            <a:pPr lvl="4"/>
            <a:r>
              <a:rPr lang="en-US" dirty="0"/>
              <a:t>class </a:t>
            </a:r>
            <a:r>
              <a:rPr lang="en-US" dirty="0" err="1"/>
              <a:t>my_iterator</a:t>
            </a:r>
            <a:r>
              <a:rPr lang="en-US" dirty="0"/>
              <a:t> </a:t>
            </a:r>
            <a:r>
              <a:rPr lang="en-US" i="1" dirty="0"/>
              <a:t>includes</a:t>
            </a:r>
            <a:r>
              <a:rPr lang="en-US" dirty="0"/>
              <a:t> </a:t>
            </a:r>
            <a:r>
              <a:rPr lang="en-US" dirty="0" err="1"/>
              <a:t>generic_random_access_iterator</a:t>
            </a:r>
            <a:r>
              <a:rPr lang="en-US" dirty="0"/>
              <a:t>&lt;/* some arguments */&gt;</a:t>
            </a:r>
          </a:p>
          <a:p>
            <a:pPr lvl="4"/>
            <a:r>
              <a:rPr lang="en-US" dirty="0"/>
              <a:t>{	// some definitions</a:t>
            </a:r>
          </a:p>
          <a:p>
            <a:pPr lvl="4"/>
            <a:r>
              <a:rPr lang="en-US" dirty="0"/>
              <a:t>};</a:t>
            </a:r>
          </a:p>
          <a:p>
            <a:pPr lvl="2"/>
            <a:r>
              <a:rPr lang="en-US" dirty="0"/>
              <a:t>There is no such syntax in C++ yet (and will not be in foreseeable future)</a:t>
            </a:r>
          </a:p>
          <a:p>
            <a:pPr lvl="1"/>
            <a:r>
              <a:rPr lang="en-US" dirty="0"/>
              <a:t>Important: Functions inside the </a:t>
            </a:r>
            <a:r>
              <a:rPr lang="en-US" dirty="0" err="1"/>
              <a:t>mixin</a:t>
            </a:r>
            <a:r>
              <a:rPr lang="en-US" dirty="0"/>
              <a:t> must be able to see the other definitions in the scope where the </a:t>
            </a:r>
            <a:r>
              <a:rPr lang="en-US" dirty="0" err="1"/>
              <a:t>mixin</a:t>
            </a:r>
            <a:r>
              <a:rPr lang="en-US" dirty="0"/>
              <a:t> is used, as if they were located there</a:t>
            </a:r>
          </a:p>
          <a:p>
            <a:pPr lvl="4"/>
            <a:r>
              <a:rPr lang="en-US" i="1" dirty="0" err="1"/>
              <a:t>mixin</a:t>
            </a:r>
            <a:r>
              <a:rPr lang="en-US" dirty="0"/>
              <a:t> mixin1 { void function1() { ++var1; } };</a:t>
            </a:r>
          </a:p>
          <a:p>
            <a:pPr lvl="4"/>
            <a:r>
              <a:rPr lang="en-US" i="1" dirty="0" err="1"/>
              <a:t>mixin</a:t>
            </a:r>
            <a:r>
              <a:rPr lang="en-US" i="1" dirty="0"/>
              <a:t> </a:t>
            </a:r>
            <a:r>
              <a:rPr lang="en-US" dirty="0"/>
              <a:t>mixin2 { void function2() { function1(); } };</a:t>
            </a:r>
          </a:p>
          <a:p>
            <a:pPr lvl="4"/>
            <a:r>
              <a:rPr lang="en-US" dirty="0"/>
              <a:t>class </a:t>
            </a:r>
            <a:r>
              <a:rPr lang="en-US" dirty="0" err="1"/>
              <a:t>final_class</a:t>
            </a:r>
            <a:r>
              <a:rPr lang="en-US" dirty="0"/>
              <a:t> </a:t>
            </a:r>
            <a:r>
              <a:rPr lang="en-US" i="1" dirty="0"/>
              <a:t>includes </a:t>
            </a:r>
            <a:r>
              <a:rPr lang="en-US" dirty="0"/>
              <a:t>mixin1, mixin2 { </a:t>
            </a:r>
            <a:r>
              <a:rPr lang="en-US" dirty="0" err="1"/>
              <a:t>int</a:t>
            </a:r>
            <a:r>
              <a:rPr lang="en-US" dirty="0"/>
              <a:t> var1; };</a:t>
            </a:r>
          </a:p>
        </p:txBody>
      </p:sp>
    </p:spTree>
    <p:extLst>
      <p:ext uri="{BB962C8B-B14F-4D97-AF65-F5344CB8AC3E}">
        <p14:creationId xmlns:p14="http://schemas.microsoft.com/office/powerpoint/2010/main" val="2581612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Mixin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Emulating </a:t>
            </a:r>
            <a:r>
              <a:rPr lang="en-US" dirty="0" err="1"/>
              <a:t>mixins</a:t>
            </a:r>
            <a:r>
              <a:rPr lang="en-US" dirty="0"/>
              <a:t> by inheritance: </a:t>
            </a:r>
          </a:p>
          <a:p>
            <a:pPr lvl="4"/>
            <a:r>
              <a:rPr lang="en-US" dirty="0"/>
              <a:t>class </a:t>
            </a:r>
            <a:r>
              <a:rPr lang="en-US" dirty="0" err="1"/>
              <a:t>my_iterator</a:t>
            </a:r>
            <a:r>
              <a:rPr lang="en-US" dirty="0"/>
              <a:t> </a:t>
            </a:r>
            <a:r>
              <a:rPr lang="en-US" i="1" dirty="0"/>
              <a:t>: public</a:t>
            </a:r>
            <a:r>
              <a:rPr lang="en-US" dirty="0"/>
              <a:t> </a:t>
            </a:r>
            <a:r>
              <a:rPr lang="en-US" dirty="0" err="1"/>
              <a:t>generic_random_access_iterator</a:t>
            </a:r>
            <a:r>
              <a:rPr lang="en-US" dirty="0"/>
              <a:t>&lt;/* some arguments */&gt;</a:t>
            </a:r>
          </a:p>
          <a:p>
            <a:pPr lvl="4"/>
            <a:r>
              <a:rPr lang="en-US" dirty="0"/>
              <a:t>{	// some definitions</a:t>
            </a:r>
          </a:p>
          <a:p>
            <a:pPr lvl="4"/>
            <a:r>
              <a:rPr lang="en-US" dirty="0"/>
              <a:t>};</a:t>
            </a:r>
          </a:p>
          <a:p>
            <a:pPr lvl="1"/>
            <a:r>
              <a:rPr lang="en-US" dirty="0"/>
              <a:t>Problems</a:t>
            </a:r>
          </a:p>
          <a:p>
            <a:pPr lvl="2"/>
            <a:r>
              <a:rPr lang="en-US" dirty="0"/>
              <a:t>A part of the required interface references the final class:</a:t>
            </a:r>
          </a:p>
          <a:p>
            <a:pPr lvl="4"/>
            <a:r>
              <a:rPr lang="en-US" dirty="0" err="1"/>
              <a:t>my_iterator</a:t>
            </a:r>
            <a:r>
              <a:rPr lang="en-US" dirty="0"/>
              <a:t> &amp; operator+=(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ptrdiff_t</a:t>
            </a:r>
            <a:r>
              <a:rPr lang="en-US" dirty="0"/>
              <a:t> b) { /*...*/ return *this; }</a:t>
            </a:r>
          </a:p>
          <a:p>
            <a:pPr lvl="3"/>
            <a:r>
              <a:rPr lang="en-US" dirty="0"/>
              <a:t>How can we access </a:t>
            </a:r>
            <a:r>
              <a:rPr lang="en-US" dirty="0" err="1"/>
              <a:t>my_iterator</a:t>
            </a:r>
            <a:r>
              <a:rPr lang="en-US" dirty="0"/>
              <a:t> inside </a:t>
            </a:r>
            <a:r>
              <a:rPr lang="en-US" dirty="0" err="1"/>
              <a:t>generic_random_access_iterator</a:t>
            </a:r>
            <a:r>
              <a:rPr lang="en-US" dirty="0"/>
              <a:t>?</a:t>
            </a:r>
          </a:p>
          <a:p>
            <a:pPr lvl="2"/>
            <a:r>
              <a:rPr lang="en-US" dirty="0"/>
              <a:t>The required interface contains non-member functions:</a:t>
            </a:r>
          </a:p>
          <a:p>
            <a:pPr lvl="4"/>
            <a:r>
              <a:rPr lang="en-US" dirty="0" err="1"/>
              <a:t>my_iterator</a:t>
            </a:r>
            <a:r>
              <a:rPr lang="en-US" dirty="0"/>
              <a:t> operator+(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ptrdiff_t</a:t>
            </a:r>
            <a:r>
              <a:rPr lang="en-US" dirty="0"/>
              <a:t> a, 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my_iterator</a:t>
            </a:r>
            <a:r>
              <a:rPr lang="en-US" dirty="0"/>
              <a:t> &amp; b);</a:t>
            </a:r>
          </a:p>
          <a:p>
            <a:pPr lvl="3"/>
            <a:r>
              <a:rPr lang="en-US" dirty="0"/>
              <a:t>How can we implement this inside the </a:t>
            </a:r>
            <a:r>
              <a:rPr lang="en-US" dirty="0" err="1"/>
              <a:t>mixin</a:t>
            </a:r>
            <a:r>
              <a:rPr lang="en-US" dirty="0"/>
              <a:t>?</a:t>
            </a:r>
          </a:p>
          <a:p>
            <a:pPr lvl="2"/>
            <a:r>
              <a:rPr lang="en-US" dirty="0"/>
              <a:t>The requirements include a conversion between related iterators:</a:t>
            </a:r>
          </a:p>
          <a:p>
            <a:pPr lvl="3"/>
            <a:r>
              <a:rPr lang="en-US" dirty="0"/>
              <a:t>Either via conversion constructor in </a:t>
            </a:r>
            <a:r>
              <a:rPr lang="en-US" dirty="0" err="1"/>
              <a:t>my_const_iterator</a:t>
            </a:r>
            <a:r>
              <a:rPr lang="en-US" dirty="0"/>
              <a:t> – but constructors are not inherited</a:t>
            </a:r>
          </a:p>
          <a:p>
            <a:pPr lvl="4"/>
            <a:r>
              <a:rPr lang="en-US" dirty="0" err="1"/>
              <a:t>my_const_iterator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my_iterator</a:t>
            </a:r>
            <a:r>
              <a:rPr lang="en-US" dirty="0"/>
              <a:t> &amp; b);</a:t>
            </a:r>
          </a:p>
          <a:p>
            <a:pPr lvl="3"/>
            <a:r>
              <a:rPr lang="en-US" dirty="0"/>
              <a:t>Or via conversion operator in </a:t>
            </a:r>
            <a:r>
              <a:rPr lang="en-US" dirty="0" err="1"/>
              <a:t>my_iterator</a:t>
            </a:r>
            <a:endParaRPr lang="en-US" dirty="0"/>
          </a:p>
          <a:p>
            <a:pPr lvl="4"/>
            <a:r>
              <a:rPr lang="en-US" dirty="0"/>
              <a:t>operator </a:t>
            </a:r>
            <a:r>
              <a:rPr lang="en-US" dirty="0" err="1"/>
              <a:t>my_const_iterator</a:t>
            </a:r>
            <a:r>
              <a:rPr lang="en-US" dirty="0"/>
              <a:t>() </a:t>
            </a:r>
            <a:r>
              <a:rPr lang="en-US" dirty="0" err="1"/>
              <a:t>const</a:t>
            </a:r>
            <a:r>
              <a:rPr lang="en-US" dirty="0"/>
              <a:t>;</a:t>
            </a:r>
          </a:p>
          <a:p>
            <a:pPr lvl="3"/>
            <a:r>
              <a:rPr lang="en-US" dirty="0"/>
              <a:t>This is an additional method present in only one of the two iterator classes</a:t>
            </a:r>
          </a:p>
        </p:txBody>
      </p:sp>
    </p:spTree>
    <p:extLst>
      <p:ext uri="{BB962C8B-B14F-4D97-AF65-F5344CB8AC3E}">
        <p14:creationId xmlns:p14="http://schemas.microsoft.com/office/powerpoint/2010/main" val="2373016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Mixin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Referencing the final class in a </a:t>
            </a:r>
            <a:r>
              <a:rPr lang="en-US" dirty="0" err="1"/>
              <a:t>mixin</a:t>
            </a:r>
            <a:endParaRPr lang="en-US" dirty="0"/>
          </a:p>
          <a:p>
            <a:pPr lvl="2"/>
            <a:r>
              <a:rPr lang="en-US" dirty="0"/>
              <a:t>The </a:t>
            </a:r>
            <a:r>
              <a:rPr lang="en-US" dirty="0" err="1"/>
              <a:t>mixin</a:t>
            </a:r>
            <a:r>
              <a:rPr lang="en-US" dirty="0"/>
              <a:t> must have a parameter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</a:t>
            </a:r>
            <a:r>
              <a:rPr lang="en-US" dirty="0" err="1"/>
              <a:t>final_class</a:t>
            </a:r>
            <a:r>
              <a:rPr lang="en-US" dirty="0"/>
              <a:t>, /*...*/&gt;</a:t>
            </a:r>
          </a:p>
          <a:p>
            <a:pPr lvl="4"/>
            <a:r>
              <a:rPr lang="en-US" dirty="0"/>
              <a:t>class </a:t>
            </a:r>
            <a:r>
              <a:rPr lang="en-US" dirty="0" err="1"/>
              <a:t>generic_random_access_iterator</a:t>
            </a:r>
            <a:r>
              <a:rPr lang="en-US" dirty="0"/>
              <a:t> {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final_class</a:t>
            </a:r>
            <a:r>
              <a:rPr lang="en-US" dirty="0"/>
              <a:t> &amp; operator+=(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ptrdiff_t</a:t>
            </a:r>
            <a:r>
              <a:rPr lang="en-US" dirty="0"/>
              <a:t> b) </a:t>
            </a:r>
          </a:p>
          <a:p>
            <a:pPr lvl="4"/>
            <a:r>
              <a:rPr lang="en-US" dirty="0"/>
              <a:t>  { /*...*/ </a:t>
            </a:r>
          </a:p>
          <a:p>
            <a:pPr lvl="4"/>
            <a:r>
              <a:rPr lang="en-US" dirty="0"/>
              <a:t>    return *</a:t>
            </a:r>
            <a:r>
              <a:rPr lang="en-US" dirty="0" err="1"/>
              <a:t>static_cast</a:t>
            </a:r>
            <a:r>
              <a:rPr lang="en-US" dirty="0"/>
              <a:t>&lt;</a:t>
            </a:r>
            <a:r>
              <a:rPr lang="en-US" dirty="0" err="1"/>
              <a:t>final_class</a:t>
            </a:r>
            <a:r>
              <a:rPr lang="en-US" dirty="0"/>
              <a:t>*&gt;(this); </a:t>
            </a:r>
          </a:p>
          <a:p>
            <a:pPr lvl="4"/>
            <a:r>
              <a:rPr lang="en-US" dirty="0"/>
              <a:t>  }</a:t>
            </a:r>
          </a:p>
          <a:p>
            <a:pPr lvl="4"/>
            <a:r>
              <a:rPr lang="en-US" dirty="0"/>
              <a:t>};</a:t>
            </a:r>
          </a:p>
          <a:p>
            <a:pPr lvl="2"/>
            <a:r>
              <a:rPr lang="en-US" dirty="0"/>
              <a:t>The </a:t>
            </a:r>
            <a:r>
              <a:rPr lang="en-US" dirty="0" err="1"/>
              <a:t>mixin</a:t>
            </a:r>
            <a:r>
              <a:rPr lang="en-US" dirty="0"/>
              <a:t> is used like this:</a:t>
            </a:r>
          </a:p>
          <a:p>
            <a:pPr lvl="4"/>
            <a:r>
              <a:rPr lang="en-US" dirty="0"/>
              <a:t>class </a:t>
            </a:r>
            <a:r>
              <a:rPr lang="en-US" dirty="0" err="1"/>
              <a:t>my_iterator</a:t>
            </a:r>
            <a:r>
              <a:rPr lang="en-US" dirty="0"/>
              <a:t> : public </a:t>
            </a:r>
            <a:r>
              <a:rPr lang="en-US" dirty="0" err="1"/>
              <a:t>generic_random_access_iterator</a:t>
            </a:r>
            <a:r>
              <a:rPr lang="en-US" dirty="0"/>
              <a:t>&lt; </a:t>
            </a:r>
            <a:r>
              <a:rPr lang="en-US" dirty="0" err="1"/>
              <a:t>my_iterator</a:t>
            </a:r>
            <a:r>
              <a:rPr lang="en-US" dirty="0"/>
              <a:t>, /*...*/&gt;</a:t>
            </a:r>
          </a:p>
          <a:p>
            <a:pPr lvl="4"/>
            <a:r>
              <a:rPr lang="en-US" dirty="0"/>
              <a:t>{ /*...*/ };</a:t>
            </a:r>
          </a:p>
          <a:p>
            <a:pPr lvl="1"/>
            <a:r>
              <a:rPr lang="en-US" dirty="0"/>
              <a:t>This approach is ugly and dangerous:</a:t>
            </a:r>
          </a:p>
          <a:p>
            <a:pPr lvl="4"/>
            <a:r>
              <a:rPr lang="en-US" dirty="0"/>
              <a:t>class </a:t>
            </a:r>
            <a:r>
              <a:rPr lang="en-US" dirty="0" err="1"/>
              <a:t>my_second_iterator</a:t>
            </a:r>
            <a:r>
              <a:rPr lang="en-US" dirty="0"/>
              <a:t> : public </a:t>
            </a:r>
            <a:r>
              <a:rPr lang="en-US" dirty="0" err="1"/>
              <a:t>generic_random_access_iterator</a:t>
            </a:r>
            <a:r>
              <a:rPr lang="en-US" dirty="0"/>
              <a:t>&lt; </a:t>
            </a:r>
            <a:r>
              <a:rPr lang="en-US" dirty="0" err="1"/>
              <a:t>my_iterator</a:t>
            </a:r>
            <a:r>
              <a:rPr lang="en-US" dirty="0"/>
              <a:t>, /*...*/&gt;</a:t>
            </a:r>
          </a:p>
          <a:p>
            <a:pPr lvl="4"/>
            <a:r>
              <a:rPr lang="en-US" dirty="0"/>
              <a:t>{ /*...*/ };</a:t>
            </a:r>
          </a:p>
        </p:txBody>
      </p:sp>
    </p:spTree>
    <p:extLst>
      <p:ext uri="{BB962C8B-B14F-4D97-AF65-F5344CB8AC3E}">
        <p14:creationId xmlns:p14="http://schemas.microsoft.com/office/powerpoint/2010/main" val="4022757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Mixin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Global functions as a </a:t>
            </a:r>
            <a:r>
              <a:rPr lang="en-US" dirty="0" err="1"/>
              <a:t>mixin</a:t>
            </a:r>
            <a:endParaRPr lang="en-US" dirty="0"/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</a:t>
            </a:r>
            <a:r>
              <a:rPr lang="en-US" dirty="0" err="1"/>
              <a:t>final_class</a:t>
            </a:r>
            <a:r>
              <a:rPr lang="en-US" dirty="0"/>
              <a:t>, /*...*/&gt;</a:t>
            </a:r>
          </a:p>
          <a:p>
            <a:pPr lvl="4"/>
            <a:r>
              <a:rPr lang="en-US" dirty="0" err="1"/>
              <a:t>final_class</a:t>
            </a:r>
            <a:r>
              <a:rPr lang="en-US" dirty="0"/>
              <a:t> operator+(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ptrdiff_t</a:t>
            </a:r>
            <a:r>
              <a:rPr lang="en-US" dirty="0"/>
              <a:t> a,</a:t>
            </a:r>
          </a:p>
          <a:p>
            <a:pPr lvl="4"/>
            <a:r>
              <a:rPr lang="en-US" dirty="0"/>
              <a:t>    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generic_random_access_iterator</a:t>
            </a:r>
            <a:r>
              <a:rPr lang="en-US" dirty="0"/>
              <a:t>&lt;</a:t>
            </a:r>
            <a:r>
              <a:rPr lang="en-US" dirty="0" err="1"/>
              <a:t>final_class</a:t>
            </a:r>
            <a:r>
              <a:rPr lang="en-US" dirty="0"/>
              <a:t>, /*...*/&gt; &amp; b)</a:t>
            </a:r>
          </a:p>
          <a:p>
            <a:pPr lvl="4"/>
            <a:r>
              <a:rPr lang="en-US" dirty="0"/>
              <a:t>{ /*...*/ }</a:t>
            </a:r>
          </a:p>
          <a:p>
            <a:pPr lvl="2"/>
            <a:r>
              <a:rPr lang="en-US" dirty="0"/>
              <a:t>This is an operator on the </a:t>
            </a:r>
            <a:r>
              <a:rPr lang="en-US" dirty="0" err="1"/>
              <a:t>mixin</a:t>
            </a:r>
            <a:r>
              <a:rPr lang="en-US" dirty="0"/>
              <a:t> class, not on the </a:t>
            </a:r>
            <a:r>
              <a:rPr lang="en-US" dirty="0" err="1"/>
              <a:t>final_class</a:t>
            </a:r>
            <a:endParaRPr lang="en-US" dirty="0"/>
          </a:p>
          <a:p>
            <a:pPr lvl="3"/>
            <a:r>
              <a:rPr lang="en-US" dirty="0"/>
              <a:t>It could have unwanted effects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The conversion operator</a:t>
            </a:r>
          </a:p>
          <a:p>
            <a:pPr lvl="2"/>
            <a:r>
              <a:rPr lang="en-US" dirty="0"/>
              <a:t>We need to know the other final class too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</a:t>
            </a:r>
            <a:r>
              <a:rPr lang="en-US" dirty="0" err="1"/>
              <a:t>final_class</a:t>
            </a:r>
            <a:r>
              <a:rPr lang="en-US" dirty="0"/>
              <a:t>, </a:t>
            </a:r>
            <a:r>
              <a:rPr lang="en-US" dirty="0" err="1"/>
              <a:t>typename</a:t>
            </a:r>
            <a:r>
              <a:rPr lang="en-US" dirty="0"/>
              <a:t> </a:t>
            </a:r>
            <a:r>
              <a:rPr lang="en-US" dirty="0" err="1"/>
              <a:t>final_const_class</a:t>
            </a:r>
            <a:r>
              <a:rPr lang="en-US" dirty="0"/>
              <a:t>, /*...*/&gt;</a:t>
            </a:r>
          </a:p>
          <a:p>
            <a:pPr lvl="4"/>
            <a:r>
              <a:rPr lang="en-US" dirty="0"/>
              <a:t>class </a:t>
            </a:r>
            <a:r>
              <a:rPr lang="en-US" dirty="0" err="1"/>
              <a:t>generic_random_access_iterator</a:t>
            </a:r>
            <a:r>
              <a:rPr lang="en-US" dirty="0"/>
              <a:t> {</a:t>
            </a:r>
          </a:p>
          <a:p>
            <a:pPr lvl="4"/>
            <a:r>
              <a:rPr lang="en-US" dirty="0"/>
              <a:t>  operator </a:t>
            </a:r>
            <a:r>
              <a:rPr lang="en-US" dirty="0" err="1"/>
              <a:t>final_const_class</a:t>
            </a:r>
            <a:r>
              <a:rPr lang="en-US" dirty="0"/>
              <a:t>() </a:t>
            </a:r>
            <a:r>
              <a:rPr lang="en-US" dirty="0" err="1"/>
              <a:t>const</a:t>
            </a:r>
            <a:endParaRPr lang="en-US" dirty="0"/>
          </a:p>
          <a:p>
            <a:pPr lvl="4"/>
            <a:r>
              <a:rPr lang="en-US" dirty="0"/>
              <a:t>  { /*...*/ }</a:t>
            </a:r>
          </a:p>
          <a:p>
            <a:pPr lvl="4"/>
            <a:r>
              <a:rPr lang="en-US" dirty="0"/>
              <a:t>};</a:t>
            </a:r>
          </a:p>
          <a:p>
            <a:pPr lvl="2"/>
            <a:r>
              <a:rPr lang="en-US" dirty="0"/>
              <a:t>But we don’t want the conversion the other way – we need two </a:t>
            </a:r>
            <a:r>
              <a:rPr lang="en-US" dirty="0" err="1"/>
              <a:t>mixin</a:t>
            </a:r>
            <a:r>
              <a:rPr lang="en-US" dirty="0"/>
              <a:t> classes!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238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Mixins</a:t>
            </a:r>
            <a:r>
              <a:rPr lang="en-US" dirty="0"/>
              <a:t> and policy classes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en-US" dirty="0"/>
              <a:t>Instead of writing this...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</a:t>
            </a:r>
            <a:r>
              <a:rPr lang="en-US" dirty="0" err="1"/>
              <a:t>final_class</a:t>
            </a:r>
            <a:r>
              <a:rPr lang="en-US" dirty="0"/>
              <a:t>, </a:t>
            </a:r>
            <a:r>
              <a:rPr lang="en-US" dirty="0" err="1"/>
              <a:t>typename</a:t>
            </a:r>
            <a:r>
              <a:rPr lang="en-US" dirty="0"/>
              <a:t> </a:t>
            </a:r>
            <a:r>
              <a:rPr lang="en-US" dirty="0" err="1"/>
              <a:t>final_const_class</a:t>
            </a:r>
            <a:r>
              <a:rPr lang="en-US" dirty="0"/>
              <a:t>, /*...*/&gt;</a:t>
            </a:r>
          </a:p>
          <a:p>
            <a:pPr lvl="4"/>
            <a:r>
              <a:rPr lang="en-US" dirty="0"/>
              <a:t>class </a:t>
            </a:r>
            <a:r>
              <a:rPr lang="en-US" dirty="0" err="1"/>
              <a:t>generic_random_access_iterator</a:t>
            </a:r>
            <a:r>
              <a:rPr lang="en-US" dirty="0"/>
              <a:t> {</a:t>
            </a:r>
          </a:p>
          <a:p>
            <a:pPr lvl="4"/>
            <a:r>
              <a:rPr lang="en-US" dirty="0"/>
              <a:t>  operator </a:t>
            </a:r>
            <a:r>
              <a:rPr lang="en-US" dirty="0" err="1"/>
              <a:t>final_const_class</a:t>
            </a:r>
            <a:r>
              <a:rPr lang="en-US" dirty="0"/>
              <a:t>() </a:t>
            </a:r>
            <a:r>
              <a:rPr lang="en-US" dirty="0" err="1"/>
              <a:t>const</a:t>
            </a:r>
            <a:endParaRPr lang="en-US" dirty="0"/>
          </a:p>
          <a:p>
            <a:pPr lvl="4"/>
            <a:r>
              <a:rPr lang="en-US" dirty="0"/>
              <a:t>  { /*...*/ }</a:t>
            </a:r>
          </a:p>
          <a:p>
            <a:pPr lvl="4"/>
            <a:r>
              <a:rPr lang="en-US" dirty="0"/>
              <a:t>};</a:t>
            </a:r>
          </a:p>
          <a:p>
            <a:pPr lvl="1"/>
            <a:r>
              <a:rPr lang="en-US" dirty="0"/>
              <a:t>...policy classes allow shorter template parameter lists...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policy&gt;</a:t>
            </a:r>
          </a:p>
          <a:p>
            <a:pPr lvl="4"/>
            <a:r>
              <a:rPr lang="en-US" dirty="0"/>
              <a:t>class </a:t>
            </a:r>
            <a:r>
              <a:rPr lang="en-US" dirty="0" err="1"/>
              <a:t>generic_random_access_iterator</a:t>
            </a:r>
            <a:r>
              <a:rPr lang="en-US" dirty="0"/>
              <a:t> {</a:t>
            </a:r>
          </a:p>
          <a:p>
            <a:pPr lvl="4"/>
            <a:r>
              <a:rPr lang="en-US" dirty="0"/>
              <a:t>  operator </a:t>
            </a:r>
            <a:r>
              <a:rPr lang="en-US" dirty="0" err="1"/>
              <a:t>typename</a:t>
            </a:r>
            <a:r>
              <a:rPr lang="en-US" dirty="0"/>
              <a:t> policy::</a:t>
            </a:r>
            <a:r>
              <a:rPr lang="en-US" dirty="0" err="1"/>
              <a:t>final_const_class</a:t>
            </a:r>
            <a:r>
              <a:rPr lang="en-US" dirty="0"/>
              <a:t>() </a:t>
            </a:r>
            <a:r>
              <a:rPr lang="en-US" dirty="0" err="1"/>
              <a:t>const</a:t>
            </a:r>
            <a:r>
              <a:rPr lang="en-US" dirty="0"/>
              <a:t> { /*...*/ }</a:t>
            </a:r>
          </a:p>
          <a:p>
            <a:pPr lvl="4"/>
            <a:r>
              <a:rPr lang="en-US" dirty="0"/>
              <a:t>};</a:t>
            </a:r>
          </a:p>
          <a:p>
            <a:pPr lvl="2"/>
            <a:r>
              <a:rPr lang="en-US" dirty="0"/>
              <a:t>...at the cost of declaring a policy class</a:t>
            </a:r>
          </a:p>
          <a:p>
            <a:pPr lvl="4"/>
            <a:r>
              <a:rPr lang="en-US" dirty="0"/>
              <a:t>class </a:t>
            </a:r>
            <a:r>
              <a:rPr lang="en-US" dirty="0" err="1"/>
              <a:t>my_iterator</a:t>
            </a:r>
            <a:r>
              <a:rPr lang="en-US" dirty="0"/>
              <a:t>; class </a:t>
            </a:r>
            <a:r>
              <a:rPr lang="en-US" dirty="0" err="1"/>
              <a:t>my_const_iterator</a:t>
            </a:r>
            <a:r>
              <a:rPr lang="en-US" dirty="0"/>
              <a:t>;</a:t>
            </a:r>
          </a:p>
          <a:p>
            <a:pPr lvl="4"/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my_policy</a:t>
            </a:r>
            <a:r>
              <a:rPr lang="en-US" dirty="0"/>
              <a:t> {</a:t>
            </a:r>
          </a:p>
          <a:p>
            <a:pPr lvl="4"/>
            <a:r>
              <a:rPr lang="en-US" dirty="0"/>
              <a:t>  using </a:t>
            </a:r>
            <a:r>
              <a:rPr lang="en-US" dirty="0" err="1"/>
              <a:t>final_class</a:t>
            </a:r>
            <a:r>
              <a:rPr lang="en-US" dirty="0"/>
              <a:t> = </a:t>
            </a:r>
            <a:r>
              <a:rPr lang="en-US" dirty="0" err="1"/>
              <a:t>my_iterator</a:t>
            </a:r>
            <a:r>
              <a:rPr lang="en-US" dirty="0"/>
              <a:t>;</a:t>
            </a:r>
          </a:p>
          <a:p>
            <a:pPr lvl="4"/>
            <a:r>
              <a:rPr lang="en-US" dirty="0"/>
              <a:t>  using </a:t>
            </a:r>
            <a:r>
              <a:rPr lang="en-US" dirty="0" err="1"/>
              <a:t>final_const_iterator</a:t>
            </a:r>
            <a:r>
              <a:rPr lang="en-US" dirty="0"/>
              <a:t> = </a:t>
            </a:r>
            <a:r>
              <a:rPr lang="en-US" dirty="0" err="1"/>
              <a:t>my_const_iterator</a:t>
            </a:r>
            <a:r>
              <a:rPr lang="en-US" dirty="0"/>
              <a:t>;</a:t>
            </a:r>
          </a:p>
          <a:p>
            <a:pPr lvl="4"/>
            <a:r>
              <a:rPr lang="en-US" dirty="0"/>
              <a:t>  /* ... */</a:t>
            </a:r>
          </a:p>
          <a:p>
            <a:pPr lvl="4"/>
            <a:r>
              <a:rPr lang="en-US" dirty="0"/>
              <a:t>};</a:t>
            </a:r>
          </a:p>
          <a:p>
            <a:pPr lvl="4"/>
            <a:r>
              <a:rPr lang="en-US" dirty="0"/>
              <a:t>class </a:t>
            </a:r>
            <a:r>
              <a:rPr lang="en-US" dirty="0" err="1"/>
              <a:t>my_iterator</a:t>
            </a:r>
            <a:r>
              <a:rPr lang="en-US" dirty="0"/>
              <a:t> : public </a:t>
            </a:r>
            <a:r>
              <a:rPr lang="en-US" dirty="0" err="1"/>
              <a:t>generic_random_access_iterator</a:t>
            </a:r>
            <a:r>
              <a:rPr lang="en-US" dirty="0"/>
              <a:t>&lt; </a:t>
            </a:r>
            <a:r>
              <a:rPr lang="en-US" dirty="0" err="1"/>
              <a:t>my_policy</a:t>
            </a:r>
            <a:r>
              <a:rPr lang="en-US" dirty="0"/>
              <a:t>&gt;</a:t>
            </a:r>
          </a:p>
          <a:p>
            <a:pPr lvl="4"/>
            <a:r>
              <a:rPr lang="en-US" dirty="0"/>
              <a:t>{ /*...*/ };</a:t>
            </a:r>
          </a:p>
        </p:txBody>
      </p:sp>
    </p:spTree>
    <p:extLst>
      <p:ext uri="{BB962C8B-B14F-4D97-AF65-F5344CB8AC3E}">
        <p14:creationId xmlns:p14="http://schemas.microsoft.com/office/powerpoint/2010/main" val="912098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Mixins</a:t>
            </a:r>
            <a:r>
              <a:rPr lang="en-US" dirty="0"/>
              <a:t> and policy classes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7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lvl="2"/>
            <a:r>
              <a:rPr lang="en-US" dirty="0"/>
              <a:t>With a policy class, things may be also implemented the other way round:</a:t>
            </a:r>
          </a:p>
          <a:p>
            <a:pPr lvl="4"/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my_const_policy</a:t>
            </a:r>
            <a:r>
              <a:rPr lang="en-US" dirty="0"/>
              <a:t> {</a:t>
            </a:r>
          </a:p>
          <a:p>
            <a:pPr lvl="4"/>
            <a:r>
              <a:rPr lang="en-US" dirty="0"/>
              <a:t>  using </a:t>
            </a:r>
            <a:r>
              <a:rPr lang="en-US" dirty="0" err="1"/>
              <a:t>const_policy</a:t>
            </a:r>
            <a:r>
              <a:rPr lang="en-US" dirty="0"/>
              <a:t> = </a:t>
            </a:r>
            <a:r>
              <a:rPr lang="en-US" dirty="0" err="1"/>
              <a:t>my_const_policy</a:t>
            </a:r>
            <a:r>
              <a:rPr lang="en-US" dirty="0"/>
              <a:t>;</a:t>
            </a:r>
          </a:p>
          <a:p>
            <a:pPr lvl="4"/>
            <a:r>
              <a:rPr lang="en-US" dirty="0"/>
              <a:t>  /* ... */</a:t>
            </a:r>
          </a:p>
          <a:p>
            <a:pPr lvl="4"/>
            <a:r>
              <a:rPr lang="en-US" dirty="0"/>
              <a:t>};</a:t>
            </a:r>
          </a:p>
          <a:p>
            <a:pPr lvl="4"/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my_policy</a:t>
            </a:r>
            <a:r>
              <a:rPr lang="en-US" dirty="0"/>
              <a:t> {</a:t>
            </a:r>
          </a:p>
          <a:p>
            <a:pPr lvl="4"/>
            <a:r>
              <a:rPr lang="en-US" dirty="0"/>
              <a:t>  using </a:t>
            </a:r>
            <a:r>
              <a:rPr lang="en-US" dirty="0" err="1"/>
              <a:t>const_policy</a:t>
            </a:r>
            <a:r>
              <a:rPr lang="en-US" dirty="0"/>
              <a:t> = </a:t>
            </a:r>
            <a:r>
              <a:rPr lang="en-US" dirty="0" err="1"/>
              <a:t>my_const_policy</a:t>
            </a:r>
            <a:r>
              <a:rPr lang="en-US" dirty="0"/>
              <a:t>;</a:t>
            </a:r>
          </a:p>
          <a:p>
            <a:pPr lvl="4"/>
            <a:r>
              <a:rPr lang="en-US" dirty="0"/>
              <a:t>  /* ... */</a:t>
            </a:r>
          </a:p>
          <a:p>
            <a:pPr lvl="4"/>
            <a:r>
              <a:rPr lang="en-US" dirty="0"/>
              <a:t>};</a:t>
            </a:r>
          </a:p>
          <a:p>
            <a:pPr lvl="4"/>
            <a:r>
              <a:rPr lang="en-US" dirty="0"/>
              <a:t>using </a:t>
            </a:r>
            <a:r>
              <a:rPr lang="en-US" dirty="0" err="1"/>
              <a:t>my_iterator</a:t>
            </a:r>
            <a:r>
              <a:rPr lang="en-US" dirty="0"/>
              <a:t> = </a:t>
            </a:r>
            <a:r>
              <a:rPr lang="en-US" dirty="0" err="1"/>
              <a:t>generic_random_access_iterator</a:t>
            </a:r>
            <a:r>
              <a:rPr lang="en-US" dirty="0"/>
              <a:t>&lt; </a:t>
            </a:r>
            <a:r>
              <a:rPr lang="en-US" dirty="0" err="1"/>
              <a:t>my_policy</a:t>
            </a:r>
            <a:r>
              <a:rPr lang="en-US" dirty="0"/>
              <a:t>&gt;;</a:t>
            </a:r>
          </a:p>
          <a:p>
            <a:pPr lvl="4"/>
            <a:r>
              <a:rPr lang="en-US" dirty="0"/>
              <a:t>using </a:t>
            </a:r>
            <a:r>
              <a:rPr lang="en-US" dirty="0" err="1"/>
              <a:t>my_const_iterator</a:t>
            </a:r>
            <a:r>
              <a:rPr lang="en-US" dirty="0"/>
              <a:t> = </a:t>
            </a:r>
            <a:r>
              <a:rPr lang="en-US" dirty="0" err="1"/>
              <a:t>generic_random_access_iterator</a:t>
            </a:r>
            <a:r>
              <a:rPr lang="en-US" dirty="0"/>
              <a:t>&lt; </a:t>
            </a:r>
            <a:r>
              <a:rPr lang="en-US" dirty="0" err="1"/>
              <a:t>my_const_policy</a:t>
            </a:r>
            <a:r>
              <a:rPr lang="en-US" dirty="0"/>
              <a:t>&gt;;</a:t>
            </a:r>
          </a:p>
          <a:p>
            <a:pPr lvl="4"/>
            <a:endParaRPr lang="en-US" dirty="0"/>
          </a:p>
          <a:p>
            <a:pPr lvl="2"/>
            <a:r>
              <a:rPr lang="en-US" dirty="0"/>
              <a:t>This is probably the only approach which can really work in C++</a:t>
            </a:r>
          </a:p>
          <a:p>
            <a:pPr lvl="3"/>
            <a:r>
              <a:rPr lang="en-US" dirty="0"/>
              <a:t>It is limited to one final generic class, not really a </a:t>
            </a:r>
            <a:r>
              <a:rPr lang="en-US" dirty="0" err="1"/>
              <a:t>mixin</a:t>
            </a:r>
            <a:endParaRPr lang="en-US" dirty="0"/>
          </a:p>
          <a:p>
            <a:pPr lvl="3"/>
            <a:r>
              <a:rPr lang="en-US" dirty="0"/>
              <a:t>It may correctly support non-member </a:t>
            </a:r>
            <a:r>
              <a:rPr lang="en-US"/>
              <a:t>functions like:</a:t>
            </a:r>
            <a:endParaRPr lang="en-US" dirty="0"/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P&gt;</a:t>
            </a:r>
          </a:p>
          <a:p>
            <a:pPr lvl="4"/>
            <a:r>
              <a:rPr lang="en-US" dirty="0"/>
              <a:t>inline </a:t>
            </a:r>
            <a:r>
              <a:rPr lang="en-US" dirty="0" err="1"/>
              <a:t>generic_random_access_iterator</a:t>
            </a:r>
            <a:r>
              <a:rPr lang="en-US" dirty="0"/>
              <a:t>&lt; P&gt; operator+( 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ptrdiff_t</a:t>
            </a:r>
            <a:r>
              <a:rPr lang="en-US" dirty="0"/>
              <a:t> a, </a:t>
            </a:r>
            <a:r>
              <a:rPr lang="en-US" dirty="0" err="1"/>
              <a:t>generic_random_access_iterator</a:t>
            </a:r>
            <a:r>
              <a:rPr lang="en-US" dirty="0"/>
              <a:t>&lt; P&gt; b);</a:t>
            </a:r>
          </a:p>
        </p:txBody>
      </p:sp>
    </p:spTree>
    <p:extLst>
      <p:ext uri="{BB962C8B-B14F-4D97-AF65-F5344CB8AC3E}">
        <p14:creationId xmlns:p14="http://schemas.microsoft.com/office/powerpoint/2010/main" val="35506163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Z_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N_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7442</TotalTime>
  <Words>1002</Words>
  <Application>Microsoft Office PowerPoint</Application>
  <PresentationFormat>On-screen Show (4:3)</PresentationFormat>
  <Paragraphs>118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Consolas</vt:lpstr>
      <vt:lpstr>Wingdings</vt:lpstr>
      <vt:lpstr>Wingdings 3</vt:lpstr>
      <vt:lpstr>CZ_Origin</vt:lpstr>
      <vt:lpstr>EN_Origin</vt:lpstr>
      <vt:lpstr>Emulating Mixins in C++</vt:lpstr>
      <vt:lpstr>Mixin</vt:lpstr>
      <vt:lpstr>Mixin</vt:lpstr>
      <vt:lpstr>Mixin</vt:lpstr>
      <vt:lpstr>Mixin</vt:lpstr>
      <vt:lpstr>Mixins and policy classes</vt:lpstr>
      <vt:lpstr>Mixins and policy classes</vt:lpstr>
    </vt:vector>
  </TitlesOfParts>
  <Company>KSI MFF UK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bednarek</dc:creator>
  <cp:lastModifiedBy>David Bednárek</cp:lastModifiedBy>
  <cp:revision>824</cp:revision>
  <dcterms:created xsi:type="dcterms:W3CDTF">2012-09-19T18:13:04Z</dcterms:created>
  <dcterms:modified xsi:type="dcterms:W3CDTF">2021-03-16T09:56:55Z</dcterms:modified>
</cp:coreProperties>
</file>