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17"/>
  </p:notesMasterIdLst>
  <p:sldIdLst>
    <p:sldId id="365" r:id="rId3"/>
    <p:sldId id="384" r:id="rId4"/>
    <p:sldId id="385" r:id="rId5"/>
    <p:sldId id="386" r:id="rId6"/>
    <p:sldId id="393" r:id="rId7"/>
    <p:sldId id="394" r:id="rId8"/>
    <p:sldId id="395" r:id="rId9"/>
    <p:sldId id="387" r:id="rId10"/>
    <p:sldId id="388" r:id="rId11"/>
    <p:sldId id="389" r:id="rId12"/>
    <p:sldId id="390" r:id="rId13"/>
    <p:sldId id="391" r:id="rId14"/>
    <p:sldId id="392" r:id="rId15"/>
    <p:sldId id="373" r:id="rId16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00" autoAdjust="0"/>
    <p:restoredTop sz="94660"/>
  </p:normalViewPr>
  <p:slideViewPr>
    <p:cSldViewPr>
      <p:cViewPr varScale="1">
        <p:scale>
          <a:sx n="120" d="100"/>
          <a:sy n="120" d="100"/>
        </p:scale>
        <p:origin x="9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06.03.2025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3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23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9DB872A-6791-46EA-89F7-F7BB1D51C888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20284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8002504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390077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3343445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0742062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78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47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6B9144E-63E8-4FE2-8B79-9C15DE5DA0D8}" type="slidenum">
              <a:rPr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6202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083972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987954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259320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419899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796342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627968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815108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B72C7B-C23A-4F5E-A716-F06BB7CD6056}" type="slidenum">
              <a:rPr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1640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06.03.2025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314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Standard library traits and tags</a:t>
            </a:r>
            <a:endParaRPr lang="cs-CZ" sz="4800" noProof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9827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Value-less function arguments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 fontScale="92500" lnSpcReduction="10000"/>
          </a:bodyPr>
          <a:lstStyle/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passing a type representing a constant to a function via a runtime argument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  using </a:t>
            </a:r>
            <a:r>
              <a:rPr lang="en-US" altLang="en-US" dirty="0" err="1"/>
              <a:t>is_ref_t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is_reference</a:t>
            </a:r>
            <a:r>
              <a:rPr lang="en-US" altLang="en-US" dirty="0"/>
              <a:t>&lt;T&gt;;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  </a:t>
            </a:r>
            <a:r>
              <a:rPr lang="en-US" altLang="en-US" dirty="0" err="1"/>
              <a:t>another_function</a:t>
            </a:r>
            <a:r>
              <a:rPr lang="en-US" altLang="en-US" dirty="0"/>
              <a:t>( </a:t>
            </a:r>
            <a:r>
              <a:rPr lang="en-US" altLang="en-US" dirty="0" err="1"/>
              <a:t>is_ref_t</a:t>
            </a:r>
            <a:r>
              <a:rPr lang="en-US" altLang="en-US" dirty="0"/>
              <a:t>{});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an empty object is created from the traits class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no run-time value is passed through the argument (compilers usually produce no code for it)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the argument is used to pass compile-time information, i.e. its type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the function may be overloaded on the type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in the case of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is_reference</a:t>
            </a:r>
            <a:r>
              <a:rPr lang="en-US" altLang="en-US" dirty="0"/>
              <a:t>&lt;T&gt;, inheritance hierarchy also applies (this is slicing!)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void </a:t>
            </a:r>
            <a:r>
              <a:rPr lang="en-US" altLang="en-US" dirty="0" err="1"/>
              <a:t>another_function</a:t>
            </a:r>
            <a:r>
              <a:rPr lang="en-US" altLang="en-US" dirty="0"/>
              <a:t>(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false_type</a:t>
            </a:r>
            <a:r>
              <a:rPr lang="en-US" altLang="en-US" dirty="0"/>
              <a:t>) { /*...*/ }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void </a:t>
            </a:r>
            <a:r>
              <a:rPr lang="en-US" altLang="en-US" dirty="0" err="1"/>
              <a:t>another_function</a:t>
            </a:r>
            <a:r>
              <a:rPr lang="en-US" altLang="en-US" dirty="0"/>
              <a:t>(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true_type</a:t>
            </a:r>
            <a:r>
              <a:rPr lang="en-US" altLang="en-US" dirty="0"/>
              <a:t>) { /*...*/ }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alternatively, the function may be a template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bool v&gt; void </a:t>
            </a:r>
            <a:r>
              <a:rPr lang="en-US" altLang="en-US" dirty="0" err="1"/>
              <a:t>another_function</a:t>
            </a:r>
            <a:r>
              <a:rPr lang="en-US" altLang="en-US" dirty="0"/>
              <a:t>(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integral_constant</a:t>
            </a:r>
            <a:r>
              <a:rPr lang="en-US" altLang="en-US" dirty="0"/>
              <a:t>&lt; bool, v&gt;) { 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if </a:t>
            </a:r>
            <a:r>
              <a:rPr lang="en-US" altLang="en-US" dirty="0" err="1"/>
              <a:t>constexpr</a:t>
            </a:r>
            <a:r>
              <a:rPr lang="en-US" altLang="en-US" dirty="0"/>
              <a:t> (v) { /*...*/ } else { /*...*/ }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}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Trick: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integral_constant</a:t>
            </a:r>
            <a:r>
              <a:rPr lang="en-US" altLang="en-US" dirty="0"/>
              <a:t>&lt;</a:t>
            </a:r>
            <a:r>
              <a:rPr lang="en-US" altLang="en-US" dirty="0" err="1"/>
              <a:t>T,v</a:t>
            </a:r>
            <a:r>
              <a:rPr lang="en-US" altLang="en-US" dirty="0"/>
              <a:t>&gt; also defines conversion operator to T returning v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X&gt; void </a:t>
            </a:r>
            <a:r>
              <a:rPr lang="en-US" altLang="en-US" dirty="0" err="1"/>
              <a:t>another_function</a:t>
            </a:r>
            <a:r>
              <a:rPr lang="en-US" altLang="en-US" dirty="0"/>
              <a:t>( X a) { 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if </a:t>
            </a:r>
            <a:r>
              <a:rPr lang="en-US" altLang="en-US" dirty="0" err="1"/>
              <a:t>constexpr</a:t>
            </a:r>
            <a:r>
              <a:rPr lang="en-US" altLang="en-US" dirty="0"/>
              <a:t> (a) { /*...*/ } else { /*...*/ }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}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This allows defining the function as lambda: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auto </a:t>
            </a:r>
            <a:r>
              <a:rPr lang="en-US" altLang="en-US" dirty="0" err="1"/>
              <a:t>another_function</a:t>
            </a:r>
            <a:r>
              <a:rPr lang="en-US" altLang="en-US" dirty="0"/>
              <a:t> = [](auto a) { if </a:t>
            </a:r>
            <a:r>
              <a:rPr lang="en-US" altLang="en-US" dirty="0" err="1"/>
              <a:t>constexpr</a:t>
            </a:r>
            <a:r>
              <a:rPr lang="en-US" altLang="en-US" dirty="0"/>
              <a:t> (a) { /*...*/ } else { /*...*/ }; };</a:t>
            </a:r>
          </a:p>
        </p:txBody>
      </p:sp>
    </p:spTree>
    <p:extLst>
      <p:ext uri="{BB962C8B-B14F-4D97-AF65-F5344CB8AC3E}">
        <p14:creationId xmlns:p14="http://schemas.microsoft.com/office/powerpoint/2010/main" val="1690670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Tag arguments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 fontScale="92500" lnSpcReduction="10000"/>
          </a:bodyPr>
          <a:lstStyle/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Distinguishing constructors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Another use-case for value-less function arguments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All constructors have the same name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the name cannot be used to specify the required behavior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Example: </a:t>
            </a:r>
            <a:r>
              <a:rPr lang="en-US" altLang="en-US" dirty="0" err="1"/>
              <a:t>std</a:t>
            </a:r>
            <a:r>
              <a:rPr lang="en-US" altLang="en-US" dirty="0"/>
              <a:t>::optional&lt;T&gt; can store T or nothing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using </a:t>
            </a:r>
            <a:r>
              <a:rPr lang="en-US" altLang="en-US" dirty="0" err="1"/>
              <a:t>string_opt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::optional&lt; </a:t>
            </a:r>
            <a:r>
              <a:rPr lang="en-US" altLang="en-US" dirty="0" err="1"/>
              <a:t>std</a:t>
            </a:r>
            <a:r>
              <a:rPr lang="en-US" altLang="en-US" dirty="0"/>
              <a:t>::string&gt;;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string_opt</a:t>
            </a:r>
            <a:r>
              <a:rPr lang="en-US" altLang="en-US" dirty="0"/>
              <a:t> x;				// initialized as nothing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assert(!</a:t>
            </a:r>
            <a:r>
              <a:rPr lang="en-US" altLang="en-US" dirty="0" err="1"/>
              <a:t>x.has_value</a:t>
            </a:r>
            <a:r>
              <a:rPr lang="en-US" altLang="en-US" dirty="0"/>
              <a:t>());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string_opt</a:t>
            </a:r>
            <a:r>
              <a:rPr lang="en-US" altLang="en-US" dirty="0"/>
              <a:t> y(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in_place</a:t>
            </a:r>
            <a:r>
              <a:rPr lang="en-US" altLang="en-US" dirty="0"/>
              <a:t>);			// initialized as </a:t>
            </a:r>
            <a:r>
              <a:rPr lang="en-US" altLang="en-US" dirty="0" err="1"/>
              <a:t>std</a:t>
            </a:r>
            <a:r>
              <a:rPr lang="en-US" altLang="en-US" dirty="0"/>
              <a:t>::string()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assert(</a:t>
            </a:r>
            <a:r>
              <a:rPr lang="en-US" altLang="en-US" dirty="0" err="1"/>
              <a:t>y.has_value</a:t>
            </a:r>
            <a:r>
              <a:rPr lang="en-US" altLang="en-US" dirty="0"/>
              <a:t>() &amp;&amp; (*y).empty());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string_opt</a:t>
            </a:r>
            <a:r>
              <a:rPr lang="en-US" altLang="en-US" dirty="0"/>
              <a:t> z(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in_place</a:t>
            </a:r>
            <a:r>
              <a:rPr lang="en-US" altLang="en-US" dirty="0"/>
              <a:t>, “Hello”);		// initialized as </a:t>
            </a:r>
            <a:r>
              <a:rPr lang="en-US" altLang="en-US" dirty="0" err="1"/>
              <a:t>std</a:t>
            </a:r>
            <a:r>
              <a:rPr lang="en-US" altLang="en-US" dirty="0"/>
              <a:t>::string(“Hello”)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assert(</a:t>
            </a:r>
            <a:r>
              <a:rPr lang="en-US" altLang="en-US" dirty="0" err="1"/>
              <a:t>z.has_value</a:t>
            </a:r>
            <a:r>
              <a:rPr lang="en-US" altLang="en-US" dirty="0"/>
              <a:t>() &amp;&amp; *z == “Hello”);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Implementation: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in_place_t</a:t>
            </a:r>
            <a:r>
              <a:rPr lang="en-US" altLang="en-US" dirty="0"/>
              <a:t> {};			// a tag class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inline </a:t>
            </a:r>
            <a:r>
              <a:rPr lang="en-US" altLang="en-US" dirty="0" err="1"/>
              <a:t>constexpr</a:t>
            </a:r>
            <a:r>
              <a:rPr lang="en-US" altLang="en-US" dirty="0"/>
              <a:t> </a:t>
            </a:r>
            <a:r>
              <a:rPr lang="en-US" altLang="en-US" dirty="0" err="1"/>
              <a:t>in_place_t</a:t>
            </a:r>
            <a:r>
              <a:rPr lang="en-US" altLang="en-US" dirty="0"/>
              <a:t> </a:t>
            </a:r>
            <a:r>
              <a:rPr lang="en-US" altLang="en-US" dirty="0" err="1"/>
              <a:t>in_place</a:t>
            </a:r>
            <a:r>
              <a:rPr lang="en-US" altLang="en-US" dirty="0"/>
              <a:t>;		// an empty variable of tag type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class optional { public: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optional();			// initialize as nothing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template&lt; </a:t>
            </a:r>
            <a:r>
              <a:rPr lang="en-US" altLang="en-US" dirty="0" err="1"/>
              <a:t>typename</a:t>
            </a:r>
            <a:r>
              <a:rPr lang="en-US" altLang="en-US" dirty="0"/>
              <a:t>... L&gt;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optional( </a:t>
            </a:r>
            <a:r>
              <a:rPr lang="en-US" altLang="en-US" dirty="0" err="1"/>
              <a:t>in_place_t</a:t>
            </a:r>
            <a:r>
              <a:rPr lang="en-US" altLang="en-US" dirty="0"/>
              <a:t>, L &amp;&amp;... l);	// initialize by constructing T from the arguments l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042023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Tag arguments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The same approach is also used for regular functions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The purpose is to have the same name for different implementations of the same functionality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Example: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for_each</a:t>
            </a:r>
            <a:r>
              <a:rPr lang="en-US" altLang="en-US" dirty="0"/>
              <a:t> allows to select parallel execution: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std</a:t>
            </a:r>
            <a:r>
              <a:rPr lang="en-US" altLang="en-US" dirty="0"/>
              <a:t>::execution::par, </a:t>
            </a:r>
            <a:r>
              <a:rPr lang="en-US" altLang="en-US" dirty="0" err="1"/>
              <a:t>k.begin</a:t>
            </a:r>
            <a:r>
              <a:rPr lang="en-US" altLang="en-US" dirty="0"/>
              <a:t>(), </a:t>
            </a:r>
            <a:r>
              <a:rPr lang="en-US" altLang="en-US" dirty="0" err="1"/>
              <a:t>k.end</a:t>
            </a:r>
            <a:r>
              <a:rPr lang="en-US" altLang="en-US" dirty="0"/>
              <a:t>(), [](auto &amp;&amp; a){ ++a; });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std</a:t>
            </a:r>
            <a:r>
              <a:rPr lang="en-US" altLang="en-US" dirty="0"/>
              <a:t>::execution::par is a global variable of type </a:t>
            </a:r>
            <a:r>
              <a:rPr lang="en-US" altLang="en-US" dirty="0" err="1"/>
              <a:t>std</a:t>
            </a:r>
            <a:r>
              <a:rPr lang="en-US" altLang="en-US" dirty="0"/>
              <a:t>::execution::</a:t>
            </a:r>
            <a:r>
              <a:rPr lang="en-US" altLang="en-US" dirty="0" err="1"/>
              <a:t>parallel_policy</a:t>
            </a:r>
            <a:endParaRPr lang="en-US" altLang="en-US" dirty="0"/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The parallel implementation of </a:t>
            </a:r>
            <a:r>
              <a:rPr lang="en-US" altLang="en-US" dirty="0" err="1"/>
              <a:t>for_each</a:t>
            </a:r>
            <a:r>
              <a:rPr lang="en-US" altLang="en-US" dirty="0"/>
              <a:t>: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IT, </a:t>
            </a:r>
            <a:r>
              <a:rPr lang="en-US" altLang="en-US" dirty="0" err="1"/>
              <a:t>typename</a:t>
            </a:r>
            <a:r>
              <a:rPr lang="en-US" altLang="en-US" dirty="0"/>
              <a:t> F&gt;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void 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std</a:t>
            </a:r>
            <a:r>
              <a:rPr lang="en-US" altLang="en-US" dirty="0"/>
              <a:t>::execution::</a:t>
            </a:r>
            <a:r>
              <a:rPr lang="en-US" altLang="en-US" dirty="0" err="1"/>
              <a:t>parallel_policy</a:t>
            </a:r>
            <a:r>
              <a:rPr lang="en-US" altLang="en-US" dirty="0"/>
              <a:t>, IT b, IT e, F f);</a:t>
            </a:r>
          </a:p>
        </p:txBody>
      </p:sp>
    </p:spTree>
    <p:extLst>
      <p:ext uri="{BB962C8B-B14F-4D97-AF65-F5344CB8AC3E}">
        <p14:creationId xmlns:p14="http://schemas.microsoft.com/office/powerpoint/2010/main" val="3536999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Tag arguments with parameters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 tag class may carry a compile-time value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Example: The initialization of std::variant&lt;T1,...,Tn&gt;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using </a:t>
            </a:r>
            <a:r>
              <a:rPr lang="en-US" altLang="en-US" dirty="0" err="1"/>
              <a:t>my_variant</a:t>
            </a:r>
            <a:r>
              <a:rPr lang="en-US" altLang="en-US" dirty="0"/>
              <a:t> = std::variant&lt; std::string, const char *&gt;;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my_variant</a:t>
            </a:r>
            <a:r>
              <a:rPr lang="en-US" altLang="en-US" dirty="0"/>
              <a:t> x( </a:t>
            </a:r>
            <a:r>
              <a:rPr lang="en-US" altLang="en-US" dirty="0" err="1"/>
              <a:t>in_place_index</a:t>
            </a:r>
            <a:r>
              <a:rPr lang="en-US" altLang="en-US" dirty="0"/>
              <a:t>&lt;0&gt;, “Hello”);	// initialized as std::string(“Hello”)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assert(</a:t>
            </a:r>
            <a:r>
              <a:rPr lang="en-US" altLang="en-US" dirty="0" err="1"/>
              <a:t>x.index</a:t>
            </a:r>
            <a:r>
              <a:rPr lang="en-US" altLang="en-US" dirty="0"/>
              <a:t>() == 0 &amp;&amp; </a:t>
            </a:r>
            <a:r>
              <a:rPr lang="en-US" altLang="en-US" dirty="0" err="1"/>
              <a:t>std</a:t>
            </a:r>
            <a:r>
              <a:rPr lang="en-US" altLang="en-US" dirty="0"/>
              <a:t>::get&lt;0&gt;(x) == “Hello”);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my_variant</a:t>
            </a:r>
            <a:r>
              <a:rPr lang="en-US" altLang="en-US" dirty="0"/>
              <a:t> y( </a:t>
            </a:r>
            <a:r>
              <a:rPr lang="en-US" altLang="en-US" dirty="0" err="1"/>
              <a:t>in_place_index</a:t>
            </a:r>
            <a:r>
              <a:rPr lang="en-US" altLang="en-US" dirty="0"/>
              <a:t>&lt;1&gt;, “Hello”);	// initialized as (</a:t>
            </a:r>
            <a:r>
              <a:rPr lang="en-US" altLang="en-US" dirty="0" err="1"/>
              <a:t>const</a:t>
            </a:r>
            <a:r>
              <a:rPr lang="en-US" altLang="en-US" dirty="0"/>
              <a:t> char *)(“Hello”)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assert(</a:t>
            </a:r>
            <a:r>
              <a:rPr lang="en-US" altLang="en-US" dirty="0" err="1"/>
              <a:t>y.index</a:t>
            </a:r>
            <a:r>
              <a:rPr lang="en-US" altLang="en-US" dirty="0"/>
              <a:t>() == 1 &amp;&amp; !</a:t>
            </a:r>
            <a:r>
              <a:rPr lang="en-US" altLang="en-US" dirty="0" err="1"/>
              <a:t>strcmp</a:t>
            </a:r>
            <a:r>
              <a:rPr lang="en-US" altLang="en-US" dirty="0"/>
              <a:t>(</a:t>
            </a:r>
            <a:r>
              <a:rPr lang="en-US" altLang="en-US" dirty="0" err="1"/>
              <a:t>std</a:t>
            </a:r>
            <a:r>
              <a:rPr lang="en-US" altLang="en-US" dirty="0"/>
              <a:t>::get&lt;1&gt;(y), “Hello”));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Implementation: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in_place_index_t</a:t>
            </a:r>
            <a:r>
              <a:rPr lang="en-US" altLang="en-US" dirty="0"/>
              <a:t> {};	// a tag class template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size_t</a:t>
            </a:r>
            <a:r>
              <a:rPr lang="en-US" altLang="en-US" dirty="0"/>
              <a:t> I&gt; 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inline </a:t>
            </a:r>
            <a:r>
              <a:rPr lang="en-US" altLang="en-US" dirty="0" err="1"/>
              <a:t>constexpr</a:t>
            </a:r>
            <a:r>
              <a:rPr lang="en-US" altLang="en-US" dirty="0"/>
              <a:t> </a:t>
            </a:r>
            <a:r>
              <a:rPr lang="en-US" altLang="en-US" dirty="0" err="1"/>
              <a:t>in_place_index_t</a:t>
            </a:r>
            <a:r>
              <a:rPr lang="en-US" altLang="en-US" dirty="0"/>
              <a:t>&lt;I&gt; </a:t>
            </a:r>
            <a:r>
              <a:rPr lang="en-US" altLang="en-US" dirty="0" err="1"/>
              <a:t>in_place_index</a:t>
            </a:r>
            <a:r>
              <a:rPr lang="en-US" altLang="en-US" dirty="0"/>
              <a:t>;	// an empty variable of tag type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endParaRPr lang="en-US" altLang="en-US" dirty="0"/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... TL&gt; class variant { public: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template&lt; std::</a:t>
            </a:r>
            <a:r>
              <a:rPr lang="en-US" altLang="en-US" dirty="0" err="1"/>
              <a:t>size_t</a:t>
            </a:r>
            <a:r>
              <a:rPr lang="en-US" altLang="en-US" dirty="0"/>
              <a:t> I, </a:t>
            </a:r>
            <a:r>
              <a:rPr lang="en-US" altLang="en-US" dirty="0" err="1"/>
              <a:t>typename</a:t>
            </a:r>
            <a:r>
              <a:rPr lang="en-US" altLang="en-US" dirty="0"/>
              <a:t>... L&gt;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variant( </a:t>
            </a:r>
            <a:r>
              <a:rPr lang="en-US" altLang="en-US" dirty="0" err="1"/>
              <a:t>in_place_index_t</a:t>
            </a:r>
            <a:r>
              <a:rPr lang="en-US" altLang="en-US" dirty="0"/>
              <a:t>&lt;I&gt;, L &amp;&amp;... l);	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/*...*/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58421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270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4"/>
            <a:endParaRPr lang="cs-CZ" altLang="en-US"/>
          </a:p>
          <a:p>
            <a:pPr lvl="4"/>
            <a:r>
              <a:rPr lang="cs-CZ" altLang="en-US"/>
              <a:t>template</a:t>
            </a:r>
            <a:r>
              <a:rPr lang="en-US" altLang="en-US"/>
              <a:t>&lt; typename P&gt;</a:t>
            </a:r>
          </a:p>
          <a:p>
            <a:pPr lvl="4"/>
            <a:r>
              <a:rPr lang="en-US" altLang="en-US"/>
              <a:t>class </a:t>
            </a:r>
            <a:r>
              <a:rPr lang="cs-CZ" altLang="en-US"/>
              <a:t>Value</a:t>
            </a:r>
            <a:r>
              <a:rPr lang="en-US" altLang="en-US"/>
              <a:t> {</a:t>
            </a:r>
          </a:p>
          <a:p>
            <a:pPr lvl="4"/>
            <a:r>
              <a:rPr lang="cs-CZ" altLang="en-US"/>
              <a:t>  double</a:t>
            </a:r>
            <a:r>
              <a:rPr lang="en-US" altLang="en-US"/>
              <a:t> </a:t>
            </a:r>
            <a:r>
              <a:rPr lang="cs-CZ" altLang="en-US"/>
              <a:t>v</a:t>
            </a:r>
            <a:r>
              <a:rPr lang="en-US" altLang="en-US"/>
              <a:t>;</a:t>
            </a:r>
          </a:p>
          <a:p>
            <a:pPr lvl="4"/>
            <a:r>
              <a:rPr lang="en-US" altLang="en-US"/>
              <a:t>  // ...</a:t>
            </a:r>
          </a:p>
          <a:p>
            <a:pPr lvl="4"/>
            <a:r>
              <a:rPr lang="en-US" altLang="en-US"/>
              <a:t>};</a:t>
            </a:r>
          </a:p>
          <a:p>
            <a:pPr lvl="4"/>
            <a:endParaRPr lang="en-US" altLang="en-US"/>
          </a:p>
          <a:p>
            <a:pPr lvl="4"/>
            <a:r>
              <a:rPr lang="en-US" altLang="en-US"/>
              <a:t>struct mass {};</a:t>
            </a:r>
          </a:p>
          <a:p>
            <a:pPr lvl="4"/>
            <a:endParaRPr lang="en-US" altLang="en-US"/>
          </a:p>
          <a:p>
            <a:pPr lvl="4"/>
            <a:r>
              <a:rPr lang="en-US" altLang="en-US"/>
              <a:t>struct energy {};</a:t>
            </a:r>
          </a:p>
          <a:p>
            <a:pPr lvl="4"/>
            <a:endParaRPr lang="en-US" altLang="en-US"/>
          </a:p>
          <a:p>
            <a:pPr lvl="4"/>
            <a:r>
              <a:rPr lang="en-US" altLang="en-US"/>
              <a:t>Value&lt; mass&gt; m;</a:t>
            </a:r>
          </a:p>
          <a:p>
            <a:pPr lvl="4"/>
            <a:r>
              <a:rPr lang="en-US" altLang="en-US"/>
              <a:t>Value&lt; energy&gt; e;</a:t>
            </a:r>
          </a:p>
          <a:p>
            <a:pPr lvl="4"/>
            <a:endParaRPr lang="en-US" altLang="en-US"/>
          </a:p>
          <a:p>
            <a:pPr lvl="4"/>
            <a:r>
              <a:rPr lang="en-US" altLang="en-US"/>
              <a:t>e = m;	// error</a:t>
            </a:r>
          </a:p>
          <a:p>
            <a:endParaRPr lang="en-US" altLang="en-US" dirty="0"/>
          </a:p>
        </p:txBody>
      </p:sp>
      <p:sp>
        <p:nvSpPr>
          <p:cNvPr id="7270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1"/>
            <a:r>
              <a:rPr lang="en-US" altLang="en-US" dirty="0"/>
              <a:t>Type non-equivalence</a:t>
            </a:r>
            <a:endParaRPr lang="cs-CZ" altLang="en-US" dirty="0"/>
          </a:p>
          <a:p>
            <a:pPr lvl="2"/>
            <a:r>
              <a:rPr lang="en-US" altLang="en-US" dirty="0"/>
              <a:t>Two classes/</a:t>
            </a:r>
            <a:r>
              <a:rPr lang="en-US" altLang="en-US" dirty="0" err="1"/>
              <a:t>structs</a:t>
            </a:r>
            <a:r>
              <a:rPr lang="en-US" altLang="en-US" dirty="0"/>
              <a:t>/unions/</a:t>
            </a:r>
            <a:r>
              <a:rPr lang="en-US" altLang="en-US" dirty="0" err="1"/>
              <a:t>enums</a:t>
            </a:r>
            <a:r>
              <a:rPr lang="en-US" altLang="en-US" dirty="0"/>
              <a:t> are always considered different</a:t>
            </a:r>
            <a:endParaRPr lang="cs-CZ" altLang="en-US" dirty="0"/>
          </a:p>
          <a:p>
            <a:pPr lvl="3"/>
            <a:r>
              <a:rPr lang="en-US" altLang="en-US" dirty="0"/>
              <a:t>even if they have the same contents</a:t>
            </a:r>
            <a:endParaRPr lang="cs-CZ" altLang="en-US" dirty="0"/>
          </a:p>
          <a:p>
            <a:pPr lvl="2"/>
            <a:r>
              <a:rPr lang="en-US" altLang="en-US" dirty="0"/>
              <a:t>Two instances of the same template are considered different if their parameters are different</a:t>
            </a:r>
          </a:p>
          <a:p>
            <a:pPr lvl="3"/>
            <a:endParaRPr lang="cs-CZ" altLang="en-US" dirty="0"/>
          </a:p>
          <a:p>
            <a:pPr lvl="2"/>
            <a:r>
              <a:rPr lang="en-US" altLang="en-US" dirty="0"/>
              <a:t>It also works with empty classes</a:t>
            </a:r>
          </a:p>
          <a:p>
            <a:pPr lvl="3"/>
            <a:r>
              <a:rPr lang="en-US" altLang="en-US" dirty="0"/>
              <a:t>Called </a:t>
            </a:r>
            <a:r>
              <a:rPr lang="en-US" altLang="en-US" b="1" dirty="0"/>
              <a:t>tag</a:t>
            </a:r>
            <a:r>
              <a:rPr lang="en-US" altLang="en-US" dirty="0"/>
              <a:t> classes</a:t>
            </a:r>
          </a:p>
          <a:p>
            <a:pPr lvl="3"/>
            <a:endParaRPr lang="en-US" altLang="en-US" dirty="0"/>
          </a:p>
          <a:p>
            <a:pPr lvl="1"/>
            <a:r>
              <a:rPr lang="en-US" altLang="en-US" dirty="0"/>
              <a:t>Usage:</a:t>
            </a:r>
          </a:p>
          <a:p>
            <a:pPr lvl="2"/>
            <a:r>
              <a:rPr lang="en-US" altLang="en-US" dirty="0"/>
              <a:t>To distinguish types which represent different things using the same implementation</a:t>
            </a:r>
          </a:p>
          <a:p>
            <a:pPr lvl="3"/>
            <a:r>
              <a:rPr lang="en-US" altLang="en-US" dirty="0"/>
              <a:t>Physical units</a:t>
            </a:r>
          </a:p>
          <a:p>
            <a:pPr lvl="3"/>
            <a:r>
              <a:rPr lang="en-US" altLang="en-US" dirty="0"/>
              <a:t>Indexes to different arrays</a:t>
            </a:r>
          </a:p>
          <a:p>
            <a:pPr lvl="3"/>
            <a:r>
              <a:rPr lang="en-US" altLang="en-US" dirty="0"/>
              <a:t>Similar effect to </a:t>
            </a:r>
            <a:r>
              <a:rPr lang="en-US" altLang="en-US" i="1" dirty="0" err="1"/>
              <a:t>enum</a:t>
            </a:r>
            <a:r>
              <a:rPr lang="en-US" altLang="en-US" i="1" dirty="0"/>
              <a:t> class</a:t>
            </a:r>
            <a:endParaRPr lang="cs-CZ" altLang="en-US" i="1" dirty="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Employing type non-equivalence with tag classes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764372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iterator_traits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2"/>
            <a:r>
              <a:rPr lang="en-US" altLang="en-US" dirty="0"/>
              <a:t>Container-manipulation functions usually use iterators in their interface</a:t>
            </a:r>
          </a:p>
          <a:p>
            <a:pPr lvl="2"/>
            <a:r>
              <a:rPr lang="en-US" altLang="en-US" dirty="0"/>
              <a:t>Such functions need to know some properties of the underlying containers</a:t>
            </a:r>
          </a:p>
          <a:p>
            <a:pPr lvl="3"/>
            <a:r>
              <a:rPr lang="en-US" dirty="0"/>
              <a:t>new versions of algorithms in std::ranges use concepts instead of std::</a:t>
            </a:r>
            <a:r>
              <a:rPr lang="en-US" dirty="0" err="1"/>
              <a:t>iterator_traits</a:t>
            </a:r>
            <a:endParaRPr lang="en-US" dirty="0"/>
          </a:p>
          <a:p>
            <a:pPr lvl="1"/>
            <a:r>
              <a:rPr lang="en-US" altLang="en-US" dirty="0"/>
              <a:t>If IT is an iterator type, </a:t>
            </a:r>
            <a:r>
              <a:rPr lang="en-US" altLang="en-US" b="1" dirty="0"/>
              <a:t>std::</a:t>
            </a:r>
            <a:r>
              <a:rPr lang="en-US" altLang="en-US" b="1" dirty="0" err="1"/>
              <a:t>iterator_traits</a:t>
            </a:r>
            <a:r>
              <a:rPr lang="en-US" altLang="en-US" b="1" dirty="0"/>
              <a:t>&lt;IT&gt; </a:t>
            </a:r>
            <a:r>
              <a:rPr lang="en-US" altLang="en-US" dirty="0"/>
              <a:t>contains the following types:</a:t>
            </a:r>
          </a:p>
          <a:p>
            <a:pPr lvl="2"/>
            <a:r>
              <a:rPr lang="en-US" altLang="en-US" b="1" dirty="0" err="1"/>
              <a:t>difference_type</a:t>
            </a:r>
            <a:r>
              <a:rPr lang="en-US" altLang="en-US" dirty="0"/>
              <a:t> – a signed type large enough to hold distances between iterators</a:t>
            </a:r>
          </a:p>
          <a:p>
            <a:pPr lvl="3"/>
            <a:r>
              <a:rPr lang="en-US" altLang="en-US" dirty="0"/>
              <a:t>usually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ptrdiff_t</a:t>
            </a:r>
            <a:endParaRPr lang="en-US" altLang="en-US" dirty="0"/>
          </a:p>
          <a:p>
            <a:pPr lvl="2"/>
            <a:r>
              <a:rPr lang="en-US" altLang="en-US" b="1" dirty="0" err="1"/>
              <a:t>value_type</a:t>
            </a:r>
            <a:r>
              <a:rPr lang="en-US" altLang="en-US" dirty="0"/>
              <a:t> – the type of an element pointed to by the iterator</a:t>
            </a:r>
          </a:p>
          <a:p>
            <a:pPr lvl="2"/>
            <a:r>
              <a:rPr lang="en-US" altLang="en-US" b="1" dirty="0"/>
              <a:t>reference</a:t>
            </a:r>
            <a:r>
              <a:rPr lang="en-US" altLang="en-US" dirty="0"/>
              <a:t> – a type acting as a reference to an element</a:t>
            </a:r>
          </a:p>
          <a:p>
            <a:pPr lvl="3"/>
            <a:r>
              <a:rPr lang="en-US" altLang="en-US" dirty="0"/>
              <a:t>this is the type actually returned by operator* of the iterator</a:t>
            </a:r>
          </a:p>
          <a:p>
            <a:pPr lvl="3"/>
            <a:r>
              <a:rPr lang="en-US" altLang="en-US" dirty="0"/>
              <a:t>usually </a:t>
            </a:r>
            <a:r>
              <a:rPr lang="en-US" altLang="en-US" dirty="0" err="1"/>
              <a:t>value_type</a:t>
            </a:r>
            <a:r>
              <a:rPr lang="en-US" altLang="en-US" dirty="0"/>
              <a:t>&amp; or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value_type</a:t>
            </a:r>
            <a:r>
              <a:rPr lang="en-US" altLang="en-US" dirty="0"/>
              <a:t>&amp;</a:t>
            </a:r>
          </a:p>
          <a:p>
            <a:pPr lvl="3"/>
            <a:r>
              <a:rPr lang="en-US" altLang="en-US" dirty="0"/>
              <a:t>it may be a class simulating a reference (e.g. for vector&lt;bool&gt;)</a:t>
            </a:r>
          </a:p>
          <a:p>
            <a:pPr lvl="2"/>
            <a:r>
              <a:rPr lang="en-US" altLang="en-US" b="1" dirty="0"/>
              <a:t>pointer</a:t>
            </a:r>
            <a:r>
              <a:rPr lang="en-US" altLang="en-US" dirty="0"/>
              <a:t> – a type acting as a pointer to an element</a:t>
            </a:r>
          </a:p>
          <a:p>
            <a:pPr lvl="3"/>
            <a:r>
              <a:rPr lang="en-US" altLang="en-US" dirty="0" err="1"/>
              <a:t>value_type</a:t>
            </a:r>
            <a:r>
              <a:rPr lang="en-US" altLang="en-US" dirty="0"/>
              <a:t>*,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value_type</a:t>
            </a:r>
            <a:r>
              <a:rPr lang="en-US" altLang="en-US" dirty="0"/>
              <a:t>*, or a class simulating a pointer</a:t>
            </a:r>
          </a:p>
          <a:p>
            <a:pPr lvl="2"/>
            <a:r>
              <a:rPr lang="en-US" altLang="en-US" b="1" dirty="0" err="1"/>
              <a:t>iterator_category</a:t>
            </a:r>
            <a:r>
              <a:rPr lang="en-US" altLang="en-US" dirty="0"/>
              <a:t> – one of predefined tags describing the category of the iterator</a:t>
            </a:r>
          </a:p>
          <a:p>
            <a:pPr lvl="3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input_iterator_tag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output_iterator_tag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forward_iterator_tag</a:t>
            </a:r>
            <a:r>
              <a:rPr lang="en-US" dirty="0"/>
              <a:t>,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bidirectional_iterator_tag</a:t>
            </a:r>
            <a:r>
              <a:rPr lang="en-US" dirty="0"/>
              <a:t>, or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random_access_iterator_tag</a:t>
            </a:r>
            <a:endParaRPr lang="en-US" dirty="0"/>
          </a:p>
          <a:p>
            <a:pPr lvl="3"/>
            <a:r>
              <a:rPr lang="en-US" altLang="en-US" dirty="0"/>
              <a:t>shall be used via template specialization or using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is_same_v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1125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iterator_traits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en-US" altLang="en-US" dirty="0"/>
              <a:t>Implemented in standard library as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IT&gt;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iterator_traits</a:t>
            </a:r>
            <a:r>
              <a:rPr lang="en-US" altLang="en-US" dirty="0"/>
              <a:t> {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</a:t>
            </a:r>
            <a:r>
              <a:rPr lang="en-US" altLang="en-US" dirty="0" err="1"/>
              <a:t>difference_type</a:t>
            </a:r>
            <a:r>
              <a:rPr lang="en-US" altLang="en-US" dirty="0"/>
              <a:t> = </a:t>
            </a:r>
            <a:r>
              <a:rPr lang="en-US" altLang="en-US" dirty="0" err="1"/>
              <a:t>typename</a:t>
            </a:r>
            <a:r>
              <a:rPr lang="en-US" altLang="en-US" dirty="0"/>
              <a:t> IT::</a:t>
            </a:r>
            <a:r>
              <a:rPr lang="en-US" altLang="en-US" dirty="0" err="1"/>
              <a:t>difference_type</a:t>
            </a:r>
            <a:r>
              <a:rPr lang="en-US" altLang="en-US" dirty="0"/>
              <a:t>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</a:t>
            </a:r>
            <a:r>
              <a:rPr lang="en-US" altLang="en-US" dirty="0" err="1"/>
              <a:t>value_type</a:t>
            </a:r>
            <a:r>
              <a:rPr lang="en-US" altLang="en-US" dirty="0"/>
              <a:t> = </a:t>
            </a:r>
            <a:r>
              <a:rPr lang="en-US" altLang="en-US" dirty="0" err="1"/>
              <a:t>typename</a:t>
            </a:r>
            <a:r>
              <a:rPr lang="en-US" altLang="en-US" dirty="0"/>
              <a:t> IT::</a:t>
            </a:r>
            <a:r>
              <a:rPr lang="en-US" altLang="en-US" dirty="0" err="1"/>
              <a:t>value_type</a:t>
            </a:r>
            <a:r>
              <a:rPr lang="en-US" altLang="en-US" dirty="0"/>
              <a:t>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reference = </a:t>
            </a:r>
            <a:r>
              <a:rPr lang="en-US" altLang="en-US" dirty="0" err="1"/>
              <a:t>typename</a:t>
            </a:r>
            <a:r>
              <a:rPr lang="en-US" altLang="en-US" dirty="0"/>
              <a:t> IT::reference;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pointer = </a:t>
            </a:r>
            <a:r>
              <a:rPr lang="en-US" altLang="en-US" dirty="0" err="1"/>
              <a:t>typename</a:t>
            </a:r>
            <a:r>
              <a:rPr lang="en-US" altLang="en-US" dirty="0"/>
              <a:t> IT::pointer;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</a:t>
            </a:r>
            <a:r>
              <a:rPr lang="en-US" altLang="en-US" dirty="0" err="1"/>
              <a:t>iterator_category</a:t>
            </a:r>
            <a:r>
              <a:rPr lang="en-US" altLang="en-US" dirty="0"/>
              <a:t> = </a:t>
            </a:r>
            <a:r>
              <a:rPr lang="en-US" altLang="en-US" dirty="0" err="1"/>
              <a:t>typename</a:t>
            </a:r>
            <a:r>
              <a:rPr lang="en-US" altLang="en-US" dirty="0"/>
              <a:t> IT::</a:t>
            </a:r>
            <a:r>
              <a:rPr lang="en-US" altLang="en-US" dirty="0" err="1"/>
              <a:t>iterator_category</a:t>
            </a:r>
            <a:r>
              <a:rPr lang="en-US" altLang="en-US" dirty="0"/>
              <a:t>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};</a:t>
            </a:r>
          </a:p>
          <a:p>
            <a:pPr lvl="2"/>
            <a:r>
              <a:rPr lang="en-US" altLang="en-US" dirty="0">
                <a:solidFill>
                  <a:srgbClr val="FF0000"/>
                </a:solidFill>
              </a:rPr>
              <a:t>Any class intended to act as an iterator shall define the five types referenced above</a:t>
            </a:r>
          </a:p>
          <a:p>
            <a:pPr lvl="3"/>
            <a:r>
              <a:rPr lang="en-US" altLang="en-US" dirty="0"/>
              <a:t>All the five are required by the &lt;algorithm&gt; library</a:t>
            </a:r>
          </a:p>
          <a:p>
            <a:pPr lvl="3"/>
            <a:r>
              <a:rPr lang="en-US" altLang="en-US" dirty="0"/>
              <a:t>For the &lt;ranges&gt; library, defining </a:t>
            </a:r>
            <a:r>
              <a:rPr lang="en-US" altLang="en-US" dirty="0" err="1"/>
              <a:t>value_type</a:t>
            </a:r>
            <a:r>
              <a:rPr lang="en-US" altLang="en-US" dirty="0"/>
              <a:t> and </a:t>
            </a:r>
            <a:r>
              <a:rPr lang="en-US" altLang="en-US" dirty="0" err="1"/>
              <a:t>difference_type</a:t>
            </a:r>
            <a:r>
              <a:rPr lang="en-US" altLang="en-US" dirty="0"/>
              <a:t> is sufficient</a:t>
            </a:r>
          </a:p>
          <a:p>
            <a:pPr lvl="3"/>
            <a:r>
              <a:rPr lang="en-US" altLang="en-US" dirty="0"/>
              <a:t>The five types shall be accessed only indirectly through std::</a:t>
            </a:r>
            <a:r>
              <a:rPr lang="en-US" altLang="en-US" dirty="0" err="1"/>
              <a:t>iterator_traits</a:t>
            </a:r>
            <a:endParaRPr lang="en-US" altLang="en-US" dirty="0"/>
          </a:p>
          <a:p>
            <a:pPr lvl="3"/>
            <a:endParaRPr lang="en-US" altLang="en-US" dirty="0"/>
          </a:p>
          <a:p>
            <a:pPr lvl="2"/>
            <a:r>
              <a:rPr lang="en-US" altLang="en-US" dirty="0"/>
              <a:t>Since raw pointers may act as iterators, there is a partial specialization: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iterator_traits</a:t>
            </a:r>
            <a:r>
              <a:rPr lang="en-US" altLang="en-US" dirty="0"/>
              <a:t>&lt;T*&gt; {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</a:t>
            </a:r>
            <a:r>
              <a:rPr lang="en-US" altLang="en-US" dirty="0" err="1"/>
              <a:t>difference_type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ptrdiff_t</a:t>
            </a:r>
            <a:r>
              <a:rPr lang="en-US" altLang="en-US" dirty="0"/>
              <a:t>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</a:t>
            </a:r>
            <a:r>
              <a:rPr lang="en-US" altLang="en-US" dirty="0" err="1"/>
              <a:t>value_type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remove_cv_t</a:t>
            </a:r>
            <a:r>
              <a:rPr lang="en-US" altLang="en-US" dirty="0"/>
              <a:t>&lt;T&gt;;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reference = T&amp;;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pointer = T*;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</a:t>
            </a:r>
            <a:r>
              <a:rPr lang="en-US" altLang="en-US" dirty="0" err="1"/>
              <a:t>iterator_category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random_access_iterator_tag</a:t>
            </a:r>
            <a:r>
              <a:rPr lang="en-US" altLang="en-US" dirty="0"/>
              <a:t>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};</a:t>
            </a:r>
          </a:p>
          <a:p>
            <a:pPr lvl="3"/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remove_cv_t</a:t>
            </a:r>
            <a:r>
              <a:rPr lang="en-US" altLang="en-US" dirty="0"/>
              <a:t>&lt;T&gt; removes any </a:t>
            </a:r>
            <a:r>
              <a:rPr lang="en-US" altLang="en-US" dirty="0" err="1"/>
              <a:t>const</a:t>
            </a:r>
            <a:r>
              <a:rPr lang="en-US" altLang="en-US" dirty="0"/>
              <a:t>/volatile modifiers from T</a:t>
            </a:r>
          </a:p>
        </p:txBody>
      </p:sp>
    </p:spTree>
    <p:extLst>
      <p:ext uri="{BB962C8B-B14F-4D97-AF65-F5344CB8AC3E}">
        <p14:creationId xmlns:p14="http://schemas.microsoft.com/office/powerpoint/2010/main" val="3907367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remove_cv_t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The implementation of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remove_cv_t</a:t>
            </a:r>
            <a:r>
              <a:rPr lang="en-US" altLang="en-US" dirty="0"/>
              <a:t>&lt;T&gt;</a:t>
            </a:r>
          </a:p>
          <a:p>
            <a:pPr lvl="2"/>
            <a:r>
              <a:rPr lang="en-US" altLang="en-US" dirty="0"/>
              <a:t>Based on the traits template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remove_cv</a:t>
            </a:r>
            <a:r>
              <a:rPr lang="en-US" altLang="en-US" dirty="0"/>
              <a:t>&lt;T&gt;</a:t>
            </a:r>
          </a:p>
          <a:p>
            <a:pPr lvl="3"/>
            <a:r>
              <a:rPr lang="en-US" altLang="en-US" dirty="0"/>
              <a:t>general template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remove_cv</a:t>
            </a:r>
            <a:r>
              <a:rPr lang="en-US" altLang="en-US" dirty="0"/>
              <a:t> { using type = T; };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partial specializations have higher priority if they match more precisely the actual argument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remove_cv</a:t>
            </a:r>
            <a:r>
              <a:rPr lang="en-US" altLang="en-US" dirty="0"/>
              <a:t>&lt; </a:t>
            </a:r>
            <a:r>
              <a:rPr lang="en-US" altLang="en-US" dirty="0" err="1"/>
              <a:t>const</a:t>
            </a:r>
            <a:r>
              <a:rPr lang="en-US" altLang="en-US" dirty="0"/>
              <a:t> T&gt; { using type = T; };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remove_cv</a:t>
            </a:r>
            <a:r>
              <a:rPr lang="en-US" altLang="en-US" dirty="0"/>
              <a:t>&lt; volatile T&gt; { using type = T; };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remove_cv</a:t>
            </a:r>
            <a:r>
              <a:rPr lang="en-US" altLang="en-US" dirty="0"/>
              <a:t>&lt; </a:t>
            </a:r>
            <a:r>
              <a:rPr lang="en-US" altLang="en-US" dirty="0" err="1"/>
              <a:t>const</a:t>
            </a:r>
            <a:r>
              <a:rPr lang="en-US" altLang="en-US" dirty="0"/>
              <a:t> volatile T&gt; { using type = T; };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The result is represented by a member named “type” by convention, used directly as: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 err="1"/>
              <a:t>remove_cv</a:t>
            </a:r>
            <a:r>
              <a:rPr lang="en-US" altLang="en-US" dirty="0"/>
              <a:t>&lt;X&gt;::type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For convenience, the result may be accessed using the type alias: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using </a:t>
            </a:r>
            <a:r>
              <a:rPr lang="en-US" altLang="en-US" dirty="0" err="1"/>
              <a:t>remove_cv_t</a:t>
            </a:r>
            <a:r>
              <a:rPr lang="en-US" altLang="en-US" dirty="0"/>
              <a:t> =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 err="1"/>
              <a:t>remove_cv</a:t>
            </a:r>
            <a:r>
              <a:rPr lang="en-US" altLang="en-US" dirty="0"/>
              <a:t>&lt;T&gt;::type;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“_t” suffix convention is widely used in </a:t>
            </a:r>
            <a:r>
              <a:rPr lang="en-US" altLang="en-US" dirty="0" err="1"/>
              <a:t>std</a:t>
            </a:r>
            <a:r>
              <a:rPr lang="en-US" altLang="en-US" dirty="0"/>
              <a:t> library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It can be used simply as: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remove_cv_t</a:t>
            </a:r>
            <a:r>
              <a:rPr lang="en-US" altLang="en-US" dirty="0"/>
              <a:t>&lt;X&gt;</a:t>
            </a:r>
          </a:p>
        </p:txBody>
      </p:sp>
    </p:spTree>
    <p:extLst>
      <p:ext uri="{BB962C8B-B14F-4D97-AF65-F5344CB8AC3E}">
        <p14:creationId xmlns:p14="http://schemas.microsoft.com/office/powerpoint/2010/main" val="436760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volatile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volatile</a:t>
            </a:r>
          </a:p>
          <a:p>
            <a:pPr lvl="2"/>
            <a:r>
              <a:rPr lang="en-US" altLang="en-US" dirty="0"/>
              <a:t>Used to denote “non-memory” locations in address space (e.g. I/O ports)</a:t>
            </a:r>
          </a:p>
          <a:p>
            <a:pPr lvl="3"/>
            <a:r>
              <a:rPr lang="en-US" dirty="0"/>
              <a:t>Compilers never eliminate or reorder accesses to volatile locations</a:t>
            </a:r>
          </a:p>
          <a:p>
            <a:pPr lvl="2"/>
            <a:r>
              <a:rPr lang="en-US" dirty="0"/>
              <a:t>It is UNSUITABLE for communication between threads</a:t>
            </a:r>
          </a:p>
          <a:p>
            <a:pPr lvl="3"/>
            <a:r>
              <a:rPr lang="en-US" dirty="0"/>
              <a:t>A read from a volatile variable that is modified by another thread without synchronization or concurrent modification from two unsynchronized threads is undefined behavior due to a data race.</a:t>
            </a:r>
          </a:p>
          <a:p>
            <a:pPr lvl="3"/>
            <a:r>
              <a:rPr lang="en-US" altLang="en-US" dirty="0"/>
              <a:t>Use </a:t>
            </a:r>
            <a:r>
              <a:rPr lang="en-US" altLang="en-US" dirty="0" err="1"/>
              <a:t>std</a:t>
            </a:r>
            <a:r>
              <a:rPr lang="en-US" altLang="en-US" dirty="0"/>
              <a:t>::atomic&lt;T&gt; instead </a:t>
            </a:r>
          </a:p>
          <a:p>
            <a:pPr lvl="2"/>
            <a:r>
              <a:rPr lang="en-US" altLang="en-US" dirty="0"/>
              <a:t>Unless you program device drivers or embedded systems, you shall not use </a:t>
            </a:r>
            <a:r>
              <a:rPr lang="en-US" altLang="en-US" i="1" dirty="0"/>
              <a:t>volatile</a:t>
            </a:r>
          </a:p>
          <a:p>
            <a:pPr lvl="3"/>
            <a:r>
              <a:rPr lang="en-US" altLang="en-US" dirty="0"/>
              <a:t>Nevertheless, your templates shall work even for volatile types</a:t>
            </a:r>
          </a:p>
          <a:p>
            <a:pPr lvl="3"/>
            <a:r>
              <a:rPr lang="en-US" altLang="en-US" dirty="0"/>
              <a:t>Always use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remove_cv_t</a:t>
            </a:r>
            <a:r>
              <a:rPr lang="en-US" altLang="en-US" dirty="0"/>
              <a:t> instead of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remove_const_t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2355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decltype</a:t>
            </a:r>
            <a:r>
              <a:rPr lang="en-US" altLang="en-US" dirty="0"/>
              <a:t>() and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remove_reference_t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Technically,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iterator_traits</a:t>
            </a:r>
            <a:r>
              <a:rPr lang="en-US" altLang="en-US" dirty="0"/>
              <a:t> are no longer needed</a:t>
            </a:r>
          </a:p>
          <a:p>
            <a:pPr lvl="2"/>
            <a:r>
              <a:rPr lang="en-US" altLang="en-US" dirty="0"/>
              <a:t>It is still usually simpler to use them</a:t>
            </a:r>
          </a:p>
          <a:p>
            <a:pPr lvl="1"/>
            <a:r>
              <a:rPr lang="en-US" altLang="en-US" dirty="0"/>
              <a:t>Replacing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iterator_traits</a:t>
            </a:r>
            <a:r>
              <a:rPr lang="en-US" altLang="en-US" dirty="0"/>
              <a:t> with </a:t>
            </a:r>
            <a:r>
              <a:rPr lang="en-US" altLang="en-US" dirty="0" err="1"/>
              <a:t>decltype</a:t>
            </a:r>
            <a:r>
              <a:rPr lang="en-US" altLang="en-US" dirty="0"/>
              <a:t>()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IT&gt;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auto </a:t>
            </a:r>
            <a:r>
              <a:rPr lang="en-US" altLang="en-US" dirty="0" err="1"/>
              <a:t>range_max</a:t>
            </a:r>
            <a:r>
              <a:rPr lang="en-US" altLang="en-US" dirty="0"/>
              <a:t>(IT b, IT e) {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T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remove_cv_t</a:t>
            </a:r>
            <a:r>
              <a:rPr lang="en-US" altLang="en-US" dirty="0"/>
              <a:t>&lt;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remove_reference_t</a:t>
            </a:r>
            <a:r>
              <a:rPr lang="en-US" altLang="en-US" dirty="0"/>
              <a:t>&lt;</a:t>
            </a:r>
            <a:r>
              <a:rPr lang="en-US" altLang="en-US" dirty="0" err="1"/>
              <a:t>decltype</a:t>
            </a:r>
            <a:r>
              <a:rPr lang="en-US" altLang="en-US" dirty="0"/>
              <a:t>(*b)&gt;&gt;;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T m = std::</a:t>
            </a:r>
            <a:r>
              <a:rPr lang="en-US" altLang="en-US" dirty="0" err="1"/>
              <a:t>numeric_limits</a:t>
            </a:r>
            <a:r>
              <a:rPr lang="en-US" altLang="en-US" dirty="0"/>
              <a:t>&lt;T&gt;::lowest();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for (; b != e; ++b)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  m = </a:t>
            </a:r>
            <a:r>
              <a:rPr lang="en-US" altLang="en-US" dirty="0" err="1"/>
              <a:t>std</a:t>
            </a:r>
            <a:r>
              <a:rPr lang="en-US" altLang="en-US" dirty="0"/>
              <a:t>::max(m, *b);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return m;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}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en-US" b="1" dirty="0" err="1"/>
              <a:t>decltype</a:t>
            </a:r>
            <a:r>
              <a:rPr lang="en-US" altLang="en-US" b="1" dirty="0"/>
              <a:t>(E) </a:t>
            </a:r>
            <a:r>
              <a:rPr lang="en-US" altLang="en-US" dirty="0"/>
              <a:t>denotes the type of the expression 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More exactly: The return type declared for the outermost function invoked in 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This is the (compile-time) static type, see </a:t>
            </a:r>
            <a:r>
              <a:rPr lang="en-US" altLang="en-US" b="1" dirty="0" err="1"/>
              <a:t>typeid</a:t>
            </a:r>
            <a:r>
              <a:rPr lang="en-US" altLang="en-US" dirty="0"/>
              <a:t> for the (run-time) dynamic type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In the example, </a:t>
            </a:r>
            <a:r>
              <a:rPr lang="en-US" altLang="en-US" dirty="0" err="1"/>
              <a:t>decltype</a:t>
            </a:r>
            <a:r>
              <a:rPr lang="en-US" altLang="en-US" dirty="0"/>
              <a:t>(*b) denotes the return type of IT::operator*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This is usually T&amp; or </a:t>
            </a:r>
            <a:r>
              <a:rPr lang="en-US" altLang="en-US" dirty="0" err="1"/>
              <a:t>const</a:t>
            </a:r>
            <a:r>
              <a:rPr lang="en-US" altLang="en-US" dirty="0"/>
              <a:t> T&amp;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decltype</a:t>
            </a:r>
            <a:r>
              <a:rPr lang="en-US" altLang="en-US" dirty="0"/>
              <a:t>(E) must usually be used with </a:t>
            </a:r>
            <a:r>
              <a:rPr lang="en-US" altLang="en-US" b="1" dirty="0" err="1"/>
              <a:t>remove_reference_t</a:t>
            </a:r>
            <a:r>
              <a:rPr lang="en-US" altLang="en-US" dirty="0"/>
              <a:t> and </a:t>
            </a:r>
            <a:r>
              <a:rPr lang="en-US" altLang="en-US" b="1" dirty="0" err="1"/>
              <a:t>remove_cv_t</a:t>
            </a:r>
            <a:endParaRPr lang="en-US" altLang="en-US" b="1" dirty="0"/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const T&amp; -&gt; </a:t>
            </a:r>
            <a:r>
              <a:rPr lang="en-US" altLang="en-US" dirty="0" err="1"/>
              <a:t>remove_reference_t</a:t>
            </a:r>
            <a:r>
              <a:rPr lang="en-US" altLang="en-US" dirty="0"/>
              <a:t> -&gt; const T -&gt; </a:t>
            </a:r>
            <a:r>
              <a:rPr lang="en-US" altLang="en-US" dirty="0" err="1"/>
              <a:t>remove_cv_t</a:t>
            </a:r>
            <a:r>
              <a:rPr lang="en-US" altLang="en-US" dirty="0"/>
              <a:t> -&gt; T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[C++20] </a:t>
            </a:r>
            <a:r>
              <a:rPr lang="en-US" altLang="en-US" dirty="0" err="1"/>
              <a:t>remove_cvref_t</a:t>
            </a:r>
            <a:r>
              <a:rPr lang="en-US" altLang="en-US" dirty="0"/>
              <a:t>&lt;X&gt; = </a:t>
            </a:r>
            <a:r>
              <a:rPr lang="en-US" altLang="en-US" dirty="0" err="1"/>
              <a:t>remove_cv_t</a:t>
            </a:r>
            <a:r>
              <a:rPr lang="en-US" altLang="en-US" dirty="0"/>
              <a:t>&lt; </a:t>
            </a:r>
            <a:r>
              <a:rPr lang="en-US" altLang="en-US" dirty="0" err="1"/>
              <a:t>remove_reference_t</a:t>
            </a:r>
            <a:r>
              <a:rPr lang="en-US" altLang="en-US" dirty="0"/>
              <a:t>&lt;X&gt;&gt;</a:t>
            </a:r>
          </a:p>
        </p:txBody>
      </p:sp>
    </p:spTree>
    <p:extLst>
      <p:ext uri="{BB962C8B-B14F-4D97-AF65-F5344CB8AC3E}">
        <p14:creationId xmlns:p14="http://schemas.microsoft.com/office/powerpoint/2010/main" val="738374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decltype</a:t>
            </a:r>
            <a:r>
              <a:rPr lang="en-US" altLang="en-US" dirty="0"/>
              <a:t>() and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declval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We use the ability of the compiler to infer the return type from the body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IT&gt;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auto </a:t>
            </a:r>
            <a:r>
              <a:rPr lang="en-US" altLang="en-US" dirty="0" err="1"/>
              <a:t>range_max</a:t>
            </a:r>
            <a:r>
              <a:rPr lang="en-US" altLang="en-US" dirty="0"/>
              <a:t>(IT b, IT e) {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T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remove_cv_t</a:t>
            </a:r>
            <a:r>
              <a:rPr lang="en-US" altLang="en-US" dirty="0"/>
              <a:t>&lt;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remove_reference_t</a:t>
            </a:r>
            <a:r>
              <a:rPr lang="en-US" altLang="en-US" dirty="0"/>
              <a:t>&lt;</a:t>
            </a:r>
            <a:r>
              <a:rPr lang="en-US" altLang="en-US" dirty="0" err="1"/>
              <a:t>decltype</a:t>
            </a:r>
            <a:r>
              <a:rPr lang="en-US" altLang="en-US" dirty="0"/>
              <a:t>(*b)&gt;&gt;;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T m = std::</a:t>
            </a:r>
            <a:r>
              <a:rPr lang="en-US" altLang="en-US" dirty="0" err="1"/>
              <a:t>numeric_limits</a:t>
            </a:r>
            <a:r>
              <a:rPr lang="en-US" altLang="en-US" dirty="0"/>
              <a:t>&lt;T&gt;::lowest();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for (; b != e; ++b)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  m = </a:t>
            </a:r>
            <a:r>
              <a:rPr lang="en-US" altLang="en-US" dirty="0" err="1"/>
              <a:t>std</a:t>
            </a:r>
            <a:r>
              <a:rPr lang="en-US" altLang="en-US" dirty="0"/>
              <a:t>::max(m, *b);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return m;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}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What if we wanted to specify the return type explicitly?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e.g., in a standalone declaration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Using the “auto f() -&gt; T” syntax, we can reference the argument names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IT&gt;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auto </a:t>
            </a:r>
            <a:r>
              <a:rPr lang="en-US" altLang="en-US" dirty="0" err="1"/>
              <a:t>range_max</a:t>
            </a:r>
            <a:r>
              <a:rPr lang="en-US" altLang="en-US" dirty="0"/>
              <a:t>(IT b, IT e) -&gt;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remove_cv_t</a:t>
            </a:r>
            <a:r>
              <a:rPr lang="en-US" altLang="en-US" dirty="0"/>
              <a:t>&lt;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remove_reference_t</a:t>
            </a:r>
            <a:r>
              <a:rPr lang="en-US" altLang="en-US" dirty="0"/>
              <a:t>&lt;</a:t>
            </a:r>
            <a:r>
              <a:rPr lang="en-US" altLang="en-US" dirty="0" err="1"/>
              <a:t>decltype</a:t>
            </a:r>
            <a:r>
              <a:rPr lang="en-US" altLang="en-US" dirty="0"/>
              <a:t>(*b)&gt;&gt;;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Otherwise, we need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declval</a:t>
            </a:r>
            <a:r>
              <a:rPr lang="en-US" altLang="en-US" dirty="0"/>
              <a:t>&lt;T&gt;()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It creates an expression of type T from nothing (by casting </a:t>
            </a:r>
            <a:r>
              <a:rPr lang="en-US" altLang="en-US" dirty="0" err="1"/>
              <a:t>nullptr</a:t>
            </a:r>
            <a:r>
              <a:rPr lang="en-US" altLang="en-US" dirty="0"/>
              <a:t> to T*)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IT&gt;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remove_cv_t</a:t>
            </a:r>
            <a:r>
              <a:rPr lang="en-US" altLang="en-US" dirty="0"/>
              <a:t>&lt;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remove_reference_t</a:t>
            </a:r>
            <a:r>
              <a:rPr lang="en-US" altLang="en-US" dirty="0"/>
              <a:t>&lt;</a:t>
            </a:r>
            <a:r>
              <a:rPr lang="en-US" altLang="en-US" dirty="0" err="1"/>
              <a:t>decltype</a:t>
            </a:r>
            <a:r>
              <a:rPr lang="en-US" altLang="en-US" dirty="0"/>
              <a:t>(*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declval</a:t>
            </a:r>
            <a:r>
              <a:rPr lang="en-US" altLang="en-US" dirty="0"/>
              <a:t>&lt;IT&gt;())&gt;&gt;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</a:t>
            </a:r>
            <a:r>
              <a:rPr lang="en-US" altLang="en-US" dirty="0" err="1"/>
              <a:t>range_max</a:t>
            </a:r>
            <a:r>
              <a:rPr lang="en-US" altLang="en-US" dirty="0"/>
              <a:t>(IT b, IT e);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declval</a:t>
            </a:r>
            <a:r>
              <a:rPr lang="en-US" altLang="en-US" dirty="0"/>
              <a:t> is a library template function while </a:t>
            </a:r>
            <a:r>
              <a:rPr lang="en-US" altLang="en-US" dirty="0" err="1"/>
              <a:t>decltype</a:t>
            </a:r>
            <a:r>
              <a:rPr lang="en-US" altLang="en-US" dirty="0"/>
              <a:t> is a keyword</a:t>
            </a:r>
          </a:p>
        </p:txBody>
      </p:sp>
    </p:spTree>
    <p:extLst>
      <p:ext uri="{BB962C8B-B14F-4D97-AF65-F5344CB8AC3E}">
        <p14:creationId xmlns:p14="http://schemas.microsoft.com/office/powerpoint/2010/main" val="1824500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is_reference_v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Traits returning constants, e.g.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is_reference_v</a:t>
            </a:r>
            <a:r>
              <a:rPr lang="en-US" altLang="en-US" dirty="0"/>
              <a:t>&lt;T&gt;</a:t>
            </a:r>
          </a:p>
          <a:p>
            <a:pPr lvl="2"/>
            <a:r>
              <a:rPr lang="en-US" altLang="en-US" dirty="0"/>
              <a:t>Based on the traits template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is_reference</a:t>
            </a:r>
            <a:r>
              <a:rPr lang="en-US" altLang="en-US" dirty="0"/>
              <a:t>&lt;T&gt;</a:t>
            </a:r>
          </a:p>
          <a:p>
            <a:pPr lvl="3"/>
            <a:r>
              <a:rPr lang="en-US" altLang="en-US" dirty="0"/>
              <a:t>general template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is_reference</a:t>
            </a:r>
            <a:r>
              <a:rPr lang="en-US" altLang="en-US" dirty="0"/>
              <a:t>&lt;T&gt; :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false_type</a:t>
            </a:r>
            <a:r>
              <a:rPr lang="en-US" altLang="en-US" dirty="0"/>
              <a:t> {};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partial specializations have higher priority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struct </a:t>
            </a:r>
            <a:r>
              <a:rPr lang="en-US" altLang="en-US" dirty="0" err="1"/>
              <a:t>is_reference</a:t>
            </a:r>
            <a:r>
              <a:rPr lang="en-US" altLang="en-US" dirty="0"/>
              <a:t>&lt;T&amp;&gt; : std::</a:t>
            </a:r>
            <a:r>
              <a:rPr lang="en-US" altLang="en-US" dirty="0" err="1"/>
              <a:t>true_type</a:t>
            </a:r>
            <a:r>
              <a:rPr lang="en-US" altLang="en-US" dirty="0"/>
              <a:t> {};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struct </a:t>
            </a:r>
            <a:r>
              <a:rPr lang="en-US" altLang="en-US" dirty="0" err="1"/>
              <a:t>is_reference</a:t>
            </a:r>
            <a:r>
              <a:rPr lang="en-US" altLang="en-US" dirty="0"/>
              <a:t>&lt;T&amp;&amp;&gt; : std::</a:t>
            </a:r>
            <a:r>
              <a:rPr lang="en-US" altLang="en-US" dirty="0" err="1"/>
              <a:t>true_type</a:t>
            </a:r>
            <a:r>
              <a:rPr lang="en-US" altLang="en-US" dirty="0"/>
              <a:t> {};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Uses two type aliases (logically acting as policy classes): 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using </a:t>
            </a:r>
            <a:r>
              <a:rPr lang="en-US" altLang="en-US" dirty="0" err="1"/>
              <a:t>false_type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integral_constant</a:t>
            </a:r>
            <a:r>
              <a:rPr lang="en-US" altLang="en-US" dirty="0"/>
              <a:t>&lt;bool, false&gt;;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using </a:t>
            </a:r>
            <a:r>
              <a:rPr lang="en-US" altLang="en-US" dirty="0" err="1"/>
              <a:t>true_type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integral_constant</a:t>
            </a:r>
            <a:r>
              <a:rPr lang="en-US" altLang="en-US" dirty="0"/>
              <a:t>&lt;bool, true&gt;;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These are aliases of a particular case of a more general auxiliary class: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U, U v&gt;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integral_constant</a:t>
            </a:r>
            <a:r>
              <a:rPr lang="en-US" altLang="en-US" dirty="0"/>
              <a:t> {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static </a:t>
            </a:r>
            <a:r>
              <a:rPr lang="en-US" altLang="en-US" dirty="0" err="1"/>
              <a:t>constexpr</a:t>
            </a:r>
            <a:r>
              <a:rPr lang="en-US" altLang="en-US" dirty="0"/>
              <a:t> U value = v;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// ... there are more members here ... explanation later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};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The result is represented by a static </a:t>
            </a:r>
            <a:r>
              <a:rPr lang="en-US" altLang="en-US" dirty="0" err="1"/>
              <a:t>constexpr</a:t>
            </a:r>
            <a:r>
              <a:rPr lang="en-US" altLang="en-US" dirty="0"/>
              <a:t> member named “value” by convention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For convenience, the result may be accessed using the global variable alias: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inline </a:t>
            </a:r>
            <a:r>
              <a:rPr lang="en-US" altLang="en-US" dirty="0" err="1"/>
              <a:t>constexpr</a:t>
            </a:r>
            <a:r>
              <a:rPr lang="en-US" altLang="en-US" dirty="0"/>
              <a:t> </a:t>
            </a:r>
            <a:r>
              <a:rPr lang="en-US" altLang="en-US" dirty="0" err="1"/>
              <a:t>is_reference_v</a:t>
            </a:r>
            <a:r>
              <a:rPr lang="en-US" altLang="en-US" dirty="0"/>
              <a:t> = </a:t>
            </a:r>
            <a:r>
              <a:rPr lang="en-US" altLang="en-US" dirty="0" err="1"/>
              <a:t>is_reference</a:t>
            </a:r>
            <a:r>
              <a:rPr lang="en-US" altLang="en-US" dirty="0"/>
              <a:t>&lt;T&gt;::value;</a:t>
            </a:r>
          </a:p>
        </p:txBody>
      </p:sp>
    </p:spTree>
    <p:extLst>
      <p:ext uri="{BB962C8B-B14F-4D97-AF65-F5344CB8AC3E}">
        <p14:creationId xmlns:p14="http://schemas.microsoft.com/office/powerpoint/2010/main" val="786870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is_reference_v</a:t>
            </a:r>
            <a:endParaRPr lang="en-US" altLang="en-US" noProof="1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altLang="en-US" dirty="0"/>
              <a:t>Use of (Boolean) constants in templates – important examples: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 class example {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static </a:t>
            </a:r>
            <a:r>
              <a:rPr lang="en-US" altLang="en-US" dirty="0" err="1"/>
              <a:t>constexpr</a:t>
            </a:r>
            <a:r>
              <a:rPr lang="en-US" altLang="en-US" dirty="0"/>
              <a:t> bool </a:t>
            </a:r>
            <a:r>
              <a:rPr lang="en-US" altLang="en-US" dirty="0" err="1"/>
              <a:t>is_ref</a:t>
            </a:r>
            <a:r>
              <a:rPr lang="en-US" altLang="en-US" dirty="0"/>
              <a:t> = std::</a:t>
            </a:r>
            <a:r>
              <a:rPr lang="en-US" altLang="en-US" dirty="0" err="1"/>
              <a:t>is_reference_v</a:t>
            </a:r>
            <a:r>
              <a:rPr lang="en-US" altLang="en-US" dirty="0"/>
              <a:t>&lt; T&gt;;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altLang="en-US" dirty="0"/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passing a constant to another template type (possibly specialized)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using </a:t>
            </a:r>
            <a:r>
              <a:rPr lang="en-US" altLang="en-US" dirty="0" err="1"/>
              <a:t>another_type</a:t>
            </a:r>
            <a:r>
              <a:rPr lang="en-US" altLang="en-US" dirty="0"/>
              <a:t> = </a:t>
            </a:r>
            <a:r>
              <a:rPr lang="en-US" altLang="en-US" dirty="0" err="1"/>
              <a:t>some_template</a:t>
            </a:r>
            <a:r>
              <a:rPr lang="en-US" altLang="en-US" dirty="0"/>
              <a:t>&lt; </a:t>
            </a:r>
            <a:r>
              <a:rPr lang="en-US" altLang="en-US" dirty="0" err="1"/>
              <a:t>is_ref</a:t>
            </a:r>
            <a:r>
              <a:rPr lang="en-US" altLang="en-US" dirty="0"/>
              <a:t>&gt;;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conditional_t</a:t>
            </a:r>
            <a:r>
              <a:rPr lang="en-US" altLang="en-US" dirty="0"/>
              <a:t> is a compile-time conditional expression acting on types: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using </a:t>
            </a:r>
            <a:r>
              <a:rPr lang="en-US" altLang="en-US" dirty="0" err="1"/>
              <a:t>my_type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conditional_t</a:t>
            </a:r>
            <a:r>
              <a:rPr lang="en-US" altLang="en-US" dirty="0"/>
              <a:t>&lt; </a:t>
            </a:r>
            <a:r>
              <a:rPr lang="en-US" altLang="en-US" dirty="0" err="1"/>
              <a:t>is_ref</a:t>
            </a:r>
            <a:r>
              <a:rPr lang="en-US" altLang="en-US" dirty="0"/>
              <a:t>, 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add_pointer_t</a:t>
            </a:r>
            <a:r>
              <a:rPr lang="en-US" altLang="en-US" dirty="0"/>
              <a:t>&lt;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remove_reference_t</a:t>
            </a:r>
            <a:r>
              <a:rPr lang="en-US" altLang="en-US" dirty="0"/>
              <a:t>&lt; T&gt;&gt;,	// replace reference by pointer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    T&gt;;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altLang="en-US" dirty="0"/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void </a:t>
            </a:r>
            <a:r>
              <a:rPr lang="en-US" altLang="en-US" dirty="0" err="1"/>
              <a:t>a_method</a:t>
            </a:r>
            <a:r>
              <a:rPr lang="en-US" altLang="en-US" dirty="0"/>
              <a:t>() {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 err="1"/>
              <a:t>constexpr</a:t>
            </a:r>
            <a:r>
              <a:rPr lang="en-US" altLang="en-US" dirty="0"/>
              <a:t> if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no runtime cost; the inactive branch is not semantically checked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  if </a:t>
            </a:r>
            <a:r>
              <a:rPr lang="en-US" altLang="en-US" dirty="0" err="1"/>
              <a:t>constexpr</a:t>
            </a:r>
            <a:r>
              <a:rPr lang="en-US" altLang="en-US" dirty="0"/>
              <a:t> (</a:t>
            </a:r>
            <a:r>
              <a:rPr lang="en-US" altLang="en-US" dirty="0" err="1"/>
              <a:t>is_ref</a:t>
            </a:r>
            <a:r>
              <a:rPr lang="en-US" altLang="en-US" dirty="0"/>
              <a:t>) { /*...*/ } else { /*...*/ }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passing a constant to a template function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  </a:t>
            </a:r>
            <a:r>
              <a:rPr lang="en-US" altLang="en-US" dirty="0" err="1"/>
              <a:t>some_function</a:t>
            </a:r>
            <a:r>
              <a:rPr lang="en-US" altLang="en-US" dirty="0"/>
              <a:t>&lt; </a:t>
            </a:r>
            <a:r>
              <a:rPr lang="en-US" altLang="en-US" dirty="0" err="1"/>
              <a:t>is_ref</a:t>
            </a:r>
            <a:r>
              <a:rPr lang="en-US" altLang="en-US" dirty="0"/>
              <a:t>&gt;();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passing a type representing a constant to a function via a runtime argument</a:t>
            </a:r>
          </a:p>
          <a:p>
            <a:pPr lvl="3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it creates an object from the traits class (it shall no longer be called traits in this case)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  using </a:t>
            </a:r>
            <a:r>
              <a:rPr lang="en-US" altLang="en-US" dirty="0" err="1"/>
              <a:t>is_ref_t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is_reference</a:t>
            </a:r>
            <a:r>
              <a:rPr lang="en-US" altLang="en-US" dirty="0"/>
              <a:t>&lt;T&gt;;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  </a:t>
            </a:r>
            <a:r>
              <a:rPr lang="en-US" altLang="en-US" dirty="0" err="1"/>
              <a:t>another_function</a:t>
            </a:r>
            <a:r>
              <a:rPr lang="en-US" altLang="en-US" dirty="0"/>
              <a:t>( </a:t>
            </a:r>
            <a:r>
              <a:rPr lang="en-US" altLang="en-US" dirty="0" err="1"/>
              <a:t>is_ref_t</a:t>
            </a:r>
            <a:r>
              <a:rPr lang="en-US" altLang="en-US" dirty="0"/>
              <a:t>{});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  }</a:t>
            </a:r>
          </a:p>
          <a:p>
            <a:pPr lvl="4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74915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7616</TotalTime>
  <Words>2803</Words>
  <Application>Microsoft Office PowerPoint</Application>
  <PresentationFormat>On-screen Show (4:3)</PresentationFormat>
  <Paragraphs>263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Consolas</vt:lpstr>
      <vt:lpstr>Wingdings</vt:lpstr>
      <vt:lpstr>Wingdings 3</vt:lpstr>
      <vt:lpstr>CZ_Origin</vt:lpstr>
      <vt:lpstr>EN_Origin</vt:lpstr>
      <vt:lpstr>Standard library traits and tags</vt:lpstr>
      <vt:lpstr>std::iterator_traits</vt:lpstr>
      <vt:lpstr>std::iterator_traits</vt:lpstr>
      <vt:lpstr>std::remove_cv_t</vt:lpstr>
      <vt:lpstr>volatile</vt:lpstr>
      <vt:lpstr>decltype() and std::remove_reference_t</vt:lpstr>
      <vt:lpstr>decltype() and std::declval</vt:lpstr>
      <vt:lpstr>std::is_reference_v</vt:lpstr>
      <vt:lpstr>std::is_reference_v</vt:lpstr>
      <vt:lpstr>Value-less function arguments</vt:lpstr>
      <vt:lpstr>Tag arguments</vt:lpstr>
      <vt:lpstr>Tag arguments</vt:lpstr>
      <vt:lpstr>Tag arguments with parameters</vt:lpstr>
      <vt:lpstr>Employing type non-equivalence with tag classes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829</cp:revision>
  <dcterms:created xsi:type="dcterms:W3CDTF">2012-09-19T18:13:04Z</dcterms:created>
  <dcterms:modified xsi:type="dcterms:W3CDTF">2025-03-06T14:37:28Z</dcterms:modified>
</cp:coreProperties>
</file>