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8" r:id="rId2"/>
  </p:sldMasterIdLst>
  <p:notesMasterIdLst>
    <p:notesMasterId r:id="rId13"/>
  </p:notesMasterIdLst>
  <p:sldIdLst>
    <p:sldId id="262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</p:sldIdLst>
  <p:sldSz cx="9144000" cy="6858000" type="screen4x3"/>
  <p:notesSz cx="7099300" cy="102346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400" autoAdjust="0"/>
    <p:restoredTop sz="94660"/>
  </p:normalViewPr>
  <p:slideViewPr>
    <p:cSldViewPr>
      <p:cViewPr varScale="1">
        <p:scale>
          <a:sx n="159" d="100"/>
          <a:sy n="159" d="100"/>
        </p:scale>
        <p:origin x="1476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93" d="100"/>
          <a:sy n="93" d="100"/>
        </p:scale>
        <p:origin x="340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960BC3CE-3DC6-48EE-A131-04D020AF1818}" type="datetimeFigureOut">
              <a:rPr lang="cs-CZ" smtClean="0"/>
              <a:pPr/>
              <a:t>20.02.2024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28FDD85E-490B-4ECE-A416-B9AD062DD09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36547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93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2293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3ABDDB5-CE03-4D52-A0E8-CCFA987ECE64}" type="slidenum">
              <a:rPr altLang="en-US" smtClean="0"/>
              <a:pPr eaLnBrk="1" hangingPunct="1">
                <a:spcBef>
                  <a:spcPct val="0"/>
                </a:spcBef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72662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76C5BD4-6FCB-4F5B-A0D0-53A31D7D900B}" type="slidenum">
              <a:rPr altLang="en-US" smtClean="0"/>
              <a:pPr eaLnBrk="1" hangingPunct="1">
                <a:spcBef>
                  <a:spcPct val="0"/>
                </a:spcBef>
              </a:pPr>
              <a:t>2</a:t>
            </a:fld>
            <a:endParaRPr lang="en-US" altLang="en-US"/>
          </a:p>
        </p:txBody>
      </p:sp>
      <p:sp>
        <p:nvSpPr>
          <p:cNvPr id="230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227013"/>
            <a:ext cx="0" cy="0"/>
          </a:xfrm>
          <a:solidFill>
            <a:srgbClr val="FFFFFF"/>
          </a:solidFill>
          <a:ln/>
        </p:spPr>
      </p:sp>
      <p:sp>
        <p:nvSpPr>
          <p:cNvPr id="2304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1513" y="3236913"/>
            <a:ext cx="78073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1" hangingPunct="1"/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899155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0768E59-E569-4B83-8D97-8006C42FBF16}" type="slidenum">
              <a:rPr altLang="en-US" smtClean="0"/>
              <a:pPr eaLnBrk="1" hangingPunct="1"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231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227013"/>
            <a:ext cx="0" cy="0"/>
          </a:xfrm>
          <a:solidFill>
            <a:srgbClr val="FFFFFF"/>
          </a:solidFill>
          <a:ln/>
        </p:spPr>
      </p:sp>
      <p:sp>
        <p:nvSpPr>
          <p:cNvPr id="2314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1513" y="3236913"/>
            <a:ext cx="78073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1" hangingPunct="1"/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31705665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504175D-C6B3-4037-A125-29406F339124}" type="slidenum">
              <a:rPr altLang="en-US" smtClean="0"/>
              <a:pPr eaLnBrk="1" hangingPunct="1"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232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227013"/>
            <a:ext cx="0" cy="0"/>
          </a:xfrm>
          <a:solidFill>
            <a:srgbClr val="FFFFFF"/>
          </a:solidFill>
          <a:ln/>
        </p:spPr>
      </p:sp>
      <p:sp>
        <p:nvSpPr>
          <p:cNvPr id="2324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1513" y="3236913"/>
            <a:ext cx="78073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1" hangingPunct="1"/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6096223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45835D4-0D57-4773-A61C-D3FC629E0A5B}" type="slidenum">
              <a:rPr altLang="en-US" smtClean="0"/>
              <a:pPr eaLnBrk="1" hangingPunct="1"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233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227013"/>
            <a:ext cx="0" cy="0"/>
          </a:xfrm>
          <a:solidFill>
            <a:srgbClr val="FFFFFF"/>
          </a:solidFill>
          <a:ln/>
        </p:spPr>
      </p:sp>
      <p:sp>
        <p:nvSpPr>
          <p:cNvPr id="2334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1513" y="3236913"/>
            <a:ext cx="78073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1" hangingPunct="1"/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41705683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65B670D-E5BA-45A0-BBE1-25AA115C3A85}" type="slidenum">
              <a:rPr altLang="en-US" smtClean="0"/>
              <a:pPr eaLnBrk="1" hangingPunct="1">
                <a:spcBef>
                  <a:spcPct val="0"/>
                </a:spcBef>
              </a:pPr>
              <a:t>6</a:t>
            </a:fld>
            <a:endParaRPr lang="en-US" altLang="en-US"/>
          </a:p>
        </p:txBody>
      </p:sp>
      <p:sp>
        <p:nvSpPr>
          <p:cNvPr id="234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227013"/>
            <a:ext cx="0" cy="0"/>
          </a:xfrm>
          <a:solidFill>
            <a:srgbClr val="FFFFFF"/>
          </a:solidFill>
          <a:ln/>
        </p:spPr>
      </p:sp>
      <p:sp>
        <p:nvSpPr>
          <p:cNvPr id="2345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1513" y="3236913"/>
            <a:ext cx="78073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1" hangingPunct="1"/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26335137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4AB1DAF-84E5-45E7-9035-613CFC3396CF}" type="slidenum">
              <a:rPr altLang="en-US" smtClean="0"/>
              <a:pPr eaLnBrk="1" hangingPunct="1">
                <a:spcBef>
                  <a:spcPct val="0"/>
                </a:spcBef>
              </a:pPr>
              <a:t>7</a:t>
            </a:fld>
            <a:endParaRPr lang="en-US" altLang="en-US"/>
          </a:p>
        </p:txBody>
      </p:sp>
      <p:sp>
        <p:nvSpPr>
          <p:cNvPr id="235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227013"/>
            <a:ext cx="0" cy="0"/>
          </a:xfrm>
          <a:solidFill>
            <a:srgbClr val="FFFFFF"/>
          </a:solidFill>
          <a:ln/>
        </p:spPr>
      </p:sp>
      <p:sp>
        <p:nvSpPr>
          <p:cNvPr id="2355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1513" y="3236913"/>
            <a:ext cx="78073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1" hangingPunct="1"/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4453811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4AB1DAF-84E5-45E7-9035-613CFC3396CF}" type="slidenum">
              <a:rPr altLang="en-US" smtClean="0"/>
              <a:pPr eaLnBrk="1" hangingPunct="1">
                <a:spcBef>
                  <a:spcPct val="0"/>
                </a:spcBef>
              </a:pPr>
              <a:t>9</a:t>
            </a:fld>
            <a:endParaRPr lang="en-US" altLang="en-US"/>
          </a:p>
        </p:txBody>
      </p:sp>
      <p:sp>
        <p:nvSpPr>
          <p:cNvPr id="235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227013"/>
            <a:ext cx="0" cy="0"/>
          </a:xfrm>
          <a:solidFill>
            <a:srgbClr val="FFFFFF"/>
          </a:solidFill>
          <a:ln/>
        </p:spPr>
      </p:sp>
      <p:sp>
        <p:nvSpPr>
          <p:cNvPr id="2355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1513" y="3236913"/>
            <a:ext cx="78073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1" hangingPunct="1"/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26622341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4AB1DAF-84E5-45E7-9035-613CFC3396CF}" type="slidenum">
              <a:rPr altLang="en-US" smtClean="0"/>
              <a:pPr eaLnBrk="1" hangingPunct="1">
                <a:spcBef>
                  <a:spcPct val="0"/>
                </a:spcBef>
              </a:pPr>
              <a:t>10</a:t>
            </a:fld>
            <a:endParaRPr lang="en-US" altLang="en-US"/>
          </a:p>
        </p:txBody>
      </p:sp>
      <p:sp>
        <p:nvSpPr>
          <p:cNvPr id="235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227013"/>
            <a:ext cx="0" cy="0"/>
          </a:xfrm>
          <a:solidFill>
            <a:srgbClr val="FFFFFF"/>
          </a:solidFill>
          <a:ln/>
        </p:spPr>
      </p:sp>
      <p:sp>
        <p:nvSpPr>
          <p:cNvPr id="2355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1513" y="3236913"/>
            <a:ext cx="78073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1" hangingPunct="1"/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4180066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20.02.2024</a:t>
            </a:fld>
            <a:endParaRPr lang="cs-CZ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0" y="1988840"/>
            <a:ext cx="9144000" cy="288032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ide Com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6516216" y="548680"/>
            <a:ext cx="2520280" cy="590465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6372200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20.02.2024</a:t>
            </a:fld>
            <a:endParaRPr lang="cs-CZ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</p:spTree>
    <p:extLst>
      <p:ext uri="{BB962C8B-B14F-4D97-AF65-F5344CB8AC3E}">
        <p14:creationId xmlns:p14="http://schemas.microsoft.com/office/powerpoint/2010/main" val="3390563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alf Com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4644008" y="548680"/>
            <a:ext cx="4392488" cy="590465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4572000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20.02.2024</a:t>
            </a:fld>
            <a:endParaRPr lang="cs-CZ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</p:spTree>
    <p:extLst>
      <p:ext uri="{BB962C8B-B14F-4D97-AF65-F5344CB8AC3E}">
        <p14:creationId xmlns:p14="http://schemas.microsoft.com/office/powerpoint/2010/main" val="7313472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ottom Com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107504" y="4725144"/>
            <a:ext cx="8928992" cy="1728192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107504" y="4581128"/>
            <a:ext cx="8928992" cy="0"/>
          </a:xfrm>
          <a:prstGeom prst="line">
            <a:avLst/>
          </a:prstGeom>
          <a:ln w="508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20.02.2024</a:t>
            </a:fld>
            <a:endParaRPr lang="cs-CZ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7504" y="548680"/>
            <a:ext cx="8928992" cy="5976664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20.02.2024</a:t>
            </a:fld>
            <a:endParaRPr lang="cs-CZ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20.02.2024</a:t>
            </a:fld>
            <a:endParaRPr lang="cs-CZ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7504" y="476672"/>
            <a:ext cx="8928992" cy="6048672"/>
          </a:xfrm>
        </p:spPr>
        <p:txBody>
          <a:bodyPr vert="eaVert"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20.02.2024</a:t>
            </a:fld>
            <a:endParaRPr lang="cs-CZ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20.02.2024</a:t>
            </a:fld>
            <a:endParaRPr lang="cs-CZ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0" y="1988840"/>
            <a:ext cx="9144000" cy="288032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3244777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20.02.2024</a:t>
            </a:fld>
            <a:endParaRPr lang="cs-CZ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/>
        <p:txBody>
          <a:bodyPr anchor="ctr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5655479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20.02.2024</a:t>
            </a:fld>
            <a:endParaRPr lang="cs-CZ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sp>
        <p:nvSpPr>
          <p:cNvPr id="19" name="Title 18"/>
          <p:cNvSpPr>
            <a:spLocks noGrp="1"/>
          </p:cNvSpPr>
          <p:nvPr>
            <p:ph type="title"/>
          </p:nvPr>
        </p:nvSpPr>
        <p:spPr>
          <a:xfrm>
            <a:off x="0" y="3212976"/>
            <a:ext cx="9144000" cy="404664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6795211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107504" y="548680"/>
            <a:ext cx="4320480" cy="5904656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716016" y="548680"/>
            <a:ext cx="4320480" cy="5904656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572000" y="476672"/>
            <a:ext cx="0" cy="6048672"/>
          </a:xfrm>
          <a:prstGeom prst="line">
            <a:avLst/>
          </a:prstGeom>
          <a:ln w="508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20.02.2024</a:t>
            </a:fld>
            <a:endParaRPr lang="cs-CZ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336982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20.02.2024</a:t>
            </a:fld>
            <a:endParaRPr lang="cs-CZ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/>
        <p:txBody>
          <a:bodyPr anchor="ctr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9512" y="548680"/>
            <a:ext cx="4328220" cy="36004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 algn="r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4008" y="548680"/>
            <a:ext cx="4392488" cy="36004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kumimoji="0" lang="en-US" sz="2400" b="1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179512" y="980728"/>
            <a:ext cx="4316288" cy="554461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980728"/>
            <a:ext cx="4388296" cy="554461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4572000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20.02.2024</a:t>
            </a:fld>
            <a:endParaRPr lang="cs-CZ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65724109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iple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9512" y="548680"/>
            <a:ext cx="2736304" cy="36004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 algn="r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56176" y="548680"/>
            <a:ext cx="2880320" cy="36004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kumimoji="0" lang="en-US" sz="2400" b="1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179512" y="980728"/>
            <a:ext cx="2736304" cy="554461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6156176" y="980728"/>
            <a:ext cx="2880320" cy="554461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6084168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20.02.2024</a:t>
            </a:fld>
            <a:endParaRPr lang="cs-CZ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2987824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ontent Placeholder 12"/>
          <p:cNvSpPr>
            <a:spLocks noGrp="1"/>
          </p:cNvSpPr>
          <p:nvPr>
            <p:ph sz="quarter" idx="13"/>
          </p:nvPr>
        </p:nvSpPr>
        <p:spPr>
          <a:xfrm>
            <a:off x="3059832" y="977254"/>
            <a:ext cx="2952328" cy="554461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4"/>
          </p:nvPr>
        </p:nvSpPr>
        <p:spPr>
          <a:xfrm>
            <a:off x="3059832" y="548680"/>
            <a:ext cx="2952328" cy="36004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kumimoji="0" lang="en-US" sz="2400" b="1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52740674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20.02.2024</a:t>
            </a:fld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95686109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20.02.2024</a:t>
            </a:fld>
            <a:endParaRPr lang="cs-CZ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16936400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516216" y="548680"/>
            <a:ext cx="2520280" cy="5904656"/>
          </a:xfrm>
        </p:spPr>
        <p:txBody>
          <a:bodyPr vert="horz">
            <a:normAutofit/>
          </a:bodyPr>
          <a:lstStyle>
            <a:lvl1pPr marL="0" indent="0" algn="l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 kumimoji="0" lang="en-US" sz="2400" kern="120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algn="l" rtl="0" eaLnBrk="1" latinLnBrk="0" hangingPunct="1">
              <a:buFont typeface="Arial" pitchFamily="34" charset="0"/>
              <a:buChar char="•"/>
              <a:defRPr kumimoji="0"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eaLnBrk="1" latinLnBrk="0" hangingPunct="1">
              <a:buFont typeface="Arial" pitchFamily="34" charset="0"/>
              <a:buChar char="•"/>
              <a:defRPr kumimoji="0" lang="en-US" sz="1800" kern="120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3pPr>
            <a:lvl4pPr algn="l" rtl="0" eaLnBrk="1" latinLnBrk="0" hangingPunct="1">
              <a:buFont typeface="Arial" pitchFamily="34" charset="0"/>
              <a:buChar char="•"/>
              <a:defRPr kumimoji="0"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eaLnBrk="1" latinLnBrk="0" hangingPunct="1">
              <a:buNone/>
              <a:defRPr kumimoji="0" lang="en-US" sz="1400" b="1" kern="1200" dirty="0">
                <a:solidFill>
                  <a:schemeClr val="accent5"/>
                </a:solidFill>
                <a:latin typeface="Consolas" pitchFamily="49" charset="0"/>
                <a:ea typeface="+mn-ea"/>
                <a:cs typeface="Consolas" pitchFamily="49" charset="0"/>
              </a:defRPr>
            </a:lvl5pPr>
          </a:lstStyle>
          <a:p>
            <a:pPr marL="274320" lvl="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</a:pPr>
            <a:r>
              <a:rPr lang="en-US" dirty="0"/>
              <a:t>Click to edit Master text styles</a:t>
            </a:r>
          </a:p>
          <a:p>
            <a:pPr marL="548640" lvl="1" indent="-274320" algn="l" rtl="0" eaLnBrk="1" latinLnBrk="0" hangingPunct="1">
              <a:spcBef>
                <a:spcPts val="500"/>
              </a:spcBef>
              <a:buClr>
                <a:schemeClr val="tx1"/>
              </a:buClr>
              <a:buSzPct val="76000"/>
              <a:buFont typeface="Wingdings 3"/>
              <a:buChar char=""/>
            </a:pPr>
            <a:r>
              <a:rPr lang="en-US" dirty="0"/>
              <a:t>Second level</a:t>
            </a:r>
          </a:p>
          <a:p>
            <a:pPr marL="822960" lvl="2" indent="-228600" algn="l" rtl="0" eaLnBrk="1" latinLnBrk="0" hangingPunct="1">
              <a:spcBef>
                <a:spcPts val="500"/>
              </a:spcBef>
              <a:buClr>
                <a:schemeClr val="accent6"/>
              </a:buClr>
              <a:buSzPct val="76000"/>
              <a:buFont typeface="Wingdings" pitchFamily="2" charset="2"/>
              <a:buChar char="§"/>
            </a:pPr>
            <a:r>
              <a:rPr lang="en-US" dirty="0"/>
              <a:t>Third level</a:t>
            </a:r>
          </a:p>
          <a:p>
            <a:pPr marL="1097280" lvl="3" indent="-228600" algn="l" rtl="0" eaLnBrk="1" latinLnBrk="0" hangingPunct="1">
              <a:spcBef>
                <a:spcPts val="400"/>
              </a:spcBef>
              <a:buClr>
                <a:schemeClr val="tx1"/>
              </a:buClr>
              <a:buSzPct val="70000"/>
              <a:buFont typeface="Wingdings" pitchFamily="2" charset="2"/>
              <a:buChar char="§"/>
            </a:pPr>
            <a:r>
              <a:rPr lang="en-US" dirty="0"/>
              <a:t>Fourth level</a:t>
            </a:r>
          </a:p>
          <a:p>
            <a:pPr marL="180000" lvl="4" indent="-228600" algn="l" rtl="0" eaLnBrk="1" latinLnBrk="0" hangingPunct="1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/>
              <a:buNone/>
            </a:pPr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107504" y="548680"/>
            <a:ext cx="6120680" cy="590465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6372200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20.02.2024</a:t>
            </a:fld>
            <a:endParaRPr lang="cs-CZ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52298379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ide Com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6516216" y="548680"/>
            <a:ext cx="2520280" cy="590465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6372200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20.02.2024</a:t>
            </a:fld>
            <a:endParaRPr lang="cs-CZ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6993261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alf Com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4644008" y="548680"/>
            <a:ext cx="4392488" cy="590465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4572000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20.02.2024</a:t>
            </a:fld>
            <a:endParaRPr lang="cs-CZ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32309570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ottom Com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107504" y="4725144"/>
            <a:ext cx="8928992" cy="1728192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107504" y="4581128"/>
            <a:ext cx="8928992" cy="0"/>
          </a:xfrm>
          <a:prstGeom prst="line">
            <a:avLst/>
          </a:prstGeom>
          <a:ln w="508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20.02.2024</a:t>
            </a:fld>
            <a:endParaRPr lang="cs-CZ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88479970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7504" y="548680"/>
            <a:ext cx="8928992" cy="5976664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20.02.2024</a:t>
            </a:fld>
            <a:endParaRPr lang="cs-CZ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8066147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20.02.2024</a:t>
            </a:fld>
            <a:endParaRPr lang="cs-CZ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574501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20.02.2024</a:t>
            </a:fld>
            <a:endParaRPr lang="cs-CZ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sp>
        <p:nvSpPr>
          <p:cNvPr id="19" name="Title 18"/>
          <p:cNvSpPr>
            <a:spLocks noGrp="1"/>
          </p:cNvSpPr>
          <p:nvPr>
            <p:ph type="title"/>
          </p:nvPr>
        </p:nvSpPr>
        <p:spPr>
          <a:xfrm>
            <a:off x="0" y="3212976"/>
            <a:ext cx="9144000" cy="404664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7504" y="476672"/>
            <a:ext cx="8928992" cy="6048672"/>
          </a:xfrm>
        </p:spPr>
        <p:txBody>
          <a:bodyPr vert="eaVert"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20.02.2024</a:t>
            </a:fld>
            <a:endParaRPr lang="cs-CZ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66028428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1" name="Rectangle 1027"/>
          <p:cNvSpPr>
            <a:spLocks noGrp="1" noChangeArrowheads="1"/>
          </p:cNvSpPr>
          <p:nvPr>
            <p:ph type="ctrTitle"/>
          </p:nvPr>
        </p:nvSpPr>
        <p:spPr>
          <a:xfrm>
            <a:off x="0" y="1524000"/>
            <a:ext cx="9144000" cy="823913"/>
          </a:xfrm>
        </p:spPr>
        <p:txBody>
          <a:bodyPr/>
          <a:lstStyle>
            <a:lvl1pPr algn="ctr">
              <a:defRPr sz="4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65892" name="Rectangle 1028"/>
          <p:cNvSpPr>
            <a:spLocks noGrp="1" noChangeArrowheads="1"/>
          </p:cNvSpPr>
          <p:nvPr>
            <p:ph type="subTitle" idx="1"/>
          </p:nvPr>
        </p:nvSpPr>
        <p:spPr>
          <a:xfrm>
            <a:off x="152400" y="2667000"/>
            <a:ext cx="8839200" cy="3962400"/>
          </a:xfrm>
          <a:noFill/>
        </p:spPr>
        <p:txBody>
          <a:bodyPr/>
          <a:lstStyle>
            <a:lvl1pPr algn="ctr">
              <a:defRPr sz="3200">
                <a:solidFill>
                  <a:schemeClr val="bg1"/>
                </a:solidFill>
                <a:latin typeface="Arial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774839539"/>
      </p:ext>
    </p:extLst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7315200" cy="4572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52400" y="533400"/>
            <a:ext cx="8839200" cy="61722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A39DBE-DA53-4BB8-A854-D9C4CA29EB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444417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107504" y="548680"/>
            <a:ext cx="4320480" cy="5904656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716016" y="548680"/>
            <a:ext cx="4320480" cy="5904656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572000" y="476672"/>
            <a:ext cx="0" cy="6048672"/>
          </a:xfrm>
          <a:prstGeom prst="line">
            <a:avLst/>
          </a:prstGeom>
          <a:ln w="508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20.02.2024</a:t>
            </a:fld>
            <a:endParaRPr lang="cs-CZ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9512" y="548680"/>
            <a:ext cx="4328220" cy="36004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 algn="r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4008" y="548680"/>
            <a:ext cx="4392488" cy="36004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kumimoji="0" lang="en-US" sz="2400" b="1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179512" y="980728"/>
            <a:ext cx="4316288" cy="554461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980728"/>
            <a:ext cx="4388296" cy="554461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4572000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20.02.2024</a:t>
            </a:fld>
            <a:endParaRPr lang="cs-CZ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iple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9512" y="548680"/>
            <a:ext cx="2736304" cy="36004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 algn="r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56176" y="548680"/>
            <a:ext cx="2880320" cy="36004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kumimoji="0" lang="en-US" sz="2400" b="1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179512" y="980728"/>
            <a:ext cx="2736304" cy="554461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6156176" y="980728"/>
            <a:ext cx="2880320" cy="554461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6084168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20.02.2024</a:t>
            </a:fld>
            <a:endParaRPr lang="cs-CZ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2987824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ontent Placeholder 12"/>
          <p:cNvSpPr>
            <a:spLocks noGrp="1"/>
          </p:cNvSpPr>
          <p:nvPr>
            <p:ph sz="quarter" idx="13"/>
          </p:nvPr>
        </p:nvSpPr>
        <p:spPr>
          <a:xfrm>
            <a:off x="3059832" y="977254"/>
            <a:ext cx="2952328" cy="554461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4"/>
          </p:nvPr>
        </p:nvSpPr>
        <p:spPr>
          <a:xfrm>
            <a:off x="3059832" y="548680"/>
            <a:ext cx="2952328" cy="36004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kumimoji="0" lang="en-US" sz="2400" b="1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31382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20.02.2024</a:t>
            </a:fld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20.02.2024</a:t>
            </a:fld>
            <a:endParaRPr lang="cs-CZ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516216" y="548680"/>
            <a:ext cx="2520280" cy="5904656"/>
          </a:xfrm>
        </p:spPr>
        <p:txBody>
          <a:bodyPr vert="horz">
            <a:normAutofit/>
          </a:bodyPr>
          <a:lstStyle>
            <a:lvl1pPr marL="0" indent="0" algn="l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 kumimoji="0" lang="en-US" sz="2400" kern="120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algn="l" rtl="0" eaLnBrk="1" latinLnBrk="0" hangingPunct="1">
              <a:buFont typeface="Arial" pitchFamily="34" charset="0"/>
              <a:buChar char="•"/>
              <a:defRPr kumimoji="0"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eaLnBrk="1" latinLnBrk="0" hangingPunct="1">
              <a:buFont typeface="Arial" pitchFamily="34" charset="0"/>
              <a:buChar char="•"/>
              <a:defRPr kumimoji="0" lang="en-US" sz="1800" kern="120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3pPr>
            <a:lvl4pPr algn="l" rtl="0" eaLnBrk="1" latinLnBrk="0" hangingPunct="1">
              <a:buFont typeface="Arial" pitchFamily="34" charset="0"/>
              <a:buChar char="•"/>
              <a:defRPr kumimoji="0"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eaLnBrk="1" latinLnBrk="0" hangingPunct="1">
              <a:buNone/>
              <a:defRPr kumimoji="0" lang="en-US" sz="1400" b="1" kern="1200" dirty="0">
                <a:solidFill>
                  <a:schemeClr val="accent5"/>
                </a:solidFill>
                <a:latin typeface="Consolas" pitchFamily="49" charset="0"/>
                <a:ea typeface="+mn-ea"/>
                <a:cs typeface="Consolas" pitchFamily="49" charset="0"/>
              </a:defRPr>
            </a:lvl5pPr>
          </a:lstStyle>
          <a:p>
            <a:pPr marL="274320" lvl="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</a:pPr>
            <a:r>
              <a:rPr lang="en-US" dirty="0"/>
              <a:t>Click to edit Master text styles</a:t>
            </a:r>
          </a:p>
          <a:p>
            <a:pPr marL="548640" lvl="1" indent="-274320" algn="l" rtl="0" eaLnBrk="1" latinLnBrk="0" hangingPunct="1">
              <a:spcBef>
                <a:spcPts val="500"/>
              </a:spcBef>
              <a:buClr>
                <a:schemeClr val="tx1"/>
              </a:buClr>
              <a:buSzPct val="76000"/>
              <a:buFont typeface="Wingdings 3"/>
              <a:buChar char=""/>
            </a:pPr>
            <a:r>
              <a:rPr lang="en-US" dirty="0"/>
              <a:t>Second level</a:t>
            </a:r>
          </a:p>
          <a:p>
            <a:pPr marL="822960" lvl="2" indent="-228600" algn="l" rtl="0" eaLnBrk="1" latinLnBrk="0" hangingPunct="1">
              <a:spcBef>
                <a:spcPts val="500"/>
              </a:spcBef>
              <a:buClr>
                <a:schemeClr val="accent6"/>
              </a:buClr>
              <a:buSzPct val="76000"/>
              <a:buFont typeface="Wingdings" pitchFamily="2" charset="2"/>
              <a:buChar char="§"/>
            </a:pPr>
            <a:r>
              <a:rPr lang="en-US" dirty="0"/>
              <a:t>Third level</a:t>
            </a:r>
          </a:p>
          <a:p>
            <a:pPr marL="1097280" lvl="3" indent="-228600" algn="l" rtl="0" eaLnBrk="1" latinLnBrk="0" hangingPunct="1">
              <a:spcBef>
                <a:spcPts val="400"/>
              </a:spcBef>
              <a:buClr>
                <a:schemeClr val="tx1"/>
              </a:buClr>
              <a:buSzPct val="70000"/>
              <a:buFont typeface="Wingdings" pitchFamily="2" charset="2"/>
              <a:buChar char="§"/>
            </a:pPr>
            <a:r>
              <a:rPr lang="en-US" dirty="0"/>
              <a:t>Fourth level</a:t>
            </a:r>
          </a:p>
          <a:p>
            <a:pPr marL="180000" lvl="4" indent="-228600" algn="l" rtl="0" eaLnBrk="1" latinLnBrk="0" hangingPunct="1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/>
              <a:buNone/>
            </a:pPr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107504" y="548680"/>
            <a:ext cx="6120680" cy="590465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6372200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20.02.2024</a:t>
            </a:fld>
            <a:endParaRPr lang="cs-CZ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slideLayout" Target="../slideLayouts/slideLayout32.xml"/><Relationship Id="rId2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31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25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04664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none"/>
        </p:style>
        <p:txBody>
          <a:bodyPr vert="horz" anchor="ctr" anchorCtr="0">
            <a:noAutofit/>
          </a:bodyPr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107504" y="548680"/>
            <a:ext cx="8928992" cy="590465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/>
              <a:t>Click to edit Master text styles</a:t>
            </a:r>
            <a:r>
              <a:rPr kumimoji="0" lang="cs-CZ" dirty="0"/>
              <a:t> </a:t>
            </a:r>
            <a:r>
              <a:rPr kumimoji="0" lang="en-US" dirty="0"/>
              <a:t>!@#$%^&amp;*(){}|:"&lt;&gt;?</a:t>
            </a:r>
          </a:p>
          <a:p>
            <a:pPr lvl="1" eaLnBrk="1" latinLnBrk="0" hangingPunct="1"/>
            <a:r>
              <a:rPr kumimoji="0" lang="en-US" dirty="0"/>
              <a:t>Second level</a:t>
            </a:r>
            <a:r>
              <a:rPr kumimoji="0" lang="cs-CZ" dirty="0"/>
              <a:t> +</a:t>
            </a:r>
            <a:r>
              <a:rPr kumimoji="0" lang="cs-CZ" dirty="0" err="1"/>
              <a:t>ěščřžýáíéúů</a:t>
            </a:r>
            <a:endParaRPr kumimoji="0" lang="en-US" dirty="0"/>
          </a:p>
          <a:p>
            <a:pPr lvl="2" eaLnBrk="1" latinLnBrk="0" hangingPunct="1"/>
            <a:r>
              <a:rPr kumimoji="0" lang="en-US" dirty="0"/>
              <a:t>Third level</a:t>
            </a:r>
          </a:p>
          <a:p>
            <a:pPr lvl="3" eaLnBrk="1" latinLnBrk="0" hangingPunct="1"/>
            <a:r>
              <a:rPr kumimoji="0" lang="en-US" dirty="0"/>
              <a:t>Fourth level</a:t>
            </a:r>
          </a:p>
          <a:p>
            <a:pPr lvl="4" eaLnBrk="1" latinLnBrk="0" hangingPunct="1"/>
            <a:r>
              <a:rPr kumimoji="0" lang="en-US" dirty="0"/>
              <a:t>Fifth level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0" y="6597352"/>
            <a:ext cx="8604448" cy="260648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none"/>
        </p:style>
        <p:txBody>
          <a:bodyPr vert="horz" anchor="ctr" anchorCtr="0"/>
          <a:lstStyle>
            <a:lvl1pPr algn="l" eaLnBrk="1" latinLnBrk="0" hangingPunct="1">
              <a:defRPr kumimoji="0" sz="1000" b="0" cap="none" spc="0">
                <a:ln>
                  <a:noFill/>
                </a:ln>
                <a:solidFill>
                  <a:schemeClr val="bg1"/>
                </a:solidFill>
                <a:effectLst/>
              </a:defRPr>
            </a:lvl1pPr>
          </a:lstStyle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04448" y="6597352"/>
            <a:ext cx="539552" cy="260648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none"/>
        </p:style>
        <p:txBody>
          <a:bodyPr vert="horz" anchor="ctr" anchorCtr="0"/>
          <a:lstStyle>
            <a:lvl1pPr algn="l" eaLnBrk="1" latinLnBrk="0" hangingPunct="1">
              <a:defRPr kumimoji="0" sz="1000" b="0" cap="none" spc="0">
                <a:ln>
                  <a:noFill/>
                </a:ln>
                <a:solidFill>
                  <a:schemeClr val="bg1"/>
                </a:solidFill>
                <a:effectLst/>
              </a:defRPr>
            </a:lvl1pPr>
          </a:lstStyle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7452320" y="6597352"/>
            <a:ext cx="1136920" cy="2606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 b="0" cap="none" spc="0">
                <a:ln>
                  <a:noFill/>
                </a:ln>
                <a:solidFill>
                  <a:schemeClr val="bg1"/>
                </a:solidFill>
                <a:effectLst/>
              </a:defRPr>
            </a:lvl1pPr>
          </a:lstStyle>
          <a:p>
            <a:fld id="{E913C56C-3800-47C1-AF78-44E226C2CC5B}" type="datetime1">
              <a:rPr lang="cs-CZ" smtClean="0"/>
              <a:pPr/>
              <a:t>20.02.2024</a:t>
            </a:fld>
            <a:endParaRPr lang="cs-CZ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77" r:id="rId6"/>
    <p:sldLayoutId id="2147483666" r:id="rId7"/>
    <p:sldLayoutId id="2147483667" r:id="rId8"/>
    <p:sldLayoutId id="2147483668" r:id="rId9"/>
    <p:sldLayoutId id="2147483675" r:id="rId10"/>
    <p:sldLayoutId id="2147483676" r:id="rId11"/>
    <p:sldLayoutId id="2147483672" r:id="rId12"/>
    <p:sldLayoutId id="2147483669" r:id="rId13"/>
    <p:sldLayoutId id="2147483670" r:id="rId14"/>
    <p:sldLayoutId id="2147483671" r:id="rId15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2400" b="0" kern="1200" cap="none" spc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400" kern="1200">
          <a:solidFill>
            <a:schemeClr val="accent6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tx1"/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accent6"/>
        </a:buClr>
        <a:buSzPct val="76000"/>
        <a:buFont typeface="Wingdings" pitchFamily="2" charset="2"/>
        <a:buChar char="§"/>
        <a:defRPr kumimoji="0" sz="1800" kern="1200">
          <a:solidFill>
            <a:schemeClr val="accent6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tx1"/>
        </a:buClr>
        <a:buSzPct val="70000"/>
        <a:buFont typeface="Wingdings" pitchFamily="2" charset="2"/>
        <a:buChar char="§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80000" indent="-228600" algn="l" rtl="0" eaLnBrk="1" latinLnBrk="0" hangingPunct="1">
        <a:spcBef>
          <a:spcPts val="600"/>
        </a:spcBef>
        <a:spcAft>
          <a:spcPts val="600"/>
        </a:spcAft>
        <a:buClr>
          <a:schemeClr val="accent2"/>
        </a:buClr>
        <a:buSzPct val="70000"/>
        <a:buFont typeface="Wingdings"/>
        <a:buNone/>
        <a:defRPr kumimoji="0" lang="en-US" sz="1400" b="1" kern="1200" dirty="0">
          <a:solidFill>
            <a:schemeClr val="accent5"/>
          </a:solidFill>
          <a:latin typeface="Consolas" pitchFamily="49" charset="0"/>
          <a:ea typeface="+mn-ea"/>
          <a:cs typeface="Consolas" pitchFamily="49" charset="0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04664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none"/>
        </p:style>
        <p:txBody>
          <a:bodyPr vert="horz" anchor="ctr" anchorCtr="0">
            <a:noAutofit/>
          </a:bodyPr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107504" y="548680"/>
            <a:ext cx="8928992" cy="590465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/>
              <a:t>Click to edit Master text styles</a:t>
            </a:r>
            <a:r>
              <a:rPr kumimoji="0" lang="cs-CZ" dirty="0"/>
              <a:t> </a:t>
            </a:r>
            <a:r>
              <a:rPr kumimoji="0" lang="en-US" dirty="0"/>
              <a:t>!@#$%^&amp;*(){}|:"&lt;&gt;?</a:t>
            </a:r>
          </a:p>
          <a:p>
            <a:pPr lvl="1" eaLnBrk="1" latinLnBrk="0" hangingPunct="1"/>
            <a:r>
              <a:rPr kumimoji="0" lang="en-US" dirty="0"/>
              <a:t>Second level</a:t>
            </a:r>
            <a:r>
              <a:rPr kumimoji="0" lang="cs-CZ" dirty="0"/>
              <a:t> +</a:t>
            </a:r>
            <a:r>
              <a:rPr kumimoji="0" lang="cs-CZ" dirty="0" err="1"/>
              <a:t>ěščřžýáíéúů</a:t>
            </a:r>
            <a:endParaRPr kumimoji="0" lang="en-US" dirty="0"/>
          </a:p>
          <a:p>
            <a:pPr lvl="2" eaLnBrk="1" latinLnBrk="0" hangingPunct="1"/>
            <a:r>
              <a:rPr kumimoji="0" lang="en-US" dirty="0"/>
              <a:t>Third level</a:t>
            </a:r>
          </a:p>
          <a:p>
            <a:pPr lvl="3" eaLnBrk="1" latinLnBrk="0" hangingPunct="1"/>
            <a:r>
              <a:rPr kumimoji="0" lang="en-US" dirty="0"/>
              <a:t>Fourth level</a:t>
            </a:r>
          </a:p>
          <a:p>
            <a:pPr lvl="4" eaLnBrk="1" latinLnBrk="0" hangingPunct="1"/>
            <a:r>
              <a:rPr kumimoji="0" lang="en-US" dirty="0"/>
              <a:t>Fifth level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0" y="6597352"/>
            <a:ext cx="8604448" cy="260648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none"/>
        </p:style>
        <p:txBody>
          <a:bodyPr vert="horz" anchor="ctr" anchorCtr="0"/>
          <a:lstStyle>
            <a:lvl1pPr algn="l" eaLnBrk="1" latinLnBrk="0" hangingPunct="1">
              <a:defRPr kumimoji="0" sz="1000" b="0" cap="none" spc="0">
                <a:ln>
                  <a:noFill/>
                </a:ln>
                <a:solidFill>
                  <a:schemeClr val="bg1"/>
                </a:solidFill>
                <a:effectLst/>
              </a:defRPr>
            </a:lvl1pPr>
          </a:lstStyle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04448" y="6597352"/>
            <a:ext cx="539552" cy="260648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none"/>
        </p:style>
        <p:txBody>
          <a:bodyPr vert="horz" anchor="ctr" anchorCtr="0"/>
          <a:lstStyle>
            <a:lvl1pPr algn="l" eaLnBrk="1" latinLnBrk="0" hangingPunct="1">
              <a:defRPr kumimoji="0" sz="1000" b="0" cap="none" spc="0">
                <a:ln>
                  <a:noFill/>
                </a:ln>
                <a:solidFill>
                  <a:schemeClr val="bg1"/>
                </a:solidFill>
                <a:effectLst/>
              </a:defRPr>
            </a:lvl1pPr>
          </a:lstStyle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7452320" y="6597352"/>
            <a:ext cx="1136920" cy="2606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 b="0" cap="none" spc="0">
                <a:ln>
                  <a:noFill/>
                </a:ln>
                <a:solidFill>
                  <a:schemeClr val="bg1"/>
                </a:solidFill>
                <a:effectLst/>
              </a:defRPr>
            </a:lvl1pPr>
          </a:lstStyle>
          <a:p>
            <a:fld id="{E913C56C-3800-47C1-AF78-44E226C2CC5B}" type="datetime1">
              <a:rPr lang="cs-CZ" smtClean="0"/>
              <a:pPr/>
              <a:t>20.02.2024</a:t>
            </a:fld>
            <a:endParaRPr lang="cs-CZ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700735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2400" b="0" kern="1200" cap="none" spc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400" kern="1200">
          <a:solidFill>
            <a:schemeClr val="accent6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tx1"/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accent6"/>
        </a:buClr>
        <a:buSzPct val="76000"/>
        <a:buFont typeface="Wingdings" pitchFamily="2" charset="2"/>
        <a:buChar char="§"/>
        <a:defRPr kumimoji="0" sz="1800" kern="1200">
          <a:solidFill>
            <a:schemeClr val="accent6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tx1"/>
        </a:buClr>
        <a:buSzPct val="70000"/>
        <a:buFont typeface="Wingdings" pitchFamily="2" charset="2"/>
        <a:buChar char="§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80000" indent="-228600" algn="l" rtl="0" eaLnBrk="1" latinLnBrk="0" hangingPunct="1">
        <a:spcBef>
          <a:spcPts val="600"/>
        </a:spcBef>
        <a:spcAft>
          <a:spcPts val="600"/>
        </a:spcAft>
        <a:buClr>
          <a:schemeClr val="accent2"/>
        </a:buClr>
        <a:buSzPct val="70000"/>
        <a:buFont typeface="Wingdings"/>
        <a:buNone/>
        <a:defRPr kumimoji="0" lang="en-US" sz="1400" b="1" kern="1200" dirty="0">
          <a:solidFill>
            <a:schemeClr val="accent5"/>
          </a:solidFill>
          <a:latin typeface="Consolas" pitchFamily="49" charset="0"/>
          <a:ea typeface="+mn-ea"/>
          <a:cs typeface="Consolas" pitchFamily="49" charset="0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</p:cxnSp>
      <p:sp>
        <p:nvSpPr>
          <p:cNvPr id="231426" name="Rectangle 1026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1524000"/>
            <a:ext cx="9144000" cy="823913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4800" noProof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lvalue/rvalue</a:t>
            </a:r>
            <a:endParaRPr lang="cs-CZ" sz="4800" noProof="1">
              <a:solidFill>
                <a:srgbClr val="FFFF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4276" name="Rectangle 1027"/>
          <p:cNvSpPr>
            <a:spLocks noGrp="1" noChangeArrowheads="1"/>
          </p:cNvSpPr>
          <p:nvPr>
            <p:ph type="subTitle" idx="4294967295"/>
          </p:nvPr>
        </p:nvSpPr>
        <p:spPr>
          <a:xfrm>
            <a:off x="152400" y="2667000"/>
            <a:ext cx="8839200" cy="3962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/>
          <a:lstStyle/>
          <a:p>
            <a:pPr marL="0" indent="0" algn="ctr" eaLnBrk="1" hangingPunct="1">
              <a:buFont typeface="Wingdings" pitchFamily="2" charset="2"/>
              <a:buNone/>
            </a:pPr>
            <a:r>
              <a:rPr lang="en-US" altLang="en-US" sz="3200" noProof="1">
                <a:solidFill>
                  <a:schemeClr val="bg1"/>
                </a:solidFill>
                <a:latin typeface="Arial" charset="0"/>
              </a:rPr>
              <a:t>Perfect forwarding</a:t>
            </a:r>
          </a:p>
        </p:txBody>
      </p:sp>
    </p:spTree>
    <p:extLst>
      <p:ext uri="{BB962C8B-B14F-4D97-AF65-F5344CB8AC3E}">
        <p14:creationId xmlns:p14="http://schemas.microsoft.com/office/powerpoint/2010/main" val="23101334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</p:cxnSp>
      <p:sp>
        <p:nvSpPr>
          <p:cNvPr id="604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Forwarding (universal) references</a:t>
            </a:r>
            <a:endParaRPr lang="cs-CZ" altLang="en-US" noProof="1"/>
          </a:p>
        </p:txBody>
      </p:sp>
      <p:sp>
        <p:nvSpPr>
          <p:cNvPr id="60420" name="Rectangle 3"/>
          <p:cNvSpPr>
            <a:spLocks noGrp="1" noChangeArrowheads="1"/>
          </p:cNvSpPr>
          <p:nvPr>
            <p:ph type="body" idx="13"/>
          </p:nvPr>
        </p:nvSpPr>
        <p:spPr/>
        <p:txBody>
          <a:bodyPr>
            <a:normAutofit lnSpcReduction="10000"/>
          </a:bodyPr>
          <a:lstStyle/>
          <a:p>
            <a:pPr lvl="2"/>
            <a:r>
              <a:rPr lang="en-US" altLang="en-US" dirty="0"/>
              <a:t>In this example, T &amp;&amp; is </a:t>
            </a:r>
            <a:r>
              <a:rPr lang="en-US" altLang="en-US" b="1" dirty="0"/>
              <a:t>not </a:t>
            </a:r>
            <a:r>
              <a:rPr lang="en-US" altLang="en-US" dirty="0"/>
              <a:t>a forwarding reference</a:t>
            </a:r>
          </a:p>
          <a:p>
            <a:pPr lvl="4"/>
            <a:r>
              <a:rPr lang="en-US" altLang="en-US" dirty="0"/>
              <a:t>template&lt; </a:t>
            </a:r>
            <a:r>
              <a:rPr lang="en-US" altLang="en-US" dirty="0" err="1"/>
              <a:t>typename</a:t>
            </a:r>
            <a:r>
              <a:rPr lang="en-US" altLang="en-US" dirty="0"/>
              <a:t> </a:t>
            </a:r>
            <a:r>
              <a:rPr lang="cs-CZ" altLang="en-US" dirty="0"/>
              <a:t>T</a:t>
            </a:r>
            <a:r>
              <a:rPr lang="en-US" altLang="en-US" dirty="0"/>
              <a:t>&gt;</a:t>
            </a:r>
            <a:endParaRPr lang="cs-CZ" altLang="en-US" dirty="0"/>
          </a:p>
          <a:p>
            <a:pPr lvl="4"/>
            <a:r>
              <a:rPr lang="cs-CZ" altLang="en-US" dirty="0"/>
              <a:t>class </a:t>
            </a:r>
            <a:r>
              <a:rPr lang="en-US" altLang="en-US" dirty="0"/>
              <a:t>C {</a:t>
            </a:r>
          </a:p>
          <a:p>
            <a:pPr lvl="4"/>
            <a:r>
              <a:rPr lang="en-US" altLang="en-US" dirty="0"/>
              <a:t>  </a:t>
            </a:r>
            <a:r>
              <a:rPr lang="cs-CZ" altLang="en-US" dirty="0"/>
              <a:t>void f</a:t>
            </a:r>
            <a:r>
              <a:rPr lang="en-US" altLang="en-US" dirty="0"/>
              <a:t>( </a:t>
            </a:r>
            <a:r>
              <a:rPr lang="cs-CZ" altLang="en-US" dirty="0"/>
              <a:t>T </a:t>
            </a:r>
            <a:r>
              <a:rPr lang="en-US" altLang="en-US" dirty="0"/>
              <a:t>&amp;&amp; x) {</a:t>
            </a:r>
          </a:p>
          <a:p>
            <a:pPr lvl="4"/>
            <a:r>
              <a:rPr lang="en-US" altLang="en-US" dirty="0"/>
              <a:t>    g( </a:t>
            </a:r>
            <a:r>
              <a:rPr lang="cs-CZ" altLang="en-US" dirty="0"/>
              <a:t>std</a:t>
            </a:r>
            <a:r>
              <a:rPr lang="en-US" altLang="en-US" dirty="0"/>
              <a:t>::forward&lt; T&gt;( x));</a:t>
            </a:r>
          </a:p>
          <a:p>
            <a:pPr lvl="4"/>
            <a:r>
              <a:rPr lang="en-US" altLang="en-US" dirty="0"/>
              <a:t>  }</a:t>
            </a:r>
          </a:p>
          <a:p>
            <a:pPr lvl="4"/>
            <a:r>
              <a:rPr lang="en-US" altLang="en-US" dirty="0"/>
              <a:t>};</a:t>
            </a:r>
          </a:p>
          <a:p>
            <a:pPr lvl="4"/>
            <a:r>
              <a:rPr lang="en-US" altLang="en-US" dirty="0"/>
              <a:t>C&lt;X&gt; o; X lv;</a:t>
            </a:r>
          </a:p>
          <a:p>
            <a:pPr lvl="4"/>
            <a:r>
              <a:rPr lang="en-US" altLang="en-US" dirty="0" err="1"/>
              <a:t>o.f</a:t>
            </a:r>
            <a:r>
              <a:rPr lang="en-US" altLang="en-US" dirty="0"/>
              <a:t>( lv);	// error: cannot bind an </a:t>
            </a:r>
            <a:r>
              <a:rPr lang="en-US" altLang="en-US" dirty="0" err="1"/>
              <a:t>rvalue</a:t>
            </a:r>
            <a:r>
              <a:rPr lang="en-US" altLang="en-US" dirty="0"/>
              <a:t> reference to an </a:t>
            </a:r>
            <a:r>
              <a:rPr lang="en-US" altLang="en-US" dirty="0" err="1"/>
              <a:t>lvalue</a:t>
            </a:r>
            <a:endParaRPr lang="en-US" altLang="en-US" dirty="0"/>
          </a:p>
          <a:p>
            <a:pPr lvl="2"/>
            <a:r>
              <a:rPr lang="en-US" altLang="en-US" dirty="0"/>
              <a:t>The correct implementation</a:t>
            </a:r>
          </a:p>
          <a:p>
            <a:pPr lvl="4"/>
            <a:r>
              <a:rPr lang="en-US" altLang="en-US" dirty="0"/>
              <a:t>template&lt; </a:t>
            </a:r>
            <a:r>
              <a:rPr lang="en-US" altLang="en-US" dirty="0" err="1"/>
              <a:t>typename</a:t>
            </a:r>
            <a:r>
              <a:rPr lang="en-US" altLang="en-US" dirty="0"/>
              <a:t> </a:t>
            </a:r>
            <a:r>
              <a:rPr lang="cs-CZ" altLang="en-US" dirty="0"/>
              <a:t>T</a:t>
            </a:r>
            <a:r>
              <a:rPr lang="en-US" altLang="en-US" dirty="0"/>
              <a:t>&gt;</a:t>
            </a:r>
            <a:endParaRPr lang="cs-CZ" altLang="en-US" dirty="0"/>
          </a:p>
          <a:p>
            <a:pPr lvl="4"/>
            <a:r>
              <a:rPr lang="cs-CZ" altLang="en-US" dirty="0"/>
              <a:t>class </a:t>
            </a:r>
            <a:r>
              <a:rPr lang="en-US" altLang="en-US" dirty="0"/>
              <a:t>C {</a:t>
            </a:r>
          </a:p>
          <a:p>
            <a:pPr lvl="4"/>
            <a:r>
              <a:rPr lang="en-US" altLang="en-US" dirty="0"/>
              <a:t>  template&lt; </a:t>
            </a:r>
            <a:r>
              <a:rPr lang="en-US" altLang="en-US" dirty="0" err="1"/>
              <a:t>typename</a:t>
            </a:r>
            <a:r>
              <a:rPr lang="en-US" altLang="en-US" dirty="0"/>
              <a:t> T2&gt;</a:t>
            </a:r>
          </a:p>
          <a:p>
            <a:pPr lvl="4"/>
            <a:r>
              <a:rPr lang="en-US" altLang="en-US" dirty="0"/>
              <a:t>  </a:t>
            </a:r>
            <a:r>
              <a:rPr lang="cs-CZ" altLang="en-US" dirty="0"/>
              <a:t>void f</a:t>
            </a:r>
            <a:r>
              <a:rPr lang="en-US" altLang="en-US" dirty="0"/>
              <a:t>( </a:t>
            </a:r>
            <a:r>
              <a:rPr lang="cs-CZ" altLang="en-US" dirty="0"/>
              <a:t>T</a:t>
            </a:r>
            <a:r>
              <a:rPr lang="en-US" altLang="en-US" dirty="0"/>
              <a:t>2</a:t>
            </a:r>
            <a:r>
              <a:rPr lang="cs-CZ" altLang="en-US" dirty="0"/>
              <a:t> </a:t>
            </a:r>
            <a:r>
              <a:rPr lang="en-US" altLang="en-US" dirty="0"/>
              <a:t>&amp;&amp; x) {</a:t>
            </a:r>
          </a:p>
          <a:p>
            <a:pPr lvl="4"/>
            <a:r>
              <a:rPr lang="en-US" altLang="en-US" dirty="0"/>
              <a:t>    g( </a:t>
            </a:r>
            <a:r>
              <a:rPr lang="cs-CZ" altLang="en-US" dirty="0"/>
              <a:t>std</a:t>
            </a:r>
            <a:r>
              <a:rPr lang="en-US" altLang="en-US" dirty="0"/>
              <a:t>::forward&lt; T2&gt;( x));</a:t>
            </a:r>
          </a:p>
          <a:p>
            <a:pPr lvl="4"/>
            <a:r>
              <a:rPr lang="en-US" altLang="en-US" dirty="0"/>
              <a:t>  }</a:t>
            </a:r>
          </a:p>
          <a:p>
            <a:pPr lvl="4"/>
            <a:r>
              <a:rPr lang="en-US" altLang="en-US" dirty="0"/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1784634466"/>
      </p:ext>
    </p:extLst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</p:cxnSp>
      <p:sp>
        <p:nvSpPr>
          <p:cNvPr id="552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 dirty="0"/>
              <a:t>Perfect forwarding</a:t>
            </a:r>
            <a:r>
              <a:rPr lang="en-US" altLang="en-US" dirty="0"/>
              <a:t> - motivation</a:t>
            </a:r>
            <a:endParaRPr lang="cs-CZ" altLang="en-US" noProof="1"/>
          </a:p>
        </p:txBody>
      </p:sp>
      <p:sp>
        <p:nvSpPr>
          <p:cNvPr id="5530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533400"/>
            <a:ext cx="8839200" cy="6172200"/>
          </a:xfrm>
          <a:prstGeom prst="rect">
            <a:avLst/>
          </a:prstGeom>
        </p:spPr>
        <p:txBody>
          <a:bodyPr/>
          <a:lstStyle/>
          <a:p>
            <a:pPr lvl="1">
              <a:spcBef>
                <a:spcPct val="0"/>
              </a:spcBef>
            </a:pPr>
            <a:r>
              <a:rPr lang="en-US" altLang="en-US" dirty="0"/>
              <a:t>a not completely correct implementation of emplace</a:t>
            </a:r>
          </a:p>
          <a:p>
            <a:pPr marL="0" lvl="4" indent="-94320">
              <a:spcBef>
                <a:spcPct val="0"/>
              </a:spcBef>
              <a:buFont typeface="Wingdings" pitchFamily="2" charset="2"/>
              <a:buNone/>
            </a:pPr>
            <a:endParaRPr lang="en-US" altLang="en-US" dirty="0"/>
          </a:p>
          <a:p>
            <a:pPr marL="0" lvl="4" indent="-94320">
              <a:spcBef>
                <a:spcPct val="0"/>
              </a:spcBef>
              <a:buFont typeface="Wingdings" pitchFamily="2" charset="2"/>
              <a:buNone/>
            </a:pPr>
            <a:r>
              <a:rPr lang="en-US" altLang="en-US" dirty="0"/>
              <a:t>template&lt; </a:t>
            </a:r>
            <a:r>
              <a:rPr lang="en-US" altLang="en-US" dirty="0" err="1"/>
              <a:t>typename</a:t>
            </a:r>
            <a:r>
              <a:rPr lang="en-US" altLang="en-US" dirty="0"/>
              <a:t> ... </a:t>
            </a:r>
            <a:r>
              <a:rPr lang="en-US" altLang="en-US" dirty="0" err="1"/>
              <a:t>TList</a:t>
            </a:r>
            <a:r>
              <a:rPr lang="en-US" altLang="en-US" dirty="0"/>
              <a:t>&gt;</a:t>
            </a:r>
          </a:p>
          <a:p>
            <a:pPr marL="0" lvl="4" indent="-94320">
              <a:spcBef>
                <a:spcPct val="0"/>
              </a:spcBef>
              <a:buFont typeface="Wingdings" pitchFamily="2" charset="2"/>
              <a:buNone/>
            </a:pPr>
            <a:r>
              <a:rPr lang="cs-CZ" altLang="en-US" dirty="0"/>
              <a:t>iterator </a:t>
            </a:r>
            <a:r>
              <a:rPr lang="en-US" altLang="en-US" dirty="0"/>
              <a:t>emplace( </a:t>
            </a:r>
            <a:r>
              <a:rPr lang="en-US" altLang="en-US" dirty="0" err="1"/>
              <a:t>const_iterator</a:t>
            </a:r>
            <a:r>
              <a:rPr lang="en-US" altLang="en-US" dirty="0"/>
              <a:t> p, </a:t>
            </a:r>
            <a:r>
              <a:rPr lang="en-US" altLang="en-US" dirty="0" err="1"/>
              <a:t>TList</a:t>
            </a:r>
            <a:r>
              <a:rPr lang="en-US" altLang="en-US" dirty="0"/>
              <a:t> &amp;&amp; ... </a:t>
            </a:r>
            <a:r>
              <a:rPr lang="en-US" altLang="en-US" dirty="0" err="1"/>
              <a:t>plist</a:t>
            </a:r>
            <a:r>
              <a:rPr lang="en-US" altLang="en-US" dirty="0"/>
              <a:t>)</a:t>
            </a:r>
            <a:endParaRPr lang="cs-CZ" altLang="en-US" dirty="0"/>
          </a:p>
          <a:p>
            <a:pPr marL="0" lvl="4" indent="-94320">
              <a:spcBef>
                <a:spcPct val="0"/>
              </a:spcBef>
              <a:buFont typeface="Wingdings" pitchFamily="2" charset="2"/>
              <a:buNone/>
            </a:pPr>
            <a:r>
              <a:rPr lang="en-US" altLang="en-US" dirty="0"/>
              <a:t>{</a:t>
            </a:r>
          </a:p>
          <a:p>
            <a:pPr marL="0" lvl="4" indent="-94320">
              <a:spcBef>
                <a:spcPct val="0"/>
              </a:spcBef>
            </a:pPr>
            <a:r>
              <a:rPr lang="en-US" altLang="en-US" dirty="0"/>
              <a:t> </a:t>
            </a:r>
            <a:r>
              <a:rPr lang="cs-CZ" altLang="en-US" dirty="0"/>
              <a:t> void * </a:t>
            </a:r>
            <a:r>
              <a:rPr lang="en-US" altLang="en-US" dirty="0"/>
              <a:t>q</a:t>
            </a:r>
            <a:r>
              <a:rPr lang="cs-CZ" altLang="en-US" dirty="0"/>
              <a:t> </a:t>
            </a:r>
            <a:r>
              <a:rPr lang="en-US" altLang="en-US" dirty="0"/>
              <a:t>= /* the space for the new element */;</a:t>
            </a:r>
          </a:p>
          <a:p>
            <a:pPr marL="0" lvl="4" indent="-94320">
              <a:spcBef>
                <a:spcPct val="0"/>
              </a:spcBef>
              <a:buFont typeface="Wingdings" pitchFamily="2" charset="2"/>
              <a:buNone/>
            </a:pPr>
            <a:r>
              <a:rPr lang="en-US" altLang="en-US" dirty="0"/>
              <a:t> </a:t>
            </a:r>
          </a:p>
          <a:p>
            <a:pPr marL="0" lvl="4" indent="-94320">
              <a:spcBef>
                <a:spcPct val="0"/>
              </a:spcBef>
              <a:buFont typeface="Wingdings" pitchFamily="2" charset="2"/>
              <a:buNone/>
            </a:pPr>
            <a:r>
              <a:rPr lang="en-US" altLang="en-US" dirty="0"/>
              <a:t>  </a:t>
            </a:r>
            <a:r>
              <a:rPr lang="cs-CZ" altLang="en-US" dirty="0"/>
              <a:t>value</a:t>
            </a:r>
            <a:r>
              <a:rPr lang="en-US" altLang="en-US" dirty="0"/>
              <a:t>_type * r</a:t>
            </a:r>
            <a:r>
              <a:rPr lang="cs-CZ" altLang="en-US" dirty="0"/>
              <a:t> </a:t>
            </a:r>
            <a:r>
              <a:rPr lang="en-US" altLang="en-US" dirty="0"/>
              <a:t>= new( q) </a:t>
            </a:r>
            <a:r>
              <a:rPr lang="en-US" altLang="en-US" dirty="0" err="1"/>
              <a:t>value_type</a:t>
            </a:r>
            <a:r>
              <a:rPr lang="en-US" altLang="en-US" dirty="0"/>
              <a:t>( </a:t>
            </a:r>
            <a:r>
              <a:rPr lang="en-US" altLang="en-US" dirty="0" err="1"/>
              <a:t>plist</a:t>
            </a:r>
            <a:r>
              <a:rPr lang="en-US" altLang="en-US" dirty="0"/>
              <a:t> ...);</a:t>
            </a:r>
          </a:p>
          <a:p>
            <a:pPr marL="0" lvl="4" indent="-94320">
              <a:spcBef>
                <a:spcPct val="0"/>
              </a:spcBef>
              <a:buFont typeface="Wingdings" pitchFamily="2" charset="2"/>
              <a:buNone/>
            </a:pPr>
            <a:endParaRPr lang="en-US" altLang="en-US" dirty="0"/>
          </a:p>
          <a:p>
            <a:pPr marL="0" lvl="4" indent="-94320">
              <a:spcBef>
                <a:spcPct val="0"/>
              </a:spcBef>
              <a:buFont typeface="Wingdings" pitchFamily="2" charset="2"/>
              <a:buNone/>
            </a:pPr>
            <a:r>
              <a:rPr lang="en-US" altLang="en-US" dirty="0"/>
              <a:t>  /* ... */</a:t>
            </a:r>
          </a:p>
          <a:p>
            <a:pPr marL="0" lvl="4" indent="-94320">
              <a:spcBef>
                <a:spcPct val="0"/>
              </a:spcBef>
              <a:buFont typeface="Wingdings" pitchFamily="2" charset="2"/>
              <a:buNone/>
            </a:pPr>
            <a:r>
              <a:rPr lang="en-US" altLang="en-US" dirty="0"/>
              <a:t>}</a:t>
            </a:r>
          </a:p>
          <a:p>
            <a:pPr marL="0" indent="0" eaLnBrk="1" hangingPunct="1">
              <a:spcBef>
                <a:spcPct val="0"/>
              </a:spcBef>
              <a:buFont typeface="Wingdings" pitchFamily="2" charset="2"/>
              <a:buNone/>
            </a:pPr>
            <a:endParaRPr lang="cs-CZ" altLang="en-US" dirty="0"/>
          </a:p>
          <a:p>
            <a:r>
              <a:rPr lang="en-US" altLang="en-US" dirty="0"/>
              <a:t>Note: Decoupling allocation and construction</a:t>
            </a:r>
          </a:p>
          <a:p>
            <a:pPr lvl="1"/>
            <a:r>
              <a:rPr lang="cs-CZ" altLang="en-US" dirty="0"/>
              <a:t>new</a:t>
            </a:r>
            <a:r>
              <a:rPr lang="en-US" altLang="en-US" dirty="0"/>
              <a:t>( q) - </a:t>
            </a:r>
            <a:r>
              <a:rPr lang="cs-CZ" altLang="en-US" i="1" dirty="0"/>
              <a:t>placement new</a:t>
            </a:r>
            <a:endParaRPr lang="en-US" altLang="en-US" i="1" dirty="0"/>
          </a:p>
          <a:p>
            <a:pPr lvl="2"/>
            <a:r>
              <a:rPr lang="en-US" altLang="en-US" dirty="0"/>
              <a:t>run a constructor at the place pointed to by q</a:t>
            </a:r>
            <a:endParaRPr lang="cs-CZ" altLang="en-US" dirty="0"/>
          </a:p>
          <a:p>
            <a:pPr lvl="3"/>
            <a:r>
              <a:rPr lang="en-US" altLang="en-US" dirty="0"/>
              <a:t>returns q converted to </a:t>
            </a:r>
            <a:r>
              <a:rPr lang="en-US" altLang="en-US" dirty="0" err="1"/>
              <a:t>value_type</a:t>
            </a:r>
            <a:r>
              <a:rPr lang="en-US" altLang="en-US" dirty="0"/>
              <a:t> *</a:t>
            </a:r>
          </a:p>
          <a:p>
            <a:pPr lvl="2"/>
            <a:r>
              <a:rPr lang="en-US" altLang="en-US" dirty="0"/>
              <a:t>a special case of user-supplied allocator with an additional argument q</a:t>
            </a:r>
          </a:p>
          <a:p>
            <a:pPr marL="0" indent="0" eaLnBrk="1" hangingPunct="1">
              <a:spcBef>
                <a:spcPct val="0"/>
              </a:spcBef>
              <a:buFont typeface="Wingdings" pitchFamily="2" charset="2"/>
              <a:buNone/>
            </a:pPr>
            <a:endParaRPr lang="en-US" altLang="en-US" dirty="0"/>
          </a:p>
          <a:p>
            <a:pPr marL="0" lvl="4" indent="-94320">
              <a:spcBef>
                <a:spcPct val="0"/>
              </a:spcBef>
              <a:buFont typeface="Wingdings" pitchFamily="2" charset="2"/>
              <a:buNone/>
            </a:pPr>
            <a:r>
              <a:rPr lang="cs-CZ" altLang="en-US" dirty="0"/>
              <a:t>void * operator </a:t>
            </a:r>
            <a:r>
              <a:rPr lang="en-US" altLang="en-US" dirty="0"/>
              <a:t>new( </a:t>
            </a:r>
            <a:r>
              <a:rPr lang="cs-CZ" altLang="en-US" dirty="0"/>
              <a:t>std</a:t>
            </a:r>
            <a:r>
              <a:rPr lang="en-US" altLang="en-US" dirty="0"/>
              <a:t>::size, </a:t>
            </a:r>
            <a:r>
              <a:rPr lang="cs-CZ" altLang="en-US" dirty="0"/>
              <a:t>void * </a:t>
            </a:r>
            <a:r>
              <a:rPr lang="en-US" altLang="en-US" dirty="0"/>
              <a:t>q)</a:t>
            </a:r>
            <a:r>
              <a:rPr lang="cs-CZ" altLang="en-US" dirty="0"/>
              <a:t> </a:t>
            </a:r>
            <a:r>
              <a:rPr lang="en-US" altLang="en-US" dirty="0"/>
              <a:t>{ return q; }</a:t>
            </a:r>
          </a:p>
          <a:p>
            <a:pPr marL="0" indent="0" eaLnBrk="1" hangingPunct="1">
              <a:spcBef>
                <a:spcPct val="0"/>
              </a:spcBef>
              <a:buFont typeface="Wingdings" pitchFamily="2" charset="2"/>
              <a:buNone/>
            </a:pPr>
            <a:endParaRPr lang="cs-CZ" altLang="en-US" dirty="0"/>
          </a:p>
          <a:p>
            <a:pPr lvl="3" eaLnBrk="1" hangingPunct="1"/>
            <a:endParaRPr lang="en-US" altLang="en-US" dirty="0"/>
          </a:p>
          <a:p>
            <a:pPr lvl="2" eaLnBrk="1" hangingPunct="1"/>
            <a:endParaRPr lang="cs-CZ" altLang="en-US" dirty="0"/>
          </a:p>
          <a:p>
            <a:pPr lvl="3" eaLnBrk="1" hangingPunct="1"/>
            <a:endParaRPr lang="cs-CZ" altLang="en-US" dirty="0"/>
          </a:p>
          <a:p>
            <a:pPr marL="0" indent="0" eaLnBrk="1" hangingPunct="1">
              <a:spcBef>
                <a:spcPct val="0"/>
              </a:spcBef>
              <a:buFont typeface="Wingdings" pitchFamily="2" charset="2"/>
              <a:buNone/>
            </a:pPr>
            <a:endParaRPr lang="en-US" altLang="en-US" dirty="0"/>
          </a:p>
          <a:p>
            <a:pPr marL="0" indent="0" eaLnBrk="1" hangingPunct="1">
              <a:spcBef>
                <a:spcPct val="0"/>
              </a:spcBef>
              <a:buFont typeface="Wingdings" pitchFamily="2" charset="2"/>
              <a:buNone/>
            </a:pPr>
            <a:endParaRPr lang="en-US" altLang="en-US" dirty="0"/>
          </a:p>
          <a:p>
            <a:pPr marL="0" indent="0" eaLnBrk="1" hangingPunct="1">
              <a:spcBef>
                <a:spcPct val="0"/>
              </a:spcBef>
              <a:buFont typeface="Wingdings" pitchFamily="2" charset="2"/>
              <a:buNone/>
            </a:pPr>
            <a:endParaRPr lang="en-US" altLang="en-US" dirty="0"/>
          </a:p>
          <a:p>
            <a:pPr marL="0" indent="0" eaLnBrk="1" hangingPunct="1">
              <a:spcBef>
                <a:spcPct val="0"/>
              </a:spcBef>
              <a:buFont typeface="Wingdings" pitchFamily="2" charset="2"/>
              <a:buNone/>
            </a:pPr>
            <a:endParaRPr lang="en-US" altLang="en-US" dirty="0"/>
          </a:p>
          <a:p>
            <a:pPr marL="0" indent="0" eaLnBrk="1" hangingPunct="1">
              <a:spcBef>
                <a:spcPct val="0"/>
              </a:spcBef>
              <a:buFont typeface="Wingdings" pitchFamily="2" charset="2"/>
              <a:buNone/>
            </a:pPr>
            <a:endParaRPr lang="en-US" altLang="en-US" dirty="0"/>
          </a:p>
          <a:p>
            <a:pPr marL="0" indent="0" eaLnBrk="1" hangingPunct="1">
              <a:spcBef>
                <a:spcPct val="0"/>
              </a:spcBef>
              <a:buFont typeface="Wingdings" pitchFamily="2" charset="2"/>
              <a:buNone/>
            </a:pPr>
            <a:endParaRPr lang="en-US" altLang="en-US" dirty="0"/>
          </a:p>
          <a:p>
            <a:pPr marL="0" indent="0" eaLnBrk="1" hangingPunct="1">
              <a:spcBef>
                <a:spcPct val="0"/>
              </a:spcBef>
              <a:buFont typeface="Wingdings" pitchFamily="2" charset="2"/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93070010"/>
      </p:ext>
    </p:extLst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</p:cxnSp>
      <p:sp>
        <p:nvSpPr>
          <p:cNvPr id="563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 dirty="0"/>
              <a:t>Perfect forwarding</a:t>
            </a:r>
            <a:r>
              <a:rPr lang="en-US" altLang="en-US" dirty="0"/>
              <a:t> - motivation</a:t>
            </a:r>
            <a:endParaRPr lang="cs-CZ" altLang="en-US" noProof="1"/>
          </a:p>
        </p:txBody>
      </p:sp>
      <p:sp>
        <p:nvSpPr>
          <p:cNvPr id="5632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533400"/>
            <a:ext cx="8839200" cy="6172200"/>
          </a:xfrm>
          <a:prstGeom prst="rect">
            <a:avLst/>
          </a:prstGeom>
        </p:spPr>
        <p:txBody>
          <a:bodyPr/>
          <a:lstStyle/>
          <a:p>
            <a:pPr marL="0" lvl="4" indent="-94320">
              <a:spcBef>
                <a:spcPct val="0"/>
              </a:spcBef>
              <a:buFont typeface="Wingdings" pitchFamily="2" charset="2"/>
              <a:buNone/>
            </a:pPr>
            <a:endParaRPr lang="en-US" altLang="en-US" dirty="0"/>
          </a:p>
          <a:p>
            <a:pPr marL="0" lvl="4" indent="-94320">
              <a:spcBef>
                <a:spcPct val="0"/>
              </a:spcBef>
              <a:buFont typeface="Wingdings" pitchFamily="2" charset="2"/>
              <a:buNone/>
            </a:pPr>
            <a:r>
              <a:rPr lang="en-US" altLang="en-US" dirty="0"/>
              <a:t>template&lt; </a:t>
            </a:r>
            <a:r>
              <a:rPr lang="en-US" altLang="en-US" dirty="0" err="1"/>
              <a:t>typename</a:t>
            </a:r>
            <a:r>
              <a:rPr lang="en-US" altLang="en-US" dirty="0"/>
              <a:t> ... </a:t>
            </a:r>
            <a:r>
              <a:rPr lang="en-US" altLang="en-US" dirty="0" err="1"/>
              <a:t>TList</a:t>
            </a:r>
            <a:r>
              <a:rPr lang="en-US" altLang="en-US" dirty="0"/>
              <a:t>&gt;</a:t>
            </a:r>
          </a:p>
          <a:p>
            <a:pPr marL="0" lvl="4" indent="-94320">
              <a:spcBef>
                <a:spcPct val="0"/>
              </a:spcBef>
              <a:buFont typeface="Wingdings" pitchFamily="2" charset="2"/>
              <a:buNone/>
            </a:pPr>
            <a:r>
              <a:rPr lang="cs-CZ" altLang="en-US" dirty="0"/>
              <a:t>iterator </a:t>
            </a:r>
            <a:r>
              <a:rPr lang="en-US" altLang="en-US" dirty="0"/>
              <a:t>emplace( </a:t>
            </a:r>
            <a:r>
              <a:rPr lang="en-US" altLang="en-US" dirty="0" err="1"/>
              <a:t>const_iterator</a:t>
            </a:r>
            <a:r>
              <a:rPr lang="en-US" altLang="en-US" dirty="0"/>
              <a:t> p, </a:t>
            </a:r>
            <a:r>
              <a:rPr lang="en-US" altLang="en-US" dirty="0" err="1"/>
              <a:t>TList</a:t>
            </a:r>
            <a:r>
              <a:rPr lang="en-US" altLang="en-US" dirty="0"/>
              <a:t> &amp;&amp; ... </a:t>
            </a:r>
            <a:r>
              <a:rPr lang="en-US" altLang="en-US" dirty="0" err="1"/>
              <a:t>plist</a:t>
            </a:r>
            <a:r>
              <a:rPr lang="en-US" altLang="en-US" dirty="0"/>
              <a:t>)</a:t>
            </a:r>
            <a:endParaRPr lang="cs-CZ" altLang="en-US" dirty="0"/>
          </a:p>
          <a:p>
            <a:pPr marL="0" lvl="4" indent="-94320">
              <a:spcBef>
                <a:spcPct val="0"/>
              </a:spcBef>
              <a:buFont typeface="Wingdings" pitchFamily="2" charset="2"/>
              <a:buNone/>
            </a:pPr>
            <a:r>
              <a:rPr lang="en-US" altLang="en-US" dirty="0"/>
              <a:t>{</a:t>
            </a:r>
          </a:p>
          <a:p>
            <a:pPr marL="0" lvl="4" indent="-94320">
              <a:spcBef>
                <a:spcPct val="0"/>
              </a:spcBef>
              <a:buFont typeface="Wingdings" pitchFamily="2" charset="2"/>
              <a:buNone/>
            </a:pPr>
            <a:r>
              <a:rPr lang="cs-CZ" altLang="en-US" dirty="0"/>
              <a:t>  void * </a:t>
            </a:r>
            <a:r>
              <a:rPr lang="en-US" altLang="en-US" dirty="0"/>
              <a:t>q</a:t>
            </a:r>
            <a:r>
              <a:rPr lang="cs-CZ" altLang="en-US" dirty="0"/>
              <a:t> </a:t>
            </a:r>
            <a:r>
              <a:rPr lang="en-US" altLang="en-US" dirty="0"/>
              <a:t>= /* the space for the new element */;</a:t>
            </a:r>
          </a:p>
          <a:p>
            <a:pPr marL="0" lvl="4" indent="-94320">
              <a:spcBef>
                <a:spcPct val="0"/>
              </a:spcBef>
              <a:buFont typeface="Wingdings" pitchFamily="2" charset="2"/>
              <a:buNone/>
            </a:pPr>
            <a:endParaRPr lang="en-US" altLang="en-US" dirty="0"/>
          </a:p>
          <a:p>
            <a:pPr marL="0" lvl="4" indent="-94320">
              <a:spcBef>
                <a:spcPct val="0"/>
              </a:spcBef>
            </a:pPr>
            <a:r>
              <a:rPr lang="en-US" altLang="en-US" dirty="0"/>
              <a:t>  </a:t>
            </a:r>
            <a:r>
              <a:rPr lang="cs-CZ" altLang="en-US" dirty="0"/>
              <a:t>value</a:t>
            </a:r>
            <a:r>
              <a:rPr lang="en-US" altLang="en-US" dirty="0"/>
              <a:t>_type * r</a:t>
            </a:r>
            <a:r>
              <a:rPr lang="cs-CZ" altLang="en-US" dirty="0"/>
              <a:t> </a:t>
            </a:r>
            <a:r>
              <a:rPr lang="en-US" altLang="en-US" dirty="0"/>
              <a:t>= new( q) </a:t>
            </a:r>
            <a:r>
              <a:rPr lang="en-US" altLang="en-US" dirty="0" err="1"/>
              <a:t>value_type</a:t>
            </a:r>
            <a:r>
              <a:rPr lang="en-US" altLang="en-US" dirty="0"/>
              <a:t>( </a:t>
            </a:r>
            <a:r>
              <a:rPr lang="en-US" altLang="en-US" dirty="0" err="1"/>
              <a:t>plist</a:t>
            </a:r>
            <a:r>
              <a:rPr lang="en-US" altLang="en-US" dirty="0"/>
              <a:t> ...);</a:t>
            </a:r>
          </a:p>
          <a:p>
            <a:pPr marL="0" lvl="4" indent="-94320">
              <a:spcBef>
                <a:spcPct val="0"/>
              </a:spcBef>
            </a:pPr>
            <a:endParaRPr lang="en-US" altLang="en-US" dirty="0"/>
          </a:p>
          <a:p>
            <a:pPr marL="0" lvl="4" indent="-94320">
              <a:spcBef>
                <a:spcPct val="0"/>
              </a:spcBef>
              <a:buFont typeface="Wingdings" pitchFamily="2" charset="2"/>
              <a:buNone/>
            </a:pPr>
            <a:r>
              <a:rPr lang="en-US" altLang="en-US" dirty="0"/>
              <a:t>  /* ... */</a:t>
            </a:r>
          </a:p>
          <a:p>
            <a:pPr marL="0" lvl="4" indent="-94320">
              <a:spcBef>
                <a:spcPct val="0"/>
              </a:spcBef>
              <a:buFont typeface="Wingdings" pitchFamily="2" charset="2"/>
              <a:buNone/>
            </a:pPr>
            <a:r>
              <a:rPr lang="en-US" altLang="en-US" dirty="0"/>
              <a:t>}</a:t>
            </a:r>
          </a:p>
          <a:p>
            <a:pPr marL="0" lvl="4" indent="-94320">
              <a:spcBef>
                <a:spcPct val="0"/>
              </a:spcBef>
              <a:buFont typeface="Wingdings" pitchFamily="2" charset="2"/>
              <a:buNone/>
            </a:pPr>
            <a:endParaRPr lang="cs-CZ" altLang="en-US" dirty="0"/>
          </a:p>
          <a:p>
            <a:pPr marL="0" indent="0" eaLnBrk="1" hangingPunct="1">
              <a:spcBef>
                <a:spcPct val="0"/>
              </a:spcBef>
              <a:buFont typeface="Wingdings" pitchFamily="2" charset="2"/>
              <a:buNone/>
            </a:pPr>
            <a:endParaRPr lang="cs-CZ" altLang="en-US" dirty="0"/>
          </a:p>
          <a:p>
            <a:pPr lvl="1"/>
            <a:r>
              <a:rPr lang="en-US" altLang="en-US" dirty="0"/>
              <a:t>How the emplace arguments are passed to the constructor</a:t>
            </a:r>
            <a:r>
              <a:rPr lang="cs-CZ" altLang="en-US" dirty="0"/>
              <a:t>?</a:t>
            </a:r>
          </a:p>
          <a:p>
            <a:pPr lvl="2"/>
            <a:r>
              <a:rPr lang="en-US" altLang="en-US" dirty="0"/>
              <a:t>Pass by reference for speed, but </a:t>
            </a:r>
            <a:r>
              <a:rPr lang="en-US" altLang="en-US" dirty="0" err="1"/>
              <a:t>lvalue</a:t>
            </a:r>
            <a:r>
              <a:rPr lang="en-US" altLang="en-US" dirty="0"/>
              <a:t> or </a:t>
            </a:r>
            <a:r>
              <a:rPr lang="en-US" altLang="en-US" dirty="0" err="1"/>
              <a:t>rvalue</a:t>
            </a:r>
            <a:r>
              <a:rPr lang="en-US" altLang="en-US" dirty="0"/>
              <a:t>?</a:t>
            </a:r>
          </a:p>
          <a:p>
            <a:pPr lvl="3"/>
            <a:r>
              <a:rPr lang="en-US" altLang="en-US" dirty="0"/>
              <a:t>Pass an </a:t>
            </a:r>
            <a:r>
              <a:rPr lang="en-US" altLang="en-US" dirty="0" err="1"/>
              <a:t>rvalue</a:t>
            </a:r>
            <a:r>
              <a:rPr lang="en-US" altLang="en-US" dirty="0"/>
              <a:t> as </a:t>
            </a:r>
            <a:r>
              <a:rPr lang="en-US" altLang="en-US" dirty="0" err="1"/>
              <a:t>rvalue</a:t>
            </a:r>
            <a:r>
              <a:rPr lang="en-US" altLang="en-US" dirty="0"/>
              <a:t>-reference to allow move</a:t>
            </a:r>
          </a:p>
          <a:p>
            <a:pPr lvl="3"/>
            <a:r>
              <a:rPr lang="en-US" altLang="en-US" dirty="0"/>
              <a:t>Never pass an </a:t>
            </a:r>
            <a:r>
              <a:rPr lang="cs-CZ" altLang="en-US" dirty="0"/>
              <a:t>lvalue </a:t>
            </a:r>
            <a:r>
              <a:rPr lang="en-US" altLang="en-US" dirty="0"/>
              <a:t>as a </a:t>
            </a:r>
            <a:r>
              <a:rPr lang="cs-CZ" altLang="en-US" dirty="0"/>
              <a:t>rvalue-reference</a:t>
            </a:r>
            <a:endParaRPr lang="en-US" altLang="en-US" dirty="0"/>
          </a:p>
          <a:p>
            <a:pPr lvl="3"/>
            <a:r>
              <a:rPr lang="en-US" altLang="en-US" dirty="0"/>
              <a:t>Properly propagate </a:t>
            </a:r>
            <a:r>
              <a:rPr lang="en-US" altLang="en-US" dirty="0" err="1"/>
              <a:t>const</a:t>
            </a:r>
            <a:r>
              <a:rPr lang="en-US" altLang="en-US" dirty="0"/>
              <a:t>-ness of </a:t>
            </a:r>
            <a:r>
              <a:rPr lang="en-US" altLang="en-US" dirty="0" err="1"/>
              <a:t>lvalues</a:t>
            </a:r>
            <a:endParaRPr lang="en-US" altLang="en-US" dirty="0"/>
          </a:p>
          <a:p>
            <a:pPr lvl="2"/>
            <a:r>
              <a:rPr lang="en-US" altLang="en-US" dirty="0"/>
              <a:t>Three ways of passing required:</a:t>
            </a:r>
            <a:r>
              <a:rPr lang="cs-CZ" altLang="en-US" dirty="0"/>
              <a:t> </a:t>
            </a:r>
            <a:r>
              <a:rPr lang="cs-CZ" altLang="en-US" dirty="0">
                <a:solidFill>
                  <a:srgbClr val="FF0000"/>
                </a:solidFill>
              </a:rPr>
              <a:t>T</a:t>
            </a:r>
            <a:r>
              <a:rPr lang="en-US" altLang="en-US" dirty="0">
                <a:solidFill>
                  <a:srgbClr val="FF0000"/>
                </a:solidFill>
              </a:rPr>
              <a:t> &amp;, </a:t>
            </a:r>
            <a:r>
              <a:rPr lang="cs-CZ" altLang="en-US" dirty="0">
                <a:solidFill>
                  <a:srgbClr val="FF0000"/>
                </a:solidFill>
              </a:rPr>
              <a:t>const T</a:t>
            </a:r>
            <a:r>
              <a:rPr lang="en-US" altLang="en-US" dirty="0">
                <a:solidFill>
                  <a:srgbClr val="FF0000"/>
                </a:solidFill>
              </a:rPr>
              <a:t> &amp;, </a:t>
            </a:r>
            <a:r>
              <a:rPr lang="cs-CZ" altLang="en-US" dirty="0">
                <a:solidFill>
                  <a:srgbClr val="FF0000"/>
                </a:solidFill>
              </a:rPr>
              <a:t>T</a:t>
            </a:r>
            <a:r>
              <a:rPr lang="en-US" altLang="en-US" dirty="0">
                <a:solidFill>
                  <a:srgbClr val="FF0000"/>
                </a:solidFill>
              </a:rPr>
              <a:t> &amp;&amp;</a:t>
            </a:r>
            <a:endParaRPr lang="cs-CZ" altLang="en-US" dirty="0">
              <a:solidFill>
                <a:srgbClr val="FF0000"/>
              </a:solidFill>
            </a:endParaRPr>
          </a:p>
          <a:p>
            <a:pPr lvl="3"/>
            <a:r>
              <a:rPr lang="en-US" altLang="en-US" dirty="0"/>
              <a:t>The number of emplace variants would be exponential</a:t>
            </a:r>
          </a:p>
          <a:p>
            <a:pPr lvl="2"/>
            <a:endParaRPr lang="en-US" altLang="en-US" dirty="0"/>
          </a:p>
          <a:p>
            <a:pPr lvl="2" eaLnBrk="1" hangingPunct="1"/>
            <a:endParaRPr lang="cs-CZ" altLang="en-US" dirty="0"/>
          </a:p>
          <a:p>
            <a:pPr lvl="3" eaLnBrk="1" hangingPunct="1"/>
            <a:endParaRPr lang="cs-CZ" altLang="en-US" dirty="0"/>
          </a:p>
          <a:p>
            <a:pPr marL="0" indent="0" eaLnBrk="1" hangingPunct="1">
              <a:spcBef>
                <a:spcPct val="0"/>
              </a:spcBef>
              <a:buFont typeface="Wingdings" pitchFamily="2" charset="2"/>
              <a:buNone/>
            </a:pPr>
            <a:endParaRPr lang="en-US" altLang="en-US" dirty="0"/>
          </a:p>
          <a:p>
            <a:pPr marL="0" indent="0" eaLnBrk="1" hangingPunct="1">
              <a:spcBef>
                <a:spcPct val="0"/>
              </a:spcBef>
              <a:buFont typeface="Wingdings" pitchFamily="2" charset="2"/>
              <a:buNone/>
            </a:pPr>
            <a:endParaRPr lang="en-US" altLang="en-US" dirty="0"/>
          </a:p>
          <a:p>
            <a:pPr marL="0" indent="0" eaLnBrk="1" hangingPunct="1">
              <a:spcBef>
                <a:spcPct val="0"/>
              </a:spcBef>
              <a:buFont typeface="Wingdings" pitchFamily="2" charset="2"/>
              <a:buNone/>
            </a:pPr>
            <a:endParaRPr lang="en-US" altLang="en-US" dirty="0"/>
          </a:p>
          <a:p>
            <a:pPr marL="0" indent="0" eaLnBrk="1" hangingPunct="1">
              <a:spcBef>
                <a:spcPct val="0"/>
              </a:spcBef>
              <a:buFont typeface="Wingdings" pitchFamily="2" charset="2"/>
              <a:buNone/>
            </a:pPr>
            <a:endParaRPr lang="en-US" altLang="en-US" dirty="0"/>
          </a:p>
          <a:p>
            <a:pPr marL="0" indent="0" eaLnBrk="1" hangingPunct="1">
              <a:spcBef>
                <a:spcPct val="0"/>
              </a:spcBef>
              <a:buFont typeface="Wingdings" pitchFamily="2" charset="2"/>
              <a:buNone/>
            </a:pPr>
            <a:endParaRPr lang="en-US" altLang="en-US" dirty="0"/>
          </a:p>
          <a:p>
            <a:pPr marL="0" indent="0" eaLnBrk="1" hangingPunct="1">
              <a:spcBef>
                <a:spcPct val="0"/>
              </a:spcBef>
              <a:buFont typeface="Wingdings" pitchFamily="2" charset="2"/>
              <a:buNone/>
            </a:pPr>
            <a:endParaRPr lang="en-US" altLang="en-US" dirty="0"/>
          </a:p>
          <a:p>
            <a:pPr marL="0" indent="0" eaLnBrk="1" hangingPunct="1">
              <a:spcBef>
                <a:spcPct val="0"/>
              </a:spcBef>
              <a:buFont typeface="Wingdings" pitchFamily="2" charset="2"/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8323298"/>
      </p:ext>
    </p:extLst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</p:cxnSp>
      <p:sp>
        <p:nvSpPr>
          <p:cNvPr id="573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 dirty="0"/>
              <a:t>Perfect forwarding</a:t>
            </a:r>
            <a:r>
              <a:rPr lang="en-US" altLang="en-US" dirty="0"/>
              <a:t> - rules</a:t>
            </a:r>
            <a:endParaRPr lang="cs-CZ" altLang="en-US" noProof="1"/>
          </a:p>
        </p:txBody>
      </p:sp>
      <p:sp>
        <p:nvSpPr>
          <p:cNvPr id="5734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533400"/>
            <a:ext cx="8839200" cy="617220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lvl="2"/>
            <a:r>
              <a:rPr lang="en-US" altLang="en-US" dirty="0"/>
              <a:t>Reference collapsing rules</a:t>
            </a:r>
            <a:endParaRPr lang="cs-CZ" altLang="en-US" dirty="0"/>
          </a:p>
          <a:p>
            <a:pPr lvl="3"/>
            <a:r>
              <a:rPr lang="en-US" altLang="en-US" dirty="0"/>
              <a:t>Applied only when template inference is involved</a:t>
            </a:r>
            <a:endParaRPr lang="cs-CZ" altLang="en-US" dirty="0"/>
          </a:p>
          <a:p>
            <a:pPr lvl="2"/>
            <a:endParaRPr lang="cs-CZ" altLang="en-US" dirty="0"/>
          </a:p>
          <a:p>
            <a:pPr marL="0" indent="0">
              <a:spcBef>
                <a:spcPct val="0"/>
              </a:spcBef>
              <a:buFont typeface="Wingdings" pitchFamily="2" charset="2"/>
              <a:buNone/>
            </a:pPr>
            <a:endParaRPr lang="en-US" altLang="en-US" dirty="0"/>
          </a:p>
          <a:p>
            <a:pPr lvl="2"/>
            <a:endParaRPr lang="cs-CZ" altLang="en-US" dirty="0"/>
          </a:p>
          <a:p>
            <a:pPr lvl="2"/>
            <a:endParaRPr lang="en-US" altLang="en-US" dirty="0"/>
          </a:p>
          <a:p>
            <a:pPr lvl="2"/>
            <a:endParaRPr lang="en-US" altLang="en-US" dirty="0"/>
          </a:p>
          <a:p>
            <a:pPr lvl="2"/>
            <a:endParaRPr lang="en-US" altLang="en-US" dirty="0"/>
          </a:p>
          <a:p>
            <a:pPr lvl="2"/>
            <a:r>
              <a:rPr lang="en-US" altLang="en-US" dirty="0"/>
              <a:t>“Forwarding reference”, also called "Universal reference"</a:t>
            </a:r>
          </a:p>
          <a:p>
            <a:pPr lvl="3"/>
            <a:r>
              <a:rPr lang="en-US" altLang="en-US" dirty="0"/>
              <a:t>T &amp;&amp; where T is a template argument</a:t>
            </a:r>
            <a:endParaRPr lang="cs-CZ" altLang="en-US" dirty="0"/>
          </a:p>
          <a:p>
            <a:pPr marL="0" lvl="4" indent="-94320">
              <a:spcBef>
                <a:spcPct val="0"/>
              </a:spcBef>
              <a:buFont typeface="Wingdings" pitchFamily="2" charset="2"/>
              <a:buNone/>
            </a:pPr>
            <a:r>
              <a:rPr lang="en-US" altLang="en-US" dirty="0"/>
              <a:t>template&lt; </a:t>
            </a:r>
            <a:r>
              <a:rPr lang="en-US" altLang="en-US" dirty="0" err="1"/>
              <a:t>typename</a:t>
            </a:r>
            <a:r>
              <a:rPr lang="en-US" altLang="en-US" dirty="0"/>
              <a:t> </a:t>
            </a:r>
            <a:r>
              <a:rPr lang="cs-CZ" altLang="en-US" dirty="0"/>
              <a:t>T</a:t>
            </a:r>
            <a:r>
              <a:rPr lang="en-US" altLang="en-US" dirty="0"/>
              <a:t>&gt;</a:t>
            </a:r>
            <a:r>
              <a:rPr lang="cs-CZ" altLang="en-US" dirty="0"/>
              <a:t> void f</a:t>
            </a:r>
            <a:r>
              <a:rPr lang="en-US" altLang="en-US" dirty="0"/>
              <a:t>( </a:t>
            </a:r>
            <a:r>
              <a:rPr lang="cs-CZ" altLang="en-US" dirty="0"/>
              <a:t>T </a:t>
            </a:r>
            <a:r>
              <a:rPr lang="en-US" altLang="en-US" dirty="0"/>
              <a:t>&amp;&amp; p);</a:t>
            </a:r>
          </a:p>
          <a:p>
            <a:pPr marL="0" lvl="4" indent="-94320">
              <a:spcBef>
                <a:spcPct val="0"/>
              </a:spcBef>
              <a:buFont typeface="Wingdings" pitchFamily="2" charset="2"/>
              <a:buNone/>
            </a:pPr>
            <a:endParaRPr lang="en-US" altLang="en-US" dirty="0"/>
          </a:p>
          <a:p>
            <a:pPr marL="0" lvl="4" indent="-94320">
              <a:spcBef>
                <a:spcPct val="0"/>
              </a:spcBef>
              <a:buFont typeface="Wingdings" pitchFamily="2" charset="2"/>
              <a:buNone/>
            </a:pPr>
            <a:r>
              <a:rPr lang="en-US" altLang="en-US" dirty="0"/>
              <a:t>X lv;</a:t>
            </a:r>
          </a:p>
          <a:p>
            <a:pPr marL="0" lvl="4" indent="-94320">
              <a:spcBef>
                <a:spcPct val="0"/>
              </a:spcBef>
              <a:buFont typeface="Wingdings" pitchFamily="2" charset="2"/>
              <a:buNone/>
            </a:pPr>
            <a:r>
              <a:rPr lang="en-US" altLang="en-US" dirty="0"/>
              <a:t>f( lv);</a:t>
            </a:r>
          </a:p>
          <a:p>
            <a:pPr lvl="2"/>
            <a:r>
              <a:rPr lang="en-US" altLang="en-US" dirty="0"/>
              <a:t>When the actual argument is an</a:t>
            </a:r>
            <a:r>
              <a:rPr lang="cs-CZ" altLang="en-US" dirty="0"/>
              <a:t> lvalue</a:t>
            </a:r>
            <a:r>
              <a:rPr lang="en-US" altLang="en-US" dirty="0"/>
              <a:t> of type X</a:t>
            </a:r>
            <a:endParaRPr lang="cs-CZ" altLang="en-US" dirty="0"/>
          </a:p>
          <a:p>
            <a:pPr lvl="3"/>
            <a:r>
              <a:rPr lang="en-US" altLang="en-US" dirty="0"/>
              <a:t>Compiler uses </a:t>
            </a:r>
            <a:r>
              <a:rPr lang="cs-CZ" altLang="en-US" dirty="0">
                <a:solidFill>
                  <a:srgbClr val="FF0000"/>
                </a:solidFill>
              </a:rPr>
              <a:t>T </a:t>
            </a:r>
            <a:r>
              <a:rPr lang="en-US" altLang="en-US" dirty="0">
                <a:solidFill>
                  <a:srgbClr val="FF0000"/>
                </a:solidFill>
              </a:rPr>
              <a:t>= X &amp;</a:t>
            </a:r>
            <a:r>
              <a:rPr lang="en-US" altLang="en-US" dirty="0"/>
              <a:t>, type of p is then</a:t>
            </a:r>
            <a:r>
              <a:rPr lang="cs-CZ" altLang="en-US" dirty="0"/>
              <a:t> </a:t>
            </a:r>
            <a:r>
              <a:rPr lang="cs-CZ" altLang="en-US" dirty="0">
                <a:solidFill>
                  <a:srgbClr val="FF0000"/>
                </a:solidFill>
              </a:rPr>
              <a:t>X </a:t>
            </a:r>
            <a:r>
              <a:rPr lang="en-US" altLang="en-US" dirty="0">
                <a:solidFill>
                  <a:srgbClr val="FF0000"/>
                </a:solidFill>
              </a:rPr>
              <a:t>&amp; </a:t>
            </a:r>
            <a:r>
              <a:rPr lang="en-US" altLang="en-US" dirty="0"/>
              <a:t>due to collapsing rules</a:t>
            </a:r>
            <a:endParaRPr lang="cs-CZ" altLang="en-US" dirty="0">
              <a:solidFill>
                <a:srgbClr val="FF0000"/>
              </a:solidFill>
            </a:endParaRPr>
          </a:p>
          <a:p>
            <a:pPr marL="0" indent="0" eaLnBrk="1" hangingPunct="1">
              <a:spcBef>
                <a:spcPct val="0"/>
              </a:spcBef>
              <a:buFont typeface="Wingdings" pitchFamily="2" charset="2"/>
              <a:buNone/>
            </a:pPr>
            <a:endParaRPr lang="en-US" altLang="en-US" dirty="0"/>
          </a:p>
          <a:p>
            <a:pPr marL="0" lvl="4" indent="-94320">
              <a:spcBef>
                <a:spcPct val="0"/>
              </a:spcBef>
              <a:buFont typeface="Wingdings" pitchFamily="2" charset="2"/>
              <a:buNone/>
            </a:pPr>
            <a:r>
              <a:rPr lang="en-US" altLang="en-US" dirty="0"/>
              <a:t>f( </a:t>
            </a:r>
            <a:r>
              <a:rPr lang="en-US" altLang="en-US" dirty="0" err="1"/>
              <a:t>std</a:t>
            </a:r>
            <a:r>
              <a:rPr lang="en-US" altLang="en-US" dirty="0"/>
              <a:t>::move( lv));</a:t>
            </a:r>
          </a:p>
          <a:p>
            <a:pPr lvl="2"/>
            <a:r>
              <a:rPr lang="en-US" altLang="en-US" dirty="0"/>
              <a:t>When the actual argument is an</a:t>
            </a:r>
            <a:r>
              <a:rPr lang="cs-CZ" altLang="en-US" dirty="0"/>
              <a:t> </a:t>
            </a:r>
            <a:r>
              <a:rPr lang="en-US" altLang="en-US" dirty="0"/>
              <a:t>r</a:t>
            </a:r>
            <a:r>
              <a:rPr lang="cs-CZ" altLang="en-US" dirty="0"/>
              <a:t>value</a:t>
            </a:r>
            <a:r>
              <a:rPr lang="en-US" altLang="en-US" dirty="0"/>
              <a:t> of type X</a:t>
            </a:r>
            <a:endParaRPr lang="cs-CZ" altLang="en-US" dirty="0"/>
          </a:p>
          <a:p>
            <a:pPr lvl="3"/>
            <a:r>
              <a:rPr lang="en-US" altLang="en-US" dirty="0"/>
              <a:t>Compiler uses </a:t>
            </a:r>
            <a:r>
              <a:rPr lang="cs-CZ" altLang="en-US" dirty="0">
                <a:solidFill>
                  <a:srgbClr val="FF0000"/>
                </a:solidFill>
              </a:rPr>
              <a:t>T </a:t>
            </a:r>
            <a:r>
              <a:rPr lang="en-US" altLang="en-US" dirty="0">
                <a:solidFill>
                  <a:srgbClr val="FF0000"/>
                </a:solidFill>
              </a:rPr>
              <a:t>= X</a:t>
            </a:r>
            <a:r>
              <a:rPr lang="en-US" altLang="en-US" dirty="0"/>
              <a:t>, type of p is</a:t>
            </a:r>
            <a:r>
              <a:rPr lang="cs-CZ" altLang="en-US" dirty="0"/>
              <a:t> </a:t>
            </a:r>
            <a:r>
              <a:rPr lang="cs-CZ" altLang="en-US" dirty="0">
                <a:solidFill>
                  <a:srgbClr val="FF0000"/>
                </a:solidFill>
              </a:rPr>
              <a:t>X </a:t>
            </a:r>
            <a:r>
              <a:rPr lang="en-US" altLang="en-US" dirty="0">
                <a:solidFill>
                  <a:srgbClr val="FF0000"/>
                </a:solidFill>
              </a:rPr>
              <a:t>&amp;&amp;</a:t>
            </a:r>
            <a:endParaRPr lang="en-US" alt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47664" y="1412776"/>
          <a:ext cx="2643206" cy="1483360"/>
        </p:xfrm>
        <a:graphic>
          <a:graphicData uri="http://schemas.openxmlformats.org/drawingml/2006/table">
            <a:tbl>
              <a:tblPr bandRow="1">
                <a:tableStyleId>{3C2FFA5D-87B4-456A-9821-1D502468CF0F}</a:tableStyleId>
              </a:tblPr>
              <a:tblGrid>
                <a:gridCol w="13216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16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b="1" dirty="0"/>
                        <a:t>X</a:t>
                      </a:r>
                      <a:r>
                        <a:rPr lang="en-US" b="1" dirty="0"/>
                        <a:t> </a:t>
                      </a:r>
                      <a:r>
                        <a:rPr lang="cs-CZ" b="1" dirty="0"/>
                        <a:t> </a:t>
                      </a:r>
                      <a:r>
                        <a:rPr lang="en-US" b="1" dirty="0"/>
                        <a:t>&amp;  &amp;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X  &amp;</a:t>
                      </a:r>
                      <a:endParaRPr lang="cs-CZ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X  &amp;&amp;  &amp;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X  &amp;</a:t>
                      </a:r>
                      <a:endParaRPr lang="cs-CZ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X  &amp;  &amp;&amp;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X  &amp;</a:t>
                      </a:r>
                      <a:endParaRPr lang="cs-CZ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X  &amp;&amp;  &amp;&amp;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X  &amp;&amp;</a:t>
                      </a:r>
                      <a:endParaRPr lang="cs-CZ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005874"/>
      </p:ext>
    </p:extLst>
  </p:cSld>
  <p:clrMapOvr>
    <a:masterClrMapping/>
  </p:clrMapOvr>
  <p:transition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</p:cxnSp>
      <p:sp>
        <p:nvSpPr>
          <p:cNvPr id="583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 dirty="0"/>
              <a:t>Perfect forwarding</a:t>
            </a:r>
            <a:r>
              <a:rPr lang="en-US" altLang="en-US" dirty="0"/>
              <a:t> - motivation</a:t>
            </a:r>
            <a:endParaRPr lang="cs-CZ" altLang="en-US" noProof="1"/>
          </a:p>
        </p:txBody>
      </p:sp>
      <p:sp>
        <p:nvSpPr>
          <p:cNvPr id="5837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533400"/>
            <a:ext cx="8839200" cy="61722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2" eaLnBrk="1" hangingPunct="1"/>
            <a:r>
              <a:rPr lang="en-US" altLang="en-US" dirty="0"/>
              <a:t>Forwarding a universal reference to another function</a:t>
            </a:r>
            <a:endParaRPr lang="cs-CZ" altLang="en-US" dirty="0"/>
          </a:p>
          <a:p>
            <a:pPr marL="0" indent="0" eaLnBrk="1" hangingPunct="1">
              <a:spcBef>
                <a:spcPct val="0"/>
              </a:spcBef>
              <a:buFont typeface="Wingdings" pitchFamily="2" charset="2"/>
              <a:buNone/>
            </a:pPr>
            <a:endParaRPr lang="cs-CZ" altLang="en-US" dirty="0"/>
          </a:p>
          <a:p>
            <a:pPr marL="0" lvl="4" indent="-94320">
              <a:spcBef>
                <a:spcPct val="0"/>
              </a:spcBef>
              <a:buFont typeface="Wingdings" pitchFamily="2" charset="2"/>
              <a:buNone/>
            </a:pPr>
            <a:r>
              <a:rPr lang="en-US" altLang="en-US" dirty="0"/>
              <a:t>template&lt; </a:t>
            </a:r>
            <a:r>
              <a:rPr lang="en-US" altLang="en-US" dirty="0" err="1"/>
              <a:t>typename</a:t>
            </a:r>
            <a:r>
              <a:rPr lang="en-US" altLang="en-US" dirty="0"/>
              <a:t> </a:t>
            </a:r>
            <a:r>
              <a:rPr lang="cs-CZ" altLang="en-US" dirty="0"/>
              <a:t>T</a:t>
            </a:r>
            <a:r>
              <a:rPr lang="en-US" altLang="en-US" dirty="0"/>
              <a:t>&gt;</a:t>
            </a:r>
            <a:r>
              <a:rPr lang="cs-CZ" altLang="en-US" dirty="0"/>
              <a:t> void f</a:t>
            </a:r>
            <a:r>
              <a:rPr lang="en-US" altLang="en-US" dirty="0"/>
              <a:t>( </a:t>
            </a:r>
            <a:r>
              <a:rPr lang="cs-CZ" altLang="en-US" dirty="0"/>
              <a:t>T </a:t>
            </a:r>
            <a:r>
              <a:rPr lang="en-US" altLang="en-US" dirty="0"/>
              <a:t>&amp;&amp; p)</a:t>
            </a:r>
          </a:p>
          <a:p>
            <a:pPr marL="0" lvl="4" indent="-94320">
              <a:spcBef>
                <a:spcPct val="0"/>
              </a:spcBef>
              <a:buFont typeface="Wingdings" pitchFamily="2" charset="2"/>
              <a:buNone/>
            </a:pPr>
            <a:r>
              <a:rPr lang="en-US" altLang="en-US" dirty="0"/>
              <a:t>{</a:t>
            </a:r>
          </a:p>
          <a:p>
            <a:pPr marL="0" lvl="4" indent="-94320">
              <a:spcBef>
                <a:spcPct val="0"/>
              </a:spcBef>
              <a:buFont typeface="Wingdings" pitchFamily="2" charset="2"/>
              <a:buNone/>
            </a:pPr>
            <a:r>
              <a:rPr lang="en-US" altLang="en-US" dirty="0"/>
              <a:t>  g( p);</a:t>
            </a:r>
          </a:p>
          <a:p>
            <a:pPr marL="0" lvl="4" indent="-94320">
              <a:spcBef>
                <a:spcPct val="0"/>
              </a:spcBef>
              <a:buFont typeface="Wingdings" pitchFamily="2" charset="2"/>
              <a:buNone/>
            </a:pPr>
            <a:r>
              <a:rPr lang="en-US" altLang="en-US" dirty="0"/>
              <a:t>}</a:t>
            </a:r>
          </a:p>
          <a:p>
            <a:pPr marL="0" lvl="4" indent="-94320">
              <a:spcBef>
                <a:spcPct val="0"/>
              </a:spcBef>
              <a:buFont typeface="Wingdings" pitchFamily="2" charset="2"/>
              <a:buNone/>
            </a:pPr>
            <a:endParaRPr lang="en-US" altLang="en-US" dirty="0"/>
          </a:p>
          <a:p>
            <a:pPr marL="0" lvl="4" indent="-94320">
              <a:spcBef>
                <a:spcPct val="0"/>
              </a:spcBef>
              <a:buFont typeface="Wingdings" pitchFamily="2" charset="2"/>
              <a:buNone/>
            </a:pPr>
            <a:r>
              <a:rPr lang="en-US" altLang="en-US" dirty="0"/>
              <a:t>X lv;</a:t>
            </a:r>
          </a:p>
          <a:p>
            <a:pPr marL="0" lvl="4" indent="-94320">
              <a:spcBef>
                <a:spcPct val="0"/>
              </a:spcBef>
              <a:buFont typeface="Wingdings" pitchFamily="2" charset="2"/>
              <a:buNone/>
            </a:pPr>
            <a:r>
              <a:rPr lang="en-US" altLang="en-US" dirty="0"/>
              <a:t>f( lv);</a:t>
            </a:r>
          </a:p>
          <a:p>
            <a:pPr lvl="2"/>
            <a:r>
              <a:rPr lang="en-US" altLang="en-US" dirty="0"/>
              <a:t>If an </a:t>
            </a:r>
            <a:r>
              <a:rPr lang="en-US" altLang="en-US" dirty="0" err="1"/>
              <a:t>lvalue</a:t>
            </a:r>
            <a:r>
              <a:rPr lang="en-US" altLang="en-US" dirty="0"/>
              <a:t> is passed:</a:t>
            </a:r>
            <a:r>
              <a:rPr lang="cs-CZ" altLang="en-US" dirty="0"/>
              <a:t> </a:t>
            </a:r>
            <a:r>
              <a:rPr lang="cs-CZ" altLang="en-US" dirty="0">
                <a:solidFill>
                  <a:srgbClr val="FF0000"/>
                </a:solidFill>
              </a:rPr>
              <a:t>T </a:t>
            </a:r>
            <a:r>
              <a:rPr lang="en-US" altLang="en-US" dirty="0">
                <a:solidFill>
                  <a:srgbClr val="FF0000"/>
                </a:solidFill>
              </a:rPr>
              <a:t>= X &amp; </a:t>
            </a:r>
            <a:r>
              <a:rPr lang="en-US" altLang="en-US" dirty="0"/>
              <a:t>and p is of type </a:t>
            </a:r>
            <a:r>
              <a:rPr lang="en-US" altLang="en-US" dirty="0">
                <a:solidFill>
                  <a:srgbClr val="FF0000"/>
                </a:solidFill>
              </a:rPr>
              <a:t>X &amp;</a:t>
            </a:r>
          </a:p>
          <a:p>
            <a:pPr lvl="3"/>
            <a:r>
              <a:rPr lang="en-US" altLang="en-US" dirty="0"/>
              <a:t>p appears as </a:t>
            </a:r>
            <a:r>
              <a:rPr lang="en-US" altLang="en-US" dirty="0" err="1">
                <a:solidFill>
                  <a:srgbClr val="FF0000"/>
                </a:solidFill>
              </a:rPr>
              <a:t>lvalue</a:t>
            </a:r>
            <a:r>
              <a:rPr lang="en-US" altLang="en-US" dirty="0">
                <a:solidFill>
                  <a:srgbClr val="FF0000"/>
                </a:solidFill>
              </a:rPr>
              <a:t> </a:t>
            </a:r>
            <a:r>
              <a:rPr lang="en-US" altLang="en-US" dirty="0"/>
              <a:t>of type </a:t>
            </a:r>
            <a:r>
              <a:rPr lang="en-US" altLang="en-US" dirty="0">
                <a:solidFill>
                  <a:srgbClr val="FF0000"/>
                </a:solidFill>
              </a:rPr>
              <a:t>X </a:t>
            </a:r>
            <a:r>
              <a:rPr lang="en-US" altLang="en-US" dirty="0"/>
              <a:t>in the call to g</a:t>
            </a:r>
            <a:endParaRPr lang="cs-CZ" altLang="en-US" dirty="0"/>
          </a:p>
          <a:p>
            <a:pPr marL="0" indent="0" eaLnBrk="1" hangingPunct="1">
              <a:spcBef>
                <a:spcPct val="0"/>
              </a:spcBef>
              <a:buFont typeface="Wingdings" pitchFamily="2" charset="2"/>
              <a:buNone/>
            </a:pPr>
            <a:endParaRPr lang="en-US" altLang="en-US" dirty="0"/>
          </a:p>
          <a:p>
            <a:pPr marL="0" lvl="4" indent="-94320">
              <a:spcBef>
                <a:spcPct val="0"/>
              </a:spcBef>
              <a:buFont typeface="Wingdings" pitchFamily="2" charset="2"/>
              <a:buNone/>
            </a:pPr>
            <a:r>
              <a:rPr lang="en-US" altLang="en-US" dirty="0"/>
              <a:t>f( </a:t>
            </a:r>
            <a:r>
              <a:rPr lang="en-US" altLang="en-US" dirty="0" err="1"/>
              <a:t>std</a:t>
            </a:r>
            <a:r>
              <a:rPr lang="en-US" altLang="en-US" dirty="0"/>
              <a:t>::move( lv));</a:t>
            </a:r>
          </a:p>
          <a:p>
            <a:pPr lvl="2"/>
            <a:r>
              <a:rPr lang="en-US" altLang="en-US" dirty="0"/>
              <a:t>If an </a:t>
            </a:r>
            <a:r>
              <a:rPr lang="en-US" altLang="en-US" dirty="0" err="1"/>
              <a:t>rvalue</a:t>
            </a:r>
            <a:r>
              <a:rPr lang="en-US" altLang="en-US" dirty="0"/>
              <a:t> is passed:</a:t>
            </a:r>
            <a:r>
              <a:rPr lang="cs-CZ" altLang="en-US" dirty="0"/>
              <a:t> </a:t>
            </a:r>
            <a:r>
              <a:rPr lang="cs-CZ" altLang="en-US" dirty="0">
                <a:solidFill>
                  <a:srgbClr val="FF0000"/>
                </a:solidFill>
              </a:rPr>
              <a:t>T </a:t>
            </a:r>
            <a:r>
              <a:rPr lang="en-US" altLang="en-US" dirty="0">
                <a:solidFill>
                  <a:srgbClr val="FF0000"/>
                </a:solidFill>
              </a:rPr>
              <a:t>= X </a:t>
            </a:r>
            <a:r>
              <a:rPr lang="en-US" altLang="en-US" dirty="0"/>
              <a:t>and p is of type </a:t>
            </a:r>
            <a:r>
              <a:rPr lang="en-US" altLang="en-US" dirty="0">
                <a:solidFill>
                  <a:srgbClr val="FF0000"/>
                </a:solidFill>
              </a:rPr>
              <a:t>X &amp;&amp;</a:t>
            </a:r>
          </a:p>
          <a:p>
            <a:pPr lvl="3"/>
            <a:r>
              <a:rPr lang="en-US" altLang="en-US" dirty="0"/>
              <a:t>p appears as</a:t>
            </a:r>
            <a:r>
              <a:rPr lang="cs-CZ" altLang="en-US" dirty="0"/>
              <a:t> </a:t>
            </a:r>
            <a:r>
              <a:rPr lang="cs-CZ" altLang="en-US" dirty="0">
                <a:solidFill>
                  <a:srgbClr val="FF0000"/>
                </a:solidFill>
              </a:rPr>
              <a:t>lvalue</a:t>
            </a:r>
            <a:r>
              <a:rPr lang="en-US" altLang="en-US" dirty="0">
                <a:solidFill>
                  <a:srgbClr val="FF0000"/>
                </a:solidFill>
              </a:rPr>
              <a:t> </a:t>
            </a:r>
            <a:r>
              <a:rPr lang="en-US" altLang="en-US" dirty="0"/>
              <a:t>of type </a:t>
            </a:r>
            <a:r>
              <a:rPr lang="en-US" altLang="en-US" dirty="0">
                <a:solidFill>
                  <a:srgbClr val="FF0000"/>
                </a:solidFill>
              </a:rPr>
              <a:t>X </a:t>
            </a:r>
            <a:r>
              <a:rPr lang="en-US" altLang="en-US" dirty="0"/>
              <a:t>in the call to g</a:t>
            </a:r>
            <a:endParaRPr lang="cs-CZ" altLang="en-US" dirty="0"/>
          </a:p>
          <a:p>
            <a:pPr lvl="3"/>
            <a:r>
              <a:rPr lang="en-US" altLang="en-US" dirty="0"/>
              <a:t>Inefficient – move semantics lost</a:t>
            </a:r>
          </a:p>
          <a:p>
            <a:pPr lvl="2"/>
            <a:endParaRPr lang="en-US" altLang="en-US" dirty="0"/>
          </a:p>
          <a:p>
            <a:pPr marL="0" indent="0">
              <a:spcBef>
                <a:spcPct val="0"/>
              </a:spcBef>
              <a:buFont typeface="Wingdings" pitchFamily="2" charset="2"/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97134843"/>
      </p:ext>
    </p:extLst>
  </p:cSld>
  <p:clrMapOvr>
    <a:masterClrMapping/>
  </p:clrMapOvr>
  <p:transition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</p:cxnSp>
      <p:sp>
        <p:nvSpPr>
          <p:cNvPr id="593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 dirty="0"/>
              <a:t>Perfect forwarding</a:t>
            </a:r>
            <a:r>
              <a:rPr lang="en-US" altLang="en-US" dirty="0"/>
              <a:t> – std::forward</a:t>
            </a:r>
            <a:endParaRPr lang="cs-CZ" altLang="en-US" noProof="1"/>
          </a:p>
        </p:txBody>
      </p:sp>
      <p:sp>
        <p:nvSpPr>
          <p:cNvPr id="5939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533400"/>
            <a:ext cx="8839200" cy="6172200"/>
          </a:xfrm>
          <a:prstGeom prst="rect">
            <a:avLst/>
          </a:prstGeom>
        </p:spPr>
        <p:txBody>
          <a:bodyPr/>
          <a:lstStyle/>
          <a:p>
            <a:pPr lvl="2" eaLnBrk="1" hangingPunct="1"/>
            <a:r>
              <a:rPr lang="en-US" altLang="en-US" dirty="0"/>
              <a:t>Perfect forwarding</a:t>
            </a:r>
            <a:endParaRPr lang="cs-CZ" altLang="en-US" dirty="0"/>
          </a:p>
          <a:p>
            <a:pPr marL="0" lvl="4" indent="-94320">
              <a:spcBef>
                <a:spcPct val="0"/>
              </a:spcBef>
              <a:buFont typeface="Wingdings" pitchFamily="2" charset="2"/>
              <a:buNone/>
            </a:pPr>
            <a:endParaRPr lang="cs-CZ" altLang="en-US" dirty="0"/>
          </a:p>
          <a:p>
            <a:pPr marL="0" lvl="4" indent="-94320">
              <a:spcBef>
                <a:spcPct val="0"/>
              </a:spcBef>
              <a:buFont typeface="Wingdings" pitchFamily="2" charset="2"/>
              <a:buNone/>
            </a:pPr>
            <a:r>
              <a:rPr lang="en-US" altLang="en-US" dirty="0"/>
              <a:t>template&lt; </a:t>
            </a:r>
            <a:r>
              <a:rPr lang="en-US" altLang="en-US" dirty="0" err="1"/>
              <a:t>typename</a:t>
            </a:r>
            <a:r>
              <a:rPr lang="en-US" altLang="en-US" dirty="0"/>
              <a:t> </a:t>
            </a:r>
            <a:r>
              <a:rPr lang="cs-CZ" altLang="en-US" dirty="0"/>
              <a:t>T</a:t>
            </a:r>
            <a:r>
              <a:rPr lang="en-US" altLang="en-US" dirty="0"/>
              <a:t>&gt;</a:t>
            </a:r>
            <a:r>
              <a:rPr lang="cs-CZ" altLang="en-US" dirty="0"/>
              <a:t> void f</a:t>
            </a:r>
            <a:r>
              <a:rPr lang="en-US" altLang="en-US" dirty="0"/>
              <a:t>( </a:t>
            </a:r>
            <a:r>
              <a:rPr lang="cs-CZ" altLang="en-US" dirty="0"/>
              <a:t>T </a:t>
            </a:r>
            <a:r>
              <a:rPr lang="en-US" altLang="en-US" dirty="0"/>
              <a:t>&amp;&amp; p)</a:t>
            </a:r>
          </a:p>
          <a:p>
            <a:pPr marL="0" lvl="4" indent="-94320">
              <a:spcBef>
                <a:spcPct val="0"/>
              </a:spcBef>
              <a:buFont typeface="Wingdings" pitchFamily="2" charset="2"/>
              <a:buNone/>
            </a:pPr>
            <a:r>
              <a:rPr lang="en-US" altLang="en-US" dirty="0"/>
              <a:t>{</a:t>
            </a:r>
          </a:p>
          <a:p>
            <a:pPr marL="0" lvl="4" indent="-94320">
              <a:spcBef>
                <a:spcPct val="0"/>
              </a:spcBef>
              <a:buFont typeface="Wingdings" pitchFamily="2" charset="2"/>
              <a:buNone/>
            </a:pPr>
            <a:r>
              <a:rPr lang="en-US" altLang="en-US" dirty="0"/>
              <a:t>  g( </a:t>
            </a:r>
            <a:r>
              <a:rPr lang="en-US" altLang="en-US" dirty="0" err="1">
                <a:solidFill>
                  <a:srgbClr val="FF0000"/>
                </a:solidFill>
              </a:rPr>
              <a:t>std</a:t>
            </a:r>
            <a:r>
              <a:rPr lang="en-US" altLang="en-US" dirty="0">
                <a:solidFill>
                  <a:srgbClr val="FF0000"/>
                </a:solidFill>
              </a:rPr>
              <a:t>::forward&lt; T&gt;( p)</a:t>
            </a:r>
            <a:r>
              <a:rPr lang="en-US" altLang="en-US" dirty="0"/>
              <a:t>);</a:t>
            </a:r>
          </a:p>
          <a:p>
            <a:pPr marL="0" lvl="4" indent="-94320">
              <a:spcBef>
                <a:spcPct val="0"/>
              </a:spcBef>
              <a:buFont typeface="Wingdings" pitchFamily="2" charset="2"/>
              <a:buNone/>
            </a:pPr>
            <a:r>
              <a:rPr lang="en-US" altLang="en-US" dirty="0"/>
              <a:t>}</a:t>
            </a:r>
          </a:p>
          <a:p>
            <a:pPr lvl="3" eaLnBrk="1" hangingPunct="1"/>
            <a:r>
              <a:rPr lang="en-US" altLang="en-US" dirty="0" err="1"/>
              <a:t>std</a:t>
            </a:r>
            <a:r>
              <a:rPr lang="en-US" altLang="en-US" dirty="0"/>
              <a:t>::forward&lt; T&gt; is simply a cast to</a:t>
            </a:r>
            <a:r>
              <a:rPr lang="cs-CZ" altLang="en-US" dirty="0">
                <a:solidFill>
                  <a:srgbClr val="FF0000"/>
                </a:solidFill>
              </a:rPr>
              <a:t> T </a:t>
            </a:r>
            <a:r>
              <a:rPr lang="en-US" altLang="en-US" dirty="0">
                <a:solidFill>
                  <a:srgbClr val="FF0000"/>
                </a:solidFill>
              </a:rPr>
              <a:t>&amp;&amp;</a:t>
            </a:r>
            <a:endParaRPr lang="cs-CZ" altLang="en-US" dirty="0"/>
          </a:p>
          <a:p>
            <a:pPr marL="0" indent="0" eaLnBrk="1" hangingPunct="1">
              <a:spcBef>
                <a:spcPct val="0"/>
              </a:spcBef>
              <a:buFont typeface="Wingdings" pitchFamily="2" charset="2"/>
              <a:buNone/>
            </a:pPr>
            <a:endParaRPr lang="en-US" altLang="en-US" dirty="0"/>
          </a:p>
          <a:p>
            <a:pPr marL="0" lvl="4" indent="-94320">
              <a:spcBef>
                <a:spcPct val="0"/>
              </a:spcBef>
              <a:buFont typeface="Wingdings" pitchFamily="2" charset="2"/>
              <a:buNone/>
            </a:pPr>
            <a:r>
              <a:rPr lang="en-US" altLang="en-US" dirty="0"/>
              <a:t>X lv;</a:t>
            </a:r>
          </a:p>
          <a:p>
            <a:pPr marL="0" lvl="4" indent="-94320">
              <a:spcBef>
                <a:spcPct val="0"/>
              </a:spcBef>
              <a:buFont typeface="Wingdings" pitchFamily="2" charset="2"/>
              <a:buNone/>
            </a:pPr>
            <a:r>
              <a:rPr lang="en-US" altLang="en-US" dirty="0"/>
              <a:t>f( lv);</a:t>
            </a:r>
          </a:p>
          <a:p>
            <a:pPr lvl="2"/>
            <a:r>
              <a:rPr lang="cs-CZ" altLang="en-US" dirty="0">
                <a:solidFill>
                  <a:srgbClr val="FF0000"/>
                </a:solidFill>
              </a:rPr>
              <a:t>T </a:t>
            </a:r>
            <a:r>
              <a:rPr lang="en-US" altLang="en-US" dirty="0">
                <a:solidFill>
                  <a:srgbClr val="FF0000"/>
                </a:solidFill>
              </a:rPr>
              <a:t>= X &amp; </a:t>
            </a:r>
          </a:p>
          <a:p>
            <a:pPr lvl="3" eaLnBrk="1" hangingPunct="1"/>
            <a:r>
              <a:rPr lang="en-US" altLang="en-US" dirty="0" err="1"/>
              <a:t>std</a:t>
            </a:r>
            <a:r>
              <a:rPr lang="en-US" altLang="en-US" dirty="0"/>
              <a:t>::forward&lt; T&gt; returns</a:t>
            </a:r>
            <a:r>
              <a:rPr lang="cs-CZ" altLang="en-US" dirty="0"/>
              <a:t> </a:t>
            </a:r>
            <a:r>
              <a:rPr lang="cs-CZ" altLang="en-US" dirty="0">
                <a:solidFill>
                  <a:srgbClr val="FF0000"/>
                </a:solidFill>
              </a:rPr>
              <a:t>X </a:t>
            </a:r>
            <a:r>
              <a:rPr lang="en-US" altLang="en-US" dirty="0">
                <a:solidFill>
                  <a:srgbClr val="FF0000"/>
                </a:solidFill>
              </a:rPr>
              <a:t>&amp; </a:t>
            </a:r>
            <a:r>
              <a:rPr lang="en-US" altLang="en-US" dirty="0"/>
              <a:t>due to reference collapsing</a:t>
            </a:r>
          </a:p>
          <a:p>
            <a:pPr lvl="3"/>
            <a:r>
              <a:rPr lang="en-US" altLang="en-US" dirty="0"/>
              <a:t>The argument to g is an </a:t>
            </a:r>
            <a:r>
              <a:rPr lang="en-US" altLang="en-US" dirty="0" err="1">
                <a:solidFill>
                  <a:srgbClr val="FF0000"/>
                </a:solidFill>
              </a:rPr>
              <a:t>lvalue</a:t>
            </a:r>
            <a:endParaRPr lang="cs-CZ" altLang="en-US" dirty="0">
              <a:solidFill>
                <a:srgbClr val="FF0000"/>
              </a:solidFill>
            </a:endParaRPr>
          </a:p>
          <a:p>
            <a:pPr marL="0" lvl="4" indent="-94320">
              <a:spcBef>
                <a:spcPct val="0"/>
              </a:spcBef>
              <a:buFont typeface="Wingdings" pitchFamily="2" charset="2"/>
              <a:buNone/>
            </a:pPr>
            <a:endParaRPr lang="en-US" altLang="en-US" dirty="0"/>
          </a:p>
          <a:p>
            <a:pPr marL="0" lvl="4" indent="-94320">
              <a:spcBef>
                <a:spcPct val="0"/>
              </a:spcBef>
              <a:buFont typeface="Wingdings" pitchFamily="2" charset="2"/>
              <a:buNone/>
            </a:pPr>
            <a:r>
              <a:rPr lang="en-US" altLang="en-US" dirty="0"/>
              <a:t>f( </a:t>
            </a:r>
            <a:r>
              <a:rPr lang="en-US" altLang="en-US" dirty="0" err="1"/>
              <a:t>std</a:t>
            </a:r>
            <a:r>
              <a:rPr lang="en-US" altLang="en-US" dirty="0"/>
              <a:t>::move( lv));</a:t>
            </a:r>
          </a:p>
          <a:p>
            <a:pPr lvl="2"/>
            <a:r>
              <a:rPr lang="cs-CZ" altLang="en-US" dirty="0">
                <a:solidFill>
                  <a:srgbClr val="FF0000"/>
                </a:solidFill>
              </a:rPr>
              <a:t>T </a:t>
            </a:r>
            <a:r>
              <a:rPr lang="en-US" altLang="en-US" dirty="0">
                <a:solidFill>
                  <a:srgbClr val="FF0000"/>
                </a:solidFill>
              </a:rPr>
              <a:t>= X</a:t>
            </a:r>
          </a:p>
          <a:p>
            <a:pPr lvl="3" eaLnBrk="1" hangingPunct="1"/>
            <a:r>
              <a:rPr lang="en-US" altLang="en-US" dirty="0" err="1"/>
              <a:t>std</a:t>
            </a:r>
            <a:r>
              <a:rPr lang="en-US" altLang="en-US" dirty="0"/>
              <a:t>::forward&lt; T&gt; returns</a:t>
            </a:r>
            <a:r>
              <a:rPr lang="cs-CZ" altLang="en-US" dirty="0"/>
              <a:t> </a:t>
            </a:r>
            <a:r>
              <a:rPr lang="cs-CZ" altLang="en-US" dirty="0">
                <a:solidFill>
                  <a:srgbClr val="FF0000"/>
                </a:solidFill>
              </a:rPr>
              <a:t>X </a:t>
            </a:r>
            <a:r>
              <a:rPr lang="en-US" altLang="en-US" dirty="0">
                <a:solidFill>
                  <a:srgbClr val="FF0000"/>
                </a:solidFill>
              </a:rPr>
              <a:t>&amp;&amp;</a:t>
            </a:r>
            <a:endParaRPr lang="cs-CZ" altLang="en-US" dirty="0">
              <a:solidFill>
                <a:srgbClr val="FF0000"/>
              </a:solidFill>
            </a:endParaRPr>
          </a:p>
          <a:p>
            <a:pPr lvl="3"/>
            <a:r>
              <a:rPr lang="en-US" altLang="en-US" dirty="0"/>
              <a:t>The argument to g is an </a:t>
            </a:r>
            <a:r>
              <a:rPr lang="en-US" altLang="en-US" dirty="0" err="1">
                <a:solidFill>
                  <a:srgbClr val="FF0000"/>
                </a:solidFill>
              </a:rPr>
              <a:t>rvalue</a:t>
            </a:r>
            <a:r>
              <a:rPr lang="en-US" altLang="en-US" dirty="0">
                <a:solidFill>
                  <a:srgbClr val="FF0000"/>
                </a:solidFill>
              </a:rPr>
              <a:t> </a:t>
            </a:r>
          </a:p>
          <a:p>
            <a:pPr lvl="3"/>
            <a:r>
              <a:rPr lang="en-US" altLang="en-US" dirty="0" err="1"/>
              <a:t>std</a:t>
            </a:r>
            <a:r>
              <a:rPr lang="en-US" altLang="en-US" dirty="0"/>
              <a:t>::forward&lt; T&gt;</a:t>
            </a:r>
            <a:r>
              <a:rPr lang="cs-CZ" altLang="en-US" dirty="0"/>
              <a:t> </a:t>
            </a:r>
            <a:r>
              <a:rPr lang="en-US" altLang="en-US" dirty="0"/>
              <a:t>acts as</a:t>
            </a:r>
            <a:r>
              <a:rPr lang="cs-CZ" altLang="en-US" dirty="0"/>
              <a:t> </a:t>
            </a:r>
            <a:r>
              <a:rPr lang="cs-CZ" altLang="en-US" dirty="0">
                <a:solidFill>
                  <a:srgbClr val="FF0000"/>
                </a:solidFill>
              </a:rPr>
              <a:t>std::move</a:t>
            </a:r>
            <a:r>
              <a:rPr lang="en-US" altLang="en-US" dirty="0">
                <a:solidFill>
                  <a:srgbClr val="FF0000"/>
                </a:solidFill>
              </a:rPr>
              <a:t> </a:t>
            </a:r>
            <a:r>
              <a:rPr lang="en-US" altLang="en-US" dirty="0"/>
              <a:t>in this case</a:t>
            </a:r>
            <a:endParaRPr lang="cs-CZ" altLang="en-US" dirty="0"/>
          </a:p>
          <a:p>
            <a:pPr marL="0" indent="0" eaLnBrk="1" hangingPunct="1">
              <a:spcBef>
                <a:spcPct val="0"/>
              </a:spcBef>
              <a:buFont typeface="Wingdings" pitchFamily="2" charset="2"/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16200959"/>
      </p:ext>
    </p:extLst>
  </p:cSld>
  <p:clrMapOvr>
    <a:masterClrMapping/>
  </p:clrMapOvr>
  <p:transition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</p:cxnSp>
      <p:sp>
        <p:nvSpPr>
          <p:cNvPr id="604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/>
              <a:t>Perfect forwarding</a:t>
            </a:r>
            <a:endParaRPr lang="cs-CZ" altLang="en-US" noProof="1"/>
          </a:p>
        </p:txBody>
      </p:sp>
      <p:sp>
        <p:nvSpPr>
          <p:cNvPr id="6042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533400"/>
            <a:ext cx="8839200" cy="6172200"/>
          </a:xfrm>
          <a:prstGeom prst="rect">
            <a:avLst/>
          </a:prstGeom>
        </p:spPr>
        <p:txBody>
          <a:bodyPr/>
          <a:lstStyle/>
          <a:p>
            <a:pPr marL="0" indent="0" eaLnBrk="1" hangingPunct="1">
              <a:spcBef>
                <a:spcPct val="0"/>
              </a:spcBef>
              <a:buFont typeface="Wingdings" pitchFamily="2" charset="2"/>
              <a:buNone/>
            </a:pPr>
            <a:endParaRPr lang="en-US" altLang="en-US" dirty="0"/>
          </a:p>
          <a:p>
            <a:pPr lvl="1"/>
            <a:r>
              <a:rPr lang="en-US" altLang="en-US" dirty="0"/>
              <a:t>A correct implementation of emplace</a:t>
            </a:r>
            <a:endParaRPr lang="cs-CZ" altLang="en-US" dirty="0"/>
          </a:p>
          <a:p>
            <a:pPr lvl="3" eaLnBrk="1" hangingPunct="1"/>
            <a:endParaRPr lang="en-US" altLang="en-US" dirty="0"/>
          </a:p>
          <a:p>
            <a:pPr marL="0" lvl="4" indent="-94320">
              <a:spcBef>
                <a:spcPct val="0"/>
              </a:spcBef>
              <a:buFont typeface="Wingdings" pitchFamily="2" charset="2"/>
              <a:buNone/>
            </a:pPr>
            <a:r>
              <a:rPr lang="en-US" altLang="en-US" dirty="0"/>
              <a:t>template&lt; </a:t>
            </a:r>
            <a:r>
              <a:rPr lang="en-US" altLang="en-US" dirty="0" err="1"/>
              <a:t>typename</a:t>
            </a:r>
            <a:r>
              <a:rPr lang="en-US" altLang="en-US" dirty="0"/>
              <a:t> ... </a:t>
            </a:r>
            <a:r>
              <a:rPr lang="en-US" altLang="en-US" dirty="0" err="1"/>
              <a:t>TList</a:t>
            </a:r>
            <a:r>
              <a:rPr lang="en-US" altLang="en-US" dirty="0"/>
              <a:t>&gt;</a:t>
            </a:r>
          </a:p>
          <a:p>
            <a:pPr marL="0" lvl="4" indent="-94320">
              <a:spcBef>
                <a:spcPct val="0"/>
              </a:spcBef>
              <a:buFont typeface="Wingdings" pitchFamily="2" charset="2"/>
              <a:buNone/>
            </a:pPr>
            <a:r>
              <a:rPr lang="cs-CZ" altLang="en-US" dirty="0"/>
              <a:t>iterator </a:t>
            </a:r>
            <a:r>
              <a:rPr lang="en-US" altLang="en-US" dirty="0"/>
              <a:t>emplace( </a:t>
            </a:r>
            <a:r>
              <a:rPr lang="en-US" altLang="en-US" dirty="0" err="1"/>
              <a:t>const_iterator</a:t>
            </a:r>
            <a:r>
              <a:rPr lang="en-US" altLang="en-US" dirty="0"/>
              <a:t> p, </a:t>
            </a:r>
            <a:r>
              <a:rPr lang="en-US" altLang="en-US" dirty="0" err="1"/>
              <a:t>TList</a:t>
            </a:r>
            <a:r>
              <a:rPr lang="en-US" altLang="en-US" dirty="0"/>
              <a:t> &amp;&amp; ... </a:t>
            </a:r>
            <a:r>
              <a:rPr lang="en-US" altLang="en-US" dirty="0" err="1"/>
              <a:t>plist</a:t>
            </a:r>
            <a:r>
              <a:rPr lang="en-US" altLang="en-US" dirty="0"/>
              <a:t>)</a:t>
            </a:r>
            <a:endParaRPr lang="cs-CZ" altLang="en-US" dirty="0"/>
          </a:p>
          <a:p>
            <a:pPr marL="0" lvl="4" indent="-94320">
              <a:spcBef>
                <a:spcPct val="0"/>
              </a:spcBef>
              <a:buFont typeface="Wingdings" pitchFamily="2" charset="2"/>
              <a:buNone/>
            </a:pPr>
            <a:r>
              <a:rPr lang="en-US" altLang="en-US" dirty="0"/>
              <a:t>{</a:t>
            </a:r>
          </a:p>
          <a:p>
            <a:pPr marL="0" lvl="4" indent="-94320">
              <a:spcBef>
                <a:spcPct val="0"/>
              </a:spcBef>
            </a:pPr>
            <a:r>
              <a:rPr lang="en-US" altLang="en-US" dirty="0"/>
              <a:t> </a:t>
            </a:r>
            <a:r>
              <a:rPr lang="cs-CZ" altLang="en-US" dirty="0"/>
              <a:t> void * </a:t>
            </a:r>
            <a:r>
              <a:rPr lang="en-US" altLang="en-US" dirty="0"/>
              <a:t>q</a:t>
            </a:r>
            <a:r>
              <a:rPr lang="cs-CZ" altLang="en-US" dirty="0"/>
              <a:t> </a:t>
            </a:r>
            <a:r>
              <a:rPr lang="en-US" altLang="en-US" dirty="0"/>
              <a:t>= /* the space for the new element */;</a:t>
            </a:r>
          </a:p>
          <a:p>
            <a:pPr marL="0" lvl="4" indent="-94320">
              <a:spcBef>
                <a:spcPct val="0"/>
              </a:spcBef>
            </a:pPr>
            <a:endParaRPr lang="en-US" altLang="en-US" dirty="0"/>
          </a:p>
          <a:p>
            <a:pPr marL="0" lvl="4" indent="-94320">
              <a:spcBef>
                <a:spcPct val="0"/>
              </a:spcBef>
            </a:pPr>
            <a:r>
              <a:rPr lang="en-US" altLang="en-US" dirty="0"/>
              <a:t>  </a:t>
            </a:r>
            <a:r>
              <a:rPr lang="en-US" altLang="en-US" dirty="0" err="1"/>
              <a:t>value_type</a:t>
            </a:r>
            <a:r>
              <a:rPr lang="en-US" altLang="en-US" dirty="0"/>
              <a:t> * r</a:t>
            </a:r>
            <a:r>
              <a:rPr lang="cs-CZ" altLang="en-US" dirty="0"/>
              <a:t> </a:t>
            </a:r>
            <a:r>
              <a:rPr lang="en-US" altLang="en-US" dirty="0"/>
              <a:t>= new( q) </a:t>
            </a:r>
            <a:r>
              <a:rPr lang="en-US" altLang="en-US" dirty="0" err="1"/>
              <a:t>value_type</a:t>
            </a:r>
            <a:r>
              <a:rPr lang="en-US" altLang="en-US" dirty="0"/>
              <a:t>( </a:t>
            </a:r>
            <a:r>
              <a:rPr lang="cs-CZ" altLang="en-US" dirty="0">
                <a:solidFill>
                  <a:srgbClr val="FF0000"/>
                </a:solidFill>
              </a:rPr>
              <a:t>std</a:t>
            </a:r>
            <a:r>
              <a:rPr lang="en-US" altLang="en-US" dirty="0">
                <a:solidFill>
                  <a:srgbClr val="FF0000"/>
                </a:solidFill>
              </a:rPr>
              <a:t>::forward&lt; </a:t>
            </a:r>
            <a:r>
              <a:rPr lang="en-US" altLang="en-US" dirty="0" err="1">
                <a:solidFill>
                  <a:srgbClr val="FF0000"/>
                </a:solidFill>
              </a:rPr>
              <a:t>TList</a:t>
            </a:r>
            <a:r>
              <a:rPr lang="en-US" altLang="en-US" dirty="0">
                <a:solidFill>
                  <a:srgbClr val="FF0000"/>
                </a:solidFill>
              </a:rPr>
              <a:t>&gt;( </a:t>
            </a:r>
            <a:r>
              <a:rPr lang="en-US" altLang="en-US" dirty="0" err="1">
                <a:solidFill>
                  <a:srgbClr val="FF0000"/>
                </a:solidFill>
              </a:rPr>
              <a:t>plist</a:t>
            </a:r>
            <a:r>
              <a:rPr lang="en-US" altLang="en-US" dirty="0">
                <a:solidFill>
                  <a:srgbClr val="FF0000"/>
                </a:solidFill>
              </a:rPr>
              <a:t>)</a:t>
            </a:r>
            <a:r>
              <a:rPr lang="en-US" altLang="en-US" dirty="0"/>
              <a:t> ...);</a:t>
            </a:r>
          </a:p>
          <a:p>
            <a:pPr marL="0" lvl="4" indent="-94320">
              <a:spcBef>
                <a:spcPct val="0"/>
              </a:spcBef>
              <a:buFont typeface="Wingdings" pitchFamily="2" charset="2"/>
              <a:buNone/>
            </a:pPr>
            <a:endParaRPr lang="en-US" altLang="en-US" dirty="0"/>
          </a:p>
          <a:p>
            <a:pPr marL="0" lvl="4" indent="-94320">
              <a:spcBef>
                <a:spcPct val="0"/>
              </a:spcBef>
              <a:buFont typeface="Wingdings" pitchFamily="2" charset="2"/>
              <a:buNone/>
            </a:pPr>
            <a:r>
              <a:rPr lang="en-US" altLang="en-US" dirty="0"/>
              <a:t>  /* ... */</a:t>
            </a:r>
          </a:p>
          <a:p>
            <a:pPr marL="0" lvl="4" indent="-94320">
              <a:spcBef>
                <a:spcPct val="0"/>
              </a:spcBef>
              <a:buFont typeface="Wingdings" pitchFamily="2" charset="2"/>
              <a:buNone/>
            </a:pPr>
            <a:r>
              <a:rPr lang="en-US" altLang="en-US" dirty="0"/>
              <a:t>}</a:t>
            </a:r>
          </a:p>
          <a:p>
            <a:pPr marL="0" indent="0" eaLnBrk="1" hangingPunct="1">
              <a:spcBef>
                <a:spcPct val="0"/>
              </a:spcBef>
              <a:buFont typeface="Wingdings" pitchFamily="2" charset="2"/>
              <a:buNone/>
            </a:pPr>
            <a:endParaRPr lang="cs-CZ" altLang="en-US" dirty="0"/>
          </a:p>
          <a:p>
            <a:pPr lvl="2" eaLnBrk="1" hangingPunct="1"/>
            <a:endParaRPr lang="cs-CZ" altLang="en-US" dirty="0"/>
          </a:p>
          <a:p>
            <a:pPr lvl="3" eaLnBrk="1" hangingPunct="1"/>
            <a:endParaRPr lang="cs-CZ" altLang="en-US" dirty="0"/>
          </a:p>
          <a:p>
            <a:pPr marL="0" indent="0" eaLnBrk="1" hangingPunct="1">
              <a:spcBef>
                <a:spcPct val="0"/>
              </a:spcBef>
              <a:buFont typeface="Wingdings" pitchFamily="2" charset="2"/>
              <a:buNone/>
            </a:pPr>
            <a:endParaRPr lang="en-US" altLang="en-US" dirty="0"/>
          </a:p>
          <a:p>
            <a:pPr marL="0" indent="0" eaLnBrk="1" hangingPunct="1">
              <a:spcBef>
                <a:spcPct val="0"/>
              </a:spcBef>
              <a:buFont typeface="Wingdings" pitchFamily="2" charset="2"/>
              <a:buNone/>
            </a:pPr>
            <a:endParaRPr lang="en-US" altLang="en-US" dirty="0"/>
          </a:p>
          <a:p>
            <a:pPr marL="0" indent="0" eaLnBrk="1" hangingPunct="1">
              <a:spcBef>
                <a:spcPct val="0"/>
              </a:spcBef>
              <a:buFont typeface="Wingdings" pitchFamily="2" charset="2"/>
              <a:buNone/>
            </a:pPr>
            <a:endParaRPr lang="en-US" altLang="en-US" dirty="0"/>
          </a:p>
          <a:p>
            <a:pPr marL="0" indent="0" eaLnBrk="1" hangingPunct="1">
              <a:spcBef>
                <a:spcPct val="0"/>
              </a:spcBef>
              <a:buFont typeface="Wingdings" pitchFamily="2" charset="2"/>
              <a:buNone/>
            </a:pPr>
            <a:endParaRPr lang="en-US" altLang="en-US" dirty="0"/>
          </a:p>
          <a:p>
            <a:pPr marL="0" indent="0" eaLnBrk="1" hangingPunct="1">
              <a:spcBef>
                <a:spcPct val="0"/>
              </a:spcBef>
              <a:buFont typeface="Wingdings" pitchFamily="2" charset="2"/>
              <a:buNone/>
            </a:pPr>
            <a:endParaRPr lang="en-US" altLang="en-US" dirty="0"/>
          </a:p>
          <a:p>
            <a:pPr marL="0" indent="0" eaLnBrk="1" hangingPunct="1">
              <a:spcBef>
                <a:spcPct val="0"/>
              </a:spcBef>
              <a:buFont typeface="Wingdings" pitchFamily="2" charset="2"/>
              <a:buNone/>
            </a:pPr>
            <a:endParaRPr lang="en-US" altLang="en-US" dirty="0"/>
          </a:p>
          <a:p>
            <a:pPr marL="0" indent="0" eaLnBrk="1" hangingPunct="1">
              <a:spcBef>
                <a:spcPct val="0"/>
              </a:spcBef>
              <a:buFont typeface="Wingdings" pitchFamily="2" charset="2"/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71143534"/>
      </p:ext>
    </p:extLst>
  </p:cSld>
  <p:clrMapOvr>
    <a:masterClrMapping/>
  </p:clrMapOvr>
  <p:transition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Forwarding references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4294967295"/>
          </p:nvPr>
        </p:nvGraphicFramePr>
        <p:xfrm>
          <a:off x="152400" y="533400"/>
          <a:ext cx="8704076" cy="61719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9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723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164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760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324712">
                <a:tc>
                  <a:txBody>
                    <a:bodyPr/>
                    <a:lstStyle/>
                    <a:p>
                      <a:r>
                        <a:rPr lang="en-US" dirty="0"/>
                        <a:t>Actual argument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Formal argument</a:t>
                      </a:r>
                      <a:r>
                        <a:rPr lang="en-US" baseline="0" dirty="0"/>
                        <a:t> p</a:t>
                      </a:r>
                      <a:br>
                        <a:rPr lang="en-US" baseline="0" dirty="0"/>
                      </a:br>
                      <a:r>
                        <a:rPr lang="cs-CZ" baseline="0" dirty="0"/>
                        <a:t> </a:t>
                      </a:r>
                      <a:endParaRPr lang="en-US" baseline="0" dirty="0"/>
                    </a:p>
                    <a:p>
                      <a:r>
                        <a:rPr lang="en-US" sz="1400" baseline="0" dirty="0"/>
                        <a:t>template&lt; </a:t>
                      </a:r>
                      <a:r>
                        <a:rPr lang="en-US" sz="1400" baseline="0" dirty="0" err="1"/>
                        <a:t>typename</a:t>
                      </a:r>
                      <a:r>
                        <a:rPr lang="en-US" sz="1400" baseline="0" dirty="0"/>
                        <a:t> U&gt;</a:t>
                      </a:r>
                    </a:p>
                    <a:p>
                      <a:r>
                        <a:rPr lang="en-US" sz="1400" baseline="0" dirty="0"/>
                        <a:t>void f( </a:t>
                      </a:r>
                      <a:r>
                        <a:rPr lang="cs-CZ" sz="1400" baseline="0" dirty="0"/>
                        <a:t>U </a:t>
                      </a:r>
                      <a:r>
                        <a:rPr lang="en-US" sz="1400" baseline="0" dirty="0"/>
                        <a:t>&amp;&amp; p)</a:t>
                      </a:r>
                      <a:endParaRPr lang="cs-CZ" sz="14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Decoration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Decorated 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4725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733599" y="2214738"/>
            <a:ext cx="1121042" cy="461665"/>
          </a:xfrm>
          <a:prstGeom prst="rect">
            <a:avLst/>
          </a:prstGeom>
          <a:ln>
            <a:tailEnd type="stealth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200" b="1" dirty="0"/>
              <a:t>T </a:t>
            </a:r>
            <a:r>
              <a:rPr lang="en-US" sz="1200" b="1" dirty="0"/>
              <a:t>&amp;</a:t>
            </a:r>
          </a:p>
          <a:p>
            <a:pPr algn="ctr"/>
            <a:r>
              <a:rPr lang="en-US" sz="1200" b="1" dirty="0"/>
              <a:t>U = T &amp;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749622" y="3978934"/>
            <a:ext cx="1390329" cy="461665"/>
          </a:xfrm>
          <a:prstGeom prst="rect">
            <a:avLst/>
          </a:prstGeom>
          <a:ln>
            <a:tailEnd type="stealth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200" b="1" dirty="0"/>
              <a:t>const T </a:t>
            </a:r>
            <a:r>
              <a:rPr lang="en-US" sz="1200" b="1" dirty="0"/>
              <a:t>&amp;</a:t>
            </a:r>
          </a:p>
          <a:p>
            <a:pPr algn="ctr"/>
            <a:r>
              <a:rPr lang="en-US" sz="1200" b="1" dirty="0"/>
              <a:t>U = </a:t>
            </a:r>
            <a:r>
              <a:rPr lang="en-US" sz="1200" b="1" dirty="0" err="1"/>
              <a:t>const</a:t>
            </a:r>
            <a:r>
              <a:rPr lang="en-US" sz="1200" b="1" dirty="0"/>
              <a:t> T &amp;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795371" y="5743130"/>
            <a:ext cx="1105018" cy="461665"/>
          </a:xfrm>
          <a:prstGeom prst="rect">
            <a:avLst/>
          </a:prstGeom>
          <a:ln>
            <a:tailEnd type="stealth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200" b="1" dirty="0"/>
              <a:t>T </a:t>
            </a:r>
            <a:r>
              <a:rPr lang="en-US" sz="1200" b="1" dirty="0"/>
              <a:t>&amp;&amp;</a:t>
            </a:r>
          </a:p>
          <a:p>
            <a:pPr algn="ctr"/>
            <a:r>
              <a:rPr lang="en-US" sz="1200" b="1" dirty="0"/>
              <a:t>U = 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95536" y="2060848"/>
            <a:ext cx="972108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b="1" dirty="0" err="1"/>
              <a:t>lvalue</a:t>
            </a:r>
            <a:br>
              <a:rPr lang="en-US" sz="1200" b="1" dirty="0"/>
            </a:br>
            <a:r>
              <a:rPr lang="en-US" sz="1200" b="1" dirty="0"/>
              <a:t>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95536" y="3825044"/>
            <a:ext cx="972108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b="1" dirty="0" err="1"/>
              <a:t>lvalue</a:t>
            </a:r>
            <a:br>
              <a:rPr lang="en-US" sz="1200" b="1" dirty="0"/>
            </a:br>
            <a:r>
              <a:rPr lang="en-US" sz="1200" b="1" dirty="0" err="1"/>
              <a:t>const</a:t>
            </a:r>
            <a:r>
              <a:rPr lang="en-US" sz="1200" b="1" dirty="0"/>
              <a:t> 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79871" y="5718157"/>
            <a:ext cx="987773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b="1" dirty="0" err="1"/>
              <a:t>rvalue</a:t>
            </a:r>
            <a:br>
              <a:rPr lang="en-US" sz="1200" b="1" dirty="0"/>
            </a:br>
            <a:r>
              <a:rPr lang="en-US" sz="1200" b="1" dirty="0"/>
              <a:t>T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272300" y="2060848"/>
            <a:ext cx="972108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b="1" dirty="0" err="1"/>
              <a:t>lvalue</a:t>
            </a:r>
            <a:br>
              <a:rPr lang="en-US" sz="1200" b="1" dirty="0"/>
            </a:br>
            <a:r>
              <a:rPr lang="en-US" sz="1200" b="1" dirty="0"/>
              <a:t>T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272300" y="3713233"/>
            <a:ext cx="972108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b="1" dirty="0" err="1"/>
              <a:t>lvalue</a:t>
            </a:r>
            <a:br>
              <a:rPr lang="en-US" sz="1200" b="1" dirty="0"/>
            </a:br>
            <a:r>
              <a:rPr lang="en-US" sz="1200" b="1" dirty="0" err="1"/>
              <a:t>const</a:t>
            </a:r>
            <a:r>
              <a:rPr lang="en-US" sz="1200" b="1" dirty="0"/>
              <a:t> T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272300" y="5729457"/>
            <a:ext cx="972108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b="1" dirty="0" err="1"/>
              <a:t>rvalue</a:t>
            </a:r>
            <a:br>
              <a:rPr lang="en-US" sz="1200" b="1" dirty="0"/>
            </a:br>
            <a:r>
              <a:rPr lang="en-US" sz="1200" b="1" dirty="0"/>
              <a:t>T</a:t>
            </a:r>
          </a:p>
        </p:txBody>
      </p:sp>
      <p:cxnSp>
        <p:nvCxnSpPr>
          <p:cNvPr id="17" name="Straight Arrow Connector 16"/>
          <p:cNvCxnSpPr>
            <a:stCxn id="4" idx="3"/>
            <a:endCxn id="11" idx="1"/>
          </p:cNvCxnSpPr>
          <p:nvPr/>
        </p:nvCxnSpPr>
        <p:spPr bwMode="auto">
          <a:xfrm flipV="1">
            <a:off x="3854641" y="2291681"/>
            <a:ext cx="3417659" cy="153890"/>
          </a:xfrm>
          <a:prstGeom prst="straightConnector1">
            <a:avLst/>
          </a:prstGeom>
          <a:ln>
            <a:headEnd type="none" w="med" len="med"/>
            <a:tailEnd type="stealth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8" idx="3"/>
            <a:endCxn id="4" idx="1"/>
          </p:cNvCxnSpPr>
          <p:nvPr/>
        </p:nvCxnSpPr>
        <p:spPr bwMode="auto">
          <a:xfrm>
            <a:off x="1367644" y="2291681"/>
            <a:ext cx="1365955" cy="153890"/>
          </a:xfrm>
          <a:prstGeom prst="straightConnector1">
            <a:avLst/>
          </a:prstGeom>
          <a:ln>
            <a:headEnd type="none" w="med" len="med"/>
            <a:tailEnd type="stealth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9" idx="3"/>
            <a:endCxn id="6" idx="1"/>
          </p:cNvCxnSpPr>
          <p:nvPr/>
        </p:nvCxnSpPr>
        <p:spPr bwMode="auto">
          <a:xfrm>
            <a:off x="1367644" y="4055877"/>
            <a:ext cx="1381978" cy="153890"/>
          </a:xfrm>
          <a:prstGeom prst="straightConnector1">
            <a:avLst/>
          </a:prstGeom>
          <a:ln>
            <a:headEnd type="none" w="med" len="med"/>
            <a:tailEnd type="stealth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10" idx="3"/>
            <a:endCxn id="7" idx="1"/>
          </p:cNvCxnSpPr>
          <p:nvPr/>
        </p:nvCxnSpPr>
        <p:spPr bwMode="auto">
          <a:xfrm>
            <a:off x="1367644" y="5948990"/>
            <a:ext cx="1427727" cy="24973"/>
          </a:xfrm>
          <a:prstGeom prst="straightConnector1">
            <a:avLst/>
          </a:prstGeom>
          <a:ln>
            <a:headEnd type="none" w="med" len="med"/>
            <a:tailEnd type="stealth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6" idx="3"/>
            <a:endCxn id="14" idx="1"/>
          </p:cNvCxnSpPr>
          <p:nvPr/>
        </p:nvCxnSpPr>
        <p:spPr bwMode="auto">
          <a:xfrm flipV="1">
            <a:off x="4139951" y="3944066"/>
            <a:ext cx="3132349" cy="265701"/>
          </a:xfrm>
          <a:prstGeom prst="straightConnector1">
            <a:avLst/>
          </a:prstGeom>
          <a:ln>
            <a:headEnd type="none" w="med" len="med"/>
            <a:tailEnd type="stealth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7" idx="3"/>
            <a:endCxn id="11" idx="1"/>
          </p:cNvCxnSpPr>
          <p:nvPr/>
        </p:nvCxnSpPr>
        <p:spPr bwMode="auto">
          <a:xfrm flipV="1">
            <a:off x="3900389" y="2291681"/>
            <a:ext cx="3371911" cy="3682282"/>
          </a:xfrm>
          <a:prstGeom prst="straightConnector1">
            <a:avLst/>
          </a:prstGeom>
          <a:ln>
            <a:headEnd type="none" w="med" len="med"/>
            <a:tailEnd type="stealth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48" idx="3"/>
            <a:endCxn id="15" idx="1"/>
          </p:cNvCxnSpPr>
          <p:nvPr/>
        </p:nvCxnSpPr>
        <p:spPr bwMode="auto">
          <a:xfrm flipV="1">
            <a:off x="6075783" y="5960290"/>
            <a:ext cx="1196517" cy="19478"/>
          </a:xfrm>
          <a:prstGeom prst="straightConnector1">
            <a:avLst/>
          </a:prstGeom>
          <a:ln>
            <a:headEnd type="none" w="med" len="med"/>
            <a:tailEnd type="stealth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4959659" y="5841268"/>
            <a:ext cx="1116124" cy="27699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b="1" dirty="0" err="1"/>
              <a:t>std</a:t>
            </a:r>
            <a:r>
              <a:rPr lang="en-US" sz="1200" b="1" dirty="0"/>
              <a:t>::move</a:t>
            </a:r>
          </a:p>
        </p:txBody>
      </p:sp>
      <p:cxnSp>
        <p:nvCxnSpPr>
          <p:cNvPr id="50" name="Straight Arrow Connector 49"/>
          <p:cNvCxnSpPr>
            <a:stCxn id="7" idx="3"/>
            <a:endCxn id="48" idx="1"/>
          </p:cNvCxnSpPr>
          <p:nvPr/>
        </p:nvCxnSpPr>
        <p:spPr bwMode="auto">
          <a:xfrm>
            <a:off x="3900389" y="5973963"/>
            <a:ext cx="1059270" cy="5805"/>
          </a:xfrm>
          <a:prstGeom prst="straightConnector1">
            <a:avLst/>
          </a:prstGeom>
          <a:ln>
            <a:headEnd type="none" w="med" len="med"/>
            <a:tailEnd type="stealth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95" name="TextBox 94"/>
          <p:cNvSpPr txBox="1"/>
          <p:nvPr/>
        </p:nvSpPr>
        <p:spPr>
          <a:xfrm>
            <a:off x="5225497" y="4909076"/>
            <a:ext cx="1116124" cy="27699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b="1" dirty="0" err="1"/>
              <a:t>std</a:t>
            </a:r>
            <a:r>
              <a:rPr lang="en-US" sz="1200" b="1" dirty="0"/>
              <a:t>::move</a:t>
            </a:r>
          </a:p>
        </p:txBody>
      </p:sp>
      <p:cxnSp>
        <p:nvCxnSpPr>
          <p:cNvPr id="96" name="Straight Arrow Connector 95"/>
          <p:cNvCxnSpPr>
            <a:stCxn id="95" idx="3"/>
            <a:endCxn id="15" idx="1"/>
          </p:cNvCxnSpPr>
          <p:nvPr/>
        </p:nvCxnSpPr>
        <p:spPr bwMode="auto">
          <a:xfrm>
            <a:off x="6341621" y="5047576"/>
            <a:ext cx="930679" cy="912714"/>
          </a:xfrm>
          <a:prstGeom prst="straightConnector1">
            <a:avLst/>
          </a:prstGeom>
          <a:ln>
            <a:headEnd type="none" w="med" len="med"/>
            <a:tailEnd type="stealth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>
            <a:stCxn id="4" idx="3"/>
            <a:endCxn id="95" idx="1"/>
          </p:cNvCxnSpPr>
          <p:nvPr/>
        </p:nvCxnSpPr>
        <p:spPr bwMode="auto">
          <a:xfrm>
            <a:off x="3854641" y="2445571"/>
            <a:ext cx="1370856" cy="2602005"/>
          </a:xfrm>
          <a:prstGeom prst="straightConnector1">
            <a:avLst/>
          </a:prstGeom>
          <a:ln>
            <a:headEnd type="none" w="med" len="med"/>
            <a:tailEnd type="stealth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4796425" y="1957979"/>
            <a:ext cx="1661609" cy="27699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b="1" dirty="0" err="1"/>
              <a:t>std</a:t>
            </a:r>
            <a:r>
              <a:rPr lang="en-US" sz="1200" b="1" dirty="0"/>
              <a:t>::forward&lt;U&gt;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796425" y="3522763"/>
            <a:ext cx="1661609" cy="27699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b="1" dirty="0" err="1"/>
              <a:t>std</a:t>
            </a:r>
            <a:r>
              <a:rPr lang="en-US" sz="1200" b="1" dirty="0"/>
              <a:t>::forward&lt;U&gt;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4755539" y="6211325"/>
            <a:ext cx="1661609" cy="27699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b="1" dirty="0" err="1"/>
              <a:t>std</a:t>
            </a:r>
            <a:r>
              <a:rPr lang="en-US" sz="1200" b="1" dirty="0"/>
              <a:t>::forward&lt;U&gt;</a:t>
            </a:r>
          </a:p>
        </p:txBody>
      </p:sp>
      <p:cxnSp>
        <p:nvCxnSpPr>
          <p:cNvPr id="40" name="Straight Arrow Connector 39"/>
          <p:cNvCxnSpPr>
            <a:stCxn id="39" idx="3"/>
            <a:endCxn id="15" idx="1"/>
          </p:cNvCxnSpPr>
          <p:nvPr/>
        </p:nvCxnSpPr>
        <p:spPr bwMode="auto">
          <a:xfrm flipV="1">
            <a:off x="6417148" y="5960290"/>
            <a:ext cx="855152" cy="389535"/>
          </a:xfrm>
          <a:prstGeom prst="straightConnector1">
            <a:avLst/>
          </a:prstGeom>
          <a:ln>
            <a:headEnd type="none" w="med" len="med"/>
            <a:tailEnd type="stealth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7" idx="3"/>
            <a:endCxn id="39" idx="1"/>
          </p:cNvCxnSpPr>
          <p:nvPr/>
        </p:nvCxnSpPr>
        <p:spPr bwMode="auto">
          <a:xfrm>
            <a:off x="3900389" y="5973963"/>
            <a:ext cx="855150" cy="375862"/>
          </a:xfrm>
          <a:prstGeom prst="straightConnector1">
            <a:avLst/>
          </a:prstGeom>
          <a:ln>
            <a:headEnd type="none" w="med" len="med"/>
            <a:tailEnd type="stealth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6" idx="3"/>
            <a:endCxn id="37" idx="1"/>
          </p:cNvCxnSpPr>
          <p:nvPr/>
        </p:nvCxnSpPr>
        <p:spPr bwMode="auto">
          <a:xfrm flipV="1">
            <a:off x="4139951" y="3661263"/>
            <a:ext cx="656474" cy="548504"/>
          </a:xfrm>
          <a:prstGeom prst="straightConnector1">
            <a:avLst/>
          </a:prstGeom>
          <a:ln>
            <a:headEnd type="none" w="med" len="med"/>
            <a:tailEnd type="stealth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37" idx="3"/>
            <a:endCxn id="14" idx="1"/>
          </p:cNvCxnSpPr>
          <p:nvPr/>
        </p:nvCxnSpPr>
        <p:spPr bwMode="auto">
          <a:xfrm>
            <a:off x="6458034" y="3661263"/>
            <a:ext cx="814266" cy="282803"/>
          </a:xfrm>
          <a:prstGeom prst="straightConnector1">
            <a:avLst/>
          </a:prstGeom>
          <a:ln>
            <a:headEnd type="none" w="med" len="med"/>
            <a:tailEnd type="stealth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36" idx="3"/>
            <a:endCxn id="11" idx="1"/>
          </p:cNvCxnSpPr>
          <p:nvPr/>
        </p:nvCxnSpPr>
        <p:spPr bwMode="auto">
          <a:xfrm>
            <a:off x="6458034" y="2096479"/>
            <a:ext cx="814266" cy="195202"/>
          </a:xfrm>
          <a:prstGeom prst="straightConnector1">
            <a:avLst/>
          </a:prstGeom>
          <a:ln>
            <a:headEnd type="none" w="med" len="med"/>
            <a:tailEnd type="stealth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4" idx="3"/>
            <a:endCxn id="36" idx="1"/>
          </p:cNvCxnSpPr>
          <p:nvPr/>
        </p:nvCxnSpPr>
        <p:spPr bwMode="auto">
          <a:xfrm flipV="1">
            <a:off x="3854641" y="2096479"/>
            <a:ext cx="941784" cy="349092"/>
          </a:xfrm>
          <a:prstGeom prst="straightConnector1">
            <a:avLst/>
          </a:prstGeom>
          <a:ln>
            <a:headEnd type="none" w="med" len="med"/>
            <a:tailEnd type="stealth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96413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</p:cxnSp>
      <p:sp>
        <p:nvSpPr>
          <p:cNvPr id="604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Forwarding (universal) references</a:t>
            </a:r>
            <a:endParaRPr lang="cs-CZ" altLang="en-US" noProof="1"/>
          </a:p>
        </p:txBody>
      </p:sp>
      <p:sp>
        <p:nvSpPr>
          <p:cNvPr id="60420" name="Rectangle 3"/>
          <p:cNvSpPr>
            <a:spLocks noGrp="1" noChangeArrowheads="1"/>
          </p:cNvSpPr>
          <p:nvPr>
            <p:ph type="body" idx="13"/>
          </p:nvPr>
        </p:nvSpPr>
        <p:spPr/>
        <p:txBody>
          <a:bodyPr>
            <a:normAutofit/>
          </a:bodyPr>
          <a:lstStyle/>
          <a:p>
            <a:pPr lvl="2"/>
            <a:r>
              <a:rPr lang="en-US" altLang="en-US" dirty="0"/>
              <a:t>Forwarding references may appear</a:t>
            </a:r>
            <a:endParaRPr lang="cs-CZ" altLang="en-US" dirty="0"/>
          </a:p>
          <a:p>
            <a:pPr lvl="3"/>
            <a:r>
              <a:rPr lang="en-US" altLang="en-US" dirty="0"/>
              <a:t>as function arguments</a:t>
            </a:r>
          </a:p>
          <a:p>
            <a:pPr lvl="4"/>
            <a:r>
              <a:rPr lang="en-US" altLang="en-US" dirty="0"/>
              <a:t>template&lt; </a:t>
            </a:r>
            <a:r>
              <a:rPr lang="en-US" altLang="en-US" dirty="0" err="1"/>
              <a:t>typename</a:t>
            </a:r>
            <a:r>
              <a:rPr lang="en-US" altLang="en-US" dirty="0"/>
              <a:t> </a:t>
            </a:r>
            <a:r>
              <a:rPr lang="cs-CZ" altLang="en-US" dirty="0"/>
              <a:t>T</a:t>
            </a:r>
            <a:r>
              <a:rPr lang="en-US" altLang="en-US" dirty="0"/>
              <a:t>&gt;</a:t>
            </a:r>
          </a:p>
          <a:p>
            <a:pPr lvl="4"/>
            <a:r>
              <a:rPr lang="cs-CZ" altLang="en-US" dirty="0"/>
              <a:t>void f</a:t>
            </a:r>
            <a:r>
              <a:rPr lang="en-US" altLang="en-US" dirty="0"/>
              <a:t>( </a:t>
            </a:r>
            <a:r>
              <a:rPr lang="cs-CZ" altLang="en-US" dirty="0"/>
              <a:t>T </a:t>
            </a:r>
            <a:r>
              <a:rPr lang="en-US" altLang="en-US" dirty="0"/>
              <a:t>&amp;&amp; x)</a:t>
            </a:r>
            <a:endParaRPr lang="cs-CZ" altLang="en-US" dirty="0"/>
          </a:p>
          <a:p>
            <a:pPr lvl="4"/>
            <a:r>
              <a:rPr lang="en-US" altLang="en-US" dirty="0"/>
              <a:t>{</a:t>
            </a:r>
          </a:p>
          <a:p>
            <a:pPr lvl="4"/>
            <a:r>
              <a:rPr lang="en-US" altLang="en-US" dirty="0"/>
              <a:t>  g( </a:t>
            </a:r>
            <a:r>
              <a:rPr lang="cs-CZ" altLang="en-US" dirty="0"/>
              <a:t>std</a:t>
            </a:r>
            <a:r>
              <a:rPr lang="en-US" altLang="en-US" dirty="0"/>
              <a:t>::forward&lt; T&gt;( x));</a:t>
            </a:r>
          </a:p>
          <a:p>
            <a:pPr lvl="4"/>
            <a:r>
              <a:rPr lang="en-US" altLang="en-US" dirty="0"/>
              <a:t>}</a:t>
            </a:r>
          </a:p>
          <a:p>
            <a:pPr lvl="3"/>
            <a:r>
              <a:rPr lang="en-US" altLang="en-US" dirty="0"/>
              <a:t>as auto variables</a:t>
            </a:r>
          </a:p>
          <a:p>
            <a:pPr lvl="4"/>
            <a:r>
              <a:rPr lang="en-US" altLang="en-US" dirty="0"/>
              <a:t>auto &amp;&amp; x = cont.at( </a:t>
            </a:r>
            <a:r>
              <a:rPr lang="en-US" altLang="en-US" dirty="0" err="1"/>
              <a:t>some_position</a:t>
            </a:r>
            <a:r>
              <a:rPr lang="en-US" altLang="en-US" dirty="0"/>
              <a:t>);</a:t>
            </a:r>
            <a:endParaRPr lang="cs-CZ" altLang="en-US" dirty="0"/>
          </a:p>
          <a:p>
            <a:endParaRPr lang="cs-CZ" altLang="en-US" dirty="0"/>
          </a:p>
          <a:p>
            <a:pPr lvl="2"/>
            <a:r>
              <a:rPr lang="en-US" altLang="en-US" dirty="0"/>
              <a:t>Beware, not every T &amp;&amp; is a forwarding reference</a:t>
            </a:r>
          </a:p>
          <a:p>
            <a:pPr lvl="3"/>
            <a:r>
              <a:rPr lang="en-US" altLang="en-US" dirty="0"/>
              <a:t>It requires the ability of the compiler to select T according to the actual argument</a:t>
            </a:r>
          </a:p>
          <a:p>
            <a:pPr lvl="3"/>
            <a:endParaRPr lang="en-US" altLang="en-US" dirty="0"/>
          </a:p>
          <a:p>
            <a:pPr lvl="2"/>
            <a:r>
              <a:rPr lang="en-US" altLang="en-US" dirty="0"/>
              <a:t>The use of reference collapsing tricks is (by definition) limited to T &amp;&amp;</a:t>
            </a:r>
          </a:p>
          <a:p>
            <a:pPr lvl="3"/>
            <a:r>
              <a:rPr lang="en-US" altLang="en-US" dirty="0"/>
              <a:t>The compiler does not try all possible T’s that could allow the argument to match</a:t>
            </a:r>
          </a:p>
          <a:p>
            <a:pPr lvl="3"/>
            <a:r>
              <a:rPr lang="en-US" altLang="en-US" dirty="0"/>
              <a:t>Instead, the language defines exact rules for determining T</a:t>
            </a:r>
          </a:p>
        </p:txBody>
      </p:sp>
    </p:spTree>
    <p:extLst>
      <p:ext uri="{BB962C8B-B14F-4D97-AF65-F5344CB8AC3E}">
        <p14:creationId xmlns:p14="http://schemas.microsoft.com/office/powerpoint/2010/main" val="3897273894"/>
      </p:ext>
    </p:extLst>
  </p:cSld>
  <p:clrMapOvr>
    <a:masterClrMapping/>
  </p:clrMapOvr>
  <p:transition>
    <p:dissolv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Z_Origin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EN_Origin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7053</TotalTime>
  <Words>1004</Words>
  <Application>Microsoft Office PowerPoint</Application>
  <PresentationFormat>On-screen Show (4:3)</PresentationFormat>
  <Paragraphs>214</Paragraphs>
  <Slides>10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Consolas</vt:lpstr>
      <vt:lpstr>Wingdings</vt:lpstr>
      <vt:lpstr>Wingdings 3</vt:lpstr>
      <vt:lpstr>CZ_Origin</vt:lpstr>
      <vt:lpstr>EN_Origin</vt:lpstr>
      <vt:lpstr>lvalue/rvalue</vt:lpstr>
      <vt:lpstr>Perfect forwarding - motivation</vt:lpstr>
      <vt:lpstr>Perfect forwarding - motivation</vt:lpstr>
      <vt:lpstr>Perfect forwarding - rules</vt:lpstr>
      <vt:lpstr>Perfect forwarding - motivation</vt:lpstr>
      <vt:lpstr>Perfect forwarding – std::forward</vt:lpstr>
      <vt:lpstr>Perfect forwarding</vt:lpstr>
      <vt:lpstr>Forwarding references</vt:lpstr>
      <vt:lpstr>Forwarding (universal) references</vt:lpstr>
      <vt:lpstr>Forwarding (universal) references</vt:lpstr>
    </vt:vector>
  </TitlesOfParts>
  <Company>KSI MFF UK Praha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bednarek</dc:creator>
  <cp:lastModifiedBy>David Bednárek</cp:lastModifiedBy>
  <cp:revision>780</cp:revision>
  <dcterms:created xsi:type="dcterms:W3CDTF">2012-09-19T18:13:04Z</dcterms:created>
  <dcterms:modified xsi:type="dcterms:W3CDTF">2024-02-20T22:41:53Z</dcterms:modified>
</cp:coreProperties>
</file>