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13"/>
  </p:notesMasterIdLst>
  <p:sldIdLst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00" autoAdjust="0"/>
    <p:restoredTop sz="94660"/>
  </p:normalViewPr>
  <p:slideViewPr>
    <p:cSldViewPr>
      <p:cViewPr varScale="1">
        <p:scale>
          <a:sx n="120" d="100"/>
          <a:sy n="120" d="100"/>
        </p:scale>
        <p:origin x="94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340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20.02.2025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93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29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3ABDDB5-CE03-4D52-A0E8-CCFA987ECE64}" type="slidenum">
              <a:rPr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266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76C5BD4-6FCB-4F5B-A0D0-53A31D7D900B}" type="slidenum">
              <a:rPr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230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0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89915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0768E59-E569-4B83-8D97-8006C42FBF16}" type="slidenum">
              <a:rPr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31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1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170566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504175D-C6B3-4037-A125-29406F339124}" type="slidenum">
              <a:rPr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32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2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609622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5835D4-0D57-4773-A61C-D3FC629E0A5B}" type="slidenum">
              <a:rPr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33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3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4170568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65B670D-E5BA-45A0-BBE1-25AA115C3A85}" type="slidenum">
              <a:rPr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34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4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633513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B1DAF-84E5-45E7-9035-613CFC3396CF}" type="slidenum">
              <a:rPr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445381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B1DAF-84E5-45E7-9035-613CFC3396CF}" type="slidenum">
              <a:rPr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662234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B1DAF-84E5-45E7-9035-613CFC3396CF}" type="slidenum">
              <a:rPr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41800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9056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731347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24477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5547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79521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3698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572410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274067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568610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69364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229837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99326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230957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847997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06614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74501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602842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74839539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39DBE-DA53-4BB8-A854-D9C4CA29E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4441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138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7" r:id="rId6"/>
    <p:sldLayoutId id="2147483666" r:id="rId7"/>
    <p:sldLayoutId id="2147483667" r:id="rId8"/>
    <p:sldLayoutId id="2147483668" r:id="rId9"/>
    <p:sldLayoutId id="2147483675" r:id="rId10"/>
    <p:sldLayoutId id="2147483676" r:id="rId11"/>
    <p:sldLayoutId id="2147483672" r:id="rId12"/>
    <p:sldLayoutId id="2147483669" r:id="rId13"/>
    <p:sldLayoutId id="2147483670" r:id="rId14"/>
    <p:sldLayoutId id="2147483671" r:id="rId15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0073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231426" name="Rectangle 1026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0"/>
            <a:ext cx="9144000" cy="82391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800" noProof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lvalue/rvalue</a:t>
            </a:r>
            <a:endParaRPr lang="cs-CZ" sz="4800" noProof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276" name="Rectangle 1027"/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" y="2667000"/>
            <a:ext cx="8839200" cy="396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US" altLang="en-US" sz="3200" noProof="1">
                <a:solidFill>
                  <a:schemeClr val="bg1"/>
                </a:solidFill>
                <a:latin typeface="Arial" charset="0"/>
              </a:rPr>
              <a:t>Perfect forwarding</a:t>
            </a:r>
          </a:p>
        </p:txBody>
      </p:sp>
    </p:spTree>
    <p:extLst>
      <p:ext uri="{BB962C8B-B14F-4D97-AF65-F5344CB8AC3E}">
        <p14:creationId xmlns:p14="http://schemas.microsoft.com/office/powerpoint/2010/main" val="2310133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Forwarding (universal) references</a:t>
            </a:r>
            <a:endParaRPr lang="cs-CZ" altLang="en-US" noProof="1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 lnSpcReduction="10000"/>
          </a:bodyPr>
          <a:lstStyle/>
          <a:p>
            <a:pPr lvl="2"/>
            <a:r>
              <a:rPr lang="en-US" altLang="en-US" dirty="0"/>
              <a:t>In this example, T &amp;&amp; is </a:t>
            </a:r>
            <a:r>
              <a:rPr lang="en-US" altLang="en-US" b="1" dirty="0"/>
              <a:t>not </a:t>
            </a:r>
            <a:r>
              <a:rPr lang="en-US" altLang="en-US" dirty="0"/>
              <a:t>a forwarding reference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cs-CZ" altLang="en-US" dirty="0"/>
              <a:t>T</a:t>
            </a:r>
            <a:r>
              <a:rPr lang="en-US" altLang="en-US" dirty="0"/>
              <a:t>&gt;</a:t>
            </a:r>
            <a:endParaRPr lang="cs-CZ" altLang="en-US" dirty="0"/>
          </a:p>
          <a:p>
            <a:pPr lvl="4"/>
            <a:r>
              <a:rPr lang="cs-CZ" altLang="en-US" dirty="0"/>
              <a:t>class </a:t>
            </a:r>
            <a:r>
              <a:rPr lang="en-US" altLang="en-US" dirty="0"/>
              <a:t>C {</a:t>
            </a:r>
          </a:p>
          <a:p>
            <a:pPr lvl="4"/>
            <a:r>
              <a:rPr lang="en-US" altLang="en-US" dirty="0"/>
              <a:t>  </a:t>
            </a:r>
            <a:r>
              <a:rPr lang="cs-CZ" altLang="en-US" dirty="0"/>
              <a:t>void f</a:t>
            </a:r>
            <a:r>
              <a:rPr lang="en-US" altLang="en-US" dirty="0"/>
              <a:t>( </a:t>
            </a:r>
            <a:r>
              <a:rPr lang="cs-CZ" altLang="en-US" dirty="0"/>
              <a:t>T </a:t>
            </a:r>
            <a:r>
              <a:rPr lang="en-US" altLang="en-US" dirty="0"/>
              <a:t>&amp;&amp; x) {</a:t>
            </a:r>
          </a:p>
          <a:p>
            <a:pPr lvl="4"/>
            <a:r>
              <a:rPr lang="en-US" altLang="en-US" dirty="0"/>
              <a:t>    g( </a:t>
            </a:r>
            <a:r>
              <a:rPr lang="cs-CZ" altLang="en-US" dirty="0"/>
              <a:t>std</a:t>
            </a:r>
            <a:r>
              <a:rPr lang="en-US" altLang="en-US" dirty="0"/>
              <a:t>::forward&lt; T&gt;( x));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en-US" altLang="en-US" dirty="0"/>
              <a:t>C&lt;X&gt; o; X lv;</a:t>
            </a:r>
          </a:p>
          <a:p>
            <a:pPr lvl="4"/>
            <a:r>
              <a:rPr lang="en-US" altLang="en-US" dirty="0" err="1"/>
              <a:t>o.f</a:t>
            </a:r>
            <a:r>
              <a:rPr lang="en-US" altLang="en-US" dirty="0"/>
              <a:t>( lv);	// error: cannot bind an </a:t>
            </a:r>
            <a:r>
              <a:rPr lang="en-US" altLang="en-US" dirty="0" err="1"/>
              <a:t>rvalue</a:t>
            </a:r>
            <a:r>
              <a:rPr lang="en-US" altLang="en-US" dirty="0"/>
              <a:t> reference to an </a:t>
            </a:r>
            <a:r>
              <a:rPr lang="en-US" altLang="en-US" dirty="0" err="1"/>
              <a:t>lvalue</a:t>
            </a:r>
            <a:endParaRPr lang="en-US" altLang="en-US" dirty="0"/>
          </a:p>
          <a:p>
            <a:pPr lvl="2"/>
            <a:r>
              <a:rPr lang="en-US" altLang="en-US" dirty="0"/>
              <a:t>The correct implementation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cs-CZ" altLang="en-US" dirty="0"/>
              <a:t>T</a:t>
            </a:r>
            <a:r>
              <a:rPr lang="en-US" altLang="en-US" dirty="0"/>
              <a:t>&gt;</a:t>
            </a:r>
            <a:endParaRPr lang="cs-CZ" altLang="en-US" dirty="0"/>
          </a:p>
          <a:p>
            <a:pPr lvl="4"/>
            <a:r>
              <a:rPr lang="cs-CZ" altLang="en-US" dirty="0"/>
              <a:t>class </a:t>
            </a:r>
            <a:r>
              <a:rPr lang="en-US" altLang="en-US" dirty="0"/>
              <a:t>C {</a:t>
            </a:r>
          </a:p>
          <a:p>
            <a:pPr lvl="4"/>
            <a:r>
              <a:rPr lang="en-US" altLang="en-US" dirty="0"/>
              <a:t>  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T2&gt;</a:t>
            </a:r>
          </a:p>
          <a:p>
            <a:pPr lvl="4"/>
            <a:r>
              <a:rPr lang="en-US" altLang="en-US" dirty="0"/>
              <a:t>  </a:t>
            </a:r>
            <a:r>
              <a:rPr lang="cs-CZ" altLang="en-US" dirty="0"/>
              <a:t>void f</a:t>
            </a:r>
            <a:r>
              <a:rPr lang="en-US" altLang="en-US" dirty="0"/>
              <a:t>( </a:t>
            </a:r>
            <a:r>
              <a:rPr lang="cs-CZ" altLang="en-US" dirty="0"/>
              <a:t>T</a:t>
            </a:r>
            <a:r>
              <a:rPr lang="en-US" altLang="en-US" dirty="0"/>
              <a:t>2</a:t>
            </a:r>
            <a:r>
              <a:rPr lang="cs-CZ" altLang="en-US" dirty="0"/>
              <a:t> </a:t>
            </a:r>
            <a:r>
              <a:rPr lang="en-US" altLang="en-US" dirty="0"/>
              <a:t>&amp;&amp; x) {</a:t>
            </a:r>
          </a:p>
          <a:p>
            <a:pPr lvl="4"/>
            <a:r>
              <a:rPr lang="en-US" altLang="en-US" dirty="0"/>
              <a:t>    g( </a:t>
            </a:r>
            <a:r>
              <a:rPr lang="cs-CZ" altLang="en-US" dirty="0"/>
              <a:t>std</a:t>
            </a:r>
            <a:r>
              <a:rPr lang="en-US" altLang="en-US" dirty="0"/>
              <a:t>::forward&lt; T2&gt;( x));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784634466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Perfect forwarding</a:t>
            </a:r>
            <a:r>
              <a:rPr lang="en-US" altLang="en-US" dirty="0"/>
              <a:t> - motivation</a:t>
            </a:r>
            <a:endParaRPr lang="cs-CZ" altLang="en-US" noProof="1"/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1">
              <a:spcBef>
                <a:spcPct val="0"/>
              </a:spcBef>
            </a:pPr>
            <a:r>
              <a:rPr lang="en-US" altLang="en-US" dirty="0"/>
              <a:t>a not completely correct implementation of emplace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... </a:t>
            </a:r>
            <a:r>
              <a:rPr lang="en-US" altLang="en-US" dirty="0" err="1"/>
              <a:t>TList</a:t>
            </a:r>
            <a:r>
              <a:rPr lang="en-US" altLang="en-US" dirty="0"/>
              <a:t>&gt;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cs-CZ" altLang="en-US" dirty="0"/>
              <a:t>iterator </a:t>
            </a:r>
            <a:r>
              <a:rPr lang="en-US" altLang="en-US" dirty="0"/>
              <a:t>emplace( </a:t>
            </a:r>
            <a:r>
              <a:rPr lang="en-US" altLang="en-US" dirty="0" err="1"/>
              <a:t>const_iterator</a:t>
            </a:r>
            <a:r>
              <a:rPr lang="en-US" altLang="en-US" dirty="0"/>
              <a:t> p, </a:t>
            </a:r>
            <a:r>
              <a:rPr lang="en-US" altLang="en-US" dirty="0" err="1"/>
              <a:t>TList</a:t>
            </a:r>
            <a:r>
              <a:rPr lang="en-US" altLang="en-US" dirty="0"/>
              <a:t> &amp;&amp; ... </a:t>
            </a:r>
            <a:r>
              <a:rPr lang="en-US" altLang="en-US" dirty="0" err="1"/>
              <a:t>plist</a:t>
            </a:r>
            <a:r>
              <a:rPr lang="en-US" altLang="en-US" dirty="0"/>
              <a:t>)</a:t>
            </a:r>
            <a:endParaRPr lang="cs-CZ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{</a:t>
            </a:r>
          </a:p>
          <a:p>
            <a:pPr marL="0" lvl="4" indent="-94320">
              <a:spcBef>
                <a:spcPct val="0"/>
              </a:spcBef>
            </a:pPr>
            <a:r>
              <a:rPr lang="en-US" altLang="en-US" dirty="0"/>
              <a:t> </a:t>
            </a:r>
            <a:r>
              <a:rPr lang="cs-CZ" altLang="en-US" dirty="0"/>
              <a:t> void * </a:t>
            </a:r>
            <a:r>
              <a:rPr lang="en-US" altLang="en-US" dirty="0"/>
              <a:t>q</a:t>
            </a:r>
            <a:r>
              <a:rPr lang="cs-CZ" altLang="en-US" dirty="0"/>
              <a:t> </a:t>
            </a:r>
            <a:r>
              <a:rPr lang="en-US" altLang="en-US" dirty="0"/>
              <a:t>= /* the space for the new element */;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 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  </a:t>
            </a:r>
            <a:r>
              <a:rPr lang="cs-CZ" altLang="en-US" dirty="0"/>
              <a:t>value</a:t>
            </a:r>
            <a:r>
              <a:rPr lang="en-US" altLang="en-US" dirty="0"/>
              <a:t>_type * r</a:t>
            </a:r>
            <a:r>
              <a:rPr lang="cs-CZ" altLang="en-US" dirty="0"/>
              <a:t> </a:t>
            </a:r>
            <a:r>
              <a:rPr lang="en-US" altLang="en-US" dirty="0"/>
              <a:t>= new( q) </a:t>
            </a:r>
            <a:r>
              <a:rPr lang="en-US" altLang="en-US" dirty="0" err="1"/>
              <a:t>value_type</a:t>
            </a:r>
            <a:r>
              <a:rPr lang="en-US" altLang="en-US" dirty="0"/>
              <a:t>( </a:t>
            </a:r>
            <a:r>
              <a:rPr lang="en-US" altLang="en-US" dirty="0" err="1"/>
              <a:t>plist</a:t>
            </a:r>
            <a:r>
              <a:rPr lang="en-US" altLang="en-US" dirty="0"/>
              <a:t> ...);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  /* ... */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}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cs-CZ" altLang="en-US" dirty="0"/>
          </a:p>
          <a:p>
            <a:r>
              <a:rPr lang="en-US" altLang="en-US" dirty="0"/>
              <a:t>Note: Decoupling allocation and construction</a:t>
            </a:r>
          </a:p>
          <a:p>
            <a:pPr lvl="1"/>
            <a:r>
              <a:rPr lang="cs-CZ" altLang="en-US" dirty="0"/>
              <a:t>new</a:t>
            </a:r>
            <a:r>
              <a:rPr lang="en-US" altLang="en-US" dirty="0"/>
              <a:t>( q) - </a:t>
            </a:r>
            <a:r>
              <a:rPr lang="cs-CZ" altLang="en-US" i="1" dirty="0"/>
              <a:t>placement new</a:t>
            </a:r>
            <a:endParaRPr lang="en-US" altLang="en-US" i="1" dirty="0"/>
          </a:p>
          <a:p>
            <a:pPr lvl="2"/>
            <a:r>
              <a:rPr lang="en-US" altLang="en-US" dirty="0"/>
              <a:t>run a constructor at the place pointed to by q</a:t>
            </a:r>
            <a:endParaRPr lang="cs-CZ" altLang="en-US" dirty="0"/>
          </a:p>
          <a:p>
            <a:pPr lvl="3"/>
            <a:r>
              <a:rPr lang="en-US" altLang="en-US" dirty="0"/>
              <a:t>returns q converted to </a:t>
            </a:r>
            <a:r>
              <a:rPr lang="en-US" altLang="en-US" dirty="0" err="1"/>
              <a:t>value_type</a:t>
            </a:r>
            <a:r>
              <a:rPr lang="en-US" altLang="en-US" dirty="0"/>
              <a:t> *</a:t>
            </a:r>
          </a:p>
          <a:p>
            <a:pPr lvl="2"/>
            <a:r>
              <a:rPr lang="en-US" altLang="en-US" dirty="0"/>
              <a:t>a special case of user-supplied allocator with an additional argument q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cs-CZ" altLang="en-US" dirty="0"/>
              <a:t>void * operator </a:t>
            </a:r>
            <a:r>
              <a:rPr lang="en-US" altLang="en-US" dirty="0"/>
              <a:t>new( </a:t>
            </a:r>
            <a:r>
              <a:rPr lang="cs-CZ" altLang="en-US" dirty="0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size_t</a:t>
            </a:r>
            <a:r>
              <a:rPr lang="en-US" altLang="en-US" dirty="0"/>
              <a:t>, </a:t>
            </a:r>
            <a:r>
              <a:rPr lang="cs-CZ" altLang="en-US" dirty="0"/>
              <a:t>void * </a:t>
            </a:r>
            <a:r>
              <a:rPr lang="en-US" altLang="en-US" dirty="0"/>
              <a:t>q)</a:t>
            </a:r>
            <a:r>
              <a:rPr lang="cs-CZ" altLang="en-US" dirty="0"/>
              <a:t> </a:t>
            </a:r>
            <a:r>
              <a:rPr lang="en-US" altLang="en-US" dirty="0"/>
              <a:t>{ return q; }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cs-CZ" altLang="en-US" dirty="0"/>
          </a:p>
          <a:p>
            <a:pPr lvl="3" eaLnBrk="1" hangingPunct="1"/>
            <a:endParaRPr lang="en-US" altLang="en-US" dirty="0"/>
          </a:p>
          <a:p>
            <a:pPr lvl="2" eaLnBrk="1" hangingPunct="1"/>
            <a:endParaRPr lang="cs-CZ" altLang="en-US" dirty="0"/>
          </a:p>
          <a:p>
            <a:pPr lvl="3" eaLnBrk="1" hangingPunct="1"/>
            <a:endParaRPr lang="cs-CZ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93070010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Perfect forwarding</a:t>
            </a:r>
            <a:r>
              <a:rPr lang="en-US" altLang="en-US" dirty="0"/>
              <a:t> - motivation</a:t>
            </a:r>
            <a:endParaRPr lang="cs-CZ" altLang="en-US" noProof="1"/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... </a:t>
            </a:r>
            <a:r>
              <a:rPr lang="en-US" altLang="en-US" dirty="0" err="1"/>
              <a:t>TList</a:t>
            </a:r>
            <a:r>
              <a:rPr lang="en-US" altLang="en-US" dirty="0"/>
              <a:t>&gt;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cs-CZ" altLang="en-US" dirty="0"/>
              <a:t>iterator </a:t>
            </a:r>
            <a:r>
              <a:rPr lang="en-US" altLang="en-US" dirty="0"/>
              <a:t>emplace( </a:t>
            </a:r>
            <a:r>
              <a:rPr lang="en-US" altLang="en-US" dirty="0" err="1"/>
              <a:t>const_iterator</a:t>
            </a:r>
            <a:r>
              <a:rPr lang="en-US" altLang="en-US" dirty="0"/>
              <a:t> p, </a:t>
            </a:r>
            <a:r>
              <a:rPr lang="en-US" altLang="en-US" dirty="0" err="1"/>
              <a:t>TList</a:t>
            </a:r>
            <a:r>
              <a:rPr lang="en-US" altLang="en-US" dirty="0"/>
              <a:t> &amp;&amp; ... </a:t>
            </a:r>
            <a:r>
              <a:rPr lang="en-US" altLang="en-US" dirty="0" err="1"/>
              <a:t>plist</a:t>
            </a:r>
            <a:r>
              <a:rPr lang="en-US" altLang="en-US" dirty="0"/>
              <a:t>)</a:t>
            </a:r>
            <a:endParaRPr lang="cs-CZ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{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cs-CZ" altLang="en-US" dirty="0"/>
              <a:t>  void * </a:t>
            </a:r>
            <a:r>
              <a:rPr lang="en-US" altLang="en-US" dirty="0"/>
              <a:t>q</a:t>
            </a:r>
            <a:r>
              <a:rPr lang="cs-CZ" altLang="en-US" dirty="0"/>
              <a:t> </a:t>
            </a:r>
            <a:r>
              <a:rPr lang="en-US" altLang="en-US" dirty="0"/>
              <a:t>= /* the space for the new element */;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spcBef>
                <a:spcPct val="0"/>
              </a:spcBef>
            </a:pPr>
            <a:r>
              <a:rPr lang="en-US" altLang="en-US" dirty="0"/>
              <a:t>  </a:t>
            </a:r>
            <a:r>
              <a:rPr lang="cs-CZ" altLang="en-US" dirty="0"/>
              <a:t>value</a:t>
            </a:r>
            <a:r>
              <a:rPr lang="en-US" altLang="en-US" dirty="0"/>
              <a:t>_type * r</a:t>
            </a:r>
            <a:r>
              <a:rPr lang="cs-CZ" altLang="en-US" dirty="0"/>
              <a:t> </a:t>
            </a:r>
            <a:r>
              <a:rPr lang="en-US" altLang="en-US" dirty="0"/>
              <a:t>= new( q) </a:t>
            </a:r>
            <a:r>
              <a:rPr lang="en-US" altLang="en-US" dirty="0" err="1"/>
              <a:t>value_type</a:t>
            </a:r>
            <a:r>
              <a:rPr lang="en-US" altLang="en-US" dirty="0"/>
              <a:t>( </a:t>
            </a:r>
            <a:r>
              <a:rPr lang="en-US" altLang="en-US" dirty="0" err="1"/>
              <a:t>plist</a:t>
            </a:r>
            <a:r>
              <a:rPr lang="en-US" altLang="en-US" dirty="0"/>
              <a:t> ...);</a:t>
            </a:r>
          </a:p>
          <a:p>
            <a:pPr marL="0" lvl="4" indent="-94320">
              <a:spcBef>
                <a:spcPct val="0"/>
              </a:spcBef>
            </a:pPr>
            <a:endParaRPr lang="en-US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  /* ... */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}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endParaRPr lang="cs-CZ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cs-CZ" altLang="en-US" dirty="0"/>
          </a:p>
          <a:p>
            <a:pPr lvl="1"/>
            <a:r>
              <a:rPr lang="en-US" altLang="en-US" dirty="0"/>
              <a:t>How the emplace arguments are passed to the constructor</a:t>
            </a:r>
            <a:r>
              <a:rPr lang="cs-CZ" altLang="en-US" dirty="0"/>
              <a:t>?</a:t>
            </a:r>
          </a:p>
          <a:p>
            <a:pPr lvl="2"/>
            <a:r>
              <a:rPr lang="en-US" altLang="en-US" dirty="0"/>
              <a:t>Pass by reference for speed, but </a:t>
            </a:r>
            <a:r>
              <a:rPr lang="en-US" altLang="en-US" dirty="0" err="1"/>
              <a:t>lvalue</a:t>
            </a:r>
            <a:r>
              <a:rPr lang="en-US" altLang="en-US" dirty="0"/>
              <a:t> or </a:t>
            </a:r>
            <a:r>
              <a:rPr lang="en-US" altLang="en-US" dirty="0" err="1"/>
              <a:t>rvalue</a:t>
            </a:r>
            <a:r>
              <a:rPr lang="en-US" altLang="en-US" dirty="0"/>
              <a:t>?</a:t>
            </a:r>
          </a:p>
          <a:p>
            <a:pPr lvl="3"/>
            <a:r>
              <a:rPr lang="en-US" altLang="en-US" dirty="0"/>
              <a:t>Pass an </a:t>
            </a:r>
            <a:r>
              <a:rPr lang="en-US" altLang="en-US" dirty="0" err="1"/>
              <a:t>rvalue</a:t>
            </a:r>
            <a:r>
              <a:rPr lang="en-US" altLang="en-US" dirty="0"/>
              <a:t> as </a:t>
            </a:r>
            <a:r>
              <a:rPr lang="en-US" altLang="en-US" dirty="0" err="1"/>
              <a:t>rvalue</a:t>
            </a:r>
            <a:r>
              <a:rPr lang="en-US" altLang="en-US" dirty="0"/>
              <a:t>-reference to allow move</a:t>
            </a:r>
          </a:p>
          <a:p>
            <a:pPr lvl="3"/>
            <a:r>
              <a:rPr lang="en-US" altLang="en-US" dirty="0"/>
              <a:t>Never pass an </a:t>
            </a:r>
            <a:r>
              <a:rPr lang="cs-CZ" altLang="en-US" dirty="0"/>
              <a:t>lvalue </a:t>
            </a:r>
            <a:r>
              <a:rPr lang="en-US" altLang="en-US" dirty="0"/>
              <a:t>as a </a:t>
            </a:r>
            <a:r>
              <a:rPr lang="cs-CZ" altLang="en-US" dirty="0"/>
              <a:t>rvalue-reference</a:t>
            </a:r>
            <a:endParaRPr lang="en-US" altLang="en-US" dirty="0"/>
          </a:p>
          <a:p>
            <a:pPr lvl="3"/>
            <a:r>
              <a:rPr lang="en-US" altLang="en-US" dirty="0"/>
              <a:t>Properly propagate </a:t>
            </a:r>
            <a:r>
              <a:rPr lang="en-US" altLang="en-US" dirty="0" err="1"/>
              <a:t>const</a:t>
            </a:r>
            <a:r>
              <a:rPr lang="en-US" altLang="en-US" dirty="0"/>
              <a:t>-ness of </a:t>
            </a:r>
            <a:r>
              <a:rPr lang="en-US" altLang="en-US" dirty="0" err="1"/>
              <a:t>lvalues</a:t>
            </a:r>
            <a:endParaRPr lang="en-US" altLang="en-US" dirty="0"/>
          </a:p>
          <a:p>
            <a:pPr lvl="2"/>
            <a:r>
              <a:rPr lang="en-US" altLang="en-US" dirty="0"/>
              <a:t>Three ways of passing required: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T</a:t>
            </a:r>
            <a:r>
              <a:rPr lang="en-US" altLang="en-US" dirty="0">
                <a:solidFill>
                  <a:srgbClr val="FF0000"/>
                </a:solidFill>
              </a:rPr>
              <a:t> &amp;, </a:t>
            </a:r>
            <a:r>
              <a:rPr lang="cs-CZ" altLang="en-US" dirty="0">
                <a:solidFill>
                  <a:srgbClr val="FF0000"/>
                </a:solidFill>
              </a:rPr>
              <a:t>const T</a:t>
            </a:r>
            <a:r>
              <a:rPr lang="en-US" altLang="en-US" dirty="0">
                <a:solidFill>
                  <a:srgbClr val="FF0000"/>
                </a:solidFill>
              </a:rPr>
              <a:t> &amp;, </a:t>
            </a:r>
            <a:r>
              <a:rPr lang="cs-CZ" altLang="en-US" dirty="0">
                <a:solidFill>
                  <a:srgbClr val="FF0000"/>
                </a:solidFill>
              </a:rPr>
              <a:t>T</a:t>
            </a:r>
            <a:r>
              <a:rPr lang="en-US" altLang="en-US" dirty="0">
                <a:solidFill>
                  <a:srgbClr val="FF0000"/>
                </a:solidFill>
              </a:rPr>
              <a:t> &amp;&amp;</a:t>
            </a:r>
            <a:endParaRPr lang="cs-CZ" altLang="en-US" dirty="0">
              <a:solidFill>
                <a:srgbClr val="FF0000"/>
              </a:solidFill>
            </a:endParaRPr>
          </a:p>
          <a:p>
            <a:pPr lvl="3"/>
            <a:r>
              <a:rPr lang="en-US" altLang="en-US" dirty="0"/>
              <a:t>The number of emplace variants would be exponential</a:t>
            </a:r>
          </a:p>
          <a:p>
            <a:pPr lvl="2"/>
            <a:endParaRPr lang="en-US" altLang="en-US" dirty="0"/>
          </a:p>
          <a:p>
            <a:pPr lvl="2" eaLnBrk="1" hangingPunct="1"/>
            <a:endParaRPr lang="cs-CZ" altLang="en-US" dirty="0"/>
          </a:p>
          <a:p>
            <a:pPr lvl="3" eaLnBrk="1" hangingPunct="1"/>
            <a:endParaRPr lang="cs-CZ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8323298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Perfect forwarding</a:t>
            </a:r>
            <a:r>
              <a:rPr lang="en-US" altLang="en-US" dirty="0"/>
              <a:t> - rules</a:t>
            </a:r>
            <a:endParaRPr lang="cs-CZ" altLang="en-US" noProof="1"/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2"/>
            <a:r>
              <a:rPr lang="en-US" altLang="en-US" dirty="0"/>
              <a:t>Reference collapsing rules</a:t>
            </a:r>
            <a:endParaRPr lang="cs-CZ" altLang="en-US" dirty="0"/>
          </a:p>
          <a:p>
            <a:pPr lvl="3"/>
            <a:r>
              <a:rPr lang="en-US" altLang="en-US" dirty="0"/>
              <a:t>Applied only when template inference is involved</a:t>
            </a:r>
            <a:endParaRPr lang="cs-CZ" altLang="en-US" dirty="0"/>
          </a:p>
          <a:p>
            <a:pPr lvl="2"/>
            <a:endParaRPr lang="cs-CZ" altLang="en-US" dirty="0"/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lvl="2"/>
            <a:endParaRPr lang="cs-CZ" altLang="en-US" dirty="0"/>
          </a:p>
          <a:p>
            <a:pPr lvl="2"/>
            <a:endParaRPr lang="en-US" altLang="en-US" dirty="0"/>
          </a:p>
          <a:p>
            <a:pPr lvl="2"/>
            <a:endParaRPr lang="en-US" altLang="en-US" dirty="0"/>
          </a:p>
          <a:p>
            <a:pPr lvl="2"/>
            <a:endParaRPr lang="en-US" altLang="en-US" dirty="0"/>
          </a:p>
          <a:p>
            <a:pPr lvl="2"/>
            <a:r>
              <a:rPr lang="en-US" altLang="en-US" dirty="0"/>
              <a:t>“Forwarding reference”, also called "Universal reference"</a:t>
            </a:r>
          </a:p>
          <a:p>
            <a:pPr lvl="3"/>
            <a:r>
              <a:rPr lang="en-US" altLang="en-US" dirty="0"/>
              <a:t>T &amp;&amp; where T is a template argument</a:t>
            </a:r>
            <a:endParaRPr lang="cs-CZ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cs-CZ" altLang="en-US" dirty="0"/>
              <a:t>T</a:t>
            </a:r>
            <a:r>
              <a:rPr lang="en-US" altLang="en-US" dirty="0"/>
              <a:t>&gt;</a:t>
            </a:r>
            <a:r>
              <a:rPr lang="cs-CZ" altLang="en-US" dirty="0"/>
              <a:t> void f</a:t>
            </a:r>
            <a:r>
              <a:rPr lang="en-US" altLang="en-US" dirty="0"/>
              <a:t>( </a:t>
            </a:r>
            <a:r>
              <a:rPr lang="cs-CZ" altLang="en-US" dirty="0"/>
              <a:t>T </a:t>
            </a:r>
            <a:r>
              <a:rPr lang="en-US" altLang="en-US" dirty="0"/>
              <a:t>&amp;&amp; p);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X lv;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f( lv);</a:t>
            </a:r>
          </a:p>
          <a:p>
            <a:pPr lvl="2"/>
            <a:r>
              <a:rPr lang="en-US" altLang="en-US" dirty="0"/>
              <a:t>When the actual argument is an</a:t>
            </a:r>
            <a:r>
              <a:rPr lang="cs-CZ" altLang="en-US" dirty="0"/>
              <a:t> lvalue</a:t>
            </a:r>
            <a:r>
              <a:rPr lang="en-US" altLang="en-US" dirty="0"/>
              <a:t> of type X</a:t>
            </a:r>
            <a:endParaRPr lang="cs-CZ" altLang="en-US" dirty="0"/>
          </a:p>
          <a:p>
            <a:pPr lvl="3"/>
            <a:r>
              <a:rPr lang="en-US" altLang="en-US" dirty="0"/>
              <a:t>Compiler uses </a:t>
            </a:r>
            <a:r>
              <a:rPr lang="cs-CZ" altLang="en-US" dirty="0">
                <a:solidFill>
                  <a:srgbClr val="FF0000"/>
                </a:solidFill>
              </a:rPr>
              <a:t>T </a:t>
            </a:r>
            <a:r>
              <a:rPr lang="en-US" altLang="en-US" dirty="0">
                <a:solidFill>
                  <a:srgbClr val="FF0000"/>
                </a:solidFill>
              </a:rPr>
              <a:t>= X &amp;</a:t>
            </a:r>
            <a:r>
              <a:rPr lang="en-US" altLang="en-US" dirty="0"/>
              <a:t>, type of p is then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X </a:t>
            </a:r>
            <a:r>
              <a:rPr lang="en-US" altLang="en-US" dirty="0">
                <a:solidFill>
                  <a:srgbClr val="FF0000"/>
                </a:solidFill>
              </a:rPr>
              <a:t>&amp; </a:t>
            </a:r>
            <a:r>
              <a:rPr lang="en-US" altLang="en-US" dirty="0"/>
              <a:t>due to collapsing rules</a:t>
            </a:r>
            <a:endParaRPr lang="cs-CZ" altLang="en-US" dirty="0">
              <a:solidFill>
                <a:srgbClr val="FF0000"/>
              </a:solidFill>
            </a:endParaRP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f( </a:t>
            </a:r>
            <a:r>
              <a:rPr lang="en-US" altLang="en-US" dirty="0" err="1"/>
              <a:t>std</a:t>
            </a:r>
            <a:r>
              <a:rPr lang="en-US" altLang="en-US" dirty="0"/>
              <a:t>::move( lv));</a:t>
            </a:r>
          </a:p>
          <a:p>
            <a:pPr lvl="2"/>
            <a:r>
              <a:rPr lang="en-US" altLang="en-US" dirty="0"/>
              <a:t>When the actual argument is an</a:t>
            </a:r>
            <a:r>
              <a:rPr lang="cs-CZ" altLang="en-US" dirty="0"/>
              <a:t> </a:t>
            </a:r>
            <a:r>
              <a:rPr lang="en-US" altLang="en-US" dirty="0"/>
              <a:t>r</a:t>
            </a:r>
            <a:r>
              <a:rPr lang="cs-CZ" altLang="en-US" dirty="0"/>
              <a:t>value</a:t>
            </a:r>
            <a:r>
              <a:rPr lang="en-US" altLang="en-US" dirty="0"/>
              <a:t> of type X</a:t>
            </a:r>
            <a:endParaRPr lang="cs-CZ" altLang="en-US" dirty="0"/>
          </a:p>
          <a:p>
            <a:pPr lvl="3"/>
            <a:r>
              <a:rPr lang="en-US" altLang="en-US" dirty="0"/>
              <a:t>Compiler uses </a:t>
            </a:r>
            <a:r>
              <a:rPr lang="cs-CZ" altLang="en-US" dirty="0">
                <a:solidFill>
                  <a:srgbClr val="FF0000"/>
                </a:solidFill>
              </a:rPr>
              <a:t>T </a:t>
            </a:r>
            <a:r>
              <a:rPr lang="en-US" altLang="en-US" dirty="0">
                <a:solidFill>
                  <a:srgbClr val="FF0000"/>
                </a:solidFill>
              </a:rPr>
              <a:t>= X</a:t>
            </a:r>
            <a:r>
              <a:rPr lang="en-US" altLang="en-US" dirty="0"/>
              <a:t>, type of p is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X </a:t>
            </a:r>
            <a:r>
              <a:rPr lang="en-US" altLang="en-US" dirty="0">
                <a:solidFill>
                  <a:srgbClr val="FF0000"/>
                </a:solidFill>
              </a:rPr>
              <a:t>&amp;&amp;</a:t>
            </a:r>
            <a:endParaRPr lang="en-US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47664" y="1412776"/>
          <a:ext cx="2643206" cy="1483360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1321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1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X</a:t>
                      </a:r>
                      <a:r>
                        <a:rPr lang="en-US" b="1" dirty="0"/>
                        <a:t> </a:t>
                      </a:r>
                      <a:r>
                        <a:rPr lang="cs-CZ" b="1" dirty="0"/>
                        <a:t> </a:t>
                      </a:r>
                      <a:r>
                        <a:rPr lang="en-US" b="1" dirty="0"/>
                        <a:t>&amp;  &amp;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X  &amp;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X  &amp;&amp;  &amp;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X  &amp;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X  &amp;  &amp;&amp;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X  &amp;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X  &amp;&amp;  &amp;&amp;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X  &amp;&amp;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005874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Perfect forwarding</a:t>
            </a:r>
            <a:r>
              <a:rPr lang="en-US" altLang="en-US" dirty="0"/>
              <a:t> - motivation</a:t>
            </a:r>
            <a:endParaRPr lang="cs-CZ" altLang="en-US" noProof="1"/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2" eaLnBrk="1" hangingPunct="1"/>
            <a:r>
              <a:rPr lang="en-US" altLang="en-US" dirty="0"/>
              <a:t>Forwarding a universal reference to another function</a:t>
            </a:r>
            <a:endParaRPr lang="cs-CZ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cs-CZ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cs-CZ" altLang="en-US" dirty="0"/>
              <a:t>T</a:t>
            </a:r>
            <a:r>
              <a:rPr lang="en-US" altLang="en-US" dirty="0"/>
              <a:t>&gt;</a:t>
            </a:r>
            <a:r>
              <a:rPr lang="cs-CZ" altLang="en-US" dirty="0"/>
              <a:t> void f</a:t>
            </a:r>
            <a:r>
              <a:rPr lang="en-US" altLang="en-US" dirty="0"/>
              <a:t>( </a:t>
            </a:r>
            <a:r>
              <a:rPr lang="cs-CZ" altLang="en-US" dirty="0"/>
              <a:t>T </a:t>
            </a:r>
            <a:r>
              <a:rPr lang="en-US" altLang="en-US" dirty="0"/>
              <a:t>&amp;&amp; p)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{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  g( p);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}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X lv;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f( lv);</a:t>
            </a:r>
          </a:p>
          <a:p>
            <a:pPr lvl="2"/>
            <a:r>
              <a:rPr lang="en-US" altLang="en-US" dirty="0"/>
              <a:t>If an </a:t>
            </a:r>
            <a:r>
              <a:rPr lang="en-US" altLang="en-US" dirty="0" err="1"/>
              <a:t>lvalue</a:t>
            </a:r>
            <a:r>
              <a:rPr lang="en-US" altLang="en-US" dirty="0"/>
              <a:t> is passed: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T </a:t>
            </a:r>
            <a:r>
              <a:rPr lang="en-US" altLang="en-US" dirty="0">
                <a:solidFill>
                  <a:srgbClr val="FF0000"/>
                </a:solidFill>
              </a:rPr>
              <a:t>= X &amp; </a:t>
            </a:r>
            <a:r>
              <a:rPr lang="en-US" altLang="en-US" dirty="0"/>
              <a:t>and p is of type </a:t>
            </a:r>
            <a:r>
              <a:rPr lang="en-US" altLang="en-US" dirty="0">
                <a:solidFill>
                  <a:srgbClr val="FF0000"/>
                </a:solidFill>
              </a:rPr>
              <a:t>X &amp;</a:t>
            </a:r>
          </a:p>
          <a:p>
            <a:pPr lvl="3"/>
            <a:r>
              <a:rPr lang="en-US" altLang="en-US" dirty="0"/>
              <a:t>p appears as </a:t>
            </a:r>
            <a:r>
              <a:rPr lang="en-US" altLang="en-US" dirty="0" err="1">
                <a:solidFill>
                  <a:srgbClr val="FF0000"/>
                </a:solidFill>
              </a:rPr>
              <a:t>lvalue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of type </a:t>
            </a:r>
            <a:r>
              <a:rPr lang="en-US" altLang="en-US" dirty="0">
                <a:solidFill>
                  <a:srgbClr val="FF0000"/>
                </a:solidFill>
              </a:rPr>
              <a:t>X </a:t>
            </a:r>
            <a:r>
              <a:rPr lang="en-US" altLang="en-US" dirty="0"/>
              <a:t>in the call to g</a:t>
            </a:r>
            <a:endParaRPr lang="cs-CZ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f( </a:t>
            </a:r>
            <a:r>
              <a:rPr lang="en-US" altLang="en-US" dirty="0" err="1"/>
              <a:t>std</a:t>
            </a:r>
            <a:r>
              <a:rPr lang="en-US" altLang="en-US" dirty="0"/>
              <a:t>::move( lv));</a:t>
            </a:r>
          </a:p>
          <a:p>
            <a:pPr lvl="2"/>
            <a:r>
              <a:rPr lang="en-US" altLang="en-US" dirty="0"/>
              <a:t>If an </a:t>
            </a:r>
            <a:r>
              <a:rPr lang="en-US" altLang="en-US" dirty="0" err="1"/>
              <a:t>rvalue</a:t>
            </a:r>
            <a:r>
              <a:rPr lang="en-US" altLang="en-US" dirty="0"/>
              <a:t> is passed: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T </a:t>
            </a:r>
            <a:r>
              <a:rPr lang="en-US" altLang="en-US" dirty="0">
                <a:solidFill>
                  <a:srgbClr val="FF0000"/>
                </a:solidFill>
              </a:rPr>
              <a:t>= X </a:t>
            </a:r>
            <a:r>
              <a:rPr lang="en-US" altLang="en-US" dirty="0"/>
              <a:t>and p is of type </a:t>
            </a:r>
            <a:r>
              <a:rPr lang="en-US" altLang="en-US" dirty="0">
                <a:solidFill>
                  <a:srgbClr val="FF0000"/>
                </a:solidFill>
              </a:rPr>
              <a:t>X &amp;&amp;</a:t>
            </a:r>
          </a:p>
          <a:p>
            <a:pPr lvl="3"/>
            <a:r>
              <a:rPr lang="en-US" altLang="en-US" dirty="0"/>
              <a:t>p appears as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lvalue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of type </a:t>
            </a:r>
            <a:r>
              <a:rPr lang="en-US" altLang="en-US" dirty="0">
                <a:solidFill>
                  <a:srgbClr val="FF0000"/>
                </a:solidFill>
              </a:rPr>
              <a:t>X </a:t>
            </a:r>
            <a:r>
              <a:rPr lang="en-US" altLang="en-US" dirty="0"/>
              <a:t>in the call to g</a:t>
            </a:r>
            <a:endParaRPr lang="cs-CZ" altLang="en-US" dirty="0"/>
          </a:p>
          <a:p>
            <a:pPr lvl="3"/>
            <a:r>
              <a:rPr lang="en-US" altLang="en-US" dirty="0"/>
              <a:t>Inefficient – move semantics lost</a:t>
            </a:r>
          </a:p>
          <a:p>
            <a:pPr lvl="2"/>
            <a:endParaRPr lang="en-US" altLang="en-US" dirty="0"/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7134843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Perfect forwarding</a:t>
            </a:r>
            <a:r>
              <a:rPr lang="en-US" altLang="en-US" dirty="0"/>
              <a:t> – std::forward</a:t>
            </a:r>
            <a:endParaRPr lang="cs-CZ" altLang="en-US" noProof="1"/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2" eaLnBrk="1" hangingPunct="1"/>
            <a:r>
              <a:rPr lang="en-US" altLang="en-US" dirty="0"/>
              <a:t>Perfect forwarding</a:t>
            </a:r>
            <a:endParaRPr lang="cs-CZ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endParaRPr lang="cs-CZ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cs-CZ" altLang="en-US" dirty="0"/>
              <a:t>T</a:t>
            </a:r>
            <a:r>
              <a:rPr lang="en-US" altLang="en-US" dirty="0"/>
              <a:t>&gt;</a:t>
            </a:r>
            <a:r>
              <a:rPr lang="cs-CZ" altLang="en-US" dirty="0"/>
              <a:t> void f</a:t>
            </a:r>
            <a:r>
              <a:rPr lang="en-US" altLang="en-US" dirty="0"/>
              <a:t>( </a:t>
            </a:r>
            <a:r>
              <a:rPr lang="cs-CZ" altLang="en-US" dirty="0"/>
              <a:t>T </a:t>
            </a:r>
            <a:r>
              <a:rPr lang="en-US" altLang="en-US" dirty="0"/>
              <a:t>&amp;&amp; p)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{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  g( </a:t>
            </a:r>
            <a:r>
              <a:rPr lang="en-US" altLang="en-US" dirty="0" err="1">
                <a:solidFill>
                  <a:srgbClr val="FF0000"/>
                </a:solidFill>
              </a:rPr>
              <a:t>std</a:t>
            </a:r>
            <a:r>
              <a:rPr lang="en-US" altLang="en-US" dirty="0">
                <a:solidFill>
                  <a:srgbClr val="FF0000"/>
                </a:solidFill>
              </a:rPr>
              <a:t>::forward&lt; T&gt;( p)</a:t>
            </a:r>
            <a:r>
              <a:rPr lang="en-US" altLang="en-US" dirty="0"/>
              <a:t>);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}</a:t>
            </a:r>
          </a:p>
          <a:p>
            <a:pPr lvl="3" eaLnBrk="1" hangingPunct="1"/>
            <a:r>
              <a:rPr lang="en-US" altLang="en-US" dirty="0" err="1"/>
              <a:t>std</a:t>
            </a:r>
            <a:r>
              <a:rPr lang="en-US" altLang="en-US" dirty="0"/>
              <a:t>::forward&lt; T&gt; is simply a cast to</a:t>
            </a:r>
            <a:r>
              <a:rPr lang="cs-CZ" altLang="en-US" dirty="0">
                <a:solidFill>
                  <a:srgbClr val="FF0000"/>
                </a:solidFill>
              </a:rPr>
              <a:t> T </a:t>
            </a:r>
            <a:r>
              <a:rPr lang="en-US" altLang="en-US" dirty="0">
                <a:solidFill>
                  <a:srgbClr val="FF0000"/>
                </a:solidFill>
              </a:rPr>
              <a:t>&amp;&amp;</a:t>
            </a:r>
            <a:endParaRPr lang="cs-CZ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X lv;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f( lv);</a:t>
            </a:r>
          </a:p>
          <a:p>
            <a:pPr lvl="2"/>
            <a:r>
              <a:rPr lang="cs-CZ" altLang="en-US" dirty="0">
                <a:solidFill>
                  <a:srgbClr val="FF0000"/>
                </a:solidFill>
              </a:rPr>
              <a:t>T </a:t>
            </a:r>
            <a:r>
              <a:rPr lang="en-US" altLang="en-US" dirty="0">
                <a:solidFill>
                  <a:srgbClr val="FF0000"/>
                </a:solidFill>
              </a:rPr>
              <a:t>= X &amp; </a:t>
            </a:r>
          </a:p>
          <a:p>
            <a:pPr lvl="3" eaLnBrk="1" hangingPunct="1"/>
            <a:r>
              <a:rPr lang="en-US" altLang="en-US" dirty="0" err="1"/>
              <a:t>std</a:t>
            </a:r>
            <a:r>
              <a:rPr lang="en-US" altLang="en-US" dirty="0"/>
              <a:t>::forward&lt; T&gt; returns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X </a:t>
            </a:r>
            <a:r>
              <a:rPr lang="en-US" altLang="en-US" dirty="0">
                <a:solidFill>
                  <a:srgbClr val="FF0000"/>
                </a:solidFill>
              </a:rPr>
              <a:t>&amp; </a:t>
            </a:r>
            <a:r>
              <a:rPr lang="en-US" altLang="en-US" dirty="0"/>
              <a:t>due to reference collapsing</a:t>
            </a:r>
          </a:p>
          <a:p>
            <a:pPr lvl="3"/>
            <a:r>
              <a:rPr lang="en-US" altLang="en-US" dirty="0"/>
              <a:t>The argument to g is an </a:t>
            </a:r>
            <a:r>
              <a:rPr lang="en-US" altLang="en-US" dirty="0" err="1">
                <a:solidFill>
                  <a:srgbClr val="FF0000"/>
                </a:solidFill>
              </a:rPr>
              <a:t>lvalue</a:t>
            </a:r>
            <a:endParaRPr lang="cs-CZ" altLang="en-US" dirty="0">
              <a:solidFill>
                <a:srgbClr val="FF0000"/>
              </a:solidFill>
            </a:endParaRP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f( </a:t>
            </a:r>
            <a:r>
              <a:rPr lang="en-US" altLang="en-US" dirty="0" err="1"/>
              <a:t>std</a:t>
            </a:r>
            <a:r>
              <a:rPr lang="en-US" altLang="en-US" dirty="0"/>
              <a:t>::move( lv));</a:t>
            </a:r>
          </a:p>
          <a:p>
            <a:pPr lvl="2"/>
            <a:r>
              <a:rPr lang="cs-CZ" altLang="en-US" dirty="0">
                <a:solidFill>
                  <a:srgbClr val="FF0000"/>
                </a:solidFill>
              </a:rPr>
              <a:t>T </a:t>
            </a:r>
            <a:r>
              <a:rPr lang="en-US" altLang="en-US" dirty="0">
                <a:solidFill>
                  <a:srgbClr val="FF0000"/>
                </a:solidFill>
              </a:rPr>
              <a:t>= X</a:t>
            </a:r>
          </a:p>
          <a:p>
            <a:pPr lvl="3" eaLnBrk="1" hangingPunct="1"/>
            <a:r>
              <a:rPr lang="en-US" altLang="en-US" dirty="0" err="1"/>
              <a:t>std</a:t>
            </a:r>
            <a:r>
              <a:rPr lang="en-US" altLang="en-US" dirty="0"/>
              <a:t>::forward&lt; T&gt; returns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X </a:t>
            </a:r>
            <a:r>
              <a:rPr lang="en-US" altLang="en-US" dirty="0">
                <a:solidFill>
                  <a:srgbClr val="FF0000"/>
                </a:solidFill>
              </a:rPr>
              <a:t>&amp;&amp;</a:t>
            </a:r>
            <a:endParaRPr lang="cs-CZ" altLang="en-US" dirty="0">
              <a:solidFill>
                <a:srgbClr val="FF0000"/>
              </a:solidFill>
            </a:endParaRPr>
          </a:p>
          <a:p>
            <a:pPr lvl="3"/>
            <a:r>
              <a:rPr lang="en-US" altLang="en-US" dirty="0"/>
              <a:t>The argument to g is an </a:t>
            </a:r>
            <a:r>
              <a:rPr lang="en-US" altLang="en-US" dirty="0" err="1">
                <a:solidFill>
                  <a:srgbClr val="FF0000"/>
                </a:solidFill>
              </a:rPr>
              <a:t>rvalue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</a:p>
          <a:p>
            <a:pPr lvl="3"/>
            <a:r>
              <a:rPr lang="en-US" altLang="en-US" dirty="0" err="1"/>
              <a:t>std</a:t>
            </a:r>
            <a:r>
              <a:rPr lang="en-US" altLang="en-US" dirty="0"/>
              <a:t>::forward&lt; T&gt;</a:t>
            </a:r>
            <a:r>
              <a:rPr lang="cs-CZ" altLang="en-US" dirty="0"/>
              <a:t> </a:t>
            </a:r>
            <a:r>
              <a:rPr lang="en-US" altLang="en-US" dirty="0"/>
              <a:t>acts as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std::move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in this case</a:t>
            </a:r>
            <a:endParaRPr lang="cs-CZ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6200959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Perfect forwarding</a:t>
            </a:r>
            <a:endParaRPr lang="cs-CZ" altLang="en-US" noProof="1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lvl="1"/>
            <a:r>
              <a:rPr lang="en-US" altLang="en-US" dirty="0"/>
              <a:t>A correct implementation of emplace</a:t>
            </a:r>
            <a:endParaRPr lang="cs-CZ" altLang="en-US" dirty="0"/>
          </a:p>
          <a:p>
            <a:pPr lvl="3" eaLnBrk="1" hangingPunct="1"/>
            <a:endParaRPr lang="en-US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... </a:t>
            </a:r>
            <a:r>
              <a:rPr lang="en-US" altLang="en-US" dirty="0" err="1"/>
              <a:t>TList</a:t>
            </a:r>
            <a:r>
              <a:rPr lang="en-US" altLang="en-US" dirty="0"/>
              <a:t>&gt;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cs-CZ" altLang="en-US" dirty="0"/>
              <a:t>iterator </a:t>
            </a:r>
            <a:r>
              <a:rPr lang="en-US" altLang="en-US" dirty="0"/>
              <a:t>emplace( </a:t>
            </a:r>
            <a:r>
              <a:rPr lang="en-US" altLang="en-US" dirty="0" err="1"/>
              <a:t>const_iterator</a:t>
            </a:r>
            <a:r>
              <a:rPr lang="en-US" altLang="en-US" dirty="0"/>
              <a:t> p, </a:t>
            </a:r>
            <a:r>
              <a:rPr lang="en-US" altLang="en-US" dirty="0" err="1"/>
              <a:t>TList</a:t>
            </a:r>
            <a:r>
              <a:rPr lang="en-US" altLang="en-US" dirty="0"/>
              <a:t> &amp;&amp; ... </a:t>
            </a:r>
            <a:r>
              <a:rPr lang="en-US" altLang="en-US" dirty="0" err="1"/>
              <a:t>plist</a:t>
            </a:r>
            <a:r>
              <a:rPr lang="en-US" altLang="en-US" dirty="0"/>
              <a:t>)</a:t>
            </a:r>
            <a:endParaRPr lang="cs-CZ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{</a:t>
            </a:r>
          </a:p>
          <a:p>
            <a:pPr marL="0" lvl="4" indent="-94320">
              <a:spcBef>
                <a:spcPct val="0"/>
              </a:spcBef>
            </a:pPr>
            <a:r>
              <a:rPr lang="en-US" altLang="en-US" dirty="0"/>
              <a:t> </a:t>
            </a:r>
            <a:r>
              <a:rPr lang="cs-CZ" altLang="en-US" dirty="0"/>
              <a:t> void * </a:t>
            </a:r>
            <a:r>
              <a:rPr lang="en-US" altLang="en-US" dirty="0"/>
              <a:t>q</a:t>
            </a:r>
            <a:r>
              <a:rPr lang="cs-CZ" altLang="en-US" dirty="0"/>
              <a:t> </a:t>
            </a:r>
            <a:r>
              <a:rPr lang="en-US" altLang="en-US" dirty="0"/>
              <a:t>= /* the space for the new element */;</a:t>
            </a:r>
          </a:p>
          <a:p>
            <a:pPr marL="0" lvl="4" indent="-94320">
              <a:spcBef>
                <a:spcPct val="0"/>
              </a:spcBef>
            </a:pPr>
            <a:endParaRPr lang="en-US" altLang="en-US" dirty="0"/>
          </a:p>
          <a:p>
            <a:pPr marL="0" lvl="4" indent="-94320">
              <a:spcBef>
                <a:spcPct val="0"/>
              </a:spcBef>
            </a:pPr>
            <a:r>
              <a:rPr lang="en-US" altLang="en-US" dirty="0"/>
              <a:t>  </a:t>
            </a:r>
            <a:r>
              <a:rPr lang="en-US" altLang="en-US" dirty="0" err="1"/>
              <a:t>value_type</a:t>
            </a:r>
            <a:r>
              <a:rPr lang="en-US" altLang="en-US" dirty="0"/>
              <a:t> * r</a:t>
            </a:r>
            <a:r>
              <a:rPr lang="cs-CZ" altLang="en-US" dirty="0"/>
              <a:t> </a:t>
            </a:r>
            <a:r>
              <a:rPr lang="en-US" altLang="en-US" dirty="0"/>
              <a:t>= new( q) </a:t>
            </a:r>
            <a:r>
              <a:rPr lang="en-US" altLang="en-US" dirty="0" err="1"/>
              <a:t>value_type</a:t>
            </a:r>
            <a:r>
              <a:rPr lang="en-US" altLang="en-US" dirty="0"/>
              <a:t>( </a:t>
            </a:r>
            <a:r>
              <a:rPr lang="cs-CZ" altLang="en-US" dirty="0">
                <a:solidFill>
                  <a:srgbClr val="FF0000"/>
                </a:solidFill>
              </a:rPr>
              <a:t>std</a:t>
            </a:r>
            <a:r>
              <a:rPr lang="en-US" altLang="en-US" dirty="0">
                <a:solidFill>
                  <a:srgbClr val="FF0000"/>
                </a:solidFill>
              </a:rPr>
              <a:t>::forward&lt; </a:t>
            </a:r>
            <a:r>
              <a:rPr lang="en-US" altLang="en-US" dirty="0" err="1">
                <a:solidFill>
                  <a:srgbClr val="FF0000"/>
                </a:solidFill>
              </a:rPr>
              <a:t>TList</a:t>
            </a:r>
            <a:r>
              <a:rPr lang="en-US" altLang="en-US" dirty="0">
                <a:solidFill>
                  <a:srgbClr val="FF0000"/>
                </a:solidFill>
              </a:rPr>
              <a:t>&gt;( </a:t>
            </a:r>
            <a:r>
              <a:rPr lang="en-US" altLang="en-US" dirty="0" err="1">
                <a:solidFill>
                  <a:srgbClr val="FF0000"/>
                </a:solidFill>
              </a:rPr>
              <a:t>plist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dirty="0"/>
              <a:t> ...);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  /* ... */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}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cs-CZ" altLang="en-US" dirty="0"/>
          </a:p>
          <a:p>
            <a:pPr lvl="2" eaLnBrk="1" hangingPunct="1"/>
            <a:endParaRPr lang="cs-CZ" altLang="en-US" dirty="0"/>
          </a:p>
          <a:p>
            <a:pPr lvl="3" eaLnBrk="1" hangingPunct="1"/>
            <a:endParaRPr lang="cs-CZ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1143534"/>
      </p:ext>
    </p:extLst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Forwarding references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152400" y="533400"/>
          <a:ext cx="8704076" cy="6171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2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6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6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24712">
                <a:tc>
                  <a:txBody>
                    <a:bodyPr/>
                    <a:lstStyle/>
                    <a:p>
                      <a:r>
                        <a:rPr lang="en-US" dirty="0"/>
                        <a:t>Actual argument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Formal argument</a:t>
                      </a:r>
                      <a:r>
                        <a:rPr lang="en-US" baseline="0" dirty="0"/>
                        <a:t> p</a:t>
                      </a:r>
                      <a:br>
                        <a:rPr lang="en-US" baseline="0" dirty="0"/>
                      </a:br>
                      <a:r>
                        <a:rPr lang="cs-CZ" baseline="0" dirty="0"/>
                        <a:t> </a:t>
                      </a:r>
                      <a:endParaRPr lang="en-US" baseline="0" dirty="0"/>
                    </a:p>
                    <a:p>
                      <a:r>
                        <a:rPr lang="en-US" sz="1400" baseline="0" dirty="0"/>
                        <a:t>template&lt; </a:t>
                      </a:r>
                      <a:r>
                        <a:rPr lang="en-US" sz="1400" baseline="0" dirty="0" err="1"/>
                        <a:t>typename</a:t>
                      </a:r>
                      <a:r>
                        <a:rPr lang="en-US" sz="1400" baseline="0" dirty="0"/>
                        <a:t> U&gt;</a:t>
                      </a:r>
                    </a:p>
                    <a:p>
                      <a:r>
                        <a:rPr lang="en-US" sz="1400" baseline="0" dirty="0"/>
                        <a:t>void f( </a:t>
                      </a:r>
                      <a:r>
                        <a:rPr lang="cs-CZ" sz="1400" baseline="0" dirty="0"/>
                        <a:t>U </a:t>
                      </a:r>
                      <a:r>
                        <a:rPr lang="en-US" sz="1400" baseline="0" dirty="0"/>
                        <a:t>&amp;&amp; p)</a:t>
                      </a:r>
                      <a:endParaRPr lang="cs-CZ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Decoration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Decorated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72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33599" y="2214738"/>
            <a:ext cx="1121042" cy="461665"/>
          </a:xfrm>
          <a:prstGeom prst="rect">
            <a:avLst/>
          </a:prstGeom>
          <a:ln>
            <a:tailEnd type="stealt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/>
              <a:t>T </a:t>
            </a:r>
            <a:r>
              <a:rPr lang="en-US" sz="1200" b="1" dirty="0"/>
              <a:t>&amp;</a:t>
            </a:r>
          </a:p>
          <a:p>
            <a:pPr algn="ctr"/>
            <a:r>
              <a:rPr lang="en-US" sz="1200" b="1" dirty="0"/>
              <a:t>U = T &amp;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49622" y="3978934"/>
            <a:ext cx="1390329" cy="461665"/>
          </a:xfrm>
          <a:prstGeom prst="rect">
            <a:avLst/>
          </a:prstGeom>
          <a:ln>
            <a:tailEnd type="stealt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/>
              <a:t>const T </a:t>
            </a:r>
            <a:r>
              <a:rPr lang="en-US" sz="1200" b="1" dirty="0"/>
              <a:t>&amp;</a:t>
            </a:r>
          </a:p>
          <a:p>
            <a:pPr algn="ctr"/>
            <a:r>
              <a:rPr lang="en-US" sz="1200" b="1" dirty="0"/>
              <a:t>U = </a:t>
            </a:r>
            <a:r>
              <a:rPr lang="en-US" sz="1200" b="1" dirty="0" err="1"/>
              <a:t>const</a:t>
            </a:r>
            <a:r>
              <a:rPr lang="en-US" sz="1200" b="1" dirty="0"/>
              <a:t> T &amp;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95371" y="5743130"/>
            <a:ext cx="1105018" cy="461665"/>
          </a:xfrm>
          <a:prstGeom prst="rect">
            <a:avLst/>
          </a:prstGeom>
          <a:ln>
            <a:tailEnd type="stealt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/>
              <a:t>T </a:t>
            </a:r>
            <a:r>
              <a:rPr lang="en-US" sz="1200" b="1" dirty="0"/>
              <a:t>&amp;&amp;</a:t>
            </a:r>
          </a:p>
          <a:p>
            <a:pPr algn="ctr"/>
            <a:r>
              <a:rPr lang="en-US" sz="1200" b="1" dirty="0"/>
              <a:t>U = 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5536" y="2060848"/>
            <a:ext cx="97210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err="1"/>
              <a:t>lvalue</a:t>
            </a:r>
            <a:br>
              <a:rPr lang="en-US" sz="1200" b="1" dirty="0"/>
            </a:br>
            <a:r>
              <a:rPr lang="en-US" sz="1200" b="1" dirty="0"/>
              <a:t>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5536" y="3825044"/>
            <a:ext cx="97210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err="1"/>
              <a:t>lvalue</a:t>
            </a:r>
            <a:br>
              <a:rPr lang="en-US" sz="1200" b="1" dirty="0"/>
            </a:br>
            <a:r>
              <a:rPr lang="en-US" sz="1200" b="1" dirty="0" err="1"/>
              <a:t>const</a:t>
            </a:r>
            <a:r>
              <a:rPr lang="en-US" sz="1200" b="1" dirty="0"/>
              <a:t> 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9871" y="5718157"/>
            <a:ext cx="98777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err="1"/>
              <a:t>rvalue</a:t>
            </a:r>
            <a:br>
              <a:rPr lang="en-US" sz="1200" b="1" dirty="0"/>
            </a:br>
            <a:r>
              <a:rPr lang="en-US" sz="1200" b="1" dirty="0"/>
              <a:t>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72300" y="2060848"/>
            <a:ext cx="97210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err="1"/>
              <a:t>lvalue</a:t>
            </a:r>
            <a:br>
              <a:rPr lang="en-US" sz="1200" b="1" dirty="0"/>
            </a:br>
            <a:r>
              <a:rPr lang="en-US" sz="1200" b="1" dirty="0"/>
              <a:t>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72300" y="3713233"/>
            <a:ext cx="97210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err="1"/>
              <a:t>lvalue</a:t>
            </a:r>
            <a:br>
              <a:rPr lang="en-US" sz="1200" b="1" dirty="0"/>
            </a:br>
            <a:r>
              <a:rPr lang="en-US" sz="1200" b="1" dirty="0" err="1"/>
              <a:t>const</a:t>
            </a:r>
            <a:r>
              <a:rPr lang="en-US" sz="1200" b="1" dirty="0"/>
              <a:t> 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72300" y="5729457"/>
            <a:ext cx="97210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err="1"/>
              <a:t>rvalue</a:t>
            </a:r>
            <a:br>
              <a:rPr lang="en-US" sz="1200" b="1" dirty="0"/>
            </a:br>
            <a:r>
              <a:rPr lang="en-US" sz="1200" b="1" dirty="0"/>
              <a:t>T</a:t>
            </a:r>
          </a:p>
        </p:txBody>
      </p:sp>
      <p:cxnSp>
        <p:nvCxnSpPr>
          <p:cNvPr id="17" name="Straight Arrow Connector 16"/>
          <p:cNvCxnSpPr>
            <a:stCxn id="4" idx="3"/>
            <a:endCxn id="11" idx="1"/>
          </p:cNvCxnSpPr>
          <p:nvPr/>
        </p:nvCxnSpPr>
        <p:spPr bwMode="auto">
          <a:xfrm flipV="1">
            <a:off x="3854641" y="2291681"/>
            <a:ext cx="3417659" cy="153890"/>
          </a:xfrm>
          <a:prstGeom prst="straightConnector1">
            <a:avLst/>
          </a:prstGeom>
          <a:ln>
            <a:headEnd type="none" w="med" len="med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3"/>
            <a:endCxn id="4" idx="1"/>
          </p:cNvCxnSpPr>
          <p:nvPr/>
        </p:nvCxnSpPr>
        <p:spPr bwMode="auto">
          <a:xfrm>
            <a:off x="1367644" y="2291681"/>
            <a:ext cx="1365955" cy="153890"/>
          </a:xfrm>
          <a:prstGeom prst="straightConnector1">
            <a:avLst/>
          </a:prstGeom>
          <a:ln>
            <a:headEnd type="none" w="med" len="med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3"/>
            <a:endCxn id="6" idx="1"/>
          </p:cNvCxnSpPr>
          <p:nvPr/>
        </p:nvCxnSpPr>
        <p:spPr bwMode="auto">
          <a:xfrm>
            <a:off x="1367644" y="4055877"/>
            <a:ext cx="1381978" cy="153890"/>
          </a:xfrm>
          <a:prstGeom prst="straightConnector1">
            <a:avLst/>
          </a:prstGeom>
          <a:ln>
            <a:headEnd type="none" w="med" len="med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0" idx="3"/>
            <a:endCxn id="7" idx="1"/>
          </p:cNvCxnSpPr>
          <p:nvPr/>
        </p:nvCxnSpPr>
        <p:spPr bwMode="auto">
          <a:xfrm>
            <a:off x="1367644" y="5948990"/>
            <a:ext cx="1427727" cy="24973"/>
          </a:xfrm>
          <a:prstGeom prst="straightConnector1">
            <a:avLst/>
          </a:prstGeom>
          <a:ln>
            <a:headEnd type="none" w="med" len="med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6" idx="3"/>
            <a:endCxn id="14" idx="1"/>
          </p:cNvCxnSpPr>
          <p:nvPr/>
        </p:nvCxnSpPr>
        <p:spPr bwMode="auto">
          <a:xfrm flipV="1">
            <a:off x="4139951" y="3944066"/>
            <a:ext cx="3132349" cy="265701"/>
          </a:xfrm>
          <a:prstGeom prst="straightConnector1">
            <a:avLst/>
          </a:prstGeom>
          <a:ln>
            <a:headEnd type="none" w="med" len="med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7" idx="3"/>
            <a:endCxn id="11" idx="1"/>
          </p:cNvCxnSpPr>
          <p:nvPr/>
        </p:nvCxnSpPr>
        <p:spPr bwMode="auto">
          <a:xfrm flipV="1">
            <a:off x="3900389" y="2291681"/>
            <a:ext cx="3371911" cy="3682282"/>
          </a:xfrm>
          <a:prstGeom prst="straightConnector1">
            <a:avLst/>
          </a:prstGeom>
          <a:ln>
            <a:headEnd type="none" w="med" len="med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8" idx="3"/>
            <a:endCxn id="15" idx="1"/>
          </p:cNvCxnSpPr>
          <p:nvPr/>
        </p:nvCxnSpPr>
        <p:spPr bwMode="auto">
          <a:xfrm flipV="1">
            <a:off x="6075783" y="5960290"/>
            <a:ext cx="1196517" cy="19478"/>
          </a:xfrm>
          <a:prstGeom prst="straightConnector1">
            <a:avLst/>
          </a:prstGeom>
          <a:ln>
            <a:headEnd type="none" w="med" len="med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959659" y="5841268"/>
            <a:ext cx="1116124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err="1"/>
              <a:t>std</a:t>
            </a:r>
            <a:r>
              <a:rPr lang="en-US" sz="1200" b="1" dirty="0"/>
              <a:t>::move</a:t>
            </a:r>
          </a:p>
        </p:txBody>
      </p:sp>
      <p:cxnSp>
        <p:nvCxnSpPr>
          <p:cNvPr id="50" name="Straight Arrow Connector 49"/>
          <p:cNvCxnSpPr>
            <a:stCxn id="7" idx="3"/>
            <a:endCxn id="48" idx="1"/>
          </p:cNvCxnSpPr>
          <p:nvPr/>
        </p:nvCxnSpPr>
        <p:spPr bwMode="auto">
          <a:xfrm>
            <a:off x="3900389" y="5973963"/>
            <a:ext cx="1059270" cy="5805"/>
          </a:xfrm>
          <a:prstGeom prst="straightConnector1">
            <a:avLst/>
          </a:prstGeom>
          <a:ln>
            <a:headEnd type="none" w="med" len="med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225497" y="4909076"/>
            <a:ext cx="1116124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err="1"/>
              <a:t>std</a:t>
            </a:r>
            <a:r>
              <a:rPr lang="en-US" sz="1200" b="1" dirty="0"/>
              <a:t>::move</a:t>
            </a:r>
          </a:p>
        </p:txBody>
      </p:sp>
      <p:cxnSp>
        <p:nvCxnSpPr>
          <p:cNvPr id="96" name="Straight Arrow Connector 95"/>
          <p:cNvCxnSpPr>
            <a:stCxn id="95" idx="3"/>
            <a:endCxn id="15" idx="1"/>
          </p:cNvCxnSpPr>
          <p:nvPr/>
        </p:nvCxnSpPr>
        <p:spPr bwMode="auto">
          <a:xfrm>
            <a:off x="6341621" y="5047576"/>
            <a:ext cx="930679" cy="912714"/>
          </a:xfrm>
          <a:prstGeom prst="straightConnector1">
            <a:avLst/>
          </a:prstGeom>
          <a:ln>
            <a:headEnd type="none" w="med" len="med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4" idx="3"/>
            <a:endCxn id="95" idx="1"/>
          </p:cNvCxnSpPr>
          <p:nvPr/>
        </p:nvCxnSpPr>
        <p:spPr bwMode="auto">
          <a:xfrm>
            <a:off x="3854641" y="2445571"/>
            <a:ext cx="1370856" cy="2602005"/>
          </a:xfrm>
          <a:prstGeom prst="straightConnector1">
            <a:avLst/>
          </a:prstGeom>
          <a:ln>
            <a:headEnd type="none" w="med" len="med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796425" y="1957979"/>
            <a:ext cx="1661609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err="1"/>
              <a:t>std</a:t>
            </a:r>
            <a:r>
              <a:rPr lang="en-US" sz="1200" b="1" dirty="0"/>
              <a:t>::forward&lt;U&gt;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796425" y="3522763"/>
            <a:ext cx="1661609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err="1"/>
              <a:t>std</a:t>
            </a:r>
            <a:r>
              <a:rPr lang="en-US" sz="1200" b="1" dirty="0"/>
              <a:t>::forward&lt;U&gt;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755539" y="6211325"/>
            <a:ext cx="1661609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err="1"/>
              <a:t>std</a:t>
            </a:r>
            <a:r>
              <a:rPr lang="en-US" sz="1200" b="1" dirty="0"/>
              <a:t>::forward&lt;U&gt;</a:t>
            </a:r>
          </a:p>
        </p:txBody>
      </p:sp>
      <p:cxnSp>
        <p:nvCxnSpPr>
          <p:cNvPr id="40" name="Straight Arrow Connector 39"/>
          <p:cNvCxnSpPr>
            <a:stCxn id="39" idx="3"/>
            <a:endCxn id="15" idx="1"/>
          </p:cNvCxnSpPr>
          <p:nvPr/>
        </p:nvCxnSpPr>
        <p:spPr bwMode="auto">
          <a:xfrm flipV="1">
            <a:off x="6417148" y="5960290"/>
            <a:ext cx="855152" cy="389535"/>
          </a:xfrm>
          <a:prstGeom prst="straightConnector1">
            <a:avLst/>
          </a:prstGeom>
          <a:ln>
            <a:headEnd type="none" w="med" len="med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7" idx="3"/>
            <a:endCxn id="39" idx="1"/>
          </p:cNvCxnSpPr>
          <p:nvPr/>
        </p:nvCxnSpPr>
        <p:spPr bwMode="auto">
          <a:xfrm>
            <a:off x="3900389" y="5973963"/>
            <a:ext cx="855150" cy="375862"/>
          </a:xfrm>
          <a:prstGeom prst="straightConnector1">
            <a:avLst/>
          </a:prstGeom>
          <a:ln>
            <a:headEnd type="none" w="med" len="med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6" idx="3"/>
            <a:endCxn id="37" idx="1"/>
          </p:cNvCxnSpPr>
          <p:nvPr/>
        </p:nvCxnSpPr>
        <p:spPr bwMode="auto">
          <a:xfrm flipV="1">
            <a:off x="4139951" y="3661263"/>
            <a:ext cx="656474" cy="548504"/>
          </a:xfrm>
          <a:prstGeom prst="straightConnector1">
            <a:avLst/>
          </a:prstGeom>
          <a:ln>
            <a:headEnd type="none" w="med" len="med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7" idx="3"/>
            <a:endCxn id="14" idx="1"/>
          </p:cNvCxnSpPr>
          <p:nvPr/>
        </p:nvCxnSpPr>
        <p:spPr bwMode="auto">
          <a:xfrm>
            <a:off x="6458034" y="3661263"/>
            <a:ext cx="814266" cy="282803"/>
          </a:xfrm>
          <a:prstGeom prst="straightConnector1">
            <a:avLst/>
          </a:prstGeom>
          <a:ln>
            <a:headEnd type="none" w="med" len="med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6" idx="3"/>
            <a:endCxn id="11" idx="1"/>
          </p:cNvCxnSpPr>
          <p:nvPr/>
        </p:nvCxnSpPr>
        <p:spPr bwMode="auto">
          <a:xfrm>
            <a:off x="6458034" y="2096479"/>
            <a:ext cx="814266" cy="195202"/>
          </a:xfrm>
          <a:prstGeom prst="straightConnector1">
            <a:avLst/>
          </a:prstGeom>
          <a:ln>
            <a:headEnd type="none" w="med" len="med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" idx="3"/>
            <a:endCxn id="36" idx="1"/>
          </p:cNvCxnSpPr>
          <p:nvPr/>
        </p:nvCxnSpPr>
        <p:spPr bwMode="auto">
          <a:xfrm flipV="1">
            <a:off x="3854641" y="2096479"/>
            <a:ext cx="941784" cy="349092"/>
          </a:xfrm>
          <a:prstGeom prst="straightConnector1">
            <a:avLst/>
          </a:prstGeom>
          <a:ln>
            <a:headEnd type="none" w="med" len="med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9641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Forwarding (universal) references</a:t>
            </a:r>
            <a:endParaRPr lang="cs-CZ" altLang="en-US" noProof="1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 lvl="2"/>
            <a:r>
              <a:rPr lang="en-US" altLang="en-US" dirty="0"/>
              <a:t>Forwarding references may appear</a:t>
            </a:r>
            <a:endParaRPr lang="cs-CZ" altLang="en-US" dirty="0"/>
          </a:p>
          <a:p>
            <a:pPr lvl="3"/>
            <a:r>
              <a:rPr lang="en-US" altLang="en-US" dirty="0"/>
              <a:t>as function arguments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cs-CZ" altLang="en-US" dirty="0"/>
              <a:t>T</a:t>
            </a:r>
            <a:r>
              <a:rPr lang="en-US" altLang="en-US" dirty="0"/>
              <a:t>&gt;</a:t>
            </a:r>
          </a:p>
          <a:p>
            <a:pPr lvl="4"/>
            <a:r>
              <a:rPr lang="cs-CZ" altLang="en-US" dirty="0"/>
              <a:t>void f</a:t>
            </a:r>
            <a:r>
              <a:rPr lang="en-US" altLang="en-US" dirty="0"/>
              <a:t>( </a:t>
            </a:r>
            <a:r>
              <a:rPr lang="cs-CZ" altLang="en-US" dirty="0"/>
              <a:t>T </a:t>
            </a:r>
            <a:r>
              <a:rPr lang="en-US" altLang="en-US" dirty="0"/>
              <a:t>&amp;&amp; x)</a:t>
            </a:r>
            <a:endParaRPr lang="cs-CZ" altLang="en-US" dirty="0"/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g( </a:t>
            </a:r>
            <a:r>
              <a:rPr lang="cs-CZ" altLang="en-US" dirty="0"/>
              <a:t>std</a:t>
            </a:r>
            <a:r>
              <a:rPr lang="en-US" altLang="en-US" dirty="0"/>
              <a:t>::forward&lt; T&gt;( x));</a:t>
            </a:r>
          </a:p>
          <a:p>
            <a:pPr lvl="4"/>
            <a:r>
              <a:rPr lang="en-US" altLang="en-US" dirty="0"/>
              <a:t>}</a:t>
            </a:r>
          </a:p>
          <a:p>
            <a:pPr lvl="3"/>
            <a:r>
              <a:rPr lang="en-US" altLang="en-US" dirty="0"/>
              <a:t>as auto variables</a:t>
            </a:r>
          </a:p>
          <a:p>
            <a:pPr lvl="4"/>
            <a:r>
              <a:rPr lang="en-US" altLang="en-US" dirty="0"/>
              <a:t>auto &amp;&amp; x = cont.at( </a:t>
            </a:r>
            <a:r>
              <a:rPr lang="en-US" altLang="en-US" dirty="0" err="1"/>
              <a:t>some_position</a:t>
            </a:r>
            <a:r>
              <a:rPr lang="en-US" altLang="en-US" dirty="0"/>
              <a:t>);</a:t>
            </a:r>
            <a:endParaRPr lang="cs-CZ" altLang="en-US" dirty="0"/>
          </a:p>
          <a:p>
            <a:endParaRPr lang="cs-CZ" altLang="en-US" dirty="0"/>
          </a:p>
          <a:p>
            <a:pPr lvl="2"/>
            <a:r>
              <a:rPr lang="en-US" altLang="en-US" dirty="0"/>
              <a:t>Beware, not every T &amp;&amp; is a forwarding reference</a:t>
            </a:r>
          </a:p>
          <a:p>
            <a:pPr lvl="3"/>
            <a:r>
              <a:rPr lang="en-US" altLang="en-US" dirty="0"/>
              <a:t>It requires the ability of the compiler to select T according to the actual argument</a:t>
            </a:r>
          </a:p>
          <a:p>
            <a:pPr lvl="3"/>
            <a:endParaRPr lang="en-US" altLang="en-US" dirty="0"/>
          </a:p>
          <a:p>
            <a:pPr lvl="2"/>
            <a:r>
              <a:rPr lang="en-US" altLang="en-US" dirty="0"/>
              <a:t>The use of reference collapsing tricks is (by definition) limited to T &amp;&amp;</a:t>
            </a:r>
          </a:p>
          <a:p>
            <a:pPr lvl="3"/>
            <a:r>
              <a:rPr lang="en-US" altLang="en-US" dirty="0"/>
              <a:t>The compiler does not try all possible T’s that could allow the argument to match</a:t>
            </a:r>
          </a:p>
          <a:p>
            <a:pPr lvl="3"/>
            <a:r>
              <a:rPr lang="en-US" altLang="en-US" dirty="0"/>
              <a:t>Instead, the language defines exact rules for determining T</a:t>
            </a:r>
          </a:p>
        </p:txBody>
      </p:sp>
    </p:spTree>
    <p:extLst>
      <p:ext uri="{BB962C8B-B14F-4D97-AF65-F5344CB8AC3E}">
        <p14:creationId xmlns:p14="http://schemas.microsoft.com/office/powerpoint/2010/main" val="3897273894"/>
      </p:ext>
    </p:extLst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Z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N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7056</TotalTime>
  <Words>1006</Words>
  <Application>Microsoft Office PowerPoint</Application>
  <PresentationFormat>On-screen Show (4:3)</PresentationFormat>
  <Paragraphs>214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Consolas</vt:lpstr>
      <vt:lpstr>Wingdings</vt:lpstr>
      <vt:lpstr>Wingdings 3</vt:lpstr>
      <vt:lpstr>CZ_Origin</vt:lpstr>
      <vt:lpstr>EN_Origin</vt:lpstr>
      <vt:lpstr>lvalue/rvalue</vt:lpstr>
      <vt:lpstr>Perfect forwarding - motivation</vt:lpstr>
      <vt:lpstr>Perfect forwarding - motivation</vt:lpstr>
      <vt:lpstr>Perfect forwarding - rules</vt:lpstr>
      <vt:lpstr>Perfect forwarding - motivation</vt:lpstr>
      <vt:lpstr>Perfect forwarding – std::forward</vt:lpstr>
      <vt:lpstr>Perfect forwarding</vt:lpstr>
      <vt:lpstr>Forwarding references</vt:lpstr>
      <vt:lpstr>Forwarding (universal) references</vt:lpstr>
      <vt:lpstr>Forwarding (universal) references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781</cp:revision>
  <dcterms:created xsi:type="dcterms:W3CDTF">2012-09-19T18:13:04Z</dcterms:created>
  <dcterms:modified xsi:type="dcterms:W3CDTF">2025-02-20T14:28:47Z</dcterms:modified>
</cp:coreProperties>
</file>