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3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72" r:id="rId11"/>
    <p:sldId id="290" r:id="rId12"/>
    <p:sldId id="669" r:id="rId13"/>
    <p:sldId id="291" r:id="rId14"/>
    <p:sldId id="670" r:id="rId15"/>
    <p:sldId id="292" r:id="rId16"/>
    <p:sldId id="671" r:id="rId17"/>
    <p:sldId id="293" r:id="rId18"/>
    <p:sldId id="667" r:id="rId19"/>
    <p:sldId id="668" r:id="rId20"/>
    <p:sldId id="263" r:id="rId21"/>
    <p:sldId id="281" r:id="rId22"/>
    <p:sldId id="284" r:id="rId23"/>
    <p:sldId id="283" r:id="rId24"/>
    <p:sldId id="282" r:id="rId25"/>
    <p:sldId id="266" r:id="rId26"/>
    <p:sldId id="274" r:id="rId27"/>
    <p:sldId id="275" r:id="rId28"/>
    <p:sldId id="276" r:id="rId29"/>
    <p:sldId id="277" r:id="rId30"/>
    <p:sldId id="278" r:id="rId31"/>
    <p:sldId id="279" r:id="rId32"/>
    <p:sldId id="280" r:id="rId33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00" autoAdjust="0"/>
    <p:restoredTop sz="94660"/>
  </p:normalViewPr>
  <p:slideViewPr>
    <p:cSldViewPr>
      <p:cViewPr varScale="1">
        <p:scale>
          <a:sx n="128" d="100"/>
          <a:sy n="128" d="100"/>
        </p:scale>
        <p:origin x="732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2466"/>
    </p:cViewPr>
  </p:sorterViewPr>
  <p:notesViewPr>
    <p:cSldViewPr>
      <p:cViewPr varScale="1">
        <p:scale>
          <a:sx n="93" d="100"/>
          <a:sy n="93" d="100"/>
        </p:scale>
        <p:origin x="340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15.02.2023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2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92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733DF5B-B257-453A-978F-6A23DF0B130B}" type="slidenum">
              <a:rPr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51350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278EEB-CF5B-4B4E-8189-CDA5D533A2CC}" type="slidenum">
              <a:rPr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00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0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3801714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278EEB-CF5B-4B4E-8189-CDA5D533A2CC}" type="slidenum">
              <a:rPr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00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0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2234592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278EEB-CF5B-4B4E-8189-CDA5D533A2CC}" type="slidenum">
              <a:rPr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00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0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3428952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278EEB-CF5B-4B4E-8189-CDA5D533A2CC}" type="slidenum">
              <a:rPr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00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0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2632246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278EEB-CF5B-4B4E-8189-CDA5D533A2CC}" type="slidenum">
              <a:rPr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00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0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2983387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278EEB-CF5B-4B4E-8189-CDA5D533A2CC}" type="slidenum">
              <a:rPr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00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0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8365358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278EEB-CF5B-4B4E-8189-CDA5D533A2CC}" type="slidenum">
              <a:rPr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00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0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7448905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29A9A20-6742-4760-9FB3-14802A2E09A4}" type="slidenum">
              <a:rPr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18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18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678046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E29C0F-41E4-4CA0-82D9-60A6FEBE45A7}" type="slidenum">
              <a:rPr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299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9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8335272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E29C0F-41E4-4CA0-82D9-60A6FEBE45A7}" type="slidenum">
              <a:rPr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299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9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046165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F521C9-903C-4AFA-881F-0786852B4ECA}" type="slidenum">
              <a:rPr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293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3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9227690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E29C0F-41E4-4CA0-82D9-60A6FEBE45A7}" type="slidenum">
              <a:rPr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299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9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5375756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E29C0F-41E4-4CA0-82D9-60A6FEBE45A7}" type="slidenum">
              <a:rPr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299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9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1985044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E29C0F-41E4-4CA0-82D9-60A6FEBE45A7}" type="slidenum">
              <a:rPr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299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9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4526853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E29C0F-41E4-4CA0-82D9-60A6FEBE45A7}" type="slidenum">
              <a:rPr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299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9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8281042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6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06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9ADC83F-AD98-4FE0-BDF5-C369A3CF9312}" type="slidenum">
              <a:rPr altLang="en-US" smtClean="0"/>
              <a:pPr eaLnBrk="1" hangingPunct="1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8409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F521C9-903C-4AFA-881F-0786852B4ECA}" type="slidenum">
              <a:rPr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93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3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683208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8B7BB91-FBF1-43E7-A1B8-21D18756665D}" type="slidenum">
              <a:rPr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94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4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866664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64A9DCA-4107-42AF-B64D-08DCDAB1D1CB}" type="slidenum">
              <a:rPr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95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5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220497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74D1C4-E892-47F2-98E7-4CADAFB4AF90}" type="slidenum">
              <a:rPr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96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6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419784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F3C8FDF-98D4-401F-B931-F22C1801FC08}" type="slidenum">
              <a:rPr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97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7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4246856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278EEB-CF5B-4B4E-8189-CDA5D533A2CC}" type="slidenum">
              <a:rPr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00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0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5351557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606A081-6F0F-49A3-9CE7-7E8D97A469A2}" type="slidenum">
              <a:rPr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13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13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820285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9056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731347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4003118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1459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Programování v C++ - 2019/2020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16631"/>
            <a:ext cx="304774" cy="21943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749495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2447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55479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79521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369823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572410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274067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568610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693640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229837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99326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23095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847997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06614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745010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602842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74839539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39DBE-DA53-4BB8-A854-D9C4CA29E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4441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138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7" r:id="rId6"/>
    <p:sldLayoutId id="2147483666" r:id="rId7"/>
    <p:sldLayoutId id="2147483667" r:id="rId8"/>
    <p:sldLayoutId id="2147483668" r:id="rId9"/>
    <p:sldLayoutId id="2147483675" r:id="rId10"/>
    <p:sldLayoutId id="2147483676" r:id="rId11"/>
    <p:sldLayoutId id="2147483672" r:id="rId12"/>
    <p:sldLayoutId id="2147483669" r:id="rId13"/>
    <p:sldLayoutId id="2147483670" r:id="rId14"/>
    <p:sldLayoutId id="2147483671" r:id="rId15"/>
    <p:sldLayoutId id="2147483696" r:id="rId16"/>
    <p:sldLayoutId id="2147483697" r:id="rId17"/>
    <p:sldLayoutId id="2147483698" r:id="rId18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15.02.2023</a:t>
            </a:fld>
            <a:endParaRPr lang="cs-CZ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0073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281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Exception handling</a:t>
            </a:r>
            <a:endParaRPr lang="cs-CZ" noProof="1"/>
          </a:p>
        </p:txBody>
      </p:sp>
      <p:sp>
        <p:nvSpPr>
          <p:cNvPr id="117764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2667000"/>
            <a:ext cx="8839200" cy="396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3883870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Programming with exceptions – basic rules</a:t>
            </a:r>
            <a:endParaRPr lang="cs-CZ" altLang="en-US" dirty="0"/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altLang="en-US" dirty="0"/>
              <a:t>Catch all exceptions in </a:t>
            </a:r>
            <a:r>
              <a:rPr lang="en-US" altLang="en-US" b="1" dirty="0"/>
              <a:t>main</a:t>
            </a:r>
          </a:p>
          <a:p>
            <a:pPr lvl="4"/>
            <a:r>
              <a:rPr lang="en-US" altLang="en-US" dirty="0"/>
              <a:t>int main(int </a:t>
            </a:r>
            <a:r>
              <a:rPr lang="en-US" altLang="en-US" dirty="0" err="1"/>
              <a:t>argc</a:t>
            </a:r>
            <a:r>
              <a:rPr lang="en-US" altLang="en-US" dirty="0"/>
              <a:t>, char * * </a:t>
            </a:r>
            <a:r>
              <a:rPr lang="en-US" altLang="en-US" dirty="0" err="1"/>
              <a:t>argv</a:t>
            </a:r>
            <a:r>
              <a:rPr lang="en-US" altLang="en-US" dirty="0"/>
              <a:t>)</a:t>
            </a:r>
          </a:p>
          <a:p>
            <a:pPr lvl="4"/>
            <a:r>
              <a:rPr lang="en-US" altLang="en-US" dirty="0"/>
              <a:t>{ try {</a:t>
            </a:r>
          </a:p>
          <a:p>
            <a:pPr lvl="4"/>
            <a:r>
              <a:rPr lang="en-US" altLang="en-US" dirty="0"/>
              <a:t>    // here is all the program functionality</a:t>
            </a:r>
          </a:p>
          <a:p>
            <a:pPr lvl="4"/>
            <a:r>
              <a:rPr lang="en-US" altLang="en-US" dirty="0"/>
              <a:t>  } catch (...) {</a:t>
            </a:r>
          </a:p>
          <a:p>
            <a:pPr lvl="4"/>
            <a:r>
              <a:rPr lang="en-US" altLang="en-US" dirty="0"/>
              <a:t>    std::</a:t>
            </a:r>
            <a:r>
              <a:rPr lang="en-US" altLang="en-US" dirty="0" err="1"/>
              <a:t>cout</a:t>
            </a:r>
            <a:r>
              <a:rPr lang="en-US" altLang="en-US" dirty="0"/>
              <a:t> &lt;&lt; "Unknown exception caught" &lt;&lt; std::</a:t>
            </a:r>
            <a:r>
              <a:rPr lang="en-US" altLang="en-US" dirty="0" err="1"/>
              <a:t>endl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    return -1;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  return 0;</a:t>
            </a:r>
          </a:p>
          <a:p>
            <a:pPr lvl="4"/>
            <a:r>
              <a:rPr lang="en-US" altLang="en-US" dirty="0"/>
              <a:t>}</a:t>
            </a:r>
          </a:p>
          <a:p>
            <a:pPr lvl="2"/>
            <a:r>
              <a:rPr lang="en-US" altLang="en-US" dirty="0"/>
              <a:t>Motivation: "It is implementation-defined whether any stack unwinding is done when an exception is thrown and not caught."</a:t>
            </a:r>
          </a:p>
          <a:p>
            <a:pPr lvl="3"/>
            <a:r>
              <a:rPr lang="en-US" altLang="en-US" dirty="0"/>
              <a:t>If you don't catch in main, your open files may not be flushed, mutexes not released...</a:t>
            </a:r>
          </a:p>
          <a:p>
            <a:pPr lvl="2"/>
            <a:r>
              <a:rPr lang="en-US" altLang="en-US" dirty="0"/>
              <a:t>Insert a std::exception catch block before the universal block to improve diagnostics in known cases</a:t>
            </a:r>
          </a:p>
          <a:p>
            <a:pPr lvl="4"/>
            <a:r>
              <a:rPr lang="en-US" altLang="en-US" dirty="0"/>
              <a:t>  catch (const std::exception &amp; e) {</a:t>
            </a:r>
          </a:p>
          <a:p>
            <a:pPr lvl="4"/>
            <a:r>
              <a:rPr lang="en-US" altLang="en-US" dirty="0"/>
              <a:t>  { std::</a:t>
            </a:r>
            <a:r>
              <a:rPr lang="en-US" altLang="en-US" dirty="0" err="1"/>
              <a:t>cout</a:t>
            </a:r>
            <a:r>
              <a:rPr lang="en-US" altLang="en-US" dirty="0"/>
              <a:t> &lt;&lt; "Exception: " &lt;&lt; </a:t>
            </a:r>
            <a:r>
              <a:rPr lang="en-US" altLang="en-US" dirty="0" err="1"/>
              <a:t>e.what</a:t>
            </a:r>
            <a:r>
              <a:rPr lang="en-US" altLang="en-US" dirty="0"/>
              <a:t>() &lt;&lt; std::</a:t>
            </a:r>
            <a:r>
              <a:rPr lang="en-US" altLang="en-US" dirty="0" err="1"/>
              <a:t>endl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    return -1;</a:t>
            </a:r>
          </a:p>
          <a:p>
            <a:pPr lvl="4"/>
            <a:r>
              <a:rPr lang="en-US" altLang="en-US" dirty="0"/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3761279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Programming with exceptions – basic rules</a:t>
            </a:r>
            <a:endParaRPr lang="cs-CZ" altLang="en-US" dirty="0"/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altLang="en-US" dirty="0"/>
              <a:t>Catch all exceptions in </a:t>
            </a:r>
            <a:r>
              <a:rPr lang="en-US" altLang="en-US" b="1" dirty="0"/>
              <a:t>main</a:t>
            </a:r>
          </a:p>
          <a:p>
            <a:pPr lvl="4"/>
            <a:endParaRPr lang="en-US" altLang="en-US" dirty="0"/>
          </a:p>
          <a:p>
            <a:pPr lvl="1"/>
            <a:r>
              <a:rPr lang="en-US" altLang="en-US" dirty="0"/>
              <a:t>This rule does not apply to threads</a:t>
            </a:r>
          </a:p>
          <a:p>
            <a:pPr lvl="2"/>
            <a:r>
              <a:rPr lang="en-US" altLang="en-US" dirty="0"/>
              <a:t>Exceptions in threads launched by </a:t>
            </a:r>
            <a:r>
              <a:rPr lang="en-US" altLang="en-US" b="1" dirty="0"/>
              <a:t>std::thread </a:t>
            </a:r>
            <a:r>
              <a:rPr lang="en-US" altLang="en-US" dirty="0"/>
              <a:t>are caught by the library</a:t>
            </a:r>
          </a:p>
          <a:p>
            <a:pPr lvl="3"/>
            <a:r>
              <a:rPr lang="en-US" altLang="en-US" dirty="0"/>
              <a:t>These exceptions reappear in another thread if </a:t>
            </a:r>
            <a:r>
              <a:rPr lang="en-US" altLang="en-US" b="1" dirty="0"/>
              <a:t>join</a:t>
            </a:r>
            <a:r>
              <a:rPr lang="en-US" altLang="en-US" dirty="0"/>
              <a:t> is called</a:t>
            </a:r>
          </a:p>
          <a:p>
            <a:pPr lvl="3"/>
            <a:endParaRPr lang="en-US" altLang="en-US" dirty="0"/>
          </a:p>
          <a:p>
            <a:pPr lvl="1"/>
            <a:r>
              <a:rPr lang="en-US" altLang="en-US" dirty="0"/>
              <a:t>[Paranoid] A catch with rethrow ensures stack unwinding to this point</a:t>
            </a:r>
          </a:p>
          <a:p>
            <a:pPr lvl="4"/>
            <a:r>
              <a:rPr lang="en-US" altLang="en-US" dirty="0"/>
              <a:t>  try {</a:t>
            </a:r>
          </a:p>
          <a:p>
            <a:pPr lvl="4"/>
            <a:r>
              <a:rPr lang="en-US" altLang="en-US" dirty="0"/>
              <a:t>    // sensitive code containing write-open files, inter-process locks etc.</a:t>
            </a:r>
          </a:p>
          <a:p>
            <a:pPr lvl="4"/>
            <a:r>
              <a:rPr lang="en-US" altLang="en-US" dirty="0"/>
              <a:t>  } catch (...) { throw; }</a:t>
            </a:r>
          </a:p>
        </p:txBody>
      </p:sp>
    </p:spTree>
    <p:extLst>
      <p:ext uri="{BB962C8B-B14F-4D97-AF65-F5344CB8AC3E}">
        <p14:creationId xmlns:p14="http://schemas.microsoft.com/office/powerpoint/2010/main" val="700943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Programming with exceptions – basic rules</a:t>
            </a:r>
            <a:endParaRPr lang="cs-CZ" altLang="en-US" dirty="0"/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altLang="en-US" dirty="0"/>
              <a:t>Don't consume exceptions of unknown nature</a:t>
            </a:r>
          </a:p>
          <a:p>
            <a:pPr lvl="2"/>
            <a:r>
              <a:rPr lang="en-US" altLang="en-US" dirty="0"/>
              <a:t>You shall always rethrow in universal catch-blocks, except in </a:t>
            </a:r>
            <a:r>
              <a:rPr lang="en-US" altLang="en-US" b="1" dirty="0"/>
              <a:t>main</a:t>
            </a:r>
            <a:endParaRPr lang="en-US" altLang="en-US" dirty="0"/>
          </a:p>
          <a:p>
            <a:pPr lvl="2"/>
            <a:r>
              <a:rPr lang="en-US" altLang="en-US" dirty="0"/>
              <a:t>Also called </a:t>
            </a:r>
            <a:r>
              <a:rPr lang="en-US" altLang="en-US" b="1" i="1" dirty="0"/>
              <a:t>Exception neutrality</a:t>
            </a:r>
          </a:p>
          <a:p>
            <a:pPr lvl="4"/>
            <a:r>
              <a:rPr lang="en-US" altLang="en-US" dirty="0"/>
              <a:t>void something() {</a:t>
            </a:r>
          </a:p>
          <a:p>
            <a:pPr lvl="4"/>
            <a:r>
              <a:rPr lang="en-US" altLang="en-US" dirty="0"/>
              <a:t>  try {</a:t>
            </a:r>
          </a:p>
          <a:p>
            <a:pPr lvl="4"/>
            <a:r>
              <a:rPr lang="en-US" altLang="en-US" dirty="0"/>
              <a:t>    // something</a:t>
            </a:r>
          </a:p>
          <a:p>
            <a:pPr lvl="4"/>
            <a:r>
              <a:rPr lang="en-US" altLang="en-US" dirty="0"/>
              <a:t>  } </a:t>
            </a:r>
            <a:r>
              <a:rPr lang="en-US" altLang="en-US" dirty="0">
                <a:solidFill>
                  <a:srgbClr val="FF0000"/>
                </a:solidFill>
              </a:rPr>
              <a:t>catch (...) { // WRONG !!!</a:t>
            </a:r>
          </a:p>
          <a:p>
            <a:pPr lvl="4"/>
            <a:r>
              <a:rPr lang="en-US" altLang="en-US" dirty="0">
                <a:solidFill>
                  <a:srgbClr val="FF0000"/>
                </a:solidFill>
              </a:rPr>
              <a:t>    std::</a:t>
            </a:r>
            <a:r>
              <a:rPr lang="en-US" altLang="en-US" dirty="0" err="1">
                <a:solidFill>
                  <a:srgbClr val="FF0000"/>
                </a:solidFill>
              </a:rPr>
              <a:t>cout</a:t>
            </a:r>
            <a:r>
              <a:rPr lang="en-US" altLang="en-US" dirty="0">
                <a:solidFill>
                  <a:srgbClr val="FF0000"/>
                </a:solidFill>
              </a:rPr>
              <a:t> &lt;&lt; "Something happened – but we always continue" &lt;&lt; std::</a:t>
            </a:r>
            <a:r>
              <a:rPr lang="en-US" altLang="en-US" dirty="0" err="1">
                <a:solidFill>
                  <a:srgbClr val="FF0000"/>
                </a:solidFill>
              </a:rPr>
              <a:t>endl</a:t>
            </a:r>
            <a:r>
              <a:rPr lang="en-US" altLang="en-US" dirty="0">
                <a:solidFill>
                  <a:srgbClr val="FF0000"/>
                </a:solidFill>
              </a:rPr>
              <a:t>;</a:t>
            </a:r>
          </a:p>
          <a:p>
            <a:pPr lvl="4"/>
            <a:r>
              <a:rPr lang="en-US" altLang="en-US" dirty="0">
                <a:solidFill>
                  <a:srgbClr val="FF0000"/>
                </a:solidFill>
              </a:rPr>
              <a:t>  }</a:t>
            </a:r>
          </a:p>
          <a:p>
            <a:pPr lvl="4"/>
            <a:r>
              <a:rPr lang="en-US" altLang="en-US" dirty="0"/>
              <a:t>}</a:t>
            </a:r>
          </a:p>
          <a:p>
            <a:pPr lvl="2"/>
            <a:r>
              <a:rPr lang="en-US" altLang="en-US" dirty="0"/>
              <a:t>Motivation: It is not a good idea to continue work if you don't know what happened </a:t>
            </a:r>
          </a:p>
          <a:p>
            <a:pPr lvl="3"/>
            <a:r>
              <a:rPr lang="en-US" altLang="en-US" dirty="0"/>
              <a:t>It may mean "hacker attack detected" or "battery exhausted"</a:t>
            </a:r>
          </a:p>
        </p:txBody>
      </p:sp>
    </p:spTree>
    <p:extLst>
      <p:ext uri="{BB962C8B-B14F-4D97-AF65-F5344CB8AC3E}">
        <p14:creationId xmlns:p14="http://schemas.microsoft.com/office/powerpoint/2010/main" val="2229931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Programming with exceptions – basic rules</a:t>
            </a:r>
            <a:endParaRPr lang="cs-CZ" altLang="en-US" dirty="0"/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altLang="en-US" dirty="0"/>
              <a:t>You can consume an exception if you know what parts may be damaged</a:t>
            </a:r>
          </a:p>
          <a:p>
            <a:pPr lvl="4"/>
            <a:r>
              <a:rPr lang="en-US" altLang="en-US" dirty="0"/>
              <a:t>for (;;) {</a:t>
            </a:r>
          </a:p>
          <a:p>
            <a:pPr lvl="4"/>
            <a:r>
              <a:rPr lang="en-US" altLang="en-US" dirty="0"/>
              <a:t>  auto req = </a:t>
            </a:r>
            <a:r>
              <a:rPr lang="en-US" altLang="en-US" dirty="0" err="1"/>
              <a:t>socket.receive_request</a:t>
            </a:r>
            <a:r>
              <a:rPr lang="en-US" altLang="en-US" dirty="0"/>
              <a:t>();</a:t>
            </a:r>
          </a:p>
          <a:p>
            <a:pPr lvl="4"/>
            <a:r>
              <a:rPr lang="en-US" altLang="en-US" dirty="0"/>
              <a:t>  try {</a:t>
            </a:r>
          </a:p>
          <a:p>
            <a:pPr lvl="4"/>
            <a:r>
              <a:rPr lang="en-US" altLang="en-US" dirty="0"/>
              <a:t>    auto reply = </a:t>
            </a:r>
            <a:r>
              <a:rPr lang="en-US" altLang="en-US" dirty="0" err="1"/>
              <a:t>perform_request</a:t>
            </a:r>
            <a:r>
              <a:rPr lang="en-US" altLang="en-US" dirty="0"/>
              <a:t>( req);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(reply);</a:t>
            </a:r>
          </a:p>
          <a:p>
            <a:pPr lvl="4"/>
            <a:r>
              <a:rPr lang="en-US" altLang="en-US" dirty="0"/>
              <a:t>  } catch (const std::exception &amp; e) { // Any std::exception deemed recoverable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(500, </a:t>
            </a:r>
            <a:r>
              <a:rPr lang="en-US" altLang="en-US" dirty="0" err="1"/>
              <a:t>e.what</a:t>
            </a:r>
            <a:r>
              <a:rPr lang="en-US" altLang="en-US" dirty="0"/>
              <a:t>());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}</a:t>
            </a:r>
          </a:p>
          <a:p>
            <a:pPr lvl="2"/>
            <a:r>
              <a:rPr lang="en-US" altLang="en-US" dirty="0"/>
              <a:t>The damaged parts must be restored or safely disposed of</a:t>
            </a:r>
          </a:p>
          <a:p>
            <a:pPr lvl="3"/>
            <a:r>
              <a:rPr lang="en-US" altLang="en-US" dirty="0"/>
              <a:t>By their destructors during stack-unwinding (preferred)</a:t>
            </a:r>
          </a:p>
          <a:p>
            <a:pPr lvl="3"/>
            <a:r>
              <a:rPr lang="en-US" altLang="en-US" dirty="0"/>
              <a:t>By clean-up code in rethrowing universal catch-blocks (error-prone)</a:t>
            </a:r>
          </a:p>
          <a:p>
            <a:pPr lvl="4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32407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Programming with exceptions – basic rules</a:t>
            </a:r>
            <a:endParaRPr lang="cs-CZ" altLang="en-US" dirty="0"/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2"/>
            <a:r>
              <a:rPr lang="en-US" altLang="en-US" dirty="0"/>
              <a:t>The damaged parts must be restored or safely disposed of</a:t>
            </a:r>
          </a:p>
          <a:p>
            <a:pPr lvl="3"/>
            <a:r>
              <a:rPr lang="en-US" altLang="en-US" dirty="0"/>
              <a:t>By clean-up code in rethrowing universal catch-blocks (error-prone)</a:t>
            </a:r>
          </a:p>
          <a:p>
            <a:pPr lvl="4"/>
            <a:r>
              <a:rPr lang="en-US" altLang="en-US" dirty="0"/>
              <a:t>  try 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some_mutex.</a:t>
            </a:r>
            <a:r>
              <a:rPr lang="en-US" altLang="en-US" dirty="0" err="1">
                <a:solidFill>
                  <a:srgbClr val="FF0000"/>
                </a:solidFill>
              </a:rPr>
              <a:t>lock</a:t>
            </a:r>
            <a:r>
              <a:rPr lang="en-US" altLang="en-US" dirty="0"/>
              <a:t>();</a:t>
            </a:r>
          </a:p>
          <a:p>
            <a:pPr lvl="4"/>
            <a:r>
              <a:rPr lang="en-US" altLang="en-US" dirty="0"/>
              <a:t>    try {</a:t>
            </a:r>
          </a:p>
          <a:p>
            <a:pPr lvl="4"/>
            <a:r>
              <a:rPr lang="en-US" altLang="en-US" dirty="0"/>
              <a:t>      auto reply = </a:t>
            </a:r>
            <a:r>
              <a:rPr lang="en-US" altLang="en-US" dirty="0" err="1"/>
              <a:t>perform_request</a:t>
            </a:r>
            <a:r>
              <a:rPr lang="en-US" altLang="en-US" dirty="0"/>
              <a:t>( req);</a:t>
            </a:r>
          </a:p>
          <a:p>
            <a:pPr lvl="4"/>
            <a:r>
              <a:rPr lang="en-US" altLang="en-US" dirty="0"/>
              <a:t>    } </a:t>
            </a:r>
            <a:r>
              <a:rPr lang="en-US" altLang="en-US" dirty="0">
                <a:solidFill>
                  <a:srgbClr val="FF0000"/>
                </a:solidFill>
              </a:rPr>
              <a:t>catch (...) {</a:t>
            </a:r>
          </a:p>
          <a:p>
            <a:pPr lvl="4"/>
            <a:r>
              <a:rPr lang="en-US" altLang="en-US" dirty="0">
                <a:solidFill>
                  <a:srgbClr val="FF0000"/>
                </a:solidFill>
              </a:rPr>
              <a:t>      </a:t>
            </a:r>
            <a:r>
              <a:rPr lang="en-US" altLang="en-US" dirty="0" err="1">
                <a:solidFill>
                  <a:srgbClr val="FF0000"/>
                </a:solidFill>
              </a:rPr>
              <a:t>some_mutex.unlock</a:t>
            </a:r>
            <a:r>
              <a:rPr lang="en-US" altLang="en-US" dirty="0">
                <a:solidFill>
                  <a:srgbClr val="FF0000"/>
                </a:solidFill>
              </a:rPr>
              <a:t>();</a:t>
            </a:r>
          </a:p>
          <a:p>
            <a:pPr lvl="4"/>
            <a:r>
              <a:rPr lang="en-US" altLang="en-US" dirty="0">
                <a:solidFill>
                  <a:srgbClr val="FF0000"/>
                </a:solidFill>
              </a:rPr>
              <a:t>      throw;</a:t>
            </a:r>
          </a:p>
          <a:p>
            <a:pPr lvl="4"/>
            <a:r>
              <a:rPr lang="en-US" altLang="en-US" dirty="0">
                <a:solidFill>
                  <a:srgbClr val="FF0000"/>
                </a:solidFill>
              </a:rPr>
              <a:t>    }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some_mutex.</a:t>
            </a:r>
            <a:r>
              <a:rPr lang="en-US" altLang="en-US" dirty="0" err="1">
                <a:solidFill>
                  <a:srgbClr val="FF0000"/>
                </a:solidFill>
              </a:rPr>
              <a:t>unlock</a:t>
            </a:r>
            <a:r>
              <a:rPr lang="en-US" altLang="en-US" dirty="0"/>
              <a:t>();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(reply);</a:t>
            </a:r>
          </a:p>
          <a:p>
            <a:pPr lvl="4"/>
            <a:r>
              <a:rPr lang="en-US" altLang="en-US" dirty="0"/>
              <a:t>  } catch (const std::exception &amp; e) { 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(500, </a:t>
            </a:r>
            <a:r>
              <a:rPr lang="en-US" altLang="en-US" dirty="0" err="1"/>
              <a:t>e.what</a:t>
            </a:r>
            <a:r>
              <a:rPr lang="en-US" altLang="en-US" dirty="0"/>
              <a:t>());</a:t>
            </a:r>
          </a:p>
          <a:p>
            <a:pPr lvl="4"/>
            <a:r>
              <a:rPr lang="en-US" altLang="en-US" dirty="0"/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1172086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Programming with exceptions – basic rules</a:t>
            </a:r>
            <a:endParaRPr lang="cs-CZ" altLang="en-US" dirty="0"/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2"/>
            <a:r>
              <a:rPr lang="en-US" altLang="en-US" dirty="0"/>
              <a:t>The damaged parts must be restored or safely disposed of</a:t>
            </a:r>
          </a:p>
          <a:p>
            <a:pPr lvl="3"/>
            <a:r>
              <a:rPr lang="en-US" altLang="en-US" dirty="0"/>
              <a:t>By their destructors during stack-unwinding (preferred)</a:t>
            </a:r>
          </a:p>
          <a:p>
            <a:pPr lvl="3"/>
            <a:r>
              <a:rPr lang="en-US" altLang="en-US" dirty="0"/>
              <a:t>Called </a:t>
            </a:r>
            <a:r>
              <a:rPr lang="en-US" altLang="en-US" i="1" dirty="0"/>
              <a:t>RAII (Resource Acquisition Is Initialization)</a:t>
            </a:r>
          </a:p>
          <a:p>
            <a:pPr lvl="4"/>
            <a:r>
              <a:rPr lang="en-US" altLang="en-US" dirty="0"/>
              <a:t>  try 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reply_data</a:t>
            </a:r>
            <a:r>
              <a:rPr lang="en-US" altLang="en-US" dirty="0"/>
              <a:t> reply;</a:t>
            </a:r>
          </a:p>
          <a:p>
            <a:pPr lvl="4"/>
            <a:r>
              <a:rPr lang="en-US" altLang="en-US" dirty="0"/>
              <a:t>    { </a:t>
            </a:r>
            <a:r>
              <a:rPr lang="en-US" altLang="en-US" dirty="0">
                <a:solidFill>
                  <a:srgbClr val="FF0000"/>
                </a:solidFill>
              </a:rPr>
              <a:t>std::</a:t>
            </a:r>
            <a:r>
              <a:rPr lang="en-US" altLang="en-US" dirty="0" err="1">
                <a:solidFill>
                  <a:srgbClr val="FF0000"/>
                </a:solidFill>
              </a:rPr>
              <a:t>lock_guard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g(</a:t>
            </a:r>
            <a:r>
              <a:rPr lang="en-US" altLang="en-US" dirty="0" err="1"/>
              <a:t>some_mutex</a:t>
            </a:r>
            <a:r>
              <a:rPr lang="en-US" altLang="en-US" dirty="0"/>
              <a:t>);	// [C++17] template deduction required</a:t>
            </a:r>
          </a:p>
          <a:p>
            <a:pPr lvl="4"/>
            <a:r>
              <a:rPr lang="en-US" altLang="en-US" dirty="0"/>
              <a:t>      reply = </a:t>
            </a:r>
            <a:r>
              <a:rPr lang="en-US" altLang="en-US" dirty="0" err="1"/>
              <a:t>perform_request</a:t>
            </a:r>
            <a:r>
              <a:rPr lang="en-US" altLang="en-US" dirty="0"/>
              <a:t>( req);</a:t>
            </a:r>
          </a:p>
          <a:p>
            <a:pPr lvl="4"/>
            <a:r>
              <a:rPr lang="en-US" altLang="en-US" dirty="0"/>
              <a:t>    }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(reply);</a:t>
            </a:r>
          </a:p>
          <a:p>
            <a:pPr lvl="4"/>
            <a:r>
              <a:rPr lang="en-US" altLang="en-US" dirty="0"/>
              <a:t>  } catch (const std::exception &amp; e) { 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(500, </a:t>
            </a:r>
            <a:r>
              <a:rPr lang="en-US" altLang="en-US" dirty="0" err="1"/>
              <a:t>e.what</a:t>
            </a:r>
            <a:r>
              <a:rPr lang="en-US" altLang="en-US" dirty="0"/>
              <a:t>());</a:t>
            </a:r>
          </a:p>
          <a:p>
            <a:pPr lvl="4"/>
            <a:r>
              <a:rPr lang="en-US" altLang="en-US" dirty="0"/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2146344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Programming with exceptions – basic rules</a:t>
            </a:r>
            <a:endParaRPr lang="cs-CZ" altLang="en-US" dirty="0"/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3"/>
            <a:r>
              <a:rPr lang="en-US" altLang="en-US" dirty="0"/>
              <a:t>RAII may require additional exactly positioned blocks in code</a:t>
            </a:r>
          </a:p>
          <a:p>
            <a:pPr lvl="3"/>
            <a:r>
              <a:rPr lang="en-US" altLang="en-US" dirty="0"/>
              <a:t>These may interfere with the scope of other declarations</a:t>
            </a:r>
          </a:p>
          <a:p>
            <a:pPr lvl="4"/>
            <a:r>
              <a:rPr lang="en-US" altLang="en-US" dirty="0"/>
              <a:t>  try 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reply_data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reply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    { </a:t>
            </a:r>
            <a:r>
              <a:rPr lang="en-US" altLang="en-US" dirty="0">
                <a:solidFill>
                  <a:srgbClr val="FF0000"/>
                </a:solidFill>
              </a:rPr>
              <a:t>std::</a:t>
            </a:r>
            <a:r>
              <a:rPr lang="en-US" altLang="en-US" dirty="0" err="1">
                <a:solidFill>
                  <a:srgbClr val="FF0000"/>
                </a:solidFill>
              </a:rPr>
              <a:t>lock_guard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g(</a:t>
            </a:r>
            <a:r>
              <a:rPr lang="en-US" altLang="en-US" dirty="0" err="1"/>
              <a:t>some_mutex</a:t>
            </a:r>
            <a:r>
              <a:rPr lang="en-US" altLang="en-US" dirty="0"/>
              <a:t>);	</a:t>
            </a:r>
          </a:p>
          <a:p>
            <a:pPr lvl="4"/>
            <a:r>
              <a:rPr lang="en-US" altLang="en-US" dirty="0"/>
              <a:t>      </a:t>
            </a:r>
            <a:r>
              <a:rPr lang="en-US" altLang="en-US" dirty="0">
                <a:solidFill>
                  <a:srgbClr val="FF0000"/>
                </a:solidFill>
              </a:rPr>
              <a:t>reply</a:t>
            </a:r>
            <a:r>
              <a:rPr lang="en-US" altLang="en-US" dirty="0"/>
              <a:t> = </a:t>
            </a:r>
            <a:r>
              <a:rPr lang="en-US" altLang="en-US" dirty="0" err="1"/>
              <a:t>perform_request</a:t>
            </a:r>
            <a:r>
              <a:rPr lang="en-US" altLang="en-US" dirty="0"/>
              <a:t>( req);</a:t>
            </a:r>
          </a:p>
          <a:p>
            <a:pPr lvl="4"/>
            <a:r>
              <a:rPr lang="en-US" altLang="en-US" dirty="0"/>
              <a:t>    }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</a:t>
            </a:r>
            <a:r>
              <a:rPr lang="en-US" altLang="en-US" dirty="0">
                <a:solidFill>
                  <a:srgbClr val="FF0000"/>
                </a:solidFill>
              </a:rPr>
              <a:t>reply</a:t>
            </a:r>
            <a:r>
              <a:rPr lang="en-US" altLang="en-US" dirty="0"/>
              <a:t>);</a:t>
            </a:r>
          </a:p>
          <a:p>
            <a:pPr lvl="4"/>
            <a:r>
              <a:rPr lang="en-US" altLang="en-US" dirty="0"/>
              <a:t>  } catch (const std::exception &amp; e) { 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(500, </a:t>
            </a:r>
            <a:r>
              <a:rPr lang="en-US" altLang="en-US" dirty="0" err="1"/>
              <a:t>e.what</a:t>
            </a:r>
            <a:r>
              <a:rPr lang="en-US" altLang="en-US" dirty="0"/>
              <a:t>());</a:t>
            </a:r>
          </a:p>
          <a:p>
            <a:pPr lvl="4"/>
            <a:r>
              <a:rPr lang="en-US" altLang="en-US" dirty="0"/>
              <a:t>  }</a:t>
            </a:r>
          </a:p>
          <a:p>
            <a:pPr lvl="3"/>
            <a:r>
              <a:rPr lang="en-US" altLang="en-US" dirty="0"/>
              <a:t>May be solved using std::optional</a:t>
            </a:r>
          </a:p>
          <a:p>
            <a:pPr lvl="4"/>
            <a:r>
              <a:rPr lang="en-US" altLang="en-US" dirty="0"/>
              <a:t>  try 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>
                <a:solidFill>
                  <a:srgbClr val="FF0000"/>
                </a:solidFill>
              </a:rPr>
              <a:t>std::optional&lt; std::</a:t>
            </a:r>
            <a:r>
              <a:rPr lang="en-US" altLang="en-US" dirty="0" err="1">
                <a:solidFill>
                  <a:srgbClr val="FF0000"/>
                </a:solidFill>
              </a:rPr>
              <a:t>lock_guard</a:t>
            </a:r>
            <a:r>
              <a:rPr lang="en-US" altLang="en-US" dirty="0">
                <a:solidFill>
                  <a:srgbClr val="FF0000"/>
                </a:solidFill>
              </a:rPr>
              <a:t>&lt; std::mutex&gt;&gt; </a:t>
            </a:r>
            <a:r>
              <a:rPr lang="en-US" altLang="en-US" dirty="0"/>
              <a:t>g(</a:t>
            </a:r>
            <a:r>
              <a:rPr lang="en-US" altLang="en-US" dirty="0" err="1"/>
              <a:t>some_mutex</a:t>
            </a:r>
            <a:r>
              <a:rPr lang="en-US" altLang="en-US" dirty="0"/>
              <a:t>);	</a:t>
            </a:r>
          </a:p>
          <a:p>
            <a:pPr lvl="4"/>
            <a:r>
              <a:rPr lang="en-US" altLang="en-US" dirty="0"/>
              <a:t>    auto </a:t>
            </a:r>
            <a:r>
              <a:rPr lang="en-US" altLang="en-US" dirty="0">
                <a:solidFill>
                  <a:srgbClr val="FF0000"/>
                </a:solidFill>
              </a:rPr>
              <a:t>reply</a:t>
            </a:r>
            <a:r>
              <a:rPr lang="en-US" altLang="en-US" dirty="0"/>
              <a:t> = </a:t>
            </a:r>
            <a:r>
              <a:rPr lang="en-US" altLang="en-US" dirty="0" err="1"/>
              <a:t>perform_request</a:t>
            </a:r>
            <a:r>
              <a:rPr lang="en-US" altLang="en-US" dirty="0"/>
              <a:t>( req);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g.</a:t>
            </a:r>
            <a:r>
              <a:rPr lang="en-US" altLang="en-US" dirty="0" err="1">
                <a:solidFill>
                  <a:srgbClr val="FF0000"/>
                </a:solidFill>
              </a:rPr>
              <a:t>reset</a:t>
            </a:r>
            <a:r>
              <a:rPr lang="en-US" altLang="en-US" dirty="0"/>
              <a:t>();	// destructs the </a:t>
            </a:r>
            <a:r>
              <a:rPr lang="en-US" altLang="en-US" dirty="0" err="1"/>
              <a:t>lock_guard</a:t>
            </a:r>
            <a:r>
              <a:rPr lang="en-US" altLang="en-US" dirty="0"/>
              <a:t> inside 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</a:t>
            </a:r>
            <a:r>
              <a:rPr lang="en-US" altLang="en-US" dirty="0">
                <a:solidFill>
                  <a:srgbClr val="FF0000"/>
                </a:solidFill>
              </a:rPr>
              <a:t>reply</a:t>
            </a:r>
            <a:r>
              <a:rPr lang="en-US" altLang="en-US" dirty="0"/>
              <a:t>);</a:t>
            </a:r>
          </a:p>
          <a:p>
            <a:pPr lvl="4"/>
            <a:r>
              <a:rPr lang="en-US" altLang="en-US" dirty="0"/>
              <a:t>  } catch (const std::exception &amp; e) { 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(500, </a:t>
            </a:r>
            <a:r>
              <a:rPr lang="en-US" altLang="en-US" dirty="0" err="1"/>
              <a:t>e.what</a:t>
            </a:r>
            <a:r>
              <a:rPr lang="en-US" altLang="en-US" dirty="0"/>
              <a:t>());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0720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43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Exception-safe programming</a:t>
            </a:r>
            <a:r>
              <a:rPr lang="en-US" altLang="en-US" dirty="0"/>
              <a:t> - theory</a:t>
            </a:r>
            <a:endParaRPr lang="cs-CZ" altLang="en-US" noProof="1"/>
          </a:p>
        </p:txBody>
      </p:sp>
      <p:sp>
        <p:nvSpPr>
          <p:cNvPr id="143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2" eaLnBrk="1" hangingPunct="1"/>
            <a:endParaRPr lang="en-US" altLang="en-US" dirty="0"/>
          </a:p>
          <a:p>
            <a:pPr lvl="1"/>
            <a:r>
              <a:rPr lang="cs-CZ" altLang="en-US" b="1" i="1" dirty="0"/>
              <a:t>(Weak) exception safety</a:t>
            </a:r>
          </a:p>
          <a:p>
            <a:pPr lvl="2"/>
            <a:r>
              <a:rPr lang="en-US" altLang="en-US" dirty="0"/>
              <a:t>A function</a:t>
            </a:r>
            <a:r>
              <a:rPr lang="cs-CZ" altLang="en-US" dirty="0"/>
              <a:t> (</a:t>
            </a:r>
            <a:r>
              <a:rPr lang="en-US" altLang="en-US" dirty="0"/>
              <a:t>operator, constructor</a:t>
            </a:r>
            <a:r>
              <a:rPr lang="cs-CZ" altLang="en-US" dirty="0"/>
              <a:t>) </a:t>
            </a:r>
            <a:r>
              <a:rPr lang="en-US" altLang="en-US" dirty="0"/>
              <a:t>is</a:t>
            </a:r>
            <a:r>
              <a:rPr lang="cs-CZ" altLang="en-US" dirty="0"/>
              <a:t> </a:t>
            </a:r>
            <a:r>
              <a:rPr lang="cs-CZ" altLang="en-US" i="1" dirty="0"/>
              <a:t>(</a:t>
            </a:r>
            <a:r>
              <a:rPr lang="en-US" altLang="en-US" i="1" dirty="0"/>
              <a:t>weakly</a:t>
            </a:r>
            <a:r>
              <a:rPr lang="cs-CZ" altLang="en-US" i="1" dirty="0"/>
              <a:t>) </a:t>
            </a:r>
            <a:r>
              <a:rPr lang="en-US" altLang="en-US" i="1" dirty="0"/>
              <a:t>safe</a:t>
            </a:r>
            <a:r>
              <a:rPr lang="cs-CZ" altLang="en-US" dirty="0"/>
              <a:t>, </a:t>
            </a:r>
            <a:r>
              <a:rPr lang="en-US" altLang="en-US" dirty="0"/>
              <a:t>if, after an exception, it leaves all the data in a consistent state</a:t>
            </a:r>
            <a:endParaRPr lang="cs-CZ" altLang="en-US" dirty="0"/>
          </a:p>
          <a:p>
            <a:pPr lvl="2"/>
            <a:r>
              <a:rPr lang="en-US" altLang="en-US" dirty="0"/>
              <a:t>Consistent state includes</a:t>
            </a:r>
            <a:r>
              <a:rPr lang="cs-CZ" altLang="en-US" dirty="0"/>
              <a:t>:</a:t>
            </a:r>
          </a:p>
          <a:p>
            <a:pPr lvl="3"/>
            <a:r>
              <a:rPr lang="en-US" altLang="en-US" dirty="0"/>
              <a:t>All unreachable data were properly deallocated</a:t>
            </a:r>
            <a:endParaRPr lang="cs-CZ" altLang="en-US" dirty="0"/>
          </a:p>
          <a:p>
            <a:pPr lvl="3"/>
            <a:r>
              <a:rPr lang="en-US" altLang="en-US" dirty="0"/>
              <a:t>All pointers are either null or pointing to valid data</a:t>
            </a:r>
            <a:endParaRPr lang="cs-CZ" altLang="en-US" dirty="0"/>
          </a:p>
          <a:p>
            <a:pPr lvl="3"/>
            <a:r>
              <a:rPr lang="en-US" altLang="en-US" dirty="0"/>
              <a:t>All application-level invariants are valid</a:t>
            </a:r>
            <a:endParaRPr lang="cs-CZ" altLang="en-US" dirty="0"/>
          </a:p>
          <a:p>
            <a:pPr lvl="3" eaLnBrk="1" hangingPunct="1"/>
            <a:endParaRPr lang="cs-CZ" altLang="en-US" dirty="0"/>
          </a:p>
          <a:p>
            <a:pPr lvl="1"/>
            <a:r>
              <a:rPr lang="cs-CZ" altLang="en-US" b="1" i="1" dirty="0"/>
              <a:t>Strong exception safety</a:t>
            </a:r>
          </a:p>
          <a:p>
            <a:pPr lvl="2"/>
            <a:r>
              <a:rPr lang="en-US" altLang="en-US" dirty="0"/>
              <a:t>A function is</a:t>
            </a:r>
            <a:r>
              <a:rPr lang="cs-CZ" altLang="en-US" dirty="0"/>
              <a:t> </a:t>
            </a:r>
            <a:r>
              <a:rPr lang="en-US" altLang="en-US" i="1" dirty="0"/>
              <a:t>strongly safe</a:t>
            </a:r>
            <a:r>
              <a:rPr lang="cs-CZ" altLang="en-US" dirty="0"/>
              <a:t>, </a:t>
            </a:r>
            <a:r>
              <a:rPr lang="en-US" altLang="en-US" dirty="0"/>
              <a:t>if</a:t>
            </a:r>
            <a:r>
              <a:rPr lang="cs-CZ" altLang="en-US" dirty="0"/>
              <a:t>, </a:t>
            </a:r>
            <a:r>
              <a:rPr lang="en-US" altLang="en-US" dirty="0"/>
              <a:t>after an exception</a:t>
            </a:r>
            <a:r>
              <a:rPr lang="cs-CZ" altLang="en-US" dirty="0"/>
              <a:t>, </a:t>
            </a:r>
            <a:r>
              <a:rPr lang="en-US" altLang="en-US" dirty="0"/>
              <a:t>it leaves the data in the same</a:t>
            </a:r>
            <a:r>
              <a:rPr lang="cs-CZ" altLang="en-US" dirty="0"/>
              <a:t> (</a:t>
            </a:r>
            <a:r>
              <a:rPr lang="en-US" altLang="en-US" i="1" dirty="0"/>
              <a:t>observable</a:t>
            </a:r>
            <a:r>
              <a:rPr lang="cs-CZ" altLang="en-US" dirty="0"/>
              <a:t>) </a:t>
            </a:r>
            <a:r>
              <a:rPr lang="en-US" altLang="en-US" dirty="0"/>
              <a:t>state</a:t>
            </a:r>
            <a:r>
              <a:rPr lang="cs-CZ" altLang="en-US" dirty="0"/>
              <a:t> </a:t>
            </a:r>
            <a:r>
              <a:rPr lang="en-US" altLang="en-US" dirty="0"/>
              <a:t>as when invoked</a:t>
            </a:r>
          </a:p>
          <a:p>
            <a:pPr lvl="2"/>
            <a:r>
              <a:rPr lang="en-US" altLang="en-US" i="1" dirty="0"/>
              <a:t>Observable state</a:t>
            </a:r>
            <a:r>
              <a:rPr lang="en-US" altLang="en-US" dirty="0"/>
              <a:t> - the behavior of the public methods</a:t>
            </a:r>
            <a:endParaRPr lang="cs-CZ" altLang="en-US" dirty="0"/>
          </a:p>
          <a:p>
            <a:pPr lvl="2"/>
            <a:r>
              <a:rPr lang="en-US" altLang="en-US" dirty="0"/>
              <a:t>Also called</a:t>
            </a:r>
            <a:r>
              <a:rPr lang="cs-CZ" altLang="en-US" dirty="0"/>
              <a:t> "</a:t>
            </a:r>
            <a:r>
              <a:rPr lang="cs-CZ" altLang="en-US" b="1" i="1" dirty="0"/>
              <a:t>Commit-or-rollback semantics</a:t>
            </a:r>
            <a:r>
              <a:rPr lang="cs-CZ" altLang="en-US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26280267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39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Exception handling</a:t>
            </a:r>
            <a:endParaRPr lang="cs-CZ" altLang="en-US" noProof="1"/>
          </a:p>
        </p:txBody>
      </p:sp>
      <p:sp>
        <p:nvSpPr>
          <p:cNvPr id="1239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2" eaLnBrk="1" hangingPunct="1"/>
            <a:endParaRPr lang="cs-CZ" altLang="en-US" dirty="0"/>
          </a:p>
          <a:p>
            <a:pPr lvl="1"/>
            <a:r>
              <a:rPr lang="en-US" altLang="en-US" dirty="0"/>
              <a:t>Most parts of standard library strives to be strongly exception-safe</a:t>
            </a:r>
          </a:p>
          <a:p>
            <a:pPr lvl="2"/>
            <a:r>
              <a:rPr lang="en-US" altLang="en-US" dirty="0"/>
              <a:t>In templated code, it depends on the properties of the template arguments</a:t>
            </a:r>
          </a:p>
          <a:p>
            <a:pPr lvl="1"/>
            <a:r>
              <a:rPr lang="en-US" altLang="en-US" dirty="0"/>
              <a:t>Example: std::vector::insert</a:t>
            </a:r>
          </a:p>
          <a:p>
            <a:pPr lvl="2"/>
            <a:r>
              <a:rPr lang="en-US" altLang="en-US" i="1" dirty="0"/>
              <a:t>If an exception is thrown when inserting a single element at the end, and T is </a:t>
            </a:r>
            <a:r>
              <a:rPr lang="en-US" altLang="en-US" i="1" dirty="0" err="1"/>
              <a:t>CopyInsertable</a:t>
            </a:r>
            <a:r>
              <a:rPr lang="en-US" altLang="en-US" i="1" dirty="0"/>
              <a:t> or std::</a:t>
            </a:r>
            <a:r>
              <a:rPr lang="en-US" altLang="en-US" i="1" dirty="0" err="1"/>
              <a:t>is_nothrow_move_constructible</a:t>
            </a:r>
            <a:r>
              <a:rPr lang="en-US" altLang="en-US" i="1" dirty="0"/>
              <a:t>&lt;T&gt;::value is true, there are no effects (strong exception guarantee).</a:t>
            </a:r>
          </a:p>
          <a:p>
            <a:pPr lvl="2"/>
            <a:r>
              <a:rPr lang="en-US" altLang="en-US" dirty="0"/>
              <a:t>Before C++11, relocation for block extension was done by copying</a:t>
            </a:r>
          </a:p>
          <a:p>
            <a:pPr lvl="3"/>
            <a:r>
              <a:rPr lang="en-US" altLang="en-US" dirty="0"/>
              <a:t>If a copy constructor threw, the new copies were discarded and the insert call reported failure by throwing</a:t>
            </a:r>
          </a:p>
          <a:p>
            <a:pPr lvl="3"/>
            <a:r>
              <a:rPr lang="en-US" altLang="en-US" dirty="0"/>
              <a:t>Thus, if the insert threw, no observable change happened</a:t>
            </a:r>
          </a:p>
          <a:p>
            <a:pPr lvl="3"/>
            <a:r>
              <a:rPr lang="en-US" altLang="en-US" dirty="0"/>
              <a:t>Note: Correct destruction of copies is possible only if the destructor is non-throwing; however, destructors are non-throwing by default</a:t>
            </a:r>
          </a:p>
          <a:p>
            <a:pPr lvl="2"/>
            <a:r>
              <a:rPr lang="en-US" altLang="en-US" dirty="0"/>
              <a:t>In C++11, the relocation shall be done by moving</a:t>
            </a:r>
          </a:p>
          <a:p>
            <a:pPr lvl="3"/>
            <a:r>
              <a:rPr lang="en-US" altLang="en-US" dirty="0"/>
              <a:t>If a move constructor throws, the previously moved elements shall be moved back, but it can throw again - the result is an unrecoverable situation!</a:t>
            </a:r>
          </a:p>
          <a:p>
            <a:pPr lvl="3"/>
            <a:r>
              <a:rPr lang="en-US" altLang="en-US" dirty="0"/>
              <a:t>The relocation is done by </a:t>
            </a:r>
            <a:r>
              <a:rPr lang="en-US" altLang="en-US" b="1" dirty="0"/>
              <a:t>moving only if </a:t>
            </a:r>
            <a:r>
              <a:rPr lang="en-US" altLang="en-US" dirty="0"/>
              <a:t>the move constructor is </a:t>
            </a:r>
            <a:r>
              <a:rPr lang="en-US" altLang="en-US" b="1" dirty="0"/>
              <a:t>declared as </a:t>
            </a:r>
            <a:r>
              <a:rPr lang="en-US" altLang="en-US" b="1" dirty="0" err="1"/>
              <a:t>noexcept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24624881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39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Exception handling</a:t>
            </a:r>
            <a:endParaRPr lang="cs-CZ" altLang="en-US" noProof="1"/>
          </a:p>
        </p:txBody>
      </p:sp>
      <p:sp>
        <p:nvSpPr>
          <p:cNvPr id="1239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2" eaLnBrk="1" hangingPunct="1"/>
            <a:endParaRPr lang="cs-CZ" altLang="en-US" dirty="0"/>
          </a:p>
          <a:p>
            <a:pPr lvl="2" eaLnBrk="1" hangingPunct="1"/>
            <a:endParaRPr lang="cs-CZ" altLang="en-US" dirty="0"/>
          </a:p>
          <a:p>
            <a:pPr lvl="2" eaLnBrk="1" hangingPunct="1"/>
            <a:r>
              <a:rPr lang="en-US" altLang="en-US" dirty="0"/>
              <a:t>Mark procedures which cannot throw by </a:t>
            </a:r>
            <a:r>
              <a:rPr lang="en-US" altLang="en-US" b="1" i="1" dirty="0" err="1"/>
              <a:t>noexcept</a:t>
            </a:r>
            <a:endParaRPr lang="en-US" altLang="en-US" b="1" i="1" dirty="0"/>
          </a:p>
          <a:p>
            <a:pPr marL="0" indent="0">
              <a:buNone/>
            </a:pPr>
            <a:r>
              <a:rPr lang="cs-CZ" altLang="en-US" sz="1700" dirty="0"/>
              <a:t>void f</a:t>
            </a:r>
            <a:r>
              <a:rPr lang="en-US" altLang="en-US" sz="1700" dirty="0"/>
              <a:t>() </a:t>
            </a:r>
            <a:r>
              <a:rPr lang="en-US" altLang="en-US" sz="1700" dirty="0" err="1">
                <a:solidFill>
                  <a:srgbClr val="FF0000"/>
                </a:solidFill>
              </a:rPr>
              <a:t>noexcept</a:t>
            </a:r>
            <a:endParaRPr lang="en-US" altLang="en-US" sz="17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en-US" sz="1700" dirty="0"/>
              <a:t>{ /*...*/</a:t>
            </a:r>
          </a:p>
          <a:p>
            <a:pPr marL="0" indent="0">
              <a:buNone/>
            </a:pPr>
            <a:r>
              <a:rPr lang="en-US" altLang="en-US" sz="1700" dirty="0"/>
              <a:t>}</a:t>
            </a:r>
            <a:endParaRPr lang="cs-CZ" altLang="en-US" sz="1700" dirty="0"/>
          </a:p>
          <a:p>
            <a:pPr lvl="3"/>
            <a:r>
              <a:rPr lang="en-US" altLang="en-US" sz="2000" dirty="0"/>
              <a:t>it may make code calling them easier (for you and for the compiler)</a:t>
            </a:r>
          </a:p>
          <a:p>
            <a:pPr lvl="3"/>
            <a:r>
              <a:rPr lang="en-US" altLang="en-US" sz="2000" b="1" i="1" dirty="0" err="1"/>
              <a:t>noexcept</a:t>
            </a:r>
            <a:r>
              <a:rPr lang="en-US" altLang="en-US" sz="2000" dirty="0"/>
              <a:t> may be conditional</a:t>
            </a:r>
          </a:p>
          <a:p>
            <a:pPr marL="0" indent="0">
              <a:buNone/>
            </a:pPr>
            <a:r>
              <a:rPr lang="en-US" altLang="en-US" sz="1700" dirty="0"/>
              <a:t>template&lt; </a:t>
            </a:r>
            <a:r>
              <a:rPr lang="en-US" altLang="en-US" sz="1700" dirty="0" err="1"/>
              <a:t>typename</a:t>
            </a:r>
            <a:r>
              <a:rPr lang="en-US" altLang="en-US" sz="1700" dirty="0"/>
              <a:t> T&gt;</a:t>
            </a:r>
            <a:endParaRPr lang="cs-CZ" altLang="en-US" sz="1700" dirty="0"/>
          </a:p>
          <a:p>
            <a:pPr marL="0" indent="0">
              <a:buNone/>
            </a:pPr>
            <a:r>
              <a:rPr lang="cs-CZ" altLang="en-US" sz="1700" dirty="0"/>
              <a:t>void g(</a:t>
            </a:r>
            <a:r>
              <a:rPr lang="en-US" altLang="en-US" sz="1700" dirty="0"/>
              <a:t> T &amp; y</a:t>
            </a:r>
            <a:r>
              <a:rPr lang="cs-CZ" altLang="en-US" sz="1700" dirty="0"/>
              <a:t>) </a:t>
            </a:r>
            <a:endParaRPr lang="en-US" altLang="en-US" sz="1700" dirty="0"/>
          </a:p>
          <a:p>
            <a:pPr marL="0" indent="0">
              <a:buNone/>
            </a:pPr>
            <a:r>
              <a:rPr lang="en-US" altLang="en-US" sz="1700" dirty="0"/>
              <a:t>  </a:t>
            </a:r>
            <a:r>
              <a:rPr lang="en-US" altLang="en-US" sz="1700" dirty="0" err="1">
                <a:solidFill>
                  <a:srgbClr val="FF0000"/>
                </a:solidFill>
              </a:rPr>
              <a:t>noexcept</a:t>
            </a:r>
            <a:r>
              <a:rPr lang="en-US" altLang="en-US" sz="1700" dirty="0">
                <a:solidFill>
                  <a:srgbClr val="FF0000"/>
                </a:solidFill>
              </a:rPr>
              <a:t>( </a:t>
            </a:r>
            <a:r>
              <a:rPr lang="en-US" altLang="en-US" sz="1700" dirty="0" err="1">
                <a:solidFill>
                  <a:srgbClr val="FF0000"/>
                </a:solidFill>
              </a:rPr>
              <a:t>std</a:t>
            </a:r>
            <a:r>
              <a:rPr lang="en-US" altLang="en-US" sz="1700" dirty="0">
                <a:solidFill>
                  <a:srgbClr val="FF0000"/>
                </a:solidFill>
              </a:rPr>
              <a:t>::</a:t>
            </a:r>
            <a:r>
              <a:rPr lang="en-US" altLang="en-US" sz="1700" dirty="0" err="1">
                <a:solidFill>
                  <a:srgbClr val="FF0000"/>
                </a:solidFill>
              </a:rPr>
              <a:t>is_nothrow_copy_constructible</a:t>
            </a:r>
            <a:r>
              <a:rPr lang="en-US" altLang="en-US" sz="1700" dirty="0">
                <a:solidFill>
                  <a:srgbClr val="FF0000"/>
                </a:solidFill>
              </a:rPr>
              <a:t>&lt; T&gt;::value)</a:t>
            </a:r>
            <a:endParaRPr lang="cs-CZ" altLang="en-US" sz="17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en-US" sz="1700" dirty="0"/>
              <a:t>{</a:t>
            </a:r>
          </a:p>
          <a:p>
            <a:pPr marL="0" indent="0">
              <a:buNone/>
            </a:pPr>
            <a:r>
              <a:rPr lang="en-US" altLang="en-US" sz="1700" dirty="0"/>
              <a:t>  T x = y;</a:t>
            </a:r>
          </a:p>
          <a:p>
            <a:pPr marL="0" indent="0">
              <a:buNone/>
            </a:pPr>
            <a:r>
              <a:rPr lang="en-US" altLang="en-US" sz="1700" dirty="0"/>
              <a:t>}</a:t>
            </a:r>
            <a:endParaRPr lang="cs-CZ" altLang="en-US" sz="1700" dirty="0"/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0526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1878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Why exceptions?</a:t>
            </a:r>
            <a:endParaRPr lang="cs-CZ" altLang="en-US" noProof="1"/>
          </a:p>
        </p:txBody>
      </p:sp>
      <p:sp>
        <p:nvSpPr>
          <p:cNvPr id="118788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indent="0"/>
            <a:r>
              <a:rPr lang="en-US" altLang="en-US" dirty="0"/>
              <a:t>Returning error codes</a:t>
            </a:r>
          </a:p>
          <a:p>
            <a:pPr lvl="4" indent="0"/>
            <a:r>
              <a:rPr lang="en-US" altLang="en-US" dirty="0" err="1"/>
              <a:t>error_code</a:t>
            </a:r>
            <a:r>
              <a:rPr lang="en-US" altLang="en-US" dirty="0"/>
              <a:t> f()</a:t>
            </a:r>
          </a:p>
          <a:p>
            <a:pPr lvl="4" indent="0"/>
            <a:r>
              <a:rPr lang="en-US" altLang="en-US" dirty="0"/>
              <a:t>{</a:t>
            </a:r>
          </a:p>
          <a:p>
            <a:pPr lvl="4" indent="0"/>
            <a:r>
              <a:rPr lang="en-US" altLang="en-US" dirty="0"/>
              <a:t>  auto rc1 = g1();</a:t>
            </a:r>
          </a:p>
          <a:p>
            <a:pPr lvl="4" indent="0"/>
            <a:r>
              <a:rPr lang="en-US" altLang="en-US" dirty="0"/>
              <a:t>  if ( rc1.bad() )</a:t>
            </a:r>
          </a:p>
          <a:p>
            <a:pPr lvl="4" indent="0"/>
            <a:r>
              <a:rPr lang="en-US" altLang="en-US" dirty="0"/>
              <a:t>    return rc1;</a:t>
            </a:r>
          </a:p>
          <a:p>
            <a:pPr lvl="4" indent="0"/>
            <a:r>
              <a:rPr lang="en-US" altLang="en-US" dirty="0"/>
              <a:t>  auto rc2 = g2();</a:t>
            </a:r>
          </a:p>
          <a:p>
            <a:pPr lvl="4" indent="0"/>
            <a:r>
              <a:rPr lang="en-US" altLang="en-US" dirty="0"/>
              <a:t>  if ( rc2.bad() )</a:t>
            </a:r>
          </a:p>
          <a:p>
            <a:pPr lvl="4" indent="0"/>
            <a:r>
              <a:rPr lang="en-US" altLang="en-US" dirty="0"/>
              <a:t>    return rc2;</a:t>
            </a:r>
          </a:p>
          <a:p>
            <a:pPr lvl="4" indent="0"/>
            <a:r>
              <a:rPr lang="en-US" altLang="en-US" dirty="0"/>
              <a:t>  return g3();</a:t>
            </a:r>
          </a:p>
          <a:p>
            <a:pPr lvl="4" indent="0"/>
            <a:r>
              <a:rPr lang="en-US" altLang="en-US" dirty="0"/>
              <a:t>}</a:t>
            </a:r>
          </a:p>
          <a:p>
            <a:r>
              <a:rPr lang="en-US" altLang="en-US" dirty="0"/>
              <a:t>  Run-time </a:t>
            </a:r>
            <a:r>
              <a:rPr lang="en-US" altLang="en-US" noProof="1"/>
              <a:t>cost</a:t>
            </a:r>
          </a:p>
          <a:p>
            <a:pPr lvl="1"/>
            <a:r>
              <a:rPr lang="en-US" altLang="en-US" noProof="1">
                <a:solidFill>
                  <a:srgbClr val="FF0000"/>
                </a:solidFill>
              </a:rPr>
              <a:t>small</a:t>
            </a:r>
            <a:r>
              <a:rPr lang="en-US" altLang="en-US" noProof="1"/>
              <a:t> if everything is OK</a:t>
            </a:r>
          </a:p>
          <a:p>
            <a:pPr lvl="1"/>
            <a:r>
              <a:rPr lang="en-US" altLang="en-US" noProof="1">
                <a:solidFill>
                  <a:srgbClr val="FF0000"/>
                </a:solidFill>
              </a:rPr>
              <a:t>small</a:t>
            </a:r>
            <a:r>
              <a:rPr lang="en-US" altLang="en-US" noProof="1"/>
              <a:t> if something wrong</a:t>
            </a:r>
          </a:p>
          <a:p>
            <a:pPr lvl="4" indent="0"/>
            <a:endParaRPr lang="en-US" altLang="en-US" dirty="0"/>
          </a:p>
        </p:txBody>
      </p:sp>
      <p:sp>
        <p:nvSpPr>
          <p:cNvPr id="118789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altLang="en-US" noProof="1"/>
              <a:t>Throwing exceptions</a:t>
            </a:r>
          </a:p>
          <a:p>
            <a:pPr lvl="4"/>
            <a:r>
              <a:rPr lang="en-US" altLang="en-US" noProof="1"/>
              <a:t>void f()</a:t>
            </a:r>
          </a:p>
          <a:p>
            <a:pPr lvl="4"/>
            <a:r>
              <a:rPr lang="en-US" altLang="en-US" noProof="1"/>
              <a:t>{</a:t>
            </a:r>
          </a:p>
          <a:p>
            <a:pPr lvl="4"/>
            <a:r>
              <a:rPr lang="en-US" altLang="en-US" noProof="1"/>
              <a:t>  g1();</a:t>
            </a:r>
          </a:p>
          <a:p>
            <a:pPr lvl="4"/>
            <a:r>
              <a:rPr lang="en-US" altLang="en-US" noProof="1"/>
              <a:t>  g2();</a:t>
            </a:r>
          </a:p>
          <a:p>
            <a:pPr lvl="4"/>
            <a:r>
              <a:rPr lang="en-US" altLang="en-US" noProof="1"/>
              <a:t>  g3();</a:t>
            </a:r>
          </a:p>
          <a:p>
            <a:pPr lvl="4"/>
            <a:r>
              <a:rPr lang="en-US" altLang="en-US" noProof="1"/>
              <a:t>}</a:t>
            </a:r>
          </a:p>
          <a:p>
            <a:pPr lvl="4"/>
            <a:endParaRPr lang="en-US" altLang="en-US" noProof="1"/>
          </a:p>
          <a:p>
            <a:pPr lvl="4"/>
            <a:endParaRPr lang="en-US" altLang="en-US" noProof="1"/>
          </a:p>
          <a:p>
            <a:pPr lvl="4"/>
            <a:endParaRPr lang="en-US" altLang="en-US" noProof="1"/>
          </a:p>
          <a:p>
            <a:pPr lvl="4"/>
            <a:endParaRPr lang="en-US" altLang="en-US" noProof="1"/>
          </a:p>
          <a:p>
            <a:r>
              <a:rPr lang="en-US" altLang="en-US" noProof="1"/>
              <a:t>Run-time cost</a:t>
            </a:r>
          </a:p>
          <a:p>
            <a:pPr lvl="1"/>
            <a:r>
              <a:rPr lang="en-US" altLang="en-US" noProof="1">
                <a:solidFill>
                  <a:srgbClr val="FF0000"/>
                </a:solidFill>
              </a:rPr>
              <a:t>none</a:t>
            </a:r>
            <a:r>
              <a:rPr lang="en-US" altLang="en-US" noProof="1"/>
              <a:t> if everything is OK</a:t>
            </a:r>
          </a:p>
          <a:p>
            <a:pPr lvl="1"/>
            <a:r>
              <a:rPr lang="en-US" altLang="en-US" noProof="1">
                <a:solidFill>
                  <a:srgbClr val="FF0000"/>
                </a:solidFill>
              </a:rPr>
              <a:t>big</a:t>
            </a:r>
            <a:r>
              <a:rPr lang="en-US" altLang="en-US" noProof="1"/>
              <a:t> if something wrong</a:t>
            </a:r>
          </a:p>
        </p:txBody>
      </p:sp>
    </p:spTree>
    <p:extLst>
      <p:ext uri="{BB962C8B-B14F-4D97-AF65-F5344CB8AC3E}">
        <p14:creationId xmlns:p14="http://schemas.microsoft.com/office/powerpoint/2010/main" val="36605593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39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Exception handling</a:t>
            </a:r>
            <a:endParaRPr lang="cs-CZ" altLang="en-US" noProof="1"/>
          </a:p>
        </p:txBody>
      </p:sp>
      <p:sp>
        <p:nvSpPr>
          <p:cNvPr id="1239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altLang="en-US" dirty="0"/>
              <a:t>Best practices</a:t>
            </a:r>
            <a:endParaRPr lang="cs-CZ" altLang="en-US" dirty="0"/>
          </a:p>
          <a:p>
            <a:pPr lvl="1"/>
            <a:r>
              <a:rPr lang="en-US" altLang="en-US" dirty="0"/>
              <a:t>Default constructor</a:t>
            </a:r>
          </a:p>
          <a:p>
            <a:pPr lvl="2"/>
            <a:r>
              <a:rPr lang="en-US" altLang="en-US" dirty="0"/>
              <a:t>Explicit implementation required if there are scalar elements (numbers, pointers)</a:t>
            </a:r>
          </a:p>
          <a:p>
            <a:pPr lvl="4"/>
            <a:r>
              <a:rPr lang="en-US" altLang="en-US" dirty="0"/>
              <a:t>T() </a:t>
            </a:r>
            <a:r>
              <a:rPr lang="en-US" altLang="en-US" dirty="0" err="1"/>
              <a:t>noexcept</a:t>
            </a:r>
            <a:r>
              <a:rPr lang="en-US" altLang="en-US" dirty="0"/>
              <a:t> : /*...*/ {}</a:t>
            </a:r>
          </a:p>
          <a:p>
            <a:pPr lvl="3"/>
            <a:r>
              <a:rPr lang="en-US" altLang="en-US" dirty="0"/>
              <a:t>In most cases, making it </a:t>
            </a:r>
            <a:r>
              <a:rPr lang="en-US" altLang="en-US" b="1" dirty="0" err="1"/>
              <a:t>noexcept</a:t>
            </a:r>
            <a:r>
              <a:rPr lang="en-US" altLang="en-US" dirty="0"/>
              <a:t> is possible</a:t>
            </a:r>
          </a:p>
          <a:p>
            <a:pPr lvl="3"/>
            <a:r>
              <a:rPr lang="en-US" altLang="en-US" dirty="0"/>
              <a:t>Prefer the ":" section for explicit initialization (usually to 0/</a:t>
            </a:r>
            <a:r>
              <a:rPr lang="en-US" altLang="en-US" dirty="0" err="1"/>
              <a:t>nullptr</a:t>
            </a:r>
            <a:r>
              <a:rPr lang="en-US" altLang="en-US" dirty="0"/>
              <a:t>)</a:t>
            </a:r>
          </a:p>
          <a:p>
            <a:pPr lvl="2"/>
            <a:r>
              <a:rPr lang="en-US" altLang="en-US" dirty="0"/>
              <a:t>If all scalar data members are initialized in their declarations, default constructor is not required</a:t>
            </a:r>
          </a:p>
          <a:p>
            <a:pPr lvl="3"/>
            <a:r>
              <a:rPr lang="en-US" altLang="en-US" dirty="0"/>
              <a:t>It is also safer for other constructors</a:t>
            </a:r>
          </a:p>
          <a:p>
            <a:pPr lvl="4"/>
            <a:r>
              <a:rPr lang="en-US" altLang="en-US" dirty="0"/>
              <a:t>class T { int x = /*...*/; U * p = </a:t>
            </a:r>
            <a:r>
              <a:rPr lang="en-US" altLang="en-US" dirty="0" err="1"/>
              <a:t>nullptr</a:t>
            </a:r>
            <a:r>
              <a:rPr lang="en-US" altLang="en-US" dirty="0"/>
              <a:t>; /*...*/ };</a:t>
            </a:r>
          </a:p>
          <a:p>
            <a:pPr lvl="4"/>
            <a:endParaRPr lang="en-US" altLang="en-US" dirty="0"/>
          </a:p>
          <a:p>
            <a:pPr lvl="1"/>
            <a:r>
              <a:rPr lang="en-US" altLang="en-US" dirty="0"/>
              <a:t>Other constructors</a:t>
            </a:r>
          </a:p>
          <a:p>
            <a:pPr lvl="2"/>
            <a:r>
              <a:rPr lang="en-US" altLang="en-US" dirty="0"/>
              <a:t>Most non-trivial constructors in non-trivial classes require some allocation</a:t>
            </a:r>
          </a:p>
          <a:p>
            <a:pPr lvl="3"/>
            <a:r>
              <a:rPr lang="en-US" altLang="en-US" dirty="0"/>
              <a:t>Such constructors cannot be </a:t>
            </a:r>
            <a:r>
              <a:rPr lang="en-US" altLang="en-US" b="1" dirty="0" err="1"/>
              <a:t>noexcept</a:t>
            </a:r>
            <a:endParaRPr lang="en-US" altLang="en-US" b="1" dirty="0"/>
          </a:p>
          <a:p>
            <a:pPr lvl="2"/>
            <a:r>
              <a:rPr lang="en-US" altLang="en-US" dirty="0"/>
              <a:t>Constructors that do not allocate (including indirectly through containers) may be marked </a:t>
            </a:r>
            <a:r>
              <a:rPr lang="en-US" altLang="en-US" b="1" dirty="0" err="1"/>
              <a:t>noexcept</a:t>
            </a:r>
            <a:endParaRPr lang="en-US" altLang="en-US" dirty="0"/>
          </a:p>
          <a:p>
            <a:pPr lvl="4"/>
            <a:r>
              <a:rPr lang="en-US" altLang="en-US" dirty="0"/>
              <a:t>T( /*...*/ ) </a:t>
            </a:r>
            <a:r>
              <a:rPr lang="en-US" altLang="en-US" dirty="0" err="1"/>
              <a:t>noexcept</a:t>
            </a:r>
            <a:r>
              <a:rPr lang="en-US" altLang="en-US" dirty="0"/>
              <a:t> : /*...*/ {}</a:t>
            </a:r>
          </a:p>
          <a:p>
            <a:pPr lvl="2"/>
            <a:r>
              <a:rPr lang="en-US" altLang="en-US" dirty="0"/>
              <a:t>Don't forget to mark single-parameter constructors </a:t>
            </a:r>
            <a:r>
              <a:rPr lang="en-US" altLang="en-US" b="1" dirty="0"/>
              <a:t>explicit</a:t>
            </a:r>
          </a:p>
        </p:txBody>
      </p:sp>
    </p:spTree>
    <p:extLst>
      <p:ext uri="{BB962C8B-B14F-4D97-AF65-F5344CB8AC3E}">
        <p14:creationId xmlns:p14="http://schemas.microsoft.com/office/powerpoint/2010/main" val="2559333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39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Exception handling</a:t>
            </a:r>
            <a:endParaRPr lang="cs-CZ" altLang="en-US" noProof="1"/>
          </a:p>
        </p:txBody>
      </p:sp>
      <p:sp>
        <p:nvSpPr>
          <p:cNvPr id="1239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altLang="en-US" dirty="0"/>
              <a:t>Best practices</a:t>
            </a:r>
            <a:endParaRPr lang="cs-CZ" altLang="en-US" dirty="0"/>
          </a:p>
          <a:p>
            <a:pPr lvl="1"/>
            <a:r>
              <a:rPr lang="en-US" altLang="en-US" dirty="0"/>
              <a:t>Destructor</a:t>
            </a:r>
          </a:p>
          <a:p>
            <a:pPr lvl="2"/>
            <a:r>
              <a:rPr lang="en-US" altLang="en-US" dirty="0"/>
              <a:t>In a class at the base of an inheritance hierarchy, always create a virtual destructor </a:t>
            </a:r>
          </a:p>
          <a:p>
            <a:pPr lvl="4"/>
            <a:r>
              <a:rPr lang="en-US" altLang="en-US" dirty="0"/>
              <a:t>virtual ~T() {}</a:t>
            </a:r>
          </a:p>
          <a:p>
            <a:pPr lvl="2"/>
            <a:r>
              <a:rPr lang="en-US" altLang="en-US" dirty="0"/>
              <a:t>Avoid data elements that need clean-up</a:t>
            </a:r>
          </a:p>
          <a:p>
            <a:pPr lvl="2"/>
            <a:r>
              <a:rPr lang="en-US" altLang="en-US" dirty="0"/>
              <a:t>If clean-up is really needed, remember the </a:t>
            </a:r>
            <a:r>
              <a:rPr lang="en-US" altLang="en-US" i="1" dirty="0"/>
              <a:t>Rule Of Five</a:t>
            </a:r>
          </a:p>
          <a:p>
            <a:pPr lvl="4"/>
            <a:r>
              <a:rPr lang="en-US" altLang="en-US" dirty="0"/>
              <a:t>T(T&amp;&amp; b) </a:t>
            </a:r>
            <a:r>
              <a:rPr lang="en-US" altLang="en-US" dirty="0" err="1"/>
              <a:t>noexcept</a:t>
            </a:r>
            <a:r>
              <a:rPr lang="en-US" altLang="en-US" dirty="0"/>
              <a:t> : /*...*/ {}</a:t>
            </a:r>
          </a:p>
          <a:p>
            <a:pPr lvl="4"/>
            <a:r>
              <a:rPr lang="en-US" altLang="en-US" dirty="0"/>
              <a:t>T&amp; operator=(const T&amp;&amp; b) </a:t>
            </a:r>
            <a:r>
              <a:rPr lang="en-US" altLang="en-US" dirty="0" err="1"/>
              <a:t>noexcept</a:t>
            </a:r>
            <a:r>
              <a:rPr lang="en-US" altLang="en-US" dirty="0"/>
              <a:t> { /*...*/ return *this; }</a:t>
            </a:r>
          </a:p>
          <a:p>
            <a:pPr lvl="4"/>
            <a:r>
              <a:rPr lang="en-US" altLang="en-US" dirty="0"/>
              <a:t>T(const T&amp; b) : /*...*/ {}</a:t>
            </a:r>
          </a:p>
          <a:p>
            <a:pPr lvl="4"/>
            <a:r>
              <a:rPr lang="en-US" altLang="en-US" dirty="0"/>
              <a:t>T&amp; operator=(const T&amp; b) { /*...*/ return *this; }</a:t>
            </a:r>
          </a:p>
          <a:p>
            <a:pPr lvl="4"/>
            <a:r>
              <a:rPr lang="en-US" altLang="en-US" dirty="0"/>
              <a:t>~T() { /*...*/ }</a:t>
            </a:r>
            <a:endParaRPr lang="en-US" altLang="en-US" i="1" dirty="0"/>
          </a:p>
          <a:p>
            <a:pPr lvl="2"/>
            <a:r>
              <a:rPr lang="en-US" altLang="en-US" dirty="0"/>
              <a:t>Avoid having more than one element that needs clean-up</a:t>
            </a:r>
          </a:p>
          <a:p>
            <a:pPr lvl="3"/>
            <a:r>
              <a:rPr lang="en-US" altLang="en-US" dirty="0"/>
              <a:t>It often requires a try-catch block when working with more than one element that may fail</a:t>
            </a:r>
          </a:p>
          <a:p>
            <a:pPr lvl="3"/>
            <a:r>
              <a:rPr lang="en-US" altLang="en-US" dirty="0"/>
              <a:t>Pack such data elements one-by-one in auxiliary classes</a:t>
            </a:r>
          </a:p>
          <a:p>
            <a:pPr lvl="2"/>
            <a:r>
              <a:rPr lang="en-US" altLang="en-US" dirty="0"/>
              <a:t>Destructors are by default non-throwing, the </a:t>
            </a:r>
            <a:r>
              <a:rPr lang="en-US" altLang="en-US" b="1" dirty="0" err="1"/>
              <a:t>noexcept</a:t>
            </a:r>
            <a:r>
              <a:rPr lang="en-US" altLang="en-US" dirty="0"/>
              <a:t> keyword is not used</a:t>
            </a:r>
          </a:p>
          <a:p>
            <a:pPr lvl="3"/>
            <a:r>
              <a:rPr lang="en-US" altLang="en-US" dirty="0"/>
              <a:t>In a destructor, avoid anything that could throw</a:t>
            </a:r>
          </a:p>
        </p:txBody>
      </p:sp>
    </p:spTree>
    <p:extLst>
      <p:ext uri="{BB962C8B-B14F-4D97-AF65-F5344CB8AC3E}">
        <p14:creationId xmlns:p14="http://schemas.microsoft.com/office/powerpoint/2010/main" val="12101554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39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Exception handling</a:t>
            </a:r>
            <a:endParaRPr lang="cs-CZ" altLang="en-US" noProof="1"/>
          </a:p>
        </p:txBody>
      </p:sp>
      <p:sp>
        <p:nvSpPr>
          <p:cNvPr id="1239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altLang="en-US" dirty="0"/>
              <a:t>Best practices</a:t>
            </a:r>
            <a:endParaRPr lang="cs-CZ" altLang="en-US" dirty="0"/>
          </a:p>
          <a:p>
            <a:pPr lvl="1"/>
            <a:r>
              <a:rPr lang="en-US" altLang="en-US" dirty="0"/>
              <a:t>Move constructor, move assignment</a:t>
            </a:r>
          </a:p>
          <a:p>
            <a:pPr lvl="2"/>
            <a:r>
              <a:rPr lang="en-US" altLang="en-US" dirty="0"/>
              <a:t>Avoid explicit implementation if possible</a:t>
            </a:r>
          </a:p>
          <a:p>
            <a:pPr lvl="4"/>
            <a:r>
              <a:rPr lang="en-US" altLang="en-US" dirty="0"/>
              <a:t>T(T&amp;&amp;) = default; T&amp; operator=(T&amp;&amp;) = default;</a:t>
            </a:r>
          </a:p>
          <a:p>
            <a:pPr lvl="3"/>
            <a:r>
              <a:rPr lang="en-US" altLang="en-US" dirty="0"/>
              <a:t>Do not use </a:t>
            </a:r>
            <a:r>
              <a:rPr lang="en-US" altLang="en-US" b="1" dirty="0" err="1"/>
              <a:t>noexcept</a:t>
            </a:r>
            <a:r>
              <a:rPr lang="en-US" altLang="en-US" b="1" dirty="0"/>
              <a:t> </a:t>
            </a:r>
            <a:r>
              <a:rPr lang="en-US" altLang="en-US" dirty="0"/>
              <a:t>with </a:t>
            </a:r>
            <a:r>
              <a:rPr lang="en-US" altLang="en-US" b="1" dirty="0"/>
              <a:t>=default</a:t>
            </a:r>
          </a:p>
          <a:p>
            <a:pPr lvl="3"/>
            <a:r>
              <a:rPr lang="en-US" altLang="en-US" dirty="0"/>
              <a:t>It becomes </a:t>
            </a:r>
            <a:r>
              <a:rPr lang="en-US" altLang="en-US" dirty="0" err="1"/>
              <a:t>noexcept</a:t>
            </a:r>
            <a:r>
              <a:rPr lang="en-US" altLang="en-US" dirty="0"/>
              <a:t> implicitly if all elements have </a:t>
            </a:r>
            <a:r>
              <a:rPr lang="en-US" altLang="en-US" dirty="0" err="1"/>
              <a:t>noexcept</a:t>
            </a:r>
            <a:r>
              <a:rPr lang="en-US" altLang="en-US" dirty="0"/>
              <a:t> move</a:t>
            </a:r>
          </a:p>
          <a:p>
            <a:pPr lvl="3"/>
            <a:r>
              <a:rPr lang="en-US" altLang="en-US" dirty="0"/>
              <a:t>Scalar elements (numbers, pointers) implement move by copying, considered </a:t>
            </a:r>
            <a:r>
              <a:rPr lang="en-US" altLang="en-US" dirty="0" err="1"/>
              <a:t>noexcept</a:t>
            </a:r>
            <a:endParaRPr lang="en-US" altLang="en-US" dirty="0"/>
          </a:p>
          <a:p>
            <a:pPr lvl="3"/>
            <a:r>
              <a:rPr lang="en-US" altLang="en-US" dirty="0"/>
              <a:t>Most std library types have </a:t>
            </a:r>
            <a:r>
              <a:rPr lang="en-US" altLang="en-US" dirty="0" err="1"/>
              <a:t>noexcept</a:t>
            </a:r>
            <a:r>
              <a:rPr lang="en-US" altLang="en-US" dirty="0"/>
              <a:t> move methods</a:t>
            </a:r>
          </a:p>
          <a:p>
            <a:pPr lvl="2"/>
            <a:r>
              <a:rPr lang="en-US" altLang="en-US" dirty="0"/>
              <a:t>If implemented explicitly, always make it </a:t>
            </a:r>
            <a:r>
              <a:rPr lang="en-US" altLang="en-US" b="1" dirty="0" err="1"/>
              <a:t>noexcept</a:t>
            </a:r>
            <a:endParaRPr lang="en-US" altLang="en-US" b="1" dirty="0"/>
          </a:p>
          <a:p>
            <a:pPr lvl="4"/>
            <a:r>
              <a:rPr lang="en-US" altLang="en-US" dirty="0"/>
              <a:t>T(T&amp;&amp;b) </a:t>
            </a:r>
            <a:r>
              <a:rPr lang="en-US" altLang="en-US" dirty="0" err="1"/>
              <a:t>noexcept</a:t>
            </a:r>
            <a:r>
              <a:rPr lang="en-US" altLang="en-US" dirty="0"/>
              <a:t> : /*...*/ { /*...*/ }        T&amp; operator=(T&amp;&amp;b) </a:t>
            </a:r>
            <a:r>
              <a:rPr lang="en-US" altLang="en-US" dirty="0" err="1"/>
              <a:t>noexcept</a:t>
            </a:r>
            <a:r>
              <a:rPr lang="en-US" altLang="en-US" dirty="0"/>
              <a:t> { /*...*/ }</a:t>
            </a:r>
          </a:p>
          <a:p>
            <a:pPr lvl="3"/>
            <a:r>
              <a:rPr lang="en-US" altLang="en-US" dirty="0"/>
              <a:t>Avoid any potentially throwing functionality</a:t>
            </a:r>
          </a:p>
          <a:p>
            <a:pPr lvl="3"/>
            <a:r>
              <a:rPr lang="en-US" altLang="en-US" dirty="0"/>
              <a:t>For scalar elements (numbers, pointers), copy and explicitly set the source to 0/</a:t>
            </a:r>
            <a:r>
              <a:rPr lang="en-US" altLang="en-US" dirty="0" err="1"/>
              <a:t>nullptr</a:t>
            </a:r>
            <a:endParaRPr lang="en-US" altLang="en-US" dirty="0"/>
          </a:p>
          <a:p>
            <a:pPr lvl="3"/>
            <a:r>
              <a:rPr lang="en-US" altLang="en-US" dirty="0"/>
              <a:t>For class elements, use the ":" section to invoke move constructors</a:t>
            </a:r>
          </a:p>
          <a:p>
            <a:pPr lvl="3"/>
            <a:r>
              <a:rPr lang="en-US" altLang="en-US" dirty="0"/>
              <a:t>The effect on source shall be equivalent to invoking the default constructor</a:t>
            </a:r>
          </a:p>
        </p:txBody>
      </p:sp>
    </p:spTree>
    <p:extLst>
      <p:ext uri="{BB962C8B-B14F-4D97-AF65-F5344CB8AC3E}">
        <p14:creationId xmlns:p14="http://schemas.microsoft.com/office/powerpoint/2010/main" val="10240103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39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Exception handling</a:t>
            </a:r>
            <a:endParaRPr lang="cs-CZ" altLang="en-US" noProof="1"/>
          </a:p>
        </p:txBody>
      </p:sp>
      <p:sp>
        <p:nvSpPr>
          <p:cNvPr id="1239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altLang="en-US" dirty="0"/>
              <a:t>Best practices</a:t>
            </a:r>
            <a:endParaRPr lang="cs-CZ" altLang="en-US" dirty="0"/>
          </a:p>
          <a:p>
            <a:pPr lvl="1"/>
            <a:r>
              <a:rPr lang="en-US" altLang="en-US" dirty="0"/>
              <a:t>Copy constructor, copy assignment</a:t>
            </a:r>
          </a:p>
          <a:p>
            <a:pPr lvl="2"/>
            <a:r>
              <a:rPr lang="en-US" altLang="en-US" dirty="0"/>
              <a:t>Avoid explicit implementation if possible</a:t>
            </a:r>
          </a:p>
          <a:p>
            <a:pPr lvl="4"/>
            <a:r>
              <a:rPr lang="en-US" altLang="en-US" dirty="0"/>
              <a:t>T(const T&amp;) = default; T&amp; operator=(const T&amp;) = default;</a:t>
            </a:r>
          </a:p>
          <a:p>
            <a:pPr lvl="3"/>
            <a:r>
              <a:rPr lang="en-US" altLang="en-US" dirty="0"/>
              <a:t>Do not use </a:t>
            </a:r>
            <a:r>
              <a:rPr lang="en-US" altLang="en-US" b="1" dirty="0" err="1"/>
              <a:t>noexcept</a:t>
            </a:r>
            <a:r>
              <a:rPr lang="en-US" altLang="en-US" b="1" dirty="0"/>
              <a:t> </a:t>
            </a:r>
            <a:r>
              <a:rPr lang="en-US" altLang="en-US" dirty="0"/>
              <a:t>with </a:t>
            </a:r>
            <a:r>
              <a:rPr lang="en-US" altLang="en-US" b="1" dirty="0"/>
              <a:t>=default</a:t>
            </a:r>
          </a:p>
          <a:p>
            <a:pPr lvl="1"/>
            <a:r>
              <a:rPr lang="en-US" altLang="en-US" dirty="0"/>
              <a:t>Exception-safe implementation of copy assignment</a:t>
            </a:r>
          </a:p>
          <a:p>
            <a:pPr lvl="4"/>
            <a:r>
              <a:rPr lang="cs-CZ" altLang="en-US" dirty="0"/>
              <a:t>T </a:t>
            </a:r>
            <a:r>
              <a:rPr lang="en-US" altLang="en-US" dirty="0"/>
              <a:t>&amp; operator=( const T &amp; b)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T </a:t>
            </a:r>
            <a:r>
              <a:rPr lang="en-US" altLang="en-US" dirty="0" err="1"/>
              <a:t>tmp</a:t>
            </a:r>
            <a:r>
              <a:rPr lang="en-US" altLang="en-US" dirty="0"/>
              <a:t>(b);</a:t>
            </a:r>
          </a:p>
          <a:p>
            <a:pPr lvl="4"/>
            <a:r>
              <a:rPr lang="en-US" altLang="en-US" dirty="0"/>
              <a:t>  operator=(std::move(</a:t>
            </a:r>
            <a:r>
              <a:rPr lang="en-US" altLang="en-US" dirty="0" err="1"/>
              <a:t>tmp</a:t>
            </a:r>
            <a:r>
              <a:rPr lang="en-US" altLang="en-US" dirty="0"/>
              <a:t>));</a:t>
            </a:r>
          </a:p>
          <a:p>
            <a:pPr lvl="4"/>
            <a:r>
              <a:rPr lang="en-US" altLang="en-US" dirty="0"/>
              <a:t>  return * this;</a:t>
            </a:r>
          </a:p>
          <a:p>
            <a:pPr lvl="4"/>
            <a:r>
              <a:rPr lang="en-US" altLang="en-US" dirty="0"/>
              <a:t>}</a:t>
            </a:r>
          </a:p>
          <a:p>
            <a:pPr lvl="2"/>
            <a:r>
              <a:rPr lang="en-US" altLang="en-US" dirty="0"/>
              <a:t>Can reuse code already implemented in the copy constructor and the move assignment</a:t>
            </a:r>
          </a:p>
          <a:p>
            <a:pPr lvl="2"/>
            <a:r>
              <a:rPr lang="en-US" altLang="en-US" dirty="0"/>
              <a:t>Correct also for this==&amp;b</a:t>
            </a:r>
          </a:p>
          <a:p>
            <a:pPr lvl="3"/>
            <a:r>
              <a:rPr lang="en-US" altLang="en-US" dirty="0"/>
              <a:t>although ineffective</a:t>
            </a:r>
          </a:p>
          <a:p>
            <a:pPr lvl="4"/>
            <a:endParaRPr lang="en-US" altLang="en-US" b="1" dirty="0"/>
          </a:p>
          <a:p>
            <a:pPr lvl="3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745914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28160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Exception-safe programming</a:t>
            </a:r>
            <a:endParaRPr lang="cs-CZ" noProof="1"/>
          </a:p>
        </p:txBody>
      </p:sp>
      <p:sp>
        <p:nvSpPr>
          <p:cNvPr id="131076" name="Rectangle 5"/>
          <p:cNvSpPr>
            <a:spLocks noGrp="1" noChangeArrowheads="1"/>
          </p:cNvSpPr>
          <p:nvPr>
            <p:ph type="subTitle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altLang="en-US"/>
              <a:t>Bezpečné programování s výjimkami</a:t>
            </a: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1174299855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4"/>
            <a:r>
              <a:rPr lang="en-US" dirty="0"/>
              <a:t>void f()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 g1();</a:t>
            </a:r>
          </a:p>
          <a:p>
            <a:pPr lvl="4"/>
            <a:r>
              <a:rPr lang="en-US" dirty="0"/>
              <a:t>   g2();</a:t>
            </a:r>
          </a:p>
          <a:p>
            <a:pPr lvl="4"/>
            <a:r>
              <a:rPr lang="en-US" dirty="0"/>
              <a:t>}</a:t>
            </a:r>
          </a:p>
          <a:p>
            <a:pPr lvl="1"/>
            <a:r>
              <a:rPr lang="en-US" dirty="0"/>
              <a:t>When g2() throws...</a:t>
            </a:r>
          </a:p>
          <a:p>
            <a:pPr lvl="2"/>
            <a:r>
              <a:rPr lang="en-US" dirty="0"/>
              <a:t>f() shall signal failure (by throwing)</a:t>
            </a:r>
          </a:p>
          <a:p>
            <a:pPr lvl="2"/>
            <a:r>
              <a:rPr lang="en-US" dirty="0"/>
              <a:t>failure shall imply no change in state</a:t>
            </a:r>
          </a:p>
          <a:p>
            <a:pPr lvl="2"/>
            <a:r>
              <a:rPr lang="en-US" dirty="0"/>
              <a:t>but g1() already changed something</a:t>
            </a:r>
          </a:p>
          <a:p>
            <a:pPr lvl="2"/>
            <a:r>
              <a:rPr lang="en-US" dirty="0"/>
              <a:t>it must be undone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4"/>
            <a:r>
              <a:rPr lang="en-US" dirty="0"/>
              <a:t>void f()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 g1();</a:t>
            </a:r>
          </a:p>
          <a:p>
            <a:pPr lvl="4"/>
            <a:r>
              <a:rPr lang="en-US" dirty="0"/>
              <a:t>   try {</a:t>
            </a:r>
          </a:p>
          <a:p>
            <a:pPr lvl="4"/>
            <a:r>
              <a:rPr lang="en-US" dirty="0"/>
              <a:t>     g2();</a:t>
            </a:r>
          </a:p>
          <a:p>
            <a:pPr lvl="4"/>
            <a:r>
              <a:rPr lang="en-US" dirty="0"/>
              <a:t>   } catch(...) {</a:t>
            </a:r>
          </a:p>
          <a:p>
            <a:pPr lvl="4"/>
            <a:r>
              <a:rPr lang="en-US" dirty="0"/>
              <a:t>     </a:t>
            </a:r>
            <a:r>
              <a:rPr lang="en-US" dirty="0">
                <a:solidFill>
                  <a:srgbClr val="FF0000"/>
                </a:solidFill>
              </a:rPr>
              <a:t>undo_g1</a:t>
            </a:r>
            <a:r>
              <a:rPr lang="en-US" dirty="0"/>
              <a:t>();</a:t>
            </a:r>
          </a:p>
          <a:p>
            <a:pPr lvl="4"/>
            <a:r>
              <a:rPr lang="en-US" dirty="0"/>
              <a:t>     throw;</a:t>
            </a:r>
          </a:p>
          <a:p>
            <a:pPr lvl="4"/>
            <a:r>
              <a:rPr lang="en-US" dirty="0"/>
              <a:t>   }</a:t>
            </a:r>
          </a:p>
          <a:p>
            <a:pPr lvl="4"/>
            <a:r>
              <a:rPr lang="en-US" dirty="0"/>
              <a:t>}</a:t>
            </a:r>
          </a:p>
          <a:p>
            <a:pPr lvl="4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 exception safety	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82102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dirty="0"/>
              <a:t>Undoing is sometimes impossible</a:t>
            </a:r>
          </a:p>
          <a:p>
            <a:pPr lvl="2"/>
            <a:r>
              <a:rPr lang="en-US" dirty="0"/>
              <a:t>e.g. erase(...)</a:t>
            </a:r>
          </a:p>
          <a:p>
            <a:pPr lvl="1"/>
            <a:r>
              <a:rPr lang="en-US" dirty="0"/>
              <a:t>Code becomes unreadable</a:t>
            </a:r>
          </a:p>
          <a:p>
            <a:pPr lvl="2"/>
            <a:r>
              <a:rPr lang="en-US" dirty="0"/>
              <a:t>Easy to forgot the undo</a:t>
            </a:r>
          </a:p>
          <a:p>
            <a:pPr lvl="2"/>
            <a:endParaRPr lang="en-US" dirty="0"/>
          </a:p>
          <a:p>
            <a:r>
              <a:rPr lang="en-US" dirty="0"/>
              <a:t>Observations</a:t>
            </a:r>
          </a:p>
          <a:p>
            <a:pPr lvl="1"/>
            <a:r>
              <a:rPr lang="en-US" dirty="0"/>
              <a:t>If a function does not change observable state, undo is not required</a:t>
            </a:r>
          </a:p>
          <a:p>
            <a:pPr lvl="1"/>
            <a:r>
              <a:rPr lang="en-US" dirty="0"/>
              <a:t>The last function in the sequence is never undone</a:t>
            </a:r>
          </a:p>
          <a:p>
            <a:pPr lvl="1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4"/>
            <a:r>
              <a:rPr lang="en-US" dirty="0"/>
              <a:t>void f()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 g1();</a:t>
            </a:r>
          </a:p>
          <a:p>
            <a:pPr lvl="4"/>
            <a:r>
              <a:rPr lang="en-US" dirty="0"/>
              <a:t>   try {</a:t>
            </a:r>
          </a:p>
          <a:p>
            <a:pPr lvl="4"/>
            <a:r>
              <a:rPr lang="en-US" dirty="0"/>
              <a:t>     g2();</a:t>
            </a:r>
          </a:p>
          <a:p>
            <a:pPr lvl="4"/>
            <a:r>
              <a:rPr lang="en-US" dirty="0"/>
              <a:t>     try {</a:t>
            </a:r>
          </a:p>
          <a:p>
            <a:pPr lvl="4"/>
            <a:r>
              <a:rPr lang="en-US" dirty="0"/>
              <a:t>       g3();</a:t>
            </a:r>
          </a:p>
          <a:p>
            <a:pPr lvl="4"/>
            <a:r>
              <a:rPr lang="en-US" dirty="0"/>
              <a:t>     } catch(...) {</a:t>
            </a:r>
          </a:p>
          <a:p>
            <a:pPr lvl="4"/>
            <a:r>
              <a:rPr lang="en-US" dirty="0"/>
              <a:t>       </a:t>
            </a:r>
            <a:r>
              <a:rPr lang="en-US" dirty="0">
                <a:solidFill>
                  <a:srgbClr val="FF0000"/>
                </a:solidFill>
              </a:rPr>
              <a:t>undo_g2</a:t>
            </a:r>
            <a:r>
              <a:rPr lang="en-US" dirty="0"/>
              <a:t>();</a:t>
            </a:r>
          </a:p>
          <a:p>
            <a:pPr lvl="4"/>
            <a:r>
              <a:rPr lang="en-US" dirty="0"/>
              <a:t>       throw;</a:t>
            </a:r>
          </a:p>
          <a:p>
            <a:pPr lvl="4"/>
            <a:r>
              <a:rPr lang="en-US" dirty="0"/>
              <a:t>     }</a:t>
            </a:r>
          </a:p>
          <a:p>
            <a:pPr lvl="4"/>
            <a:r>
              <a:rPr lang="en-US" dirty="0"/>
              <a:t>   } catch(...) {</a:t>
            </a:r>
          </a:p>
          <a:p>
            <a:pPr lvl="4"/>
            <a:r>
              <a:rPr lang="en-US" dirty="0"/>
              <a:t>     </a:t>
            </a:r>
            <a:r>
              <a:rPr lang="en-US" dirty="0">
                <a:solidFill>
                  <a:srgbClr val="FF0000"/>
                </a:solidFill>
              </a:rPr>
              <a:t>undo_g1</a:t>
            </a:r>
            <a:r>
              <a:rPr lang="en-US" dirty="0"/>
              <a:t>();</a:t>
            </a:r>
          </a:p>
          <a:p>
            <a:pPr lvl="4"/>
            <a:r>
              <a:rPr lang="en-US" dirty="0"/>
              <a:t>     throw;</a:t>
            </a:r>
          </a:p>
          <a:p>
            <a:pPr lvl="4"/>
            <a:r>
              <a:rPr lang="en-US" dirty="0"/>
              <a:t>   }</a:t>
            </a:r>
          </a:p>
          <a:p>
            <a:pPr lvl="4"/>
            <a:r>
              <a:rPr lang="en-US" dirty="0"/>
              <a:t>}</a:t>
            </a:r>
          </a:p>
          <a:p>
            <a:pPr lvl="4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 exception safety	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5445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2"/>
            <a:endParaRPr lang="en-US" dirty="0"/>
          </a:p>
          <a:p>
            <a:r>
              <a:rPr lang="en-US" dirty="0"/>
              <a:t>Check-and-do style</a:t>
            </a:r>
          </a:p>
          <a:p>
            <a:pPr lvl="1"/>
            <a:r>
              <a:rPr lang="en-US" dirty="0"/>
              <a:t>Check if everything is correct</a:t>
            </a:r>
          </a:p>
          <a:p>
            <a:pPr lvl="1"/>
            <a:r>
              <a:rPr lang="en-US" dirty="0"/>
              <a:t>Then do everything</a:t>
            </a:r>
          </a:p>
          <a:p>
            <a:pPr lvl="2"/>
            <a:r>
              <a:rPr lang="en-US" dirty="0"/>
              <a:t>These functions must not throw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Still easy to forget a check</a:t>
            </a:r>
          </a:p>
          <a:p>
            <a:pPr lvl="1"/>
            <a:r>
              <a:rPr lang="en-US" dirty="0"/>
              <a:t>Work is often duplicated</a:t>
            </a:r>
          </a:p>
          <a:p>
            <a:pPr lvl="1"/>
            <a:r>
              <a:rPr lang="en-US" dirty="0"/>
              <a:t>It may be difficult to write non-throwing do-functions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4"/>
            <a:r>
              <a:rPr lang="en-US" dirty="0"/>
              <a:t>void f()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 check_g1();</a:t>
            </a:r>
          </a:p>
          <a:p>
            <a:pPr lvl="4"/>
            <a:r>
              <a:rPr lang="en-US" dirty="0"/>
              <a:t>   check_g2();</a:t>
            </a:r>
          </a:p>
          <a:p>
            <a:pPr lvl="4"/>
            <a:r>
              <a:rPr lang="en-US" dirty="0"/>
              <a:t>   check_g3();</a:t>
            </a:r>
          </a:p>
          <a:p>
            <a:pPr lvl="4"/>
            <a:r>
              <a:rPr lang="en-US" dirty="0"/>
              <a:t>   do_g1();</a:t>
            </a:r>
          </a:p>
          <a:p>
            <a:pPr lvl="4"/>
            <a:r>
              <a:rPr lang="en-US" dirty="0"/>
              <a:t>   do_g2();</a:t>
            </a:r>
          </a:p>
          <a:p>
            <a:pPr lvl="4"/>
            <a:r>
              <a:rPr lang="en-US" dirty="0"/>
              <a:t>   do_g3();</a:t>
            </a:r>
          </a:p>
          <a:p>
            <a:pPr lvl="4"/>
            <a:r>
              <a:rPr lang="en-US" dirty="0"/>
              <a:t>}</a:t>
            </a:r>
          </a:p>
          <a:p>
            <a:pPr lvl="4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 exception safety	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1030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2"/>
            <a:endParaRPr lang="en-US" dirty="0"/>
          </a:p>
          <a:p>
            <a:r>
              <a:rPr lang="en-US" dirty="0"/>
              <a:t>Check-and-do with tokens</a:t>
            </a:r>
          </a:p>
          <a:p>
            <a:pPr lvl="1"/>
            <a:r>
              <a:rPr lang="en-US" dirty="0"/>
              <a:t>Each do-function requires a token generated by the check-function</a:t>
            </a:r>
          </a:p>
          <a:p>
            <a:pPr lvl="2"/>
            <a:r>
              <a:rPr lang="en-US" dirty="0"/>
              <a:t>Checks can not be omitted</a:t>
            </a:r>
          </a:p>
          <a:p>
            <a:pPr lvl="2"/>
            <a:r>
              <a:rPr lang="en-US" dirty="0"/>
              <a:t>Tokens may carry useful data</a:t>
            </a:r>
          </a:p>
          <a:p>
            <a:pPr lvl="3"/>
            <a:r>
              <a:rPr lang="en-US" dirty="0"/>
              <a:t>Duplicate work avoided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It may be difficult to write non-throwing do-functions</a:t>
            </a:r>
          </a:p>
          <a:p>
            <a:pPr lvl="1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4"/>
            <a:r>
              <a:rPr lang="en-US" dirty="0"/>
              <a:t>void f()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 auto t1 = check_g1();</a:t>
            </a:r>
          </a:p>
          <a:p>
            <a:pPr lvl="4"/>
            <a:r>
              <a:rPr lang="en-US" dirty="0"/>
              <a:t>   auto t2 = check_g2();</a:t>
            </a:r>
          </a:p>
          <a:p>
            <a:pPr lvl="4"/>
            <a:r>
              <a:rPr lang="en-US" dirty="0"/>
              <a:t>   auto t3 = check_g3();</a:t>
            </a:r>
          </a:p>
          <a:p>
            <a:pPr lvl="4"/>
            <a:r>
              <a:rPr lang="en-US" dirty="0"/>
              <a:t>   do_g1( t1); // or t1.doit();</a:t>
            </a:r>
          </a:p>
          <a:p>
            <a:pPr lvl="4"/>
            <a:r>
              <a:rPr lang="en-US" dirty="0"/>
              <a:t>   do_g2( t2);</a:t>
            </a:r>
          </a:p>
          <a:p>
            <a:pPr lvl="4"/>
            <a:r>
              <a:rPr lang="en-US" dirty="0"/>
              <a:t>   do_g3( t3);</a:t>
            </a:r>
          </a:p>
          <a:p>
            <a:pPr lvl="4"/>
            <a:r>
              <a:rPr lang="en-US" dirty="0"/>
              <a:t>}</a:t>
            </a:r>
          </a:p>
          <a:p>
            <a:pPr lvl="4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 exception safety	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3880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Prepare-and-commit style</a:t>
            </a:r>
          </a:p>
          <a:p>
            <a:pPr lvl="1"/>
            <a:r>
              <a:rPr lang="en-US" dirty="0"/>
              <a:t>Prepare-functions generate a token </a:t>
            </a:r>
          </a:p>
          <a:p>
            <a:pPr lvl="1"/>
            <a:r>
              <a:rPr lang="en-US" dirty="0"/>
              <a:t>Tokens must be committed to produce observable change</a:t>
            </a:r>
          </a:p>
          <a:p>
            <a:pPr lvl="2"/>
            <a:r>
              <a:rPr lang="en-US" dirty="0"/>
              <a:t>Commit-functions must not throw</a:t>
            </a:r>
          </a:p>
          <a:p>
            <a:pPr lvl="1"/>
            <a:r>
              <a:rPr lang="en-US" dirty="0"/>
              <a:t>If not committed, destruction of tokens invokes undo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If some of the commits are forgotten, part of the work will be undone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4"/>
            <a:r>
              <a:rPr lang="en-US" dirty="0"/>
              <a:t>void f()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 auto t1 = prepare_g1();</a:t>
            </a:r>
          </a:p>
          <a:p>
            <a:pPr lvl="4"/>
            <a:r>
              <a:rPr lang="en-US" dirty="0"/>
              <a:t>   auto t2 = prepare_g2();</a:t>
            </a:r>
          </a:p>
          <a:p>
            <a:pPr lvl="4"/>
            <a:r>
              <a:rPr lang="en-US" dirty="0"/>
              <a:t>   auto t3 = prepare_g3();</a:t>
            </a:r>
          </a:p>
          <a:p>
            <a:pPr lvl="4"/>
            <a:r>
              <a:rPr lang="en-US" dirty="0"/>
              <a:t>   commit_g1( t1);	// or t1.commit();</a:t>
            </a:r>
          </a:p>
          <a:p>
            <a:pPr lvl="4"/>
            <a:r>
              <a:rPr lang="en-US" dirty="0"/>
              <a:t>   commit_g2( t2);</a:t>
            </a:r>
          </a:p>
          <a:p>
            <a:pPr lvl="4"/>
            <a:r>
              <a:rPr lang="en-US" dirty="0"/>
              <a:t>   commit_g3( t3);</a:t>
            </a:r>
          </a:p>
          <a:p>
            <a:pPr lvl="4"/>
            <a:r>
              <a:rPr lang="en-US" dirty="0"/>
              <a:t>}</a:t>
            </a:r>
          </a:p>
          <a:p>
            <a:pPr lvl="4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 exception safety	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031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1878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Exception handling</a:t>
            </a:r>
            <a:endParaRPr lang="cs-CZ" altLang="en-US" noProof="1"/>
          </a:p>
        </p:txBody>
      </p:sp>
      <p:sp>
        <p:nvSpPr>
          <p:cNvPr id="118788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 indent="0" eaLnBrk="1" hangingPunct="1"/>
            <a:r>
              <a:rPr lang="en-US" altLang="en-US" sz="2000" dirty="0"/>
              <a:t>Exceptions are "jumps"</a:t>
            </a:r>
            <a:endParaRPr lang="cs-CZ" altLang="en-US" sz="2000" dirty="0"/>
          </a:p>
          <a:p>
            <a:pPr lvl="2" eaLnBrk="1" hangingPunct="1"/>
            <a:r>
              <a:rPr lang="cs-CZ" altLang="en-US" dirty="0"/>
              <a:t>Start: </a:t>
            </a:r>
            <a:r>
              <a:rPr lang="cs-CZ" altLang="en-US" b="1" i="1" dirty="0"/>
              <a:t>throw</a:t>
            </a:r>
            <a:r>
              <a:rPr lang="en-US" altLang="en-US" b="1" i="1" dirty="0"/>
              <a:t> </a:t>
            </a:r>
            <a:r>
              <a:rPr lang="en-US" altLang="en-US" dirty="0"/>
              <a:t>statement</a:t>
            </a:r>
            <a:endParaRPr lang="cs-CZ" altLang="en-US" dirty="0"/>
          </a:p>
          <a:p>
            <a:pPr lvl="2" eaLnBrk="1" hangingPunct="1"/>
            <a:r>
              <a:rPr lang="en-US" altLang="en-US" dirty="0"/>
              <a:t>Destination</a:t>
            </a:r>
            <a:r>
              <a:rPr lang="cs-CZ" altLang="en-US" dirty="0"/>
              <a:t>: </a:t>
            </a:r>
            <a:r>
              <a:rPr lang="cs-CZ" altLang="en-US" b="1" i="1" dirty="0"/>
              <a:t>try-catch</a:t>
            </a:r>
            <a:r>
              <a:rPr lang="cs-CZ" altLang="en-US" dirty="0"/>
              <a:t> blo</a:t>
            </a:r>
            <a:r>
              <a:rPr lang="en-US" altLang="en-US" dirty="0"/>
              <a:t>c</a:t>
            </a:r>
            <a:r>
              <a:rPr lang="cs-CZ" altLang="en-US" dirty="0"/>
              <a:t>k</a:t>
            </a:r>
          </a:p>
          <a:p>
            <a:pPr lvl="3" eaLnBrk="1" hangingPunct="1"/>
            <a:r>
              <a:rPr lang="en-US" altLang="en-US" dirty="0"/>
              <a:t>Determined in run-time</a:t>
            </a:r>
          </a:p>
          <a:p>
            <a:pPr lvl="2" eaLnBrk="1" hangingPunct="1"/>
            <a:r>
              <a:rPr lang="en-US" altLang="en-US" dirty="0"/>
              <a:t>The jump may exit a procedure</a:t>
            </a:r>
            <a:endParaRPr lang="cs-CZ" altLang="en-US" dirty="0"/>
          </a:p>
          <a:p>
            <a:pPr lvl="3" eaLnBrk="1" hangingPunct="1"/>
            <a:r>
              <a:rPr lang="en-US" altLang="en-US" dirty="0"/>
              <a:t>Local variables will be properly destructed by destructors</a:t>
            </a:r>
            <a:endParaRPr lang="cs-CZ" altLang="en-US" dirty="0"/>
          </a:p>
          <a:p>
            <a:pPr lvl="2" eaLnBrk="1" hangingPunct="1"/>
            <a:r>
              <a:rPr lang="en-US" altLang="en-US" dirty="0"/>
              <a:t>Besides jumping, a value is passed</a:t>
            </a:r>
          </a:p>
          <a:p>
            <a:pPr lvl="3" eaLnBrk="1" hangingPunct="1"/>
            <a:r>
              <a:rPr lang="en-US" altLang="en-US" dirty="0"/>
              <a:t>The type of the value determines the destination</a:t>
            </a:r>
            <a:endParaRPr lang="cs-CZ" altLang="en-US" dirty="0"/>
          </a:p>
          <a:p>
            <a:pPr lvl="3" eaLnBrk="1" hangingPunct="1"/>
            <a:r>
              <a:rPr lang="en-US" altLang="en-US" dirty="0"/>
              <a:t>Typically, special-purpose classes</a:t>
            </a:r>
            <a:endParaRPr lang="cs-CZ" altLang="en-US" dirty="0"/>
          </a:p>
          <a:p>
            <a:pPr lvl="3" eaLnBrk="1" hangingPunct="1"/>
            <a:r>
              <a:rPr lang="en-US" altLang="en-US" dirty="0"/>
              <a:t>Catch-block matching can understand inheritance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1400" dirty="0"/>
          </a:p>
        </p:txBody>
      </p:sp>
      <p:sp>
        <p:nvSpPr>
          <p:cNvPr id="118789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class An</a:t>
            </a:r>
            <a:r>
              <a:rPr lang="cs-CZ" altLang="en-US" sz="1400"/>
              <a:t>yE</a:t>
            </a:r>
            <a:r>
              <a:rPr lang="en-US" altLang="en-US" sz="1400"/>
              <a:t>xception</a:t>
            </a:r>
            <a:r>
              <a:rPr lang="cs-CZ" altLang="en-US" sz="1400"/>
              <a:t> </a:t>
            </a:r>
            <a:r>
              <a:rPr lang="en-US" altLang="en-US" sz="1400"/>
              <a:t>{ /*...*/ };</a:t>
            </a:r>
            <a:endParaRPr lang="cs-CZ" altLang="en-US" sz="1400"/>
          </a:p>
          <a:p>
            <a:pPr marL="0" indent="0" eaLnBrk="1" hangingPunct="1">
              <a:buFont typeface="Wingdings" pitchFamily="2" charset="2"/>
              <a:buNone/>
            </a:pPr>
            <a:r>
              <a:rPr lang="cs-CZ" altLang="en-US" sz="1400"/>
              <a:t>class WrongException</a:t>
            </a:r>
            <a:r>
              <a:rPr lang="en-US" altLang="en-US" sz="1400"/>
              <a:t>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>
                <a:solidFill>
                  <a:srgbClr val="FF0000"/>
                </a:solidFill>
              </a:rPr>
              <a:t>  : public AnyException { /*...*/ };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altLang="en-US" sz="1400"/>
              <a:t>class </a:t>
            </a:r>
            <a:r>
              <a:rPr lang="en-US" altLang="en-US" sz="1400"/>
              <a:t>Bad</a:t>
            </a:r>
            <a:r>
              <a:rPr lang="cs-CZ" altLang="en-US" sz="1400"/>
              <a:t>Exception</a:t>
            </a:r>
            <a:r>
              <a:rPr lang="en-US" altLang="en-US" sz="1400"/>
              <a:t>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>
                <a:solidFill>
                  <a:srgbClr val="FF0000"/>
                </a:solidFill>
              </a:rPr>
              <a:t>  : public AnyException { /*...*/ };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void </a:t>
            </a:r>
            <a:r>
              <a:rPr lang="cs-CZ" altLang="en-US" sz="1400"/>
              <a:t>f</a:t>
            </a:r>
            <a:r>
              <a:rPr lang="en-US" altLang="en-US" sz="1400"/>
              <a:t>()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{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if ( something == wrong )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  throw WrongException( </a:t>
            </a:r>
            <a:r>
              <a:rPr lang="cs-CZ" altLang="en-US" sz="1400"/>
              <a:t>something</a:t>
            </a:r>
            <a:r>
              <a:rPr lang="en-US" altLang="en-US" sz="1400"/>
              <a:t>);</a:t>
            </a:r>
            <a:endParaRPr lang="cs-CZ" altLang="en-US" sz="140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if ( anything != good )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  throw BadException( anything);</a:t>
            </a:r>
            <a:endParaRPr lang="cs-CZ" altLang="en-US" sz="140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}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void g()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{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try {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  f();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}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>
                <a:solidFill>
                  <a:srgbClr val="FF0000"/>
                </a:solidFill>
              </a:rPr>
              <a:t>  catch ( </a:t>
            </a:r>
            <a:r>
              <a:rPr lang="cs-CZ" altLang="en-US" sz="1400">
                <a:solidFill>
                  <a:srgbClr val="FF0000"/>
                </a:solidFill>
              </a:rPr>
              <a:t>const </a:t>
            </a:r>
            <a:r>
              <a:rPr lang="en-US" altLang="en-US" sz="1400">
                <a:solidFill>
                  <a:srgbClr val="FF0000"/>
                </a:solidFill>
              </a:rPr>
              <a:t>AnyException &amp; e1 ) {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  /*...*/</a:t>
            </a:r>
            <a:endParaRPr lang="cs-CZ" altLang="en-US" sz="140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}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}</a:t>
            </a:r>
            <a:endParaRPr lang="en-US" altLang="en-US" sz="1400" noProof="1"/>
          </a:p>
        </p:txBody>
      </p:sp>
    </p:spTree>
    <p:extLst>
      <p:ext uri="{BB962C8B-B14F-4D97-AF65-F5344CB8AC3E}">
        <p14:creationId xmlns:p14="http://schemas.microsoft.com/office/powerpoint/2010/main" val="12244029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Two implementations:</a:t>
            </a:r>
          </a:p>
          <a:p>
            <a:pPr lvl="1"/>
            <a:r>
              <a:rPr lang="en-US" dirty="0"/>
              <a:t>Do-Undo</a:t>
            </a:r>
          </a:p>
          <a:p>
            <a:pPr lvl="2"/>
            <a:r>
              <a:rPr lang="en-US" dirty="0"/>
              <a:t>Prepare-functions make observable changes and return undo-plans</a:t>
            </a:r>
          </a:p>
          <a:p>
            <a:pPr lvl="2"/>
            <a:r>
              <a:rPr lang="en-US" dirty="0"/>
              <a:t>Commit-functions clear undo-plans</a:t>
            </a:r>
          </a:p>
          <a:p>
            <a:pPr lvl="2"/>
            <a:r>
              <a:rPr lang="en-US" dirty="0"/>
              <a:t>Token destructors apply undo-plans</a:t>
            </a:r>
          </a:p>
          <a:p>
            <a:pPr lvl="1"/>
            <a:r>
              <a:rPr lang="en-US" dirty="0"/>
              <a:t>Prepare-Commit</a:t>
            </a:r>
          </a:p>
          <a:p>
            <a:pPr lvl="2"/>
            <a:r>
              <a:rPr lang="en-US" dirty="0"/>
              <a:t>Prepare-functions return do-plans</a:t>
            </a:r>
          </a:p>
          <a:p>
            <a:pPr lvl="2"/>
            <a:r>
              <a:rPr lang="en-US" dirty="0"/>
              <a:t>Commit-functions perform do-plans</a:t>
            </a:r>
          </a:p>
          <a:p>
            <a:pPr lvl="2"/>
            <a:r>
              <a:rPr lang="en-US" dirty="0"/>
              <a:t>Token destructors clear do-plans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Commits and destructors must not throw</a:t>
            </a:r>
          </a:p>
          <a:p>
            <a:pPr lvl="3"/>
            <a:r>
              <a:rPr lang="en-US" dirty="0"/>
              <a:t>Unsuitable for inserting</a:t>
            </a:r>
          </a:p>
          <a:p>
            <a:pPr lvl="2"/>
            <a:r>
              <a:rPr lang="en-US" dirty="0"/>
              <a:t>Use Do-Undo when inserting</a:t>
            </a:r>
          </a:p>
          <a:p>
            <a:pPr lvl="3"/>
            <a:r>
              <a:rPr lang="en-US" dirty="0"/>
              <a:t>Destructor does erase</a:t>
            </a:r>
          </a:p>
          <a:p>
            <a:pPr lvl="2"/>
            <a:r>
              <a:rPr lang="en-US" dirty="0"/>
              <a:t>Use Prepare-Commit when erasing</a:t>
            </a:r>
          </a:p>
          <a:p>
            <a:pPr lvl="3"/>
            <a:r>
              <a:rPr lang="en-US" dirty="0"/>
              <a:t>Commit does erase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4"/>
            <a:r>
              <a:rPr lang="en-US" dirty="0"/>
              <a:t>void f()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 auto t1 = prepare_g1();</a:t>
            </a:r>
          </a:p>
          <a:p>
            <a:pPr lvl="4"/>
            <a:r>
              <a:rPr lang="en-US" dirty="0"/>
              <a:t>   auto t2 = prepare_g2();</a:t>
            </a:r>
          </a:p>
          <a:p>
            <a:pPr lvl="4"/>
            <a:r>
              <a:rPr lang="en-US" dirty="0"/>
              <a:t>   auto t3 = prepare_g3();</a:t>
            </a:r>
          </a:p>
          <a:p>
            <a:pPr lvl="4"/>
            <a:r>
              <a:rPr lang="en-US" dirty="0"/>
              <a:t>   commit_g1( t1);	// or t1.commit();</a:t>
            </a:r>
          </a:p>
          <a:p>
            <a:pPr lvl="4"/>
            <a:r>
              <a:rPr lang="en-US" dirty="0"/>
              <a:t>   commit_g2( t2);</a:t>
            </a:r>
          </a:p>
          <a:p>
            <a:pPr lvl="4"/>
            <a:r>
              <a:rPr lang="en-US" dirty="0"/>
              <a:t>   commit_g3( t3);</a:t>
            </a:r>
          </a:p>
          <a:p>
            <a:pPr lvl="4"/>
            <a:r>
              <a:rPr lang="en-US" dirty="0"/>
              <a:t>}</a:t>
            </a:r>
          </a:p>
          <a:p>
            <a:pPr lvl="4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 exception safety	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00259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/>
              <a:t>Problems:</a:t>
            </a:r>
          </a:p>
          <a:p>
            <a:pPr lvl="2"/>
            <a:r>
              <a:rPr lang="en-US" dirty="0"/>
              <a:t>Some commits may be forgotten</a:t>
            </a:r>
          </a:p>
          <a:p>
            <a:pPr lvl="2"/>
            <a:r>
              <a:rPr lang="en-US" dirty="0"/>
              <a:t>Do-Undo style produces temporarily observable changes</a:t>
            </a:r>
          </a:p>
          <a:p>
            <a:pPr lvl="3"/>
            <a:r>
              <a:rPr lang="en-US" dirty="0"/>
              <a:t>Unsuitable for parallelism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Atomic commit required</a:t>
            </a:r>
          </a:p>
          <a:p>
            <a:pPr lvl="2"/>
            <a:r>
              <a:rPr lang="en-US" dirty="0"/>
              <a:t>Prepare-functions concatenate do-plans</a:t>
            </a:r>
          </a:p>
          <a:p>
            <a:pPr lvl="2"/>
            <a:r>
              <a:rPr lang="en-US" dirty="0"/>
              <a:t>Commit executes all do-plans "atomically"</a:t>
            </a:r>
          </a:p>
          <a:p>
            <a:pPr lvl="3"/>
            <a:r>
              <a:rPr lang="en-US" dirty="0"/>
              <a:t>It may be wrapped in a </a:t>
            </a:r>
            <a:r>
              <a:rPr lang="en-US" dirty="0" err="1"/>
              <a:t>lock_guard</a:t>
            </a:r>
            <a:endParaRPr lang="en-US" dirty="0"/>
          </a:p>
          <a:p>
            <a:pPr lvl="2"/>
            <a:r>
              <a:rPr lang="en-US" dirty="0"/>
              <a:t>Commit may throw!</a:t>
            </a:r>
          </a:p>
          <a:p>
            <a:pPr lvl="3"/>
            <a:r>
              <a:rPr lang="en-US" dirty="0"/>
              <a:t>It is the only function with observable effects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Inside commit </a:t>
            </a:r>
          </a:p>
          <a:p>
            <a:pPr lvl="2"/>
            <a:r>
              <a:rPr lang="en-US" dirty="0"/>
              <a:t>Do all inserts</a:t>
            </a:r>
          </a:p>
          <a:p>
            <a:pPr lvl="3"/>
            <a:r>
              <a:rPr lang="en-US" dirty="0"/>
              <a:t>If some fails, previous must be undone</a:t>
            </a:r>
          </a:p>
          <a:p>
            <a:pPr lvl="2"/>
            <a:r>
              <a:rPr lang="en-US" dirty="0"/>
              <a:t>Do all erases</a:t>
            </a:r>
          </a:p>
          <a:p>
            <a:pPr lvl="3"/>
            <a:r>
              <a:rPr lang="en-US" dirty="0"/>
              <a:t>Erases do not throw (usually)</a:t>
            </a:r>
          </a:p>
          <a:p>
            <a:pPr lvl="3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1"/>
            <a:r>
              <a:rPr lang="en-US" dirty="0"/>
              <a:t>Chained style</a:t>
            </a:r>
          </a:p>
          <a:p>
            <a:pPr lvl="4"/>
            <a:r>
              <a:rPr lang="en-US" dirty="0"/>
              <a:t>void f()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 auto t1 = prepare_g1();</a:t>
            </a:r>
          </a:p>
          <a:p>
            <a:pPr lvl="4"/>
            <a:r>
              <a:rPr lang="en-US" dirty="0"/>
              <a:t>   auto t2 = prepare_g2( </a:t>
            </a:r>
            <a:r>
              <a:rPr lang="en-US" dirty="0" err="1"/>
              <a:t>std</a:t>
            </a:r>
            <a:r>
              <a:rPr lang="en-US" dirty="0"/>
              <a:t>::move(t1));</a:t>
            </a:r>
          </a:p>
          <a:p>
            <a:pPr lvl="4"/>
            <a:r>
              <a:rPr lang="en-US" dirty="0"/>
              <a:t>   auto t3 = prepare_g3( </a:t>
            </a:r>
            <a:r>
              <a:rPr lang="en-US" dirty="0" err="1"/>
              <a:t>std</a:t>
            </a:r>
            <a:r>
              <a:rPr lang="en-US" dirty="0"/>
              <a:t>::move(t2));</a:t>
            </a:r>
          </a:p>
          <a:p>
            <a:pPr lvl="4"/>
            <a:r>
              <a:rPr lang="en-US" dirty="0"/>
              <a:t>   t3.commit();</a:t>
            </a:r>
          </a:p>
          <a:p>
            <a:pPr lvl="4"/>
            <a:r>
              <a:rPr lang="en-US" dirty="0"/>
              <a:t>}</a:t>
            </a:r>
          </a:p>
          <a:p>
            <a:pPr lvl="1"/>
            <a:r>
              <a:rPr lang="en-US" dirty="0"/>
              <a:t>Symbolic style</a:t>
            </a:r>
          </a:p>
          <a:p>
            <a:pPr lvl="4"/>
            <a:r>
              <a:rPr lang="en-US" dirty="0"/>
              <a:t>void f()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 auto t1 = prepare_g1();</a:t>
            </a:r>
          </a:p>
          <a:p>
            <a:pPr lvl="4"/>
            <a:r>
              <a:rPr lang="en-US" dirty="0"/>
              <a:t>   auto t2 = </a:t>
            </a:r>
            <a:r>
              <a:rPr lang="en-US" dirty="0" err="1"/>
              <a:t>std</a:t>
            </a:r>
            <a:r>
              <a:rPr lang="en-US" dirty="0"/>
              <a:t>::move(t1) | prepare_g2();</a:t>
            </a:r>
          </a:p>
          <a:p>
            <a:pPr lvl="4"/>
            <a:r>
              <a:rPr lang="en-US" dirty="0"/>
              <a:t>   auto t3 = </a:t>
            </a:r>
            <a:r>
              <a:rPr lang="en-US" dirty="0" err="1"/>
              <a:t>std</a:t>
            </a:r>
            <a:r>
              <a:rPr lang="en-US" dirty="0"/>
              <a:t>::move(t2) | prepare_g3();</a:t>
            </a:r>
          </a:p>
          <a:p>
            <a:pPr lvl="4"/>
            <a:r>
              <a:rPr lang="en-US" dirty="0"/>
              <a:t>   t3.commit();</a:t>
            </a:r>
          </a:p>
          <a:p>
            <a:pPr lvl="4"/>
            <a:r>
              <a:rPr lang="en-US" dirty="0"/>
              <a:t>}</a:t>
            </a:r>
          </a:p>
          <a:p>
            <a:pPr lvl="4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 exception safety	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709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198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Exception handling</a:t>
            </a:r>
            <a:endParaRPr lang="cs-CZ" altLang="en-US" noProof="1"/>
          </a:p>
        </p:txBody>
      </p:sp>
      <p:sp>
        <p:nvSpPr>
          <p:cNvPr id="11981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 indent="0"/>
            <a:r>
              <a:rPr lang="en-US" altLang="en-US" dirty="0"/>
              <a:t>Exceptions are "jumps"</a:t>
            </a:r>
            <a:endParaRPr lang="cs-CZ" altLang="en-US" dirty="0"/>
          </a:p>
          <a:p>
            <a:pPr lvl="2"/>
            <a:r>
              <a:rPr lang="cs-CZ" altLang="en-US" dirty="0"/>
              <a:t>Start: </a:t>
            </a:r>
            <a:r>
              <a:rPr lang="cs-CZ" altLang="en-US" b="1" i="1" dirty="0"/>
              <a:t>throw</a:t>
            </a:r>
            <a:r>
              <a:rPr lang="en-US" altLang="en-US" b="1" i="1" dirty="0"/>
              <a:t> </a:t>
            </a:r>
            <a:r>
              <a:rPr lang="en-US" altLang="en-US" dirty="0"/>
              <a:t>statement</a:t>
            </a:r>
            <a:endParaRPr lang="cs-CZ" altLang="en-US" dirty="0"/>
          </a:p>
          <a:p>
            <a:pPr lvl="2"/>
            <a:r>
              <a:rPr lang="en-US" altLang="en-US" dirty="0"/>
              <a:t>Destination</a:t>
            </a:r>
            <a:r>
              <a:rPr lang="cs-CZ" altLang="en-US" dirty="0"/>
              <a:t>: </a:t>
            </a:r>
            <a:r>
              <a:rPr lang="cs-CZ" altLang="en-US" b="1" i="1" dirty="0"/>
              <a:t>try-catch</a:t>
            </a:r>
            <a:r>
              <a:rPr lang="cs-CZ" altLang="en-US" dirty="0"/>
              <a:t> blo</a:t>
            </a:r>
            <a:r>
              <a:rPr lang="en-US" altLang="en-US" dirty="0"/>
              <a:t>c</a:t>
            </a:r>
            <a:r>
              <a:rPr lang="cs-CZ" altLang="en-US" dirty="0"/>
              <a:t>k</a:t>
            </a:r>
          </a:p>
          <a:p>
            <a:pPr lvl="3"/>
            <a:r>
              <a:rPr lang="en-US" altLang="en-US" dirty="0"/>
              <a:t>Determined in run-time</a:t>
            </a:r>
          </a:p>
          <a:p>
            <a:pPr lvl="2"/>
            <a:r>
              <a:rPr lang="en-US" altLang="en-US" dirty="0"/>
              <a:t>The jump may exit a procedure</a:t>
            </a:r>
            <a:endParaRPr lang="cs-CZ" altLang="en-US" dirty="0"/>
          </a:p>
          <a:p>
            <a:pPr lvl="3"/>
            <a:r>
              <a:rPr lang="en-US" altLang="en-US" dirty="0"/>
              <a:t>Local variables will be properly destructed by destructors</a:t>
            </a:r>
            <a:endParaRPr lang="cs-CZ" altLang="en-US" dirty="0"/>
          </a:p>
          <a:p>
            <a:pPr lvl="2"/>
            <a:r>
              <a:rPr lang="en-US" altLang="en-US" dirty="0"/>
              <a:t>Besides jumping, a value is passed</a:t>
            </a:r>
          </a:p>
          <a:p>
            <a:pPr lvl="3"/>
            <a:r>
              <a:rPr lang="en-US" altLang="en-US" dirty="0"/>
              <a:t>The type of the value determines the destination</a:t>
            </a:r>
            <a:endParaRPr lang="cs-CZ" altLang="en-US" dirty="0"/>
          </a:p>
          <a:p>
            <a:pPr lvl="3"/>
            <a:r>
              <a:rPr lang="en-US" altLang="en-US" dirty="0"/>
              <a:t>Typically, special-purpose classes</a:t>
            </a:r>
            <a:endParaRPr lang="cs-CZ" altLang="en-US" dirty="0"/>
          </a:p>
          <a:p>
            <a:pPr lvl="3"/>
            <a:r>
              <a:rPr lang="en-US" altLang="en-US" dirty="0"/>
              <a:t>Catch-block matching can understand inheritance</a:t>
            </a:r>
          </a:p>
          <a:p>
            <a:pPr lvl="3"/>
            <a:r>
              <a:rPr lang="en-US" altLang="en-US" dirty="0"/>
              <a:t>The value may be ignored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1400" dirty="0"/>
          </a:p>
        </p:txBody>
      </p:sp>
      <p:sp>
        <p:nvSpPr>
          <p:cNvPr id="11981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class An</a:t>
            </a:r>
            <a:r>
              <a:rPr lang="cs-CZ" altLang="en-US" sz="1400"/>
              <a:t>yE</a:t>
            </a:r>
            <a:r>
              <a:rPr lang="en-US" altLang="en-US" sz="1400"/>
              <a:t>xception</a:t>
            </a:r>
            <a:r>
              <a:rPr lang="cs-CZ" altLang="en-US" sz="1400"/>
              <a:t> </a:t>
            </a:r>
            <a:r>
              <a:rPr lang="en-US" altLang="en-US" sz="1400"/>
              <a:t>{ /*...*/ };</a:t>
            </a:r>
            <a:endParaRPr lang="cs-CZ" altLang="en-US" sz="1400"/>
          </a:p>
          <a:p>
            <a:pPr marL="0" indent="0" eaLnBrk="1" hangingPunct="1">
              <a:buFont typeface="Wingdings" pitchFamily="2" charset="2"/>
              <a:buNone/>
            </a:pPr>
            <a:r>
              <a:rPr lang="cs-CZ" altLang="en-US" sz="1400"/>
              <a:t>class WrongException</a:t>
            </a:r>
            <a:r>
              <a:rPr lang="en-US" altLang="en-US" sz="1400"/>
              <a:t>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: public AnyException { /*...*/ };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altLang="en-US" sz="1400"/>
              <a:t>class </a:t>
            </a:r>
            <a:r>
              <a:rPr lang="en-US" altLang="en-US" sz="1400"/>
              <a:t>Bad</a:t>
            </a:r>
            <a:r>
              <a:rPr lang="cs-CZ" altLang="en-US" sz="1400"/>
              <a:t>Exception</a:t>
            </a:r>
            <a:r>
              <a:rPr lang="en-US" altLang="en-US" sz="1400"/>
              <a:t>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: public AnyException { /*...*/ };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void </a:t>
            </a:r>
            <a:r>
              <a:rPr lang="cs-CZ" altLang="en-US" sz="1400"/>
              <a:t>f</a:t>
            </a:r>
            <a:r>
              <a:rPr lang="en-US" altLang="en-US" sz="1400"/>
              <a:t>()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{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if ( something == wrong )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  throw WrongException();</a:t>
            </a:r>
            <a:endParaRPr lang="cs-CZ" altLang="en-US" sz="140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if ( anything != good )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  throw BadException();</a:t>
            </a:r>
            <a:endParaRPr lang="cs-CZ" altLang="en-US" sz="140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}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void g()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{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try {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  f();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}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>
                <a:solidFill>
                  <a:srgbClr val="FF0000"/>
                </a:solidFill>
              </a:rPr>
              <a:t>  catch ( </a:t>
            </a:r>
            <a:r>
              <a:rPr lang="cs-CZ" altLang="en-US" sz="1400">
                <a:solidFill>
                  <a:srgbClr val="FF0000"/>
                </a:solidFill>
              </a:rPr>
              <a:t>const </a:t>
            </a:r>
            <a:r>
              <a:rPr lang="en-US" altLang="en-US" sz="1400">
                <a:solidFill>
                  <a:srgbClr val="FF0000"/>
                </a:solidFill>
              </a:rPr>
              <a:t>AnyException &amp;) {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  /*...*/</a:t>
            </a:r>
            <a:endParaRPr lang="cs-CZ" altLang="en-US" sz="140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}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}</a:t>
            </a:r>
            <a:endParaRPr lang="en-US" altLang="en-US" sz="1400" noProof="1"/>
          </a:p>
        </p:txBody>
      </p:sp>
    </p:spTree>
    <p:extLst>
      <p:ext uri="{BB962C8B-B14F-4D97-AF65-F5344CB8AC3E}">
        <p14:creationId xmlns:p14="http://schemas.microsoft.com/office/powerpoint/2010/main" val="2367923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083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Exception handling</a:t>
            </a:r>
            <a:endParaRPr lang="cs-CZ" altLang="en-US" noProof="1"/>
          </a:p>
        </p:txBody>
      </p:sp>
      <p:sp>
        <p:nvSpPr>
          <p:cNvPr id="120836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 indent="0"/>
            <a:r>
              <a:rPr lang="en-US" altLang="en-US" dirty="0"/>
              <a:t>Exceptions are "jumps"</a:t>
            </a:r>
            <a:endParaRPr lang="cs-CZ" altLang="en-US" dirty="0"/>
          </a:p>
          <a:p>
            <a:pPr lvl="2"/>
            <a:r>
              <a:rPr lang="cs-CZ" altLang="en-US" dirty="0"/>
              <a:t>Start: </a:t>
            </a:r>
            <a:r>
              <a:rPr lang="cs-CZ" altLang="en-US" b="1" i="1" dirty="0"/>
              <a:t>throw</a:t>
            </a:r>
            <a:r>
              <a:rPr lang="en-US" altLang="en-US" b="1" i="1" dirty="0"/>
              <a:t> </a:t>
            </a:r>
            <a:r>
              <a:rPr lang="en-US" altLang="en-US" dirty="0"/>
              <a:t>statement</a:t>
            </a:r>
            <a:endParaRPr lang="cs-CZ" altLang="en-US" dirty="0"/>
          </a:p>
          <a:p>
            <a:pPr lvl="2"/>
            <a:r>
              <a:rPr lang="en-US" altLang="en-US" dirty="0"/>
              <a:t>Destination</a:t>
            </a:r>
            <a:r>
              <a:rPr lang="cs-CZ" altLang="en-US" dirty="0"/>
              <a:t>: </a:t>
            </a:r>
            <a:r>
              <a:rPr lang="cs-CZ" altLang="en-US" b="1" i="1" dirty="0"/>
              <a:t>try-catch</a:t>
            </a:r>
            <a:r>
              <a:rPr lang="cs-CZ" altLang="en-US" dirty="0"/>
              <a:t> blo</a:t>
            </a:r>
            <a:r>
              <a:rPr lang="en-US" altLang="en-US" dirty="0"/>
              <a:t>c</a:t>
            </a:r>
            <a:r>
              <a:rPr lang="cs-CZ" altLang="en-US" dirty="0"/>
              <a:t>k</a:t>
            </a:r>
          </a:p>
          <a:p>
            <a:pPr lvl="3"/>
            <a:r>
              <a:rPr lang="en-US" altLang="en-US" dirty="0"/>
              <a:t>Determined in run-time</a:t>
            </a:r>
          </a:p>
          <a:p>
            <a:pPr lvl="2"/>
            <a:r>
              <a:rPr lang="en-US" altLang="en-US" dirty="0"/>
              <a:t>The jump may exit a procedure</a:t>
            </a:r>
            <a:endParaRPr lang="cs-CZ" altLang="en-US" dirty="0"/>
          </a:p>
          <a:p>
            <a:pPr lvl="3"/>
            <a:r>
              <a:rPr lang="en-US" altLang="en-US" dirty="0"/>
              <a:t>Local variables will be properly destructed by destructors</a:t>
            </a:r>
            <a:endParaRPr lang="cs-CZ" altLang="en-US" dirty="0"/>
          </a:p>
          <a:p>
            <a:pPr lvl="2"/>
            <a:r>
              <a:rPr lang="en-US" altLang="en-US" dirty="0"/>
              <a:t>Besides jumping, a value is passed</a:t>
            </a:r>
          </a:p>
          <a:p>
            <a:pPr lvl="3"/>
            <a:r>
              <a:rPr lang="en-US" altLang="en-US" dirty="0"/>
              <a:t>The type of the value determines the destination</a:t>
            </a:r>
            <a:endParaRPr lang="cs-CZ" altLang="en-US" dirty="0"/>
          </a:p>
          <a:p>
            <a:pPr lvl="3"/>
            <a:r>
              <a:rPr lang="en-US" altLang="en-US" dirty="0"/>
              <a:t>Typically, special-purpose classes</a:t>
            </a:r>
            <a:endParaRPr lang="cs-CZ" altLang="en-US" dirty="0"/>
          </a:p>
          <a:p>
            <a:pPr lvl="3"/>
            <a:r>
              <a:rPr lang="en-US" altLang="en-US" dirty="0"/>
              <a:t>Catch-block matching can understand inheritance</a:t>
            </a:r>
          </a:p>
          <a:p>
            <a:pPr lvl="3"/>
            <a:r>
              <a:rPr lang="en-US" altLang="en-US" dirty="0"/>
              <a:t>The value may be ignored</a:t>
            </a:r>
          </a:p>
          <a:p>
            <a:pPr lvl="3"/>
            <a:r>
              <a:rPr lang="en-US" altLang="en-US" dirty="0"/>
              <a:t>There is an universal catch block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1400" dirty="0"/>
          </a:p>
        </p:txBody>
      </p:sp>
      <p:sp>
        <p:nvSpPr>
          <p:cNvPr id="120837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class An</a:t>
            </a:r>
            <a:r>
              <a:rPr lang="cs-CZ" altLang="en-US" sz="1400"/>
              <a:t>yE</a:t>
            </a:r>
            <a:r>
              <a:rPr lang="en-US" altLang="en-US" sz="1400"/>
              <a:t>xception</a:t>
            </a:r>
            <a:r>
              <a:rPr lang="cs-CZ" altLang="en-US" sz="1400"/>
              <a:t> </a:t>
            </a:r>
            <a:r>
              <a:rPr lang="en-US" altLang="en-US" sz="1400"/>
              <a:t>{ /*...*/ };</a:t>
            </a:r>
            <a:endParaRPr lang="cs-CZ" altLang="en-US" sz="1400"/>
          </a:p>
          <a:p>
            <a:pPr marL="0" indent="0" eaLnBrk="1" hangingPunct="1">
              <a:buFont typeface="Wingdings" pitchFamily="2" charset="2"/>
              <a:buNone/>
            </a:pPr>
            <a:r>
              <a:rPr lang="cs-CZ" altLang="en-US" sz="1400"/>
              <a:t>class WrongException</a:t>
            </a:r>
            <a:r>
              <a:rPr lang="en-US" altLang="en-US" sz="1400"/>
              <a:t>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: public AnyException { /*...*/ };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altLang="en-US" sz="1400"/>
              <a:t>class </a:t>
            </a:r>
            <a:r>
              <a:rPr lang="en-US" altLang="en-US" sz="1400"/>
              <a:t>Bad</a:t>
            </a:r>
            <a:r>
              <a:rPr lang="cs-CZ" altLang="en-US" sz="1400"/>
              <a:t>Exception</a:t>
            </a:r>
            <a:r>
              <a:rPr lang="en-US" altLang="en-US" sz="1400"/>
              <a:t>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: public AnyException { /*...*/ };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void </a:t>
            </a:r>
            <a:r>
              <a:rPr lang="cs-CZ" altLang="en-US" sz="1400"/>
              <a:t>f</a:t>
            </a:r>
            <a:r>
              <a:rPr lang="en-US" altLang="en-US" sz="1400"/>
              <a:t>()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{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if ( something == wrong )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  throw WrongException();</a:t>
            </a:r>
            <a:endParaRPr lang="cs-CZ" altLang="en-US" sz="140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if ( anything != good )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  throw BadException();</a:t>
            </a:r>
            <a:endParaRPr lang="cs-CZ" altLang="en-US" sz="140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}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void g()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{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try {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  f();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}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>
                <a:solidFill>
                  <a:srgbClr val="FF0000"/>
                </a:solidFill>
              </a:rPr>
              <a:t>  catch (</a:t>
            </a:r>
            <a:r>
              <a:rPr lang="cs-CZ" altLang="en-US" sz="1400">
                <a:solidFill>
                  <a:srgbClr val="FF0000"/>
                </a:solidFill>
              </a:rPr>
              <a:t>...</a:t>
            </a:r>
            <a:r>
              <a:rPr lang="en-US" altLang="en-US" sz="1400">
                <a:solidFill>
                  <a:srgbClr val="FF0000"/>
                </a:solidFill>
              </a:rPr>
              <a:t>) {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  /*...*/</a:t>
            </a:r>
            <a:endParaRPr lang="cs-CZ" altLang="en-US" sz="140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}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}</a:t>
            </a:r>
            <a:endParaRPr lang="en-US" altLang="en-US" sz="1400" noProof="1"/>
          </a:p>
        </p:txBody>
      </p:sp>
    </p:spTree>
    <p:extLst>
      <p:ext uri="{BB962C8B-B14F-4D97-AF65-F5344CB8AC3E}">
        <p14:creationId xmlns:p14="http://schemas.microsoft.com/office/powerpoint/2010/main" val="2952795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18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Exception handling</a:t>
            </a:r>
            <a:endParaRPr lang="cs-CZ" altLang="en-US" noProof="1"/>
          </a:p>
        </p:txBody>
      </p:sp>
      <p:sp>
        <p:nvSpPr>
          <p:cNvPr id="1218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indent="0"/>
            <a:r>
              <a:rPr lang="en-US" altLang="en-US" dirty="0"/>
              <a:t>Exception handling</a:t>
            </a:r>
            <a:endParaRPr lang="cs-CZ" altLang="en-US" dirty="0"/>
          </a:p>
          <a:p>
            <a:pPr lvl="1"/>
            <a:r>
              <a:rPr lang="en-US" altLang="en-US" dirty="0"/>
              <a:t>Evaluating the expression in the throw statement</a:t>
            </a:r>
            <a:endParaRPr lang="cs-CZ" altLang="en-US" dirty="0"/>
          </a:p>
          <a:p>
            <a:pPr lvl="2"/>
            <a:r>
              <a:rPr lang="en-US" altLang="en-US" dirty="0"/>
              <a:t>The value is stored "somewhere"</a:t>
            </a:r>
            <a:endParaRPr lang="cs-CZ" altLang="en-US" dirty="0"/>
          </a:p>
          <a:p>
            <a:pPr lvl="1"/>
            <a:r>
              <a:rPr lang="cs-CZ" altLang="en-US" dirty="0"/>
              <a:t>Stack-unwinding</a:t>
            </a:r>
          </a:p>
          <a:p>
            <a:pPr lvl="2"/>
            <a:r>
              <a:rPr lang="en-US" altLang="en-US" dirty="0"/>
              <a:t>Blocks and functions are being exited</a:t>
            </a:r>
            <a:endParaRPr lang="cs-CZ" altLang="en-US" dirty="0"/>
          </a:p>
          <a:p>
            <a:pPr lvl="2"/>
            <a:r>
              <a:rPr lang="en-US" altLang="en-US" dirty="0"/>
              <a:t>Local and temporary variables are destructed by calling destructors (user code!)</a:t>
            </a:r>
            <a:endParaRPr lang="cs-CZ" altLang="en-US" dirty="0"/>
          </a:p>
          <a:p>
            <a:pPr lvl="2"/>
            <a:r>
              <a:rPr lang="cs-CZ" altLang="en-US" dirty="0"/>
              <a:t>Stack-unwinding </a:t>
            </a:r>
            <a:r>
              <a:rPr lang="en-US" altLang="en-US" dirty="0"/>
              <a:t>stops in the </a:t>
            </a:r>
            <a:r>
              <a:rPr lang="cs-CZ" altLang="en-US" dirty="0"/>
              <a:t>try-blo</a:t>
            </a:r>
            <a:r>
              <a:rPr lang="en-US" altLang="en-US" dirty="0" err="1"/>
              <a:t>ck</a:t>
            </a:r>
            <a:r>
              <a:rPr lang="en-US" altLang="en-US" dirty="0"/>
              <a:t> whose </a:t>
            </a:r>
            <a:r>
              <a:rPr lang="cs-CZ" altLang="en-US" dirty="0"/>
              <a:t>catch-blo</a:t>
            </a:r>
            <a:r>
              <a:rPr lang="en-US" altLang="en-US" dirty="0"/>
              <a:t>c</a:t>
            </a:r>
            <a:r>
              <a:rPr lang="cs-CZ" altLang="en-US" dirty="0"/>
              <a:t>k </a:t>
            </a:r>
            <a:r>
              <a:rPr lang="en-US" altLang="en-US" dirty="0"/>
              <a:t>matches the </a:t>
            </a:r>
            <a:r>
              <a:rPr lang="cs-CZ" altLang="en-US" dirty="0"/>
              <a:t>throw</a:t>
            </a:r>
            <a:r>
              <a:rPr lang="en-US" altLang="en-US" dirty="0"/>
              <a:t> expression type</a:t>
            </a:r>
            <a:endParaRPr lang="cs-CZ" altLang="en-US" dirty="0"/>
          </a:p>
          <a:p>
            <a:pPr lvl="1"/>
            <a:r>
              <a:rPr lang="cs-CZ" altLang="en-US" dirty="0"/>
              <a:t>catch-blo</a:t>
            </a:r>
            <a:r>
              <a:rPr lang="en-US" altLang="en-US" dirty="0" err="1"/>
              <a:t>ck</a:t>
            </a:r>
            <a:r>
              <a:rPr lang="en-US" altLang="en-US" dirty="0"/>
              <a:t> execution</a:t>
            </a:r>
            <a:endParaRPr lang="cs-CZ" altLang="en-US" dirty="0"/>
          </a:p>
          <a:p>
            <a:pPr lvl="2"/>
            <a:r>
              <a:rPr lang="en-US" altLang="en-US" dirty="0"/>
              <a:t>The throw value is still stored</a:t>
            </a:r>
          </a:p>
          <a:p>
            <a:pPr lvl="3"/>
            <a:r>
              <a:rPr lang="en-US" altLang="en-US" dirty="0"/>
              <a:t>may be accessed via the catch-block argument (typically, by reference)</a:t>
            </a:r>
            <a:endParaRPr lang="cs-CZ" altLang="en-US" dirty="0"/>
          </a:p>
          <a:p>
            <a:pPr lvl="2"/>
            <a:r>
              <a:rPr lang="en-US" altLang="en-US" sz="2200" dirty="0"/>
              <a:t>"throw;" statement, if present, continues stack-unwinding</a:t>
            </a:r>
            <a:endParaRPr lang="cs-CZ" altLang="en-US" sz="2200" dirty="0"/>
          </a:p>
          <a:p>
            <a:pPr lvl="1"/>
            <a:r>
              <a:rPr lang="en-US" altLang="en-US" dirty="0"/>
              <a:t>Exception handling ends when the accepting catch-block is exited normally</a:t>
            </a:r>
            <a:endParaRPr lang="cs-CZ" altLang="en-US" dirty="0"/>
          </a:p>
          <a:p>
            <a:pPr lvl="2"/>
            <a:r>
              <a:rPr lang="en-US" altLang="en-US" dirty="0"/>
              <a:t>Also using</a:t>
            </a:r>
            <a:r>
              <a:rPr lang="cs-CZ" altLang="en-US" dirty="0"/>
              <a:t> return, break, continue, goto</a:t>
            </a:r>
          </a:p>
          <a:p>
            <a:pPr lvl="2"/>
            <a:r>
              <a:rPr lang="en-US" altLang="en-US" sz="2200" dirty="0"/>
              <a:t>Or by invoking another exception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90707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288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Exception handling</a:t>
            </a:r>
            <a:endParaRPr lang="cs-CZ" altLang="en-US" noProof="1"/>
          </a:p>
        </p:txBody>
      </p:sp>
      <p:sp>
        <p:nvSpPr>
          <p:cNvPr id="122884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 indent="0" eaLnBrk="1" hangingPunct="1"/>
            <a:r>
              <a:rPr lang="en-US" altLang="en-US" sz="2000" dirty="0"/>
              <a:t>Materialized exceptions</a:t>
            </a:r>
            <a:endParaRPr lang="cs-CZ" altLang="en-US" sz="2000" dirty="0"/>
          </a:p>
          <a:p>
            <a:pPr lvl="2" eaLnBrk="1" hangingPunct="1"/>
            <a:r>
              <a:rPr lang="cs-CZ" altLang="en-US" dirty="0"/>
              <a:t>std::exception_ptr </a:t>
            </a:r>
            <a:r>
              <a:rPr lang="en-US" altLang="en-US" dirty="0"/>
              <a:t>is a smart-pointer to an exception object</a:t>
            </a:r>
            <a:endParaRPr lang="cs-CZ" altLang="en-US" dirty="0"/>
          </a:p>
          <a:p>
            <a:pPr lvl="3" eaLnBrk="1" hangingPunct="1"/>
            <a:r>
              <a:rPr lang="en-US" altLang="en-US" dirty="0"/>
              <a:t>Uses reference-counting to deallocate</a:t>
            </a:r>
          </a:p>
          <a:p>
            <a:pPr lvl="2" eaLnBrk="1" hangingPunct="1"/>
            <a:r>
              <a:rPr lang="cs-CZ" altLang="en-US" dirty="0"/>
              <a:t>std::current_exception()</a:t>
            </a:r>
          </a:p>
          <a:p>
            <a:pPr lvl="3" eaLnBrk="1" hangingPunct="1"/>
            <a:r>
              <a:rPr lang="en-US" altLang="en-US" dirty="0"/>
              <a:t>Returns (the pointer to) the exception being currently handled</a:t>
            </a:r>
          </a:p>
          <a:p>
            <a:pPr lvl="3" eaLnBrk="1" hangingPunct="1"/>
            <a:r>
              <a:rPr lang="en-US" altLang="en-US" dirty="0"/>
              <a:t>The exception handling may then be ended by exiting the catch-block</a:t>
            </a:r>
          </a:p>
          <a:p>
            <a:pPr lvl="2" eaLnBrk="1" hangingPunct="1"/>
            <a:r>
              <a:rPr lang="cs-CZ" altLang="en-US" dirty="0"/>
              <a:t>std::rethrow_exception( p)</a:t>
            </a:r>
          </a:p>
          <a:p>
            <a:pPr lvl="3" eaLnBrk="1" hangingPunct="1"/>
            <a:r>
              <a:rPr lang="en-US" altLang="en-US" dirty="0"/>
              <a:t>(Re-)Executes the stored exception</a:t>
            </a:r>
          </a:p>
          <a:p>
            <a:pPr lvl="3" eaLnBrk="1" hangingPunct="1"/>
            <a:r>
              <a:rPr lang="en-US" altLang="en-US" dirty="0"/>
              <a:t>like a </a:t>
            </a:r>
            <a:r>
              <a:rPr lang="en-US" altLang="en-US" i="1" dirty="0"/>
              <a:t>throw</a:t>
            </a:r>
            <a:r>
              <a:rPr lang="en-US" altLang="en-US" dirty="0"/>
              <a:t> statement</a:t>
            </a:r>
            <a:endParaRPr lang="cs-CZ" altLang="en-US" dirty="0"/>
          </a:p>
          <a:p>
            <a:pPr lvl="2" eaLnBrk="1" hangingPunct="1"/>
            <a:r>
              <a:rPr lang="en-US" altLang="en-US" dirty="0"/>
              <a:t>This mechanism allows</a:t>
            </a:r>
            <a:r>
              <a:rPr lang="cs-CZ" altLang="en-US" dirty="0"/>
              <a:t>:</a:t>
            </a:r>
            <a:endParaRPr lang="en-US" altLang="en-US" dirty="0"/>
          </a:p>
          <a:p>
            <a:pPr lvl="3" eaLnBrk="1" hangingPunct="1"/>
            <a:r>
              <a:rPr lang="en-US" altLang="en-US" dirty="0"/>
              <a:t>Propagating the exception to a different thread</a:t>
            </a:r>
            <a:endParaRPr lang="cs-CZ" altLang="en-US" dirty="0"/>
          </a:p>
          <a:p>
            <a:pPr lvl="3" eaLnBrk="1" hangingPunct="1"/>
            <a:r>
              <a:rPr lang="en-US" altLang="en-US" dirty="0" err="1"/>
              <a:t>Signalling</a:t>
            </a:r>
            <a:r>
              <a:rPr lang="en-US" altLang="en-US" dirty="0"/>
              <a:t> exceptions in the </a:t>
            </a:r>
            <a:r>
              <a:rPr lang="cs-CZ" altLang="en-US" dirty="0"/>
              <a:t>promise/future</a:t>
            </a:r>
            <a:r>
              <a:rPr lang="en-US" altLang="en-US" dirty="0"/>
              <a:t> mechanism</a:t>
            </a:r>
            <a:endParaRPr lang="cs-CZ" altLang="en-US" dirty="0"/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1400" dirty="0"/>
          </a:p>
        </p:txBody>
      </p:sp>
      <p:sp>
        <p:nvSpPr>
          <p:cNvPr id="122885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en-US" altLang="en-US" sz="140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std::exception_ptr p;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140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void g()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{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try {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  f();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}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>
                <a:solidFill>
                  <a:srgbClr val="FF0000"/>
                </a:solidFill>
              </a:rPr>
              <a:t>  catch (</a:t>
            </a:r>
            <a:r>
              <a:rPr lang="cs-CZ" altLang="en-US" sz="1400">
                <a:solidFill>
                  <a:srgbClr val="FF0000"/>
                </a:solidFill>
              </a:rPr>
              <a:t>...</a:t>
            </a:r>
            <a:r>
              <a:rPr lang="en-US" altLang="en-US" sz="1400">
                <a:solidFill>
                  <a:srgbClr val="FF0000"/>
                </a:solidFill>
              </a:rPr>
              <a:t>) {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  </a:t>
            </a:r>
            <a:r>
              <a:rPr lang="cs-CZ" altLang="en-US" sz="1400"/>
              <a:t>p </a:t>
            </a:r>
            <a:r>
              <a:rPr lang="en-US" altLang="en-US" sz="1400"/>
              <a:t>= std::current_exception();</a:t>
            </a:r>
            <a:endParaRPr lang="cs-CZ" altLang="en-US" sz="140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  }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/>
              <a:t>}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1400" noProof="1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 noProof="1"/>
              <a:t>void h()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 noProof="1"/>
              <a:t>{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 noProof="1"/>
              <a:t>  std::rethrow_exception( p);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 noProof="1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72338" y="657225"/>
            <a:ext cx="1620837" cy="58578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chemeClr val="bg1"/>
                </a:solidFill>
              </a:rPr>
              <a:t>C++11</a:t>
            </a:r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241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Exception handling</a:t>
            </a:r>
            <a:endParaRPr lang="cs-CZ" altLang="en-US" noProof="1"/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1" indent="0" eaLnBrk="1" hangingPunct="1"/>
            <a:r>
              <a:rPr lang="en-US" altLang="en-US" dirty="0"/>
              <a:t>Standard exceptions</a:t>
            </a:r>
            <a:endParaRPr lang="cs-CZ" altLang="en-US" dirty="0"/>
          </a:p>
          <a:p>
            <a:pPr lvl="2" eaLnBrk="1" hangingPunct="1"/>
            <a:r>
              <a:rPr lang="en-US" altLang="en-US" dirty="0"/>
              <a:t>&lt;</a:t>
            </a:r>
            <a:r>
              <a:rPr lang="en-US" altLang="en-US" dirty="0" err="1"/>
              <a:t>stdexcept</a:t>
            </a:r>
            <a:r>
              <a:rPr lang="en-US" altLang="en-US" dirty="0"/>
              <a:t>&gt; </a:t>
            </a:r>
            <a:endParaRPr lang="cs-CZ" altLang="en-US" dirty="0"/>
          </a:p>
          <a:p>
            <a:pPr lvl="2" eaLnBrk="1" hangingPunct="1"/>
            <a:r>
              <a:rPr lang="en-US" altLang="en-US" dirty="0"/>
              <a:t>All standard exceptions are derived from class</a:t>
            </a:r>
            <a:r>
              <a:rPr lang="cs-CZ" altLang="en-US" dirty="0"/>
              <a:t> </a:t>
            </a:r>
            <a:r>
              <a:rPr lang="cs-CZ" altLang="en-US" b="1" i="1" dirty="0"/>
              <a:t>exception</a:t>
            </a:r>
          </a:p>
          <a:p>
            <a:pPr lvl="3" eaLnBrk="1" hangingPunct="1"/>
            <a:r>
              <a:rPr lang="en-US" altLang="en-US" dirty="0"/>
              <a:t>the member function </a:t>
            </a:r>
            <a:r>
              <a:rPr lang="cs-CZ" altLang="en-US" b="1" i="1" dirty="0"/>
              <a:t>what()</a:t>
            </a:r>
            <a:r>
              <a:rPr lang="cs-CZ" altLang="en-US" dirty="0"/>
              <a:t> </a:t>
            </a:r>
            <a:r>
              <a:rPr lang="en-US" altLang="en-US" dirty="0"/>
              <a:t>returns the error message</a:t>
            </a:r>
            <a:endParaRPr lang="cs-CZ" altLang="en-US" dirty="0"/>
          </a:p>
          <a:p>
            <a:pPr lvl="2" eaLnBrk="1" hangingPunct="1"/>
            <a:r>
              <a:rPr lang="cs-CZ" altLang="en-US" b="1" dirty="0"/>
              <a:t>bad_alloc</a:t>
            </a:r>
            <a:r>
              <a:rPr lang="cs-CZ" altLang="en-US" dirty="0"/>
              <a:t>: </a:t>
            </a:r>
            <a:r>
              <a:rPr lang="en-US" altLang="en-US" dirty="0"/>
              <a:t>not-enough memory</a:t>
            </a:r>
            <a:endParaRPr lang="cs-CZ" altLang="en-US" dirty="0"/>
          </a:p>
          <a:p>
            <a:pPr lvl="2" eaLnBrk="1" hangingPunct="1"/>
            <a:r>
              <a:rPr lang="cs-CZ" altLang="en-US" b="1" dirty="0"/>
              <a:t>bad_cast</a:t>
            </a:r>
            <a:r>
              <a:rPr lang="cs-CZ" altLang="en-US" dirty="0"/>
              <a:t>: </a:t>
            </a:r>
            <a:r>
              <a:rPr lang="en-US" altLang="en-US" dirty="0" err="1"/>
              <a:t>dynamic_cast</a:t>
            </a:r>
            <a:r>
              <a:rPr lang="en-US" altLang="en-US" dirty="0"/>
              <a:t> on references</a:t>
            </a:r>
            <a:endParaRPr lang="cs-CZ" altLang="en-US" dirty="0"/>
          </a:p>
          <a:p>
            <a:pPr lvl="2" eaLnBrk="1" hangingPunct="1"/>
            <a:r>
              <a:rPr lang="en-US" altLang="en-US" dirty="0"/>
              <a:t>Derived from</a:t>
            </a:r>
            <a:r>
              <a:rPr lang="cs-CZ" altLang="en-US" dirty="0"/>
              <a:t> logic_error: </a:t>
            </a:r>
          </a:p>
          <a:p>
            <a:pPr lvl="3" eaLnBrk="1" hangingPunct="1"/>
            <a:r>
              <a:rPr lang="cs-CZ" altLang="en-US" b="1" dirty="0"/>
              <a:t>domain_error, invalid_argument, length_error, out_of_range</a:t>
            </a:r>
          </a:p>
          <a:p>
            <a:pPr lvl="3" eaLnBrk="1" hangingPunct="1"/>
            <a:r>
              <a:rPr lang="en-US" altLang="en-US" dirty="0"/>
              <a:t>e.g., thrown</a:t>
            </a:r>
            <a:r>
              <a:rPr lang="cs-CZ" altLang="en-US" dirty="0"/>
              <a:t> </a:t>
            </a:r>
            <a:r>
              <a:rPr lang="en-US" altLang="en-US" dirty="0"/>
              <a:t>by vector::at</a:t>
            </a:r>
            <a:endParaRPr lang="cs-CZ" altLang="en-US" dirty="0"/>
          </a:p>
          <a:p>
            <a:pPr lvl="2" eaLnBrk="1" hangingPunct="1"/>
            <a:r>
              <a:rPr lang="en-US" altLang="en-US" dirty="0"/>
              <a:t>Derived from </a:t>
            </a:r>
            <a:r>
              <a:rPr lang="cs-CZ" altLang="en-US" dirty="0"/>
              <a:t>runtime_error:</a:t>
            </a:r>
          </a:p>
          <a:p>
            <a:pPr lvl="3" eaLnBrk="1" hangingPunct="1"/>
            <a:r>
              <a:rPr lang="cs-CZ" altLang="en-US" b="1" dirty="0"/>
              <a:t>range_error, overflow_error, underflow_error</a:t>
            </a:r>
            <a:endParaRPr lang="en-US" altLang="en-US" b="1" dirty="0"/>
          </a:p>
          <a:p>
            <a:pPr lvl="3" eaLnBrk="1" hangingPunct="1"/>
            <a:endParaRPr lang="en-US" altLang="en-US" b="1" dirty="0"/>
          </a:p>
          <a:p>
            <a:pPr lvl="2"/>
            <a:r>
              <a:rPr lang="en-US" altLang="en-US" dirty="0">
                <a:solidFill>
                  <a:srgbClr val="FF0000"/>
                </a:solidFill>
              </a:rPr>
              <a:t>Hard errors (invalid memory access, division by zero, ...) are NOT signalized as exceptions</a:t>
            </a:r>
          </a:p>
          <a:p>
            <a:pPr lvl="3"/>
            <a:r>
              <a:rPr lang="en-US" altLang="en-US" dirty="0"/>
              <a:t>These errors might occur almost anywhere</a:t>
            </a:r>
          </a:p>
          <a:p>
            <a:pPr lvl="3"/>
            <a:r>
              <a:rPr lang="en-US" altLang="en-US" dirty="0"/>
              <a:t>The need to correctly recover via exception handling would prohibit many code optimizations</a:t>
            </a:r>
          </a:p>
          <a:p>
            <a:pPr lvl="3"/>
            <a:r>
              <a:rPr lang="en-US" altLang="en-US" dirty="0"/>
              <a:t>Nevertheless, there are (proposed) changes in the language specification that will allow reporting hard errors by exceptions at reasonable cost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640585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38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Exception-safe programming</a:t>
            </a:r>
            <a:endParaRPr lang="cs-CZ" altLang="en-US" noProof="1"/>
          </a:p>
        </p:txBody>
      </p:sp>
      <p:sp>
        <p:nvSpPr>
          <p:cNvPr id="1382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1" indent="0" eaLnBrk="1" hangingPunct="1"/>
            <a:r>
              <a:rPr lang="en-US" altLang="en-US" dirty="0"/>
              <a:t>Language-enforced rules</a:t>
            </a:r>
            <a:endParaRPr lang="cs-CZ" altLang="en-US" dirty="0"/>
          </a:p>
          <a:p>
            <a:pPr lvl="2" eaLnBrk="1" hangingPunct="1"/>
            <a:endParaRPr lang="en-US" altLang="en-US" dirty="0"/>
          </a:p>
          <a:p>
            <a:pPr lvl="2" eaLnBrk="1" hangingPunct="1"/>
            <a:r>
              <a:rPr lang="en-US" altLang="en-US" dirty="0"/>
              <a:t>Destructors may not end by throwing an exception</a:t>
            </a:r>
            <a:endParaRPr lang="cs-CZ" altLang="en-US" dirty="0"/>
          </a:p>
          <a:p>
            <a:pPr lvl="3" eaLnBrk="1" hangingPunct="1"/>
            <a:endParaRPr lang="cs-CZ" altLang="en-US" dirty="0"/>
          </a:p>
          <a:p>
            <a:pPr lvl="2"/>
            <a:r>
              <a:rPr lang="en-US" altLang="en-US" dirty="0"/>
              <a:t>Constructors of static variables may not end by throwing an exception</a:t>
            </a:r>
            <a:endParaRPr lang="cs-CZ" altLang="en-US" dirty="0"/>
          </a:p>
          <a:p>
            <a:pPr lvl="2" eaLnBrk="1" hangingPunct="1"/>
            <a:endParaRPr lang="cs-CZ" altLang="en-US" dirty="0"/>
          </a:p>
          <a:p>
            <a:pPr lvl="2" eaLnBrk="1" hangingPunct="1"/>
            <a:r>
              <a:rPr lang="en-US" altLang="en-US" dirty="0"/>
              <a:t>Move constructors of exception objects may not throw</a:t>
            </a:r>
          </a:p>
          <a:p>
            <a:pPr lvl="2" eaLnBrk="1" hangingPunct="1"/>
            <a:endParaRPr lang="en-US" altLang="en-US" dirty="0"/>
          </a:p>
          <a:p>
            <a:pPr lvl="2" eaLnBrk="1" hangingPunct="1"/>
            <a:endParaRPr lang="en-US" altLang="en-US" dirty="0"/>
          </a:p>
          <a:p>
            <a:pPr lvl="1"/>
            <a:r>
              <a:rPr lang="en-US" altLang="en-US" dirty="0"/>
              <a:t>Compilers sometimes generate implicit try-catch blocks</a:t>
            </a:r>
          </a:p>
          <a:p>
            <a:pPr lvl="2"/>
            <a:r>
              <a:rPr lang="en-US" altLang="en-US" dirty="0"/>
              <a:t>When constructing a compound object, a constructor of an element may throw</a:t>
            </a:r>
          </a:p>
          <a:p>
            <a:pPr lvl="3"/>
            <a:r>
              <a:rPr lang="en-US" altLang="en-US" dirty="0"/>
              <a:t>Array allocation</a:t>
            </a:r>
          </a:p>
          <a:p>
            <a:pPr lvl="3"/>
            <a:r>
              <a:rPr lang="en-US" altLang="en-US" dirty="0"/>
              <a:t>Class constructors</a:t>
            </a:r>
          </a:p>
          <a:p>
            <a:pPr lvl="2"/>
            <a:r>
              <a:rPr lang="en-US" altLang="en-US" dirty="0"/>
              <a:t>The implicit catch block destructs previously constructed parts and </a:t>
            </a:r>
            <a:r>
              <a:rPr lang="en-US" altLang="en-US" dirty="0" err="1"/>
              <a:t>rethrows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8148863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Z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N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7401</TotalTime>
  <Words>3568</Words>
  <Application>Microsoft Office PowerPoint</Application>
  <PresentationFormat>On-screen Show (4:3)</PresentationFormat>
  <Paragraphs>619</Paragraphs>
  <Slides>31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Consolas</vt:lpstr>
      <vt:lpstr>Wingdings</vt:lpstr>
      <vt:lpstr>Wingdings 3</vt:lpstr>
      <vt:lpstr>CZ_Origin</vt:lpstr>
      <vt:lpstr>EN_Origin</vt:lpstr>
      <vt:lpstr>Exception handling</vt:lpstr>
      <vt:lpstr>Why exceptions?</vt:lpstr>
      <vt:lpstr>Exception handling</vt:lpstr>
      <vt:lpstr>Exception handling</vt:lpstr>
      <vt:lpstr>Exception handling</vt:lpstr>
      <vt:lpstr>Exception handling</vt:lpstr>
      <vt:lpstr>Exception handling</vt:lpstr>
      <vt:lpstr>Exception handling</vt:lpstr>
      <vt:lpstr>Exception-safe programming</vt:lpstr>
      <vt:lpstr>Programming with exceptions – basic rules</vt:lpstr>
      <vt:lpstr>Programming with exceptions – basic rules</vt:lpstr>
      <vt:lpstr>Programming with exceptions – basic rules</vt:lpstr>
      <vt:lpstr>Programming with exceptions – basic rules</vt:lpstr>
      <vt:lpstr>Programming with exceptions – basic rules</vt:lpstr>
      <vt:lpstr>Programming with exceptions – basic rules</vt:lpstr>
      <vt:lpstr>Programming with exceptions – basic rules</vt:lpstr>
      <vt:lpstr>Exception-safe programming - theory</vt:lpstr>
      <vt:lpstr>Exception handling</vt:lpstr>
      <vt:lpstr>Exception handling</vt:lpstr>
      <vt:lpstr>Exception handling</vt:lpstr>
      <vt:lpstr>Exception handling</vt:lpstr>
      <vt:lpstr>Exception handling</vt:lpstr>
      <vt:lpstr>Exception handling</vt:lpstr>
      <vt:lpstr>Exception-safe programming</vt:lpstr>
      <vt:lpstr>Strong exception safety </vt:lpstr>
      <vt:lpstr>Strong exception safety </vt:lpstr>
      <vt:lpstr>Strong exception safety </vt:lpstr>
      <vt:lpstr>Strong exception safety </vt:lpstr>
      <vt:lpstr>Strong exception safety </vt:lpstr>
      <vt:lpstr>Strong exception safety </vt:lpstr>
      <vt:lpstr>Strong exception safety 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779</cp:revision>
  <dcterms:created xsi:type="dcterms:W3CDTF">2012-09-19T18:13:04Z</dcterms:created>
  <dcterms:modified xsi:type="dcterms:W3CDTF">2023-02-15T11:21:15Z</dcterms:modified>
</cp:coreProperties>
</file>