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46" d="100"/>
          <a:sy n="146" d="100"/>
        </p:scale>
        <p:origin x="43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09.03.2021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09.03.2021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/>
            <a:r>
              <a:rPr lang="cs-CZ" alt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Declarations and definitions</a:t>
            </a:r>
            <a:endParaRPr lang="cs-CZ" altLang="en-US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03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altLang="en-US" sz="3200" noProof="1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1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</a:t>
            </a:r>
            <a:r>
              <a:rPr lang="cs-CZ" altLang="en-US" dirty="0"/>
              <a:t>definitions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altLang="en-US" dirty="0"/>
              <a:t>Type alias (typedef/using), enumeration type, constant</a:t>
            </a:r>
          </a:p>
          <a:p>
            <a:pPr lvl="1"/>
            <a:r>
              <a:rPr lang="cs-CZ" altLang="en-US" dirty="0"/>
              <a:t>Must be defined </a:t>
            </a:r>
            <a:r>
              <a:rPr lang="cs-CZ" altLang="en-US" b="1" dirty="0"/>
              <a:t>before </a:t>
            </a:r>
            <a:r>
              <a:rPr lang="cs-CZ" altLang="en-US" dirty="0"/>
              <a:t>first use</a:t>
            </a:r>
            <a:r>
              <a:rPr lang="en-US" altLang="en-US" dirty="0"/>
              <a:t> (as seen after preprocessing)</a:t>
            </a:r>
          </a:p>
          <a:p>
            <a:pPr lvl="1"/>
            <a:endParaRPr lang="en-US" altLang="en-US" dirty="0"/>
          </a:p>
          <a:p>
            <a:r>
              <a:rPr lang="cs-CZ" altLang="en-US" dirty="0"/>
              <a:t>Class/struct</a:t>
            </a:r>
          </a:p>
          <a:p>
            <a:pPr lvl="1"/>
            <a:r>
              <a:rPr lang="en-US" altLang="en-US" dirty="0"/>
              <a:t>Class/</a:t>
            </a:r>
            <a:r>
              <a:rPr lang="en-US" altLang="en-US" dirty="0" err="1"/>
              <a:t>struct</a:t>
            </a:r>
            <a:r>
              <a:rPr lang="en-US" altLang="en-US" dirty="0"/>
              <a:t> C m</a:t>
            </a:r>
            <a:r>
              <a:rPr lang="cs-CZ" altLang="en-US" dirty="0"/>
              <a:t>ust be defined </a:t>
            </a:r>
            <a:r>
              <a:rPr lang="cs-CZ" altLang="en-US" b="1" dirty="0"/>
              <a:t>before </a:t>
            </a:r>
            <a:r>
              <a:rPr lang="en-US" altLang="en-US" dirty="0"/>
              <a:t>its</a:t>
            </a:r>
            <a:r>
              <a:rPr lang="cs-CZ" altLang="en-US" dirty="0"/>
              <a:t> first </a:t>
            </a:r>
            <a:r>
              <a:rPr lang="cs-CZ" altLang="en-US" b="1" dirty="0"/>
              <a:t>non</a:t>
            </a:r>
            <a:r>
              <a:rPr lang="en-US" altLang="en-US" b="1" dirty="0"/>
              <a:t>-trivial</a:t>
            </a:r>
            <a:r>
              <a:rPr lang="en-US" altLang="en-US" dirty="0"/>
              <a:t> </a:t>
            </a:r>
            <a:r>
              <a:rPr lang="cs-CZ" altLang="en-US" dirty="0"/>
              <a:t>use</a:t>
            </a:r>
            <a:r>
              <a:rPr lang="en-US" altLang="en-US" dirty="0"/>
              <a:t>:</a:t>
            </a:r>
            <a:endParaRPr lang="cs-CZ" altLang="en-US" dirty="0"/>
          </a:p>
          <a:p>
            <a:pPr lvl="2"/>
            <a:r>
              <a:rPr lang="en-US" altLang="en-US" dirty="0"/>
              <a:t>(member) variable definition of type C, inheriting from class C</a:t>
            </a:r>
          </a:p>
          <a:p>
            <a:pPr lvl="2"/>
            <a:r>
              <a:rPr lang="en-US" altLang="en-US" dirty="0"/>
              <a:t>creation/copying/moving/destruction of an object of type C</a:t>
            </a:r>
          </a:p>
          <a:p>
            <a:pPr lvl="2"/>
            <a:r>
              <a:rPr lang="en-US" altLang="en-US" dirty="0"/>
              <a:t>access to any member of C</a:t>
            </a:r>
          </a:p>
          <a:p>
            <a:pPr lvl="1"/>
            <a:r>
              <a:rPr lang="en-US" altLang="en-US" b="1" dirty="0"/>
              <a:t>Trivial </a:t>
            </a:r>
            <a:r>
              <a:rPr lang="en-US" altLang="en-US" dirty="0"/>
              <a:t>use is satisfied with a declaration</a:t>
            </a:r>
          </a:p>
          <a:p>
            <a:pPr lvl="2"/>
            <a:r>
              <a:rPr lang="en-US" altLang="en-US" dirty="0"/>
              <a:t>constructing complex types (C*,C&amp;,C&amp;&amp;,C(),T(C),C[]) from C</a:t>
            </a:r>
          </a:p>
          <a:p>
            <a:pPr lvl="2"/>
            <a:r>
              <a:rPr lang="en-US" altLang="en-US" i="1" dirty="0"/>
              <a:t>declaring </a:t>
            </a:r>
            <a:r>
              <a:rPr lang="en-US" altLang="en-US" dirty="0"/>
              <a:t>functions accepting/returning C</a:t>
            </a:r>
          </a:p>
          <a:p>
            <a:pPr lvl="2"/>
            <a:r>
              <a:rPr lang="en-US" altLang="en-US" dirty="0"/>
              <a:t>manipulating with pointers/references to C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Inline function, inline global/static-member variable [C++17]</a:t>
            </a:r>
          </a:p>
          <a:p>
            <a:pPr lvl="1"/>
            <a:r>
              <a:rPr lang="en-US" altLang="en-US" dirty="0"/>
              <a:t>must be defined anywhere in </a:t>
            </a:r>
            <a:r>
              <a:rPr lang="en-US" altLang="en-US" b="1" dirty="0"/>
              <a:t>each</a:t>
            </a:r>
            <a:r>
              <a:rPr lang="en-US" altLang="en-US" dirty="0"/>
              <a:t> translation unit which contains a call</a:t>
            </a:r>
          </a:p>
          <a:p>
            <a:pPr lvl="2"/>
            <a:r>
              <a:rPr lang="en-US" altLang="en-US" dirty="0"/>
              <a:t>the definition is typically placed in a .</a:t>
            </a:r>
            <a:r>
              <a:rPr lang="en-US" altLang="en-US" dirty="0" err="1"/>
              <a:t>hpp</a:t>
            </a:r>
            <a:r>
              <a:rPr lang="en-US" altLang="en-US" dirty="0"/>
              <a:t> file</a:t>
            </a:r>
          </a:p>
          <a:p>
            <a:r>
              <a:rPr lang="en-US" altLang="en-US" dirty="0"/>
              <a:t>Non-inline function, non-inline global/static-member variable</a:t>
            </a:r>
          </a:p>
          <a:p>
            <a:pPr lvl="1"/>
            <a:r>
              <a:rPr lang="en-US" altLang="en-US" dirty="0"/>
              <a:t>must be defined exactly </a:t>
            </a:r>
            <a:r>
              <a:rPr lang="en-US" altLang="en-US" b="1" dirty="0"/>
              <a:t>once </a:t>
            </a:r>
            <a:r>
              <a:rPr lang="en-US" altLang="en-US" dirty="0"/>
              <a:t>in the program (if used)</a:t>
            </a:r>
          </a:p>
          <a:p>
            <a:pPr lvl="2"/>
            <a:r>
              <a:rPr lang="en-US" altLang="en-US" dirty="0"/>
              <a:t>the definition is placed in a .</a:t>
            </a:r>
            <a:r>
              <a:rPr lang="en-US" altLang="en-US" dirty="0" err="1"/>
              <a:t>cpp</a:t>
            </a:r>
            <a:r>
              <a:rPr lang="en-US" altLang="en-US" dirty="0"/>
              <a:t> file</a:t>
            </a:r>
          </a:p>
          <a:p>
            <a:r>
              <a:rPr lang="en-US" altLang="en-US" dirty="0"/>
              <a:t>Static function, static global variable</a:t>
            </a:r>
          </a:p>
          <a:p>
            <a:pPr lvl="1"/>
            <a:r>
              <a:rPr lang="en-US" altLang="en-US" dirty="0"/>
              <a:t>independent existence in each translation unit which contains a declaration</a:t>
            </a:r>
          </a:p>
          <a:p>
            <a:pPr lvl="2"/>
            <a:r>
              <a:rPr lang="en-US" altLang="en-US" dirty="0"/>
              <a:t>the declaration/definition is placed in a .</a:t>
            </a:r>
            <a:r>
              <a:rPr lang="en-US" altLang="en-US" dirty="0" err="1"/>
              <a:t>cpp</a:t>
            </a:r>
            <a:r>
              <a:rPr lang="en-US" altLang="en-US" dirty="0"/>
              <a:t> file</a:t>
            </a:r>
          </a:p>
          <a:p>
            <a:pPr lvl="2"/>
            <a:r>
              <a:rPr lang="en-US" altLang="en-US" dirty="0"/>
              <a:t>considered obsolete, use anonymous namespaces if needed</a:t>
            </a:r>
          </a:p>
          <a:p>
            <a:pPr lvl="2"/>
            <a:r>
              <a:rPr lang="en-US" altLang="en-US" dirty="0"/>
              <a:t>placement in a .</a:t>
            </a:r>
            <a:r>
              <a:rPr lang="en-US" altLang="en-US" dirty="0" err="1"/>
              <a:t>hpp</a:t>
            </a:r>
            <a:r>
              <a:rPr lang="en-US" altLang="en-US" dirty="0"/>
              <a:t> file is usually a nonsense – use inline instead</a:t>
            </a:r>
          </a:p>
        </p:txBody>
      </p:sp>
    </p:spTree>
    <p:extLst>
      <p:ext uri="{BB962C8B-B14F-4D97-AF65-F5344CB8AC3E}">
        <p14:creationId xmlns:p14="http://schemas.microsoft.com/office/powerpoint/2010/main" val="3883153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dirty="0"/>
              <a:t>Class A refers to B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en-US" altLang="en-US" dirty="0"/>
              <a:t>    return B(this);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Declaration of </a:t>
            </a:r>
            <a:r>
              <a:rPr lang="en-US" altLang="en-US" dirty="0" err="1"/>
              <a:t>generate_b</a:t>
            </a:r>
            <a:r>
              <a:rPr lang="en-US" altLang="en-US" dirty="0"/>
              <a:t> requires declaration of B</a:t>
            </a:r>
          </a:p>
          <a:p>
            <a:pPr lvl="3"/>
            <a:r>
              <a:rPr lang="en-US" altLang="en-US" dirty="0"/>
              <a:t>Therefore definition of A requires declaration of B</a:t>
            </a:r>
          </a:p>
          <a:p>
            <a:pPr lvl="2"/>
            <a:r>
              <a:rPr lang="en-US" altLang="en-US" dirty="0"/>
              <a:t>Definition of </a:t>
            </a:r>
            <a:r>
              <a:rPr lang="en-US" altLang="en-US" dirty="0" err="1"/>
              <a:t>generate_b</a:t>
            </a:r>
            <a:r>
              <a:rPr lang="en-US" altLang="en-US" dirty="0"/>
              <a:t> requires definition of B</a:t>
            </a:r>
            <a:endParaRPr lang="cs-CZ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Class B refers to A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2"/>
            <a:r>
              <a:rPr lang="en-US" altLang="en-US" dirty="0"/>
              <a:t>Declarations of constructor and link require declaration of A</a:t>
            </a:r>
          </a:p>
          <a:p>
            <a:pPr lvl="3"/>
            <a:r>
              <a:rPr lang="en-US" altLang="en-US" dirty="0"/>
              <a:t>Therefore definition of B requires declaration of A</a:t>
            </a:r>
          </a:p>
          <a:p>
            <a:pPr lvl="2"/>
            <a:r>
              <a:rPr lang="en-US" altLang="en-US" dirty="0"/>
              <a:t>Definition of </a:t>
            </a:r>
            <a:r>
              <a:rPr lang="en-US" altLang="en-US" dirty="0" err="1"/>
              <a:t>get_v</a:t>
            </a:r>
            <a:r>
              <a:rPr lang="en-US" altLang="en-US" dirty="0"/>
              <a:t> requires definition of A</a:t>
            </a:r>
            <a:endParaRPr lang="cs-CZ" altLang="en-US" dirty="0"/>
          </a:p>
          <a:p>
            <a:endParaRPr lang="en-US" dirty="0"/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in code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97542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inline B A::generate_b()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return B(this);</a:t>
            </a:r>
          </a:p>
          <a:p>
            <a:pPr lvl="4"/>
            <a:r>
              <a:rPr lang="en-US" altLang="en-US" dirty="0"/>
              <a:t>}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 correct ordering</a:t>
            </a:r>
          </a:p>
          <a:p>
            <a:pPr lvl="3"/>
            <a:r>
              <a:rPr lang="en-US" altLang="en-US" dirty="0"/>
              <a:t>There are more possible</a:t>
            </a:r>
          </a:p>
          <a:p>
            <a:pPr lvl="1"/>
            <a:r>
              <a:rPr lang="en-US" altLang="en-US" dirty="0"/>
              <a:t>Declaration of B</a:t>
            </a:r>
          </a:p>
          <a:p>
            <a:pPr lvl="1"/>
            <a:r>
              <a:rPr lang="en-US" altLang="en-US" dirty="0"/>
              <a:t>Definition of A</a:t>
            </a:r>
          </a:p>
          <a:p>
            <a:pPr lvl="2"/>
            <a:r>
              <a:rPr lang="en-US" altLang="en-US" dirty="0"/>
              <a:t>Except definition of </a:t>
            </a:r>
            <a:r>
              <a:rPr lang="en-US" altLang="en-US" dirty="0" err="1"/>
              <a:t>generate_b</a:t>
            </a:r>
            <a:endParaRPr lang="en-US" altLang="en-US" dirty="0"/>
          </a:p>
          <a:p>
            <a:pPr lvl="1"/>
            <a:r>
              <a:rPr lang="en-US" altLang="en-US" dirty="0"/>
              <a:t>Definition of B</a:t>
            </a:r>
          </a:p>
          <a:p>
            <a:pPr lvl="1"/>
            <a:r>
              <a:rPr lang="en-US" altLang="en-US" dirty="0"/>
              <a:t>Definition of </a:t>
            </a:r>
            <a:r>
              <a:rPr lang="en-US" altLang="en-US" dirty="0" err="1"/>
              <a:t>generate_b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in code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23419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A.hpp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“B.hpp”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inline B A::generate_b() {</a:t>
            </a:r>
          </a:p>
          <a:p>
            <a:pPr lvl="4"/>
            <a:r>
              <a:rPr lang="en-US" altLang="en-US" dirty="0"/>
              <a:t>  return B(this);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WRONG!</a:t>
            </a:r>
          </a:p>
          <a:p>
            <a:pPr lvl="1"/>
            <a:r>
              <a:rPr lang="en-US" altLang="en-US" dirty="0"/>
              <a:t>When A.hpp is compiled, </a:t>
            </a:r>
            <a:r>
              <a:rPr lang="en-US" altLang="en-US" dirty="0" err="1"/>
              <a:t>ifndef</a:t>
            </a:r>
            <a:r>
              <a:rPr lang="en-US" altLang="en-US" dirty="0"/>
              <a:t> guards prohibit recursive A.hpp inclusion from B.hpp</a:t>
            </a:r>
          </a:p>
          <a:p>
            <a:pPr lvl="2"/>
            <a:r>
              <a:rPr lang="en-US" altLang="en-US" dirty="0"/>
              <a:t>Definition of B will not see the definition of A</a:t>
            </a:r>
          </a:p>
          <a:p>
            <a:pPr lvl="4"/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WRONG!</a:t>
            </a:r>
          </a:p>
          <a:p>
            <a:pPr lvl="1"/>
            <a:r>
              <a:rPr lang="en-US" altLang="en-US" dirty="0"/>
              <a:t>When B.hpp is compiled, </a:t>
            </a:r>
            <a:r>
              <a:rPr lang="en-US" altLang="en-US" dirty="0" err="1"/>
              <a:t>ifndef</a:t>
            </a:r>
            <a:r>
              <a:rPr lang="en-US" altLang="en-US" dirty="0"/>
              <a:t> guards prohibit recursive B.hpp inclusion from A.hpp</a:t>
            </a:r>
          </a:p>
          <a:p>
            <a:pPr lvl="2"/>
            <a:r>
              <a:rPr lang="en-US" altLang="en-US" dirty="0"/>
              <a:t>Definition of A will not see the declaration of B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between headers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3915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A.hpp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#include “B.hpp”</a:t>
            </a:r>
          </a:p>
          <a:p>
            <a:pPr lvl="4"/>
            <a:r>
              <a:rPr lang="en-US" altLang="en-US" dirty="0"/>
              <a:t>inline B A::generate_b() {</a:t>
            </a:r>
          </a:p>
          <a:p>
            <a:pPr lvl="4"/>
            <a:r>
              <a:rPr lang="en-US" altLang="en-US" dirty="0"/>
              <a:t>  return B(this);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A ticket to a madhouse</a:t>
            </a:r>
          </a:p>
          <a:p>
            <a:pPr lvl="1"/>
            <a:r>
              <a:rPr lang="en-US" altLang="en-US" dirty="0"/>
              <a:t>Never bury include directives inside header or source files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STILL WRONG!</a:t>
            </a:r>
          </a:p>
          <a:p>
            <a:pPr lvl="1"/>
            <a:r>
              <a:rPr lang="en-US" altLang="en-US" dirty="0"/>
              <a:t>B.hpp includes TOO MUCH</a:t>
            </a:r>
          </a:p>
          <a:p>
            <a:pPr lvl="2"/>
            <a:r>
              <a:rPr lang="en-US" altLang="en-US" dirty="0"/>
              <a:t>A.hpp contains the definition of </a:t>
            </a:r>
            <a:r>
              <a:rPr lang="en-US" altLang="en-US" dirty="0" err="1"/>
              <a:t>generate_b</a:t>
            </a:r>
            <a:r>
              <a:rPr lang="en-US" altLang="en-US" dirty="0"/>
              <a:t> which cannot compile before the definition of B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between headers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47335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A.hpp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A_defined</a:t>
            </a:r>
            <a:endParaRPr lang="en-US" altLang="en-US" dirty="0"/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A_defined</a:t>
            </a:r>
            <a:endParaRPr lang="en-US" altLang="en-US" dirty="0"/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generate_b_defined</a:t>
            </a:r>
            <a:endParaRPr lang="en-US" altLang="en-US" dirty="0"/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generate_b_defined</a:t>
            </a:r>
            <a:endParaRPr lang="en-US" altLang="en-US" dirty="0"/>
          </a:p>
          <a:p>
            <a:pPr lvl="4"/>
            <a:r>
              <a:rPr lang="en-US" altLang="en-US" dirty="0"/>
              <a:t>#include “B.hpp”</a:t>
            </a:r>
          </a:p>
          <a:p>
            <a:pPr lvl="4"/>
            <a:r>
              <a:rPr lang="en-US" altLang="en-US" dirty="0"/>
              <a:t>inline B A::generate_b() {</a:t>
            </a:r>
          </a:p>
          <a:p>
            <a:pPr lvl="4"/>
            <a:r>
              <a:rPr lang="en-US" altLang="en-US" dirty="0"/>
              <a:t>  return B(this);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B.hpp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It works, but your colleagues will want to kill you</a:t>
            </a:r>
          </a:p>
          <a:p>
            <a:pPr lvl="1"/>
            <a:r>
              <a:rPr lang="en-US" altLang="en-US" dirty="0"/>
              <a:t>Never use define guards for anything else than </a:t>
            </a:r>
            <a:r>
              <a:rPr lang="en-US" altLang="en-US" b="1" dirty="0"/>
              <a:t>complete</a:t>
            </a:r>
            <a:r>
              <a:rPr lang="en-US" altLang="en-US" dirty="0"/>
              <a:t> header files</a:t>
            </a:r>
          </a:p>
          <a:p>
            <a:pPr lvl="2"/>
            <a:r>
              <a:rPr lang="en-US" altLang="en-US" dirty="0"/>
              <a:t>including the include directives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between headers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247828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altLang="en-US" dirty="0"/>
              <a:t>A.hpp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A.cpp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/>
              <a:t>#include “B.hpp”</a:t>
            </a:r>
          </a:p>
          <a:p>
            <a:pPr lvl="4"/>
            <a:r>
              <a:rPr lang="en-US" altLang="en-US" dirty="0"/>
              <a:t>B A::generate_b() {</a:t>
            </a:r>
          </a:p>
          <a:p>
            <a:pPr lvl="4"/>
            <a:r>
              <a:rPr lang="en-US" altLang="en-US" dirty="0"/>
              <a:t>  return B(this);</a:t>
            </a:r>
          </a:p>
          <a:p>
            <a:pPr lvl="4"/>
            <a:r>
              <a:rPr lang="en-US" altLang="en-US" dirty="0"/>
              <a:t>}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Still problematic</a:t>
            </a:r>
          </a:p>
          <a:p>
            <a:pPr lvl="1"/>
            <a:r>
              <a:rPr lang="en-US" altLang="en-US" dirty="0"/>
              <a:t>Including A.hpp enable you to call </a:t>
            </a:r>
            <a:r>
              <a:rPr lang="en-US" altLang="en-US" dirty="0" err="1"/>
              <a:t>generate_b</a:t>
            </a:r>
            <a:r>
              <a:rPr lang="en-US" altLang="en-US" dirty="0"/>
              <a:t> which returns undefined class B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between classes – solved with .</a:t>
            </a:r>
            <a:r>
              <a:rPr lang="en-US" altLang="en-US" dirty="0" err="1"/>
              <a:t>cpp</a:t>
            </a:r>
            <a:r>
              <a:rPr lang="en-US" altLang="en-US" dirty="0"/>
              <a:t> files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661220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Atypes.hpp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</a:t>
            </a:r>
            <a:r>
              <a:rPr lang="en-US" altLang="en-US" dirty="0" err="1"/>
              <a:t>int</a:t>
            </a:r>
            <a:r>
              <a:rPr lang="en-US" altLang="en-US" dirty="0"/>
              <a:t> p) : v{p} {}</a:t>
            </a:r>
          </a:p>
          <a:p>
            <a:pPr lvl="4"/>
            <a:r>
              <a:rPr lang="en-US" altLang="en-US" dirty="0"/>
              <a:t>  B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A.hpp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“Atypes.hpp”</a:t>
            </a:r>
          </a:p>
          <a:p>
            <a:pPr lvl="4"/>
            <a:r>
              <a:rPr lang="en-US" altLang="en-US" dirty="0"/>
              <a:t>#include “B.hpp”</a:t>
            </a:r>
          </a:p>
          <a:p>
            <a:pPr lvl="4"/>
            <a:r>
              <a:rPr lang="en-US" altLang="en-US" dirty="0"/>
              <a:t>inline B A::generate_b() {</a:t>
            </a:r>
          </a:p>
          <a:p>
            <a:pPr lvl="4"/>
            <a:r>
              <a:rPr lang="en-US" altLang="en-US" dirty="0"/>
              <a:t>  return B(this);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pPr lvl="1"/>
            <a:r>
              <a:rPr lang="en-US" altLang="en-US" dirty="0"/>
              <a:t>Never include Atypes.hpp or Btypes.hpp directly</a:t>
            </a:r>
          </a:p>
          <a:p>
            <a:pPr lvl="2"/>
            <a:r>
              <a:rPr lang="en-US" altLang="en-US" dirty="0"/>
              <a:t>Except in the corresponding A.hpp and B.hpp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Btypes.hpp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A;</a:t>
            </a:r>
          </a:p>
          <a:p>
            <a:pPr lvl="4"/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 * q) : link{q} {}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get_v</a:t>
            </a:r>
            <a:r>
              <a:rPr lang="en-US" altLang="en-US" dirty="0"/>
              <a:t>()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B.hpp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“Btypes.hpp”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/>
              <a:t>inline </a:t>
            </a:r>
            <a:r>
              <a:rPr lang="en-US" altLang="en-US" dirty="0" err="1"/>
              <a:t>int</a:t>
            </a:r>
            <a:r>
              <a:rPr lang="en-US" altLang="en-US" dirty="0"/>
              <a:t> B::get_v() {</a:t>
            </a:r>
          </a:p>
          <a:p>
            <a:pPr lvl="4"/>
            <a:r>
              <a:rPr lang="en-US" altLang="en-US" dirty="0"/>
              <a:t>  return link-&gt;v;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pPr lvl="1"/>
            <a:r>
              <a:rPr lang="en-US" altLang="en-US" dirty="0"/>
              <a:t>Instruct everybody to include A.hpp or B.hpp</a:t>
            </a:r>
          </a:p>
          <a:p>
            <a:pPr lvl="2"/>
            <a:r>
              <a:rPr lang="en-US" altLang="en-US" dirty="0"/>
              <a:t>Otherwise they may miss some inline definition</a:t>
            </a:r>
          </a:p>
          <a:p>
            <a:pPr lvl="3"/>
            <a:r>
              <a:rPr lang="en-US" altLang="en-US" dirty="0"/>
              <a:t>Which results in linker error if called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between classes – solved with more .</a:t>
            </a:r>
            <a:r>
              <a:rPr lang="en-US" altLang="en-US" dirty="0" err="1"/>
              <a:t>hpp</a:t>
            </a:r>
            <a:r>
              <a:rPr lang="en-US" altLang="en-US" dirty="0"/>
              <a:t> files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19686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Atypes.hpp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B;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A {</a:t>
            </a:r>
          </a:p>
          <a:p>
            <a:pPr lvl="4"/>
            <a:r>
              <a:rPr lang="en-US" altLang="en-US" dirty="0"/>
              <a:t>  A( T p) : v{p} {}</a:t>
            </a:r>
          </a:p>
          <a:p>
            <a:pPr lvl="4"/>
            <a:r>
              <a:rPr lang="en-US" altLang="en-US" dirty="0"/>
              <a:t>  B&lt;T&gt; </a:t>
            </a:r>
            <a:r>
              <a:rPr lang="en-US" altLang="en-US" dirty="0" err="1"/>
              <a:t>generate_b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T 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A.hpp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A_hpp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“Atypes.hpp”</a:t>
            </a:r>
          </a:p>
          <a:p>
            <a:pPr lvl="4"/>
            <a:r>
              <a:rPr lang="en-US" altLang="en-US" dirty="0"/>
              <a:t>#include “B.hpp”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inline B&lt;T&gt; A&lt;T&gt;::generate_b() {</a:t>
            </a:r>
          </a:p>
          <a:p>
            <a:pPr lvl="4"/>
            <a:r>
              <a:rPr lang="en-US" altLang="en-US" dirty="0"/>
              <a:t>  return B&lt;T&gt;(this);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pPr lvl="1"/>
            <a:r>
              <a:rPr lang="en-US" altLang="en-US" dirty="0"/>
              <a:t>Never include Atypes.hpp or Btypes.hpp directly</a:t>
            </a:r>
          </a:p>
          <a:p>
            <a:pPr lvl="2"/>
            <a:r>
              <a:rPr lang="en-US" altLang="en-US" dirty="0"/>
              <a:t>Except in the corresponding A.hpp and B.hpp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Btypes.hpp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Btypes_hpp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A;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B {</a:t>
            </a:r>
          </a:p>
          <a:p>
            <a:pPr lvl="4"/>
            <a:r>
              <a:rPr lang="en-US" altLang="en-US" dirty="0"/>
              <a:t>  B( A&lt;T&gt; * q) : link{q} {}</a:t>
            </a:r>
          </a:p>
          <a:p>
            <a:pPr lvl="4"/>
            <a:r>
              <a:rPr lang="en-US" altLang="en-US" dirty="0"/>
              <a:t>  T </a:t>
            </a:r>
            <a:r>
              <a:rPr lang="en-US" altLang="en-US" dirty="0" err="1"/>
              <a:t>get_v</a:t>
            </a:r>
            <a:r>
              <a:rPr lang="en-US" altLang="en-US" dirty="0"/>
              <a:t>() {</a:t>
            </a:r>
          </a:p>
          <a:p>
            <a:pPr lvl="4"/>
            <a:r>
              <a:rPr lang="en-US" altLang="en-US" dirty="0"/>
              <a:t>    return link-&gt;v;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A&lt;T&gt; * link;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r>
              <a:rPr lang="en-US" altLang="en-US" dirty="0"/>
              <a:t>B.hpp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ifndef</a:t>
            </a:r>
            <a:r>
              <a:rPr lang="en-US" altLang="en-US" dirty="0"/>
              <a:t>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#define </a:t>
            </a:r>
            <a:r>
              <a:rPr lang="en-US" altLang="en-US" dirty="0" err="1"/>
              <a:t>B_hpp</a:t>
            </a:r>
            <a:r>
              <a:rPr lang="en-US" altLang="en-US" dirty="0"/>
              <a:t>_</a:t>
            </a:r>
          </a:p>
          <a:p>
            <a:pPr lvl="4"/>
            <a:r>
              <a:rPr lang="en-US" altLang="en-US" dirty="0"/>
              <a:t>#include “Btypes.hpp”</a:t>
            </a:r>
          </a:p>
          <a:p>
            <a:pPr lvl="4"/>
            <a:r>
              <a:rPr lang="en-US" altLang="en-US" dirty="0"/>
              <a:t>#include “A.hpp”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inline T B&lt;T&gt;::get_v() {</a:t>
            </a:r>
          </a:p>
          <a:p>
            <a:pPr lvl="4"/>
            <a:r>
              <a:rPr lang="en-US" altLang="en-US" dirty="0"/>
              <a:t>  return link-&gt;v;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#</a:t>
            </a:r>
            <a:r>
              <a:rPr lang="en-US" altLang="en-US" dirty="0" err="1"/>
              <a:t>endif</a:t>
            </a:r>
            <a:endParaRPr lang="en-US" altLang="en-US" dirty="0"/>
          </a:p>
          <a:p>
            <a:pPr lvl="1"/>
            <a:r>
              <a:rPr lang="en-US" altLang="en-US" dirty="0"/>
              <a:t>Instruct everybody to include A.hpp or B.hpp</a:t>
            </a:r>
          </a:p>
          <a:p>
            <a:pPr lvl="2"/>
            <a:r>
              <a:rPr lang="en-US" altLang="en-US" dirty="0"/>
              <a:t>Otherwise they may miss some inline definition</a:t>
            </a:r>
          </a:p>
          <a:p>
            <a:pPr lvl="3"/>
            <a:r>
              <a:rPr lang="en-US" altLang="en-US" dirty="0"/>
              <a:t>Which results in linker error if called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Cyclic references between templates – solved with more .</a:t>
            </a:r>
            <a:r>
              <a:rPr lang="en-US" altLang="en-US" dirty="0" err="1"/>
              <a:t>hpp</a:t>
            </a:r>
            <a:r>
              <a:rPr lang="en-US" altLang="en-US" dirty="0"/>
              <a:t> files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96847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Declarations and definitions</a:t>
            </a:r>
            <a:endParaRPr lang="cs-CZ" altLang="en-US" dirty="0"/>
          </a:p>
        </p:txBody>
      </p:sp>
      <p:sp>
        <p:nvSpPr>
          <p:cNvPr id="54275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r>
              <a:rPr lang="en-US" altLang="en-US" dirty="0"/>
              <a:t>Declaration</a:t>
            </a:r>
          </a:p>
          <a:p>
            <a:pPr lvl="1"/>
            <a:r>
              <a:rPr lang="en-US" altLang="en-US" dirty="0"/>
              <a:t>A construct to declare the existence</a:t>
            </a:r>
            <a:r>
              <a:rPr lang="cs-CZ" altLang="en-US" dirty="0"/>
              <a:t> (</a:t>
            </a:r>
            <a:r>
              <a:rPr lang="en-US" altLang="en-US" dirty="0"/>
              <a:t>of a class</a:t>
            </a:r>
            <a:r>
              <a:rPr lang="cs-CZ" altLang="en-US" dirty="0"/>
              <a:t>/</a:t>
            </a:r>
            <a:r>
              <a:rPr lang="en-US" altLang="en-US" dirty="0"/>
              <a:t>variable</a:t>
            </a:r>
            <a:r>
              <a:rPr lang="cs-CZ" altLang="en-US" dirty="0"/>
              <a:t>/fun</a:t>
            </a:r>
            <a:r>
              <a:rPr lang="en-US" altLang="en-US" dirty="0" err="1"/>
              <a:t>ction</a:t>
            </a:r>
            <a:r>
              <a:rPr lang="cs-CZ" altLang="en-US" dirty="0"/>
              <a:t>/...)</a:t>
            </a:r>
          </a:p>
          <a:p>
            <a:pPr lvl="2"/>
            <a:r>
              <a:rPr lang="en-US" altLang="en-US" dirty="0"/>
              <a:t>Identifier</a:t>
            </a:r>
            <a:endParaRPr lang="cs-CZ" altLang="en-US" dirty="0"/>
          </a:p>
          <a:p>
            <a:pPr lvl="2"/>
            <a:r>
              <a:rPr lang="en-US" altLang="en-US" dirty="0"/>
              <a:t>Some basic properties</a:t>
            </a:r>
            <a:endParaRPr lang="cs-CZ" altLang="en-US" dirty="0"/>
          </a:p>
          <a:p>
            <a:pPr lvl="2"/>
            <a:r>
              <a:rPr lang="en-US" altLang="en-US" dirty="0"/>
              <a:t>Ensures that (some) references to the identifier may be compiled</a:t>
            </a:r>
            <a:endParaRPr lang="cs-CZ" altLang="en-US" dirty="0"/>
          </a:p>
          <a:p>
            <a:pPr lvl="3"/>
            <a:r>
              <a:rPr lang="en-US" altLang="en-US" dirty="0"/>
              <a:t>Some references may require definition</a:t>
            </a:r>
            <a:endParaRPr lang="cs-CZ" altLang="en-US" dirty="0"/>
          </a:p>
          <a:p>
            <a:r>
              <a:rPr lang="en-US" altLang="en-US" dirty="0"/>
              <a:t>Definition</a:t>
            </a:r>
            <a:endParaRPr lang="cs-CZ" altLang="en-US" dirty="0"/>
          </a:p>
          <a:p>
            <a:pPr lvl="1"/>
            <a:r>
              <a:rPr lang="en-US" altLang="en-US" dirty="0"/>
              <a:t>A construct to completely define </a:t>
            </a:r>
            <a:r>
              <a:rPr lang="cs-CZ" altLang="en-US" dirty="0"/>
              <a:t>(</a:t>
            </a:r>
            <a:r>
              <a:rPr lang="en-US" altLang="en-US" dirty="0"/>
              <a:t>a class</a:t>
            </a:r>
            <a:r>
              <a:rPr lang="cs-CZ" altLang="en-US" dirty="0"/>
              <a:t>/</a:t>
            </a:r>
            <a:r>
              <a:rPr lang="en-US" altLang="en-US" dirty="0"/>
              <a:t>variable</a:t>
            </a:r>
            <a:r>
              <a:rPr lang="cs-CZ" altLang="en-US" dirty="0"/>
              <a:t>/fun</a:t>
            </a:r>
            <a:r>
              <a:rPr lang="en-US" altLang="en-US" dirty="0" err="1"/>
              <a:t>ction</a:t>
            </a:r>
            <a:r>
              <a:rPr lang="cs-CZ" altLang="en-US" dirty="0"/>
              <a:t>/...)</a:t>
            </a:r>
          </a:p>
          <a:p>
            <a:pPr lvl="2"/>
            <a:r>
              <a:rPr lang="en-US" altLang="en-US" dirty="0"/>
              <a:t>Class contents</a:t>
            </a:r>
            <a:r>
              <a:rPr lang="cs-CZ" altLang="en-US" dirty="0"/>
              <a:t>, </a:t>
            </a:r>
            <a:r>
              <a:rPr lang="en-US" altLang="en-US" dirty="0"/>
              <a:t>variable initialization</a:t>
            </a:r>
            <a:r>
              <a:rPr lang="cs-CZ" altLang="en-US" dirty="0"/>
              <a:t>, </a:t>
            </a:r>
            <a:r>
              <a:rPr lang="en-US" altLang="en-US" dirty="0"/>
              <a:t>function implementation</a:t>
            </a:r>
            <a:endParaRPr lang="cs-CZ" altLang="en-US" dirty="0"/>
          </a:p>
          <a:p>
            <a:pPr lvl="2"/>
            <a:r>
              <a:rPr lang="en-US" altLang="en-US" dirty="0"/>
              <a:t>Ensures that the compiler may generate runtime representation </a:t>
            </a:r>
            <a:endParaRPr lang="cs-CZ" altLang="en-US" dirty="0"/>
          </a:p>
          <a:p>
            <a:pPr lvl="1"/>
            <a:r>
              <a:rPr lang="en-US" altLang="en-US" dirty="0"/>
              <a:t>Every definition is a declaration</a:t>
            </a:r>
            <a:endParaRPr lang="cs-CZ" altLang="en-US" dirty="0"/>
          </a:p>
          <a:p>
            <a:r>
              <a:rPr lang="en-US" altLang="en-US" dirty="0"/>
              <a:t>Declarations allow (limited) use of identifiers without definition</a:t>
            </a:r>
            <a:endParaRPr lang="cs-CZ" altLang="en-US" dirty="0"/>
          </a:p>
          <a:p>
            <a:pPr lvl="2"/>
            <a:r>
              <a:rPr lang="en-US" altLang="en-US" dirty="0"/>
              <a:t>Independent compilation of modules</a:t>
            </a:r>
            <a:endParaRPr lang="cs-CZ" altLang="en-US" dirty="0"/>
          </a:p>
          <a:p>
            <a:pPr lvl="2"/>
            <a:r>
              <a:rPr lang="en-US" altLang="en-US" dirty="0"/>
              <a:t>Solving cyclic dependences</a:t>
            </a:r>
            <a:endParaRPr lang="cs-CZ" altLang="en-US" dirty="0"/>
          </a:p>
          <a:p>
            <a:pPr lvl="2"/>
            <a:r>
              <a:rPr lang="en-US" altLang="en-US" dirty="0"/>
              <a:t>Minimizing the amount of code that requires (re-)compilation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43450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Declarations and definitions</a:t>
            </a:r>
            <a:endParaRPr lang="cs-CZ" altLang="en-US" dirty="0"/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r>
              <a:rPr lang="cs-CZ" altLang="en-US" dirty="0"/>
              <a:t>One-definition rule </a:t>
            </a:r>
            <a:r>
              <a:rPr lang="en-US" altLang="en-US" dirty="0"/>
              <a:t>#1:</a:t>
            </a:r>
            <a:endParaRPr lang="cs-CZ" altLang="en-US" dirty="0"/>
          </a:p>
          <a:p>
            <a:pPr lvl="1"/>
            <a:r>
              <a:rPr lang="en-US" altLang="en-US" dirty="0"/>
              <a:t>One </a:t>
            </a:r>
            <a:r>
              <a:rPr lang="en-US" altLang="en-US" i="1" dirty="0"/>
              <a:t>translation unit</a:t>
            </a:r>
            <a:r>
              <a:rPr lang="cs-CZ" altLang="en-US" i="1" dirty="0"/>
              <a:t>...</a:t>
            </a:r>
          </a:p>
          <a:p>
            <a:pPr lvl="3"/>
            <a:r>
              <a:rPr lang="cs-CZ" altLang="en-US" dirty="0"/>
              <a:t>(</a:t>
            </a:r>
            <a:r>
              <a:rPr lang="en-US" altLang="en-US" i="1" dirty="0"/>
              <a:t>module</a:t>
            </a:r>
            <a:r>
              <a:rPr lang="cs-CZ" altLang="en-US" dirty="0"/>
              <a:t>, </a:t>
            </a:r>
            <a:r>
              <a:rPr lang="en-US" altLang="en-US" dirty="0" err="1"/>
              <a:t>i.e</a:t>
            </a:r>
            <a:r>
              <a:rPr lang="cs-CZ" altLang="en-US" dirty="0"/>
              <a:t>. </a:t>
            </a:r>
            <a:r>
              <a:rPr lang="en-US" altLang="en-US" dirty="0"/>
              <a:t>one</a:t>
            </a:r>
            <a:r>
              <a:rPr lang="cs-CZ" altLang="en-US" dirty="0"/>
              <a:t> .cpp </a:t>
            </a:r>
            <a:r>
              <a:rPr lang="en-US" altLang="en-US" dirty="0"/>
              <a:t>file and the .</a:t>
            </a:r>
            <a:r>
              <a:rPr lang="cs-CZ" altLang="en-US" dirty="0"/>
              <a:t>hpp</a:t>
            </a:r>
            <a:r>
              <a:rPr lang="en-US" altLang="en-US" dirty="0"/>
              <a:t> files included from it</a:t>
            </a:r>
            <a:r>
              <a:rPr lang="cs-CZ" altLang="en-US" dirty="0"/>
              <a:t>) </a:t>
            </a:r>
          </a:p>
          <a:p>
            <a:pPr lvl="1"/>
            <a:r>
              <a:rPr lang="cs-CZ" altLang="en-US" dirty="0"/>
              <a:t>... </a:t>
            </a:r>
            <a:r>
              <a:rPr lang="en-US" altLang="en-US" dirty="0"/>
              <a:t>may contain at most one definition of any item</a:t>
            </a:r>
            <a:endParaRPr lang="cs-CZ" altLang="en-US" dirty="0"/>
          </a:p>
          <a:p>
            <a:pPr lvl="1"/>
            <a:endParaRPr lang="cs-CZ" altLang="en-US" dirty="0"/>
          </a:p>
          <a:p>
            <a:r>
              <a:rPr lang="cs-CZ" altLang="en-US" dirty="0"/>
              <a:t>One-definition rule </a:t>
            </a:r>
            <a:r>
              <a:rPr lang="en-US" altLang="en-US" dirty="0"/>
              <a:t>#2:</a:t>
            </a:r>
            <a:endParaRPr lang="cs-CZ" altLang="en-US" dirty="0"/>
          </a:p>
          <a:p>
            <a:pPr lvl="1"/>
            <a:r>
              <a:rPr lang="cs-CZ" altLang="en-US" dirty="0"/>
              <a:t>Program...</a:t>
            </a:r>
          </a:p>
          <a:p>
            <a:pPr lvl="3"/>
            <a:r>
              <a:rPr lang="cs-CZ" altLang="en-US" dirty="0"/>
              <a:t>(</a:t>
            </a:r>
            <a:r>
              <a:rPr lang="en-US" altLang="en-US" dirty="0"/>
              <a:t>i.e.</a:t>
            </a:r>
            <a:r>
              <a:rPr lang="cs-CZ" altLang="en-US" dirty="0"/>
              <a:t> </a:t>
            </a:r>
            <a:r>
              <a:rPr lang="en-US" altLang="en-US" dirty="0"/>
              <a:t>the </a:t>
            </a:r>
            <a:r>
              <a:rPr lang="cs-CZ" altLang="en-US" dirty="0"/>
              <a:t>.exe </a:t>
            </a:r>
            <a:r>
              <a:rPr lang="en-US" altLang="en-US" dirty="0"/>
              <a:t>file including the linked </a:t>
            </a:r>
            <a:r>
              <a:rPr lang="cs-CZ" altLang="en-US" dirty="0"/>
              <a:t>.dll</a:t>
            </a:r>
            <a:r>
              <a:rPr lang="en-US" altLang="en-US" dirty="0"/>
              <a:t> files</a:t>
            </a:r>
            <a:r>
              <a:rPr lang="cs-CZ" altLang="en-US" dirty="0"/>
              <a:t>)</a:t>
            </a:r>
          </a:p>
          <a:p>
            <a:pPr lvl="1"/>
            <a:r>
              <a:rPr lang="cs-CZ" altLang="en-US" dirty="0"/>
              <a:t>... </a:t>
            </a:r>
            <a:r>
              <a:rPr lang="en-US" altLang="en-US" dirty="0"/>
              <a:t>may contain at most one definition of a </a:t>
            </a:r>
            <a:r>
              <a:rPr lang="cs-CZ" altLang="en-US" dirty="0"/>
              <a:t>non-inline </a:t>
            </a:r>
            <a:r>
              <a:rPr lang="en-US" altLang="en-US" dirty="0"/>
              <a:t>variable</a:t>
            </a:r>
            <a:r>
              <a:rPr lang="cs-CZ" altLang="en-US" dirty="0"/>
              <a:t> </a:t>
            </a:r>
            <a:r>
              <a:rPr lang="en-US" altLang="en-US" dirty="0"/>
              <a:t>or function</a:t>
            </a:r>
            <a:endParaRPr lang="cs-CZ" altLang="en-US" dirty="0"/>
          </a:p>
          <a:p>
            <a:pPr lvl="2"/>
            <a:r>
              <a:rPr lang="en-US" altLang="en-US" dirty="0"/>
              <a:t>Definitions of classes</a:t>
            </a:r>
            <a:r>
              <a:rPr lang="cs-CZ" altLang="en-US" dirty="0"/>
              <a:t>, </a:t>
            </a:r>
            <a:r>
              <a:rPr lang="en-US" altLang="en-US" dirty="0"/>
              <a:t>types, inline variables</a:t>
            </a:r>
            <a:r>
              <a:rPr lang="cs-CZ" altLang="en-US" dirty="0"/>
              <a:t> </a:t>
            </a:r>
            <a:r>
              <a:rPr lang="en-US" altLang="en-US" dirty="0"/>
              <a:t>or</a:t>
            </a:r>
            <a:r>
              <a:rPr lang="cs-CZ" altLang="en-US" dirty="0"/>
              <a:t> inline </a:t>
            </a:r>
            <a:r>
              <a:rPr lang="en-US" altLang="en-US" dirty="0"/>
              <a:t>functions</a:t>
            </a:r>
            <a:r>
              <a:rPr lang="cs-CZ" altLang="en-US" dirty="0"/>
              <a:t> </a:t>
            </a:r>
            <a:r>
              <a:rPr lang="en-US" altLang="en-US" dirty="0"/>
              <a:t>may be contained more than once </a:t>
            </a:r>
            <a:r>
              <a:rPr lang="cs-CZ" altLang="en-US" dirty="0"/>
              <a:t>(</a:t>
            </a:r>
            <a:r>
              <a:rPr lang="en-US" altLang="en-US" dirty="0"/>
              <a:t>due to inclusion of the same </a:t>
            </a:r>
            <a:r>
              <a:rPr lang="cs-CZ" altLang="en-US" dirty="0"/>
              <a:t>.hpp </a:t>
            </a:r>
            <a:r>
              <a:rPr lang="en-US" altLang="en-US" dirty="0"/>
              <a:t>file in different modules</a:t>
            </a:r>
            <a:r>
              <a:rPr lang="cs-CZ" altLang="en-US" dirty="0"/>
              <a:t>)</a:t>
            </a:r>
            <a:endParaRPr lang="en-US" altLang="en-US" dirty="0"/>
          </a:p>
          <a:p>
            <a:pPr lvl="3"/>
            <a:r>
              <a:rPr lang="en-US" altLang="en-US" dirty="0"/>
              <a:t>If these definitions are not identical, undefined behavior will occur</a:t>
            </a:r>
          </a:p>
          <a:p>
            <a:pPr lvl="3"/>
            <a:r>
              <a:rPr lang="en-US" altLang="en-US" dirty="0"/>
              <a:t>Beware of version mismatch between headers and libraries</a:t>
            </a:r>
          </a:p>
          <a:p>
            <a:pPr lvl="2"/>
            <a:r>
              <a:rPr lang="en-US" altLang="en-US" dirty="0"/>
              <a:t>Diagnostics is usually poor (by linker)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5740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noProof="1"/>
              <a:t>ODR </a:t>
            </a:r>
            <a:r>
              <a:rPr lang="en-US" altLang="en-US" noProof="1"/>
              <a:t>#1 violation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79512" y="2199448"/>
            <a:ext cx="2036762" cy="83099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err="1">
                <a:latin typeface="Arial" charset="0"/>
              </a:rPr>
              <a:t>a.h</a:t>
            </a:r>
            <a:r>
              <a:rPr lang="cs-CZ" altLang="en-US" sz="1200" dirty="0">
                <a:latin typeface="Arial" charset="0"/>
              </a:rPr>
              <a:t>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#include "</a:t>
            </a:r>
            <a:r>
              <a:rPr lang="en-US" altLang="en-US" sz="1200" dirty="0" err="1">
                <a:solidFill>
                  <a:srgbClr val="FF0000"/>
                </a:solidFill>
              </a:rPr>
              <a:t>t.h</a:t>
            </a:r>
            <a:r>
              <a:rPr lang="cs-CZ" altLang="en-US" sz="1200" dirty="0">
                <a:solidFill>
                  <a:srgbClr val="FF0000"/>
                </a:solidFill>
              </a:rPr>
              <a:t>pp</a:t>
            </a:r>
            <a:r>
              <a:rPr lang="en-US" altLang="en-US" sz="1200" dirty="0">
                <a:solidFill>
                  <a:srgbClr val="FF0000"/>
                </a:solidFill>
              </a:rPr>
              <a:t>"</a:t>
            </a:r>
            <a:endParaRPr lang="en-US" altLang="en-US" sz="1200" noProof="1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noProof="1"/>
              <a:t>void af(C p);</a:t>
            </a:r>
            <a:endParaRPr lang="en-US" altLang="en-US" sz="1200" dirty="0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2216274" y="3822836"/>
            <a:ext cx="2188331" cy="141927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971600" y="3373046"/>
            <a:ext cx="2044700" cy="10156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b.hpp</a:t>
            </a:r>
            <a:endParaRPr lang="cs-CZ" altLang="en-US" sz="12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#include "t.hpp"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void bf(C q);</a:t>
            </a:r>
            <a:br>
              <a:rPr lang="en-US" altLang="en-US" sz="1200" dirty="0"/>
            </a:br>
            <a:endParaRPr lang="en-US" altLang="en-US" sz="1200" noProof="1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1038615" y="995433"/>
            <a:ext cx="2044700" cy="92333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t.</a:t>
            </a:r>
            <a:r>
              <a:rPr lang="cs-CZ" altLang="en-US" sz="1200" dirty="0">
                <a:latin typeface="Arial" charset="0"/>
              </a:rPr>
              <a:t>hpp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class</a:t>
            </a:r>
            <a:r>
              <a:rPr lang="cs-CZ" altLang="en-US" sz="1200" dirty="0">
                <a:solidFill>
                  <a:srgbClr val="FF0000"/>
                </a:solidFill>
              </a:rPr>
              <a:t> </a:t>
            </a:r>
            <a:r>
              <a:rPr lang="en-US" altLang="en-US" sz="1200" dirty="0">
                <a:solidFill>
                  <a:srgbClr val="FF0000"/>
                </a:solidFill>
              </a:rPr>
              <a:t>C</a:t>
            </a:r>
            <a:br>
              <a:rPr lang="en-US" altLang="en-US" sz="1200" dirty="0">
                <a:solidFill>
                  <a:srgbClr val="FF0000"/>
                </a:solidFill>
              </a:rPr>
            </a:br>
            <a:r>
              <a:rPr lang="en-US" altLang="en-US" sz="1200" dirty="0">
                <a:solidFill>
                  <a:srgbClr val="FF0000"/>
                </a:solidFill>
              </a:rPr>
              <a:t>{ /* DEFINITION */</a:t>
            </a:r>
            <a:br>
              <a:rPr lang="en-US" altLang="en-US" sz="1200" dirty="0">
                <a:solidFill>
                  <a:srgbClr val="FF0000"/>
                </a:solidFill>
              </a:rPr>
            </a:br>
            <a:r>
              <a:rPr lang="en-US" altLang="en-US" sz="1200" dirty="0">
                <a:solidFill>
                  <a:srgbClr val="FF0000"/>
                </a:solidFill>
              </a:rPr>
              <a:t>};</a:t>
            </a:r>
            <a:endParaRPr lang="en-US" altLang="en-US" sz="1200" noProof="1"/>
          </a:p>
        </p:txBody>
      </p:sp>
      <p:sp>
        <p:nvSpPr>
          <p:cNvPr id="53258" name="Line 12"/>
          <p:cNvSpPr>
            <a:spLocks noChangeShapeType="1"/>
          </p:cNvSpPr>
          <p:nvPr/>
        </p:nvSpPr>
        <p:spPr bwMode="auto">
          <a:xfrm flipV="1">
            <a:off x="5546017" y="3586195"/>
            <a:ext cx="392113" cy="4603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1" name="Line 16"/>
          <p:cNvSpPr>
            <a:spLocks noChangeShapeType="1"/>
          </p:cNvSpPr>
          <p:nvPr/>
        </p:nvSpPr>
        <p:spPr bwMode="auto">
          <a:xfrm>
            <a:off x="3089309" y="1469218"/>
            <a:ext cx="1315295" cy="2090485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3" name="Text Box 12"/>
          <p:cNvSpPr txBox="1">
            <a:spLocks noChangeArrowheads="1"/>
          </p:cNvSpPr>
          <p:nvPr/>
        </p:nvSpPr>
        <p:spPr bwMode="auto">
          <a:xfrm>
            <a:off x="4404605" y="3486182"/>
            <a:ext cx="1143000" cy="328613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 dirty="0">
                <a:latin typeface="Arial" charset="0"/>
              </a:rPr>
              <a:t>Compiler 	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3266" name="Text Box 5"/>
          <p:cNvSpPr txBox="1">
            <a:spLocks noChangeArrowheads="1"/>
          </p:cNvSpPr>
          <p:nvPr/>
        </p:nvSpPr>
        <p:spPr bwMode="auto">
          <a:xfrm>
            <a:off x="5922963" y="3481000"/>
            <a:ext cx="2825501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Error: Duplicate class definition "C"</a:t>
            </a:r>
            <a:endParaRPr lang="cs-CZ" altLang="en-US" sz="1200" dirty="0">
              <a:solidFill>
                <a:srgbClr val="FF0000"/>
              </a:solidFill>
            </a:endParaRPr>
          </a:p>
        </p:txBody>
      </p:sp>
      <p:sp>
        <p:nvSpPr>
          <p:cNvPr id="53269" name="Line 16"/>
          <p:cNvSpPr>
            <a:spLocks noChangeShapeType="1"/>
          </p:cNvSpPr>
          <p:nvPr/>
        </p:nvSpPr>
        <p:spPr bwMode="auto">
          <a:xfrm>
            <a:off x="2216274" y="2610378"/>
            <a:ext cx="2188331" cy="106640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0" name="Line 16"/>
          <p:cNvSpPr>
            <a:spLocks noChangeShapeType="1"/>
          </p:cNvSpPr>
          <p:nvPr/>
        </p:nvSpPr>
        <p:spPr bwMode="auto">
          <a:xfrm flipV="1">
            <a:off x="3016300" y="3744132"/>
            <a:ext cx="1388305" cy="333796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79512" y="4646974"/>
            <a:ext cx="2044700" cy="1200329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m.cpp</a:t>
            </a:r>
            <a:endParaRPr lang="cs-CZ" altLang="en-US" sz="12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#include "a.hpp"</a:t>
            </a:r>
            <a:br>
              <a:rPr lang="en-US" altLang="en-US" sz="1200" dirty="0">
                <a:solidFill>
                  <a:srgbClr val="FF0000"/>
                </a:solidFill>
              </a:rPr>
            </a:br>
            <a:r>
              <a:rPr lang="en-US" altLang="en-US" sz="1200" dirty="0">
                <a:solidFill>
                  <a:srgbClr val="FF0000"/>
                </a:solidFill>
              </a:rPr>
              <a:t>#include "b.hpp"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void z(C r)</a:t>
            </a:r>
            <a:br>
              <a:rPr lang="en-US" altLang="en-US" sz="1200" dirty="0"/>
            </a:br>
            <a:r>
              <a:rPr lang="en-US" altLang="en-US" sz="1200" dirty="0"/>
              <a:t>{ </a:t>
            </a:r>
            <a:r>
              <a:rPr lang="en-US" altLang="en-US" sz="1200" dirty="0" err="1"/>
              <a:t>af</a:t>
            </a:r>
            <a:r>
              <a:rPr lang="en-US" altLang="en-US" sz="1200" dirty="0"/>
              <a:t>(r); bf(r); }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083316" y="1096280"/>
            <a:ext cx="1451342" cy="2381861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 flipV="1">
            <a:off x="539552" y="3030445"/>
            <a:ext cx="11851" cy="1614618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 flipV="1">
            <a:off x="1796076" y="4388709"/>
            <a:ext cx="1" cy="256354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 flipV="1">
            <a:off x="1331640" y="1941182"/>
            <a:ext cx="0" cy="258266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 flipV="1">
            <a:off x="2554775" y="1918762"/>
            <a:ext cx="5128" cy="1427046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404664"/>
          </a:xfrm>
        </p:spPr>
        <p:txBody>
          <a:bodyPr/>
          <a:lstStyle/>
          <a:p>
            <a:r>
              <a:rPr lang="cs-CZ" altLang="en-US" noProof="1"/>
              <a:t>ODR </a:t>
            </a:r>
            <a:r>
              <a:rPr lang="en-US" altLang="en-US" noProof="1"/>
              <a:t>#1 protection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88160" y="2393648"/>
            <a:ext cx="2036762" cy="12926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err="1">
                <a:latin typeface="Arial" charset="0"/>
              </a:rPr>
              <a:t>a.h</a:t>
            </a:r>
            <a:r>
              <a:rPr lang="cs-CZ" altLang="en-US" sz="1200" dirty="0">
                <a:latin typeface="Arial" charset="0"/>
              </a:rPr>
              <a:t>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</a:t>
            </a:r>
            <a:r>
              <a:rPr lang="en-US" altLang="en-US" sz="1200" dirty="0" err="1"/>
              <a:t>ifndef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a_hpp</a:t>
            </a:r>
            <a:r>
              <a:rPr lang="en-US" altLang="en-US" sz="1200" dirty="0"/>
              <a:t>_</a:t>
            </a:r>
            <a:br>
              <a:rPr lang="en-US" altLang="en-US" sz="1200" dirty="0"/>
            </a:br>
            <a:r>
              <a:rPr lang="en-US" altLang="en-US" sz="1200" dirty="0"/>
              <a:t>#define </a:t>
            </a:r>
            <a:r>
              <a:rPr lang="en-US" altLang="en-US" sz="1200" dirty="0" err="1"/>
              <a:t>a_hpp</a:t>
            </a:r>
            <a:r>
              <a:rPr lang="en-US" altLang="en-US" sz="1200" dirty="0"/>
              <a:t>_</a:t>
            </a:r>
            <a:br>
              <a:rPr lang="en-US" altLang="en-US" sz="1200" dirty="0"/>
            </a:br>
            <a:r>
              <a:rPr lang="en-US" altLang="en-US" sz="1200" dirty="0"/>
              <a:t>#include "</a:t>
            </a:r>
            <a:r>
              <a:rPr lang="en-US" altLang="en-US" sz="1200" dirty="0" err="1"/>
              <a:t>t.h</a:t>
            </a:r>
            <a:r>
              <a:rPr lang="cs-CZ" altLang="en-US" sz="1200" dirty="0"/>
              <a:t>pp</a:t>
            </a:r>
            <a:r>
              <a:rPr lang="en-US" altLang="en-US" sz="1200" dirty="0"/>
              <a:t>"</a:t>
            </a:r>
            <a:br>
              <a:rPr lang="en-US" altLang="en-US" sz="1200" dirty="0"/>
            </a:br>
            <a:r>
              <a:rPr lang="en-US" altLang="en-US" sz="1200" noProof="1"/>
              <a:t>void af(C p);</a:t>
            </a:r>
            <a:br>
              <a:rPr lang="en-US" altLang="en-US" sz="1200" noProof="1"/>
            </a:br>
            <a:r>
              <a:rPr lang="en-US" altLang="en-US" sz="1200" noProof="1"/>
              <a:t>#endif</a:t>
            </a:r>
            <a:endParaRPr lang="en-US" altLang="en-US" sz="1200" dirty="0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2224922" y="4070759"/>
            <a:ext cx="2179683" cy="212283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971600" y="3787281"/>
            <a:ext cx="2044700" cy="147732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b.hpp</a:t>
            </a:r>
            <a:endParaRPr lang="cs-CZ" altLang="en-US" sz="12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</a:t>
            </a:r>
            <a:r>
              <a:rPr lang="en-US" altLang="en-US" sz="1200" dirty="0" err="1"/>
              <a:t>ifndef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b_hpp</a:t>
            </a:r>
            <a:r>
              <a:rPr lang="en-US" altLang="en-US" sz="1200" dirty="0"/>
              <a:t>_</a:t>
            </a:r>
            <a:br>
              <a:rPr lang="en-US" altLang="en-US" sz="1200" dirty="0"/>
            </a:br>
            <a:r>
              <a:rPr lang="en-US" altLang="en-US" sz="1200" dirty="0"/>
              <a:t>#define </a:t>
            </a:r>
            <a:r>
              <a:rPr lang="en-US" altLang="en-US" sz="1200" dirty="0" err="1"/>
              <a:t>b_hpp</a:t>
            </a:r>
            <a:r>
              <a:rPr lang="en-US" altLang="en-US" sz="1200" dirty="0"/>
              <a:t>_</a:t>
            </a:r>
            <a:br>
              <a:rPr lang="en-US" altLang="en-US" sz="1200" dirty="0"/>
            </a:br>
            <a:r>
              <a:rPr lang="en-US" altLang="en-US" sz="1200" dirty="0"/>
              <a:t>#include "t.hpp"</a:t>
            </a:r>
            <a:br>
              <a:rPr lang="en-US" altLang="en-US" sz="1200" dirty="0"/>
            </a:br>
            <a:r>
              <a:rPr lang="en-US" altLang="en-US" sz="1200" dirty="0"/>
              <a:t>void bf(C q);</a:t>
            </a:r>
            <a:br>
              <a:rPr lang="en-US" altLang="en-US" sz="1200" dirty="0"/>
            </a:br>
            <a:r>
              <a:rPr lang="en-US" altLang="en-US" sz="1200" dirty="0"/>
              <a:t>#</a:t>
            </a:r>
            <a:r>
              <a:rPr lang="en-US" altLang="en-US" sz="1200" dirty="0" err="1"/>
              <a:t>endif</a:t>
            </a:r>
            <a:br>
              <a:rPr lang="en-US" altLang="en-US" sz="1200" dirty="0"/>
            </a:br>
            <a:endParaRPr lang="en-US" altLang="en-US" sz="1200" noProof="1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1035620" y="476672"/>
            <a:ext cx="2044700" cy="166199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t.</a:t>
            </a:r>
            <a:r>
              <a:rPr lang="cs-CZ" altLang="en-US" sz="1200" dirty="0">
                <a:latin typeface="Arial" charset="0"/>
              </a:rPr>
              <a:t>hpp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#</a:t>
            </a:r>
            <a:r>
              <a:rPr lang="en-US" altLang="en-US" sz="1200" dirty="0" err="1">
                <a:solidFill>
                  <a:srgbClr val="FF0000"/>
                </a:solidFill>
              </a:rPr>
              <a:t>ifndef</a:t>
            </a:r>
            <a:r>
              <a:rPr lang="en-US" altLang="en-US" sz="1200" dirty="0">
                <a:solidFill>
                  <a:srgbClr val="FF0000"/>
                </a:solidFill>
              </a:rPr>
              <a:t> </a:t>
            </a:r>
            <a:r>
              <a:rPr lang="en-US" altLang="en-US" sz="1200" dirty="0" err="1">
                <a:solidFill>
                  <a:srgbClr val="FF0000"/>
                </a:solidFill>
              </a:rPr>
              <a:t>t_hpp</a:t>
            </a:r>
            <a:r>
              <a:rPr lang="en-US" altLang="en-US" sz="1200" dirty="0">
                <a:solidFill>
                  <a:srgbClr val="FF0000"/>
                </a:solidFill>
              </a:rPr>
              <a:t>_</a:t>
            </a:r>
            <a:br>
              <a:rPr lang="en-US" altLang="en-US" sz="1200" dirty="0">
                <a:solidFill>
                  <a:srgbClr val="FF0000"/>
                </a:solidFill>
              </a:rPr>
            </a:br>
            <a:r>
              <a:rPr lang="en-US" altLang="en-US" sz="1200" dirty="0">
                <a:solidFill>
                  <a:srgbClr val="FF0000"/>
                </a:solidFill>
              </a:rPr>
              <a:t>#define </a:t>
            </a:r>
            <a:r>
              <a:rPr lang="en-US" altLang="en-US" sz="1200" dirty="0" err="1">
                <a:solidFill>
                  <a:srgbClr val="FF0000"/>
                </a:solidFill>
              </a:rPr>
              <a:t>t_hpp</a:t>
            </a:r>
            <a:r>
              <a:rPr lang="en-US" altLang="en-US" sz="1200" dirty="0">
                <a:solidFill>
                  <a:srgbClr val="FF0000"/>
                </a:solidFill>
              </a:rPr>
              <a:t>_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class</a:t>
            </a:r>
            <a:r>
              <a:rPr lang="cs-CZ" altLang="en-US" sz="1200" dirty="0"/>
              <a:t> </a:t>
            </a:r>
            <a:r>
              <a:rPr lang="en-US" altLang="en-US" sz="1200" dirty="0"/>
              <a:t>C</a:t>
            </a:r>
            <a:br>
              <a:rPr lang="en-US" altLang="en-US" sz="1200" dirty="0"/>
            </a:br>
            <a:r>
              <a:rPr lang="en-US" altLang="en-US" sz="1200" dirty="0"/>
              <a:t>{ /* DEFINITION */</a:t>
            </a:r>
            <a:br>
              <a:rPr lang="en-US" altLang="en-US" sz="1200" dirty="0"/>
            </a:br>
            <a:r>
              <a:rPr lang="en-US" altLang="en-US" sz="1200" dirty="0"/>
              <a:t>};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noProof="1">
                <a:solidFill>
                  <a:srgbClr val="FF0000"/>
                </a:solidFill>
              </a:rPr>
              <a:t>#endif</a:t>
            </a:r>
            <a:endParaRPr lang="en-US" altLang="en-US" sz="1200" noProof="1"/>
          </a:p>
        </p:txBody>
      </p:sp>
      <p:sp>
        <p:nvSpPr>
          <p:cNvPr id="53258" name="Line 12"/>
          <p:cNvSpPr>
            <a:spLocks noChangeShapeType="1"/>
          </p:cNvSpPr>
          <p:nvPr/>
        </p:nvSpPr>
        <p:spPr bwMode="auto">
          <a:xfrm flipV="1">
            <a:off x="5546017" y="3834118"/>
            <a:ext cx="392113" cy="4603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1" name="Line 16"/>
          <p:cNvSpPr>
            <a:spLocks noChangeShapeType="1"/>
          </p:cNvSpPr>
          <p:nvPr/>
        </p:nvSpPr>
        <p:spPr bwMode="auto">
          <a:xfrm>
            <a:off x="3089309" y="1717141"/>
            <a:ext cx="1315295" cy="2090485"/>
          </a:xfrm>
          <a:prstGeom prst="line">
            <a:avLst/>
          </a:prstGeom>
          <a:noFill/>
          <a:ln w="57150">
            <a:solidFill>
              <a:srgbClr val="000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3" name="Text Box 12"/>
          <p:cNvSpPr txBox="1">
            <a:spLocks noChangeArrowheads="1"/>
          </p:cNvSpPr>
          <p:nvPr/>
        </p:nvSpPr>
        <p:spPr bwMode="auto">
          <a:xfrm>
            <a:off x="4404605" y="3734105"/>
            <a:ext cx="1143000" cy="328613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 dirty="0">
                <a:latin typeface="Arial" charset="0"/>
              </a:rPr>
              <a:t>Compiler 	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3266" name="Text Box 5"/>
          <p:cNvSpPr txBox="1">
            <a:spLocks noChangeArrowheads="1"/>
          </p:cNvSpPr>
          <p:nvPr/>
        </p:nvSpPr>
        <p:spPr bwMode="auto">
          <a:xfrm>
            <a:off x="5922963" y="3728923"/>
            <a:ext cx="2701925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OK</a:t>
            </a:r>
            <a:endParaRPr lang="cs-CZ" altLang="en-US" sz="1200" dirty="0">
              <a:solidFill>
                <a:srgbClr val="FF0000"/>
              </a:solidFill>
            </a:endParaRPr>
          </a:p>
        </p:txBody>
      </p:sp>
      <p:sp>
        <p:nvSpPr>
          <p:cNvPr id="53269" name="Line 16"/>
          <p:cNvSpPr>
            <a:spLocks noChangeShapeType="1"/>
          </p:cNvSpPr>
          <p:nvPr/>
        </p:nvSpPr>
        <p:spPr bwMode="auto">
          <a:xfrm>
            <a:off x="2216274" y="2858301"/>
            <a:ext cx="2188331" cy="106640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0" name="Line 16"/>
          <p:cNvSpPr>
            <a:spLocks noChangeShapeType="1"/>
          </p:cNvSpPr>
          <p:nvPr/>
        </p:nvSpPr>
        <p:spPr bwMode="auto">
          <a:xfrm flipV="1">
            <a:off x="3016300" y="3992055"/>
            <a:ext cx="1388305" cy="333796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71574" y="5568733"/>
            <a:ext cx="2044700" cy="1200329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m.cpp</a:t>
            </a:r>
            <a:endParaRPr lang="cs-CZ" altLang="en-US" sz="12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#include "a.hpp"</a:t>
            </a:r>
            <a:br>
              <a:rPr lang="en-US" altLang="en-US" sz="1200" dirty="0"/>
            </a:br>
            <a:r>
              <a:rPr lang="en-US" altLang="en-US" sz="1200" dirty="0"/>
              <a:t>#include "b.hpp"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void z(C r)</a:t>
            </a:r>
            <a:br>
              <a:rPr lang="en-US" altLang="en-US" sz="1200" dirty="0"/>
            </a:br>
            <a:r>
              <a:rPr lang="en-US" altLang="en-US" sz="1200" dirty="0"/>
              <a:t>{ </a:t>
            </a:r>
            <a:r>
              <a:rPr lang="en-US" altLang="en-US" sz="1200" dirty="0" err="1"/>
              <a:t>af</a:t>
            </a:r>
            <a:r>
              <a:rPr lang="en-US" altLang="en-US" sz="1200" dirty="0"/>
              <a:t>(r); bf(r); }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083316" y="1344203"/>
            <a:ext cx="1451342" cy="2381861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 flipV="1">
            <a:off x="582728" y="3686309"/>
            <a:ext cx="13513" cy="1882423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 flipV="1">
            <a:off x="1691680" y="5264608"/>
            <a:ext cx="0" cy="304123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 flipV="1">
            <a:off x="1331640" y="2138665"/>
            <a:ext cx="0" cy="258266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 flipH="1" flipV="1">
            <a:off x="2559902" y="2177625"/>
            <a:ext cx="16411" cy="1609655"/>
          </a:xfrm>
          <a:prstGeom prst="line">
            <a:avLst/>
          </a:prstGeom>
          <a:noFill/>
          <a:ln w="57150">
            <a:solidFill>
              <a:srgbClr val="7030A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4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noProof="1"/>
              <a:t>ODR </a:t>
            </a:r>
            <a:r>
              <a:rPr lang="en-US" altLang="en-US" noProof="1"/>
              <a:t>#2 violation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endParaRPr lang="en-US" altLang="en-US" sz="1200" noProof="1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00038" y="1566863"/>
            <a:ext cx="2036762" cy="12922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a.</a:t>
            </a:r>
            <a:r>
              <a:rPr lang="cs-CZ" altLang="en-US" sz="1200" dirty="0">
                <a:latin typeface="Arial" charset="0"/>
              </a:rPr>
              <a:t>cpp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#include "</a:t>
            </a:r>
            <a:r>
              <a:rPr lang="en-US" altLang="en-US" sz="1200" dirty="0" err="1">
                <a:solidFill>
                  <a:srgbClr val="FF0000"/>
                </a:solidFill>
              </a:rPr>
              <a:t>f.h</a:t>
            </a:r>
            <a:r>
              <a:rPr lang="cs-CZ" altLang="en-US" sz="1200" dirty="0">
                <a:solidFill>
                  <a:srgbClr val="FF0000"/>
                </a:solidFill>
              </a:rPr>
              <a:t>pp</a:t>
            </a:r>
            <a:r>
              <a:rPr lang="en-US" altLang="en-US" sz="1200" dirty="0">
                <a:solidFill>
                  <a:srgbClr val="FF0000"/>
                </a:solidFill>
              </a:rPr>
              <a:t>"</a:t>
            </a:r>
            <a:br>
              <a:rPr lang="en-US" altLang="en-US" sz="1200" dirty="0"/>
            </a:br>
            <a:r>
              <a:rPr lang="cs-CZ" altLang="en-US" sz="1200" dirty="0"/>
              <a:t>int</a:t>
            </a:r>
            <a:r>
              <a:rPr lang="en-US" altLang="en-US" sz="1200" dirty="0"/>
              <a:t> </a:t>
            </a:r>
            <a:r>
              <a:rPr lang="cs-CZ" altLang="en-US" sz="1200" dirty="0"/>
              <a:t>main</a:t>
            </a:r>
            <a:r>
              <a:rPr lang="en-US" altLang="en-US" sz="1200" dirty="0"/>
              <a:t>(</a:t>
            </a:r>
            <a:r>
              <a:rPr lang="cs-CZ" altLang="en-US" sz="1200" dirty="0"/>
              <a:t>int,</a:t>
            </a:r>
            <a:r>
              <a:rPr lang="en-US" altLang="en-US" sz="1200" dirty="0"/>
              <a:t>char</a:t>
            </a:r>
            <a:r>
              <a:rPr lang="cs-CZ" altLang="en-US" sz="1200" dirty="0"/>
              <a:t>**</a:t>
            </a:r>
            <a:r>
              <a:rPr lang="en-US" altLang="en-US" sz="1200" dirty="0"/>
              <a:t>)   </a:t>
            </a:r>
            <a:br>
              <a:rPr lang="en-US" altLang="en-US" sz="1200" dirty="0"/>
            </a:br>
            <a:r>
              <a:rPr lang="en-US" altLang="en-US" sz="1200" dirty="0"/>
              <a:t>{</a:t>
            </a:r>
            <a:br>
              <a:rPr lang="en-US" altLang="en-US" sz="1200" dirty="0"/>
            </a:br>
            <a:r>
              <a:rPr lang="en-US" altLang="en-US" sz="1200" dirty="0"/>
              <a:t>  return F();</a:t>
            </a:r>
            <a:br>
              <a:rPr lang="en-US" altLang="en-US" sz="1200" dirty="0"/>
            </a:br>
            <a:r>
              <a:rPr lang="en-US" altLang="en-US" sz="1200" dirty="0"/>
              <a:t>}</a:t>
            </a:r>
            <a:endParaRPr lang="en-US" altLang="en-US" sz="1200" noProof="1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243388" y="1676400"/>
            <a:ext cx="2701925" cy="110799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a.obj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b="0" dirty="0">
                <a:latin typeface="Arial" charset="0"/>
              </a:rPr>
              <a:t>F(): </a:t>
            </a:r>
            <a:r>
              <a:rPr lang="cs-CZ" altLang="en-US" sz="1200" b="0" dirty="0">
                <a:latin typeface="Arial" charset="0"/>
              </a:rPr>
              <a:t>01010000 11010111 11010111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b="0" dirty="0">
                <a:latin typeface="Arial" charset="0"/>
              </a:rPr>
              <a:t>main: </a:t>
            </a:r>
            <a:r>
              <a:rPr lang="cs-CZ" altLang="en-US" sz="1200" b="0" dirty="0">
                <a:latin typeface="Arial" charset="0"/>
              </a:rPr>
              <a:t>11010111 01010000 11010111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i="1" dirty="0"/>
              <a:t>export </a:t>
            </a:r>
            <a:r>
              <a:rPr lang="en-US" altLang="en-US" sz="1200" dirty="0"/>
              <a:t>F(), main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2354263" y="4989513"/>
            <a:ext cx="392112" cy="4603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00038" y="4653238"/>
            <a:ext cx="2044700" cy="738664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b.</a:t>
            </a:r>
            <a:r>
              <a:rPr lang="cs-CZ" altLang="en-US" sz="1200" dirty="0">
                <a:latin typeface="Arial" charset="0"/>
              </a:rPr>
              <a:t>c</a:t>
            </a:r>
            <a:r>
              <a:rPr lang="en-US" altLang="en-US" sz="1200" dirty="0">
                <a:latin typeface="Arial" charset="0"/>
              </a:rPr>
              <a:t>pp</a:t>
            </a:r>
            <a:endParaRPr lang="cs-CZ" altLang="en-US" sz="12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</a:rPr>
              <a:t>#include "f.hpp"</a:t>
            </a:r>
            <a:br>
              <a:rPr lang="en-US" altLang="en-US" sz="1200" dirty="0"/>
            </a:br>
            <a:endParaRPr lang="en-US" altLang="en-US" sz="1200" noProof="1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300038" y="3063875"/>
            <a:ext cx="2044700" cy="12926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f.</a:t>
            </a:r>
            <a:r>
              <a:rPr lang="cs-CZ" altLang="en-US" sz="1200" dirty="0">
                <a:latin typeface="Arial" charset="0"/>
              </a:rPr>
              <a:t>hpp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</a:t>
            </a:r>
            <a:r>
              <a:rPr lang="en-US" altLang="en-US" sz="1200" dirty="0" err="1"/>
              <a:t>ifndef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f_hpp</a:t>
            </a:r>
            <a:br>
              <a:rPr lang="en-US" altLang="en-US" sz="1200" dirty="0"/>
            </a:br>
            <a:r>
              <a:rPr lang="en-US" altLang="en-US" sz="1200" dirty="0"/>
              <a:t>#define </a:t>
            </a:r>
            <a:r>
              <a:rPr lang="en-US" altLang="en-US" sz="1200" dirty="0" err="1"/>
              <a:t>f_hpp</a:t>
            </a:r>
            <a:br>
              <a:rPr lang="en-US" altLang="en-US" sz="1200" dirty="0"/>
            </a:br>
            <a:r>
              <a:rPr lang="cs-CZ" altLang="en-US" sz="1200" dirty="0">
                <a:solidFill>
                  <a:srgbClr val="FF0000"/>
                </a:solidFill>
              </a:rPr>
              <a:t>int </a:t>
            </a:r>
            <a:r>
              <a:rPr lang="en-US" altLang="en-US" sz="1200" dirty="0">
                <a:solidFill>
                  <a:srgbClr val="FF0000"/>
                </a:solidFill>
              </a:rPr>
              <a:t>F()</a:t>
            </a:r>
            <a:br>
              <a:rPr lang="en-US" altLang="en-US" sz="1200" dirty="0">
                <a:solidFill>
                  <a:srgbClr val="FF0000"/>
                </a:solidFill>
              </a:rPr>
            </a:br>
            <a:r>
              <a:rPr lang="en-US" altLang="en-US" sz="1200" dirty="0">
                <a:solidFill>
                  <a:srgbClr val="FF0000"/>
                </a:solidFill>
              </a:rPr>
              <a:t>{ /* CODE */ }</a:t>
            </a:r>
            <a:br>
              <a:rPr lang="en-US" altLang="en-US" sz="1200" dirty="0">
                <a:solidFill>
                  <a:schemeClr val="accent3"/>
                </a:solidFill>
              </a:rPr>
            </a:br>
            <a:r>
              <a:rPr lang="en-US" altLang="en-US" sz="1200" dirty="0"/>
              <a:t>#</a:t>
            </a:r>
            <a:r>
              <a:rPr lang="en-US" altLang="en-US" sz="1200" dirty="0" err="1"/>
              <a:t>endif</a:t>
            </a:r>
            <a:endParaRPr lang="en-US" altLang="en-US" sz="1200" noProof="1"/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>
            <a:off x="5114925" y="2771775"/>
            <a:ext cx="46038" cy="7302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8" name="Line 12"/>
          <p:cNvSpPr>
            <a:spLocks noChangeShapeType="1"/>
          </p:cNvSpPr>
          <p:nvPr/>
        </p:nvSpPr>
        <p:spPr bwMode="auto">
          <a:xfrm flipV="1">
            <a:off x="3851275" y="2068513"/>
            <a:ext cx="392113" cy="4603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9" name="Line 14"/>
          <p:cNvSpPr>
            <a:spLocks noChangeShapeType="1"/>
          </p:cNvSpPr>
          <p:nvPr/>
        </p:nvSpPr>
        <p:spPr bwMode="auto">
          <a:xfrm flipV="1">
            <a:off x="3878263" y="4852988"/>
            <a:ext cx="401637" cy="1460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1" name="Line 16"/>
          <p:cNvSpPr>
            <a:spLocks noChangeShapeType="1"/>
          </p:cNvSpPr>
          <p:nvPr/>
        </p:nvSpPr>
        <p:spPr bwMode="auto">
          <a:xfrm flipV="1">
            <a:off x="2344738" y="2114550"/>
            <a:ext cx="365125" cy="4603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2" name="Text Box 5"/>
          <p:cNvSpPr txBox="1">
            <a:spLocks noChangeArrowheads="1"/>
          </p:cNvSpPr>
          <p:nvPr/>
        </p:nvSpPr>
        <p:spPr bwMode="auto">
          <a:xfrm>
            <a:off x="4279900" y="4597400"/>
            <a:ext cx="270192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b.obj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F(): </a:t>
            </a:r>
            <a:r>
              <a:rPr lang="cs-CZ" altLang="en-US" sz="1200" b="0" dirty="0">
                <a:latin typeface="Arial" charset="0"/>
              </a:rPr>
              <a:t>01010000 11010111 11010111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i="1" dirty="0"/>
              <a:t>export</a:t>
            </a:r>
            <a:r>
              <a:rPr lang="en-US" altLang="en-US" sz="1200" dirty="0"/>
              <a:t> F(</a:t>
            </a:r>
            <a:r>
              <a:rPr lang="cs-CZ" altLang="en-US" sz="1200" dirty="0"/>
              <a:t>)</a:t>
            </a:r>
            <a:r>
              <a:rPr lang="en-US" altLang="en-US" sz="1200" dirty="0"/>
              <a:t> </a:t>
            </a:r>
            <a:endParaRPr lang="cs-CZ" altLang="en-US" sz="1200" dirty="0">
              <a:solidFill>
                <a:srgbClr val="FF0000"/>
              </a:solidFill>
            </a:endParaRPr>
          </a:p>
        </p:txBody>
      </p:sp>
      <p:sp>
        <p:nvSpPr>
          <p:cNvPr id="53263" name="Text Box 12"/>
          <p:cNvSpPr txBox="1">
            <a:spLocks noChangeArrowheads="1"/>
          </p:cNvSpPr>
          <p:nvPr/>
        </p:nvSpPr>
        <p:spPr bwMode="auto">
          <a:xfrm>
            <a:off x="2709863" y="1968500"/>
            <a:ext cx="1143000" cy="328613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 dirty="0">
                <a:latin typeface="Arial" charset="0"/>
              </a:rPr>
              <a:t>Compiler 	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3264" name="Text Box 12"/>
          <p:cNvSpPr txBox="1">
            <a:spLocks noChangeArrowheads="1"/>
          </p:cNvSpPr>
          <p:nvPr/>
        </p:nvSpPr>
        <p:spPr bwMode="auto">
          <a:xfrm>
            <a:off x="2709863" y="4852988"/>
            <a:ext cx="1143000" cy="328612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 dirty="0">
                <a:latin typeface="Arial" charset="0"/>
              </a:rPr>
              <a:t>Compiler 	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3265" name="Text Box 25"/>
          <p:cNvSpPr txBox="1">
            <a:spLocks noChangeArrowheads="1"/>
          </p:cNvSpPr>
          <p:nvPr/>
        </p:nvSpPr>
        <p:spPr bwMode="auto">
          <a:xfrm>
            <a:off x="4681538" y="3502025"/>
            <a:ext cx="762000" cy="338138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>
                <a:latin typeface="Arial" charset="0"/>
              </a:rPr>
              <a:t>Linker</a:t>
            </a:r>
            <a:endParaRPr lang="en-US" altLang="en-US" sz="1400">
              <a:latin typeface="Arial" charset="0"/>
            </a:endParaRPr>
          </a:p>
        </p:txBody>
      </p:sp>
      <p:sp>
        <p:nvSpPr>
          <p:cNvPr id="53266" name="Text Box 5"/>
          <p:cNvSpPr txBox="1">
            <a:spLocks noChangeArrowheads="1"/>
          </p:cNvSpPr>
          <p:nvPr/>
        </p:nvSpPr>
        <p:spPr bwMode="auto">
          <a:xfrm>
            <a:off x="5922963" y="3481000"/>
            <a:ext cx="2701925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Error: Duplicate symbol "F()</a:t>
            </a:r>
            <a:r>
              <a:rPr lang="en-US" altLang="en-US" sz="1200" dirty="0"/>
              <a:t>"</a:t>
            </a:r>
            <a:endParaRPr lang="cs-CZ" altLang="en-US" sz="1200" dirty="0">
              <a:solidFill>
                <a:srgbClr val="FF0000"/>
              </a:solidFill>
            </a:endParaRPr>
          </a:p>
        </p:txBody>
      </p:sp>
      <p:sp>
        <p:nvSpPr>
          <p:cNvPr id="53267" name="Line 10"/>
          <p:cNvSpPr>
            <a:spLocks noChangeShapeType="1"/>
          </p:cNvSpPr>
          <p:nvPr/>
        </p:nvSpPr>
        <p:spPr bwMode="auto">
          <a:xfrm flipV="1">
            <a:off x="5156200" y="3867150"/>
            <a:ext cx="46038" cy="7667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8" name="Line 10"/>
          <p:cNvSpPr>
            <a:spLocks noChangeShapeType="1"/>
          </p:cNvSpPr>
          <p:nvPr/>
        </p:nvSpPr>
        <p:spPr bwMode="auto">
          <a:xfrm flipV="1">
            <a:off x="5448300" y="3638550"/>
            <a:ext cx="474663" cy="4603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9" name="Line 16"/>
          <p:cNvSpPr>
            <a:spLocks noChangeShapeType="1"/>
          </p:cNvSpPr>
          <p:nvPr/>
        </p:nvSpPr>
        <p:spPr bwMode="auto">
          <a:xfrm flipV="1">
            <a:off x="2344738" y="2260600"/>
            <a:ext cx="401637" cy="84931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0" name="Line 16"/>
          <p:cNvSpPr>
            <a:spLocks noChangeShapeType="1"/>
          </p:cNvSpPr>
          <p:nvPr/>
        </p:nvSpPr>
        <p:spPr bwMode="auto">
          <a:xfrm>
            <a:off x="2344738" y="4159250"/>
            <a:ext cx="365125" cy="69373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5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noProof="1"/>
              <a:t>ODR </a:t>
            </a:r>
            <a:r>
              <a:rPr lang="en-US" altLang="en-US" noProof="1"/>
              <a:t>#2 protection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endParaRPr lang="en-US" altLang="en-US" sz="1200" noProof="1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00038" y="1566863"/>
            <a:ext cx="2036762" cy="12922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a.</a:t>
            </a:r>
            <a:r>
              <a:rPr lang="cs-CZ" altLang="en-US" sz="1200" dirty="0">
                <a:latin typeface="Arial" charset="0"/>
              </a:rPr>
              <a:t>cpp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#include "</a:t>
            </a:r>
            <a:r>
              <a:rPr lang="en-US" altLang="en-US" sz="1200" dirty="0" err="1"/>
              <a:t>f.h</a:t>
            </a:r>
            <a:r>
              <a:rPr lang="cs-CZ" altLang="en-US" sz="1200" dirty="0"/>
              <a:t>pp</a:t>
            </a:r>
            <a:r>
              <a:rPr lang="en-US" altLang="en-US" sz="1200" dirty="0"/>
              <a:t>"</a:t>
            </a:r>
            <a:br>
              <a:rPr lang="en-US" altLang="en-US" sz="1200" dirty="0"/>
            </a:br>
            <a:r>
              <a:rPr lang="cs-CZ" altLang="en-US" sz="1200" dirty="0"/>
              <a:t>int</a:t>
            </a:r>
            <a:r>
              <a:rPr lang="en-US" altLang="en-US" sz="1200" dirty="0"/>
              <a:t> </a:t>
            </a:r>
            <a:r>
              <a:rPr lang="cs-CZ" altLang="en-US" sz="1200" dirty="0"/>
              <a:t>main</a:t>
            </a:r>
            <a:r>
              <a:rPr lang="en-US" altLang="en-US" sz="1200" dirty="0"/>
              <a:t>(</a:t>
            </a:r>
            <a:r>
              <a:rPr lang="cs-CZ" altLang="en-US" sz="1200" dirty="0"/>
              <a:t>int,</a:t>
            </a:r>
            <a:r>
              <a:rPr lang="en-US" altLang="en-US" sz="1200" dirty="0"/>
              <a:t>char</a:t>
            </a:r>
            <a:r>
              <a:rPr lang="cs-CZ" altLang="en-US" sz="1200" dirty="0"/>
              <a:t>**</a:t>
            </a:r>
            <a:r>
              <a:rPr lang="en-US" altLang="en-US" sz="1200" dirty="0"/>
              <a:t>)   </a:t>
            </a:r>
            <a:br>
              <a:rPr lang="en-US" altLang="en-US" sz="1200" dirty="0"/>
            </a:br>
            <a:r>
              <a:rPr lang="en-US" altLang="en-US" sz="1200" dirty="0"/>
              <a:t>{</a:t>
            </a:r>
            <a:br>
              <a:rPr lang="en-US" altLang="en-US" sz="1200" dirty="0"/>
            </a:br>
            <a:r>
              <a:rPr lang="en-US" altLang="en-US" sz="1200" dirty="0"/>
              <a:t>  return F();</a:t>
            </a:r>
            <a:br>
              <a:rPr lang="en-US" altLang="en-US" sz="1200" dirty="0"/>
            </a:br>
            <a:r>
              <a:rPr lang="en-US" altLang="en-US" sz="1200" dirty="0"/>
              <a:t>}</a:t>
            </a:r>
            <a:endParaRPr lang="en-US" altLang="en-US" sz="1200" noProof="1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243388" y="1676400"/>
            <a:ext cx="2701925" cy="110799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a.obj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b="0" dirty="0">
                <a:latin typeface="Arial" charset="0"/>
              </a:rPr>
              <a:t>F(): </a:t>
            </a:r>
            <a:r>
              <a:rPr lang="cs-CZ" altLang="en-US" sz="1200" b="0" dirty="0">
                <a:latin typeface="Arial" charset="0"/>
              </a:rPr>
              <a:t>01010000 11010111 11010111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b="0" dirty="0">
                <a:latin typeface="Arial" charset="0"/>
              </a:rPr>
              <a:t>main: </a:t>
            </a:r>
            <a:r>
              <a:rPr lang="cs-CZ" altLang="en-US" sz="1200" b="0" dirty="0">
                <a:latin typeface="Arial" charset="0"/>
              </a:rPr>
              <a:t>11010111 01010000 11010111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i="1" dirty="0"/>
              <a:t>export </a:t>
            </a:r>
            <a:r>
              <a:rPr lang="en-US" altLang="en-US" sz="1200" dirty="0"/>
              <a:t>F(), main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2354263" y="4989513"/>
            <a:ext cx="392112" cy="4603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00038" y="4653238"/>
            <a:ext cx="2044700" cy="738664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b.</a:t>
            </a:r>
            <a:r>
              <a:rPr lang="cs-CZ" altLang="en-US" sz="1200" dirty="0">
                <a:latin typeface="Arial" charset="0"/>
              </a:rPr>
              <a:t>c</a:t>
            </a:r>
            <a:r>
              <a:rPr lang="en-US" altLang="en-US" sz="1200" dirty="0">
                <a:latin typeface="Arial" charset="0"/>
              </a:rPr>
              <a:t>pp</a:t>
            </a:r>
            <a:endParaRPr lang="cs-CZ" altLang="en-US" sz="1200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#include "f.hpp"</a:t>
            </a:r>
            <a:br>
              <a:rPr lang="en-US" altLang="en-US" sz="1200" dirty="0"/>
            </a:br>
            <a:endParaRPr lang="en-US" altLang="en-US" sz="1200" noProof="1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300038" y="3063875"/>
            <a:ext cx="2044700" cy="12926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f.</a:t>
            </a:r>
            <a:r>
              <a:rPr lang="cs-CZ" altLang="en-US" sz="1200" dirty="0">
                <a:latin typeface="Arial" charset="0"/>
              </a:rPr>
              <a:t>hpp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/>
              <a:t>#</a:t>
            </a:r>
            <a:r>
              <a:rPr lang="en-US" altLang="en-US" sz="1200" dirty="0" err="1"/>
              <a:t>ifndef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f_hpp</a:t>
            </a:r>
            <a:br>
              <a:rPr lang="en-US" altLang="en-US" sz="1200" dirty="0"/>
            </a:br>
            <a:r>
              <a:rPr lang="en-US" altLang="en-US" sz="1200" dirty="0"/>
              <a:t>#define </a:t>
            </a:r>
            <a:r>
              <a:rPr lang="en-US" altLang="en-US" sz="1200" dirty="0" err="1"/>
              <a:t>f_hpp</a:t>
            </a:r>
            <a:br>
              <a:rPr lang="en-US" altLang="en-US" sz="1200" dirty="0"/>
            </a:br>
            <a:r>
              <a:rPr lang="en-US" altLang="en-US" sz="1200" dirty="0">
                <a:solidFill>
                  <a:srgbClr val="FF0000"/>
                </a:solidFill>
              </a:rPr>
              <a:t>inline </a:t>
            </a:r>
            <a:r>
              <a:rPr lang="cs-CZ" altLang="en-US" sz="1200" dirty="0"/>
              <a:t>int </a:t>
            </a:r>
            <a:r>
              <a:rPr lang="en-US" altLang="en-US" sz="1200" dirty="0"/>
              <a:t>F()</a:t>
            </a:r>
            <a:br>
              <a:rPr lang="en-US" altLang="en-US" sz="1200" dirty="0"/>
            </a:br>
            <a:r>
              <a:rPr lang="en-US" altLang="en-US" sz="1200" dirty="0"/>
              <a:t>{ /* CODE */ }</a:t>
            </a:r>
            <a:br>
              <a:rPr lang="en-US" altLang="en-US" sz="1200" dirty="0"/>
            </a:br>
            <a:r>
              <a:rPr lang="en-US" altLang="en-US" sz="1200" dirty="0"/>
              <a:t>#</a:t>
            </a:r>
            <a:r>
              <a:rPr lang="en-US" altLang="en-US" sz="1200" dirty="0" err="1"/>
              <a:t>endif</a:t>
            </a:r>
            <a:endParaRPr lang="en-US" altLang="en-US" sz="1200" noProof="1"/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>
            <a:off x="5114925" y="2771775"/>
            <a:ext cx="46038" cy="7302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8" name="Line 12"/>
          <p:cNvSpPr>
            <a:spLocks noChangeShapeType="1"/>
          </p:cNvSpPr>
          <p:nvPr/>
        </p:nvSpPr>
        <p:spPr bwMode="auto">
          <a:xfrm flipV="1">
            <a:off x="3851275" y="2068513"/>
            <a:ext cx="392113" cy="4603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9" name="Line 14"/>
          <p:cNvSpPr>
            <a:spLocks noChangeShapeType="1"/>
          </p:cNvSpPr>
          <p:nvPr/>
        </p:nvSpPr>
        <p:spPr bwMode="auto">
          <a:xfrm flipV="1">
            <a:off x="3878263" y="4852988"/>
            <a:ext cx="401637" cy="1460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1" name="Line 16"/>
          <p:cNvSpPr>
            <a:spLocks noChangeShapeType="1"/>
          </p:cNvSpPr>
          <p:nvPr/>
        </p:nvSpPr>
        <p:spPr bwMode="auto">
          <a:xfrm flipV="1">
            <a:off x="2344738" y="2114550"/>
            <a:ext cx="365125" cy="4603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2" name="Text Box 5"/>
          <p:cNvSpPr txBox="1">
            <a:spLocks noChangeArrowheads="1"/>
          </p:cNvSpPr>
          <p:nvPr/>
        </p:nvSpPr>
        <p:spPr bwMode="auto">
          <a:xfrm>
            <a:off x="4279900" y="4597400"/>
            <a:ext cx="270192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b.obj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F(): </a:t>
            </a:r>
            <a:r>
              <a:rPr lang="cs-CZ" altLang="en-US" sz="1200" b="0" dirty="0">
                <a:latin typeface="Arial" charset="0"/>
              </a:rPr>
              <a:t>01010000 11010111 11010111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i="1" dirty="0"/>
              <a:t>export</a:t>
            </a:r>
            <a:r>
              <a:rPr lang="en-US" altLang="en-US" sz="1200" dirty="0"/>
              <a:t> F(</a:t>
            </a:r>
            <a:r>
              <a:rPr lang="cs-CZ" altLang="en-US" sz="1200" dirty="0"/>
              <a:t>)</a:t>
            </a:r>
            <a:r>
              <a:rPr lang="en-US" altLang="en-US" sz="1200" dirty="0"/>
              <a:t> </a:t>
            </a:r>
            <a:endParaRPr lang="cs-CZ" altLang="en-US" sz="1200" dirty="0">
              <a:solidFill>
                <a:srgbClr val="FF0000"/>
              </a:solidFill>
            </a:endParaRPr>
          </a:p>
        </p:txBody>
      </p:sp>
      <p:sp>
        <p:nvSpPr>
          <p:cNvPr id="53263" name="Text Box 12"/>
          <p:cNvSpPr txBox="1">
            <a:spLocks noChangeArrowheads="1"/>
          </p:cNvSpPr>
          <p:nvPr/>
        </p:nvSpPr>
        <p:spPr bwMode="auto">
          <a:xfrm>
            <a:off x="2709863" y="1968500"/>
            <a:ext cx="1143000" cy="328613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 dirty="0">
                <a:latin typeface="Arial" charset="0"/>
              </a:rPr>
              <a:t>Compiler 	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3264" name="Text Box 12"/>
          <p:cNvSpPr txBox="1">
            <a:spLocks noChangeArrowheads="1"/>
          </p:cNvSpPr>
          <p:nvPr/>
        </p:nvSpPr>
        <p:spPr bwMode="auto">
          <a:xfrm>
            <a:off x="2709863" y="4852988"/>
            <a:ext cx="1143000" cy="328612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 dirty="0">
                <a:latin typeface="Arial" charset="0"/>
              </a:rPr>
              <a:t>Compiler 	</a:t>
            </a:r>
            <a:endParaRPr lang="en-US" altLang="en-US" sz="1400" dirty="0">
              <a:latin typeface="Arial" charset="0"/>
            </a:endParaRPr>
          </a:p>
        </p:txBody>
      </p:sp>
      <p:sp>
        <p:nvSpPr>
          <p:cNvPr id="53265" name="Text Box 25"/>
          <p:cNvSpPr txBox="1">
            <a:spLocks noChangeArrowheads="1"/>
          </p:cNvSpPr>
          <p:nvPr/>
        </p:nvSpPr>
        <p:spPr bwMode="auto">
          <a:xfrm>
            <a:off x="4681538" y="3502025"/>
            <a:ext cx="762000" cy="338138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tabLst>
                <a:tab pos="1525588" algn="r"/>
              </a:tabLst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tabLst>
                <a:tab pos="1525588" algn="r"/>
              </a:tabLs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tabLst>
                <a:tab pos="1525588" algn="r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tabLst>
                <a:tab pos="1525588" algn="r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en-US" sz="1400">
                <a:latin typeface="Arial" charset="0"/>
              </a:rPr>
              <a:t>Linker</a:t>
            </a:r>
            <a:endParaRPr lang="en-US" altLang="en-US" sz="1400">
              <a:latin typeface="Arial" charset="0"/>
            </a:endParaRPr>
          </a:p>
        </p:txBody>
      </p:sp>
      <p:sp>
        <p:nvSpPr>
          <p:cNvPr id="53267" name="Line 10"/>
          <p:cNvSpPr>
            <a:spLocks noChangeShapeType="1"/>
          </p:cNvSpPr>
          <p:nvPr/>
        </p:nvSpPr>
        <p:spPr bwMode="auto">
          <a:xfrm flipV="1">
            <a:off x="5156200" y="3867150"/>
            <a:ext cx="46038" cy="76676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8" name="Line 10"/>
          <p:cNvSpPr>
            <a:spLocks noChangeShapeType="1"/>
          </p:cNvSpPr>
          <p:nvPr/>
        </p:nvSpPr>
        <p:spPr bwMode="auto">
          <a:xfrm flipV="1">
            <a:off x="5448300" y="3638550"/>
            <a:ext cx="474663" cy="4603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9" name="Line 16"/>
          <p:cNvSpPr>
            <a:spLocks noChangeShapeType="1"/>
          </p:cNvSpPr>
          <p:nvPr/>
        </p:nvSpPr>
        <p:spPr bwMode="auto">
          <a:xfrm flipV="1">
            <a:off x="2344738" y="2260600"/>
            <a:ext cx="401637" cy="849313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0" name="Line 16"/>
          <p:cNvSpPr>
            <a:spLocks noChangeShapeType="1"/>
          </p:cNvSpPr>
          <p:nvPr/>
        </p:nvSpPr>
        <p:spPr bwMode="auto">
          <a:xfrm>
            <a:off x="2344738" y="4159250"/>
            <a:ext cx="365125" cy="693738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922963" y="3084552"/>
            <a:ext cx="2701925" cy="110799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•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>
                <a:latin typeface="Arial" charset="0"/>
              </a:rPr>
              <a:t>p.exe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b="0" dirty="0">
                <a:latin typeface="Arial" charset="0"/>
              </a:rPr>
              <a:t>F(): </a:t>
            </a:r>
            <a:r>
              <a:rPr lang="cs-CZ" altLang="en-US" sz="1200" b="0" dirty="0">
                <a:latin typeface="Arial" charset="0"/>
              </a:rPr>
              <a:t>01010000 11010111 11010111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b="0" dirty="0">
                <a:latin typeface="Arial" charset="0"/>
              </a:rPr>
              <a:t>main: </a:t>
            </a:r>
            <a:r>
              <a:rPr lang="cs-CZ" altLang="en-US" sz="1200" b="0" dirty="0">
                <a:latin typeface="Arial" charset="0"/>
              </a:rPr>
              <a:t>11010111 01010000 11010111</a:t>
            </a:r>
            <a:endParaRPr lang="en-US" altLang="en-US" sz="12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i="1" dirty="0"/>
              <a:t>export </a:t>
            </a:r>
            <a:r>
              <a:rPr lang="en-US" altLang="en-US" sz="1200" dirty="0"/>
              <a:t>main</a:t>
            </a:r>
          </a:p>
        </p:txBody>
      </p:sp>
    </p:spTree>
    <p:extLst>
      <p:ext uri="{BB962C8B-B14F-4D97-AF65-F5344CB8AC3E}">
        <p14:creationId xmlns:p14="http://schemas.microsoft.com/office/powerpoint/2010/main" val="142139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declarations</a:t>
            </a:r>
            <a:endParaRPr lang="cs-CZ" altLang="en-US" dirty="0"/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Every name must be declared </a:t>
            </a:r>
            <a:r>
              <a:rPr lang="en-US" altLang="en-US" b="1" dirty="0"/>
              <a:t>before </a:t>
            </a:r>
            <a:r>
              <a:rPr lang="en-US" altLang="en-US" dirty="0"/>
              <a:t>its first use</a:t>
            </a:r>
            <a:endParaRPr lang="cs-CZ" altLang="en-US" dirty="0"/>
          </a:p>
          <a:p>
            <a:pPr lvl="1"/>
            <a:r>
              <a:rPr lang="en-US" altLang="en-US" dirty="0"/>
              <a:t>In every </a:t>
            </a:r>
            <a:r>
              <a:rPr lang="en-US" altLang="en-US" i="1" dirty="0"/>
              <a:t>translation unit </a:t>
            </a:r>
            <a:r>
              <a:rPr lang="en-US" altLang="en-US" dirty="0"/>
              <a:t>which uses it</a:t>
            </a:r>
          </a:p>
          <a:p>
            <a:pPr lvl="1"/>
            <a:r>
              <a:rPr lang="en-US" altLang="en-US" dirty="0"/>
              <a:t>“Before” refers to the text produced by inclusion and conditional compilation directives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Special handling of member function bodies</a:t>
            </a:r>
            <a:endParaRPr lang="cs-CZ" altLang="en-US" dirty="0"/>
          </a:p>
          <a:p>
            <a:pPr lvl="1"/>
            <a:r>
              <a:rPr lang="en-US" altLang="en-US" dirty="0"/>
              <a:t>Compilation of the body of a member function...</a:t>
            </a:r>
          </a:p>
          <a:p>
            <a:pPr lvl="2"/>
            <a:r>
              <a:rPr lang="en-US" altLang="en-US" dirty="0"/>
              <a:t>if the body is present inside its class definition</a:t>
            </a:r>
          </a:p>
          <a:p>
            <a:pPr lvl="1"/>
            <a:r>
              <a:rPr lang="en-US" altLang="en-US" dirty="0"/>
              <a:t>... is delayed to the end of its class definition</a:t>
            </a:r>
          </a:p>
          <a:p>
            <a:pPr lvl="2"/>
            <a:r>
              <a:rPr lang="en-US" altLang="en-US" dirty="0"/>
              <a:t>thus, declarations of all class members are visible to the body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The placement of declaration defines the scope of the name</a:t>
            </a:r>
          </a:p>
          <a:p>
            <a:pPr lvl="1"/>
            <a:r>
              <a:rPr lang="en-US" altLang="en-US" dirty="0"/>
              <a:t>A declaration always uses an unqualified name</a:t>
            </a:r>
          </a:p>
          <a:p>
            <a:pPr lvl="1"/>
            <a:r>
              <a:rPr lang="en-US" altLang="en-US" dirty="0"/>
              <a:t>The definition of a previously declared item may use qualified name</a:t>
            </a:r>
          </a:p>
          <a:p>
            <a:pPr lvl="2"/>
            <a:r>
              <a:rPr lang="en-US" altLang="en-US" dirty="0"/>
              <a:t>Member function definitions outside its class</a:t>
            </a:r>
          </a:p>
          <a:p>
            <a:pPr lvl="2"/>
            <a:r>
              <a:rPr lang="en-US" altLang="en-US" dirty="0"/>
              <a:t>Namespace member definitions outside its namespace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Exception: Friend functions</a:t>
            </a:r>
          </a:p>
          <a:p>
            <a:pPr lvl="1"/>
            <a:r>
              <a:rPr lang="en-US" altLang="en-US" dirty="0"/>
              <a:t>Friend function declaration inside a class declares the name outside the class (if not already declared)</a:t>
            </a:r>
          </a:p>
          <a:p>
            <a:pPr lvl="1"/>
            <a:r>
              <a:rPr lang="en-US" altLang="en-US" dirty="0"/>
              <a:t>Beware: There are some consequences </a:t>
            </a:r>
            <a:r>
              <a:rPr lang="en-US" altLang="en-US" dirty="0" err="1"/>
              <a:t>wrt</a:t>
            </a:r>
            <a:r>
              <a:rPr lang="en-US" altLang="en-US" dirty="0"/>
              <a:t>. Argument-Dependent Lookup</a:t>
            </a:r>
          </a:p>
        </p:txBody>
      </p:sp>
    </p:spTree>
    <p:extLst>
      <p:ext uri="{BB962C8B-B14F-4D97-AF65-F5344CB8AC3E}">
        <p14:creationId xmlns:p14="http://schemas.microsoft.com/office/powerpoint/2010/main" val="88410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declarations</a:t>
            </a:r>
            <a:endParaRPr lang="cs-CZ" altLang="en-US" dirty="0"/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/>
            <a:r>
              <a:rPr lang="en-US" altLang="en-US" dirty="0"/>
              <a:t>class C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 </a:t>
            </a:r>
            <a:r>
              <a:rPr lang="cs-CZ" altLang="en-US" dirty="0">
                <a:solidFill>
                  <a:srgbClr val="FF0000"/>
                </a:solidFill>
              </a:rPr>
              <a:t>D </a:t>
            </a:r>
            <a:r>
              <a:rPr lang="en-US" altLang="en-US" dirty="0"/>
              <a:t>f1();	// </a:t>
            </a:r>
            <a:r>
              <a:rPr lang="en-US" altLang="en-US" dirty="0">
                <a:solidFill>
                  <a:srgbClr val="FF0000"/>
                </a:solidFill>
              </a:rPr>
              <a:t>error</a:t>
            </a:r>
            <a:r>
              <a:rPr lang="en-US" altLang="en-US" dirty="0"/>
              <a:t>: </a:t>
            </a:r>
            <a:r>
              <a:rPr lang="cs-CZ" altLang="en-US" dirty="0"/>
              <a:t>D </a:t>
            </a:r>
            <a:r>
              <a:rPr lang="en-US" altLang="en-US" dirty="0"/>
              <a:t>not declared </a:t>
            </a:r>
            <a:r>
              <a:rPr lang="cs-CZ" altLang="en-US" dirty="0"/>
              <a:t>yet</a:t>
            </a:r>
            <a:endParaRPr lang="en-US" altLang="en-US" dirty="0"/>
          </a:p>
          <a:p>
            <a:pPr lvl="4"/>
            <a:r>
              <a:rPr lang="en-US" altLang="en-US" dirty="0"/>
              <a:t>   </a:t>
            </a:r>
            <a:r>
              <a:rPr lang="en-US" altLang="en-US" dirty="0" err="1"/>
              <a:t>int</a:t>
            </a:r>
            <a:r>
              <a:rPr lang="en-US" altLang="en-US" dirty="0"/>
              <a:t> f2() { </a:t>
            </a:r>
            <a:r>
              <a:rPr lang="cs-CZ" altLang="en-US" dirty="0">
                <a:solidFill>
                  <a:srgbClr val="FF0000"/>
                </a:solidFill>
              </a:rPr>
              <a:t>D </a:t>
            </a:r>
            <a:r>
              <a:rPr lang="en-US" altLang="en-US" dirty="0"/>
              <a:t>x; return x.f3(); }	  // OK, compilation delayed</a:t>
            </a:r>
          </a:p>
          <a:p>
            <a:pPr lvl="4"/>
            <a:r>
              <a:rPr lang="en-US" altLang="en-US" dirty="0"/>
              <a:t>   class </a:t>
            </a:r>
            <a:r>
              <a:rPr lang="cs-CZ" altLang="en-US" dirty="0">
                <a:solidFill>
                  <a:srgbClr val="FF0000"/>
                </a:solidFill>
              </a:rPr>
              <a:t>D </a:t>
            </a:r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public:</a:t>
            </a:r>
          </a:p>
          <a:p>
            <a:pPr lvl="4"/>
            <a:r>
              <a:rPr lang="en-US" altLang="en-US" dirty="0"/>
              <a:t>      </a:t>
            </a:r>
            <a:r>
              <a:rPr lang="en-US" altLang="en-US" dirty="0" err="1"/>
              <a:t>int</a:t>
            </a:r>
            <a:r>
              <a:rPr lang="en-US" altLang="en-US" dirty="0"/>
              <a:t> f3();</a:t>
            </a:r>
          </a:p>
          <a:p>
            <a:pPr lvl="4"/>
            <a:r>
              <a:rPr lang="en-US" altLang="en-US" dirty="0"/>
              <a:t>   };</a:t>
            </a:r>
          </a:p>
          <a:p>
            <a:pPr lvl="4"/>
            <a:r>
              <a:rPr lang="en-US" altLang="en-US" dirty="0"/>
              <a:t>   friend C f4();	// declares global </a:t>
            </a:r>
            <a:r>
              <a:rPr lang="en-US" altLang="en-US" dirty="0">
                <a:solidFill>
                  <a:srgbClr val="FF0000"/>
                </a:solidFill>
              </a:rPr>
              <a:t>f4 </a:t>
            </a:r>
            <a:r>
              <a:rPr lang="en-US" altLang="en-US" dirty="0"/>
              <a:t>and makes it a friend</a:t>
            </a:r>
            <a:endParaRPr lang="en-US" altLang="en-US" dirty="0">
              <a:solidFill>
                <a:srgbClr val="FF0000"/>
              </a:solidFill>
            </a:endParaRPr>
          </a:p>
          <a:p>
            <a:pPr lvl="4"/>
            <a:r>
              <a:rPr lang="en-US" altLang="en-US" dirty="0"/>
              <a:t>private: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dirty="0" err="1"/>
              <a:t>int</a:t>
            </a:r>
            <a:r>
              <a:rPr lang="en-US" altLang="en-US" dirty="0"/>
              <a:t> m_;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C::</a:t>
            </a:r>
            <a:r>
              <a:rPr lang="cs-CZ" altLang="en-US" dirty="0">
                <a:solidFill>
                  <a:srgbClr val="FF0000"/>
                </a:solidFill>
              </a:rPr>
              <a:t>D </a:t>
            </a:r>
            <a:r>
              <a:rPr lang="en-US" altLang="en-US" dirty="0"/>
              <a:t>C::f1() { return </a:t>
            </a:r>
            <a:r>
              <a:rPr lang="cs-CZ" altLang="en-US" dirty="0"/>
              <a:t>D</a:t>
            </a:r>
            <a:r>
              <a:rPr lang="en-US" altLang="en-US" dirty="0"/>
              <a:t>{}; }	// qualified name C::</a:t>
            </a:r>
            <a:r>
              <a:rPr lang="cs-CZ" altLang="en-US" dirty="0"/>
              <a:t>D </a:t>
            </a:r>
            <a:r>
              <a:rPr lang="en-US" altLang="en-US" dirty="0"/>
              <a:t>required outside C</a:t>
            </a:r>
          </a:p>
          <a:p>
            <a:pPr lvl="4"/>
            <a:r>
              <a:rPr lang="en-US" altLang="en-US" dirty="0" err="1"/>
              <a:t>int</a:t>
            </a:r>
            <a:r>
              <a:rPr lang="en-US" altLang="en-US" dirty="0"/>
              <a:t> C::</a:t>
            </a:r>
            <a:r>
              <a:rPr lang="cs-CZ" altLang="en-US" dirty="0"/>
              <a:t>D</a:t>
            </a:r>
            <a:r>
              <a:rPr lang="en-US" altLang="en-US" dirty="0"/>
              <a:t>::f3() { return 0; }	// this could be static member function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>
                <a:solidFill>
                  <a:srgbClr val="FF0000"/>
                </a:solidFill>
              </a:rPr>
              <a:t>C::f5</a:t>
            </a:r>
            <a:r>
              <a:rPr lang="en-US" altLang="en-US" dirty="0"/>
              <a:t>() {}	// </a:t>
            </a:r>
            <a:r>
              <a:rPr lang="en-US" altLang="en-US" dirty="0">
                <a:solidFill>
                  <a:srgbClr val="FF0000"/>
                </a:solidFill>
              </a:rPr>
              <a:t>error</a:t>
            </a:r>
            <a:r>
              <a:rPr lang="en-US" altLang="en-US" dirty="0"/>
              <a:t>: cannot declare outside the required scope</a:t>
            </a:r>
          </a:p>
          <a:p>
            <a:pPr lvl="4"/>
            <a:r>
              <a:rPr lang="en-US" altLang="en-US" dirty="0"/>
              <a:t>C f4() { C x; </a:t>
            </a:r>
            <a:r>
              <a:rPr lang="en-US" altLang="en-US" dirty="0" err="1"/>
              <a:t>x.m</a:t>
            </a:r>
            <a:r>
              <a:rPr lang="en-US" altLang="en-US" dirty="0"/>
              <a:t>_ = 1; return x; }	// friends may access private members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6970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7048</TotalTime>
  <Words>2773</Words>
  <Application>Microsoft Office PowerPoint</Application>
  <PresentationFormat>On-screen Show (4:3)</PresentationFormat>
  <Paragraphs>431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Consolas</vt:lpstr>
      <vt:lpstr>Courier New</vt:lpstr>
      <vt:lpstr>Wingdings</vt:lpstr>
      <vt:lpstr>Wingdings 3</vt:lpstr>
      <vt:lpstr>CZ_Origin</vt:lpstr>
      <vt:lpstr>EN_Origin</vt:lpstr>
      <vt:lpstr>Declarations and definitions</vt:lpstr>
      <vt:lpstr>Declarations and definitions</vt:lpstr>
      <vt:lpstr>Declarations and definitions</vt:lpstr>
      <vt:lpstr>ODR #1 violation</vt:lpstr>
      <vt:lpstr>ODR #1 protection</vt:lpstr>
      <vt:lpstr>ODR #2 violation</vt:lpstr>
      <vt:lpstr>ODR #2 protection</vt:lpstr>
      <vt:lpstr>Placement of declarations</vt:lpstr>
      <vt:lpstr>Placement of declarations</vt:lpstr>
      <vt:lpstr>Placement of definitions</vt:lpstr>
      <vt:lpstr>Cyclic references in code</vt:lpstr>
      <vt:lpstr>Cyclic references in code</vt:lpstr>
      <vt:lpstr>Cyclic references between headers</vt:lpstr>
      <vt:lpstr>Cyclic references between headers</vt:lpstr>
      <vt:lpstr>Cyclic references between headers</vt:lpstr>
      <vt:lpstr>Cyclic references between classes – solved with .cpp files</vt:lpstr>
      <vt:lpstr>Cyclic references between classes – solved with more .hpp files</vt:lpstr>
      <vt:lpstr>Cyclic references between templates – solved with more .hpp files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778</cp:revision>
  <dcterms:created xsi:type="dcterms:W3CDTF">2012-09-19T18:13:04Z</dcterms:created>
  <dcterms:modified xsi:type="dcterms:W3CDTF">2021-03-09T12:16:56Z</dcterms:modified>
</cp:coreProperties>
</file>