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4" r:id="rId6"/>
    <p:sldId id="267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4D78D-ED5A-4941-A943-F5983F1B6C63}" v="5" dt="2022-02-18T12:17:20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7DA6-F4C8-4735-B31B-05DED8BF0BF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2A786-E030-4191-86D0-9233F10BC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7455" y="3085765"/>
            <a:ext cx="10986811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923" y="990600"/>
            <a:ext cx="10653003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923" y="2495445"/>
            <a:ext cx="10653003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27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7431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26356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9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045" y="314885"/>
            <a:ext cx="11907913" cy="426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798991"/>
            <a:ext cx="11907913" cy="5965795"/>
          </a:xfrm>
        </p:spPr>
        <p:txBody>
          <a:bodyPr/>
          <a:lstStyle>
            <a:lvl1pPr>
              <a:defRPr b="1" i="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9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603529" y="5141974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5" y="3036573"/>
            <a:ext cx="1065300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4925" y="4541417"/>
            <a:ext cx="1065300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9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4924" y="2228003"/>
            <a:ext cx="51993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709" y="2228004"/>
            <a:ext cx="5210216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2959" y="2228003"/>
            <a:ext cx="479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924" y="2926052"/>
            <a:ext cx="5199369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25745" y="2228003"/>
            <a:ext cx="480218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21021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4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7457" y="599726"/>
            <a:ext cx="10984943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603529" y="5141973"/>
            <a:ext cx="10984943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137" y="5262296"/>
            <a:ext cx="4715500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99" y="601200"/>
            <a:ext cx="109872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687103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7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923" y="4693389"/>
            <a:ext cx="10653003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7458" y="599725"/>
            <a:ext cx="10984941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923" y="5260127"/>
            <a:ext cx="10653003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12436" y="5956137"/>
            <a:ext cx="2844800" cy="365125"/>
          </a:xfrm>
          <a:prstGeom prst="rect">
            <a:avLst/>
          </a:prstGeom>
        </p:spPr>
        <p:txBody>
          <a:bodyPr/>
          <a:lstStyle/>
          <a:p>
            <a:fld id="{7536ECA1-E560-42AD-B29A-08B2AF90ECE9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74924" y="5951811"/>
            <a:ext cx="649411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00635" y="5956137"/>
            <a:ext cx="1027291" cy="365125"/>
          </a:xfrm>
          <a:prstGeom prst="rect">
            <a:avLst/>
          </a:prstGeom>
        </p:spPr>
        <p:txBody>
          <a:bodyPr/>
          <a:lstStyle/>
          <a:p>
            <a:fld id="{FDC73FAE-381C-4DF4-A390-5EEC41500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3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3" y="323289"/>
            <a:ext cx="11907236" cy="426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3" y="843177"/>
            <a:ext cx="11907236" cy="591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1733" y="125538"/>
            <a:ext cx="3776279" cy="1155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272687" y="133137"/>
            <a:ext cx="3776279" cy="12114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07210" y="133136"/>
            <a:ext cx="3776279" cy="10040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150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 cap="none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" panose="05000000000000000000" pitchFamily="2" charset="2"/>
        <a:buChar char="v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5529" y="689972"/>
            <a:ext cx="11536471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Roboto" pitchFamily="2" charset="0"/>
                <a:ea typeface="Roboto" pitchFamily="2" charset="0"/>
              </a:rPr>
              <a:t>Ro</a:t>
            </a:r>
            <a:r>
              <a:rPr lang="cs-CZ" sz="4000" b="1" dirty="0">
                <a:latin typeface="Roboto" pitchFamily="2" charset="0"/>
                <a:ea typeface="Roboto" pitchFamily="2" charset="0"/>
              </a:rPr>
              <a:t>čníkové </a:t>
            </a:r>
            <a:r>
              <a:rPr lang="en-US" sz="4000" b="1" dirty="0">
                <a:latin typeface="Roboto" pitchFamily="2" charset="0"/>
                <a:ea typeface="Roboto" pitchFamily="2" charset="0"/>
              </a:rPr>
              <a:t>a</a:t>
            </a:r>
            <a:r>
              <a:rPr lang="cs-CZ" sz="4000" b="1" dirty="0">
                <a:latin typeface="Roboto" pitchFamily="2" charset="0"/>
                <a:ea typeface="Roboto" pitchFamily="2" charset="0"/>
              </a:rPr>
              <a:t> bakalářské projekty</a:t>
            </a:r>
            <a:r>
              <a:rPr lang="cs-CZ" sz="4000" dirty="0">
                <a:latin typeface="Roboto" pitchFamily="2" charset="0"/>
                <a:ea typeface="Roboto" pitchFamily="2" charset="0"/>
              </a:rPr>
              <a:t> </a:t>
            </a:r>
            <a:r>
              <a:rPr lang="en-US" sz="4000" dirty="0">
                <a:latin typeface="Roboto" pitchFamily="2" charset="0"/>
                <a:ea typeface="Roboto" pitchFamily="2" charset="0"/>
              </a:rPr>
              <a:t/>
            </a:r>
            <a:br>
              <a:rPr lang="en-US" sz="4000" dirty="0">
                <a:latin typeface="Roboto" pitchFamily="2" charset="0"/>
                <a:ea typeface="Roboto" pitchFamily="2" charset="0"/>
              </a:rPr>
            </a:br>
            <a:r>
              <a:rPr lang="cs-CZ" sz="3200" dirty="0">
                <a:latin typeface="Roboto" pitchFamily="2" charset="0"/>
                <a:ea typeface="Roboto" pitchFamily="2" charset="0"/>
              </a:rPr>
              <a:t>Kated</a:t>
            </a:r>
            <a:r>
              <a:rPr lang="en-US" sz="3200" dirty="0" err="1">
                <a:latin typeface="Roboto" pitchFamily="2" charset="0"/>
                <a:ea typeface="Roboto" pitchFamily="2" charset="0"/>
              </a:rPr>
              <a:t>ra</a:t>
            </a:r>
            <a:r>
              <a:rPr lang="cs-CZ" sz="3200" dirty="0">
                <a:latin typeface="Roboto" pitchFamily="2" charset="0"/>
                <a:ea typeface="Roboto" pitchFamily="2" charset="0"/>
              </a:rPr>
              <a:t> softwarového inženýrství</a:t>
            </a:r>
            <a:endParaRPr lang="en-US" sz="3200" b="1" dirty="0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8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en-US" dirty="0"/>
              <a:t>v</a:t>
            </a:r>
            <a:r>
              <a:rPr lang="cs-CZ" dirty="0"/>
              <a:t>ý</a:t>
            </a:r>
            <a:r>
              <a:rPr lang="en-US" dirty="0" err="1"/>
              <a:t>voj</a:t>
            </a:r>
            <a:r>
              <a:rPr lang="en-US" dirty="0"/>
              <a:t> </a:t>
            </a:r>
            <a:r>
              <a:rPr lang="cs-CZ" dirty="0"/>
              <a:t>software, aplikace softwarového inženýrství, </a:t>
            </a:r>
            <a:r>
              <a:rPr lang="cs-CZ"/>
              <a:t>data science</a:t>
            </a:r>
            <a:endParaRPr lang="cs-CZ" dirty="0"/>
          </a:p>
          <a:p>
            <a:pPr lvl="1"/>
            <a:r>
              <a:rPr lang="cs-CZ" dirty="0"/>
              <a:t>multimedia (vyhledávače), podobnostní modelování</a:t>
            </a:r>
          </a:p>
          <a:p>
            <a:pPr lvl="1"/>
            <a:r>
              <a:rPr lang="cs-CZ" dirty="0"/>
              <a:t>otevřená data</a:t>
            </a:r>
          </a:p>
          <a:p>
            <a:pPr lvl="1"/>
            <a:r>
              <a:rPr lang="cs-CZ" dirty="0"/>
              <a:t>grafové a multi-modální databáze (sociální sítě)</a:t>
            </a:r>
          </a:p>
          <a:p>
            <a:pPr lvl="1"/>
            <a:r>
              <a:rPr lang="cs-CZ" dirty="0"/>
              <a:t>doporučovací systémy</a:t>
            </a:r>
          </a:p>
          <a:p>
            <a:pPr lvl="1"/>
            <a:r>
              <a:rPr lang="cs-CZ" dirty="0"/>
              <a:t>desktop, webové i mobilní platformy</a:t>
            </a:r>
          </a:p>
          <a:p>
            <a:pPr lvl="1"/>
            <a:r>
              <a:rPr lang="cs-CZ" dirty="0"/>
              <a:t>paralelní a vysoce výkonné systémy</a:t>
            </a:r>
          </a:p>
          <a:p>
            <a:r>
              <a:rPr lang="cs-CZ" dirty="0"/>
              <a:t>bioinformatika</a:t>
            </a:r>
          </a:p>
          <a:p>
            <a:r>
              <a:rPr lang="cs-CZ" dirty="0"/>
              <a:t>HW-related projekty </a:t>
            </a:r>
            <a:r>
              <a:rPr lang="cs-CZ" b="0" dirty="0"/>
              <a:t>(GPU)</a:t>
            </a:r>
          </a:p>
          <a:p>
            <a:pPr lvl="1"/>
            <a:r>
              <a:rPr lang="cs-CZ" dirty="0"/>
              <a:t>vlastní GPU+CPU cluster</a:t>
            </a:r>
          </a:p>
          <a:p>
            <a:r>
              <a:rPr lang="cs-CZ" dirty="0"/>
              <a:t>techniky strojového učení </a:t>
            </a:r>
            <a:r>
              <a:rPr lang="cs-CZ" b="0" dirty="0"/>
              <a:t>(hluboké sítě, apod.)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cs-CZ"/>
              <a:t>émata na KSI obecně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6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en-US" dirty="0"/>
              <a:t>open-source </a:t>
            </a:r>
            <a:r>
              <a:rPr lang="en-US" dirty="0" err="1"/>
              <a:t>nástroje</a:t>
            </a:r>
            <a:r>
              <a:rPr lang="en-US" dirty="0"/>
              <a:t> pro </a:t>
            </a:r>
            <a:r>
              <a:rPr lang="en-US" dirty="0" err="1"/>
              <a:t>práci</a:t>
            </a:r>
            <a:r>
              <a:rPr lang="en-US" dirty="0"/>
              <a:t> s </a:t>
            </a:r>
            <a:r>
              <a:rPr lang="en-US" dirty="0" err="1"/>
              <a:t>otevřenými</a:t>
            </a:r>
            <a:r>
              <a:rPr lang="en-US" dirty="0"/>
              <a:t> </a:t>
            </a:r>
            <a:r>
              <a:rPr lang="en-US" dirty="0" err="1"/>
              <a:t>daty</a:t>
            </a:r>
            <a:endParaRPr lang="en-US" dirty="0"/>
          </a:p>
          <a:p>
            <a:pPr lvl="1"/>
            <a:r>
              <a:rPr lang="en-US" dirty="0" err="1"/>
              <a:t>vizualizace</a:t>
            </a:r>
            <a:r>
              <a:rPr lang="en-US" dirty="0"/>
              <a:t> </a:t>
            </a:r>
            <a:r>
              <a:rPr lang="en-US" dirty="0" err="1"/>
              <a:t>historie</a:t>
            </a:r>
            <a:r>
              <a:rPr lang="en-US" dirty="0"/>
              <a:t> </a:t>
            </a:r>
            <a:r>
              <a:rPr lang="en-US" dirty="0" err="1"/>
              <a:t>osídlování</a:t>
            </a:r>
            <a:r>
              <a:rPr lang="en-US" dirty="0"/>
              <a:t> ČR</a:t>
            </a:r>
          </a:p>
          <a:p>
            <a:pPr lvl="1"/>
            <a:r>
              <a:rPr lang="en-US" dirty="0" err="1"/>
              <a:t>aplikace</a:t>
            </a:r>
            <a:r>
              <a:rPr lang="en-US" dirty="0"/>
              <a:t> pro </a:t>
            </a:r>
            <a:r>
              <a:rPr lang="en-US" dirty="0" err="1"/>
              <a:t>výuku</a:t>
            </a:r>
            <a:r>
              <a:rPr lang="en-US" dirty="0"/>
              <a:t> </a:t>
            </a:r>
            <a:r>
              <a:rPr lang="en-US" dirty="0" err="1"/>
              <a:t>dějepisu</a:t>
            </a:r>
            <a:r>
              <a:rPr lang="en-US" dirty="0"/>
              <a:t> </a:t>
            </a:r>
            <a:r>
              <a:rPr lang="en-US" dirty="0" err="1"/>
              <a:t>apod</a:t>
            </a:r>
            <a:r>
              <a:rPr lang="en-US" dirty="0"/>
              <a:t>. </a:t>
            </a:r>
            <a:endParaRPr lang="cs-CZ" dirty="0"/>
          </a:p>
          <a:p>
            <a:pPr lvl="2"/>
            <a:r>
              <a:rPr lang="en-US" dirty="0" err="1"/>
              <a:t>události</a:t>
            </a:r>
            <a:r>
              <a:rPr lang="en-US" dirty="0"/>
              <a:t> </a:t>
            </a:r>
            <a:r>
              <a:rPr lang="en-US" dirty="0" err="1"/>
              <a:t>světových</a:t>
            </a:r>
            <a:r>
              <a:rPr lang="en-US" dirty="0"/>
              <a:t> </a:t>
            </a:r>
            <a:r>
              <a:rPr lang="en-US" dirty="0" err="1"/>
              <a:t>válek</a:t>
            </a:r>
            <a:r>
              <a:rPr lang="en-US" dirty="0"/>
              <a:t>, </a:t>
            </a:r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Vincenta</a:t>
            </a:r>
            <a:r>
              <a:rPr lang="en-US" dirty="0"/>
              <a:t> van </a:t>
            </a:r>
            <a:r>
              <a:rPr lang="en-US" dirty="0" err="1"/>
              <a:t>Gogha</a:t>
            </a:r>
            <a:r>
              <a:rPr lang="en-US" dirty="0"/>
              <a:t>, </a:t>
            </a:r>
            <a:r>
              <a:rPr lang="en-US" dirty="0" err="1"/>
              <a:t>přestupy</a:t>
            </a:r>
            <a:r>
              <a:rPr lang="en-US" dirty="0"/>
              <a:t> </a:t>
            </a:r>
            <a:r>
              <a:rPr lang="en-US" dirty="0" err="1"/>
              <a:t>fotbalistů</a:t>
            </a:r>
            <a:r>
              <a:rPr lang="en-US" dirty="0"/>
              <a:t> </a:t>
            </a:r>
            <a:r>
              <a:rPr lang="en-US" dirty="0" err="1"/>
              <a:t>mezi</a:t>
            </a:r>
            <a:r>
              <a:rPr lang="en-US" dirty="0"/>
              <a:t> </a:t>
            </a:r>
            <a:r>
              <a:rPr lang="en-US" dirty="0" err="1"/>
              <a:t>kluby</a:t>
            </a:r>
            <a:r>
              <a:rPr lang="en-US" dirty="0"/>
              <a:t>, …</a:t>
            </a:r>
          </a:p>
          <a:p>
            <a:r>
              <a:rPr lang="en-US" dirty="0" err="1"/>
              <a:t>úspěšné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využity</a:t>
            </a:r>
            <a:r>
              <a:rPr lang="en-US" dirty="0"/>
              <a:t> </a:t>
            </a:r>
            <a:r>
              <a:rPr lang="en-US" dirty="0" err="1"/>
              <a:t>na</a:t>
            </a:r>
            <a:endParaRPr lang="en-US" dirty="0"/>
          </a:p>
          <a:p>
            <a:pPr lvl="1"/>
            <a:r>
              <a:rPr lang="en-US" dirty="0"/>
              <a:t>https://data.gov.cz</a:t>
            </a:r>
            <a:endParaRPr lang="cs-CZ" dirty="0"/>
          </a:p>
          <a:p>
            <a:pPr lvl="2"/>
            <a:r>
              <a:rPr lang="en-US" dirty="0" err="1"/>
              <a:t>oficiální</a:t>
            </a:r>
            <a:r>
              <a:rPr lang="en-US" dirty="0"/>
              <a:t> </a:t>
            </a:r>
            <a:r>
              <a:rPr lang="en-US" dirty="0" err="1"/>
              <a:t>doména</a:t>
            </a:r>
            <a:r>
              <a:rPr lang="en-US" dirty="0"/>
              <a:t> pro </a:t>
            </a:r>
            <a:r>
              <a:rPr lang="en-US" dirty="0" err="1"/>
              <a:t>otevřená</a:t>
            </a:r>
            <a:r>
              <a:rPr lang="en-US" dirty="0"/>
              <a:t> data ČR </a:t>
            </a:r>
          </a:p>
          <a:p>
            <a:pPr lvl="1"/>
            <a:r>
              <a:rPr lang="en-US" dirty="0"/>
              <a:t>https://wikidata.org</a:t>
            </a:r>
            <a:endParaRPr lang="cs-CZ" dirty="0"/>
          </a:p>
          <a:p>
            <a:pPr lvl="2"/>
            <a:r>
              <a:rPr lang="en-US" dirty="0" err="1"/>
              <a:t>komunitní</a:t>
            </a:r>
            <a:r>
              <a:rPr lang="en-US" dirty="0"/>
              <a:t> </a:t>
            </a:r>
            <a:r>
              <a:rPr lang="en-US" dirty="0" err="1"/>
              <a:t>databáze</a:t>
            </a:r>
            <a:r>
              <a:rPr lang="en-US" dirty="0"/>
              <a:t> </a:t>
            </a:r>
            <a:r>
              <a:rPr lang="en-US" dirty="0" err="1"/>
              <a:t>využívaná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Wikipedii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Google</a:t>
            </a:r>
            <a:br>
              <a:rPr lang="en-US" dirty="0"/>
            </a:br>
            <a:endParaRPr lang="en-US" dirty="0"/>
          </a:p>
          <a:p>
            <a:r>
              <a:rPr lang="en-US" b="0" dirty="0" err="1"/>
              <a:t>Kontakt</a:t>
            </a:r>
            <a:r>
              <a:rPr lang="en-US" b="0" dirty="0"/>
              <a:t>: </a:t>
            </a:r>
            <a:r>
              <a:rPr lang="en-US" dirty="0"/>
              <a:t>Martin </a:t>
            </a:r>
            <a:r>
              <a:rPr lang="en-US" dirty="0" err="1"/>
              <a:t>Nečaský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</a:t>
            </a:r>
            <a:endParaRPr lang="en-US" dirty="0"/>
          </a:p>
        </p:txBody>
      </p:sp>
      <p:pic>
        <p:nvPicPr>
          <p:cNvPr id="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82711" y="3922135"/>
            <a:ext cx="4107732" cy="2698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7;p13"/>
          <p:cNvPicPr preferRelativeResize="0"/>
          <p:nvPr/>
        </p:nvPicPr>
        <p:blipFill rotWithShape="1">
          <a:blip r:embed="rId3">
            <a:alphaModFix/>
          </a:blip>
          <a:srcRect r="7433"/>
          <a:stretch/>
        </p:blipFill>
        <p:spPr>
          <a:xfrm>
            <a:off x="8178290" y="817230"/>
            <a:ext cx="3623530" cy="2443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8;p13"/>
          <p:cNvPicPr preferRelativeResize="0"/>
          <p:nvPr/>
        </p:nvPicPr>
        <p:blipFill rotWithShape="1">
          <a:blip r:embed="rId4">
            <a:alphaModFix amt="48000"/>
          </a:blip>
          <a:srcRect t="2372"/>
          <a:stretch/>
        </p:blipFill>
        <p:spPr>
          <a:xfrm>
            <a:off x="8178290" y="848540"/>
            <a:ext cx="3802575" cy="261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2827" y="2798386"/>
            <a:ext cx="4635233" cy="3523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90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cs-CZ" dirty="0"/>
              <a:t>Webové p</a:t>
            </a:r>
            <a:r>
              <a:rPr lang="en-US" dirty="0" err="1"/>
              <a:t>luginy</a:t>
            </a:r>
            <a:endParaRPr lang="cs-CZ" dirty="0"/>
          </a:p>
          <a:p>
            <a:pPr lvl="1"/>
            <a:r>
              <a:rPr lang="cs-CZ" b="1" dirty="0"/>
              <a:t>Vizualizace </a:t>
            </a:r>
            <a:r>
              <a:rPr lang="en-US" b="1" dirty="0"/>
              <a:t>RNA </a:t>
            </a:r>
            <a:r>
              <a:rPr lang="cs-CZ" b="1" dirty="0"/>
              <a:t>struktury</a:t>
            </a:r>
            <a:endParaRPr lang="en-US" b="1" dirty="0"/>
          </a:p>
          <a:p>
            <a:pPr lvl="2"/>
            <a:r>
              <a:rPr lang="cs-CZ" dirty="0"/>
              <a:t>Bude využíváno v RNAcentral </a:t>
            </a:r>
          </a:p>
          <a:p>
            <a:pPr lvl="3"/>
            <a:r>
              <a:rPr lang="cs-CZ" dirty="0"/>
              <a:t>největší světový repozitář informace o RNA molekulách </a:t>
            </a:r>
          </a:p>
          <a:p>
            <a:pPr lvl="2"/>
            <a:r>
              <a:rPr lang="cs-CZ" dirty="0"/>
              <a:t>Ve spolupráci s Evropským bioinformatickým institutem a </a:t>
            </a:r>
            <a:r>
              <a:rPr lang="en-US" dirty="0"/>
              <a:t>Georgia State University</a:t>
            </a:r>
          </a:p>
          <a:p>
            <a:pPr lvl="1"/>
            <a:r>
              <a:rPr lang="cs-CZ" b="1" dirty="0"/>
              <a:t>Facelifting nástroje pro predikci aktivních míst proteinů</a:t>
            </a:r>
            <a:endParaRPr lang="en-US" b="1" dirty="0"/>
          </a:p>
          <a:p>
            <a:pPr lvl="2"/>
            <a:r>
              <a:rPr lang="cs-CZ" dirty="0"/>
              <a:t>Využíváno stovkami uživatelů měsíčně</a:t>
            </a:r>
            <a:endParaRPr lang="cs-CZ" b="1" dirty="0"/>
          </a:p>
          <a:p>
            <a:endParaRPr lang="cs-CZ" dirty="0"/>
          </a:p>
          <a:p>
            <a:r>
              <a:rPr lang="en-US" dirty="0" err="1"/>
              <a:t>Strojov</a:t>
            </a:r>
            <a:r>
              <a:rPr lang="cs-CZ" dirty="0"/>
              <a:t>é učení v bioinformatice</a:t>
            </a:r>
            <a:endParaRPr lang="en-US" dirty="0"/>
          </a:p>
          <a:p>
            <a:pPr lvl="1"/>
            <a:r>
              <a:rPr lang="cs-CZ" dirty="0"/>
              <a:t>Detekce aktivních míst z proteinových sekvencí</a:t>
            </a:r>
          </a:p>
          <a:p>
            <a:pPr lvl="1"/>
            <a:r>
              <a:rPr lang="cs-CZ" dirty="0"/>
              <a:t>Klasifikace chybných layoutů RNA struktur</a:t>
            </a:r>
          </a:p>
          <a:p>
            <a:endParaRPr lang="cs-CZ" b="0" dirty="0"/>
          </a:p>
          <a:p>
            <a:r>
              <a:rPr lang="cs-CZ" b="0" dirty="0"/>
              <a:t>Kontakt: </a:t>
            </a:r>
            <a:r>
              <a:rPr lang="cs-CZ" dirty="0"/>
              <a:t>David Hoksza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Bioinformatické</a:t>
            </a:r>
            <a:r>
              <a:rPr lang="en-US" dirty="0"/>
              <a:t> </a:t>
            </a:r>
            <a:r>
              <a:rPr lang="en-US" dirty="0" err="1"/>
              <a:t>aplikace</a:t>
            </a:r>
            <a:r>
              <a:rPr lang="en-US" dirty="0"/>
              <a:t> a </a:t>
            </a:r>
            <a:r>
              <a:rPr lang="en-US" dirty="0" err="1"/>
              <a:t>nástroje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7E77AC-9670-4CF4-B113-E4B58332EB00}"/>
              </a:ext>
            </a:extLst>
          </p:cNvPr>
          <p:cNvSpPr txBox="1"/>
          <p:nvPr/>
        </p:nvSpPr>
        <p:spPr>
          <a:xfrm>
            <a:off x="537252" y="6232892"/>
            <a:ext cx="5061578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není přepokládána žádná předchozí znalost biologie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8FEBB-2E32-4130-90D5-ABCDC9E01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049" y="825242"/>
            <a:ext cx="4206102" cy="3915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66F386-7E3A-4D8B-B853-7E026D782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049" y="4817401"/>
            <a:ext cx="3592241" cy="194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cs-CZ" dirty="0"/>
              <a:t>Populární datové modely</a:t>
            </a:r>
          </a:p>
          <a:p>
            <a:pPr lvl="1"/>
            <a:r>
              <a:rPr lang="cs-CZ" dirty="0"/>
              <a:t>Grafová data (sociální sítě), hierarchická data (JSON dokumenty), multi-modelová data, …</a:t>
            </a:r>
          </a:p>
          <a:p>
            <a:pPr lvl="1"/>
            <a:r>
              <a:rPr lang="cs-CZ" dirty="0"/>
              <a:t>Multi-modelová data = reprezentována ve více provázaných datových modelech</a:t>
            </a:r>
          </a:p>
          <a:p>
            <a:pPr lvl="2"/>
            <a:r>
              <a:rPr lang="cs-CZ" dirty="0"/>
              <a:t>např. sociální síť zákazníků (= graf), jejich objednávky (= relační data) a popisy objednaných produktů (= JSON dokumenty) </a:t>
            </a:r>
          </a:p>
          <a:p>
            <a:r>
              <a:rPr lang="cs-CZ" dirty="0"/>
              <a:t>Moderní formáty a databáze</a:t>
            </a:r>
          </a:p>
          <a:p>
            <a:pPr lvl="1"/>
            <a:r>
              <a:rPr lang="cs-CZ" dirty="0"/>
              <a:t>Konceptuální modelování a návrh schématu multi-modelové databáze </a:t>
            </a:r>
          </a:p>
          <a:p>
            <a:pPr lvl="1"/>
            <a:r>
              <a:rPr lang="cs-CZ" dirty="0"/>
              <a:t>Vizualizace a dotazování nad multi-modelovými daty</a:t>
            </a:r>
          </a:p>
          <a:p>
            <a:pPr lvl="1"/>
            <a:r>
              <a:rPr lang="cs-CZ" dirty="0"/>
              <a:t>Vizualizace a dotazování nad grafovými daty</a:t>
            </a:r>
          </a:p>
          <a:p>
            <a:pPr lvl="1"/>
            <a:r>
              <a:rPr lang="cs-CZ" dirty="0"/>
              <a:t>Srovnávací analýza vybraných moderních databázových systémů</a:t>
            </a:r>
          </a:p>
          <a:p>
            <a:r>
              <a:rPr lang="cs-CZ" dirty="0"/>
              <a:t>Konkrétní téma lze domluvit dle preferencí studentů</a:t>
            </a:r>
          </a:p>
          <a:p>
            <a:endParaRPr lang="cs-CZ" b="0" dirty="0"/>
          </a:p>
          <a:p>
            <a:r>
              <a:rPr lang="cs-CZ" b="0" dirty="0"/>
              <a:t>Kontakt:</a:t>
            </a:r>
            <a:r>
              <a:rPr lang="cs-CZ" dirty="0"/>
              <a:t> Irena Holubová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Moderní</a:t>
            </a:r>
            <a:r>
              <a:rPr lang="en-US" dirty="0"/>
              <a:t> </a:t>
            </a:r>
            <a:r>
              <a:rPr lang="en-US" dirty="0" err="1"/>
              <a:t>datové</a:t>
            </a:r>
            <a:r>
              <a:rPr lang="en-US" dirty="0"/>
              <a:t> </a:t>
            </a:r>
            <a:r>
              <a:rPr lang="en-US" dirty="0" err="1"/>
              <a:t>modely</a:t>
            </a:r>
            <a:r>
              <a:rPr lang="en-US" dirty="0"/>
              <a:t> a </a:t>
            </a:r>
            <a:r>
              <a:rPr lang="en-US" dirty="0" err="1"/>
              <a:t>databázové</a:t>
            </a:r>
            <a:r>
              <a:rPr lang="en-US" dirty="0"/>
              <a:t> </a:t>
            </a:r>
            <a:r>
              <a:rPr lang="en-US" dirty="0" err="1"/>
              <a:t>systémy</a:t>
            </a: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31" y="817433"/>
            <a:ext cx="3329333" cy="1215988"/>
          </a:xfrm>
          <a:prstGeom prst="rect">
            <a:avLst/>
          </a:prstGeom>
        </p:spPr>
      </p:pic>
      <p:pic>
        <p:nvPicPr>
          <p:cNvPr id="5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179" y="3536106"/>
            <a:ext cx="5006502" cy="315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0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r>
              <a:rPr lang="en-US" dirty="0" err="1"/>
              <a:t>Proč</a:t>
            </a:r>
            <a:r>
              <a:rPr lang="en-US" dirty="0"/>
              <a:t> </a:t>
            </a:r>
            <a:r>
              <a:rPr lang="en-US" dirty="0" err="1"/>
              <a:t>programovat</a:t>
            </a:r>
            <a:r>
              <a:rPr lang="en-US" dirty="0"/>
              <a:t> </a:t>
            </a:r>
            <a:r>
              <a:rPr lang="en-US" dirty="0" err="1"/>
              <a:t>programy</a:t>
            </a:r>
            <a:r>
              <a:rPr lang="en-US" dirty="0"/>
              <a:t> pro </a:t>
            </a:r>
            <a:r>
              <a:rPr lang="en-US" dirty="0" err="1"/>
              <a:t>programátory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používáním</a:t>
            </a:r>
            <a:r>
              <a:rPr lang="en-US" dirty="0"/>
              <a:t> </a:t>
            </a:r>
            <a:r>
              <a:rPr lang="en-US" dirty="0" err="1"/>
              <a:t>ušetřím</a:t>
            </a:r>
            <a:r>
              <a:rPr lang="en-US" dirty="0"/>
              <a:t> </a:t>
            </a:r>
            <a:r>
              <a:rPr lang="en-US" dirty="0" err="1"/>
              <a:t>čas</a:t>
            </a:r>
            <a:r>
              <a:rPr lang="en-US" dirty="0"/>
              <a:t> a </a:t>
            </a:r>
            <a:r>
              <a:rPr lang="en-US" dirty="0" err="1"/>
              <a:t>energii</a:t>
            </a:r>
            <a:endParaRPr lang="en-US" dirty="0"/>
          </a:p>
          <a:p>
            <a:pPr lvl="1"/>
            <a:r>
              <a:rPr lang="en-US" dirty="0" err="1"/>
              <a:t>Vzácné</a:t>
            </a:r>
            <a:r>
              <a:rPr lang="en-US" dirty="0"/>
              <a:t>: </a:t>
            </a:r>
            <a:r>
              <a:rPr lang="en-US" dirty="0" err="1"/>
              <a:t>vidím</a:t>
            </a:r>
            <a:r>
              <a:rPr lang="en-US" dirty="0"/>
              <a:t> </a:t>
            </a:r>
            <a:r>
              <a:rPr lang="en-US" dirty="0" err="1"/>
              <a:t>uživateli</a:t>
            </a:r>
            <a:r>
              <a:rPr lang="en-US" dirty="0"/>
              <a:t> do </a:t>
            </a:r>
            <a:r>
              <a:rPr lang="en-US" dirty="0" err="1"/>
              <a:t>hlavy</a:t>
            </a:r>
            <a:r>
              <a:rPr lang="en-US" dirty="0"/>
              <a:t> (</a:t>
            </a:r>
            <a:r>
              <a:rPr lang="en-US" dirty="0" err="1"/>
              <a:t>jsem</a:t>
            </a:r>
            <a:r>
              <a:rPr lang="en-US" dirty="0"/>
              <a:t> to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sám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Příklady</a:t>
            </a:r>
            <a:r>
              <a:rPr lang="en-US" dirty="0"/>
              <a:t> </a:t>
            </a:r>
            <a:r>
              <a:rPr lang="en-US" dirty="0" err="1"/>
              <a:t>témat</a:t>
            </a:r>
            <a:endParaRPr lang="en-US" dirty="0"/>
          </a:p>
          <a:p>
            <a:pPr lvl="1"/>
            <a:r>
              <a:rPr lang="en-US" dirty="0" err="1"/>
              <a:t>Vizualizace</a:t>
            </a:r>
            <a:r>
              <a:rPr lang="en-US" dirty="0"/>
              <a:t> </a:t>
            </a:r>
            <a:r>
              <a:rPr lang="en-US" dirty="0" err="1"/>
              <a:t>struktury</a:t>
            </a:r>
            <a:r>
              <a:rPr lang="en-US" dirty="0"/>
              <a:t> </a:t>
            </a:r>
            <a:r>
              <a:rPr lang="en-US" dirty="0" err="1"/>
              <a:t>kódu</a:t>
            </a:r>
            <a:r>
              <a:rPr lang="en-US" dirty="0"/>
              <a:t> </a:t>
            </a:r>
            <a:r>
              <a:rPr lang="en-US" dirty="0" err="1"/>
              <a:t>či</a:t>
            </a:r>
            <a:r>
              <a:rPr lang="en-US" dirty="0"/>
              <a:t> </a:t>
            </a:r>
            <a:r>
              <a:rPr lang="en-US" dirty="0" err="1"/>
              <a:t>běhu</a:t>
            </a:r>
            <a:r>
              <a:rPr lang="en-US" dirty="0"/>
              <a:t> </a:t>
            </a:r>
            <a:r>
              <a:rPr lang="en-US" dirty="0" err="1"/>
              <a:t>programu</a:t>
            </a:r>
            <a:endParaRPr lang="en-US" dirty="0"/>
          </a:p>
          <a:p>
            <a:pPr lvl="1"/>
            <a:r>
              <a:rPr lang="en-US" dirty="0" err="1"/>
              <a:t>Lintery</a:t>
            </a:r>
            <a:r>
              <a:rPr lang="en-US" dirty="0"/>
              <a:t>, refactoring, IntelliSense </a:t>
            </a:r>
            <a:r>
              <a:rPr lang="en-US" dirty="0" err="1"/>
              <a:t>apod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Přijďte</a:t>
            </a:r>
            <a:r>
              <a:rPr lang="en-US" dirty="0"/>
              <a:t> s </a:t>
            </a:r>
            <a:r>
              <a:rPr lang="en-US" dirty="0" err="1"/>
              <a:t>vlastním</a:t>
            </a:r>
            <a:r>
              <a:rPr lang="en-US" dirty="0"/>
              <a:t> </a:t>
            </a:r>
            <a:r>
              <a:rPr lang="en-US" dirty="0" err="1"/>
              <a:t>námětem</a:t>
            </a:r>
            <a:r>
              <a:rPr lang="en-US" dirty="0"/>
              <a:t> a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vymyslíme</a:t>
            </a:r>
            <a:r>
              <a:rPr lang="en-US" dirty="0"/>
              <a:t>!</a:t>
            </a:r>
          </a:p>
          <a:p>
            <a:r>
              <a:rPr lang="en-US" b="0" dirty="0" err="1"/>
              <a:t>Kontakt</a:t>
            </a:r>
            <a:r>
              <a:rPr lang="en-US" b="0" dirty="0"/>
              <a:t>: </a:t>
            </a:r>
            <a:r>
              <a:rPr lang="en-US" dirty="0"/>
              <a:t>Robert Hus</a:t>
            </a:r>
            <a:r>
              <a:rPr lang="cs-CZ" dirty="0"/>
              <a:t>ák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Vytvořte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vlastní</a:t>
            </a:r>
            <a:r>
              <a:rPr lang="en-US" dirty="0"/>
              <a:t> </a:t>
            </a:r>
            <a:r>
              <a:rPr lang="en-US" dirty="0" err="1"/>
              <a:t>rozšíření</a:t>
            </a:r>
            <a:r>
              <a:rPr lang="en-US" dirty="0"/>
              <a:t> pro IDE</a:t>
            </a:r>
          </a:p>
        </p:txBody>
      </p:sp>
      <p:grpSp>
        <p:nvGrpSpPr>
          <p:cNvPr id="4" name="Skupina 10">
            <a:extLst>
              <a:ext uri="{FF2B5EF4-FFF2-40B4-BE49-F238E27FC236}">
                <a16:creationId xmlns:a16="http://schemas.microsoft.com/office/drawing/2014/main" id="{90BD53EA-2D12-4FA0-A335-5FE59E61FDB5}"/>
              </a:ext>
            </a:extLst>
          </p:cNvPr>
          <p:cNvGrpSpPr/>
          <p:nvPr/>
        </p:nvGrpSpPr>
        <p:grpSpPr>
          <a:xfrm>
            <a:off x="7516709" y="808322"/>
            <a:ext cx="4361287" cy="4337099"/>
            <a:chOff x="8496300" y="3635375"/>
            <a:chExt cx="2857500" cy="2921630"/>
          </a:xfrm>
        </p:grpSpPr>
        <p:pic>
          <p:nvPicPr>
            <p:cNvPr id="5" name="Obrázek 8">
              <a:extLst>
                <a:ext uri="{FF2B5EF4-FFF2-40B4-BE49-F238E27FC236}">
                  <a16:creationId xmlns:a16="http://schemas.microsoft.com/office/drawing/2014/main" id="{C1302AAD-1CBD-4576-AAD3-B68D1F25C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300" y="3635375"/>
              <a:ext cx="2857500" cy="2857500"/>
            </a:xfrm>
            <a:prstGeom prst="rect">
              <a:avLst/>
            </a:prstGeom>
          </p:spPr>
        </p:pic>
        <p:sp>
          <p:nvSpPr>
            <p:cNvPr id="6" name="TextovéPole 9">
              <a:extLst>
                <a:ext uri="{FF2B5EF4-FFF2-40B4-BE49-F238E27FC236}">
                  <a16:creationId xmlns:a16="http://schemas.microsoft.com/office/drawing/2014/main" id="{373C1C25-4DB6-43C7-ACC4-632E3B08A0EC}"/>
                </a:ext>
              </a:extLst>
            </p:cNvPr>
            <p:cNvSpPr txBox="1"/>
            <p:nvPr/>
          </p:nvSpPr>
          <p:spPr>
            <a:xfrm>
              <a:off x="8959925" y="6308209"/>
              <a:ext cx="1930250" cy="248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/>
                <a:t>www.roberthusak.cz/#temata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268010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>
            <a:normAutofit/>
          </a:bodyPr>
          <a:lstStyle/>
          <a:p>
            <a:r>
              <a:rPr lang="cs-CZ" sz="2000" dirty="0"/>
              <a:t>SOMHunter</a:t>
            </a:r>
          </a:p>
          <a:p>
            <a:pPr lvl="1"/>
            <a:r>
              <a:rPr lang="cs-CZ" sz="1800" dirty="0"/>
              <a:t>interaktivní vyhledávání v rozsáhlých video kolekcích</a:t>
            </a:r>
          </a:p>
          <a:p>
            <a:pPr lvl="1"/>
            <a:r>
              <a:rPr lang="cs-CZ" sz="1800" dirty="0"/>
              <a:t>m</a:t>
            </a:r>
            <a:r>
              <a:rPr lang="en-US" sz="1800" dirty="0" err="1"/>
              <a:t>odelovan</a:t>
            </a:r>
            <a:r>
              <a:rPr lang="cs-CZ" sz="1800" dirty="0"/>
              <a:t>í</a:t>
            </a:r>
            <a:r>
              <a:rPr lang="en-US" sz="1800" dirty="0"/>
              <a:t> </a:t>
            </a:r>
            <a:r>
              <a:rPr lang="en-US" sz="1800" dirty="0" err="1"/>
              <a:t>obr</a:t>
            </a:r>
            <a:r>
              <a:rPr lang="cs-CZ" sz="1800" dirty="0"/>
              <a:t>á</a:t>
            </a:r>
            <a:r>
              <a:rPr lang="en-US" sz="1800" dirty="0" err="1"/>
              <a:t>zk</a:t>
            </a:r>
            <a:r>
              <a:rPr lang="cs-CZ" sz="1800" dirty="0"/>
              <a:t>ů</a:t>
            </a:r>
            <a:r>
              <a:rPr lang="en-US" sz="1800" dirty="0"/>
              <a:t>, </a:t>
            </a:r>
            <a:r>
              <a:rPr lang="en-US" sz="1800" dirty="0" err="1"/>
              <a:t>rankov</a:t>
            </a:r>
            <a:r>
              <a:rPr lang="cs-CZ" sz="1800" dirty="0"/>
              <a:t>ání</a:t>
            </a:r>
            <a:r>
              <a:rPr lang="en-US" sz="1800" dirty="0"/>
              <a:t>, </a:t>
            </a:r>
            <a:r>
              <a:rPr lang="en-US" sz="1800" dirty="0" err="1"/>
              <a:t>vizualizace</a:t>
            </a:r>
            <a:endParaRPr lang="cs-CZ" sz="1800" dirty="0"/>
          </a:p>
          <a:p>
            <a:pPr lvl="1"/>
            <a:r>
              <a:rPr lang="cs-CZ" sz="1800" dirty="0"/>
              <a:t>mnohonásobný vítěz mezinárodních soutěží</a:t>
            </a:r>
          </a:p>
          <a:p>
            <a:pPr lvl="1"/>
            <a:r>
              <a:rPr lang="cs-CZ" sz="1800" dirty="0"/>
              <a:t>workshop VideoHunter</a:t>
            </a:r>
            <a:r>
              <a:rPr lang="en-US" sz="1800" dirty="0"/>
              <a:t>@MFF</a:t>
            </a:r>
            <a:endParaRPr lang="cs-CZ" sz="1800" dirty="0"/>
          </a:p>
          <a:p>
            <a:pPr lvl="1"/>
            <a:endParaRPr lang="cs-CZ" sz="1800" dirty="0"/>
          </a:p>
          <a:p>
            <a:pPr marL="0" indent="0">
              <a:buNone/>
            </a:pPr>
            <a:r>
              <a:rPr lang="cs-CZ" sz="2000" b="0" dirty="0"/>
              <a:t>Kontakt: </a:t>
            </a:r>
            <a:r>
              <a:rPr lang="cs-CZ" sz="2000" dirty="0"/>
              <a:t>Jakub Lokoč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ve videu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095" y="2762383"/>
            <a:ext cx="8195242" cy="380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2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45" y="1048683"/>
            <a:ext cx="11907913" cy="5716103"/>
          </a:xfrm>
        </p:spPr>
        <p:txBody>
          <a:bodyPr anchor="t"/>
          <a:lstStyle/>
          <a:p>
            <a:pPr marL="178034" marR="0" lvl="0" indent="-178034" algn="l" defTabSz="457200" rtl="0" eaLnBrk="1" fontAlgn="auto" latinLnBrk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Zajímá tě data science?</a:t>
            </a:r>
          </a:p>
          <a:p>
            <a:pPr marL="178034" marR="0" lvl="0" indent="-178034" algn="l" defTabSz="457200" rtl="0" eaLnBrk="1" fontAlgn="auto" latinLnBrk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Chceš vytvářet něco praktického?</a:t>
            </a:r>
          </a:p>
          <a:p>
            <a:pPr marL="178034" marR="0" lvl="0" indent="-178034" algn="l" defTabSz="457200" rtl="0" eaLnBrk="1" fontAlgn="auto" latinLnBrk="0" hangingPunct="1">
              <a:lnSpc>
                <a:spcPct val="100000"/>
              </a:lnSpc>
              <a:spcBef>
                <a:spcPts val="312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cs-CZ" sz="2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Rád kombinuješ poznatky z různých oborů</a:t>
            </a:r>
            <a:r>
              <a:rPr kumimoji="0" lang="cs-CZ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cs-CZ" sz="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spcBef>
                <a:spcPts val="312"/>
              </a:spcBef>
            </a:pPr>
            <a:r>
              <a:rPr lang="cs-CZ" dirty="0" smtClean="0"/>
              <a:t>Pojď zkoumat / vytvářet doporučovací systémy!</a:t>
            </a:r>
          </a:p>
          <a:p>
            <a:pPr lvl="1">
              <a:spcBef>
                <a:spcPts val="312"/>
              </a:spcBef>
            </a:pPr>
            <a:r>
              <a:rPr lang="cs-CZ" dirty="0" smtClean="0"/>
              <a:t>NSWI166 </a:t>
            </a:r>
            <a:r>
              <a:rPr lang="cs-CZ" dirty="0"/>
              <a:t>(Úvod, ZS 2/1) NDBI021 (Pokračovací, LS, 2/1)</a:t>
            </a:r>
          </a:p>
          <a:p>
            <a:pPr>
              <a:spcBef>
                <a:spcPts val="312"/>
              </a:spcBef>
            </a:pPr>
            <a:r>
              <a:rPr lang="cs-CZ" sz="2000" b="1" dirty="0"/>
              <a:t>Příklady ročníkových / bakalářských / diplomových projektů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Férovost a/nebo kalibrace v doporučovacích systémech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Využití audio/video informací při doporučování filmů</a:t>
            </a:r>
          </a:p>
          <a:p>
            <a:pPr lvl="1">
              <a:spcBef>
                <a:spcPts val="312"/>
              </a:spcBef>
            </a:pPr>
            <a:r>
              <a:rPr lang="cs-CZ" sz="1800" dirty="0"/>
              <a:t>Návrh doporučovacího (eko)systému pro konkrétní </a:t>
            </a:r>
            <a:r>
              <a:rPr lang="cs-CZ" sz="1800" dirty="0" smtClean="0"/>
              <a:t>doménu</a:t>
            </a:r>
          </a:p>
          <a:p>
            <a:pPr lvl="1">
              <a:spcBef>
                <a:spcPts val="312"/>
              </a:spcBef>
            </a:pPr>
            <a:r>
              <a:rPr lang="cs-CZ" sz="1800" dirty="0" smtClean="0"/>
              <a:t>Jak lidé vnímají relevanci, diverzitu aj.?</a:t>
            </a:r>
            <a:endParaRPr lang="cs-CZ" sz="1800" dirty="0"/>
          </a:p>
          <a:p>
            <a:pPr>
              <a:spcBef>
                <a:spcPts val="312"/>
              </a:spcBef>
            </a:pPr>
            <a:r>
              <a:rPr lang="cs-CZ" b="0" dirty="0"/>
              <a:t>Kontakt: </a:t>
            </a:r>
            <a:r>
              <a:rPr lang="cs-CZ" dirty="0"/>
              <a:t>Ladislav Peška</a:t>
            </a:r>
          </a:p>
          <a:p>
            <a:pPr lvl="1">
              <a:spcBef>
                <a:spcPts val="312"/>
              </a:spcBef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www.ksi.mff.cuni.cz/~peska/projekty.php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</a:rPr>
              <a:t>Doporu</a:t>
            </a:r>
            <a:r>
              <a:rPr lang="cs-CZ" b="1" dirty="0"/>
              <a:t>čovací systémy</a:t>
            </a:r>
            <a:endParaRPr lang="en-US" dirty="0"/>
          </a:p>
        </p:txBody>
      </p:sp>
      <p:grpSp>
        <p:nvGrpSpPr>
          <p:cNvPr id="4" name="Skupina 11">
            <a:extLst>
              <a:ext uri="{FF2B5EF4-FFF2-40B4-BE49-F238E27FC236}">
                <a16:creationId xmlns:a16="http://schemas.microsoft.com/office/drawing/2014/main" id="{91594CC0-9A66-4E2C-B510-E3CE5914085F}"/>
              </a:ext>
            </a:extLst>
          </p:cNvPr>
          <p:cNvGrpSpPr/>
          <p:nvPr/>
        </p:nvGrpSpPr>
        <p:grpSpPr>
          <a:xfrm>
            <a:off x="9382485" y="1129154"/>
            <a:ext cx="2223688" cy="1926500"/>
            <a:chOff x="3538263" y="2183199"/>
            <a:chExt cx="3076289" cy="2787887"/>
          </a:xfrm>
        </p:grpSpPr>
        <p:grpSp>
          <p:nvGrpSpPr>
            <p:cNvPr id="5" name="Skupina 10">
              <a:extLst>
                <a:ext uri="{FF2B5EF4-FFF2-40B4-BE49-F238E27FC236}">
                  <a16:creationId xmlns:a16="http://schemas.microsoft.com/office/drawing/2014/main" id="{C384DBDE-3AAC-4BF7-9767-B22008E4D948}"/>
                </a:ext>
              </a:extLst>
            </p:cNvPr>
            <p:cNvGrpSpPr/>
            <p:nvPr/>
          </p:nvGrpSpPr>
          <p:grpSpPr>
            <a:xfrm>
              <a:off x="3675412" y="2328019"/>
              <a:ext cx="2743200" cy="2612574"/>
              <a:chOff x="7208323" y="2125684"/>
              <a:chExt cx="2743200" cy="2612574"/>
            </a:xfrm>
          </p:grpSpPr>
          <p:sp>
            <p:nvSpPr>
              <p:cNvPr id="7" name="Ovál 7">
                <a:extLst>
                  <a:ext uri="{FF2B5EF4-FFF2-40B4-BE49-F238E27FC236}">
                    <a16:creationId xmlns:a16="http://schemas.microsoft.com/office/drawing/2014/main" id="{64E402A6-5B1B-4661-A03E-97DBCBC64A2C}"/>
                  </a:ext>
                </a:extLst>
              </p:cNvPr>
              <p:cNvSpPr/>
              <p:nvPr/>
            </p:nvSpPr>
            <p:spPr>
              <a:xfrm>
                <a:off x="7208323" y="2125684"/>
                <a:ext cx="1828800" cy="1662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5"/>
              </a:p>
            </p:txBody>
          </p:sp>
          <p:sp>
            <p:nvSpPr>
              <p:cNvPr id="8" name="Ovál 8">
                <a:extLst>
                  <a:ext uri="{FF2B5EF4-FFF2-40B4-BE49-F238E27FC236}">
                    <a16:creationId xmlns:a16="http://schemas.microsoft.com/office/drawing/2014/main" id="{2B13B8A5-8A64-48E3-8969-2EAB22A0393A}"/>
                  </a:ext>
                </a:extLst>
              </p:cNvPr>
              <p:cNvSpPr/>
              <p:nvPr/>
            </p:nvSpPr>
            <p:spPr>
              <a:xfrm>
                <a:off x="8122723" y="2125684"/>
                <a:ext cx="1828800" cy="1662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5"/>
              </a:p>
            </p:txBody>
          </p:sp>
          <p:sp>
            <p:nvSpPr>
              <p:cNvPr id="9" name="Ovál 9">
                <a:extLst>
                  <a:ext uri="{FF2B5EF4-FFF2-40B4-BE49-F238E27FC236}">
                    <a16:creationId xmlns:a16="http://schemas.microsoft.com/office/drawing/2014/main" id="{4484E84A-DCC7-4BC8-8B5C-F71AD32802CC}"/>
                  </a:ext>
                </a:extLst>
              </p:cNvPr>
              <p:cNvSpPr/>
              <p:nvPr/>
            </p:nvSpPr>
            <p:spPr>
              <a:xfrm>
                <a:off x="7694919" y="3075712"/>
                <a:ext cx="1828800" cy="166254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5"/>
              </a:p>
            </p:txBody>
          </p:sp>
        </p:grpSp>
        <p:pic>
          <p:nvPicPr>
            <p:cNvPr id="6" name="Obrázek 6">
              <a:extLst>
                <a:ext uri="{FF2B5EF4-FFF2-40B4-BE49-F238E27FC236}">
                  <a16:creationId xmlns:a16="http://schemas.microsoft.com/office/drawing/2014/main" id="{D09243B2-F864-4489-AAE0-2D8402CF3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8263" y="2183199"/>
              <a:ext cx="3076289" cy="2787887"/>
            </a:xfrm>
            <a:prstGeom prst="rect">
              <a:avLst/>
            </a:prstGeom>
          </p:spPr>
        </p:pic>
      </p:grpSp>
      <p:grpSp>
        <p:nvGrpSpPr>
          <p:cNvPr id="10" name="Skupina 31">
            <a:extLst>
              <a:ext uri="{FF2B5EF4-FFF2-40B4-BE49-F238E27FC236}">
                <a16:creationId xmlns:a16="http://schemas.microsoft.com/office/drawing/2014/main" id="{DCB347E6-D467-48B1-BC87-88F3BC6261B7}"/>
              </a:ext>
            </a:extLst>
          </p:cNvPr>
          <p:cNvGrpSpPr/>
          <p:nvPr/>
        </p:nvGrpSpPr>
        <p:grpSpPr>
          <a:xfrm>
            <a:off x="4573608" y="4167532"/>
            <a:ext cx="7488460" cy="2574622"/>
            <a:chOff x="103446" y="7232220"/>
            <a:chExt cx="7199510" cy="2076034"/>
          </a:xfrm>
        </p:grpSpPr>
        <p:pic>
          <p:nvPicPr>
            <p:cNvPr id="11" name="Obrázek 36">
              <a:extLst>
                <a:ext uri="{FF2B5EF4-FFF2-40B4-BE49-F238E27FC236}">
                  <a16:creationId xmlns:a16="http://schemas.microsoft.com/office/drawing/2014/main" id="{16657E20-A9E0-4D95-BA40-7FCD99104A5C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46" y="7362984"/>
              <a:ext cx="4828385" cy="1221326"/>
            </a:xfrm>
            <a:prstGeom prst="rect">
              <a:avLst/>
            </a:prstGeom>
            <a:noFill/>
          </p:spPr>
        </p:pic>
        <p:sp>
          <p:nvSpPr>
            <p:cNvPr id="12" name="Čárový bublinový popisek 1 38">
              <a:extLst>
                <a:ext uri="{FF2B5EF4-FFF2-40B4-BE49-F238E27FC236}">
                  <a16:creationId xmlns:a16="http://schemas.microsoft.com/office/drawing/2014/main" id="{0AE3A56C-DD90-48AE-8343-EADBA2156A08}"/>
                </a:ext>
              </a:extLst>
            </p:cNvPr>
            <p:cNvSpPr/>
            <p:nvPr/>
          </p:nvSpPr>
          <p:spPr>
            <a:xfrm>
              <a:off x="5613962" y="7232220"/>
              <a:ext cx="1688994" cy="836126"/>
            </a:xfrm>
            <a:prstGeom prst="borderCallout1">
              <a:avLst>
                <a:gd name="adj1" fmla="val 49508"/>
                <a:gd name="adj2" fmla="val -405"/>
                <a:gd name="adj3" fmla="val 74469"/>
                <a:gd name="adj4" fmla="val -60157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Srovnávací analýzy</a:t>
              </a:r>
            </a:p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Off-line vs. On-line</a:t>
              </a:r>
            </a:p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Sequence-awareness</a:t>
              </a:r>
            </a:p>
            <a:p>
              <a:pPr algn="ctr"/>
              <a:r>
                <a:rPr lang="cs-CZ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Beyond</a:t>
              </a: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cs-CZ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Accuracy</a:t>
              </a: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</a:t>
              </a:r>
              <a:r>
                <a:rPr lang="cs-CZ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Bias</a:t>
              </a:r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...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Čárový bublinový popisek 1 48">
              <a:extLst>
                <a:ext uri="{FF2B5EF4-FFF2-40B4-BE49-F238E27FC236}">
                  <a16:creationId xmlns:a16="http://schemas.microsoft.com/office/drawing/2014/main" id="{16EE3E92-72DE-4602-A418-10E7D8D00606}"/>
                </a:ext>
              </a:extLst>
            </p:cNvPr>
            <p:cNvSpPr/>
            <p:nvPr/>
          </p:nvSpPr>
          <p:spPr>
            <a:xfrm>
              <a:off x="1563092" y="8363034"/>
              <a:ext cx="1646900" cy="221276"/>
            </a:xfrm>
            <a:prstGeom prst="borderCallout1">
              <a:avLst>
                <a:gd name="adj1" fmla="val 12805"/>
                <a:gd name="adj2" fmla="val 146"/>
                <a:gd name="adj3" fmla="val -331381"/>
                <a:gd name="adj4" fmla="val -37323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Zajímavé domény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Čárový bublinový popisek 1 50">
              <a:extLst>
                <a:ext uri="{FF2B5EF4-FFF2-40B4-BE49-F238E27FC236}">
                  <a16:creationId xmlns:a16="http://schemas.microsoft.com/office/drawing/2014/main" id="{1B8D9D04-31F7-4A6D-BD5B-11F9B5AE0687}"/>
                </a:ext>
              </a:extLst>
            </p:cNvPr>
            <p:cNvSpPr/>
            <p:nvPr/>
          </p:nvSpPr>
          <p:spPr>
            <a:xfrm>
              <a:off x="3790523" y="8445293"/>
              <a:ext cx="3512433" cy="617112"/>
            </a:xfrm>
            <a:prstGeom prst="borderCallout1">
              <a:avLst>
                <a:gd name="adj1" fmla="val -798"/>
                <a:gd name="adj2" fmla="val 951"/>
                <a:gd name="adj3" fmla="val -70902"/>
                <a:gd name="adj4" fmla="val -30265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Inovativní algoritmy, proporcionalita zastoupení, long-term added value, doporučování pro skupiny, package composition a další výzvy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Čárový bublinový popisek 1 47">
              <a:extLst>
                <a:ext uri="{FF2B5EF4-FFF2-40B4-BE49-F238E27FC236}">
                  <a16:creationId xmlns:a16="http://schemas.microsoft.com/office/drawing/2014/main" id="{E9C8B3A3-83C3-48BD-A716-C3933154A8CD}"/>
                </a:ext>
              </a:extLst>
            </p:cNvPr>
            <p:cNvSpPr/>
            <p:nvPr/>
          </p:nvSpPr>
          <p:spPr>
            <a:xfrm>
              <a:off x="665479" y="8851144"/>
              <a:ext cx="1646900" cy="457110"/>
            </a:xfrm>
            <a:prstGeom prst="borderCallout1">
              <a:avLst>
                <a:gd name="adj1" fmla="val 3958"/>
                <a:gd name="adj2" fmla="val 564"/>
                <a:gd name="adj3" fmla="val -170823"/>
                <a:gd name="adj4" fmla="val -21650"/>
              </a:avLst>
            </a:prstGeom>
            <a:solidFill>
              <a:schemeClr val="bg1"/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Integrace různých datových zdrojů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838135"/>
      </p:ext>
    </p:extLst>
  </p:cSld>
  <p:clrMapOvr>
    <a:masterClrMapping/>
  </p:clrMapOvr>
</p:sld>
</file>

<file path=ppt/theme/theme1.xml><?xml version="1.0" encoding="utf-8"?>
<a:theme xmlns:a="http://schemas.openxmlformats.org/drawingml/2006/main" name="AA MyThem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 MyTheme" id="{DA5ECBAA-94DC-42B7-B3F9-2C8461CE8599}" vid="{20053C71-34FD-418E-B492-9B8739D6B0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 MyTheme</Template>
  <TotalTime>180</TotalTime>
  <Words>514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Gill Sans MT</vt:lpstr>
      <vt:lpstr>Roboto</vt:lpstr>
      <vt:lpstr>Wingdings</vt:lpstr>
      <vt:lpstr>Wingdings 2</vt:lpstr>
      <vt:lpstr>AA MyTheme</vt:lpstr>
      <vt:lpstr>Ročníkové a bakalářské projekty  Katedra softwarového inženýrství</vt:lpstr>
      <vt:lpstr>Témata na KSI obecně</vt:lpstr>
      <vt:lpstr>Otevřená data</vt:lpstr>
      <vt:lpstr>Bioinformatické aplikace a nástroje</vt:lpstr>
      <vt:lpstr>Moderní datové modely a databázové systémy</vt:lpstr>
      <vt:lpstr>Vytvořte si vlastní rozšíření pro IDE</vt:lpstr>
      <vt:lpstr>Vyhledávání ve videu</vt:lpstr>
      <vt:lpstr>Doporučovací systémy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Ročníkové projekty na Katedře softwarového inženýrství (KSI)</dc:title>
  <dc:creator>tom.skopal@gmail.com</dc:creator>
  <cp:lastModifiedBy>lpeska</cp:lastModifiedBy>
  <cp:revision>57</cp:revision>
  <dcterms:created xsi:type="dcterms:W3CDTF">2021-03-09T14:05:51Z</dcterms:created>
  <dcterms:modified xsi:type="dcterms:W3CDTF">2022-02-23T15:02:21Z</dcterms:modified>
</cp:coreProperties>
</file>