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31"/>
  </p:notesMasterIdLst>
  <p:sldIdLst>
    <p:sldId id="256" r:id="rId2"/>
    <p:sldId id="286" r:id="rId3"/>
    <p:sldId id="299" r:id="rId4"/>
    <p:sldId id="300" r:id="rId5"/>
    <p:sldId id="301" r:id="rId6"/>
    <p:sldId id="363" r:id="rId7"/>
    <p:sldId id="302" r:id="rId8"/>
    <p:sldId id="340" r:id="rId9"/>
    <p:sldId id="336" r:id="rId10"/>
    <p:sldId id="293" r:id="rId11"/>
    <p:sldId id="289" r:id="rId12"/>
    <p:sldId id="294" r:id="rId13"/>
    <p:sldId id="295" r:id="rId14"/>
    <p:sldId id="366" r:id="rId15"/>
    <p:sldId id="290" r:id="rId16"/>
    <p:sldId id="367" r:id="rId17"/>
    <p:sldId id="364" r:id="rId18"/>
    <p:sldId id="368" r:id="rId19"/>
    <p:sldId id="263" r:id="rId20"/>
    <p:sldId id="369" r:id="rId21"/>
    <p:sldId id="273" r:id="rId22"/>
    <p:sldId id="270" r:id="rId23"/>
    <p:sldId id="271" r:id="rId24"/>
    <p:sldId id="370" r:id="rId25"/>
    <p:sldId id="371" r:id="rId26"/>
    <p:sldId id="372" r:id="rId27"/>
    <p:sldId id="373" r:id="rId28"/>
    <p:sldId id="297" r:id="rId29"/>
    <p:sldId id="285" r:id="rId30"/>
  </p:sldIdLst>
  <p:sldSz cx="12192000" cy="6858000"/>
  <p:notesSz cx="6858000" cy="9144000"/>
  <p:embeddedFontLst>
    <p:embeddedFont>
      <p:font typeface="Lucida Sans Unicode" panose="020B0602030504020204" pitchFamily="34" charset="0"/>
      <p:regular r:id="rId3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8" autoAdjust="0"/>
    <p:restoredTop sz="81078" autoAdjust="0"/>
  </p:normalViewPr>
  <p:slideViewPr>
    <p:cSldViewPr snapToGrid="0">
      <p:cViewPr varScale="1">
        <p:scale>
          <a:sx n="103" d="100"/>
          <a:sy n="103" d="100"/>
        </p:scale>
        <p:origin x="88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16.03.2025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note, that different applications (scheduling units) may have different objectives of their own</a:t>
            </a:r>
            <a:r>
              <a:rPr lang="en-US" baseline="0" dirty="0"/>
              <a:t> (e.g., computing threads vs GUI interactive threads).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42EEA-9F9B-4B91-B52A-073E94FB90D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3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https://developer.ibm.com/tutorials/l-completely-fair-scheduler/</a:t>
            </a:r>
          </a:p>
          <a:p>
            <a:endParaRPr lang="en-US" dirty="0"/>
          </a:p>
          <a:p>
            <a:r>
              <a:rPr lang="en-US" dirty="0"/>
              <a:t>The virtual runtime decays</a:t>
            </a:r>
            <a:r>
              <a:rPr lang="en-US" baseline="0" dirty="0"/>
              <a:t> over time. The rate of the decay is determined by the static priority assigned to the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42EEA-9F9B-4B91-B52A-073E94FB90D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3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 3.5 from </a:t>
            </a:r>
            <a:r>
              <a:rPr lang="cs-CZ" sz="1200" dirty="0"/>
              <a:t>Thomas </a:t>
            </a:r>
            <a:r>
              <a:rPr lang="cs-CZ" sz="1200" dirty="0" err="1"/>
              <a:t>Rauber,Gudula</a:t>
            </a:r>
            <a:r>
              <a:rPr lang="cs-CZ" sz="1200" dirty="0"/>
              <a:t> </a:t>
            </a:r>
            <a:r>
              <a:rPr lang="cs-CZ" sz="1200" dirty="0" err="1"/>
              <a:t>Rünger</a:t>
            </a:r>
            <a:r>
              <a:rPr lang="cs-CZ" sz="1200" dirty="0"/>
              <a:t>: </a:t>
            </a:r>
            <a:r>
              <a:rPr lang="en-US" sz="1200" dirty="0"/>
              <a:t>Parallel Programming: For Multicore and Cluster Systems</a:t>
            </a:r>
            <a:r>
              <a:rPr lang="cs-CZ" sz="1200" dirty="0"/>
              <a:t>, 2023, ISBN 978</a:t>
            </a:r>
            <a:r>
              <a:rPr lang="en-US" sz="1200" dirty="0"/>
              <a:t>-</a:t>
            </a:r>
            <a:r>
              <a:rPr lang="cs-CZ" sz="1200" dirty="0"/>
              <a:t>3031289231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9400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Mutexes</a:t>
            </a:r>
            <a:r>
              <a:rPr lang="en-US"/>
              <a:t> are exclusive (condition 1)</a:t>
            </a:r>
          </a:p>
          <a:p>
            <a:r>
              <a:rPr lang="en-US"/>
              <a:t>Both threads acquire 1 lock</a:t>
            </a:r>
            <a:r>
              <a:rPr lang="en-US" baseline="0"/>
              <a:t> and then request another (condition 2)</a:t>
            </a:r>
          </a:p>
          <a:p>
            <a:r>
              <a:rPr lang="en-US" baseline="0" err="1"/>
              <a:t>Mutex</a:t>
            </a:r>
            <a:r>
              <a:rPr lang="en-US" baseline="0"/>
              <a:t> locks are not preemptive by design (condition 3)</a:t>
            </a:r>
          </a:p>
          <a:p>
            <a:r>
              <a:rPr lang="en-US" baseline="0" err="1"/>
              <a:t>Alernate</a:t>
            </a:r>
            <a:r>
              <a:rPr lang="en-US" baseline="0"/>
              <a:t> lock orderings in both threads create the dependency cycle (condition 4)</a:t>
            </a:r>
          </a:p>
          <a:p>
            <a:endParaRPr lang="en-US" baseline="0"/>
          </a:p>
          <a:p>
            <a:r>
              <a:rPr lang="en-US" baseline="0"/>
              <a:t>Solutions – remove one of the Coffman’s conditions</a:t>
            </a:r>
          </a:p>
          <a:p>
            <a:pPr marL="228600" indent="-228600">
              <a:buAutoNum type="arabicParenR"/>
            </a:pPr>
            <a:r>
              <a:rPr lang="en-US" baseline="0"/>
              <a:t>Cannot be removed</a:t>
            </a:r>
          </a:p>
          <a:p>
            <a:pPr marL="228600" indent="-228600">
              <a:buAutoNum type="arabicParenR"/>
            </a:pPr>
            <a:r>
              <a:rPr lang="en-US" baseline="0"/>
              <a:t>We could merge m1 and m2 to m12 (not always possible)</a:t>
            </a:r>
          </a:p>
          <a:p>
            <a:pPr marL="228600" indent="-228600">
              <a:buAutoNum type="arabicParenR"/>
            </a:pPr>
            <a:r>
              <a:rPr lang="en-US" baseline="0" err="1"/>
              <a:t>Cannote</a:t>
            </a:r>
            <a:r>
              <a:rPr lang="en-US" baseline="0"/>
              <a:t> be removed</a:t>
            </a:r>
          </a:p>
          <a:p>
            <a:pPr marL="228600" indent="-228600">
              <a:buAutoNum type="arabicParenR"/>
            </a:pPr>
            <a:r>
              <a:rPr lang="en-US" baseline="0"/>
              <a:t>We can make total ordering on the </a:t>
            </a:r>
            <a:r>
              <a:rPr lang="en-US" baseline="0" err="1"/>
              <a:t>mutexes</a:t>
            </a:r>
            <a:r>
              <a:rPr lang="en-US" baseline="0"/>
              <a:t> and the threads must always lock in this order (may be difficult to implement).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42EEA-9F9B-4B91-B52A-073E94FB90D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45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broker handles message (job) dispatching between the application core module and workers. One worker processes one job at a time; waiting jobs are queued by the broker. Monitor polls the broker to provide data (info) directly to the web frontend via WebSocket connection.</a:t>
            </a:r>
          </a:p>
          <a:p>
            <a:endParaRPr lang="en-US" dirty="0"/>
          </a:p>
          <a:p>
            <a:r>
              <a:rPr lang="en-US" dirty="0"/>
              <a:t>Each module accesses the broker asynchronously (i.e., the calls are considered multi-threaded).</a:t>
            </a:r>
          </a:p>
          <a:p>
            <a:endParaRPr lang="en-US" dirty="0"/>
          </a:p>
          <a:p>
            <a:r>
              <a:rPr lang="en-US" dirty="0"/>
              <a:t>Broker has internal scheduling configuration which may change over time (applying self-adaptive protocols) that handles how the jobs are enqueued (there are multiple queues, jobs may have priorities, there is some feedback collected from workers, …).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3961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deadlock can be mitigated by placing a fixed order on locks (if any operation requires both locks, the left one must be acquired before the other one).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4800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3.3.2025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Fundamental Principles of </a:t>
            </a:r>
            <a:r>
              <a:rPr lang="en-US"/>
              <a:t>Modern Parallel </a:t>
            </a:r>
            <a:r>
              <a:rPr lang="en-US" dirty="0"/>
              <a:t>Programming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</a:t>
            </a:r>
            <a:r>
              <a:rPr lang="cs-CZ" dirty="0" err="1"/>
              <a:t>iš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3C047-C40E-98F3-053A-3CA6B52F8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Multitasking and Multiprocessing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50A70-C209-C434-D527-3FDC5988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Operating system</a:t>
            </a:r>
          </a:p>
          <a:p>
            <a:pPr lvl="1"/>
            <a:r>
              <a:rPr lang="en-US" dirty="0"/>
              <a:t>Manages processes (threads) and hardware resources (CPU cores)</a:t>
            </a:r>
          </a:p>
          <a:p>
            <a:pPr lvl="1"/>
            <a:r>
              <a:rPr lang="en-US" dirty="0"/>
              <a:t>Uses scheduling algorithms to assign computing resources to scheduling units</a:t>
            </a:r>
          </a:p>
          <a:p>
            <a:r>
              <a:rPr lang="en-US" dirty="0"/>
              <a:t>Multitasking</a:t>
            </a:r>
          </a:p>
          <a:p>
            <a:pPr lvl="1"/>
            <a:r>
              <a:rPr lang="en-US" dirty="0"/>
              <a:t>Concurrent executions of multiple processes</a:t>
            </a:r>
          </a:p>
          <a:p>
            <a:r>
              <a:rPr lang="en-US" dirty="0"/>
              <a:t>Multiprocessing</a:t>
            </a:r>
          </a:p>
          <a:p>
            <a:pPr lvl="1"/>
            <a:r>
              <a:rPr lang="en-US" dirty="0"/>
              <a:t>Multiple CPUs (cores) in one system</a:t>
            </a:r>
          </a:p>
          <a:p>
            <a:pPr lvl="1"/>
            <a:r>
              <a:rPr lang="en-US" dirty="0"/>
              <a:t>More challenging for the scheduler</a:t>
            </a:r>
          </a:p>
          <a:p>
            <a:pPr lvl="1"/>
            <a:r>
              <a:rPr lang="en-US" dirty="0"/>
              <a:t>Affinity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A55AF-7E6D-8BD5-DE49-7049865B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DE98E-7C25-DCCD-8D2E-416869307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1013D-6367-1BB2-2A2A-D3068125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218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Scheduling States (Refresher)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Autofit/>
          </a:bodyPr>
          <a:lstStyle/>
          <a:p>
            <a:r>
              <a:rPr lang="en-US" dirty="0"/>
              <a:t>Created</a:t>
            </a:r>
          </a:p>
          <a:p>
            <a:pPr lvl="1"/>
            <a:r>
              <a:rPr lang="en-US" dirty="0"/>
              <a:t>Awaits admission</a:t>
            </a:r>
          </a:p>
          <a:p>
            <a:r>
              <a:rPr lang="en-US" dirty="0"/>
              <a:t>Terminated</a:t>
            </a:r>
          </a:p>
          <a:p>
            <a:pPr lvl="1"/>
            <a:r>
              <a:rPr lang="en-US" dirty="0"/>
              <a:t>Until the parent process reads the result</a:t>
            </a:r>
          </a:p>
          <a:p>
            <a:r>
              <a:rPr lang="en-US" dirty="0"/>
              <a:t>Ready</a:t>
            </a:r>
          </a:p>
          <a:p>
            <a:pPr lvl="1"/>
            <a:r>
              <a:rPr lang="en-US" dirty="0"/>
              <a:t>Wait for scheduling</a:t>
            </a:r>
          </a:p>
          <a:p>
            <a:r>
              <a:rPr lang="en-US" dirty="0"/>
              <a:t>Running</a:t>
            </a:r>
          </a:p>
          <a:p>
            <a:pPr lvl="1"/>
            <a:r>
              <a:rPr lang="en-US" dirty="0"/>
              <a:t>CPU assigned</a:t>
            </a:r>
          </a:p>
          <a:p>
            <a:r>
              <a:rPr lang="en-US" dirty="0"/>
              <a:t>Blocked</a:t>
            </a:r>
          </a:p>
          <a:p>
            <a:pPr lvl="1"/>
            <a:r>
              <a:rPr lang="en-US" dirty="0"/>
              <a:t>Wait for resources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4" name="Oval 3"/>
          <p:cNvSpPr/>
          <p:nvPr/>
        </p:nvSpPr>
        <p:spPr bwMode="auto">
          <a:xfrm>
            <a:off x="6944300" y="2398061"/>
            <a:ext cx="1512168" cy="7920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/>
              <a:t>Created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9968636" y="4772891"/>
            <a:ext cx="1512168" cy="79208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/>
              <a:t>Blocked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6944300" y="4772891"/>
            <a:ext cx="1512168" cy="79208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/>
              <a:t>Ready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8456468" y="3585476"/>
            <a:ext cx="1512168" cy="7920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/>
              <a:t>Running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9968636" y="2398061"/>
            <a:ext cx="1512168" cy="792088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/>
              <a:t>Terminated</a:t>
            </a:r>
            <a:br>
              <a:rPr lang="en-US"/>
            </a:br>
            <a:r>
              <a:rPr lang="en-US"/>
              <a:t>(zombie)</a:t>
            </a:r>
          </a:p>
        </p:txBody>
      </p:sp>
      <p:cxnSp>
        <p:nvCxnSpPr>
          <p:cNvPr id="11" name="Straight Arrow Connector 10"/>
          <p:cNvCxnSpPr>
            <a:stCxn id="4" idx="4"/>
            <a:endCxn id="6" idx="0"/>
          </p:cNvCxnSpPr>
          <p:nvPr/>
        </p:nvCxnSpPr>
        <p:spPr bwMode="auto">
          <a:xfrm>
            <a:off x="7700384" y="3190149"/>
            <a:ext cx="0" cy="158274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  <a:effectLst/>
        </p:spPr>
      </p:cxnSp>
      <p:cxnSp>
        <p:nvCxnSpPr>
          <p:cNvPr id="13" name="Straight Arrow Connector 12"/>
          <p:cNvCxnSpPr>
            <a:stCxn id="6" idx="7"/>
            <a:endCxn id="7" idx="3"/>
          </p:cNvCxnSpPr>
          <p:nvPr/>
        </p:nvCxnSpPr>
        <p:spPr bwMode="auto">
          <a:xfrm flipV="1">
            <a:off x="8235016" y="4261566"/>
            <a:ext cx="442904" cy="6273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5" name="Straight Arrow Connector 14"/>
          <p:cNvCxnSpPr>
            <a:stCxn id="7" idx="7"/>
            <a:endCxn id="8" idx="3"/>
          </p:cNvCxnSpPr>
          <p:nvPr/>
        </p:nvCxnSpPr>
        <p:spPr bwMode="auto">
          <a:xfrm flipV="1">
            <a:off x="9747184" y="3074151"/>
            <a:ext cx="442904" cy="6273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  <a:effectLst/>
        </p:spPr>
      </p:cxnSp>
      <p:cxnSp>
        <p:nvCxnSpPr>
          <p:cNvPr id="17" name="Straight Arrow Connector 16"/>
          <p:cNvCxnSpPr>
            <a:stCxn id="7" idx="5"/>
            <a:endCxn id="5" idx="1"/>
          </p:cNvCxnSpPr>
          <p:nvPr/>
        </p:nvCxnSpPr>
        <p:spPr bwMode="auto">
          <a:xfrm>
            <a:off x="9747184" y="4261566"/>
            <a:ext cx="442904" cy="6273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  <a:effectLst/>
        </p:spPr>
      </p:cxnSp>
      <p:cxnSp>
        <p:nvCxnSpPr>
          <p:cNvPr id="19" name="Straight Arrow Connector 18"/>
          <p:cNvCxnSpPr>
            <a:stCxn id="5" idx="2"/>
            <a:endCxn id="6" idx="6"/>
          </p:cNvCxnSpPr>
          <p:nvPr/>
        </p:nvCxnSpPr>
        <p:spPr bwMode="auto">
          <a:xfrm flipH="1">
            <a:off x="8456468" y="5168935"/>
            <a:ext cx="151216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  <a:effectLst/>
        </p:spPr>
      </p:cxn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AD5B6D5-D457-EA70-B48F-8D1697247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2782621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Multitasking (Refresher)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Cooperative</a:t>
            </a:r>
          </a:p>
          <a:p>
            <a:pPr lvl="1"/>
            <a:r>
              <a:rPr lang="en-US" dirty="0"/>
              <a:t>Unit of scheduling must explicitly and voluntarily yield control</a:t>
            </a:r>
          </a:p>
          <a:p>
            <a:pPr lvl="1"/>
            <a:r>
              <a:rPr lang="en-US" dirty="0"/>
              <a:t>All processes must cooperate</a:t>
            </a:r>
          </a:p>
          <a:p>
            <a:pPr lvl="2"/>
            <a:r>
              <a:rPr lang="en-US" dirty="0"/>
              <a:t>Special systems</a:t>
            </a:r>
          </a:p>
          <a:p>
            <a:pPr lvl="1"/>
            <a:r>
              <a:rPr lang="en-US" dirty="0"/>
              <a:t>Scheduling in OS reduced on starting the process and making context switch after the yield</a:t>
            </a:r>
          </a:p>
          <a:p>
            <a:pPr lvl="2"/>
            <a:r>
              <a:rPr lang="en-US" dirty="0"/>
              <a:t>OS does not initiate a context switch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4116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Preemptive</a:t>
            </a:r>
          </a:p>
          <a:p>
            <a:pPr lvl="1"/>
            <a:r>
              <a:rPr lang="en-US" dirty="0"/>
              <a:t>Each running unit of scheduling has an assigned </a:t>
            </a:r>
            <a:r>
              <a:rPr lang="en-US" b="1" dirty="0"/>
              <a:t>time slice</a:t>
            </a:r>
          </a:p>
          <a:p>
            <a:pPr lvl="1"/>
            <a:r>
              <a:rPr lang="en-US" dirty="0"/>
              <a:t>OS needs some external source of </a:t>
            </a:r>
            <a:r>
              <a:rPr lang="en-US" b="1" dirty="0"/>
              <a:t>interrupt</a:t>
            </a:r>
            <a:r>
              <a:rPr lang="en-US" dirty="0"/>
              <a:t> (HW timer)</a:t>
            </a:r>
          </a:p>
          <a:p>
            <a:pPr lvl="1"/>
            <a:r>
              <a:rPr lang="en-US" dirty="0"/>
              <a:t>If the unit of scheduling blocks or is terminated before the time slice ends, nothing of interest happens</a:t>
            </a:r>
          </a:p>
          <a:p>
            <a:pPr lvl="1"/>
            <a:r>
              <a:rPr lang="en-US" dirty="0"/>
              <a:t>If the unit of scheduling consumes the whole time slice</a:t>
            </a:r>
          </a:p>
          <a:p>
            <a:pPr lvl="2"/>
            <a:r>
              <a:rPr lang="en-US" dirty="0"/>
              <a:t>interrupted by the external source</a:t>
            </a:r>
          </a:p>
          <a:p>
            <a:pPr lvl="2"/>
            <a:r>
              <a:rPr lang="en-US" dirty="0"/>
              <a:t>changed to READY state</a:t>
            </a:r>
          </a:p>
          <a:p>
            <a:pPr lvl="2"/>
            <a:r>
              <a:rPr lang="en-US" dirty="0"/>
              <a:t>OS will make a context switch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A2D59F0-942C-C6A5-5C6F-ABE3FA8D3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518144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Scheduling (Refresher)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Maximize/optimize CPU utilization (based on the workload)</a:t>
            </a:r>
          </a:p>
          <a:p>
            <a:pPr lvl="1"/>
            <a:r>
              <a:rPr lang="en-US" dirty="0"/>
              <a:t>Fair allocation of CPU</a:t>
            </a:r>
          </a:p>
          <a:p>
            <a:pPr lvl="1"/>
            <a:r>
              <a:rPr lang="en-US" dirty="0"/>
              <a:t>Maximize throughput</a:t>
            </a:r>
          </a:p>
          <a:p>
            <a:pPr lvl="2"/>
            <a:r>
              <a:rPr lang="en-US" dirty="0"/>
              <a:t>Number of processes that complete their execution per time unit</a:t>
            </a:r>
          </a:p>
          <a:p>
            <a:pPr lvl="1"/>
            <a:r>
              <a:rPr lang="en-US" dirty="0"/>
              <a:t>Minimize turnaround time</a:t>
            </a:r>
          </a:p>
          <a:p>
            <a:pPr lvl="2"/>
            <a:r>
              <a:rPr lang="en-US" dirty="0"/>
              <a:t>The amount of time taken by a process to finish</a:t>
            </a:r>
          </a:p>
          <a:p>
            <a:pPr lvl="1"/>
            <a:r>
              <a:rPr lang="en-US" dirty="0"/>
              <a:t>Minimize waiting time</a:t>
            </a:r>
          </a:p>
          <a:p>
            <a:pPr lvl="2"/>
            <a:r>
              <a:rPr lang="en-US" dirty="0"/>
              <a:t>Time a process waits in the READY state</a:t>
            </a:r>
          </a:p>
          <a:p>
            <a:pPr lvl="1"/>
            <a:r>
              <a:rPr lang="en-US" dirty="0"/>
              <a:t>Minimize response time</a:t>
            </a:r>
          </a:p>
          <a:p>
            <a:pPr lvl="2"/>
            <a:r>
              <a:rPr lang="en-US" dirty="0"/>
              <a:t>Time to respond in interactive applications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844E8-5177-5278-1348-76D81E01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680148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D8D4CF6-C709-4B9D-91ED-F303A5CC7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EA38F-6C68-DF13-8483-E6AC5192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47B6F-F57E-1B8F-B73B-997EA9172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97DFCBB-BB65-3ADF-2D24-DD8AE291A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392" b="78"/>
          <a:stretch/>
        </p:blipFill>
        <p:spPr>
          <a:xfrm>
            <a:off x="6096000" y="3094013"/>
            <a:ext cx="5753874" cy="32797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D97738-D72B-9ACE-ED86-9C1EB1091D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682"/>
          <a:stretch/>
        </p:blipFill>
        <p:spPr>
          <a:xfrm>
            <a:off x="342126" y="1690688"/>
            <a:ext cx="5584477" cy="280665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060648-9D96-67BE-E260-A780937AD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1680287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Scheduling – Priority (Refresher)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Priority</a:t>
            </a:r>
          </a:p>
          <a:p>
            <a:pPr lvl="1"/>
            <a:r>
              <a:rPr lang="cs-CZ" dirty="0"/>
              <a:t>A</a:t>
            </a:r>
            <a:r>
              <a:rPr lang="en-US" dirty="0"/>
              <a:t> number expressing the importance of the process</a:t>
            </a:r>
            <a:endParaRPr lang="cs-CZ" dirty="0"/>
          </a:p>
          <a:p>
            <a:pPr lvl="1"/>
            <a:r>
              <a:rPr lang="en-US" dirty="0"/>
              <a:t>Unit of scheduling with greater priority should be scheduled before (or more often than) unit of scheduling with lower priority</a:t>
            </a:r>
          </a:p>
          <a:p>
            <a:pPr lvl="1"/>
            <a:r>
              <a:rPr lang="en-US" dirty="0"/>
              <a:t>The priority of the process is the sum of a static priority and dynamic priority</a:t>
            </a:r>
          </a:p>
          <a:p>
            <a:pPr lvl="2"/>
            <a:r>
              <a:rPr lang="en-US" dirty="0"/>
              <a:t>Static priority</a:t>
            </a:r>
          </a:p>
          <a:p>
            <a:pPr lvl="3"/>
            <a:r>
              <a:rPr lang="en-US" dirty="0"/>
              <a:t>Assigned at the start of the process</a:t>
            </a:r>
          </a:p>
          <a:p>
            <a:pPr lvl="4"/>
            <a:r>
              <a:rPr lang="en-US" dirty="0"/>
              <a:t>Users’ hierarchy or importance</a:t>
            </a:r>
          </a:p>
          <a:p>
            <a:pPr lvl="2"/>
            <a:r>
              <a:rPr lang="en-US" dirty="0"/>
              <a:t>Dynamic priority</a:t>
            </a:r>
          </a:p>
          <a:p>
            <a:pPr lvl="3"/>
            <a:r>
              <a:rPr lang="en-US" dirty="0"/>
              <a:t>Adding fairness to the scheduling</a:t>
            </a:r>
          </a:p>
          <a:p>
            <a:pPr lvl="3"/>
            <a:r>
              <a:rPr lang="en-US" dirty="0"/>
              <a:t>Once in a time, the dynamic priority is increased for all READY units of scheduling</a:t>
            </a:r>
          </a:p>
          <a:p>
            <a:pPr lvl="3"/>
            <a:r>
              <a:rPr lang="en-US" dirty="0"/>
              <a:t>The dynamic priority is initialized to 0 and is reset to 0 after the unit of scheduling is scheduled for execution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C73D9-1B29-A2F2-B116-4250F681C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1919268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Scheduling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Completely fair scheduler (CFS)</a:t>
            </a:r>
          </a:p>
          <a:p>
            <a:pPr lvl="1"/>
            <a:r>
              <a:rPr lang="en-US" dirty="0"/>
              <a:t>Implemented in Linux kernel</a:t>
            </a:r>
          </a:p>
          <a:p>
            <a:pPr lvl="2"/>
            <a:r>
              <a:rPr lang="en-US" dirty="0"/>
              <a:t>Currently the default scheduler</a:t>
            </a:r>
          </a:p>
          <a:p>
            <a:pPr lvl="1"/>
            <a:r>
              <a:rPr lang="en-US" dirty="0"/>
              <a:t>SUs are stored in a red-black tree</a:t>
            </a:r>
          </a:p>
          <a:p>
            <a:pPr lvl="2"/>
            <a:r>
              <a:rPr lang="en-US" dirty="0"/>
              <a:t>Indexed by their total execution time (called </a:t>
            </a:r>
            <a:r>
              <a:rPr lang="en-US" i="1" dirty="0"/>
              <a:t>virtual runtime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One tree per CPU core</a:t>
            </a:r>
          </a:p>
          <a:p>
            <a:pPr lvl="1"/>
            <a:r>
              <a:rPr lang="en-US" i="1" dirty="0"/>
              <a:t>Maximum execution time</a:t>
            </a:r>
          </a:p>
          <a:p>
            <a:pPr lvl="2"/>
            <a:r>
              <a:rPr lang="en-US" dirty="0"/>
              <a:t>A time slice calculated for each unit</a:t>
            </a:r>
          </a:p>
          <a:p>
            <a:pPr lvl="2"/>
            <a:r>
              <a:rPr lang="en-US" dirty="0"/>
              <a:t>Total waiting time divided by the current number of processes</a:t>
            </a:r>
          </a:p>
          <a:p>
            <a:pPr lvl="3"/>
            <a:r>
              <a:rPr lang="en-US" dirty="0"/>
              <a:t>The longer it waits, the greater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735960" y="2276872"/>
            <a:ext cx="5617840" cy="39000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dirty="0"/>
              <a:t>Scheduling algorithm</a:t>
            </a:r>
          </a:p>
          <a:p>
            <a:pPr lvl="2"/>
            <a:r>
              <a:rPr lang="en-US" dirty="0"/>
              <a:t>The leftmost node in the RB tree is selected (lowest virtual runtime)</a:t>
            </a:r>
          </a:p>
          <a:p>
            <a:pPr lvl="2"/>
            <a:r>
              <a:rPr lang="en-US" dirty="0"/>
              <a:t>If the process completes its execution, it is removed from the schedule</a:t>
            </a:r>
          </a:p>
          <a:p>
            <a:pPr lvl="2"/>
            <a:r>
              <a:rPr lang="en-US" dirty="0"/>
              <a:t>If the process reaches its </a:t>
            </a:r>
            <a:r>
              <a:rPr lang="en-US" i="1" dirty="0"/>
              <a:t>maximum execution time</a:t>
            </a:r>
            <a:r>
              <a:rPr lang="en-US" dirty="0"/>
              <a:t> or is somehow stopped or interrupted, it is reinserted into the tree with a new time key</a:t>
            </a:r>
          </a:p>
          <a:p>
            <a:pPr lvl="3"/>
            <a:r>
              <a:rPr lang="en-US" dirty="0"/>
              <a:t>Actual time spent on the CPU is added to the virtual runtime</a:t>
            </a:r>
          </a:p>
          <a:p>
            <a:pPr lvl="1"/>
            <a:r>
              <a:rPr lang="en-US" dirty="0"/>
              <a:t>Virtual runtime decays over time</a:t>
            </a:r>
            <a:endParaRPr lang="en-US" dirty="0">
              <a:ea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91DF61F-E6E1-B361-C34E-13A1E2E0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1239775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vs. Thread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Process</a:t>
            </a:r>
          </a:p>
          <a:p>
            <a:pPr lvl="1"/>
            <a:r>
              <a:rPr lang="en-US"/>
              <a:t>Code (loaded in memory)</a:t>
            </a:r>
          </a:p>
          <a:p>
            <a:pPr lvl="1"/>
            <a:r>
              <a:rPr lang="en-US"/>
              <a:t>Memory space</a:t>
            </a:r>
          </a:p>
          <a:p>
            <a:pPr lvl="1"/>
            <a:r>
              <a:rPr lang="en-US"/>
              <a:t>Other system resources</a:t>
            </a:r>
          </a:p>
          <a:p>
            <a:pPr lvl="2"/>
            <a:r>
              <a:rPr lang="en-US"/>
              <a:t>File handles</a:t>
            </a:r>
          </a:p>
          <a:p>
            <a:pPr lvl="2"/>
            <a:r>
              <a:rPr lang="en-US"/>
              <a:t>Network sockets</a:t>
            </a:r>
          </a:p>
          <a:p>
            <a:pPr lvl="2"/>
            <a:r>
              <a:rPr lang="en-US"/>
              <a:t>Synchronization primitives</a:t>
            </a:r>
          </a:p>
          <a:p>
            <a:pPr lvl="2"/>
            <a:r>
              <a:rPr lang="en-US"/>
              <a:t>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Thread</a:t>
            </a:r>
          </a:p>
          <a:p>
            <a:pPr lvl="1"/>
            <a:r>
              <a:rPr lang="en-US"/>
              <a:t>Position in code (program counter)</a:t>
            </a:r>
          </a:p>
          <a:p>
            <a:pPr lvl="1"/>
            <a:r>
              <a:rPr lang="en-US"/>
              <a:t>Own stack (rest is shared)</a:t>
            </a:r>
          </a:p>
          <a:p>
            <a:pPr lvl="1"/>
            <a:r>
              <a:rPr lang="en-US"/>
              <a:t>Access to some system resources may require synchronization</a:t>
            </a:r>
          </a:p>
          <a:p>
            <a:pPr lvl="1"/>
            <a:r>
              <a:rPr lang="en-US"/>
              <a:t>CPU state</a:t>
            </a:r>
          </a:p>
          <a:p>
            <a:pPr lvl="2"/>
            <a:r>
              <a:rPr lang="en-US"/>
              <a:t>Must be saved when thread is removed from CPU core and reloaded when the thread resumes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C79028-887B-460A-0777-E9B459112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1094095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2E20B-157E-9E99-684D-D42D963EA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72CF8-A5AE-3F3D-CD51-5E61359A2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Thread from coding perspective</a:t>
            </a:r>
          </a:p>
          <a:p>
            <a:pPr lvl="1"/>
            <a:r>
              <a:rPr lang="en-US" dirty="0"/>
              <a:t>A handle representing the OS-allocated thread</a:t>
            </a:r>
          </a:p>
          <a:p>
            <a:pPr lvl="2"/>
            <a:r>
              <a:rPr lang="en-US" dirty="0"/>
              <a:t>Usually wrapped in an object in traditional OOP languages</a:t>
            </a:r>
          </a:p>
          <a:p>
            <a:pPr lvl="1"/>
            <a:r>
              <a:rPr lang="en-US" dirty="0"/>
              <a:t>Using the handle, a programmer can perform some operations</a:t>
            </a:r>
          </a:p>
          <a:p>
            <a:pPr lvl="2"/>
            <a:r>
              <a:rPr lang="en-US" dirty="0"/>
              <a:t>Suspending/resuming the thread</a:t>
            </a:r>
          </a:p>
          <a:p>
            <a:pPr lvl="2"/>
            <a:r>
              <a:rPr lang="en-US" dirty="0"/>
              <a:t>Affect scheduling slightly (setting priority, yielding the rest of the time slice)</a:t>
            </a:r>
          </a:p>
          <a:p>
            <a:pPr lvl="2"/>
            <a:r>
              <a:rPr lang="en-US" dirty="0"/>
              <a:t>Waiting for termination, forcefully terminating the thread</a:t>
            </a:r>
          </a:p>
          <a:p>
            <a:pPr lvl="1"/>
            <a:r>
              <a:rPr lang="en-US" dirty="0"/>
              <a:t>Thread code is a function (delegate, lambda, …)</a:t>
            </a:r>
          </a:p>
          <a:p>
            <a:pPr lvl="1"/>
            <a:r>
              <a:rPr lang="en-US" dirty="0"/>
              <a:t>Thread can be blocked on synchronization primitives</a:t>
            </a:r>
          </a:p>
          <a:p>
            <a:pPr lvl="1"/>
            <a:r>
              <a:rPr lang="en-US" dirty="0"/>
              <a:t>Main thread</a:t>
            </a:r>
          </a:p>
          <a:p>
            <a:pPr lvl="2"/>
            <a:r>
              <a:rPr lang="en-US" dirty="0"/>
              <a:t>Created automatically when the process starts, wraps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main()</a:t>
            </a:r>
            <a:r>
              <a:rPr lang="en-US" dirty="0"/>
              <a:t> function</a:t>
            </a:r>
          </a:p>
          <a:p>
            <a:pPr lvl="1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E13FB-B9F0-C363-0E35-26E3A0D02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256E7-05AC-9DED-EF93-3DF0638D0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807C1-2EAD-5365-3977-9D13518D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5523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3A7FD-A0C9-6076-2B98-04F2F72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Fork Join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27C87-BD17-1392-39F1-7B39ECD5B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Fork-join parallel model</a:t>
            </a:r>
          </a:p>
          <a:p>
            <a:pPr lvl="1"/>
            <a:r>
              <a:rPr lang="en-US" dirty="0"/>
              <a:t>One of the oldest patterns</a:t>
            </a:r>
          </a:p>
          <a:p>
            <a:pPr lvl="2"/>
            <a:r>
              <a:rPr lang="en-US" dirty="0"/>
              <a:t>Named after POSIX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fork()</a:t>
            </a:r>
            <a:r>
              <a:rPr lang="en-US" dirty="0"/>
              <a:t> operation which duplicates the running process</a:t>
            </a:r>
          </a:p>
          <a:p>
            <a:pPr lvl="1"/>
            <a:r>
              <a:rPr lang="en-US" dirty="0"/>
              <a:t>Pros</a:t>
            </a:r>
          </a:p>
          <a:p>
            <a:pPr lvl="2"/>
            <a:r>
              <a:rPr lang="en-US" dirty="0"/>
              <a:t>Easy to understand and handle</a:t>
            </a:r>
          </a:p>
          <a:p>
            <a:pPr lvl="1"/>
            <a:r>
              <a:rPr lang="en-US" dirty="0"/>
              <a:t>Cons</a:t>
            </a:r>
          </a:p>
          <a:p>
            <a:pPr lvl="2"/>
            <a:r>
              <a:rPr lang="en-US" dirty="0"/>
              <a:t>Thread creation is costly</a:t>
            </a:r>
          </a:p>
          <a:p>
            <a:pPr lvl="2"/>
            <a:r>
              <a:rPr lang="en-US" dirty="0"/>
              <a:t>Join operation blocks the waiting thread</a:t>
            </a:r>
          </a:p>
          <a:p>
            <a:pPr lvl="2"/>
            <a:r>
              <a:rPr lang="en-US" dirty="0"/>
              <a:t>Fits only limited algorithmic patterns (like divide and conquer)</a:t>
            </a:r>
          </a:p>
          <a:p>
            <a:pPr lvl="1"/>
            <a:r>
              <a:rPr lang="en-US" dirty="0"/>
              <a:t>Very limited use in modern parallel apps</a:t>
            </a:r>
          </a:p>
          <a:p>
            <a:pPr lvl="2"/>
            <a:r>
              <a:rPr lang="en-US" dirty="0"/>
              <a:t>When you need a detached thread that lives for a long time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FC4B6-E631-9D17-7FFB-205F524F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E695A-BA9A-E78D-62F7-D0C2F5BD9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D4772-BA65-FC62-1C5C-5E81439C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6152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F9487-168A-25ED-F889-4CE4D86FC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Pool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C2AB7-0785-5A1A-8A6B-916870BA9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pool of re-usable threads</a:t>
            </a:r>
          </a:p>
          <a:p>
            <a:pPr lvl="1"/>
            <a:r>
              <a:rPr lang="en-US" dirty="0"/>
              <a:t>Threads are not given specific tasks</a:t>
            </a:r>
          </a:p>
          <a:p>
            <a:pPr lvl="1"/>
            <a:r>
              <a:rPr lang="en-US" dirty="0"/>
              <a:t>They wait for specific tasks to be assigned to them</a:t>
            </a:r>
          </a:p>
          <a:p>
            <a:pPr lvl="1"/>
            <a:r>
              <a:rPr lang="en-US" dirty="0"/>
              <a:t>Challenges</a:t>
            </a:r>
          </a:p>
          <a:p>
            <a:pPr lvl="2"/>
            <a:r>
              <a:rPr lang="en-US" dirty="0"/>
              <a:t>How many threads to create</a:t>
            </a:r>
          </a:p>
          <a:p>
            <a:pPr lvl="2"/>
            <a:r>
              <a:rPr lang="en-US" dirty="0"/>
              <a:t>When to create the threads (and when to join/terminate them)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8AB41-7896-4C4A-59A4-9DDBC3664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CE54C-CFDD-7F9C-8CBA-47DC5B53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82CC3-5E44-131D-FD26-78AA9E41E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12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65E16C-7F98-DE13-7628-6359648A6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873" y="4155332"/>
            <a:ext cx="8344982" cy="2156568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62C2DEE-10A9-5C6A-2BFD-110367E04CA4}"/>
              </a:ext>
            </a:extLst>
          </p:cNvPr>
          <p:cNvSpPr/>
          <p:nvPr/>
        </p:nvSpPr>
        <p:spPr>
          <a:xfrm>
            <a:off x="5397416" y="3035390"/>
            <a:ext cx="6593301" cy="787220"/>
          </a:xfrm>
          <a:prstGeom prst="wedgeRoundRectCallout">
            <a:avLst>
              <a:gd name="adj1" fmla="val -54485"/>
              <a:gd name="adj2" fmla="val 2602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And this question is even more difficult to answer in heterogeneous systems or when some threads need to be I/O bound.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820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ADA98-57B2-86D3-A0BE-49920D580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Pool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5BF00-B526-203B-85C8-E0E9954D1E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34000" cy="4351338"/>
          </a:xfrm>
        </p:spPr>
        <p:txBody>
          <a:bodyPr/>
          <a:lstStyle/>
          <a:p>
            <a:r>
              <a:rPr lang="en-US" dirty="0"/>
              <a:t>Thread Pool</a:t>
            </a:r>
          </a:p>
          <a:p>
            <a:pPr lvl="1"/>
            <a:r>
              <a:rPr lang="en-US" dirty="0"/>
              <a:t>All threads execute the same code</a:t>
            </a:r>
          </a:p>
          <a:p>
            <a:pPr lvl="2"/>
            <a:r>
              <a:rPr lang="en-US" dirty="0"/>
              <a:t>Waiting for a new task, then running it</a:t>
            </a:r>
          </a:p>
          <a:p>
            <a:pPr lvl="1"/>
            <a:r>
              <a:rPr lang="en-US" dirty="0"/>
              <a:t>Queueing tasks, synchronization</a:t>
            </a:r>
          </a:p>
          <a:p>
            <a:pPr lvl="2"/>
            <a:r>
              <a:rPr lang="en-US" dirty="0"/>
              <a:t>May involve complex scheduling</a:t>
            </a:r>
          </a:p>
          <a:p>
            <a:pPr lvl="1"/>
            <a:r>
              <a:rPr lang="en-US" dirty="0"/>
              <a:t>Idle threads</a:t>
            </a:r>
          </a:p>
          <a:p>
            <a:pPr lvl="2"/>
            <a:r>
              <a:rPr lang="en-US" dirty="0"/>
              <a:t>Are usually blocked on a conditional variable (event) so it does not consume the CPU</a:t>
            </a:r>
          </a:p>
          <a:p>
            <a:pPr lvl="1"/>
            <a:r>
              <a:rPr lang="en-US" dirty="0"/>
              <a:t>Issue with frequently blocking tasks</a:t>
            </a:r>
          </a:p>
          <a:p>
            <a:pPr lvl="2"/>
            <a:r>
              <a:rPr lang="en-US" dirty="0"/>
              <a:t>Oversubscription, dynamic expansion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D0EC28D-E0FC-AFFB-7A79-65E67C3C72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Worker thread pseudo-code</a:t>
            </a:r>
          </a:p>
          <a:p>
            <a:pPr marL="457200" lvl="1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(!terminating) {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t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scheduler.nextTask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(t != null) {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t.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condVar.wait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80399-7B2C-D01A-C95B-D7246321D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EB0F1-BBC4-1996-5372-EDF20DDF0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68C3B-159B-695A-1979-0A5197A2D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297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AC90A-F6BF-4F6E-0B33-2AB33B9B3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E5222-AB4C-89FC-0BD5-237C0299C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C48F9-C48C-B2F4-389C-CD809D6A0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Task</a:t>
            </a:r>
          </a:p>
          <a:p>
            <a:pPr lvl="1"/>
            <a:r>
              <a:rPr lang="en-US" dirty="0"/>
              <a:t>An object that represents a piece of parallel work</a:t>
            </a:r>
          </a:p>
          <a:p>
            <a:pPr lvl="2"/>
            <a:r>
              <a:rPr lang="en-US" dirty="0"/>
              <a:t>Carries both the code (method) and data to be processed (references, indices, …)</a:t>
            </a:r>
          </a:p>
          <a:p>
            <a:pPr lvl="1"/>
            <a:r>
              <a:rPr lang="en-US" dirty="0"/>
              <a:t>Tasks may have dependencies</a:t>
            </a:r>
          </a:p>
          <a:p>
            <a:pPr lvl="2"/>
            <a:r>
              <a:rPr lang="en-US" dirty="0"/>
              <a:t>Which tasks must be completed before a task can be executed</a:t>
            </a:r>
          </a:p>
          <a:p>
            <a:pPr lvl="1"/>
            <a:r>
              <a:rPr lang="en-US" dirty="0"/>
              <a:t>Task spawning</a:t>
            </a:r>
          </a:p>
          <a:p>
            <a:pPr lvl="2"/>
            <a:r>
              <a:rPr lang="en-US" dirty="0"/>
              <a:t>Only from the main thread (static task scheduling)</a:t>
            </a:r>
          </a:p>
          <a:p>
            <a:pPr lvl="2"/>
            <a:r>
              <a:rPr lang="en-US" dirty="0"/>
              <a:t>Tasks can spawn other tasks (dynamic task scheduling)</a:t>
            </a:r>
            <a:r>
              <a:rPr lang="cs-CZ" dirty="0"/>
              <a:t>, </a:t>
            </a:r>
            <a:r>
              <a:rPr lang="en-US" dirty="0"/>
              <a:t>the usual choice in current tools</a:t>
            </a:r>
          </a:p>
          <a:p>
            <a:pPr lvl="1"/>
            <a:r>
              <a:rPr lang="en-US" dirty="0"/>
              <a:t>Task execution</a:t>
            </a:r>
          </a:p>
          <a:p>
            <a:pPr lvl="2"/>
            <a:r>
              <a:rPr lang="en-US" dirty="0"/>
              <a:t>In the thread pool, scheduling strategies</a:t>
            </a:r>
          </a:p>
          <a:p>
            <a:pPr lvl="2"/>
            <a:r>
              <a:rPr lang="en-US" dirty="0"/>
              <a:t>Special cases (e.g., enforced execution in UI/main thread).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52F25-7B5C-8B13-D0A2-3470D13B1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4281C-68AA-4030-2496-BE5D9FD5A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333A0-A55E-F57E-088A-110961C45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383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94265-C36C-932F-5889-97A0E1E1B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48957-02FF-D308-31E3-F35B6CF678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Blocking task spawning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first_phase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var t1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var t2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Task.WaitAll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(t1, t2);</a:t>
            </a:r>
          </a:p>
          <a:p>
            <a:pPr marL="457200" lvl="1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finalization();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1A31159-6B73-E691-0C10-B2590DB56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94230" cy="4351338"/>
          </a:xfrm>
        </p:spPr>
        <p:txBody>
          <a:bodyPr>
            <a:normAutofit/>
          </a:bodyPr>
          <a:lstStyle/>
          <a:p>
            <a:r>
              <a:rPr lang="en-US" dirty="0"/>
              <a:t>Continuation task spawning</a:t>
            </a:r>
          </a:p>
          <a:p>
            <a:pPr marL="457200" lvl="1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first_phase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var t1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var t2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Task.WhenAll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(t1, t2)...() =&gt; {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finalization();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01951-F071-A937-E940-31CC01084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F9DE8-9D27-2044-DE7F-AFF7C1F31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566D3-60AB-9CE7-7432-26D4D7332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5302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68BC1-6538-ACB8-C195-81822447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52ED0-A9ED-76FB-EEFC-82BA758CA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1F6A5-EF5F-7AE4-4664-2DE4016B8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Scheduling</a:t>
            </a:r>
          </a:p>
          <a:p>
            <a:pPr lvl="1"/>
            <a:r>
              <a:rPr lang="en-US" dirty="0"/>
              <a:t>Task states</a:t>
            </a:r>
          </a:p>
          <a:p>
            <a:pPr lvl="2"/>
            <a:r>
              <a:rPr lang="en-US" dirty="0"/>
              <a:t>Waiting for dependencies (not a subject of scheduling yet)</a:t>
            </a:r>
          </a:p>
          <a:p>
            <a:pPr lvl="2"/>
            <a:r>
              <a:rPr lang="en-US" dirty="0"/>
              <a:t>Waiting to be scheduled</a:t>
            </a:r>
          </a:p>
          <a:p>
            <a:pPr lvl="2"/>
            <a:r>
              <a:rPr lang="en-US" dirty="0"/>
              <a:t>Running (</a:t>
            </a:r>
            <a:r>
              <a:rPr lang="en-US" dirty="0" err="1"/>
              <a:t>nonpreemptively</a:t>
            </a:r>
            <a:r>
              <a:rPr lang="en-US" dirty="0"/>
              <a:t>, but may cooperatively yield)</a:t>
            </a:r>
          </a:p>
          <a:p>
            <a:pPr lvl="2"/>
            <a:r>
              <a:rPr lang="en-US" dirty="0"/>
              <a:t>Completed (holding result, resolving waiting dependencies…)</a:t>
            </a:r>
          </a:p>
          <a:p>
            <a:pPr lvl="1"/>
            <a:r>
              <a:rPr lang="en-US" dirty="0"/>
              <a:t>Queue(s) holding tasks to be scheduled</a:t>
            </a:r>
          </a:p>
          <a:p>
            <a:pPr lvl="2"/>
            <a:r>
              <a:rPr lang="en-US" dirty="0"/>
              <a:t>Global queue (does not scale well, parallel bottleneck)</a:t>
            </a:r>
          </a:p>
          <a:p>
            <a:pPr lvl="2"/>
            <a:r>
              <a:rPr lang="en-US" dirty="0"/>
              <a:t>Queue per worker thread (difficult to load balance)</a:t>
            </a:r>
          </a:p>
          <a:p>
            <a:pPr lvl="1"/>
            <a:r>
              <a:rPr lang="en-US" dirty="0"/>
              <a:t>Other considerations</a:t>
            </a:r>
          </a:p>
          <a:p>
            <a:pPr lvl="2"/>
            <a:r>
              <a:rPr lang="en-US" dirty="0"/>
              <a:t>Which tasks share data (cache optimizations)</a:t>
            </a:r>
          </a:p>
          <a:p>
            <a:pPr lvl="1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3740B-C936-0A8E-1D74-F3FBFBDF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12595-FD3F-7BE2-B673-BFC7A2834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A4F44-14B1-9E7D-A6D0-3EBE87C62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A5257FCD-1C79-A5C1-90F0-B339FA4F91B6}"/>
              </a:ext>
            </a:extLst>
          </p:cNvPr>
          <p:cNvSpPr/>
          <p:nvPr/>
        </p:nvSpPr>
        <p:spPr>
          <a:xfrm>
            <a:off x="8891425" y="2993366"/>
            <a:ext cx="2900572" cy="787220"/>
          </a:xfrm>
          <a:prstGeom prst="wedgeRoundRectCallout">
            <a:avLst>
              <a:gd name="adj1" fmla="val -80107"/>
              <a:gd name="adj2" fmla="val 1835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Not suitable for heavily blocking code (like I/O)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4045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CABB-6298-F5CF-7F48-52461B6F7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Levels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A1A47-3783-D1DC-4221-C771A7B1E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many levels to consider…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ABC5-47F1-499C-84EA-4AB432FE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94C22-2EE4-AEC8-D44F-93DE78E2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22249-F508-31F9-7116-C082DA553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17</a:t>
            </a:fld>
            <a:endParaRPr lang="en-US" alt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4E9CC7-F7C3-BA2F-271D-E597ADB15184}"/>
              </a:ext>
            </a:extLst>
          </p:cNvPr>
          <p:cNvGrpSpPr/>
          <p:nvPr/>
        </p:nvGrpSpPr>
        <p:grpSpPr>
          <a:xfrm>
            <a:off x="6365995" y="2476787"/>
            <a:ext cx="720000" cy="720000"/>
            <a:chOff x="7582185" y="4219961"/>
            <a:chExt cx="720000" cy="72000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CE08DA1-E9CF-AA09-AEFD-3B86769F9DBE}"/>
                </a:ext>
              </a:extLst>
            </p:cNvPr>
            <p:cNvSpPr/>
            <p:nvPr/>
          </p:nvSpPr>
          <p:spPr>
            <a:xfrm>
              <a:off x="7582185" y="4219961"/>
              <a:ext cx="720000" cy="7200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Volný tvar 64">
              <a:extLst>
                <a:ext uri="{FF2B5EF4-FFF2-40B4-BE49-F238E27FC236}">
                  <a16:creationId xmlns:a16="http://schemas.microsoft.com/office/drawing/2014/main" id="{E4611FD2-4B1A-D8E9-AE07-75C93B736583}"/>
                </a:ext>
              </a:extLst>
            </p:cNvPr>
            <p:cNvSpPr/>
            <p:nvPr/>
          </p:nvSpPr>
          <p:spPr>
            <a:xfrm>
              <a:off x="7879056" y="4350541"/>
              <a:ext cx="126258" cy="458840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 algn="ctr">
              <a:solidFill>
                <a:sysClr val="windowText" lastClr="000000"/>
              </a:solidFill>
              <a:prstDash val="soli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E418CF-FCD4-4B02-59A9-87D1933EEA96}"/>
              </a:ext>
            </a:extLst>
          </p:cNvPr>
          <p:cNvGrpSpPr/>
          <p:nvPr/>
        </p:nvGrpSpPr>
        <p:grpSpPr>
          <a:xfrm>
            <a:off x="9056604" y="2476787"/>
            <a:ext cx="2075468" cy="740327"/>
            <a:chOff x="9056604" y="2382535"/>
            <a:chExt cx="2075468" cy="740327"/>
          </a:xfrm>
        </p:grpSpPr>
        <p:pic>
          <p:nvPicPr>
            <p:cNvPr id="8" name="Picture 7" descr="A computer chip with blue square&#10;&#10;AI-generated content may be incorrect.">
              <a:extLst>
                <a:ext uri="{FF2B5EF4-FFF2-40B4-BE49-F238E27FC236}">
                  <a16:creationId xmlns:a16="http://schemas.microsoft.com/office/drawing/2014/main" id="{EED25778-1AA6-5856-B89C-BCF8B5F42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91745" y="2382535"/>
              <a:ext cx="740327" cy="740327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64E6CCD-06BA-854C-12AA-2DAE959CF788}"/>
                </a:ext>
              </a:extLst>
            </p:cNvPr>
            <p:cNvGrpSpPr/>
            <p:nvPr/>
          </p:nvGrpSpPr>
          <p:grpSpPr>
            <a:xfrm>
              <a:off x="9056604" y="2392698"/>
              <a:ext cx="720000" cy="720000"/>
              <a:chOff x="7582185" y="4219961"/>
              <a:chExt cx="720000" cy="720000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A756C3F-C0E7-7419-6092-7E74EEDB9609}"/>
                  </a:ext>
                </a:extLst>
              </p:cNvPr>
              <p:cNvSpPr/>
              <p:nvPr/>
            </p:nvSpPr>
            <p:spPr>
              <a:xfrm>
                <a:off x="7582185" y="4219961"/>
                <a:ext cx="720000" cy="720000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0" name="Volný tvar 64">
                <a:extLst>
                  <a:ext uri="{FF2B5EF4-FFF2-40B4-BE49-F238E27FC236}">
                    <a16:creationId xmlns:a16="http://schemas.microsoft.com/office/drawing/2014/main" id="{B1738C0E-9F18-7B6B-6696-A52EB716043E}"/>
                  </a:ext>
                </a:extLst>
              </p:cNvPr>
              <p:cNvSpPr/>
              <p:nvPr/>
            </p:nvSpPr>
            <p:spPr>
              <a:xfrm>
                <a:off x="7879056" y="4350541"/>
                <a:ext cx="126258" cy="458840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3DED895-D9D6-658E-F699-BBCB8807B69C}"/>
                </a:ext>
              </a:extLst>
            </p:cNvPr>
            <p:cNvCxnSpPr>
              <a:stCxn id="11" idx="3"/>
              <a:endCxn id="8" idx="1"/>
            </p:cNvCxnSpPr>
            <p:nvPr/>
          </p:nvCxnSpPr>
          <p:spPr>
            <a:xfrm>
              <a:off x="9776604" y="2752698"/>
              <a:ext cx="615141" cy="1"/>
            </a:xfrm>
            <a:prstGeom prst="line">
              <a:avLst/>
            </a:prstGeom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B1248DB-12A2-D6EA-0211-CAE1C94356FA}"/>
              </a:ext>
            </a:extLst>
          </p:cNvPr>
          <p:cNvGrpSpPr/>
          <p:nvPr/>
        </p:nvGrpSpPr>
        <p:grpSpPr>
          <a:xfrm>
            <a:off x="9046440" y="3370468"/>
            <a:ext cx="2075468" cy="740327"/>
            <a:chOff x="9056604" y="2382535"/>
            <a:chExt cx="2075468" cy="740327"/>
          </a:xfrm>
        </p:grpSpPr>
        <p:pic>
          <p:nvPicPr>
            <p:cNvPr id="20" name="Picture 19" descr="A computer chip with blue square&#10;&#10;AI-generated content may be incorrect.">
              <a:extLst>
                <a:ext uri="{FF2B5EF4-FFF2-40B4-BE49-F238E27FC236}">
                  <a16:creationId xmlns:a16="http://schemas.microsoft.com/office/drawing/2014/main" id="{38FB356D-7AE2-BBC4-4C31-6C808F913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91745" y="2382535"/>
              <a:ext cx="740327" cy="740327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65C2471-F634-2E5B-EE54-9529ACF55EDB}"/>
                </a:ext>
              </a:extLst>
            </p:cNvPr>
            <p:cNvGrpSpPr/>
            <p:nvPr/>
          </p:nvGrpSpPr>
          <p:grpSpPr>
            <a:xfrm>
              <a:off x="9056604" y="2392698"/>
              <a:ext cx="720000" cy="720000"/>
              <a:chOff x="7582185" y="4219961"/>
              <a:chExt cx="720000" cy="720000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4EBF13F1-F5E9-E996-4E4F-BA8F38E7D174}"/>
                  </a:ext>
                </a:extLst>
              </p:cNvPr>
              <p:cNvSpPr/>
              <p:nvPr/>
            </p:nvSpPr>
            <p:spPr>
              <a:xfrm>
                <a:off x="7582185" y="4219961"/>
                <a:ext cx="720000" cy="720000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Volný tvar 64">
                <a:extLst>
                  <a:ext uri="{FF2B5EF4-FFF2-40B4-BE49-F238E27FC236}">
                    <a16:creationId xmlns:a16="http://schemas.microsoft.com/office/drawing/2014/main" id="{5CEE5367-D6CD-294F-E048-7C0CE5AB1AE1}"/>
                  </a:ext>
                </a:extLst>
              </p:cNvPr>
              <p:cNvSpPr/>
              <p:nvPr/>
            </p:nvSpPr>
            <p:spPr>
              <a:xfrm>
                <a:off x="7879056" y="4350541"/>
                <a:ext cx="126258" cy="458840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76820C3-5795-59C2-1C25-3288757558C5}"/>
                </a:ext>
              </a:extLst>
            </p:cNvPr>
            <p:cNvCxnSpPr>
              <a:stCxn id="23" idx="3"/>
              <a:endCxn id="20" idx="1"/>
            </p:cNvCxnSpPr>
            <p:nvPr/>
          </p:nvCxnSpPr>
          <p:spPr>
            <a:xfrm>
              <a:off x="9776604" y="2752698"/>
              <a:ext cx="615141" cy="1"/>
            </a:xfrm>
            <a:prstGeom prst="line">
              <a:avLst/>
            </a:prstGeom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B25B68-E49B-4E92-B406-C35DB5E3C131}"/>
              </a:ext>
            </a:extLst>
          </p:cNvPr>
          <p:cNvGrpSpPr/>
          <p:nvPr/>
        </p:nvGrpSpPr>
        <p:grpSpPr>
          <a:xfrm>
            <a:off x="9056604" y="4688498"/>
            <a:ext cx="2075468" cy="740327"/>
            <a:chOff x="9056604" y="2382535"/>
            <a:chExt cx="2075468" cy="740327"/>
          </a:xfrm>
        </p:grpSpPr>
        <p:pic>
          <p:nvPicPr>
            <p:cNvPr id="26" name="Picture 25" descr="A computer chip with blue square&#10;&#10;AI-generated content may be incorrect.">
              <a:extLst>
                <a:ext uri="{FF2B5EF4-FFF2-40B4-BE49-F238E27FC236}">
                  <a16:creationId xmlns:a16="http://schemas.microsoft.com/office/drawing/2014/main" id="{BCA9DE03-A8AD-1721-1162-7576BB91B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91745" y="2382535"/>
              <a:ext cx="740327" cy="740327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E011A6A-E280-A797-3052-3CEF138EDA9A}"/>
                </a:ext>
              </a:extLst>
            </p:cNvPr>
            <p:cNvGrpSpPr/>
            <p:nvPr/>
          </p:nvGrpSpPr>
          <p:grpSpPr>
            <a:xfrm>
              <a:off x="9056604" y="2392698"/>
              <a:ext cx="720000" cy="720000"/>
              <a:chOff x="7582185" y="4219961"/>
              <a:chExt cx="720000" cy="720000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F16C2999-6C21-3432-B032-64F1FBCC61E5}"/>
                  </a:ext>
                </a:extLst>
              </p:cNvPr>
              <p:cNvSpPr/>
              <p:nvPr/>
            </p:nvSpPr>
            <p:spPr>
              <a:xfrm>
                <a:off x="7582185" y="4219961"/>
                <a:ext cx="720000" cy="720000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0" name="Volný tvar 64">
                <a:extLst>
                  <a:ext uri="{FF2B5EF4-FFF2-40B4-BE49-F238E27FC236}">
                    <a16:creationId xmlns:a16="http://schemas.microsoft.com/office/drawing/2014/main" id="{4AB2FD6E-C1E2-9280-312D-43B12ED64E5B}"/>
                  </a:ext>
                </a:extLst>
              </p:cNvPr>
              <p:cNvSpPr/>
              <p:nvPr/>
            </p:nvSpPr>
            <p:spPr>
              <a:xfrm>
                <a:off x="7879056" y="4350541"/>
                <a:ext cx="126258" cy="458840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1D8616A-DE69-D873-0186-233024D5A76F}"/>
                </a:ext>
              </a:extLst>
            </p:cNvPr>
            <p:cNvCxnSpPr>
              <a:stCxn id="29" idx="3"/>
              <a:endCxn id="26" idx="1"/>
            </p:cNvCxnSpPr>
            <p:nvPr/>
          </p:nvCxnSpPr>
          <p:spPr>
            <a:xfrm>
              <a:off x="9776604" y="2752698"/>
              <a:ext cx="615141" cy="1"/>
            </a:xfrm>
            <a:prstGeom prst="line">
              <a:avLst/>
            </a:prstGeom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3F6E95A-BE8F-6DD3-2149-84C2DDF7F9B2}"/>
              </a:ext>
            </a:extLst>
          </p:cNvPr>
          <p:cNvSpPr txBox="1"/>
          <p:nvPr/>
        </p:nvSpPr>
        <p:spPr>
          <a:xfrm>
            <a:off x="9866261" y="415664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0539E0-79B2-B2CB-9BEF-8746F369737E}"/>
              </a:ext>
            </a:extLst>
          </p:cNvPr>
          <p:cNvSpPr/>
          <p:nvPr/>
        </p:nvSpPr>
        <p:spPr>
          <a:xfrm>
            <a:off x="5010527" y="2364331"/>
            <a:ext cx="740327" cy="32114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Task scheduler</a:t>
            </a:r>
            <a:endParaRPr lang="cs-CZ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8B5FAD2-4C77-8169-C147-EDAC19CC80B7}"/>
              </a:ext>
            </a:extLst>
          </p:cNvPr>
          <p:cNvGrpSpPr/>
          <p:nvPr/>
        </p:nvGrpSpPr>
        <p:grpSpPr>
          <a:xfrm>
            <a:off x="3548721" y="2503539"/>
            <a:ext cx="1018610" cy="2995509"/>
            <a:chOff x="3502644" y="2587114"/>
            <a:chExt cx="1018610" cy="2995509"/>
          </a:xfrm>
        </p:grpSpPr>
        <p:sp>
          <p:nvSpPr>
            <p:cNvPr id="38" name="Hexagon 37">
              <a:extLst>
                <a:ext uri="{FF2B5EF4-FFF2-40B4-BE49-F238E27FC236}">
                  <a16:creationId xmlns:a16="http://schemas.microsoft.com/office/drawing/2014/main" id="{4AFD75C1-D42A-6C32-F0E7-67AFAEA54A89}"/>
                </a:ext>
              </a:extLst>
            </p:cNvPr>
            <p:cNvSpPr/>
            <p:nvPr/>
          </p:nvSpPr>
          <p:spPr>
            <a:xfrm>
              <a:off x="3502644" y="2587114"/>
              <a:ext cx="540000" cy="54000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T1</a:t>
              </a:r>
              <a:endParaRPr lang="cs-CZ" sz="1200" dirty="0"/>
            </a:p>
          </p:txBody>
        </p:sp>
        <p:sp>
          <p:nvSpPr>
            <p:cNvPr id="39" name="Hexagon 38">
              <a:extLst>
                <a:ext uri="{FF2B5EF4-FFF2-40B4-BE49-F238E27FC236}">
                  <a16:creationId xmlns:a16="http://schemas.microsoft.com/office/drawing/2014/main" id="{D9DA60CE-D917-4A4D-F4AF-536E1E6E5C06}"/>
                </a:ext>
              </a:extLst>
            </p:cNvPr>
            <p:cNvSpPr/>
            <p:nvPr/>
          </p:nvSpPr>
          <p:spPr>
            <a:xfrm>
              <a:off x="3976413" y="2897859"/>
              <a:ext cx="540000" cy="54000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T2</a:t>
              </a:r>
              <a:endParaRPr lang="cs-CZ" sz="1200" dirty="0"/>
            </a:p>
          </p:txBody>
        </p:sp>
        <p:sp>
          <p:nvSpPr>
            <p:cNvPr id="40" name="Hexagon 39">
              <a:extLst>
                <a:ext uri="{FF2B5EF4-FFF2-40B4-BE49-F238E27FC236}">
                  <a16:creationId xmlns:a16="http://schemas.microsoft.com/office/drawing/2014/main" id="{58892777-2341-C8C9-B4DD-791AC60DD5E3}"/>
                </a:ext>
              </a:extLst>
            </p:cNvPr>
            <p:cNvSpPr/>
            <p:nvPr/>
          </p:nvSpPr>
          <p:spPr>
            <a:xfrm>
              <a:off x="3503170" y="3200631"/>
              <a:ext cx="540000" cy="54000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T3</a:t>
              </a:r>
              <a:endParaRPr lang="cs-CZ" sz="1200" dirty="0"/>
            </a:p>
          </p:txBody>
        </p:sp>
        <p:sp>
          <p:nvSpPr>
            <p:cNvPr id="41" name="Hexagon 40">
              <a:extLst>
                <a:ext uri="{FF2B5EF4-FFF2-40B4-BE49-F238E27FC236}">
                  <a16:creationId xmlns:a16="http://schemas.microsoft.com/office/drawing/2014/main" id="{3D07595F-75E8-27FC-DAFD-2041813E433B}"/>
                </a:ext>
              </a:extLst>
            </p:cNvPr>
            <p:cNvSpPr/>
            <p:nvPr/>
          </p:nvSpPr>
          <p:spPr>
            <a:xfrm>
              <a:off x="3976413" y="3511211"/>
              <a:ext cx="540000" cy="54000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T4</a:t>
              </a:r>
              <a:endParaRPr lang="cs-CZ" sz="1200" dirty="0"/>
            </a:p>
          </p:txBody>
        </p:sp>
        <p:sp>
          <p:nvSpPr>
            <p:cNvPr id="42" name="Hexagon 41">
              <a:extLst>
                <a:ext uri="{FF2B5EF4-FFF2-40B4-BE49-F238E27FC236}">
                  <a16:creationId xmlns:a16="http://schemas.microsoft.com/office/drawing/2014/main" id="{39E3B099-6E15-D68F-25B9-0489B7A1A0FC}"/>
                </a:ext>
              </a:extLst>
            </p:cNvPr>
            <p:cNvSpPr/>
            <p:nvPr/>
          </p:nvSpPr>
          <p:spPr>
            <a:xfrm>
              <a:off x="3507485" y="3815754"/>
              <a:ext cx="540000" cy="54000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T5</a:t>
              </a:r>
              <a:endParaRPr lang="cs-CZ" sz="1200" dirty="0"/>
            </a:p>
          </p:txBody>
        </p:sp>
        <p:sp>
          <p:nvSpPr>
            <p:cNvPr id="43" name="Hexagon 42">
              <a:extLst>
                <a:ext uri="{FF2B5EF4-FFF2-40B4-BE49-F238E27FC236}">
                  <a16:creationId xmlns:a16="http://schemas.microsoft.com/office/drawing/2014/main" id="{E5800E29-3EE3-02DE-5ED3-C6C8BFF6DE28}"/>
                </a:ext>
              </a:extLst>
            </p:cNvPr>
            <p:cNvSpPr/>
            <p:nvPr/>
          </p:nvSpPr>
          <p:spPr>
            <a:xfrm>
              <a:off x="3981254" y="4126499"/>
              <a:ext cx="540000" cy="54000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T6</a:t>
              </a:r>
              <a:endParaRPr lang="cs-CZ" sz="1200" dirty="0"/>
            </a:p>
          </p:txBody>
        </p:sp>
        <p:sp>
          <p:nvSpPr>
            <p:cNvPr id="44" name="Hexagon 43">
              <a:extLst>
                <a:ext uri="{FF2B5EF4-FFF2-40B4-BE49-F238E27FC236}">
                  <a16:creationId xmlns:a16="http://schemas.microsoft.com/office/drawing/2014/main" id="{A3064965-400A-80FB-D09A-192A636C15D1}"/>
                </a:ext>
              </a:extLst>
            </p:cNvPr>
            <p:cNvSpPr/>
            <p:nvPr/>
          </p:nvSpPr>
          <p:spPr>
            <a:xfrm>
              <a:off x="3508011" y="4429271"/>
              <a:ext cx="540000" cy="54000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T7</a:t>
              </a:r>
              <a:endParaRPr lang="cs-CZ" sz="1200" dirty="0"/>
            </a:p>
          </p:txBody>
        </p:sp>
        <p:sp>
          <p:nvSpPr>
            <p:cNvPr id="45" name="Hexagon 44">
              <a:extLst>
                <a:ext uri="{FF2B5EF4-FFF2-40B4-BE49-F238E27FC236}">
                  <a16:creationId xmlns:a16="http://schemas.microsoft.com/office/drawing/2014/main" id="{7D9E90B9-DEAA-6680-44D5-78D8160C44C5}"/>
                </a:ext>
              </a:extLst>
            </p:cNvPr>
            <p:cNvSpPr/>
            <p:nvPr/>
          </p:nvSpPr>
          <p:spPr>
            <a:xfrm>
              <a:off x="3981254" y="4739851"/>
              <a:ext cx="540000" cy="54000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T8</a:t>
              </a:r>
              <a:endParaRPr lang="cs-CZ" sz="1200" dirty="0"/>
            </a:p>
          </p:txBody>
        </p:sp>
        <p:sp>
          <p:nvSpPr>
            <p:cNvPr id="46" name="Hexagon 45">
              <a:extLst>
                <a:ext uri="{FF2B5EF4-FFF2-40B4-BE49-F238E27FC236}">
                  <a16:creationId xmlns:a16="http://schemas.microsoft.com/office/drawing/2014/main" id="{B77B39B1-E9C0-383C-3E1F-CB3B8CD0E55A}"/>
                </a:ext>
              </a:extLst>
            </p:cNvPr>
            <p:cNvSpPr/>
            <p:nvPr/>
          </p:nvSpPr>
          <p:spPr>
            <a:xfrm>
              <a:off x="3509181" y="5042623"/>
              <a:ext cx="540000" cy="54000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T9</a:t>
              </a:r>
              <a:endParaRPr lang="cs-CZ" sz="1200" dirty="0"/>
            </a:p>
          </p:txBody>
        </p: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81BA707-F5D6-4BC0-353A-1A3674C357BB}"/>
              </a:ext>
            </a:extLst>
          </p:cNvPr>
          <p:cNvCxnSpPr>
            <a:cxnSpLocks/>
            <a:stCxn id="14" idx="3"/>
            <a:endCxn id="11" idx="1"/>
          </p:cNvCxnSpPr>
          <p:nvPr/>
        </p:nvCxnSpPr>
        <p:spPr>
          <a:xfrm>
            <a:off x="7085995" y="2836787"/>
            <a:ext cx="1970609" cy="10163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BB55876-A1DB-B38B-396F-EA7A55EE92A6}"/>
              </a:ext>
            </a:extLst>
          </p:cNvPr>
          <p:cNvGrpSpPr/>
          <p:nvPr/>
        </p:nvGrpSpPr>
        <p:grpSpPr>
          <a:xfrm>
            <a:off x="6365287" y="3076370"/>
            <a:ext cx="720000" cy="720000"/>
            <a:chOff x="7582185" y="4219961"/>
            <a:chExt cx="720000" cy="720000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29629593-D397-8388-63F0-B537257B6ADA}"/>
                </a:ext>
              </a:extLst>
            </p:cNvPr>
            <p:cNvSpPr/>
            <p:nvPr/>
          </p:nvSpPr>
          <p:spPr>
            <a:xfrm>
              <a:off x="7582185" y="4219961"/>
              <a:ext cx="720000" cy="7200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3" name="Volný tvar 64">
              <a:extLst>
                <a:ext uri="{FF2B5EF4-FFF2-40B4-BE49-F238E27FC236}">
                  <a16:creationId xmlns:a16="http://schemas.microsoft.com/office/drawing/2014/main" id="{DD05F021-5C59-4110-1196-AF5A51FDB71A}"/>
                </a:ext>
              </a:extLst>
            </p:cNvPr>
            <p:cNvSpPr/>
            <p:nvPr/>
          </p:nvSpPr>
          <p:spPr>
            <a:xfrm>
              <a:off x="7879056" y="4350541"/>
              <a:ext cx="126258" cy="458840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 algn="ctr">
              <a:solidFill>
                <a:sysClr val="windowText" lastClr="000000"/>
              </a:solidFill>
              <a:prstDash val="soli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C3BAE13-18BB-6494-4236-DB5044A70F0B}"/>
              </a:ext>
            </a:extLst>
          </p:cNvPr>
          <p:cNvGrpSpPr/>
          <p:nvPr/>
        </p:nvGrpSpPr>
        <p:grpSpPr>
          <a:xfrm>
            <a:off x="6364579" y="3675953"/>
            <a:ext cx="720000" cy="720000"/>
            <a:chOff x="7582185" y="4219961"/>
            <a:chExt cx="720000" cy="720000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98FC51A5-899C-ED83-3449-3B9956D4ADC8}"/>
                </a:ext>
              </a:extLst>
            </p:cNvPr>
            <p:cNvSpPr/>
            <p:nvPr/>
          </p:nvSpPr>
          <p:spPr>
            <a:xfrm>
              <a:off x="7582185" y="4219961"/>
              <a:ext cx="720000" cy="7200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6" name="Volný tvar 64">
              <a:extLst>
                <a:ext uri="{FF2B5EF4-FFF2-40B4-BE49-F238E27FC236}">
                  <a16:creationId xmlns:a16="http://schemas.microsoft.com/office/drawing/2014/main" id="{D260EAB2-8496-7662-162E-29146B7D87B9}"/>
                </a:ext>
              </a:extLst>
            </p:cNvPr>
            <p:cNvSpPr/>
            <p:nvPr/>
          </p:nvSpPr>
          <p:spPr>
            <a:xfrm>
              <a:off x="7879056" y="4350541"/>
              <a:ext cx="126258" cy="458840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 algn="ctr">
              <a:solidFill>
                <a:sysClr val="windowText" lastClr="000000"/>
              </a:solidFill>
              <a:prstDash val="soli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5ADC512-607B-1C1B-A187-50ACF67234EC}"/>
              </a:ext>
            </a:extLst>
          </p:cNvPr>
          <p:cNvGrpSpPr/>
          <p:nvPr/>
        </p:nvGrpSpPr>
        <p:grpSpPr>
          <a:xfrm>
            <a:off x="6369745" y="4698661"/>
            <a:ext cx="720000" cy="720000"/>
            <a:chOff x="7582185" y="4219961"/>
            <a:chExt cx="720000" cy="72000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2977DEAD-D612-2757-0606-46B0F65DCE38}"/>
                </a:ext>
              </a:extLst>
            </p:cNvPr>
            <p:cNvSpPr/>
            <p:nvPr/>
          </p:nvSpPr>
          <p:spPr>
            <a:xfrm>
              <a:off x="7582185" y="4219961"/>
              <a:ext cx="720000" cy="7200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9" name="Volný tvar 64">
              <a:extLst>
                <a:ext uri="{FF2B5EF4-FFF2-40B4-BE49-F238E27FC236}">
                  <a16:creationId xmlns:a16="http://schemas.microsoft.com/office/drawing/2014/main" id="{8EBED283-A6C8-1AC5-DC67-7569504441DB}"/>
                </a:ext>
              </a:extLst>
            </p:cNvPr>
            <p:cNvSpPr/>
            <p:nvPr/>
          </p:nvSpPr>
          <p:spPr>
            <a:xfrm>
              <a:off x="7879056" y="4350541"/>
              <a:ext cx="126258" cy="458840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 algn="ctr">
              <a:solidFill>
                <a:sysClr val="windowText" lastClr="000000"/>
              </a:solidFill>
              <a:prstDash val="soli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E9336EF1-0437-DB66-B680-57975046DC51}"/>
              </a:ext>
            </a:extLst>
          </p:cNvPr>
          <p:cNvSpPr txBox="1"/>
          <p:nvPr/>
        </p:nvSpPr>
        <p:spPr>
          <a:xfrm>
            <a:off x="6516830" y="430098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FD386D9-B349-0D1D-98C3-AD64EC903DF7}"/>
              </a:ext>
            </a:extLst>
          </p:cNvPr>
          <p:cNvCxnSpPr>
            <a:cxnSpLocks/>
            <a:stCxn id="14" idx="3"/>
            <a:endCxn id="23" idx="1"/>
          </p:cNvCxnSpPr>
          <p:nvPr/>
        </p:nvCxnSpPr>
        <p:spPr>
          <a:xfrm>
            <a:off x="7085995" y="2836787"/>
            <a:ext cx="1960445" cy="903844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A15A888-1F57-B103-1596-E27C73D9F8F1}"/>
              </a:ext>
            </a:extLst>
          </p:cNvPr>
          <p:cNvCxnSpPr>
            <a:cxnSpLocks/>
            <a:stCxn id="14" idx="3"/>
            <a:endCxn id="29" idx="1"/>
          </p:cNvCxnSpPr>
          <p:nvPr/>
        </p:nvCxnSpPr>
        <p:spPr>
          <a:xfrm>
            <a:off x="7085995" y="2836787"/>
            <a:ext cx="1970609" cy="2221874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8B6BC9A-A4F1-B183-3ACA-A55B03F26F7B}"/>
              </a:ext>
            </a:extLst>
          </p:cNvPr>
          <p:cNvCxnSpPr>
            <a:cxnSpLocks/>
            <a:stCxn id="52" idx="3"/>
            <a:endCxn id="29" idx="1"/>
          </p:cNvCxnSpPr>
          <p:nvPr/>
        </p:nvCxnSpPr>
        <p:spPr>
          <a:xfrm>
            <a:off x="7085287" y="3436370"/>
            <a:ext cx="1971317" cy="162229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EE2C76A-39E2-4FDD-6180-DE9DB01AC736}"/>
              </a:ext>
            </a:extLst>
          </p:cNvPr>
          <p:cNvCxnSpPr>
            <a:cxnSpLocks/>
            <a:stCxn id="52" idx="3"/>
            <a:endCxn id="23" idx="1"/>
          </p:cNvCxnSpPr>
          <p:nvPr/>
        </p:nvCxnSpPr>
        <p:spPr>
          <a:xfrm>
            <a:off x="7085287" y="3436370"/>
            <a:ext cx="1961153" cy="30426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0AD56FE-360A-D638-FBB1-00F9CEE6DCD2}"/>
              </a:ext>
            </a:extLst>
          </p:cNvPr>
          <p:cNvCxnSpPr>
            <a:cxnSpLocks/>
            <a:stCxn id="52" idx="3"/>
            <a:endCxn id="11" idx="1"/>
          </p:cNvCxnSpPr>
          <p:nvPr/>
        </p:nvCxnSpPr>
        <p:spPr>
          <a:xfrm flipV="1">
            <a:off x="7085287" y="2846950"/>
            <a:ext cx="1971317" cy="58942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2E7047A-7F5D-6E13-000E-F1727FACA643}"/>
              </a:ext>
            </a:extLst>
          </p:cNvPr>
          <p:cNvCxnSpPr>
            <a:cxnSpLocks/>
            <a:stCxn id="55" idx="3"/>
            <a:endCxn id="11" idx="1"/>
          </p:cNvCxnSpPr>
          <p:nvPr/>
        </p:nvCxnSpPr>
        <p:spPr>
          <a:xfrm flipV="1">
            <a:off x="7084579" y="2846950"/>
            <a:ext cx="1972025" cy="1189003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A474141-21CA-FC30-C212-2F1043D2FAF0}"/>
              </a:ext>
            </a:extLst>
          </p:cNvPr>
          <p:cNvCxnSpPr>
            <a:cxnSpLocks/>
            <a:stCxn id="55" idx="3"/>
            <a:endCxn id="23" idx="1"/>
          </p:cNvCxnSpPr>
          <p:nvPr/>
        </p:nvCxnSpPr>
        <p:spPr>
          <a:xfrm flipV="1">
            <a:off x="7084579" y="3740631"/>
            <a:ext cx="1961861" cy="295322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458EAD5B-C455-EE01-2FF3-81F207A87E46}"/>
              </a:ext>
            </a:extLst>
          </p:cNvPr>
          <p:cNvCxnSpPr>
            <a:cxnSpLocks/>
            <a:stCxn id="55" idx="3"/>
            <a:endCxn id="29" idx="1"/>
          </p:cNvCxnSpPr>
          <p:nvPr/>
        </p:nvCxnSpPr>
        <p:spPr>
          <a:xfrm>
            <a:off x="7084579" y="4035953"/>
            <a:ext cx="1972025" cy="102270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9E5C3CF-26BA-EE72-0E9D-121EFC9036B5}"/>
              </a:ext>
            </a:extLst>
          </p:cNvPr>
          <p:cNvCxnSpPr>
            <a:cxnSpLocks/>
            <a:stCxn id="58" idx="3"/>
            <a:endCxn id="11" idx="1"/>
          </p:cNvCxnSpPr>
          <p:nvPr/>
        </p:nvCxnSpPr>
        <p:spPr>
          <a:xfrm flipV="1">
            <a:off x="7089745" y="2846950"/>
            <a:ext cx="1966859" cy="221171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14E7F70-7CBA-7E85-FEAA-4609F6ADFADE}"/>
              </a:ext>
            </a:extLst>
          </p:cNvPr>
          <p:cNvCxnSpPr>
            <a:cxnSpLocks/>
            <a:stCxn id="58" idx="3"/>
            <a:endCxn id="23" idx="1"/>
          </p:cNvCxnSpPr>
          <p:nvPr/>
        </p:nvCxnSpPr>
        <p:spPr>
          <a:xfrm flipV="1">
            <a:off x="7089745" y="3740631"/>
            <a:ext cx="1956695" cy="131803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9FD1AC32-3FA9-AE70-86FF-5560416E2F89}"/>
              </a:ext>
            </a:extLst>
          </p:cNvPr>
          <p:cNvCxnSpPr>
            <a:cxnSpLocks/>
            <a:stCxn id="58" idx="3"/>
            <a:endCxn id="29" idx="1"/>
          </p:cNvCxnSpPr>
          <p:nvPr/>
        </p:nvCxnSpPr>
        <p:spPr>
          <a:xfrm>
            <a:off x="7089745" y="5058661"/>
            <a:ext cx="1966859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1E162-19D1-8A01-E049-3B390E5DFDAE}"/>
              </a:ext>
            </a:extLst>
          </p:cNvPr>
          <p:cNvSpPr/>
          <p:nvPr/>
        </p:nvSpPr>
        <p:spPr>
          <a:xfrm>
            <a:off x="7701136" y="2364331"/>
            <a:ext cx="740327" cy="32114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OS scheduler</a:t>
            </a:r>
            <a:endParaRPr lang="cs-CZ" dirty="0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81D9DF3-E00D-88A4-F37C-0937AC8FB693}"/>
              </a:ext>
            </a:extLst>
          </p:cNvPr>
          <p:cNvCxnSpPr>
            <a:cxnSpLocks/>
            <a:stCxn id="36" idx="3"/>
            <a:endCxn id="14" idx="1"/>
          </p:cNvCxnSpPr>
          <p:nvPr/>
        </p:nvCxnSpPr>
        <p:spPr>
          <a:xfrm flipV="1">
            <a:off x="5750854" y="2836787"/>
            <a:ext cx="615141" cy="1133264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E3FF77F-C14C-FC83-E875-33AE579895A4}"/>
              </a:ext>
            </a:extLst>
          </p:cNvPr>
          <p:cNvCxnSpPr>
            <a:cxnSpLocks/>
            <a:stCxn id="36" idx="3"/>
            <a:endCxn id="52" idx="1"/>
          </p:cNvCxnSpPr>
          <p:nvPr/>
        </p:nvCxnSpPr>
        <p:spPr>
          <a:xfrm flipV="1">
            <a:off x="5750854" y="3436370"/>
            <a:ext cx="614433" cy="53368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AE92431-A30F-FE0C-A460-4F6B4CAAAC72}"/>
              </a:ext>
            </a:extLst>
          </p:cNvPr>
          <p:cNvCxnSpPr>
            <a:cxnSpLocks/>
            <a:stCxn id="36" idx="3"/>
            <a:endCxn id="55" idx="1"/>
          </p:cNvCxnSpPr>
          <p:nvPr/>
        </p:nvCxnSpPr>
        <p:spPr>
          <a:xfrm>
            <a:off x="5750854" y="3970051"/>
            <a:ext cx="613725" cy="65902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2092A2F4-5D00-2F03-ABEE-607C314BBD23}"/>
              </a:ext>
            </a:extLst>
          </p:cNvPr>
          <p:cNvCxnSpPr>
            <a:cxnSpLocks/>
            <a:stCxn id="36" idx="3"/>
            <a:endCxn id="58" idx="1"/>
          </p:cNvCxnSpPr>
          <p:nvPr/>
        </p:nvCxnSpPr>
        <p:spPr>
          <a:xfrm>
            <a:off x="5750854" y="3970051"/>
            <a:ext cx="618891" cy="108861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7924C310-4FBF-CFB2-90EB-A11B935918C8}"/>
              </a:ext>
            </a:extLst>
          </p:cNvPr>
          <p:cNvCxnSpPr>
            <a:cxnSpLocks/>
            <a:stCxn id="39" idx="0"/>
            <a:endCxn id="36" idx="1"/>
          </p:cNvCxnSpPr>
          <p:nvPr/>
        </p:nvCxnSpPr>
        <p:spPr>
          <a:xfrm>
            <a:off x="4562490" y="3084284"/>
            <a:ext cx="448037" cy="885767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C309FC8-E760-D681-C35F-51F03F3067D2}"/>
              </a:ext>
            </a:extLst>
          </p:cNvPr>
          <p:cNvCxnSpPr>
            <a:cxnSpLocks/>
            <a:stCxn id="41" idx="0"/>
            <a:endCxn id="36" idx="1"/>
          </p:cNvCxnSpPr>
          <p:nvPr/>
        </p:nvCxnSpPr>
        <p:spPr>
          <a:xfrm>
            <a:off x="4562490" y="3697636"/>
            <a:ext cx="448037" cy="272415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1021044-D6B5-B52A-679E-0BD0E30B2083}"/>
              </a:ext>
            </a:extLst>
          </p:cNvPr>
          <p:cNvCxnSpPr>
            <a:cxnSpLocks/>
            <a:stCxn id="43" idx="0"/>
            <a:endCxn id="36" idx="1"/>
          </p:cNvCxnSpPr>
          <p:nvPr/>
        </p:nvCxnSpPr>
        <p:spPr>
          <a:xfrm flipV="1">
            <a:off x="4567331" y="3970051"/>
            <a:ext cx="443196" cy="342873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20" name="Arrow: Right 119">
            <a:extLst>
              <a:ext uri="{FF2B5EF4-FFF2-40B4-BE49-F238E27FC236}">
                <a16:creationId xmlns:a16="http://schemas.microsoft.com/office/drawing/2014/main" id="{84D290B9-BA2E-7A52-B509-3DC2F48623FB}"/>
              </a:ext>
            </a:extLst>
          </p:cNvPr>
          <p:cNvSpPr/>
          <p:nvPr/>
        </p:nvSpPr>
        <p:spPr>
          <a:xfrm>
            <a:off x="1952506" y="3650537"/>
            <a:ext cx="1514533" cy="58942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B9DF97B6-8CA1-498B-EE27-0D12FA70830B}"/>
              </a:ext>
            </a:extLst>
          </p:cNvPr>
          <p:cNvCxnSpPr>
            <a:cxnSpLocks/>
            <a:stCxn id="45" idx="0"/>
            <a:endCxn id="36" idx="1"/>
          </p:cNvCxnSpPr>
          <p:nvPr/>
        </p:nvCxnSpPr>
        <p:spPr>
          <a:xfrm flipV="1">
            <a:off x="4567331" y="3970051"/>
            <a:ext cx="443196" cy="956225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19" name="Oval 118">
            <a:extLst>
              <a:ext uri="{FF2B5EF4-FFF2-40B4-BE49-F238E27FC236}">
                <a16:creationId xmlns:a16="http://schemas.microsoft.com/office/drawing/2014/main" id="{09B7AF41-181D-DF4B-F8F5-6CEE0B658834}"/>
              </a:ext>
            </a:extLst>
          </p:cNvPr>
          <p:cNvSpPr/>
          <p:nvPr/>
        </p:nvSpPr>
        <p:spPr>
          <a:xfrm>
            <a:off x="728214" y="2564203"/>
            <a:ext cx="1072041" cy="287418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Higher abstractions (</a:t>
            </a:r>
            <a:r>
              <a:rPr lang="en-US" dirty="0" err="1"/>
              <a:t>eg.</a:t>
            </a:r>
            <a:r>
              <a:rPr lang="en-US" dirty="0"/>
              <a:t>, parallel loops)</a:t>
            </a:r>
            <a:endParaRPr lang="cs-CZ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43A9B8B-E2DE-C89F-58FB-42A1674E88BD}"/>
              </a:ext>
            </a:extLst>
          </p:cNvPr>
          <p:cNvSpPr/>
          <p:nvPr/>
        </p:nvSpPr>
        <p:spPr>
          <a:xfrm>
            <a:off x="2319918" y="2364331"/>
            <a:ext cx="740327" cy="32114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Task mapping</a:t>
            </a:r>
            <a:endParaRPr lang="cs-CZ" dirty="0"/>
          </a:p>
        </p:txBody>
      </p:sp>
      <p:sp>
        <p:nvSpPr>
          <p:cNvPr id="121" name="Speech Bubble: Rectangle with Corners Rounded 120">
            <a:extLst>
              <a:ext uri="{FF2B5EF4-FFF2-40B4-BE49-F238E27FC236}">
                <a16:creationId xmlns:a16="http://schemas.microsoft.com/office/drawing/2014/main" id="{EEFDF190-6D0F-7EB3-60A8-667812D1BE5B}"/>
              </a:ext>
            </a:extLst>
          </p:cNvPr>
          <p:cNvSpPr/>
          <p:nvPr/>
        </p:nvSpPr>
        <p:spPr>
          <a:xfrm>
            <a:off x="6752212" y="5633559"/>
            <a:ext cx="2802376" cy="703172"/>
          </a:xfrm>
          <a:prstGeom prst="wedgeRoundRectCallout">
            <a:avLst>
              <a:gd name="adj1" fmla="val 4951"/>
              <a:gd name="adj2" fmla="val -7979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Consumed time, priorities, CPU affinity</a:t>
            </a:r>
            <a:endParaRPr lang="cs-CZ" dirty="0"/>
          </a:p>
        </p:txBody>
      </p:sp>
      <p:sp>
        <p:nvSpPr>
          <p:cNvPr id="123" name="Speech Bubble: Rectangle with Corners Rounded 122">
            <a:extLst>
              <a:ext uri="{FF2B5EF4-FFF2-40B4-BE49-F238E27FC236}">
                <a16:creationId xmlns:a16="http://schemas.microsoft.com/office/drawing/2014/main" id="{30315638-92E4-4C66-71BB-BA07CBA49589}"/>
              </a:ext>
            </a:extLst>
          </p:cNvPr>
          <p:cNvSpPr/>
          <p:nvPr/>
        </p:nvSpPr>
        <p:spPr>
          <a:xfrm>
            <a:off x="4467072" y="5628039"/>
            <a:ext cx="1827235" cy="703172"/>
          </a:xfrm>
          <a:prstGeom prst="wedgeRoundRectCallout">
            <a:avLst>
              <a:gd name="adj1" fmla="val 4951"/>
              <a:gd name="adj2" fmla="val -7979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Queues, dependencies</a:t>
            </a:r>
            <a:endParaRPr lang="cs-CZ" dirty="0"/>
          </a:p>
        </p:txBody>
      </p:sp>
      <p:sp>
        <p:nvSpPr>
          <p:cNvPr id="124" name="Speech Bubble: Rectangle with Corners Rounded 123">
            <a:extLst>
              <a:ext uri="{FF2B5EF4-FFF2-40B4-BE49-F238E27FC236}">
                <a16:creationId xmlns:a16="http://schemas.microsoft.com/office/drawing/2014/main" id="{C56501CC-9DE9-D6F9-9CE5-C4B3AF349E64}"/>
              </a:ext>
            </a:extLst>
          </p:cNvPr>
          <p:cNvSpPr/>
          <p:nvPr/>
        </p:nvSpPr>
        <p:spPr>
          <a:xfrm>
            <a:off x="9766440" y="5626225"/>
            <a:ext cx="901434" cy="703172"/>
          </a:xfrm>
          <a:prstGeom prst="wedgeRoundRectCallout">
            <a:avLst>
              <a:gd name="adj1" fmla="val 1123"/>
              <a:gd name="adj2" fmla="val -12150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fixed</a:t>
            </a:r>
            <a:endParaRPr lang="cs-CZ" dirty="0"/>
          </a:p>
        </p:txBody>
      </p:sp>
      <p:sp>
        <p:nvSpPr>
          <p:cNvPr id="125" name="Speech Bubble: Rectangle with Corners Rounded 124">
            <a:extLst>
              <a:ext uri="{FF2B5EF4-FFF2-40B4-BE49-F238E27FC236}">
                <a16:creationId xmlns:a16="http://schemas.microsoft.com/office/drawing/2014/main" id="{866FB013-4B19-8CBE-14A6-72007428904F}"/>
              </a:ext>
            </a:extLst>
          </p:cNvPr>
          <p:cNvSpPr/>
          <p:nvPr/>
        </p:nvSpPr>
        <p:spPr>
          <a:xfrm>
            <a:off x="1239795" y="5617772"/>
            <a:ext cx="2900572" cy="703172"/>
          </a:xfrm>
          <a:prstGeom prst="wedgeRoundRectCallout">
            <a:avLst>
              <a:gd name="adj1" fmla="val -10217"/>
              <a:gd name="adj2" fmla="val -77339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Creating, interconnecting, and waiting for tasks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7412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6D942-AC0B-34D5-E6F7-C676F13A2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B87F7-EEB1-FC02-C58F-67DA2FCAA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  <a:p>
            <a:pPr lvl="1"/>
            <a:r>
              <a:rPr lang="en-US" dirty="0"/>
              <a:t>Coordination of operations to reach a sequential-like execution result</a:t>
            </a:r>
          </a:p>
          <a:p>
            <a:r>
              <a:rPr lang="en-US" dirty="0"/>
              <a:t>Types</a:t>
            </a:r>
          </a:p>
          <a:p>
            <a:pPr lvl="1"/>
            <a:r>
              <a:rPr lang="en-US" dirty="0"/>
              <a:t>Task (work) synchronization</a:t>
            </a:r>
          </a:p>
          <a:p>
            <a:pPr lvl="2"/>
            <a:r>
              <a:rPr lang="en-US" dirty="0"/>
              <a:t>Task dependencies, barriers, events</a:t>
            </a:r>
          </a:p>
          <a:p>
            <a:pPr lvl="1"/>
            <a:r>
              <a:rPr lang="en-US" dirty="0"/>
              <a:t>Data synchronization</a:t>
            </a:r>
          </a:p>
          <a:p>
            <a:pPr lvl="2"/>
            <a:r>
              <a:rPr lang="en-US" dirty="0"/>
              <a:t>Implicit – guaranteed by previous task synchronization</a:t>
            </a:r>
          </a:p>
          <a:p>
            <a:pPr lvl="2"/>
            <a:r>
              <a:rPr lang="en-US" dirty="0"/>
              <a:t>Explicit – application of synchronization primitives on critical sections</a:t>
            </a:r>
          </a:p>
          <a:p>
            <a:pPr lvl="3"/>
            <a:r>
              <a:rPr lang="en-US" dirty="0"/>
              <a:t>Mutex, spin-lock, atomic operations</a:t>
            </a:r>
          </a:p>
          <a:p>
            <a:r>
              <a:rPr lang="en-US" dirty="0"/>
              <a:t>Overhead, limits concurrency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7F858-DE02-BF94-5ACC-3E18F02CA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CE3B6-AC97-0E78-9D19-4A9C581B1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D3992-1578-2576-8608-5930765A1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097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Synchronization primitives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51447"/>
          </a:xfrm>
        </p:spPr>
        <p:txBody>
          <a:bodyPr>
            <a:normAutofit/>
          </a:bodyPr>
          <a:lstStyle/>
          <a:p>
            <a:r>
              <a:rPr lang="en-US" dirty="0"/>
              <a:t>Semaphore and Mutex</a:t>
            </a:r>
          </a:p>
          <a:p>
            <a:pPr lvl="1"/>
            <a:r>
              <a:rPr lang="en-US" dirty="0"/>
              <a:t>Protected counter and a queue of waiting for US</a:t>
            </a:r>
          </a:p>
          <a:p>
            <a:pPr lvl="1"/>
            <a:r>
              <a:rPr lang="en-US" dirty="0"/>
              <a:t>Atomic operations UP and DOWN</a:t>
            </a:r>
          </a:p>
          <a:p>
            <a:pPr lvl="1"/>
            <a:r>
              <a:rPr lang="en-US" dirty="0"/>
              <a:t>Mutex – a semaphore with counter set to 1 (i.e., it’s a bool)</a:t>
            </a:r>
          </a:p>
          <a:p>
            <a:pPr lvl="2"/>
            <a:r>
              <a:rPr lang="en-US" dirty="0"/>
              <a:t>Operations are usually denoted LOCK and UNLOCK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43472" y="4149081"/>
            <a:ext cx="41948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down()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(counter &gt; 0) --counter;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queue.push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myUS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myUS.block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85620" y="4149081"/>
            <a:ext cx="5627004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up() {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(counter == 0 &amp;&amp; !</a:t>
            </a:r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queue.empty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   US = </a:t>
            </a:r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queue.popany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b="1" dirty="0">
                <a:latin typeface="Courier New"/>
                <a:cs typeface="Courier New"/>
              </a:rPr>
              <a:t>    </a:t>
            </a:r>
            <a:r>
              <a:rPr lang="en-US" b="1">
                <a:latin typeface="Courier New"/>
                <a:cs typeface="Courier New"/>
              </a:rPr>
              <a:t>US.unblock(); 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 ++counter;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98499-DDDF-B054-C565-7E0002ACE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A601B9B7-B9FA-F8BF-20C0-A7C3E21795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200574"/>
              </p:ext>
            </p:extLst>
          </p:nvPr>
        </p:nvGraphicFramePr>
        <p:xfrm>
          <a:off x="10625148" y="1866632"/>
          <a:ext cx="866192" cy="1035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181997" imgH="7391400" progId="">
                  <p:embed/>
                </p:oleObj>
              </mc:Choice>
              <mc:Fallback>
                <p:oleObj r:id="rId2" imgW="6181997" imgH="73914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625148" y="1866632"/>
                        <a:ext cx="866192" cy="1035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146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DCDD5-27CD-64CC-6FDB-262CE2A2F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Syncronization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3BA61-6552-E674-DCCF-33EC4FA07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Atomic operations</a:t>
            </a:r>
          </a:p>
          <a:p>
            <a:pPr lvl="1"/>
            <a:r>
              <a:rPr lang="en-US" dirty="0"/>
              <a:t>CPU instructions with an atomic execution of a read-update-write operation</a:t>
            </a:r>
          </a:p>
          <a:p>
            <a:pPr lvl="2"/>
            <a:r>
              <a:rPr lang="en-US" dirty="0"/>
              <a:t>Load/store, increment/decrement, add/sub, and/or/</a:t>
            </a:r>
            <a:r>
              <a:rPr lang="en-US" dirty="0" err="1"/>
              <a:t>xor</a:t>
            </a:r>
            <a:r>
              <a:rPr lang="en-US" dirty="0"/>
              <a:t>, CAS</a:t>
            </a:r>
          </a:p>
          <a:p>
            <a:pPr lvl="1"/>
            <a:r>
              <a:rPr lang="en-US" dirty="0"/>
              <a:t>Update a single int </a:t>
            </a:r>
            <a:r>
              <a:rPr lang="cs-CZ" dirty="0" err="1"/>
              <a:t>word</a:t>
            </a:r>
            <a:r>
              <a:rPr lang="cs-CZ" dirty="0"/>
              <a:t> </a:t>
            </a:r>
            <a:r>
              <a:rPr lang="en-US" dirty="0"/>
              <a:t>(up to 128b for some operations on some </a:t>
            </a:r>
            <a:r>
              <a:rPr lang="en-US" dirty="0" err="1"/>
              <a:t>archs</a:t>
            </a:r>
            <a:r>
              <a:rPr lang="en-US" dirty="0"/>
              <a:t>)</a:t>
            </a:r>
          </a:p>
          <a:p>
            <a:r>
              <a:rPr lang="en-US" dirty="0"/>
              <a:t>Spin-locks</a:t>
            </a:r>
          </a:p>
          <a:p>
            <a:pPr lvl="1"/>
            <a:r>
              <a:rPr lang="en-US" dirty="0"/>
              <a:t>Locks implemented using atomic operations with active waiting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B6A08-4972-572D-75E2-56EA06275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E8DF4-1039-9FE8-5A7A-B1CE81344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6204D-BA52-A32F-EC69-923938A9B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A0B6DD-EC4C-795D-5BAF-E6CBE55353B7}"/>
              </a:ext>
            </a:extLst>
          </p:cNvPr>
          <p:cNvSpPr txBox="1"/>
          <p:nvPr/>
        </p:nvSpPr>
        <p:spPr>
          <a:xfrm>
            <a:off x="917943" y="4461550"/>
            <a:ext cx="473398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(T* var, T old, T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newVal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(*var != old)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false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*var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newVal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true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cs-C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89BA38-FE18-2053-AD91-23FBDC02E6A3}"/>
              </a:ext>
            </a:extLst>
          </p:cNvPr>
          <p:cNvSpPr txBox="1"/>
          <p:nvPr/>
        </p:nvSpPr>
        <p:spPr>
          <a:xfrm>
            <a:off x="5960274" y="4461550"/>
            <a:ext cx="514756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64008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old = *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assumed;</a:t>
            </a:r>
          </a:p>
          <a:p>
            <a:pPr indent="-64008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indent="-64008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assumed = old;</a:t>
            </a:r>
          </a:p>
          <a:p>
            <a:pPr indent="-64008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desired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someFnc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(old);</a:t>
            </a:r>
          </a:p>
          <a:p>
            <a:pPr indent="-64008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old =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assumed,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desired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indent="-64008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(assumed != old);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8774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Deadlock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58" y="1988840"/>
            <a:ext cx="5005626" cy="355910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21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1988840"/>
            <a:ext cx="5329808" cy="3559108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891B7F1-06CA-7B92-9264-AC14541A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465867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Deadlock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Deadlock</a:t>
            </a:r>
          </a:p>
          <a:p>
            <a:pPr lvl="1"/>
            <a:r>
              <a:rPr lang="en-US"/>
              <a:t>A state of a group of units of scheduling and resources, where every member of the group waits for an action, which can be performed by other member in the group</a:t>
            </a:r>
          </a:p>
          <a:p>
            <a:r>
              <a:rPr lang="en-US"/>
              <a:t>Necessary conditions for deadlock (Coffman)</a:t>
            </a:r>
          </a:p>
          <a:p>
            <a:pPr lvl="1"/>
            <a:r>
              <a:rPr lang="en-US"/>
              <a:t>Mutual exclusion</a:t>
            </a:r>
          </a:p>
          <a:p>
            <a:pPr lvl="2"/>
            <a:r>
              <a:rPr lang="en-US"/>
              <a:t>At least one resource in exclusive mode</a:t>
            </a:r>
          </a:p>
          <a:p>
            <a:pPr lvl="1"/>
            <a:r>
              <a:rPr lang="en-US"/>
              <a:t>Hold and wait</a:t>
            </a:r>
          </a:p>
          <a:p>
            <a:pPr lvl="2"/>
            <a:r>
              <a:rPr lang="en-US"/>
              <a:t>US holding a resource requests for another one</a:t>
            </a:r>
          </a:p>
          <a:p>
            <a:pPr lvl="1"/>
            <a:r>
              <a:rPr lang="en-US"/>
              <a:t>No preemption</a:t>
            </a:r>
          </a:p>
          <a:p>
            <a:pPr lvl="2"/>
            <a:r>
              <a:rPr lang="en-US"/>
              <a:t>Resources cannot be reclaimed without harm</a:t>
            </a:r>
          </a:p>
          <a:p>
            <a:pPr lvl="1"/>
            <a:r>
              <a:rPr lang="en-US"/>
              <a:t>Circular wait</a:t>
            </a:r>
          </a:p>
          <a:p>
            <a:pPr lvl="2"/>
            <a:r>
              <a:rPr lang="en-US"/>
              <a:t>There is a circle in a deadlock modelling graph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9156340" y="3909467"/>
            <a:ext cx="504056" cy="504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>
                <a:latin typeface="+mn-lt"/>
              </a:rPr>
              <a:t>T1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9156340" y="5229200"/>
            <a:ext cx="504056" cy="504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>
                <a:latin typeface="+mn-lt"/>
              </a:rPr>
              <a:t>T2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8472264" y="4580731"/>
            <a:ext cx="504056" cy="50405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>
                <a:latin typeface="+mn-lt"/>
              </a:rPr>
              <a:t>R1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9840416" y="4580731"/>
            <a:ext cx="504056" cy="50405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>
                <a:latin typeface="+mn-lt"/>
              </a:rPr>
              <a:t>R2</a:t>
            </a:r>
          </a:p>
        </p:txBody>
      </p:sp>
      <p:cxnSp>
        <p:nvCxnSpPr>
          <p:cNvPr id="13" name="Straight Arrow Connector 12"/>
          <p:cNvCxnSpPr>
            <a:stCxn id="4" idx="3"/>
            <a:endCxn id="7" idx="0"/>
          </p:cNvCxnSpPr>
          <p:nvPr/>
        </p:nvCxnSpPr>
        <p:spPr bwMode="auto">
          <a:xfrm>
            <a:off x="9660396" y="4161495"/>
            <a:ext cx="432048" cy="419236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>
            <a:stCxn id="7" idx="4"/>
            <a:endCxn id="5" idx="3"/>
          </p:cNvCxnSpPr>
          <p:nvPr/>
        </p:nvCxnSpPr>
        <p:spPr bwMode="auto">
          <a:xfrm rot="5400000">
            <a:off x="9678201" y="5066983"/>
            <a:ext cx="396441" cy="432048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>
            <a:stCxn id="5" idx="1"/>
            <a:endCxn id="6" idx="4"/>
          </p:cNvCxnSpPr>
          <p:nvPr/>
        </p:nvCxnSpPr>
        <p:spPr bwMode="auto">
          <a:xfrm rot="10800000">
            <a:off x="8724292" y="5084789"/>
            <a:ext cx="432048" cy="396441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>
            <a:stCxn id="6" idx="0"/>
            <a:endCxn id="4" idx="1"/>
          </p:cNvCxnSpPr>
          <p:nvPr/>
        </p:nvCxnSpPr>
        <p:spPr bwMode="auto">
          <a:xfrm rot="5400000" flipH="1" flipV="1">
            <a:off x="8730698" y="4155089"/>
            <a:ext cx="419236" cy="432048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5F0BB41-55C6-78B2-CF45-29F1817ED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3416992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Deadlock –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Shared </a:t>
            </a:r>
            <a:r>
              <a:rPr lang="en-US" err="1"/>
              <a:t>mutexes</a:t>
            </a:r>
            <a:endParaRPr lang="en-US" sz="24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sz="2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m1, m2;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/>
              <a:t>Thread 1</a:t>
            </a:r>
          </a:p>
          <a:p>
            <a:pPr marL="0" indent="0">
              <a:buNone/>
            </a:pPr>
            <a:r>
              <a:rPr lang="en-US" sz="2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m1.lock();</a:t>
            </a:r>
          </a:p>
          <a:p>
            <a:pPr marL="0" indent="0">
              <a:buNone/>
            </a:pPr>
            <a:r>
              <a:rPr lang="en-US" sz="2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m2.lock();</a:t>
            </a:r>
          </a:p>
          <a:p>
            <a:pPr marL="0" indent="0">
              <a:buNone/>
            </a:pPr>
            <a:endParaRPr lang="en-US" sz="2400" b="1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m2.unlock();</a:t>
            </a:r>
          </a:p>
          <a:p>
            <a:pPr marL="0" indent="0">
              <a:buNone/>
            </a:pPr>
            <a:r>
              <a:rPr lang="en-US" sz="2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m1.unlock();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2400"/>
              <a:t>Thread 2</a:t>
            </a:r>
          </a:p>
          <a:p>
            <a:pPr marL="0" indent="0">
              <a:buNone/>
            </a:pPr>
            <a:r>
              <a:rPr lang="en-US" sz="2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m2.lock();</a:t>
            </a:r>
          </a:p>
          <a:p>
            <a:pPr marL="0" indent="0">
              <a:buNone/>
            </a:pPr>
            <a:r>
              <a:rPr lang="en-US" sz="2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m1.lock();</a:t>
            </a:r>
          </a:p>
          <a:p>
            <a:pPr marL="0" indent="0">
              <a:buNone/>
            </a:pPr>
            <a:endParaRPr lang="en-US" sz="2400" b="1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m1.unlock();</a:t>
            </a:r>
          </a:p>
          <a:p>
            <a:pPr marL="0" indent="0">
              <a:buNone/>
            </a:pPr>
            <a:r>
              <a:rPr lang="en-US" sz="2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m2.unlock();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FAB711-6F13-D7EF-9299-C8FDA389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2538754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0A6109A-4F5A-43E0-E22D-2B7F10CC2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Broker – Case Study</a:t>
            </a:r>
            <a:endParaRPr lang="cs-CZ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CD340EC-95BB-ED1A-3097-34DBE5526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Architecture diagram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05168-EA44-782A-385F-C2959E93F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13E93-B1A4-522E-4CEC-FF6DA0EAA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08C26C-3CC5-7D00-1726-AA0DD45B7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0A6AB7E6-498C-97F8-5E74-193E4D3BF169}"/>
              </a:ext>
            </a:extLst>
          </p:cNvPr>
          <p:cNvSpPr/>
          <p:nvPr/>
        </p:nvSpPr>
        <p:spPr>
          <a:xfrm>
            <a:off x="4525992" y="3290975"/>
            <a:ext cx="3140015" cy="1509623"/>
          </a:xfrm>
          <a:prstGeom prst="cloud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Broker</a:t>
            </a:r>
            <a:endParaRPr lang="cs-CZ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25242B9-EC70-52D6-36E8-187FBDBBD0A6}"/>
              </a:ext>
            </a:extLst>
          </p:cNvPr>
          <p:cNvSpPr/>
          <p:nvPr/>
        </p:nvSpPr>
        <p:spPr>
          <a:xfrm>
            <a:off x="931513" y="3348310"/>
            <a:ext cx="1613140" cy="15096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Core</a:t>
            </a:r>
            <a:br>
              <a:rPr lang="en-US" dirty="0"/>
            </a:br>
            <a:r>
              <a:rPr lang="en-US" dirty="0"/>
              <a:t>Module</a:t>
            </a:r>
            <a:endParaRPr lang="cs-CZ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CD0174F-8257-3CE4-FADF-AF4830AA5EB2}"/>
              </a:ext>
            </a:extLst>
          </p:cNvPr>
          <p:cNvSpPr/>
          <p:nvPr/>
        </p:nvSpPr>
        <p:spPr>
          <a:xfrm>
            <a:off x="2912852" y="2396917"/>
            <a:ext cx="1613140" cy="589681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Monitor</a:t>
            </a:r>
            <a:endParaRPr lang="cs-CZ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D8D5330-492F-70C0-F07E-2BF4C2B69DF9}"/>
              </a:ext>
            </a:extLst>
          </p:cNvPr>
          <p:cNvSpPr/>
          <p:nvPr/>
        </p:nvSpPr>
        <p:spPr>
          <a:xfrm>
            <a:off x="10015546" y="1870075"/>
            <a:ext cx="1219200" cy="10006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Worker</a:t>
            </a:r>
            <a:endParaRPr lang="cs-CZ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69D38E-8DA4-D544-3516-5D792D91F041}"/>
              </a:ext>
            </a:extLst>
          </p:cNvPr>
          <p:cNvSpPr/>
          <p:nvPr/>
        </p:nvSpPr>
        <p:spPr>
          <a:xfrm>
            <a:off x="10015546" y="2986598"/>
            <a:ext cx="1219200" cy="10006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Worker</a:t>
            </a:r>
            <a:endParaRPr lang="cs-CZ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258A418-BC63-EFAC-2267-AB88C66F2113}"/>
              </a:ext>
            </a:extLst>
          </p:cNvPr>
          <p:cNvSpPr/>
          <p:nvPr/>
        </p:nvSpPr>
        <p:spPr>
          <a:xfrm>
            <a:off x="10015546" y="4103121"/>
            <a:ext cx="1219200" cy="10006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Worker</a:t>
            </a:r>
            <a:endParaRPr lang="cs-CZ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3D9BEC0-345A-1C88-A621-920116B354BD}"/>
              </a:ext>
            </a:extLst>
          </p:cNvPr>
          <p:cNvSpPr/>
          <p:nvPr/>
        </p:nvSpPr>
        <p:spPr>
          <a:xfrm>
            <a:off x="10015546" y="5220749"/>
            <a:ext cx="1219200" cy="10006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Worker</a:t>
            </a:r>
            <a:endParaRPr lang="cs-CZ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642B3FE-1697-A378-8FD7-0330414B2254}"/>
              </a:ext>
            </a:extLst>
          </p:cNvPr>
          <p:cNvCxnSpPr>
            <a:cxnSpLocks/>
          </p:cNvCxnSpPr>
          <p:nvPr/>
        </p:nvCxnSpPr>
        <p:spPr>
          <a:xfrm>
            <a:off x="4525992" y="2980081"/>
            <a:ext cx="464388" cy="47024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2015727-5ED5-978D-D591-E2434613659C}"/>
              </a:ext>
            </a:extLst>
          </p:cNvPr>
          <p:cNvCxnSpPr>
            <a:cxnSpLocks/>
            <a:stCxn id="11" idx="3"/>
            <a:endCxn id="10" idx="2"/>
          </p:cNvCxnSpPr>
          <p:nvPr/>
        </p:nvCxnSpPr>
        <p:spPr>
          <a:xfrm flipV="1">
            <a:off x="2544653" y="4045787"/>
            <a:ext cx="1991079" cy="5733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BE9BFC9-9F38-A61B-1018-AE19EDEF7CD7}"/>
              </a:ext>
            </a:extLst>
          </p:cNvPr>
          <p:cNvCxnSpPr>
            <a:cxnSpLocks/>
            <a:stCxn id="10" idx="0"/>
            <a:endCxn id="13" idx="1"/>
          </p:cNvCxnSpPr>
          <p:nvPr/>
        </p:nvCxnSpPr>
        <p:spPr>
          <a:xfrm flipV="1">
            <a:off x="7663390" y="2370407"/>
            <a:ext cx="2352156" cy="1675380"/>
          </a:xfrm>
          <a:prstGeom prst="straightConnector1">
            <a:avLst/>
          </a:prstGeom>
          <a:ln w="19050" cap="rnd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06FC704-9D3D-8A1F-C9FE-2CAC92C851D2}"/>
              </a:ext>
            </a:extLst>
          </p:cNvPr>
          <p:cNvCxnSpPr>
            <a:cxnSpLocks/>
            <a:stCxn id="10" idx="0"/>
            <a:endCxn id="14" idx="1"/>
          </p:cNvCxnSpPr>
          <p:nvPr/>
        </p:nvCxnSpPr>
        <p:spPr>
          <a:xfrm flipV="1">
            <a:off x="7663390" y="3486930"/>
            <a:ext cx="2352156" cy="558857"/>
          </a:xfrm>
          <a:prstGeom prst="straightConnector1">
            <a:avLst/>
          </a:prstGeom>
          <a:ln w="19050" cap="rnd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87BF713-7C74-99C0-ECCC-EBE1FA8BA9A5}"/>
              </a:ext>
            </a:extLst>
          </p:cNvPr>
          <p:cNvCxnSpPr>
            <a:cxnSpLocks/>
            <a:stCxn id="10" idx="0"/>
            <a:endCxn id="15" idx="1"/>
          </p:cNvCxnSpPr>
          <p:nvPr/>
        </p:nvCxnSpPr>
        <p:spPr>
          <a:xfrm>
            <a:off x="7663390" y="4045787"/>
            <a:ext cx="2352156" cy="557666"/>
          </a:xfrm>
          <a:prstGeom prst="straightConnector1">
            <a:avLst/>
          </a:prstGeom>
          <a:ln w="19050" cap="rnd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D16B077-A5D5-927E-939F-40C92852139A}"/>
              </a:ext>
            </a:extLst>
          </p:cNvPr>
          <p:cNvCxnSpPr>
            <a:cxnSpLocks/>
            <a:stCxn id="10" idx="0"/>
            <a:endCxn id="16" idx="1"/>
          </p:cNvCxnSpPr>
          <p:nvPr/>
        </p:nvCxnSpPr>
        <p:spPr>
          <a:xfrm>
            <a:off x="7663390" y="4045787"/>
            <a:ext cx="2352156" cy="1675294"/>
          </a:xfrm>
          <a:prstGeom prst="straightConnector1">
            <a:avLst/>
          </a:prstGeom>
          <a:ln w="19050" cap="rnd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3165274-35B8-64C3-95C6-CD12E70D3526}"/>
              </a:ext>
            </a:extLst>
          </p:cNvPr>
          <p:cNvCxnSpPr>
            <a:cxnSpLocks/>
          </p:cNvCxnSpPr>
          <p:nvPr/>
        </p:nvCxnSpPr>
        <p:spPr>
          <a:xfrm flipV="1">
            <a:off x="2544653" y="4161529"/>
            <a:ext cx="1991079" cy="5733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DE759A0-45B5-5B3A-DA2C-52FC4D6D9060}"/>
              </a:ext>
            </a:extLst>
          </p:cNvPr>
          <p:cNvCxnSpPr>
            <a:cxnSpLocks/>
          </p:cNvCxnSpPr>
          <p:nvPr/>
        </p:nvCxnSpPr>
        <p:spPr>
          <a:xfrm flipV="1">
            <a:off x="2544653" y="3927427"/>
            <a:ext cx="1991079" cy="5733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33B8CD29-54B0-663A-789C-B807D331E2D1}"/>
              </a:ext>
            </a:extLst>
          </p:cNvPr>
          <p:cNvSpPr/>
          <p:nvPr/>
        </p:nvSpPr>
        <p:spPr>
          <a:xfrm>
            <a:off x="4758186" y="2345205"/>
            <a:ext cx="1429514" cy="603641"/>
          </a:xfrm>
          <a:prstGeom prst="wedgeRoundRectCallout">
            <a:avLst>
              <a:gd name="adj1" fmla="val -45754"/>
              <a:gd name="adj2" fmla="val 10015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Read-only</a:t>
            </a:r>
            <a:endParaRPr lang="cs-CZ" dirty="0"/>
          </a:p>
        </p:txBody>
      </p:sp>
      <p:sp>
        <p:nvSpPr>
          <p:cNvPr id="41" name="Arrow: Left 40">
            <a:extLst>
              <a:ext uri="{FF2B5EF4-FFF2-40B4-BE49-F238E27FC236}">
                <a16:creationId xmlns:a16="http://schemas.microsoft.com/office/drawing/2014/main" id="{68696D1C-791D-3C74-3550-EB04D81B73B9}"/>
              </a:ext>
            </a:extLst>
          </p:cNvPr>
          <p:cNvSpPr/>
          <p:nvPr/>
        </p:nvSpPr>
        <p:spPr>
          <a:xfrm>
            <a:off x="2285798" y="2569876"/>
            <a:ext cx="508000" cy="243761"/>
          </a:xfrm>
          <a:prstGeom prst="lef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90332F6-4372-4DDD-685B-340351DA9F80}"/>
              </a:ext>
            </a:extLst>
          </p:cNvPr>
          <p:cNvSpPr txBox="1"/>
          <p:nvPr/>
        </p:nvSpPr>
        <p:spPr>
          <a:xfrm>
            <a:off x="1173798" y="2501407"/>
            <a:ext cx="1039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Webapp</a:t>
            </a:r>
            <a:endParaRPr lang="cs-CZ" dirty="0"/>
          </a:p>
        </p:txBody>
      </p:sp>
      <p:sp>
        <p:nvSpPr>
          <p:cNvPr id="43" name="Speech Bubble: Rectangle with Corners Rounded 42">
            <a:extLst>
              <a:ext uri="{FF2B5EF4-FFF2-40B4-BE49-F238E27FC236}">
                <a16:creationId xmlns:a16="http://schemas.microsoft.com/office/drawing/2014/main" id="{2E08D8A4-FF11-CA9E-2EA4-48904A2AD33A}"/>
              </a:ext>
            </a:extLst>
          </p:cNvPr>
          <p:cNvSpPr/>
          <p:nvPr/>
        </p:nvSpPr>
        <p:spPr>
          <a:xfrm>
            <a:off x="653015" y="5220749"/>
            <a:ext cx="2082037" cy="701550"/>
          </a:xfrm>
          <a:prstGeom prst="wedgeRoundRectCallout">
            <a:avLst>
              <a:gd name="adj1" fmla="val -21355"/>
              <a:gd name="adj2" fmla="val -11181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Core runs multi-threaded itself</a:t>
            </a:r>
            <a:endParaRPr lang="cs-CZ" dirty="0"/>
          </a:p>
        </p:txBody>
      </p:sp>
      <p:sp>
        <p:nvSpPr>
          <p:cNvPr id="44" name="Speech Bubble: Rectangle with Corners Rounded 43">
            <a:extLst>
              <a:ext uri="{FF2B5EF4-FFF2-40B4-BE49-F238E27FC236}">
                <a16:creationId xmlns:a16="http://schemas.microsoft.com/office/drawing/2014/main" id="{F7B10D3C-B2CE-4FC4-763A-FFCE5AD03CDE}"/>
              </a:ext>
            </a:extLst>
          </p:cNvPr>
          <p:cNvSpPr/>
          <p:nvPr/>
        </p:nvSpPr>
        <p:spPr>
          <a:xfrm>
            <a:off x="7060604" y="2584759"/>
            <a:ext cx="2082037" cy="701550"/>
          </a:xfrm>
          <a:prstGeom prst="wedgeRoundRectCallout">
            <a:avLst>
              <a:gd name="adj1" fmla="val -19581"/>
              <a:gd name="adj2" fmla="val 14096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Async. calls</a:t>
            </a:r>
            <a:br>
              <a:rPr lang="en-US" dirty="0"/>
            </a:br>
            <a:r>
              <a:rPr lang="en-US" dirty="0"/>
              <a:t>(multi-threaded)</a:t>
            </a:r>
            <a:endParaRPr lang="cs-CZ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B3598F3-B1E6-A088-F820-D187C3E95B4B}"/>
              </a:ext>
            </a:extLst>
          </p:cNvPr>
          <p:cNvSpPr/>
          <p:nvPr/>
        </p:nvSpPr>
        <p:spPr>
          <a:xfrm>
            <a:off x="3730258" y="4807106"/>
            <a:ext cx="1838036" cy="103591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Scheduling configuration</a:t>
            </a:r>
            <a:endParaRPr lang="cs-CZ" sz="16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E00A79D-63A6-4B7C-63ED-DB92753B83B8}"/>
              </a:ext>
            </a:extLst>
          </p:cNvPr>
          <p:cNvSpPr/>
          <p:nvPr/>
        </p:nvSpPr>
        <p:spPr>
          <a:xfrm>
            <a:off x="6935685" y="4800598"/>
            <a:ext cx="1422400" cy="103591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Basic statistics</a:t>
            </a:r>
          </a:p>
          <a:p>
            <a:pPr algn="ctr"/>
            <a:r>
              <a:rPr lang="en-US" sz="1600" dirty="0"/>
              <a:t>(waiting jobs)</a:t>
            </a:r>
            <a:endParaRPr lang="cs-CZ" sz="1600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FCE76BA-BD92-D531-22AB-1A97D9B11E90}"/>
              </a:ext>
            </a:extLst>
          </p:cNvPr>
          <p:cNvGrpSpPr/>
          <p:nvPr/>
        </p:nvGrpSpPr>
        <p:grpSpPr>
          <a:xfrm>
            <a:off x="5791597" y="4998076"/>
            <a:ext cx="792205" cy="924223"/>
            <a:chOff x="5676109" y="5142726"/>
            <a:chExt cx="792205" cy="92422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3F806BA-A265-6252-467B-710FB9DE771D}"/>
                </a:ext>
              </a:extLst>
            </p:cNvPr>
            <p:cNvGrpSpPr/>
            <p:nvPr/>
          </p:nvGrpSpPr>
          <p:grpSpPr>
            <a:xfrm>
              <a:off x="5731673" y="5142726"/>
              <a:ext cx="691352" cy="180000"/>
              <a:chOff x="5731673" y="5142726"/>
              <a:chExt cx="691352" cy="180000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686E5D1B-0DF5-FC58-0B81-6AA09B04A7EA}"/>
                  </a:ext>
                </a:extLst>
              </p:cNvPr>
              <p:cNvSpPr/>
              <p:nvPr/>
            </p:nvSpPr>
            <p:spPr>
              <a:xfrm>
                <a:off x="5808344" y="5142726"/>
                <a:ext cx="180000" cy="18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B4AFE44-79F1-E458-0576-EE7332CF168D}"/>
                  </a:ext>
                </a:extLst>
              </p:cNvPr>
              <p:cNvSpPr/>
              <p:nvPr/>
            </p:nvSpPr>
            <p:spPr>
              <a:xfrm>
                <a:off x="5988344" y="5142726"/>
                <a:ext cx="180000" cy="18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9C12004-DC77-1EA0-A08F-24AFB6C46462}"/>
                  </a:ext>
                </a:extLst>
              </p:cNvPr>
              <p:cNvSpPr/>
              <p:nvPr/>
            </p:nvSpPr>
            <p:spPr>
              <a:xfrm>
                <a:off x="6164931" y="5142726"/>
                <a:ext cx="180000" cy="18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A0F7F256-4CFD-6DFE-A1EA-D77348E360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31674" y="5142726"/>
                <a:ext cx="691351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C753D9F-4959-D898-7579-FB8E820D1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31673" y="5322726"/>
                <a:ext cx="691351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0F92E40-2210-DA60-E8CD-E5C72AF88650}"/>
                </a:ext>
              </a:extLst>
            </p:cNvPr>
            <p:cNvGrpSpPr/>
            <p:nvPr/>
          </p:nvGrpSpPr>
          <p:grpSpPr>
            <a:xfrm>
              <a:off x="5731673" y="5379714"/>
              <a:ext cx="691352" cy="180000"/>
              <a:chOff x="5731673" y="5142726"/>
              <a:chExt cx="691352" cy="180000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BD3AAC6-68AF-DA7F-CDFD-4F24E5BFDBDC}"/>
                  </a:ext>
                </a:extLst>
              </p:cNvPr>
              <p:cNvSpPr/>
              <p:nvPr/>
            </p:nvSpPr>
            <p:spPr>
              <a:xfrm>
                <a:off x="5808344" y="5142726"/>
                <a:ext cx="180000" cy="18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42B3B06-39CF-8959-9CCE-AEB16223AEB7}"/>
                  </a:ext>
                </a:extLst>
              </p:cNvPr>
              <p:cNvSpPr/>
              <p:nvPr/>
            </p:nvSpPr>
            <p:spPr>
              <a:xfrm>
                <a:off x="5988344" y="5142726"/>
                <a:ext cx="180000" cy="18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D15951A5-6D04-C8FE-1264-C7DF28A40965}"/>
                  </a:ext>
                </a:extLst>
              </p:cNvPr>
              <p:cNvSpPr/>
              <p:nvPr/>
            </p:nvSpPr>
            <p:spPr>
              <a:xfrm>
                <a:off x="6164931" y="5142726"/>
                <a:ext cx="180000" cy="18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B0560B7-C9A1-4531-FD6E-6C26A93376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31674" y="5142726"/>
                <a:ext cx="691351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DE5DBA7D-F08C-5C04-85B2-7DE8D23D6E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31673" y="5322726"/>
                <a:ext cx="691351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8D1BAA6-636F-6641-2311-A4FED987F04D}"/>
                </a:ext>
              </a:extLst>
            </p:cNvPr>
            <p:cNvGrpSpPr/>
            <p:nvPr/>
          </p:nvGrpSpPr>
          <p:grpSpPr>
            <a:xfrm>
              <a:off x="5731672" y="5616701"/>
              <a:ext cx="691352" cy="180000"/>
              <a:chOff x="5731673" y="5142726"/>
              <a:chExt cx="691352" cy="18000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1128EA8-CC41-9EF3-5BE2-AAE78796360E}"/>
                  </a:ext>
                </a:extLst>
              </p:cNvPr>
              <p:cNvSpPr/>
              <p:nvPr/>
            </p:nvSpPr>
            <p:spPr>
              <a:xfrm>
                <a:off x="5808344" y="5142726"/>
                <a:ext cx="180000" cy="18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BDD61E73-CDE6-3396-120A-6F836F1CDA4C}"/>
                  </a:ext>
                </a:extLst>
              </p:cNvPr>
              <p:cNvSpPr/>
              <p:nvPr/>
            </p:nvSpPr>
            <p:spPr>
              <a:xfrm>
                <a:off x="5988344" y="5142726"/>
                <a:ext cx="180000" cy="18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CA01A1C7-65C4-18E7-8F6A-A8EA12AA22C9}"/>
                  </a:ext>
                </a:extLst>
              </p:cNvPr>
              <p:cNvSpPr/>
              <p:nvPr/>
            </p:nvSpPr>
            <p:spPr>
              <a:xfrm>
                <a:off x="6164931" y="5142726"/>
                <a:ext cx="180000" cy="18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5FABE8EA-CF90-3B52-A8BA-867717C91B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31674" y="5142726"/>
                <a:ext cx="691351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E8ECB7DB-99C1-F89A-F004-AD73EB7A71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31673" y="5322726"/>
                <a:ext cx="691351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7A4DB6B-5B96-406E-F889-BD06ED554457}"/>
                </a:ext>
              </a:extLst>
            </p:cNvPr>
            <p:cNvSpPr txBox="1"/>
            <p:nvPr/>
          </p:nvSpPr>
          <p:spPr>
            <a:xfrm>
              <a:off x="5676109" y="5728395"/>
              <a:ext cx="7922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queues</a:t>
              </a:r>
              <a:endParaRPr lang="cs-CZ" sz="1600" dirty="0">
                <a:latin typeface="+mn-lt"/>
              </a:endParaRPr>
            </a:p>
          </p:txBody>
        </p:sp>
      </p:grpSp>
      <p:sp>
        <p:nvSpPr>
          <p:cNvPr id="70" name="Speech Bubble: Rectangle with Corners Rounded 69">
            <a:extLst>
              <a:ext uri="{FF2B5EF4-FFF2-40B4-BE49-F238E27FC236}">
                <a16:creationId xmlns:a16="http://schemas.microsoft.com/office/drawing/2014/main" id="{5A978986-65FA-29AE-7D36-7DDD30D2FE13}"/>
              </a:ext>
            </a:extLst>
          </p:cNvPr>
          <p:cNvSpPr/>
          <p:nvPr/>
        </p:nvSpPr>
        <p:spPr>
          <a:xfrm>
            <a:off x="2832433" y="5945827"/>
            <a:ext cx="1773978" cy="701550"/>
          </a:xfrm>
          <a:prstGeom prst="wedgeRoundRectCallout">
            <a:avLst>
              <a:gd name="adj1" fmla="val 29361"/>
              <a:gd name="adj2" fmla="val -8548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Rules for job enqueueing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9474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93C44-46D3-3126-991B-FA237CF3E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Broker – Case Study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A7EAD-5C5C-E318-E49D-82527CEC2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Queues</a:t>
            </a:r>
          </a:p>
          <a:p>
            <a:pPr lvl="1"/>
            <a:r>
              <a:rPr lang="en-US" dirty="0"/>
              <a:t>New jobs (from the core) are pushed here</a:t>
            </a:r>
          </a:p>
          <a:p>
            <a:pPr lvl="1"/>
            <a:r>
              <a:rPr lang="en-US" dirty="0"/>
              <a:t>When a worker becomes available, a job is popped out of the queue</a:t>
            </a:r>
          </a:p>
          <a:p>
            <a:pPr lvl="1"/>
            <a:r>
              <a:rPr lang="en-US" dirty="0"/>
              <a:t>There may be multiple queues (per worker, per priority, …)</a:t>
            </a:r>
          </a:p>
          <a:p>
            <a:r>
              <a:rPr lang="en-US" dirty="0"/>
              <a:t>Possible improvement</a:t>
            </a:r>
          </a:p>
          <a:p>
            <a:pPr lvl="1"/>
            <a:r>
              <a:rPr lang="en-US" dirty="0"/>
              <a:t>Split each queue in two (one for pushing, one for popping)</a:t>
            </a:r>
          </a:p>
          <a:p>
            <a:pPr lvl="1"/>
            <a:r>
              <a:rPr lang="en-US" dirty="0"/>
              <a:t>At some points, data from the first queue are moved to the second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6F29C-5C72-CE70-19E7-9642EFAB2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E879F-10AF-CA15-43DE-CA3B0B284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3FDF5-F319-2935-0698-7FFAB4567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25</a:t>
            </a:fld>
            <a:endParaRPr lang="en-US" alt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3A4AE7E-67A3-418F-C7D6-5B2C81FF0483}"/>
              </a:ext>
            </a:extLst>
          </p:cNvPr>
          <p:cNvGrpSpPr/>
          <p:nvPr/>
        </p:nvGrpSpPr>
        <p:grpSpPr>
          <a:xfrm>
            <a:off x="1571345" y="5081758"/>
            <a:ext cx="8608868" cy="1397025"/>
            <a:chOff x="1571345" y="5081758"/>
            <a:chExt cx="8608868" cy="139702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83B43A4-E251-E53A-7714-E6946F335137}"/>
                </a:ext>
              </a:extLst>
            </p:cNvPr>
            <p:cNvGrpSpPr/>
            <p:nvPr/>
          </p:nvGrpSpPr>
          <p:grpSpPr>
            <a:xfrm flipH="1">
              <a:off x="2917867" y="5096050"/>
              <a:ext cx="2042497" cy="576881"/>
              <a:chOff x="1875453" y="5093672"/>
              <a:chExt cx="2042497" cy="5768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BC5DFF4-1199-3264-7B3E-F1EF232C1A1B}"/>
                  </a:ext>
                </a:extLst>
              </p:cNvPr>
              <p:cNvSpPr/>
              <p:nvPr/>
            </p:nvSpPr>
            <p:spPr>
              <a:xfrm>
                <a:off x="1875453" y="5187820"/>
                <a:ext cx="360000" cy="36000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01577B1-8BC0-5B65-830B-1CAF2C6E5423}"/>
                  </a:ext>
                </a:extLst>
              </p:cNvPr>
              <p:cNvSpPr/>
              <p:nvPr/>
            </p:nvSpPr>
            <p:spPr>
              <a:xfrm>
                <a:off x="2235453" y="5187820"/>
                <a:ext cx="360000" cy="36000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18F313-2A51-63F1-C205-C1D4043AB600}"/>
                  </a:ext>
                </a:extLst>
              </p:cNvPr>
              <p:cNvSpPr/>
              <p:nvPr/>
            </p:nvSpPr>
            <p:spPr>
              <a:xfrm>
                <a:off x="2595453" y="5187820"/>
                <a:ext cx="360000" cy="36000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A768FDF-906B-8872-AD6F-8FDBF1C3769C}"/>
                  </a:ext>
                </a:extLst>
              </p:cNvPr>
              <p:cNvSpPr/>
              <p:nvPr/>
            </p:nvSpPr>
            <p:spPr>
              <a:xfrm>
                <a:off x="2955453" y="5187820"/>
                <a:ext cx="360000" cy="36000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9B75FF1-86D5-83C8-4533-17A6ABDACD84}"/>
                  </a:ext>
                </a:extLst>
              </p:cNvPr>
              <p:cNvSpPr/>
              <p:nvPr/>
            </p:nvSpPr>
            <p:spPr>
              <a:xfrm>
                <a:off x="3315453" y="5187820"/>
                <a:ext cx="360000" cy="36000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A3B9895-4F9D-D61C-3D85-0E20944305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5453" y="5547820"/>
                <a:ext cx="2042497" cy="0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7BD2C7D-1CC6-235C-7F34-2B0121574F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5453" y="5187820"/>
                <a:ext cx="2042497" cy="0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E1022B0-37C6-7C94-A81C-7369ABD651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5453" y="5093672"/>
                <a:ext cx="0" cy="576881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A05316B-A604-5B09-84DC-B6EFF839720D}"/>
                </a:ext>
              </a:extLst>
            </p:cNvPr>
            <p:cNvGrpSpPr/>
            <p:nvPr/>
          </p:nvGrpSpPr>
          <p:grpSpPr>
            <a:xfrm>
              <a:off x="6692942" y="5096050"/>
              <a:ext cx="2042497" cy="576881"/>
              <a:chOff x="1875453" y="5093672"/>
              <a:chExt cx="2042497" cy="576881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D1D07FF-D3C0-99C9-A7CE-37A0CC35BC96}"/>
                  </a:ext>
                </a:extLst>
              </p:cNvPr>
              <p:cNvSpPr/>
              <p:nvPr/>
            </p:nvSpPr>
            <p:spPr>
              <a:xfrm>
                <a:off x="1875453" y="5187820"/>
                <a:ext cx="360000" cy="36000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CA64FDD-7BF8-C0E7-71DE-15B82CC547AF}"/>
                  </a:ext>
                </a:extLst>
              </p:cNvPr>
              <p:cNvSpPr/>
              <p:nvPr/>
            </p:nvSpPr>
            <p:spPr>
              <a:xfrm>
                <a:off x="2235453" y="5187820"/>
                <a:ext cx="360000" cy="36000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1FF6C0F-029C-944B-92E5-9BBB592063B0}"/>
                  </a:ext>
                </a:extLst>
              </p:cNvPr>
              <p:cNvSpPr/>
              <p:nvPr/>
            </p:nvSpPr>
            <p:spPr>
              <a:xfrm>
                <a:off x="2595453" y="5187820"/>
                <a:ext cx="360000" cy="36000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A6E3583-EEBE-51CC-CFFB-08935D719A09}"/>
                  </a:ext>
                </a:extLst>
              </p:cNvPr>
              <p:cNvSpPr/>
              <p:nvPr/>
            </p:nvSpPr>
            <p:spPr>
              <a:xfrm>
                <a:off x="2955453" y="5187820"/>
                <a:ext cx="360000" cy="36000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1725DE8-0E05-5409-3F74-4A3AEBD32BED}"/>
                  </a:ext>
                </a:extLst>
              </p:cNvPr>
              <p:cNvSpPr/>
              <p:nvPr/>
            </p:nvSpPr>
            <p:spPr>
              <a:xfrm>
                <a:off x="3315453" y="5187820"/>
                <a:ext cx="360000" cy="36000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6A572E1F-5EE5-A001-9D45-84487ADE39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5453" y="5547820"/>
                <a:ext cx="2042497" cy="0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AF9D89C-0D49-D96E-C335-F7D8A08351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5453" y="5187820"/>
                <a:ext cx="2042497" cy="0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7077C589-DE41-0404-3088-7E9FA192AB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5453" y="5093672"/>
                <a:ext cx="0" cy="576881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Hexagon 29">
              <a:extLst>
                <a:ext uri="{FF2B5EF4-FFF2-40B4-BE49-F238E27FC236}">
                  <a16:creationId xmlns:a16="http://schemas.microsoft.com/office/drawing/2014/main" id="{099E78DF-2F18-1171-2807-758A2DDC9A91}"/>
                </a:ext>
              </a:extLst>
            </p:cNvPr>
            <p:cNvSpPr/>
            <p:nvPr/>
          </p:nvSpPr>
          <p:spPr>
            <a:xfrm>
              <a:off x="1571345" y="5096051"/>
              <a:ext cx="630059" cy="57688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job</a:t>
              </a:r>
              <a:endParaRPr lang="cs-CZ" sz="1200" dirty="0"/>
            </a:p>
          </p:txBody>
        </p:sp>
        <p:sp>
          <p:nvSpPr>
            <p:cNvPr id="31" name="Hexagon 30">
              <a:extLst>
                <a:ext uri="{FF2B5EF4-FFF2-40B4-BE49-F238E27FC236}">
                  <a16:creationId xmlns:a16="http://schemas.microsoft.com/office/drawing/2014/main" id="{7459B22C-D4EF-4B2C-0A5E-24C14C870A74}"/>
                </a:ext>
              </a:extLst>
            </p:cNvPr>
            <p:cNvSpPr/>
            <p:nvPr/>
          </p:nvSpPr>
          <p:spPr>
            <a:xfrm>
              <a:off x="9455266" y="5081758"/>
              <a:ext cx="630059" cy="576880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job</a:t>
              </a:r>
              <a:endParaRPr lang="cs-CZ" sz="1200" dirty="0"/>
            </a:p>
          </p:txBody>
        </p:sp>
        <p:sp>
          <p:nvSpPr>
            <p:cNvPr id="32" name="Arrow: Right 31">
              <a:extLst>
                <a:ext uri="{FF2B5EF4-FFF2-40B4-BE49-F238E27FC236}">
                  <a16:creationId xmlns:a16="http://schemas.microsoft.com/office/drawing/2014/main" id="{D7A800DA-8873-DE47-A58E-4330F5067CC3}"/>
                </a:ext>
              </a:extLst>
            </p:cNvPr>
            <p:cNvSpPr/>
            <p:nvPr/>
          </p:nvSpPr>
          <p:spPr>
            <a:xfrm>
              <a:off x="2359332" y="5237734"/>
              <a:ext cx="360000" cy="268102"/>
            </a:xfrm>
            <a:prstGeom prst="rightArrow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60E7AF64-230E-5C98-831D-A2CA1F881BFC}"/>
                </a:ext>
              </a:extLst>
            </p:cNvPr>
            <p:cNvSpPr/>
            <p:nvPr/>
          </p:nvSpPr>
          <p:spPr>
            <a:xfrm>
              <a:off x="8940724" y="5246761"/>
              <a:ext cx="360000" cy="268102"/>
            </a:xfrm>
            <a:prstGeom prst="rightArrow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2B864398-AE35-3326-CC27-51859CCA2E6F}"/>
                </a:ext>
              </a:extLst>
            </p:cNvPr>
            <p:cNvSpPr/>
            <p:nvPr/>
          </p:nvSpPr>
          <p:spPr>
            <a:xfrm>
              <a:off x="5646652" y="5237734"/>
              <a:ext cx="360000" cy="268102"/>
            </a:xfrm>
            <a:prstGeom prst="rightArrow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graphicFrame>
          <p:nvGraphicFramePr>
            <p:cNvPr id="35" name="Object 34">
              <a:extLst>
                <a:ext uri="{FF2B5EF4-FFF2-40B4-BE49-F238E27FC236}">
                  <a16:creationId xmlns:a16="http://schemas.microsoft.com/office/drawing/2014/main" id="{3954E119-59D0-7A77-1A48-C5C8F7B0C5E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17394915"/>
                </p:ext>
              </p:extLst>
            </p:nvPr>
          </p:nvGraphicFramePr>
          <p:xfrm>
            <a:off x="4735219" y="5602673"/>
            <a:ext cx="450289" cy="538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" imgW="6181997" imgH="7391400" progId="">
                    <p:embed/>
                  </p:oleObj>
                </mc:Choice>
                <mc:Fallback>
                  <p:oleObj r:id="rId3" imgW="6181997" imgH="7391400" progId="">
                    <p:embed/>
                    <p:pic>
                      <p:nvPicPr>
                        <p:cNvPr id="11" name="Object 10">
                          <a:extLst>
                            <a:ext uri="{FF2B5EF4-FFF2-40B4-BE49-F238E27FC236}">
                              <a16:creationId xmlns:a16="http://schemas.microsoft.com/office/drawing/2014/main" id="{A601B9B7-B9FA-F8BF-20C0-A7C3E217958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735219" y="5602673"/>
                          <a:ext cx="450289" cy="53848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ct 35">
              <a:extLst>
                <a:ext uri="{FF2B5EF4-FFF2-40B4-BE49-F238E27FC236}">
                  <a16:creationId xmlns:a16="http://schemas.microsoft.com/office/drawing/2014/main" id="{04A5FE27-9CD4-7104-D76C-BBFC615ECFB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2300929"/>
                </p:ext>
              </p:extLst>
            </p:nvPr>
          </p:nvGraphicFramePr>
          <p:xfrm>
            <a:off x="6466341" y="5602673"/>
            <a:ext cx="450289" cy="538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" imgW="6181997" imgH="7391400" progId="">
                    <p:embed/>
                  </p:oleObj>
                </mc:Choice>
                <mc:Fallback>
                  <p:oleObj r:id="rId3" imgW="6181997" imgH="7391400" progId="">
                    <p:embed/>
                    <p:pic>
                      <p:nvPicPr>
                        <p:cNvPr id="35" name="Object 34">
                          <a:extLst>
                            <a:ext uri="{FF2B5EF4-FFF2-40B4-BE49-F238E27FC236}">
                              <a16:creationId xmlns:a16="http://schemas.microsoft.com/office/drawing/2014/main" id="{3954E119-59D0-7A77-1A48-C5C8F7B0C5E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466341" y="5602673"/>
                          <a:ext cx="450289" cy="53848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351F0E10-8A66-E4B0-D766-0DF9A8241C4C}"/>
                </a:ext>
              </a:extLst>
            </p:cNvPr>
            <p:cNvSpPr/>
            <p:nvPr/>
          </p:nvSpPr>
          <p:spPr>
            <a:xfrm>
              <a:off x="7277966" y="5875142"/>
              <a:ext cx="2902247" cy="603641"/>
            </a:xfrm>
            <a:prstGeom prst="wedgeRoundRectCallout">
              <a:avLst>
                <a:gd name="adj1" fmla="val -59900"/>
                <a:gd name="adj2" fmla="val -48235"/>
                <a:gd name="adj3" fmla="val 16667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Potential risk of deadlock</a:t>
              </a:r>
              <a:endParaRPr lang="cs-CZ" dirty="0"/>
            </a:p>
          </p:txBody>
        </p:sp>
      </p:grpSp>
    </p:spTree>
    <p:extLst>
      <p:ext uri="{BB962C8B-B14F-4D97-AF65-F5344CB8AC3E}">
        <p14:creationId xmlns:p14="http://schemas.microsoft.com/office/powerpoint/2010/main" val="400338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DE4DC-F949-3C43-22DA-8BC83702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Broker – Case Study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6869A-9657-1759-3572-6E1F11E0D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Scheduling configuration (rules)</a:t>
            </a:r>
          </a:p>
          <a:p>
            <a:pPr lvl="1"/>
            <a:r>
              <a:rPr lang="en-US" dirty="0"/>
              <a:t>Required when a new job needs to be placed in one of the queues</a:t>
            </a:r>
          </a:p>
          <a:p>
            <a:pPr lvl="2"/>
            <a:r>
              <a:rPr lang="en-US" dirty="0"/>
              <a:t>Possibly also when a worker browses for a new job to process</a:t>
            </a:r>
          </a:p>
          <a:p>
            <a:pPr lvl="1"/>
            <a:r>
              <a:rPr lang="en-US" dirty="0"/>
              <a:t>A background process of the broker monitors the overall situation and may decide to change the configuration once in a while</a:t>
            </a:r>
          </a:p>
          <a:p>
            <a:pPr lvl="1"/>
            <a:r>
              <a:rPr lang="en-US" dirty="0"/>
              <a:t>Configuration update may take a long time (compared to other operations)</a:t>
            </a:r>
          </a:p>
          <a:p>
            <a:r>
              <a:rPr lang="en-US" dirty="0"/>
              <a:t>Solution</a:t>
            </a:r>
          </a:p>
          <a:p>
            <a:pPr lvl="1"/>
            <a:r>
              <a:rPr lang="en-US" dirty="0"/>
              <a:t>Use RW lock</a:t>
            </a:r>
          </a:p>
          <a:p>
            <a:pPr lvl="1"/>
            <a:r>
              <a:rPr lang="en-US" dirty="0"/>
              <a:t>Multi-versioning with atomic swap of the configuration instance</a:t>
            </a:r>
          </a:p>
          <a:p>
            <a:pPr lvl="2"/>
            <a:r>
              <a:rPr lang="en-US" dirty="0"/>
              <a:t>The configuration representation must be immutable (once constructed)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B55E7-2022-A512-CC45-9AE192C34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88453-671B-E50E-CEAD-062FF1F78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186DC-E23E-ECCF-F242-96E2FFD8C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742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1706A-5E44-C02E-A82F-6668C424A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56601-EA8F-20F8-DE09-2F250B6D5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Broker – Case Study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D037E-9049-5F1F-206D-CD3CB9E92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operational statistics</a:t>
            </a:r>
          </a:p>
          <a:p>
            <a:pPr lvl="1"/>
            <a:r>
              <a:rPr lang="en-US" dirty="0"/>
              <a:t>Number of jobs enqueued</a:t>
            </a:r>
          </a:p>
          <a:p>
            <a:pPr lvl="2"/>
            <a:r>
              <a:rPr lang="en-US" dirty="0"/>
              <a:t>Incremented when a new job comes in, decremented when a worker takes a job</a:t>
            </a:r>
          </a:p>
          <a:p>
            <a:pPr lvl="1"/>
            <a:r>
              <a:rPr lang="en-US" dirty="0"/>
              <a:t>Number of jobs completed</a:t>
            </a:r>
          </a:p>
          <a:p>
            <a:pPr lvl="2"/>
            <a:r>
              <a:rPr lang="en-US" dirty="0"/>
              <a:t>Incremented when a worker reports job completion</a:t>
            </a:r>
          </a:p>
          <a:p>
            <a:pPr lvl="1"/>
            <a:r>
              <a:rPr lang="en-US" dirty="0"/>
              <a:t>Connected workers</a:t>
            </a:r>
          </a:p>
          <a:p>
            <a:pPr lvl="2"/>
            <a:r>
              <a:rPr lang="en-US" dirty="0"/>
              <a:t>Incremented/decremented when a worker is connected/disconnected</a:t>
            </a:r>
          </a:p>
          <a:p>
            <a:pPr lvl="2"/>
            <a:endParaRPr lang="en-US" dirty="0"/>
          </a:p>
          <a:p>
            <a:r>
              <a:rPr lang="en-US" dirty="0"/>
              <a:t>Solutions</a:t>
            </a:r>
          </a:p>
          <a:p>
            <a:pPr lvl="1"/>
            <a:r>
              <a:rPr lang="en-US" dirty="0"/>
              <a:t>RW lock</a:t>
            </a:r>
          </a:p>
          <a:p>
            <a:pPr lvl="1"/>
            <a:r>
              <a:rPr lang="en-US" dirty="0"/>
              <a:t>Update/read all variables using atomic operations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0AABB-3391-9CB6-62CC-72CE4ABE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3B7B6-DE8D-72F0-C30A-0CB8BA195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A8640-9485-38D5-5E21-ADDDD0DF6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42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FBC88-937F-803B-4C45-8F00CA89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 Pitfalls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3BEBF-2EE5-A58B-EDE6-0C35E6AEB1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Recursive locking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updateAll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mutex.lock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updateOne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mutex.unlock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updateOne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mutex.lock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mutex.unlock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5577C-B088-9EFD-17BC-953E32C926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dirty="0"/>
              <a:t>Locks and exceptions</a:t>
            </a:r>
          </a:p>
          <a:p>
            <a:pPr marL="457200" lvl="1" indent="0">
              <a:buNone/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safeUpdate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mutex.lock</a:t>
            </a: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update_first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an exception is thrown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update_another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mutex.unlock</a:t>
            </a: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73020-1F6C-5223-A1A5-B1D891BDA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36AE9-BC43-D677-AFA3-1C581269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66054-C2F7-1A86-07C5-EAC1FF075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5E9A374B-9659-2A68-CC74-B7EB2E963749}"/>
              </a:ext>
            </a:extLst>
          </p:cNvPr>
          <p:cNvSpPr/>
          <p:nvPr/>
        </p:nvSpPr>
        <p:spPr>
          <a:xfrm>
            <a:off x="7121235" y="4941093"/>
            <a:ext cx="4861657" cy="1415257"/>
          </a:xfrm>
          <a:prstGeom prst="wedgeRoundRectCallout">
            <a:avLst>
              <a:gd name="adj1" fmla="val 8463"/>
              <a:gd name="adj2" fmla="val -87439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Solution:</a:t>
            </a:r>
            <a:br>
              <a:rPr lang="en-US" dirty="0"/>
            </a:br>
            <a:r>
              <a:rPr lang="en-US" dirty="0"/>
              <a:t>1. Diligent use of try-catch + exception re-throw</a:t>
            </a:r>
          </a:p>
          <a:p>
            <a:r>
              <a:rPr lang="en-US" dirty="0"/>
              <a:t>2. Use of lock guards (static variables that wrap mutex and unlock it at the end of existence)</a:t>
            </a:r>
            <a:endParaRPr lang="cs-CZ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7F0615B-448E-CADB-21D7-BE13A76C57D0}"/>
              </a:ext>
            </a:extLst>
          </p:cNvPr>
          <p:cNvSpPr/>
          <p:nvPr/>
        </p:nvSpPr>
        <p:spPr>
          <a:xfrm>
            <a:off x="3275444" y="3954066"/>
            <a:ext cx="3058902" cy="2402284"/>
          </a:xfrm>
          <a:prstGeom prst="wedgeRoundRectCallout">
            <a:avLst>
              <a:gd name="adj1" fmla="val -50417"/>
              <a:gd name="adj2" fmla="val -7359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Solution:</a:t>
            </a:r>
            <a:br>
              <a:rPr lang="en-US" dirty="0"/>
            </a:br>
            <a:r>
              <a:rPr lang="en-US" dirty="0"/>
              <a:t>1. Use recursive mutex</a:t>
            </a:r>
          </a:p>
          <a:p>
            <a:r>
              <a:rPr lang="en-US" dirty="0"/>
              <a:t>2. Divide methods to public/private; only public use mutex(es) and the public only call private methods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562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3.3.2025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29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7279</TotalTime>
  <Words>2573</Words>
  <Application>Microsoft Office PowerPoint</Application>
  <PresentationFormat>Widescreen</PresentationFormat>
  <Paragraphs>498</Paragraphs>
  <Slides>29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Lucida Sans Unicode</vt:lpstr>
      <vt:lpstr>Calibri Light</vt:lpstr>
      <vt:lpstr>Arial</vt:lpstr>
      <vt:lpstr>Calibri</vt:lpstr>
      <vt:lpstr>Courier New</vt:lpstr>
      <vt:lpstr>Aptos</vt:lpstr>
      <vt:lpstr>slides-theme</vt:lpstr>
      <vt:lpstr>Fundamental Principles of Modern Parallel Programming</vt:lpstr>
      <vt:lpstr>OS Multitasking and Multiprocessing</vt:lpstr>
      <vt:lpstr>OS Scheduling States (Refresher)</vt:lpstr>
      <vt:lpstr>Multitasking (Refresher)</vt:lpstr>
      <vt:lpstr>OS Scheduling (Refresher)</vt:lpstr>
      <vt:lpstr>Scheduling</vt:lpstr>
      <vt:lpstr>OS Scheduling – Priority (Refresher)</vt:lpstr>
      <vt:lpstr>OS Scheduling Algorithms</vt:lpstr>
      <vt:lpstr>Process vs. Thread</vt:lpstr>
      <vt:lpstr>Threads</vt:lpstr>
      <vt:lpstr>Fork Join</vt:lpstr>
      <vt:lpstr>Thread Pool</vt:lpstr>
      <vt:lpstr>Thread Pool</vt:lpstr>
      <vt:lpstr>Tasks</vt:lpstr>
      <vt:lpstr>Tasks</vt:lpstr>
      <vt:lpstr>Tasks</vt:lpstr>
      <vt:lpstr>Scheduling Levels</vt:lpstr>
      <vt:lpstr>Synchronization</vt:lpstr>
      <vt:lpstr>Synchronization primitives</vt:lpstr>
      <vt:lpstr>Syncronization</vt:lpstr>
      <vt:lpstr>Deadlock</vt:lpstr>
      <vt:lpstr>Deadlock</vt:lpstr>
      <vt:lpstr>Deadlock – example</vt:lpstr>
      <vt:lpstr>Smart Broker – Case Study</vt:lpstr>
      <vt:lpstr>Smart Broker – Case Study</vt:lpstr>
      <vt:lpstr>Smart Broker – Case Study</vt:lpstr>
      <vt:lpstr>Smart Broker – Case Study</vt:lpstr>
      <vt:lpstr>Lock Pitfalls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264</cp:revision>
  <dcterms:created xsi:type="dcterms:W3CDTF">2024-09-19T13:28:41Z</dcterms:created>
  <dcterms:modified xsi:type="dcterms:W3CDTF">2025-03-16T17:47:12Z</dcterms:modified>
</cp:coreProperties>
</file>