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7" r:id="rId1"/>
  </p:sldMasterIdLst>
  <p:notesMasterIdLst>
    <p:notesMasterId r:id="rId26"/>
  </p:notesMasterIdLst>
  <p:sldIdLst>
    <p:sldId id="256" r:id="rId2"/>
    <p:sldId id="286" r:id="rId3"/>
    <p:sldId id="296" r:id="rId4"/>
    <p:sldId id="293" r:id="rId5"/>
    <p:sldId id="288" r:id="rId6"/>
    <p:sldId id="309" r:id="rId7"/>
    <p:sldId id="287" r:id="rId8"/>
    <p:sldId id="294" r:id="rId9"/>
    <p:sldId id="295" r:id="rId10"/>
    <p:sldId id="292" r:id="rId11"/>
    <p:sldId id="297" r:id="rId12"/>
    <p:sldId id="298" r:id="rId13"/>
    <p:sldId id="289" r:id="rId14"/>
    <p:sldId id="299" r:id="rId15"/>
    <p:sldId id="300" r:id="rId16"/>
    <p:sldId id="307" r:id="rId17"/>
    <p:sldId id="308" r:id="rId18"/>
    <p:sldId id="304" r:id="rId19"/>
    <p:sldId id="290" r:id="rId20"/>
    <p:sldId id="302" r:id="rId21"/>
    <p:sldId id="291" r:id="rId22"/>
    <p:sldId id="303" r:id="rId23"/>
    <p:sldId id="305" r:id="rId24"/>
    <p:sldId id="285" r:id="rId25"/>
  </p:sldIdLst>
  <p:sldSz cx="12192000" cy="6858000"/>
  <p:notesSz cx="6858000" cy="9144000"/>
  <p:embeddedFontLst>
    <p:embeddedFont>
      <p:font typeface="Cambria Math" panose="02040503050406030204" pitchFamily="18" charset="0"/>
      <p:regular r:id="rId2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8" autoAdjust="0"/>
    <p:restoredTop sz="88689" autoAdjust="0"/>
  </p:normalViewPr>
  <p:slideViewPr>
    <p:cSldViewPr snapToGrid="0">
      <p:cViewPr varScale="1">
        <p:scale>
          <a:sx n="112" d="100"/>
          <a:sy n="112" d="100"/>
        </p:scale>
        <p:origin x="52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9B8B4-5B48-4B2E-B87C-82A30C35D040}" type="datetimeFigureOut">
              <a:rPr lang="cs-CZ" smtClean="0"/>
              <a:t>16.03.2025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ECDAE-9917-46E6-97F7-388E92C81F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3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Taken from Intel research (a few years after 2000).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4757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Cartoon beaver with a thumbs up">
            <a:extLst>
              <a:ext uri="{FF2B5EF4-FFF2-40B4-BE49-F238E27FC236}">
                <a16:creationId xmlns:a16="http://schemas.microsoft.com/office/drawing/2014/main" id="{115DA177-4090-94FE-414E-BF0BD7A05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01" y="801209"/>
            <a:ext cx="1608940" cy="9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1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0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5E1F-5AFB-40EA-923D-A2EB4D767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68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56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B1BA9-04F9-4DBA-8B88-0BF71DD220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B23DE-87E9-44C4-9125-F996474026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04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49DB-207B-4B04-AB13-3224BA24FB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3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FF626-F1DE-4CAB-AC6F-3C9C63F3B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32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FCAB0-4CDF-4FD1-8C9D-AF93D5E31F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23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42D6-9DD4-4165-BDB0-13B2B843F0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4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C8BE-C614-485F-9B20-1471ABF7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2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86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altLang="en-US"/>
              <a:t>17.2.2025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EE7-F64F-4308-BA6A-AA907C3209A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38539" y="1484784"/>
            <a:ext cx="11474085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Cartoon beaver with a thumbs up">
            <a:extLst>
              <a:ext uri="{FF2B5EF4-FFF2-40B4-BE49-F238E27FC236}">
                <a16:creationId xmlns:a16="http://schemas.microsoft.com/office/drawing/2014/main" id="{B432A3CF-E802-6344-4A89-6AE1F6C376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36"/>
            <a:ext cx="853108" cy="477520"/>
          </a:xfrm>
          <a:prstGeom prst="rect">
            <a:avLst/>
          </a:prstGeom>
        </p:spPr>
      </p:pic>
      <p:pic>
        <p:nvPicPr>
          <p:cNvPr id="13" name="Picture 12" descr="A green and grey numbers&#10;&#10;Description automatically generated">
            <a:extLst>
              <a:ext uri="{FF2B5EF4-FFF2-40B4-BE49-F238E27FC236}">
                <a16:creationId xmlns:a16="http://schemas.microsoft.com/office/drawing/2014/main" id="{B3E738C7-9A08-826E-0AE9-70228F3B0F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47" y="678564"/>
            <a:ext cx="1228791" cy="6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i.mff.cuni.cz/teaching/nprg042-web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cpp.cs.gsu.edu/curriculu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8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3341-8FBB-3314-0ECC-CF7EB30EC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Parallel Programming 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4DFCB-B786-8486-A53D-F1EEBF8B7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NPRG042 </a:t>
            </a:r>
            <a:r>
              <a:rPr lang="en-US" noProof="0" dirty="0"/>
              <a:t>Programming in Parallel Environment</a:t>
            </a:r>
            <a:endParaRPr lang="en-US" dirty="0"/>
          </a:p>
          <a:p>
            <a:r>
              <a:rPr lang="en-US" dirty="0"/>
              <a:t>Martin </a:t>
            </a:r>
            <a:r>
              <a:rPr lang="en-US" dirty="0" err="1"/>
              <a:t>Krul</a:t>
            </a:r>
            <a:r>
              <a:rPr lang="cs-CZ" dirty="0" err="1"/>
              <a:t>iš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580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3C047-C40E-98F3-053A-3CA6B52F8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Details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50A70-C209-C434-D527-3FDC5988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Course</a:t>
            </a:r>
          </a:p>
          <a:p>
            <a:pPr lvl="1"/>
            <a:r>
              <a:rPr lang="en-US" dirty="0"/>
              <a:t>Everything important is here </a:t>
            </a:r>
            <a:r>
              <a:rPr lang="en-US" sz="2000" dirty="0">
                <a:hlinkClick r:id="rId2"/>
              </a:rPr>
              <a:t>https://www.ksi.mff.cuni.cz/teaching/nprg042-web/</a:t>
            </a:r>
            <a:endParaRPr lang="en-US" dirty="0"/>
          </a:p>
          <a:p>
            <a:pPr lvl="1"/>
            <a:r>
              <a:rPr lang="en-US" dirty="0"/>
              <a:t>Join the </a:t>
            </a:r>
            <a:r>
              <a:rPr lang="en-US" b="1" dirty="0"/>
              <a:t>#nprg042-para</a:t>
            </a:r>
            <a:r>
              <a:rPr lang="en-US" dirty="0"/>
              <a:t> channel on </a:t>
            </a:r>
            <a:r>
              <a:rPr lang="en-US" dirty="0" err="1"/>
              <a:t>Mattermost</a:t>
            </a:r>
            <a:endParaRPr lang="en-US" dirty="0"/>
          </a:p>
          <a:p>
            <a:r>
              <a:rPr lang="en-US" dirty="0"/>
              <a:t>Lecture</a:t>
            </a:r>
          </a:p>
          <a:p>
            <a:pPr lvl="1"/>
            <a:r>
              <a:rPr lang="en-US" dirty="0"/>
              <a:t>Combines PDC theory with an introduction to several technologies</a:t>
            </a:r>
          </a:p>
          <a:p>
            <a:r>
              <a:rPr lang="en-US" dirty="0"/>
              <a:t>Labs/Seminars alternating every 2 weeks (in the same room)</a:t>
            </a:r>
          </a:p>
          <a:p>
            <a:pPr lvl="1"/>
            <a:r>
              <a:rPr lang="en-US" dirty="0"/>
              <a:t>Labs (after the technological lectures) – crash courses into the technologies</a:t>
            </a:r>
          </a:p>
          <a:p>
            <a:pPr lvl="2"/>
            <a:r>
              <a:rPr lang="en-US" dirty="0"/>
              <a:t>Please, bring in your laptops</a:t>
            </a:r>
          </a:p>
          <a:p>
            <a:pPr lvl="1"/>
            <a:r>
              <a:rPr lang="en-US" dirty="0"/>
              <a:t>Seminars (every other week) – explaining/evaluating home assignments</a:t>
            </a:r>
          </a:p>
          <a:p>
            <a:pPr lvl="1"/>
            <a:r>
              <a:rPr lang="en-US" dirty="0"/>
              <a:t>Mind the schedule on the web!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A55AF-7E6D-8BD5-DE49-7049865B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DE98E-7C25-DCCD-8D2E-416869307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1013D-6367-1BB2-2A2A-D30681259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218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30C9D-677E-1AC4-6957-0003702ED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A59B6-58E2-9DB8-63BC-72F64F546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Details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E80B6-254E-647E-EC3B-1D36AF963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  <a:p>
            <a:pPr lvl="1"/>
            <a:r>
              <a:rPr lang="en-US" dirty="0"/>
              <a:t>5 home assignments, all mandatory (at least 1 point from each)</a:t>
            </a:r>
          </a:p>
          <a:p>
            <a:pPr lvl="1"/>
            <a:r>
              <a:rPr lang="en-US" dirty="0"/>
              <a:t>1-4 points for each assignment based on your speedup</a:t>
            </a:r>
          </a:p>
          <a:p>
            <a:pPr lvl="2"/>
            <a:r>
              <a:rPr lang="en-US" dirty="0"/>
              <a:t>Reference solutions are calibrated for 3 points</a:t>
            </a:r>
          </a:p>
          <a:p>
            <a:pPr lvl="1"/>
            <a:r>
              <a:rPr lang="en-US" dirty="0"/>
              <a:t>Beware the deadlines!</a:t>
            </a:r>
          </a:p>
          <a:p>
            <a:pPr lvl="2"/>
            <a:r>
              <a:rPr lang="en-US" dirty="0"/>
              <a:t>Submit after the deadline must pass the 2-point threshold, but only 1 point is awarded</a:t>
            </a:r>
          </a:p>
          <a:p>
            <a:pPr lvl="2"/>
            <a:r>
              <a:rPr lang="en-US" dirty="0"/>
              <a:t>No submissions after June 30 (</a:t>
            </a:r>
            <a:r>
              <a:rPr lang="en-US" dirty="0" err="1"/>
              <a:t>parlab</a:t>
            </a:r>
            <a:r>
              <a:rPr lang="en-US" dirty="0"/>
              <a:t> is being used and upgraded over the summer)</a:t>
            </a:r>
          </a:p>
          <a:p>
            <a:pPr lvl="1"/>
            <a:r>
              <a:rPr lang="en-US" dirty="0"/>
              <a:t>12 or more points (at least 2p from each assignment): </a:t>
            </a:r>
            <a:r>
              <a:rPr lang="en-US" b="1" dirty="0"/>
              <a:t>excellent</a:t>
            </a:r>
            <a:r>
              <a:rPr lang="en-US" dirty="0"/>
              <a:t> (mark 1)</a:t>
            </a:r>
          </a:p>
          <a:p>
            <a:pPr lvl="1"/>
            <a:r>
              <a:rPr lang="en-US" dirty="0"/>
              <a:t>9-11 points: </a:t>
            </a:r>
            <a:r>
              <a:rPr lang="en-US" b="1" dirty="0"/>
              <a:t>well done </a:t>
            </a:r>
            <a:r>
              <a:rPr lang="en-US" dirty="0"/>
              <a:t>(mark 2)</a:t>
            </a:r>
          </a:p>
          <a:p>
            <a:pPr lvl="1"/>
            <a:r>
              <a:rPr lang="en-US" dirty="0"/>
              <a:t>6-8 points: </a:t>
            </a:r>
            <a:r>
              <a:rPr lang="en-US" b="1" dirty="0"/>
              <a:t>ok</a:t>
            </a:r>
            <a:r>
              <a:rPr lang="en-US" dirty="0"/>
              <a:t> (mark 3)</a:t>
            </a:r>
          </a:p>
          <a:p>
            <a:pPr lvl="1"/>
            <a:r>
              <a:rPr lang="en-US" dirty="0"/>
              <a:t>If you have at least 5 points, you can ask for (oral) exam at the end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C031F-62C7-055E-1F18-1BE044AA5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3B74B-C491-07B6-6BFD-451B5AB6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A4136-A31C-3E1E-1E86-3D8D7A52C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7852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FAD5E-E01B-E662-7A6B-7651C637F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13721-993A-F70E-9623-F792943F3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Books</a:t>
            </a:r>
          </a:p>
          <a:p>
            <a:pPr lvl="1"/>
            <a:r>
              <a:rPr lang="cs-CZ" sz="2000" dirty="0"/>
              <a:t>Thomas </a:t>
            </a:r>
            <a:r>
              <a:rPr lang="cs-CZ" sz="2000" dirty="0" err="1"/>
              <a:t>Rauber,Gudula</a:t>
            </a:r>
            <a:r>
              <a:rPr lang="cs-CZ" sz="2000" dirty="0"/>
              <a:t> </a:t>
            </a:r>
            <a:r>
              <a:rPr lang="cs-CZ" sz="2000" dirty="0" err="1"/>
              <a:t>Rünger</a:t>
            </a:r>
            <a:r>
              <a:rPr lang="cs-CZ" sz="2000" dirty="0"/>
              <a:t>: </a:t>
            </a:r>
            <a:r>
              <a:rPr lang="en-US" sz="2000" dirty="0"/>
              <a:t>Parallel Programming: For Multicore and Cluster Systems</a:t>
            </a:r>
            <a:r>
              <a:rPr lang="cs-CZ" sz="2000" dirty="0"/>
              <a:t>, 2023, ISBN 978</a:t>
            </a:r>
            <a:r>
              <a:rPr lang="en-US" sz="2000" dirty="0"/>
              <a:t>-</a:t>
            </a:r>
            <a:r>
              <a:rPr lang="cs-CZ" sz="2000" dirty="0"/>
              <a:t>3031289231</a:t>
            </a:r>
            <a:r>
              <a:rPr lang="en-US" sz="2000" dirty="0"/>
              <a:t>, </a:t>
            </a:r>
          </a:p>
          <a:p>
            <a:pPr lvl="1"/>
            <a:r>
              <a:rPr lang="cs-CZ" sz="2000" dirty="0"/>
              <a:t>Peter </a:t>
            </a:r>
            <a:r>
              <a:rPr lang="cs-CZ" sz="2000" dirty="0" err="1"/>
              <a:t>Pacheco</a:t>
            </a:r>
            <a:r>
              <a:rPr lang="en-US" sz="2000" dirty="0"/>
              <a:t>: An Introduction to Parallel Programming</a:t>
            </a:r>
            <a:r>
              <a:rPr lang="cs-CZ" sz="2000" dirty="0"/>
              <a:t>, 2011, ISBN 978-0123742605</a:t>
            </a:r>
            <a:endParaRPr lang="en-US" sz="2000" dirty="0"/>
          </a:p>
          <a:p>
            <a:pPr lvl="1"/>
            <a:r>
              <a:rPr lang="cs-CZ" sz="2000" dirty="0" err="1"/>
              <a:t>T.G.Mattson</a:t>
            </a:r>
            <a:r>
              <a:rPr lang="cs-CZ" sz="2000" dirty="0"/>
              <a:t>, </a:t>
            </a:r>
            <a:r>
              <a:rPr lang="cs-CZ" sz="2000" dirty="0" err="1"/>
              <a:t>B.A.Sanders</a:t>
            </a:r>
            <a:r>
              <a:rPr lang="cs-CZ" sz="2000" dirty="0"/>
              <a:t>, </a:t>
            </a:r>
            <a:r>
              <a:rPr lang="cs-CZ" sz="2000" dirty="0" err="1"/>
              <a:t>B.L.Massingill</a:t>
            </a:r>
            <a:r>
              <a:rPr lang="cs-CZ" sz="2000" dirty="0"/>
              <a:t>: </a:t>
            </a:r>
            <a:r>
              <a:rPr lang="cs-CZ" sz="2000" dirty="0" err="1"/>
              <a:t>Patterns</a:t>
            </a:r>
            <a:r>
              <a:rPr lang="cs-CZ" sz="2000" dirty="0"/>
              <a:t> </a:t>
            </a:r>
            <a:r>
              <a:rPr lang="cs-CZ" sz="2000" dirty="0" err="1"/>
              <a:t>for</a:t>
            </a:r>
            <a:r>
              <a:rPr lang="cs-CZ" sz="2000" dirty="0"/>
              <a:t> </a:t>
            </a:r>
            <a:r>
              <a:rPr lang="cs-CZ" sz="2000" dirty="0" err="1"/>
              <a:t>Parallel</a:t>
            </a:r>
            <a:r>
              <a:rPr lang="cs-CZ" sz="2000" dirty="0"/>
              <a:t> </a:t>
            </a:r>
            <a:r>
              <a:rPr lang="cs-CZ" sz="2000" dirty="0" err="1"/>
              <a:t>Programming</a:t>
            </a:r>
            <a:r>
              <a:rPr lang="cs-CZ" sz="2000" dirty="0"/>
              <a:t>, </a:t>
            </a:r>
            <a:r>
              <a:rPr lang="cs-CZ" sz="2000" dirty="0" err="1"/>
              <a:t>Addison</a:t>
            </a:r>
            <a:r>
              <a:rPr lang="cs-CZ" sz="2000" dirty="0"/>
              <a:t>-Wesley, 2005, ISBN 978-0-321-22811-6</a:t>
            </a:r>
          </a:p>
          <a:p>
            <a:pPr lvl="1"/>
            <a:r>
              <a:rPr lang="cs-CZ" sz="2000" dirty="0" err="1"/>
              <a:t>M.McCool</a:t>
            </a:r>
            <a:r>
              <a:rPr lang="cs-CZ" sz="2000" dirty="0"/>
              <a:t>, </a:t>
            </a:r>
            <a:r>
              <a:rPr lang="cs-CZ" sz="2000" dirty="0" err="1"/>
              <a:t>A.D.Robinson</a:t>
            </a:r>
            <a:r>
              <a:rPr lang="cs-CZ" sz="2000" dirty="0"/>
              <a:t>, </a:t>
            </a:r>
            <a:r>
              <a:rPr lang="cs-CZ" sz="2000" dirty="0" err="1"/>
              <a:t>J.Reinders</a:t>
            </a:r>
            <a:r>
              <a:rPr lang="cs-CZ" sz="2000" dirty="0"/>
              <a:t>: </a:t>
            </a:r>
            <a:r>
              <a:rPr lang="cs-CZ" sz="2000" dirty="0" err="1"/>
              <a:t>Structured</a:t>
            </a:r>
            <a:r>
              <a:rPr lang="cs-CZ" sz="2000" dirty="0"/>
              <a:t> </a:t>
            </a:r>
            <a:r>
              <a:rPr lang="cs-CZ" sz="2000" dirty="0" err="1"/>
              <a:t>Parallel</a:t>
            </a:r>
            <a:r>
              <a:rPr lang="cs-CZ" sz="2000" dirty="0"/>
              <a:t> </a:t>
            </a:r>
            <a:r>
              <a:rPr lang="cs-CZ" sz="2000" dirty="0" err="1"/>
              <a:t>Programming</a:t>
            </a:r>
            <a:r>
              <a:rPr lang="cs-CZ" sz="2000" dirty="0"/>
              <a:t>, Morgan Kaufmann, 2012, ISBN 978-0-12-415993-8</a:t>
            </a:r>
          </a:p>
          <a:p>
            <a:pPr lvl="1"/>
            <a:r>
              <a:rPr lang="cs-CZ" sz="2000" dirty="0" err="1"/>
              <a:t>Threading</a:t>
            </a:r>
            <a:r>
              <a:rPr lang="cs-CZ" sz="2000" dirty="0"/>
              <a:t> </a:t>
            </a:r>
            <a:r>
              <a:rPr lang="cs-CZ" sz="2000" dirty="0" err="1"/>
              <a:t>Building</a:t>
            </a:r>
            <a:r>
              <a:rPr lang="cs-CZ" sz="2000" dirty="0"/>
              <a:t> </a:t>
            </a:r>
            <a:r>
              <a:rPr lang="cs-CZ" sz="2000" dirty="0" err="1"/>
              <a:t>Blocks</a:t>
            </a:r>
            <a:r>
              <a:rPr lang="cs-CZ" sz="2000" dirty="0"/>
              <a:t>, www.threadingbuildingblocks.org</a:t>
            </a:r>
            <a:endParaRPr lang="cs-CZ" dirty="0"/>
          </a:p>
          <a:p>
            <a:r>
              <a:rPr lang="en-US" dirty="0"/>
              <a:t>Online sources</a:t>
            </a:r>
          </a:p>
          <a:p>
            <a:pPr lvl="1"/>
            <a:r>
              <a:rPr lang="cs-CZ" sz="2000" dirty="0">
                <a:hlinkClick r:id="rId2"/>
              </a:rPr>
              <a:t>https://tcpp.cs.gsu.edu/curriculum/</a:t>
            </a:r>
            <a:endParaRPr lang="en-US" sz="2000" dirty="0"/>
          </a:p>
          <a:p>
            <a:pPr lvl="1"/>
            <a:r>
              <a:rPr lang="en-US" sz="2000" dirty="0"/>
              <a:t>More on the course’s web page</a:t>
            </a:r>
            <a:endParaRPr lang="cs-CZ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97BC8-91DF-C55D-01BD-B784EAA7B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75CDA-6C02-9AF3-23FE-3F2AE5D1E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1915A-4BF6-5774-E76D-DEC11BFAF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3005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FDAA7-C290-7C8D-57E4-C3B575C8D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5806A-1D00-F225-AE0A-62B157D6F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E3F41-25C8-3A0B-C156-15BC21A81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73C15-8C8E-0A8F-CD44-B60AF9726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</a:t>
            </a:fld>
            <a:endParaRPr lang="en-US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07BBEF2-25C9-8C89-EF13-08BD89BB7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518" y="1690688"/>
            <a:ext cx="8006963" cy="4598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609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83BA9-DF25-AFFC-8768-B2382B79C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102FE5-6B9E-9031-FC06-BABE658BA5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Drawing inspiration from the real world</a:t>
                </a:r>
              </a:p>
              <a:p>
                <a:pPr lvl="1"/>
                <a:r>
                  <a:rPr lang="en-US" dirty="0"/>
                  <a:t>Q: Worker performs a task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hours, how fast can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workers do it?</a:t>
                </a:r>
              </a:p>
              <a:p>
                <a:pPr lvl="1"/>
                <a:r>
                  <a:rPr lang="en-US" dirty="0"/>
                  <a:t>A: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hours (according to Math teachers)</a:t>
                </a:r>
              </a:p>
              <a:p>
                <a:pPr lvl="2"/>
                <a:r>
                  <a:rPr lang="en-US" dirty="0"/>
                  <a:t>However, this is not true in parallel programming and most certainly not in real life!</a:t>
                </a:r>
              </a:p>
              <a:p>
                <a:pPr lvl="1"/>
                <a:r>
                  <a:rPr lang="en-US" dirty="0"/>
                  <a:t>Conclusion: adding more workers makes things faster…</a:t>
                </a:r>
              </a:p>
              <a:p>
                <a:pPr lvl="2"/>
                <a:endParaRPr lang="en-US" dirty="0"/>
              </a:p>
              <a:p>
                <a:pPr lvl="1"/>
                <a:r>
                  <a:rPr lang="en-US" dirty="0"/>
                  <a:t>Q: A woman can deliver a baby in 9 months, how fast can 9 women do it?</a:t>
                </a:r>
              </a:p>
              <a:p>
                <a:pPr lvl="1"/>
                <a:r>
                  <a:rPr lang="en-US" dirty="0"/>
                  <a:t>A: Well, it will still take 9 months, but we can deliver 9 babies with 9 women…</a:t>
                </a:r>
              </a:p>
              <a:p>
                <a:pPr lvl="1"/>
                <a:r>
                  <a:rPr lang="en-US" dirty="0"/>
                  <a:t>Conclusion: adding more women can increase throughput…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… and let’s not forget power efficiency (idle processors may consume energy)</a:t>
                </a:r>
                <a:endParaRPr lang="cs-CZ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102FE5-6B9E-9031-FC06-BABE658BA5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232" b="-182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1DD2C-2EF1-C87B-FEC4-CC3E687A4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6F662-17FB-F6FE-37FE-CEC43F5EB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EF5A2-CAE5-8FB1-82F0-968593D16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090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1AC51-7F6C-333A-B157-B0C33BC6B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DE778-16CA-7A29-26BB-D64FD57A4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Parallelism is difficult…</a:t>
            </a:r>
          </a:p>
          <a:p>
            <a:pPr lvl="1"/>
            <a:r>
              <a:rPr lang="en-US" dirty="0"/>
              <a:t>… since people (programmers) are not used to think that way</a:t>
            </a:r>
          </a:p>
          <a:p>
            <a:pPr lvl="1"/>
            <a:r>
              <a:rPr lang="en-US" dirty="0"/>
              <a:t>Quick quiz:</a:t>
            </a:r>
          </a:p>
          <a:p>
            <a:pPr lvl="2"/>
            <a:r>
              <a:rPr lang="en-US" dirty="0"/>
              <a:t>A family of four (Mom, Dad, Son, and Daughter) needs to pass a narrow tunnel</a:t>
            </a:r>
          </a:p>
          <a:p>
            <a:pPr lvl="2"/>
            <a:r>
              <a:rPr lang="en-US" dirty="0"/>
              <a:t>They have but 1 candle which lasts 12 minutes</a:t>
            </a:r>
          </a:p>
          <a:p>
            <a:pPr lvl="2"/>
            <a:r>
              <a:rPr lang="en-US" dirty="0"/>
              <a:t>Dad takes 1 minute, Mom 2m, Son 4m, and Daughter 5m to pass the tunnel</a:t>
            </a:r>
          </a:p>
          <a:p>
            <a:pPr lvl="2"/>
            <a:r>
              <a:rPr lang="en-US" dirty="0"/>
              <a:t>Two people can walk through the tunnel together at most and their speed is that of the slower person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As you can see, sometimes we need to let go of the basic assumptions to get a better (optimal) solution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3BB05-687C-65BC-C140-943EB2D3E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A8CA2-8AE8-801A-EC05-89882ACD2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C6B3A-865E-FB12-2CB3-269C7B5E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55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1717A-1A1A-7C46-72C9-CFB4AC12A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Course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59E25-D861-9B27-C49E-BD063124E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course will cover…</a:t>
            </a:r>
          </a:p>
          <a:p>
            <a:pPr lvl="1"/>
            <a:r>
              <a:rPr lang="en-US" dirty="0"/>
              <a:t>In theory (lectures only)</a:t>
            </a:r>
          </a:p>
          <a:p>
            <a:pPr lvl="2"/>
            <a:r>
              <a:rPr lang="en-US" dirty="0"/>
              <a:t>Fundamental principles of parallel programming</a:t>
            </a:r>
          </a:p>
          <a:p>
            <a:pPr lvl="2"/>
            <a:r>
              <a:rPr lang="en-US" dirty="0"/>
              <a:t>Algorithms and patterns used in parallel programming</a:t>
            </a:r>
          </a:p>
          <a:p>
            <a:pPr lvl="2"/>
            <a:r>
              <a:rPr lang="en-US" dirty="0"/>
              <a:t>Practical examples</a:t>
            </a:r>
          </a:p>
          <a:p>
            <a:pPr lvl="2"/>
            <a:r>
              <a:rPr lang="en-US" dirty="0"/>
              <a:t>TBA – the theoretical lectures are being re-designed this year</a:t>
            </a:r>
          </a:p>
          <a:p>
            <a:pPr lvl="1"/>
            <a:r>
              <a:rPr lang="en-US" dirty="0"/>
              <a:t>In theory and practice (lectures, labs, and home assignments)</a:t>
            </a:r>
          </a:p>
          <a:p>
            <a:pPr lvl="2"/>
            <a:r>
              <a:rPr lang="en-US" dirty="0"/>
              <a:t>Asynchronous programming in C# (tasks)</a:t>
            </a:r>
          </a:p>
          <a:p>
            <a:pPr lvl="2"/>
            <a:r>
              <a:rPr lang="en-US" dirty="0"/>
              <a:t>Intel Threading Building Blocks (C++)</a:t>
            </a:r>
          </a:p>
          <a:p>
            <a:pPr lvl="2"/>
            <a:r>
              <a:rPr lang="en-US" dirty="0"/>
              <a:t>OpenMP (C++)</a:t>
            </a:r>
          </a:p>
          <a:p>
            <a:pPr lvl="2"/>
            <a:r>
              <a:rPr lang="en-US" dirty="0"/>
              <a:t>SYCL and GPGPU (C++)</a:t>
            </a:r>
          </a:p>
          <a:p>
            <a:pPr lvl="2"/>
            <a:r>
              <a:rPr lang="en-US" dirty="0"/>
              <a:t>Spark (distributed computing in Python)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EAF26-4499-F2BF-36A6-095CB6AC2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10AC1-DB4C-38A7-4C30-F1E77113F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7AA11-FDBC-1E42-F99E-B4ED710AF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171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CCE75-1D83-FD6B-F24F-EBFEF3DF8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B091-F5BC-3A26-D7BD-9167E3EE9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Course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33E32-D9D8-998D-6981-8881D5412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71922" cy="4351338"/>
          </a:xfrm>
        </p:spPr>
        <p:txBody>
          <a:bodyPr/>
          <a:lstStyle/>
          <a:p>
            <a:r>
              <a:rPr lang="en-US" dirty="0"/>
              <a:t>This course will </a:t>
            </a:r>
            <a:r>
              <a:rPr lang="en-US" b="1" dirty="0"/>
              <a:t>not</a:t>
            </a:r>
            <a:r>
              <a:rPr lang="en-US" dirty="0"/>
              <a:t> cover…</a:t>
            </a:r>
          </a:p>
          <a:p>
            <a:pPr lvl="1"/>
            <a:r>
              <a:rPr lang="en-US" dirty="0"/>
              <a:t>Languages and compilers</a:t>
            </a:r>
          </a:p>
          <a:p>
            <a:pPr lvl="2"/>
            <a:r>
              <a:rPr lang="en-US" dirty="0"/>
              <a:t>You already need to know C#, C++, and Python in detail to pass the course</a:t>
            </a:r>
          </a:p>
          <a:p>
            <a:pPr lvl="1"/>
            <a:r>
              <a:rPr lang="en-US" dirty="0"/>
              <a:t>Sequential optimizations (recommending NPRG054: HPC SW development)</a:t>
            </a:r>
          </a:p>
          <a:p>
            <a:pPr lvl="1"/>
            <a:r>
              <a:rPr lang="en-US" dirty="0"/>
              <a:t>Operating systems aspects</a:t>
            </a:r>
          </a:p>
          <a:p>
            <a:pPr lvl="2"/>
            <a:r>
              <a:rPr lang="en-US" dirty="0"/>
              <a:t>OS scheduler (among others) plays a significant role in the utilization of parallel hardware</a:t>
            </a:r>
          </a:p>
          <a:p>
            <a:pPr lvl="2"/>
            <a:r>
              <a:rPr lang="en-US" dirty="0"/>
              <a:t>We are focusing on application programming only</a:t>
            </a:r>
          </a:p>
          <a:p>
            <a:pPr lvl="1"/>
            <a:r>
              <a:rPr lang="en-US" dirty="0"/>
              <a:t>PRAM and other theoretical models</a:t>
            </a:r>
          </a:p>
          <a:p>
            <a:pPr lvl="2"/>
            <a:r>
              <a:rPr lang="en-US" dirty="0"/>
              <a:t>Although the course has theory included, it focuses on practical parallel programming</a:t>
            </a:r>
          </a:p>
          <a:p>
            <a:pPr lvl="2"/>
            <a:r>
              <a:rPr lang="en-US" dirty="0"/>
              <a:t>Models like PRAM are not particularly useful</a:t>
            </a:r>
          </a:p>
          <a:p>
            <a:pPr lvl="3"/>
            <a:r>
              <a:rPr lang="en-US" dirty="0"/>
              <a:t>Unrealistic assumptions, too far from practical programming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C9533-77EA-66D2-DFA7-F16E13786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BA38F-C7FD-BA8A-A607-948893086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202F7-427C-3513-9FF6-D79EE7E6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2311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C4811-1952-338D-FBD7-77A0161BD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Pervasive Concepts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72F25-6FDA-9EC0-4845-4F3FD4585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Concurrency</a:t>
            </a:r>
          </a:p>
          <a:p>
            <a:pPr lvl="1"/>
            <a:r>
              <a:rPr lang="en-US" dirty="0"/>
              <a:t>Property of a (sequentially written) algorithm to execute some operations in parallel (i.e., concurrently)</a:t>
            </a:r>
          </a:p>
          <a:p>
            <a:pPr lvl="1"/>
            <a:r>
              <a:rPr lang="en-US" dirty="0"/>
              <a:t>Parallelization is the exploitation of concurrency using a given technology</a:t>
            </a:r>
            <a:endParaRPr lang="en-US" sz="20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lang="en-US" sz="2400" dirty="0"/>
            </a:br>
            <a:r>
              <a:rPr lang="en-US" sz="2400" dirty="0"/>
              <a:t>Example:</a:t>
            </a:r>
            <a:br>
              <a:rPr lang="en-US" sz="2400" dirty="0"/>
            </a:br>
            <a:br>
              <a:rPr lang="en-US" sz="2400" dirty="0"/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int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= 0;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&lt; 16; ++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)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{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salary[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] *= raise;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} </a:t>
            </a: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A297E-0660-AA1D-A86B-126EC23AB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 dirty="0"/>
              <a:t>17.2.2025</a:t>
            </a:r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92D1F-5A5C-0DFE-74DC-A6B44230F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F98CA-8125-8BD9-F4AC-96BF7191C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A2D64E1-E7C0-CEBF-4409-8F2FBFE7361B}"/>
              </a:ext>
            </a:extLst>
          </p:cNvPr>
          <p:cNvGrpSpPr/>
          <p:nvPr/>
        </p:nvGrpSpPr>
        <p:grpSpPr>
          <a:xfrm>
            <a:off x="5153604" y="3458025"/>
            <a:ext cx="612668" cy="2868213"/>
            <a:chOff x="5153604" y="3458025"/>
            <a:chExt cx="612668" cy="286821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E7DD2EF0-5448-50ED-BF5D-ACE635A7C354}"/>
                </a:ext>
              </a:extLst>
            </p:cNvPr>
            <p:cNvGrpSpPr/>
            <p:nvPr/>
          </p:nvGrpSpPr>
          <p:grpSpPr>
            <a:xfrm>
              <a:off x="5234137" y="3458025"/>
              <a:ext cx="441801" cy="2534938"/>
              <a:chOff x="4356011" y="3802551"/>
              <a:chExt cx="441801" cy="2534938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588EDC1-FC33-D58A-1D3C-228685954CDC}"/>
                  </a:ext>
                </a:extLst>
              </p:cNvPr>
              <p:cNvSpPr/>
              <p:nvPr/>
            </p:nvSpPr>
            <p:spPr>
              <a:xfrm>
                <a:off x="4365812" y="3802551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0</a:t>
                </a:r>
                <a:endParaRPr lang="cs-CZ" dirty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0EF415F-354F-0B2A-FAF2-B2613A87C991}"/>
                  </a:ext>
                </a:extLst>
              </p:cNvPr>
              <p:cNvSpPr/>
              <p:nvPr/>
            </p:nvSpPr>
            <p:spPr>
              <a:xfrm>
                <a:off x="4365812" y="4326976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</a:t>
                </a:r>
                <a:endParaRPr lang="cs-CZ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1BD34A8-2C97-3478-4F01-168447326056}"/>
                  </a:ext>
                </a:extLst>
              </p:cNvPr>
              <p:cNvSpPr/>
              <p:nvPr/>
            </p:nvSpPr>
            <p:spPr>
              <a:xfrm>
                <a:off x="4365812" y="4854020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  <a:endParaRPr lang="cs-CZ" dirty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E50E3E4-D96C-C122-35CE-879278FA8606}"/>
                  </a:ext>
                </a:extLst>
              </p:cNvPr>
              <p:cNvSpPr/>
              <p:nvPr/>
            </p:nvSpPr>
            <p:spPr>
              <a:xfrm>
                <a:off x="4356011" y="5905489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15</a:t>
                </a:r>
                <a:endParaRPr lang="cs-CZ" dirty="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596B010-1CC1-981C-4A3E-C7E9979F54AA}"/>
                  </a:ext>
                </a:extLst>
              </p:cNvPr>
              <p:cNvSpPr txBox="1"/>
              <p:nvPr/>
            </p:nvSpPr>
            <p:spPr>
              <a:xfrm>
                <a:off x="4400329" y="5349103"/>
                <a:ext cx="3433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…</a:t>
                </a:r>
                <a:endParaRPr lang="cs-CZ" dirty="0">
                  <a:latin typeface="+mn-lt"/>
                </a:endParaRPr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6D77E00-D3BD-EB73-9A85-F47345326653}"/>
                </a:ext>
              </a:extLst>
            </p:cNvPr>
            <p:cNvSpPr txBox="1"/>
            <p:nvPr/>
          </p:nvSpPr>
          <p:spPr>
            <a:xfrm>
              <a:off x="5153604" y="6018461"/>
              <a:ext cx="612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serial</a:t>
              </a:r>
              <a:endParaRPr lang="cs-CZ" sz="1400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E3EDF09-245E-B46B-1CA8-CB01E887C8D2}"/>
              </a:ext>
            </a:extLst>
          </p:cNvPr>
          <p:cNvGrpSpPr/>
          <p:nvPr/>
        </p:nvGrpSpPr>
        <p:grpSpPr>
          <a:xfrm>
            <a:off x="6580432" y="3718730"/>
            <a:ext cx="1728000" cy="2394038"/>
            <a:chOff x="6580432" y="3718730"/>
            <a:chExt cx="1728000" cy="239403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615535B-44F6-C89A-C6E7-78A106172260}"/>
                </a:ext>
              </a:extLst>
            </p:cNvPr>
            <p:cNvGrpSpPr/>
            <p:nvPr/>
          </p:nvGrpSpPr>
          <p:grpSpPr>
            <a:xfrm>
              <a:off x="6580432" y="3718730"/>
              <a:ext cx="1728000" cy="1997079"/>
              <a:chOff x="5572997" y="3984599"/>
              <a:chExt cx="1728000" cy="199707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46C345A-E2E2-117E-3F36-3BBD4EC64B05}"/>
                  </a:ext>
                </a:extLst>
              </p:cNvPr>
              <p:cNvGrpSpPr/>
              <p:nvPr/>
            </p:nvGrpSpPr>
            <p:grpSpPr>
              <a:xfrm>
                <a:off x="5572997" y="5027985"/>
                <a:ext cx="1728000" cy="432000"/>
                <a:chOff x="5572997" y="3785294"/>
                <a:chExt cx="1728000" cy="432000"/>
              </a:xfrm>
            </p:grpSpPr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0FE2F07B-77D5-E128-E1B9-7974D7F99D9B}"/>
                    </a:ext>
                  </a:extLst>
                </p:cNvPr>
                <p:cNvSpPr/>
                <p:nvPr/>
              </p:nvSpPr>
              <p:spPr>
                <a:xfrm>
                  <a:off x="6868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11</a:t>
                  </a:r>
                  <a:endParaRPr lang="cs-CZ" dirty="0"/>
                </a:p>
              </p:txBody>
            </p:sp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90248652-7DBE-CC3B-86E7-8767C00B9DC5}"/>
                    </a:ext>
                  </a:extLst>
                </p:cNvPr>
                <p:cNvSpPr/>
                <p:nvPr/>
              </p:nvSpPr>
              <p:spPr>
                <a:xfrm>
                  <a:off x="6436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10</a:t>
                  </a:r>
                  <a:endParaRPr lang="cs-CZ" dirty="0"/>
                </a:p>
              </p:txBody>
            </p: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C46B54B7-C9C3-A90C-C62C-2899F23BEEE9}"/>
                    </a:ext>
                  </a:extLst>
                </p:cNvPr>
                <p:cNvSpPr/>
                <p:nvPr/>
              </p:nvSpPr>
              <p:spPr>
                <a:xfrm>
                  <a:off x="6004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9</a:t>
                  </a:r>
                  <a:endParaRPr lang="cs-CZ" dirty="0"/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F58E5A6-3F47-1DC1-1F6B-33F91811C29A}"/>
                    </a:ext>
                  </a:extLst>
                </p:cNvPr>
                <p:cNvSpPr/>
                <p:nvPr/>
              </p:nvSpPr>
              <p:spPr>
                <a:xfrm>
                  <a:off x="5572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8</a:t>
                  </a:r>
                  <a:endParaRPr lang="cs-CZ" dirty="0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2EE6B0-A680-6297-5F6B-BE46B06BE4DD}"/>
                  </a:ext>
                </a:extLst>
              </p:cNvPr>
              <p:cNvGrpSpPr/>
              <p:nvPr/>
            </p:nvGrpSpPr>
            <p:grpSpPr>
              <a:xfrm>
                <a:off x="5572997" y="5549678"/>
                <a:ext cx="1728000" cy="432000"/>
                <a:chOff x="5572997" y="3785294"/>
                <a:chExt cx="1728000" cy="432000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B450923B-4FB1-FF0E-34E6-858439B28DC2}"/>
                    </a:ext>
                  </a:extLst>
                </p:cNvPr>
                <p:cNvSpPr/>
                <p:nvPr/>
              </p:nvSpPr>
              <p:spPr>
                <a:xfrm>
                  <a:off x="6868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15</a:t>
                  </a:r>
                  <a:endParaRPr lang="cs-CZ" dirty="0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3DBA48A-6BE1-6C2B-CF56-178C4A9A9488}"/>
                    </a:ext>
                  </a:extLst>
                </p:cNvPr>
                <p:cNvSpPr/>
                <p:nvPr/>
              </p:nvSpPr>
              <p:spPr>
                <a:xfrm>
                  <a:off x="6436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14</a:t>
                  </a:r>
                  <a:endParaRPr lang="cs-CZ" dirty="0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8F80B61-93D9-03E3-EF1D-BED4BB7FB0E4}"/>
                    </a:ext>
                  </a:extLst>
                </p:cNvPr>
                <p:cNvSpPr/>
                <p:nvPr/>
              </p:nvSpPr>
              <p:spPr>
                <a:xfrm>
                  <a:off x="6004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13</a:t>
                  </a:r>
                  <a:endParaRPr lang="cs-CZ" dirty="0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19FE526-FA14-3701-AEE4-0E1779E5E0C1}"/>
                    </a:ext>
                  </a:extLst>
                </p:cNvPr>
                <p:cNvSpPr/>
                <p:nvPr/>
              </p:nvSpPr>
              <p:spPr>
                <a:xfrm>
                  <a:off x="5572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12</a:t>
                  </a:r>
                  <a:endParaRPr lang="cs-CZ" dirty="0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51458F81-35EC-D3E2-7D82-E2FFBD0B49B9}"/>
                  </a:ext>
                </a:extLst>
              </p:cNvPr>
              <p:cNvGrpSpPr/>
              <p:nvPr/>
            </p:nvGrpSpPr>
            <p:grpSpPr>
              <a:xfrm>
                <a:off x="5572997" y="4506292"/>
                <a:ext cx="1728000" cy="432000"/>
                <a:chOff x="5572997" y="3785294"/>
                <a:chExt cx="1728000" cy="432000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DF70D151-FB93-0AF9-BB45-CBCDCC546114}"/>
                    </a:ext>
                  </a:extLst>
                </p:cNvPr>
                <p:cNvSpPr/>
                <p:nvPr/>
              </p:nvSpPr>
              <p:spPr>
                <a:xfrm>
                  <a:off x="6868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7</a:t>
                  </a:r>
                  <a:endParaRPr lang="cs-CZ" dirty="0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550CFCC-CD2F-3EC7-B087-73B52C06BE02}"/>
                    </a:ext>
                  </a:extLst>
                </p:cNvPr>
                <p:cNvSpPr/>
                <p:nvPr/>
              </p:nvSpPr>
              <p:spPr>
                <a:xfrm>
                  <a:off x="6436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6</a:t>
                  </a:r>
                  <a:endParaRPr lang="cs-CZ" dirty="0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50E07394-456F-1B5A-DB31-3BD0994D36D6}"/>
                    </a:ext>
                  </a:extLst>
                </p:cNvPr>
                <p:cNvSpPr/>
                <p:nvPr/>
              </p:nvSpPr>
              <p:spPr>
                <a:xfrm>
                  <a:off x="6004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5</a:t>
                  </a:r>
                  <a:endParaRPr lang="cs-CZ" dirty="0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A88A1B4-3D70-5D76-F4BE-A13FFC0923B5}"/>
                    </a:ext>
                  </a:extLst>
                </p:cNvPr>
                <p:cNvSpPr/>
                <p:nvPr/>
              </p:nvSpPr>
              <p:spPr>
                <a:xfrm>
                  <a:off x="5572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4</a:t>
                  </a:r>
                  <a:endParaRPr lang="cs-CZ" dirty="0"/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179B5C9E-D77F-B93C-ECFA-D04BA213C598}"/>
                  </a:ext>
                </a:extLst>
              </p:cNvPr>
              <p:cNvGrpSpPr/>
              <p:nvPr/>
            </p:nvGrpSpPr>
            <p:grpSpPr>
              <a:xfrm>
                <a:off x="5572997" y="3984599"/>
                <a:ext cx="1728000" cy="432000"/>
                <a:chOff x="5572997" y="3785294"/>
                <a:chExt cx="1728000" cy="432000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C0E0E9D-0C19-8A66-D5A9-354BC93ECFFA}"/>
                    </a:ext>
                  </a:extLst>
                </p:cNvPr>
                <p:cNvSpPr/>
                <p:nvPr/>
              </p:nvSpPr>
              <p:spPr>
                <a:xfrm>
                  <a:off x="6868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3</a:t>
                  </a:r>
                  <a:endParaRPr lang="cs-CZ" dirty="0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F3BED7E-BF97-6CA7-F825-C35D9EE11897}"/>
                    </a:ext>
                  </a:extLst>
                </p:cNvPr>
                <p:cNvSpPr/>
                <p:nvPr/>
              </p:nvSpPr>
              <p:spPr>
                <a:xfrm>
                  <a:off x="6436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2</a:t>
                  </a:r>
                  <a:endParaRPr lang="cs-CZ" dirty="0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546EC1AC-1730-DFC4-3078-B044FD2A88F5}"/>
                    </a:ext>
                  </a:extLst>
                </p:cNvPr>
                <p:cNvSpPr/>
                <p:nvPr/>
              </p:nvSpPr>
              <p:spPr>
                <a:xfrm>
                  <a:off x="6004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1</a:t>
                  </a:r>
                  <a:endParaRPr lang="cs-CZ" dirty="0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C716A08-1211-8906-F13B-34C0E299C6BC}"/>
                    </a:ext>
                  </a:extLst>
                </p:cNvPr>
                <p:cNvSpPr/>
                <p:nvPr/>
              </p:nvSpPr>
              <p:spPr>
                <a:xfrm>
                  <a:off x="5572997" y="3785294"/>
                  <a:ext cx="432000" cy="432000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0</a:t>
                  </a:r>
                  <a:endParaRPr lang="cs-CZ" dirty="0"/>
                </a:p>
              </p:txBody>
            </p:sp>
          </p:grp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446E033-5687-8926-4F32-9FF02621ABE7}"/>
                </a:ext>
              </a:extLst>
            </p:cNvPr>
            <p:cNvSpPr txBox="1"/>
            <p:nvPr/>
          </p:nvSpPr>
          <p:spPr>
            <a:xfrm>
              <a:off x="6944134" y="5804991"/>
              <a:ext cx="1000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vectorized</a:t>
              </a:r>
              <a:endParaRPr lang="cs-CZ" sz="1400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D551764-425F-0752-4292-37EA6A76FDD3}"/>
              </a:ext>
            </a:extLst>
          </p:cNvPr>
          <p:cNvGrpSpPr/>
          <p:nvPr/>
        </p:nvGrpSpPr>
        <p:grpSpPr>
          <a:xfrm>
            <a:off x="9075849" y="3729791"/>
            <a:ext cx="2493951" cy="2469595"/>
            <a:chOff x="9075849" y="3729791"/>
            <a:chExt cx="2493951" cy="2469595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6A6167A9-F761-3436-B3B4-24EC80519289}"/>
                </a:ext>
              </a:extLst>
            </p:cNvPr>
            <p:cNvGrpSpPr/>
            <p:nvPr/>
          </p:nvGrpSpPr>
          <p:grpSpPr>
            <a:xfrm>
              <a:off x="9075849" y="3729791"/>
              <a:ext cx="2493951" cy="2072571"/>
              <a:chOff x="8110737" y="3805283"/>
              <a:chExt cx="2493951" cy="2072571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B58611D-07FC-6D13-8D65-23F986B13E4B}"/>
                  </a:ext>
                </a:extLst>
              </p:cNvPr>
              <p:cNvSpPr/>
              <p:nvPr/>
            </p:nvSpPr>
            <p:spPr>
              <a:xfrm>
                <a:off x="8110737" y="3805283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0</a:t>
                </a:r>
                <a:endParaRPr lang="cs-CZ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8EF0540-73F4-E942-BD34-FADBF4989A9F}"/>
                  </a:ext>
                </a:extLst>
              </p:cNvPr>
              <p:cNvSpPr/>
              <p:nvPr/>
            </p:nvSpPr>
            <p:spPr>
              <a:xfrm>
                <a:off x="8110737" y="4321625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</a:t>
                </a:r>
                <a:endParaRPr lang="cs-CZ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0B2D0EF-D7B5-652C-1FE4-ED2CE6832973}"/>
                  </a:ext>
                </a:extLst>
              </p:cNvPr>
              <p:cNvSpPr/>
              <p:nvPr/>
            </p:nvSpPr>
            <p:spPr>
              <a:xfrm>
                <a:off x="8110737" y="4832735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  <a:endParaRPr lang="cs-CZ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BD7B805-AA7B-4E8D-D344-F6D0760CC1FB}"/>
                  </a:ext>
                </a:extLst>
              </p:cNvPr>
              <p:cNvSpPr/>
              <p:nvPr/>
            </p:nvSpPr>
            <p:spPr>
              <a:xfrm>
                <a:off x="8110737" y="5346961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3</a:t>
                </a:r>
                <a:endParaRPr lang="cs-CZ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5858E28D-8E2A-7498-770F-EA4EF6B0B061}"/>
                  </a:ext>
                </a:extLst>
              </p:cNvPr>
              <p:cNvSpPr/>
              <p:nvPr/>
            </p:nvSpPr>
            <p:spPr>
              <a:xfrm>
                <a:off x="8798054" y="3805283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4</a:t>
                </a:r>
                <a:endParaRPr lang="cs-CZ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31A478E-04C3-A8FE-58A9-B6464130D2AD}"/>
                  </a:ext>
                </a:extLst>
              </p:cNvPr>
              <p:cNvSpPr/>
              <p:nvPr/>
            </p:nvSpPr>
            <p:spPr>
              <a:xfrm>
                <a:off x="9485371" y="3805283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8</a:t>
                </a:r>
                <a:endParaRPr lang="cs-CZ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0325597-E455-6757-71BA-5CA015A1EF66}"/>
                  </a:ext>
                </a:extLst>
              </p:cNvPr>
              <p:cNvSpPr/>
              <p:nvPr/>
            </p:nvSpPr>
            <p:spPr>
              <a:xfrm>
                <a:off x="10172688" y="3805283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12</a:t>
                </a:r>
                <a:endParaRPr lang="cs-CZ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5D4A53D2-88AE-FEF2-8ED3-895EBC877F12}"/>
                  </a:ext>
                </a:extLst>
              </p:cNvPr>
              <p:cNvSpPr/>
              <p:nvPr/>
            </p:nvSpPr>
            <p:spPr>
              <a:xfrm>
                <a:off x="8798054" y="4368986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cs-CZ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A468492-DFE9-3492-0921-02D6757D25D0}"/>
                  </a:ext>
                </a:extLst>
              </p:cNvPr>
              <p:cNvSpPr/>
              <p:nvPr/>
            </p:nvSpPr>
            <p:spPr>
              <a:xfrm>
                <a:off x="8801241" y="4983489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6</a:t>
                </a:r>
                <a:endParaRPr lang="cs-CZ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DEBD2064-C179-7A3B-FAC1-0053D6B29927}"/>
                  </a:ext>
                </a:extLst>
              </p:cNvPr>
              <p:cNvSpPr/>
              <p:nvPr/>
            </p:nvSpPr>
            <p:spPr>
              <a:xfrm>
                <a:off x="8798054" y="5445854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7</a:t>
                </a:r>
                <a:endParaRPr lang="cs-CZ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59481B28-0E3E-E09E-CA1A-BE45A02793D5}"/>
                  </a:ext>
                </a:extLst>
              </p:cNvPr>
              <p:cNvSpPr/>
              <p:nvPr/>
            </p:nvSpPr>
            <p:spPr>
              <a:xfrm>
                <a:off x="9485371" y="4250777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9</a:t>
                </a:r>
                <a:endParaRPr lang="cs-CZ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7624701-D3BA-2657-8E60-2F066FA6D006}"/>
                  </a:ext>
                </a:extLst>
              </p:cNvPr>
              <p:cNvSpPr/>
              <p:nvPr/>
            </p:nvSpPr>
            <p:spPr>
              <a:xfrm>
                <a:off x="9485371" y="4690042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10</a:t>
                </a:r>
                <a:endParaRPr lang="cs-CZ" dirty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E5ECDE6-EB5A-EE93-E218-929FBB3D9CCE}"/>
                  </a:ext>
                </a:extLst>
              </p:cNvPr>
              <p:cNvSpPr/>
              <p:nvPr/>
            </p:nvSpPr>
            <p:spPr>
              <a:xfrm>
                <a:off x="9482125" y="5144778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11</a:t>
                </a:r>
                <a:endParaRPr lang="cs-CZ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95AFEC80-E548-8411-C371-70C0F8E4B5B5}"/>
                  </a:ext>
                </a:extLst>
              </p:cNvPr>
              <p:cNvSpPr/>
              <p:nvPr/>
            </p:nvSpPr>
            <p:spPr>
              <a:xfrm>
                <a:off x="10172688" y="4341469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13</a:t>
                </a:r>
                <a:endParaRPr lang="cs-CZ" dirty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18DC7E7-FB4A-7178-E80D-BEA8A53A9B98}"/>
                  </a:ext>
                </a:extLst>
              </p:cNvPr>
              <p:cNvSpPr/>
              <p:nvPr/>
            </p:nvSpPr>
            <p:spPr>
              <a:xfrm>
                <a:off x="10168208" y="4800986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14</a:t>
                </a:r>
                <a:endParaRPr lang="cs-CZ" dirty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919C342D-8B15-1AA0-E5DD-0646170DCBCF}"/>
                  </a:ext>
                </a:extLst>
              </p:cNvPr>
              <p:cNvSpPr/>
              <p:nvPr/>
            </p:nvSpPr>
            <p:spPr>
              <a:xfrm>
                <a:off x="10169442" y="5346961"/>
                <a:ext cx="432000" cy="432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15</a:t>
                </a:r>
                <a:endParaRPr lang="cs-CZ" dirty="0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EFF7823-0645-9B14-9B2A-3F83B0FEACE2}"/>
                </a:ext>
              </a:extLst>
            </p:cNvPr>
            <p:cNvSpPr txBox="1"/>
            <p:nvPr/>
          </p:nvSpPr>
          <p:spPr>
            <a:xfrm>
              <a:off x="9375275" y="5891609"/>
              <a:ext cx="19447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executed by 4 threads</a:t>
              </a:r>
              <a:endParaRPr lang="cs-CZ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9562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CFC3B-519D-4B98-B885-8BF133F13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B9251-8105-5056-0E43-953394F07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Pervasive Concepts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16192-C5B2-87EE-51B7-C276CFF63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41060" cy="4351338"/>
          </a:xfrm>
        </p:spPr>
        <p:txBody>
          <a:bodyPr/>
          <a:lstStyle/>
          <a:p>
            <a:r>
              <a:rPr lang="en-US" dirty="0"/>
              <a:t>Asynchrony</a:t>
            </a:r>
          </a:p>
          <a:p>
            <a:pPr lvl="1"/>
            <a:r>
              <a:rPr lang="en-US" dirty="0"/>
              <a:t>Turing machines (as well as beginner programmers) assume that basic operations are performed instantaneously</a:t>
            </a:r>
          </a:p>
          <a:p>
            <a:pPr lvl="1"/>
            <a:r>
              <a:rPr lang="en-US" dirty="0"/>
              <a:t>That is not true in modern computers even for the most basic operations</a:t>
            </a:r>
          </a:p>
          <a:p>
            <a:pPr lvl="1"/>
            <a:r>
              <a:rPr lang="en-US" dirty="0"/>
              <a:t>Example: increment operation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9A770-77D7-8458-4889-0E88E4EA5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A8E3E-8DC4-85EA-9FB0-760FFDF4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D8589-8FD8-8397-414E-43358BAE4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8F4851B-B109-383D-AB17-E09D1E9EBC1C}"/>
              </a:ext>
            </a:extLst>
          </p:cNvPr>
          <p:cNvSpPr/>
          <p:nvPr/>
        </p:nvSpPr>
        <p:spPr>
          <a:xfrm>
            <a:off x="7889237" y="3308643"/>
            <a:ext cx="1722268" cy="6303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L1</a:t>
            </a:r>
            <a:endParaRPr lang="cs-CZ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6DAD86-64D0-34CE-3D12-F3EFAC2C4037}"/>
              </a:ext>
            </a:extLst>
          </p:cNvPr>
          <p:cNvSpPr txBox="1"/>
          <p:nvPr/>
        </p:nvSpPr>
        <p:spPr>
          <a:xfrm>
            <a:off x="8247669" y="2946324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Core #0</a:t>
            </a:r>
            <a:endParaRPr lang="cs-CZ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36CD29-B4D9-4D66-E25F-E6316B2A239D}"/>
              </a:ext>
            </a:extLst>
          </p:cNvPr>
          <p:cNvSpPr txBox="1"/>
          <p:nvPr/>
        </p:nvSpPr>
        <p:spPr>
          <a:xfrm>
            <a:off x="10370964" y="2946324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Core #1</a:t>
            </a:r>
            <a:endParaRPr lang="cs-CZ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672A1D2-082C-698D-E147-74AC5B42E480}"/>
              </a:ext>
            </a:extLst>
          </p:cNvPr>
          <p:cNvSpPr/>
          <p:nvPr/>
        </p:nvSpPr>
        <p:spPr>
          <a:xfrm>
            <a:off x="10012532" y="3308643"/>
            <a:ext cx="1722268" cy="6303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L1</a:t>
            </a:r>
            <a:endParaRPr lang="cs-CZ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6DCBDC6-CC15-E715-AB1D-308A29C38E6F}"/>
              </a:ext>
            </a:extLst>
          </p:cNvPr>
          <p:cNvSpPr/>
          <p:nvPr/>
        </p:nvSpPr>
        <p:spPr>
          <a:xfrm>
            <a:off x="7889237" y="4029463"/>
            <a:ext cx="1722268" cy="6303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L2</a:t>
            </a:r>
            <a:endParaRPr lang="cs-CZ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03729E7-C1EB-BC13-1CD6-124F820C2E39}"/>
              </a:ext>
            </a:extLst>
          </p:cNvPr>
          <p:cNvSpPr/>
          <p:nvPr/>
        </p:nvSpPr>
        <p:spPr>
          <a:xfrm>
            <a:off x="10012532" y="4029463"/>
            <a:ext cx="1722268" cy="6303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L2</a:t>
            </a:r>
            <a:endParaRPr lang="cs-CZ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87E6A9F-D810-E096-65D9-26239BE6AD7C}"/>
              </a:ext>
            </a:extLst>
          </p:cNvPr>
          <p:cNvSpPr/>
          <p:nvPr/>
        </p:nvSpPr>
        <p:spPr>
          <a:xfrm>
            <a:off x="7889236" y="4839164"/>
            <a:ext cx="3845564" cy="630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L3</a:t>
            </a:r>
            <a:endParaRPr lang="cs-CZ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E8EA546-CAFF-53DB-F8DF-84B14DB72ACA}"/>
              </a:ext>
            </a:extLst>
          </p:cNvPr>
          <p:cNvSpPr/>
          <p:nvPr/>
        </p:nvSpPr>
        <p:spPr>
          <a:xfrm>
            <a:off x="7889236" y="5546649"/>
            <a:ext cx="3845564" cy="63031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Memory</a:t>
            </a:r>
            <a:endParaRPr lang="cs-CZ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275AE0-EF2B-2C7E-8ACC-5D3140AB03CD}"/>
              </a:ext>
            </a:extLst>
          </p:cNvPr>
          <p:cNvSpPr/>
          <p:nvPr/>
        </p:nvSpPr>
        <p:spPr>
          <a:xfrm>
            <a:off x="8685320" y="5679814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10175D-676F-533B-C5F8-ECCF943783C5}"/>
              </a:ext>
            </a:extLst>
          </p:cNvPr>
          <p:cNvSpPr/>
          <p:nvPr/>
        </p:nvSpPr>
        <p:spPr>
          <a:xfrm>
            <a:off x="8685320" y="4972329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243A9C-CBC1-AD9F-6450-5D02AF824EE6}"/>
              </a:ext>
            </a:extLst>
          </p:cNvPr>
          <p:cNvSpPr/>
          <p:nvPr/>
        </p:nvSpPr>
        <p:spPr>
          <a:xfrm>
            <a:off x="8991599" y="4162628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F23472-2E96-990B-D877-9EA83F930569}"/>
              </a:ext>
            </a:extLst>
          </p:cNvPr>
          <p:cNvSpPr/>
          <p:nvPr/>
        </p:nvSpPr>
        <p:spPr>
          <a:xfrm>
            <a:off x="8998946" y="3455822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7CA873-90D7-C133-F1DF-538C40769D36}"/>
              </a:ext>
            </a:extLst>
          </p:cNvPr>
          <p:cNvSpPr/>
          <p:nvPr/>
        </p:nvSpPr>
        <p:spPr>
          <a:xfrm>
            <a:off x="11122241" y="3444902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000618-AAC9-2844-9CF8-76B8144ECFA5}"/>
              </a:ext>
            </a:extLst>
          </p:cNvPr>
          <p:cNvSpPr/>
          <p:nvPr/>
        </p:nvSpPr>
        <p:spPr>
          <a:xfrm>
            <a:off x="11122241" y="4147493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21" name="Flowchart: Document 20">
            <a:extLst>
              <a:ext uri="{FF2B5EF4-FFF2-40B4-BE49-F238E27FC236}">
                <a16:creationId xmlns:a16="http://schemas.microsoft.com/office/drawing/2014/main" id="{831B4E02-3570-D679-3DC4-A659C48E94FE}"/>
              </a:ext>
            </a:extLst>
          </p:cNvPr>
          <p:cNvSpPr/>
          <p:nvPr/>
        </p:nvSpPr>
        <p:spPr>
          <a:xfrm>
            <a:off x="7889236" y="1788298"/>
            <a:ext cx="1722268" cy="963226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++x;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Flowchart: Document 21">
            <a:extLst>
              <a:ext uri="{FF2B5EF4-FFF2-40B4-BE49-F238E27FC236}">
                <a16:creationId xmlns:a16="http://schemas.microsoft.com/office/drawing/2014/main" id="{B2088D12-BCD2-1125-E251-38565693E529}"/>
              </a:ext>
            </a:extLst>
          </p:cNvPr>
          <p:cNvSpPr/>
          <p:nvPr/>
        </p:nvSpPr>
        <p:spPr>
          <a:xfrm>
            <a:off x="10012532" y="1788298"/>
            <a:ext cx="1722268" cy="963226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++x;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79645D-8346-9653-EFA5-A0281CBC128B}"/>
              </a:ext>
            </a:extLst>
          </p:cNvPr>
          <p:cNvSpPr/>
          <p:nvPr/>
        </p:nvSpPr>
        <p:spPr>
          <a:xfrm>
            <a:off x="9002643" y="2515758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717F58-A090-99DC-1717-6F9C38453F4B}"/>
              </a:ext>
            </a:extLst>
          </p:cNvPr>
          <p:cNvSpPr/>
          <p:nvPr/>
        </p:nvSpPr>
        <p:spPr>
          <a:xfrm>
            <a:off x="11122241" y="2517767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1437E4-C9A7-2FBB-D5C4-4FB37642E75A}"/>
              </a:ext>
            </a:extLst>
          </p:cNvPr>
          <p:cNvSpPr/>
          <p:nvPr/>
        </p:nvSpPr>
        <p:spPr>
          <a:xfrm>
            <a:off x="8998946" y="2508751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485905-5C34-34DB-5314-D671C3423466}"/>
              </a:ext>
            </a:extLst>
          </p:cNvPr>
          <p:cNvSpPr/>
          <p:nvPr/>
        </p:nvSpPr>
        <p:spPr>
          <a:xfrm>
            <a:off x="11118543" y="2523325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8DBA45-5EFA-E960-8220-B2CA3A5F8562}"/>
              </a:ext>
            </a:extLst>
          </p:cNvPr>
          <p:cNvSpPr/>
          <p:nvPr/>
        </p:nvSpPr>
        <p:spPr>
          <a:xfrm>
            <a:off x="8998946" y="3462835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A87A642-9CC9-6EAE-C314-1CD1DE36751B}"/>
              </a:ext>
            </a:extLst>
          </p:cNvPr>
          <p:cNvSpPr/>
          <p:nvPr/>
        </p:nvSpPr>
        <p:spPr>
          <a:xfrm>
            <a:off x="8991598" y="4160966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F397C40-D922-72BA-C704-7D21F600FD61}"/>
              </a:ext>
            </a:extLst>
          </p:cNvPr>
          <p:cNvSpPr/>
          <p:nvPr/>
        </p:nvSpPr>
        <p:spPr>
          <a:xfrm>
            <a:off x="8685318" y="4972329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D055E7A-AA6F-772D-6B5B-0EB1206B0AED}"/>
              </a:ext>
            </a:extLst>
          </p:cNvPr>
          <p:cNvSpPr/>
          <p:nvPr/>
        </p:nvSpPr>
        <p:spPr>
          <a:xfrm>
            <a:off x="11118543" y="3444428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D9091F-8C06-A1E1-47B4-B8F9D36BEB7E}"/>
              </a:ext>
            </a:extLst>
          </p:cNvPr>
          <p:cNvSpPr/>
          <p:nvPr/>
        </p:nvSpPr>
        <p:spPr>
          <a:xfrm>
            <a:off x="11125914" y="4146009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54D2484-759A-8861-EC97-4585EDF41BD5}"/>
              </a:ext>
            </a:extLst>
          </p:cNvPr>
          <p:cNvSpPr/>
          <p:nvPr/>
        </p:nvSpPr>
        <p:spPr>
          <a:xfrm>
            <a:off x="8685317" y="5680292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7AB6C24-DAFA-4EC6-6347-DB6EB34B3602}"/>
              </a:ext>
            </a:extLst>
          </p:cNvPr>
          <p:cNvCxnSpPr>
            <a:stCxn id="25" idx="2"/>
          </p:cNvCxnSpPr>
          <p:nvPr/>
        </p:nvCxnSpPr>
        <p:spPr>
          <a:xfrm flipH="1">
            <a:off x="9305225" y="2872735"/>
            <a:ext cx="1" cy="571693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B07CBDE-ACFE-747D-F804-B7F925EA733C}"/>
              </a:ext>
            </a:extLst>
          </p:cNvPr>
          <p:cNvCxnSpPr>
            <a:cxnSpLocks/>
            <a:stCxn id="26" idx="2"/>
            <a:endCxn id="30" idx="0"/>
          </p:cNvCxnSpPr>
          <p:nvPr/>
        </p:nvCxnSpPr>
        <p:spPr>
          <a:xfrm>
            <a:off x="11424823" y="2887309"/>
            <a:ext cx="0" cy="557119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0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F8D9D-EB9C-EEEB-0277-F46F39F92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9360-79D9-A6BD-888A-A3E0A21F2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Pervasive Concepts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F9857-0BB4-CC99-3C24-229F32EA6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Locality (of time and space)</a:t>
            </a:r>
          </a:p>
          <a:p>
            <a:pPr lvl="1"/>
            <a:r>
              <a:rPr lang="en-US" dirty="0"/>
              <a:t>Important concept not only for parallel programming but for many domains outside computer science</a:t>
            </a:r>
          </a:p>
          <a:p>
            <a:pPr lvl="1"/>
            <a:r>
              <a:rPr lang="en-US" dirty="0"/>
              <a:t>Dividing problems/organization/data/… into smaller units promotes local autonomy and increases efficiency</a:t>
            </a:r>
          </a:p>
          <a:p>
            <a:pPr lvl="2"/>
            <a:r>
              <a:rPr lang="en-US" dirty="0"/>
              <a:t>Locality of reference makes memory caches effective</a:t>
            </a:r>
          </a:p>
          <a:p>
            <a:pPr lvl="1"/>
            <a:r>
              <a:rPr lang="en-US" dirty="0"/>
              <a:t>Good localization promotes concurrency</a:t>
            </a:r>
          </a:p>
          <a:p>
            <a:pPr lvl="1"/>
            <a:r>
              <a:rPr lang="en-US" dirty="0"/>
              <a:t>Localization also inevitably introduces overhead</a:t>
            </a:r>
          </a:p>
          <a:p>
            <a:pPr lvl="2"/>
            <a:r>
              <a:rPr lang="en-US" dirty="0"/>
              <a:t>Caused by division or aggregation</a:t>
            </a:r>
          </a:p>
          <a:p>
            <a:pPr lvl="2"/>
            <a:r>
              <a:rPr lang="en-US" dirty="0"/>
              <a:t>Caused by communication</a:t>
            </a:r>
          </a:p>
          <a:p>
            <a:pPr lvl="3"/>
            <a:r>
              <a:rPr lang="en-US" dirty="0"/>
              <a:t>To build upon the memory caches example – the MOESI protocol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69F67-8224-3EA0-D184-76F979D06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2DC68-5D65-F56E-5285-D204FC684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7716C-B4FA-2AF1-7617-B738E37EB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816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C9FDD-D966-2BB5-DE96-DE2ADB3AD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Flynn’s Taxonomy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AF496-10D8-E8CE-B70E-81BEE89C6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Single </a:t>
            </a:r>
            <a:r>
              <a:rPr lang="cs-CZ" dirty="0" err="1"/>
              <a:t>Instruction</a:t>
            </a:r>
            <a:r>
              <a:rPr lang="cs-CZ" dirty="0"/>
              <a:t>, Single Data (SISD)</a:t>
            </a:r>
          </a:p>
          <a:p>
            <a:pPr lvl="1"/>
            <a:r>
              <a:rPr lang="en-US" dirty="0"/>
              <a:t>Traditional </a:t>
            </a:r>
            <a:r>
              <a:rPr lang="cs-CZ" dirty="0"/>
              <a:t>von Neumann</a:t>
            </a:r>
            <a:r>
              <a:rPr lang="en-US" dirty="0"/>
              <a:t> architecture (truly sequential execution)</a:t>
            </a:r>
            <a:endParaRPr lang="cs-CZ" dirty="0"/>
          </a:p>
          <a:p>
            <a:r>
              <a:rPr lang="cs-CZ" dirty="0"/>
              <a:t>Single </a:t>
            </a:r>
            <a:r>
              <a:rPr lang="cs-CZ" dirty="0" err="1"/>
              <a:t>Instruction</a:t>
            </a:r>
            <a:r>
              <a:rPr lang="cs-CZ" dirty="0"/>
              <a:t>, </a:t>
            </a:r>
            <a:r>
              <a:rPr lang="cs-CZ" dirty="0" err="1"/>
              <a:t>Multiple</a:t>
            </a:r>
            <a:r>
              <a:rPr lang="cs-CZ" dirty="0"/>
              <a:t> Data (SIMD)</a:t>
            </a:r>
          </a:p>
          <a:p>
            <a:pPr lvl="1"/>
            <a:r>
              <a:rPr lang="cs-CZ" dirty="0" err="1"/>
              <a:t>Vector</a:t>
            </a:r>
            <a:r>
              <a:rPr lang="cs-CZ" dirty="0"/>
              <a:t> </a:t>
            </a:r>
            <a:r>
              <a:rPr lang="cs-CZ" dirty="0" err="1"/>
              <a:t>processors</a:t>
            </a:r>
            <a:r>
              <a:rPr lang="en-US" dirty="0"/>
              <a:t> (SSE, AVX)</a:t>
            </a:r>
            <a:endParaRPr lang="cs-CZ" dirty="0"/>
          </a:p>
          <a:p>
            <a:r>
              <a:rPr lang="cs-CZ" dirty="0" err="1"/>
              <a:t>Multiple</a:t>
            </a:r>
            <a:r>
              <a:rPr lang="cs-CZ" dirty="0"/>
              <a:t> </a:t>
            </a:r>
            <a:r>
              <a:rPr lang="cs-CZ" dirty="0" err="1"/>
              <a:t>Instruction</a:t>
            </a:r>
            <a:r>
              <a:rPr lang="cs-CZ" dirty="0"/>
              <a:t>, Single Data (MISD)</a:t>
            </a:r>
          </a:p>
          <a:p>
            <a:pPr lvl="1"/>
            <a:r>
              <a:rPr lang="en-US" dirty="0"/>
              <a:t>Very specialized (mission critical) system that increases robustness</a:t>
            </a:r>
            <a:endParaRPr lang="cs-CZ" dirty="0"/>
          </a:p>
          <a:p>
            <a:r>
              <a:rPr lang="cs-CZ" dirty="0" err="1"/>
              <a:t>Multiple</a:t>
            </a:r>
            <a:r>
              <a:rPr lang="cs-CZ" dirty="0"/>
              <a:t> </a:t>
            </a:r>
            <a:r>
              <a:rPr lang="cs-CZ" dirty="0" err="1"/>
              <a:t>Instruction</a:t>
            </a:r>
            <a:r>
              <a:rPr lang="cs-CZ" dirty="0"/>
              <a:t>, </a:t>
            </a:r>
            <a:r>
              <a:rPr lang="cs-CZ" dirty="0" err="1"/>
              <a:t>Multiple</a:t>
            </a:r>
            <a:r>
              <a:rPr lang="cs-CZ" dirty="0"/>
              <a:t> Data (MIMD)</a:t>
            </a:r>
          </a:p>
          <a:p>
            <a:pPr lvl="1"/>
            <a:r>
              <a:rPr lang="cs-CZ" dirty="0"/>
              <a:t>All </a:t>
            </a:r>
            <a:r>
              <a:rPr lang="cs-CZ" dirty="0" err="1"/>
              <a:t>modern</a:t>
            </a:r>
            <a:r>
              <a:rPr lang="cs-CZ" dirty="0"/>
              <a:t> </a:t>
            </a:r>
            <a:r>
              <a:rPr lang="cs-CZ" dirty="0" err="1"/>
              <a:t>parallel</a:t>
            </a:r>
            <a:r>
              <a:rPr lang="cs-CZ" dirty="0"/>
              <a:t> </a:t>
            </a:r>
            <a:r>
              <a:rPr lang="cs-CZ" dirty="0" err="1"/>
              <a:t>systems</a:t>
            </a:r>
            <a:endParaRPr lang="cs-CZ" dirty="0"/>
          </a:p>
          <a:p>
            <a:pPr lvl="1"/>
            <a:r>
              <a:rPr lang="en-US" dirty="0"/>
              <a:t>Usually expressed as SPMD (single program, </a:t>
            </a:r>
            <a:r>
              <a:rPr lang="en-US"/>
              <a:t>multiple data)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1DD50-E093-C4FB-30F7-0562F800F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1206E-F4D5-9CF8-4DFF-24EE42D5B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998FC-7E0C-34F7-1753-84B75A4E5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93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CC1B2-607B-1F28-C9E9-6967083D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MIMD Breakdown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0E415-31A2-7FBC-033C-6C4F7D98A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76999" cy="4351338"/>
          </a:xfrm>
        </p:spPr>
        <p:txBody>
          <a:bodyPr>
            <a:noAutofit/>
          </a:bodyPr>
          <a:lstStyle/>
          <a:p>
            <a:r>
              <a:rPr lang="en-US" dirty="0"/>
              <a:t>Shared memory</a:t>
            </a:r>
            <a:r>
              <a:rPr lang="cs-CZ" dirty="0"/>
              <a:t> </a:t>
            </a:r>
            <a:r>
              <a:rPr lang="en-US" dirty="0"/>
              <a:t>(accessible by all computing units)</a:t>
            </a:r>
          </a:p>
          <a:p>
            <a:pPr lvl="1"/>
            <a:r>
              <a:rPr lang="en-US" dirty="0"/>
              <a:t>Symmetric multiprocessors (SMP)</a:t>
            </a:r>
          </a:p>
          <a:p>
            <a:pPr lvl="2"/>
            <a:r>
              <a:rPr lang="en-US" dirty="0"/>
              <a:t>Desktop PCs, laptops, cell phones</a:t>
            </a:r>
          </a:p>
          <a:p>
            <a:pPr lvl="2"/>
            <a:r>
              <a:rPr lang="en-US" dirty="0"/>
              <a:t>Easiest to program</a:t>
            </a:r>
          </a:p>
          <a:p>
            <a:pPr lvl="2"/>
            <a:r>
              <a:rPr lang="en-US" dirty="0"/>
              <a:t>Do not scale well, only for a small number of CPUs (cores)</a:t>
            </a:r>
          </a:p>
          <a:p>
            <a:pPr lvl="1"/>
            <a:r>
              <a:rPr lang="en-US" dirty="0"/>
              <a:t>Nonuniform memory access (NUMA)</a:t>
            </a:r>
          </a:p>
          <a:p>
            <a:pPr lvl="2"/>
            <a:r>
              <a:rPr lang="en-US" dirty="0"/>
              <a:t>Servers, clusters (like our </a:t>
            </a:r>
            <a:r>
              <a:rPr lang="en-US" dirty="0" err="1"/>
              <a:t>parlab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Uniformly addressable from all CPUs</a:t>
            </a:r>
          </a:p>
          <a:p>
            <a:pPr lvl="2"/>
            <a:r>
              <a:rPr lang="en-US" dirty="0"/>
              <a:t>Some memory blocks may be physically closer, and the access time significantly varies</a:t>
            </a:r>
          </a:p>
          <a:p>
            <a:pPr lvl="2"/>
            <a:r>
              <a:rPr lang="en-US" dirty="0"/>
              <a:t>Each CPU has a cache, which mitigates the effect of NUMA</a:t>
            </a:r>
          </a:p>
          <a:p>
            <a:pPr lvl="3"/>
            <a:r>
              <a:rPr lang="en-US" dirty="0"/>
              <a:t>Cache coherent NUMA (</a:t>
            </a:r>
            <a:r>
              <a:rPr lang="en-US" dirty="0" err="1"/>
              <a:t>ccNUMA</a:t>
            </a:r>
            <a:r>
              <a:rPr lang="en-US" dirty="0"/>
              <a:t>), similar problems to SMP</a:t>
            </a:r>
          </a:p>
          <a:p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8F992D-7336-7F0F-EC98-65A7860C2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47144-84A0-35A1-31D9-A77214491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6A02F-5D9B-6143-2A7F-67A25C528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30BFF7B-1E35-A4D2-BABB-2F0D066A0584}"/>
              </a:ext>
            </a:extLst>
          </p:cNvPr>
          <p:cNvSpPr/>
          <p:nvPr/>
        </p:nvSpPr>
        <p:spPr bwMode="auto">
          <a:xfrm>
            <a:off x="9292171" y="4375881"/>
            <a:ext cx="79208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+mn-lt"/>
              </a:rPr>
              <a:t>CPU1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FA84693-D9DA-36E2-4185-085084B2CD0A}"/>
              </a:ext>
            </a:extLst>
          </p:cNvPr>
          <p:cNvSpPr/>
          <p:nvPr/>
        </p:nvSpPr>
        <p:spPr bwMode="auto">
          <a:xfrm>
            <a:off x="9292171" y="5653096"/>
            <a:ext cx="79208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+mn-lt"/>
              </a:rPr>
              <a:t>CPU2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B5732F5-FB7E-30D3-5EFD-F5E7D9A5AAAA}"/>
              </a:ext>
            </a:extLst>
          </p:cNvPr>
          <p:cNvSpPr/>
          <p:nvPr/>
        </p:nvSpPr>
        <p:spPr bwMode="auto">
          <a:xfrm>
            <a:off x="11099611" y="5653096"/>
            <a:ext cx="79208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+mn-lt"/>
              </a:rPr>
              <a:t>CPU4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8068108-CA27-4A84-EC3D-6B5DABF43489}"/>
              </a:ext>
            </a:extLst>
          </p:cNvPr>
          <p:cNvSpPr/>
          <p:nvPr/>
        </p:nvSpPr>
        <p:spPr bwMode="auto">
          <a:xfrm>
            <a:off x="11098467" y="4371980"/>
            <a:ext cx="79208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+mn-lt"/>
              </a:rPr>
              <a:t>CPU3</a:t>
            </a:r>
          </a:p>
        </p:txBody>
      </p:sp>
      <p:sp>
        <p:nvSpPr>
          <p:cNvPr id="58" name="Up-Down Arrow 14">
            <a:extLst>
              <a:ext uri="{FF2B5EF4-FFF2-40B4-BE49-F238E27FC236}">
                <a16:creationId xmlns:a16="http://schemas.microsoft.com/office/drawing/2014/main" id="{CD7106D9-A3AC-D6BD-DD03-9DEC5A2DE3ED}"/>
              </a:ext>
            </a:extLst>
          </p:cNvPr>
          <p:cNvSpPr/>
          <p:nvPr/>
        </p:nvSpPr>
        <p:spPr bwMode="auto">
          <a:xfrm>
            <a:off x="9511243" y="4732020"/>
            <a:ext cx="360040" cy="921076"/>
          </a:xfrm>
          <a:prstGeom prst="up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59" name="Up-Down Arrow 15">
            <a:extLst>
              <a:ext uri="{FF2B5EF4-FFF2-40B4-BE49-F238E27FC236}">
                <a16:creationId xmlns:a16="http://schemas.microsoft.com/office/drawing/2014/main" id="{0A8A1DC6-6FD3-4768-BC4B-6DE8CE1626F3}"/>
              </a:ext>
            </a:extLst>
          </p:cNvPr>
          <p:cNvSpPr/>
          <p:nvPr/>
        </p:nvSpPr>
        <p:spPr bwMode="auto">
          <a:xfrm>
            <a:off x="11311443" y="4732020"/>
            <a:ext cx="360040" cy="921076"/>
          </a:xfrm>
          <a:prstGeom prst="up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0" name="Left-Right Arrow 16">
            <a:extLst>
              <a:ext uri="{FF2B5EF4-FFF2-40B4-BE49-F238E27FC236}">
                <a16:creationId xmlns:a16="http://schemas.microsoft.com/office/drawing/2014/main" id="{099F23A7-F070-00AB-5F18-35644080C005}"/>
              </a:ext>
            </a:extLst>
          </p:cNvPr>
          <p:cNvSpPr/>
          <p:nvPr/>
        </p:nvSpPr>
        <p:spPr bwMode="auto">
          <a:xfrm>
            <a:off x="10084259" y="4371980"/>
            <a:ext cx="1014208" cy="360040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1" name="Left-Right Arrow 17">
            <a:extLst>
              <a:ext uri="{FF2B5EF4-FFF2-40B4-BE49-F238E27FC236}">
                <a16:creationId xmlns:a16="http://schemas.microsoft.com/office/drawing/2014/main" id="{5E140EEA-1561-6EAB-A387-69FF816927EF}"/>
              </a:ext>
            </a:extLst>
          </p:cNvPr>
          <p:cNvSpPr/>
          <p:nvPr/>
        </p:nvSpPr>
        <p:spPr bwMode="auto">
          <a:xfrm>
            <a:off x="10084259" y="5653096"/>
            <a:ext cx="1014208" cy="360040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2" name="Up-Down Arrow 18">
            <a:extLst>
              <a:ext uri="{FF2B5EF4-FFF2-40B4-BE49-F238E27FC236}">
                <a16:creationId xmlns:a16="http://schemas.microsoft.com/office/drawing/2014/main" id="{A02F41B6-4B54-152E-C98A-9DF9A70D8866}"/>
              </a:ext>
            </a:extLst>
          </p:cNvPr>
          <p:cNvSpPr/>
          <p:nvPr/>
        </p:nvSpPr>
        <p:spPr bwMode="auto">
          <a:xfrm>
            <a:off x="9616207" y="4083574"/>
            <a:ext cx="144016" cy="288032"/>
          </a:xfrm>
          <a:prstGeom prst="up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3" name="Up-Down Arrow 19">
            <a:extLst>
              <a:ext uri="{FF2B5EF4-FFF2-40B4-BE49-F238E27FC236}">
                <a16:creationId xmlns:a16="http://schemas.microsoft.com/office/drawing/2014/main" id="{18FC2892-5D58-8E88-3C67-78C5F5FFBD98}"/>
              </a:ext>
            </a:extLst>
          </p:cNvPr>
          <p:cNvSpPr/>
          <p:nvPr/>
        </p:nvSpPr>
        <p:spPr bwMode="auto">
          <a:xfrm>
            <a:off x="11419455" y="6017411"/>
            <a:ext cx="144016" cy="288032"/>
          </a:xfrm>
          <a:prstGeom prst="up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4" name="Up-Down Arrow 20">
            <a:extLst>
              <a:ext uri="{FF2B5EF4-FFF2-40B4-BE49-F238E27FC236}">
                <a16:creationId xmlns:a16="http://schemas.microsoft.com/office/drawing/2014/main" id="{8BB515D0-4BAE-3C17-7BD2-0AB5B1C040D3}"/>
              </a:ext>
            </a:extLst>
          </p:cNvPr>
          <p:cNvSpPr/>
          <p:nvPr/>
        </p:nvSpPr>
        <p:spPr bwMode="auto">
          <a:xfrm>
            <a:off x="11419455" y="4087849"/>
            <a:ext cx="144016" cy="288032"/>
          </a:xfrm>
          <a:prstGeom prst="up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5" name="Up-Down Arrow 21">
            <a:extLst>
              <a:ext uri="{FF2B5EF4-FFF2-40B4-BE49-F238E27FC236}">
                <a16:creationId xmlns:a16="http://schemas.microsoft.com/office/drawing/2014/main" id="{4E067FC2-16C1-8810-AA3D-4B75D06FF325}"/>
              </a:ext>
            </a:extLst>
          </p:cNvPr>
          <p:cNvSpPr/>
          <p:nvPr/>
        </p:nvSpPr>
        <p:spPr bwMode="auto">
          <a:xfrm>
            <a:off x="9616207" y="6017411"/>
            <a:ext cx="144016" cy="288032"/>
          </a:xfrm>
          <a:prstGeom prst="up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73E7D45-E95D-F7B8-9E68-2F32665BBACB}"/>
              </a:ext>
            </a:extLst>
          </p:cNvPr>
          <p:cNvSpPr/>
          <p:nvPr/>
        </p:nvSpPr>
        <p:spPr bwMode="auto">
          <a:xfrm>
            <a:off x="11023411" y="6305443"/>
            <a:ext cx="936104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+mn-lt"/>
              </a:rPr>
              <a:t>RAM4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9D04AD6-B6D2-A46A-E732-E51BB5F15FAF}"/>
              </a:ext>
            </a:extLst>
          </p:cNvPr>
          <p:cNvSpPr/>
          <p:nvPr/>
        </p:nvSpPr>
        <p:spPr bwMode="auto">
          <a:xfrm>
            <a:off x="11023411" y="3731422"/>
            <a:ext cx="936104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+mn-lt"/>
              </a:rPr>
              <a:t>RAM3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202F90C-7500-B81B-60B8-847634691EAA}"/>
              </a:ext>
            </a:extLst>
          </p:cNvPr>
          <p:cNvSpPr/>
          <p:nvPr/>
        </p:nvSpPr>
        <p:spPr bwMode="auto">
          <a:xfrm>
            <a:off x="9220163" y="6312855"/>
            <a:ext cx="936104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+mn-lt"/>
              </a:rPr>
              <a:t>RAM2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857ABFA-A038-B209-1DF9-7CFEBC73A416}"/>
              </a:ext>
            </a:extLst>
          </p:cNvPr>
          <p:cNvSpPr/>
          <p:nvPr/>
        </p:nvSpPr>
        <p:spPr bwMode="auto">
          <a:xfrm>
            <a:off x="9220163" y="3723977"/>
            <a:ext cx="936104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+mn-lt"/>
              </a:rPr>
              <a:t>RAM1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6295ED8-D243-15AB-6DAF-A2A1DA4F8A89}"/>
              </a:ext>
            </a:extLst>
          </p:cNvPr>
          <p:cNvSpPr/>
          <p:nvPr/>
        </p:nvSpPr>
        <p:spPr bwMode="auto">
          <a:xfrm>
            <a:off x="9710064" y="1600843"/>
            <a:ext cx="79208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+mn-lt"/>
              </a:rPr>
              <a:t>CPU1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8019A72-A58B-BE8E-3FAE-C6195C3FE952}"/>
              </a:ext>
            </a:extLst>
          </p:cNvPr>
          <p:cNvSpPr/>
          <p:nvPr/>
        </p:nvSpPr>
        <p:spPr bwMode="auto">
          <a:xfrm>
            <a:off x="10718176" y="1600843"/>
            <a:ext cx="79208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+mn-lt"/>
              </a:rPr>
              <a:t>CPU2</a:t>
            </a:r>
          </a:p>
        </p:txBody>
      </p:sp>
      <p:sp>
        <p:nvSpPr>
          <p:cNvPr id="72" name="Left-Right Arrow 5">
            <a:extLst>
              <a:ext uri="{FF2B5EF4-FFF2-40B4-BE49-F238E27FC236}">
                <a16:creationId xmlns:a16="http://schemas.microsoft.com/office/drawing/2014/main" id="{B3C9396B-8019-ED0E-AF7F-CD7F6E738E73}"/>
              </a:ext>
            </a:extLst>
          </p:cNvPr>
          <p:cNvSpPr/>
          <p:nvPr/>
        </p:nvSpPr>
        <p:spPr bwMode="auto">
          <a:xfrm>
            <a:off x="9314020" y="2104899"/>
            <a:ext cx="2556284" cy="720080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+mn-lt"/>
              </a:rPr>
              <a:t>System bus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66193D5-2674-6EA1-13D1-A30882D0A984}"/>
              </a:ext>
            </a:extLst>
          </p:cNvPr>
          <p:cNvSpPr/>
          <p:nvPr/>
        </p:nvSpPr>
        <p:spPr bwMode="auto">
          <a:xfrm>
            <a:off x="10142112" y="2968995"/>
            <a:ext cx="936104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+mn-lt"/>
              </a:rPr>
              <a:t>RAM</a:t>
            </a:r>
          </a:p>
        </p:txBody>
      </p:sp>
      <p:sp>
        <p:nvSpPr>
          <p:cNvPr id="74" name="Up-Down Arrow 7">
            <a:extLst>
              <a:ext uri="{FF2B5EF4-FFF2-40B4-BE49-F238E27FC236}">
                <a16:creationId xmlns:a16="http://schemas.microsoft.com/office/drawing/2014/main" id="{DD1FD46D-0BD1-0F1C-BC2E-75EF8466F2BB}"/>
              </a:ext>
            </a:extLst>
          </p:cNvPr>
          <p:cNvSpPr/>
          <p:nvPr/>
        </p:nvSpPr>
        <p:spPr bwMode="auto">
          <a:xfrm>
            <a:off x="10034100" y="1960883"/>
            <a:ext cx="144016" cy="288032"/>
          </a:xfrm>
          <a:prstGeom prst="up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75" name="Up-Down Arrow 8">
            <a:extLst>
              <a:ext uri="{FF2B5EF4-FFF2-40B4-BE49-F238E27FC236}">
                <a16:creationId xmlns:a16="http://schemas.microsoft.com/office/drawing/2014/main" id="{D2C7F5DC-106C-4D41-F11C-1827F94BB44B}"/>
              </a:ext>
            </a:extLst>
          </p:cNvPr>
          <p:cNvSpPr/>
          <p:nvPr/>
        </p:nvSpPr>
        <p:spPr bwMode="auto">
          <a:xfrm>
            <a:off x="11042212" y="1960883"/>
            <a:ext cx="144016" cy="288032"/>
          </a:xfrm>
          <a:prstGeom prst="up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76" name="Up-Down Arrow 9">
            <a:extLst>
              <a:ext uri="{FF2B5EF4-FFF2-40B4-BE49-F238E27FC236}">
                <a16:creationId xmlns:a16="http://schemas.microsoft.com/office/drawing/2014/main" id="{005C1A5E-9AB9-4319-3DB3-D8116CC4C39E}"/>
              </a:ext>
            </a:extLst>
          </p:cNvPr>
          <p:cNvSpPr/>
          <p:nvPr/>
        </p:nvSpPr>
        <p:spPr bwMode="auto">
          <a:xfrm>
            <a:off x="10520774" y="2666099"/>
            <a:ext cx="144016" cy="288032"/>
          </a:xfrm>
          <a:prstGeom prst="up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97069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22E3A-21C2-3696-B513-84E99FE80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MIMD Breakdown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0B6DE-3177-BAAB-3F19-F012EEC81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Distributed memory</a:t>
            </a:r>
          </a:p>
          <a:p>
            <a:pPr lvl="1"/>
            <a:r>
              <a:rPr lang="en-US" dirty="0"/>
              <a:t>Each process has its own address space, message passing</a:t>
            </a:r>
          </a:p>
          <a:p>
            <a:pPr lvl="1"/>
            <a:r>
              <a:rPr lang="en-US" dirty="0"/>
              <a:t>Programmer needs to explicitly handle the communication</a:t>
            </a:r>
          </a:p>
          <a:p>
            <a:pPr lvl="2"/>
            <a:r>
              <a:rPr lang="en-US" dirty="0"/>
              <a:t>And the distribution of the data</a:t>
            </a:r>
          </a:p>
          <a:p>
            <a:pPr lvl="1"/>
            <a:r>
              <a:rPr lang="en-US" dirty="0"/>
              <a:t>Massively parallel processors (MPP)</a:t>
            </a:r>
          </a:p>
          <a:p>
            <a:pPr lvl="2"/>
            <a:r>
              <a:rPr lang="en-US" dirty="0"/>
              <a:t>CPUs and network tightly coupled</a:t>
            </a:r>
          </a:p>
          <a:p>
            <a:pPr lvl="1"/>
            <a:r>
              <a:rPr lang="en-US" dirty="0"/>
              <a:t>Clusters</a:t>
            </a:r>
          </a:p>
          <a:p>
            <a:pPr lvl="2"/>
            <a:r>
              <a:rPr lang="en-US" dirty="0"/>
              <a:t>Composed of off-the-shelf computers connected by an off-the-shelf network</a:t>
            </a:r>
          </a:p>
          <a:p>
            <a:pPr lvl="2"/>
            <a:r>
              <a:rPr lang="en-US" dirty="0"/>
              <a:t>Tightly-coupled clusters (in the same rack/server room)</a:t>
            </a:r>
          </a:p>
          <a:p>
            <a:pPr lvl="3"/>
            <a:r>
              <a:rPr lang="en-US" dirty="0"/>
              <a:t>Fast communication (the wires can be relatively short)</a:t>
            </a:r>
          </a:p>
          <a:p>
            <a:pPr lvl="2"/>
            <a:r>
              <a:rPr lang="en-US" dirty="0"/>
              <a:t>Grids – large, heterogeneous, connected via Internet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71D89D-D0B4-3BF7-0C82-FFE46A260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CE2A2-65A3-DF89-CC6D-33988BC21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65B16-4CFA-86C2-8207-F1A8044A7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1246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BBF56-1E01-20FF-1C2E-17D6AE75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Terminology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0E14C-67A0-1D81-44D8-C966A37E8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Task</a:t>
            </a:r>
          </a:p>
          <a:p>
            <a:pPr lvl="1"/>
            <a:r>
              <a:rPr lang="en-US" dirty="0"/>
              <a:t>Sequence of instructions that perform a larger logical step of an algorithm</a:t>
            </a:r>
          </a:p>
          <a:p>
            <a:pPr lvl="2"/>
            <a:r>
              <a:rPr lang="en-US" dirty="0"/>
              <a:t>Like a function call</a:t>
            </a:r>
          </a:p>
          <a:p>
            <a:pPr lvl="1"/>
            <a:r>
              <a:rPr lang="en-US" dirty="0"/>
              <a:t>Usually associated with data (fragments) </a:t>
            </a:r>
          </a:p>
          <a:p>
            <a:r>
              <a:rPr lang="en-US" dirty="0"/>
              <a:t>Unit of execution (UE)</a:t>
            </a:r>
          </a:p>
          <a:p>
            <a:pPr lvl="1"/>
            <a:r>
              <a:rPr lang="en-US" dirty="0"/>
              <a:t>Process or thread</a:t>
            </a:r>
          </a:p>
          <a:p>
            <a:pPr lvl="1"/>
            <a:r>
              <a:rPr lang="en-US" dirty="0"/>
              <a:t>Tasks are mapped to UEs</a:t>
            </a:r>
          </a:p>
          <a:p>
            <a:r>
              <a:rPr lang="en-US" dirty="0"/>
              <a:t>Processing element (PE)</a:t>
            </a:r>
          </a:p>
          <a:p>
            <a:pPr lvl="1"/>
            <a:r>
              <a:rPr lang="en-US" dirty="0"/>
              <a:t>HW element that executes a stream of instructions</a:t>
            </a:r>
          </a:p>
          <a:p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2DCD1-6265-39AC-2D91-5CEDD760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7F9E8-6EEF-14C3-0BF1-C877092AC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1F824-0877-C766-1BA0-1EF3ED870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8879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244EF-CC2F-CA04-D081-04C2456A4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Terminology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DED35-162B-A62C-1D03-6A38BFF55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Load balancing</a:t>
            </a:r>
          </a:p>
          <a:p>
            <a:pPr lvl="1"/>
            <a:r>
              <a:rPr lang="en-US" dirty="0"/>
              <a:t>How well the work is distributed among processing elements</a:t>
            </a:r>
          </a:p>
          <a:p>
            <a:r>
              <a:rPr lang="en-US" dirty="0"/>
              <a:t>Synchronization</a:t>
            </a:r>
          </a:p>
          <a:p>
            <a:pPr lvl="1"/>
            <a:r>
              <a:rPr lang="en-US" dirty="0"/>
              <a:t>Enforcing necessary ordering constraints (usually related to memory ops)</a:t>
            </a:r>
          </a:p>
          <a:p>
            <a:r>
              <a:rPr lang="en-US" dirty="0"/>
              <a:t>Synchronous vs. asynchronous</a:t>
            </a:r>
          </a:p>
          <a:p>
            <a:pPr lvl="1"/>
            <a:r>
              <a:rPr lang="en-US" dirty="0"/>
              <a:t>Coupling two events in time</a:t>
            </a:r>
          </a:p>
          <a:p>
            <a:r>
              <a:rPr lang="en-US" dirty="0"/>
              <a:t>Race condition</a:t>
            </a:r>
          </a:p>
          <a:p>
            <a:pPr lvl="1"/>
            <a:r>
              <a:rPr lang="en-US" dirty="0"/>
              <a:t>The outcome of a program depends on the scheduling (of units of execution)</a:t>
            </a:r>
          </a:p>
          <a:p>
            <a:r>
              <a:rPr lang="en-US" dirty="0"/>
              <a:t>Deadlock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B2AF3-4C46-7592-3BBB-7810F72CB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FA872-3A58-EB28-3616-CDB1CA89A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4E105-866E-5E42-8F62-905D05851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9412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0AB2C-A78F-C3A2-0E2A-EE4437EA7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75EA6-B669-BAAD-395E-76AC6B284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41351" cy="4351338"/>
          </a:xfrm>
        </p:spPr>
        <p:txBody>
          <a:bodyPr/>
          <a:lstStyle/>
          <a:p>
            <a:r>
              <a:rPr lang="en-US" dirty="0"/>
              <a:t>Sequential algorithms</a:t>
            </a:r>
          </a:p>
          <a:p>
            <a:pPr lvl="1"/>
            <a:r>
              <a:rPr lang="en-US" dirty="0"/>
              <a:t>Usually evaluated using asymptotical time (memory) complexity</a:t>
            </a:r>
          </a:p>
          <a:p>
            <a:pPr lvl="1"/>
            <a:endParaRPr lang="en-US" dirty="0"/>
          </a:p>
          <a:p>
            <a:r>
              <a:rPr lang="en-US" dirty="0"/>
              <a:t>Parallel algorithms</a:t>
            </a:r>
          </a:p>
          <a:p>
            <a:pPr lvl="1"/>
            <a:r>
              <a:rPr lang="en-US" dirty="0"/>
              <a:t>Asymptotical complexity is not enough…</a:t>
            </a:r>
          </a:p>
          <a:p>
            <a:pPr lvl="1"/>
            <a:r>
              <a:rPr lang="en-US" dirty="0"/>
              <a:t>Scalability – how well the algorithm adapts to adding more processors</a:t>
            </a:r>
          </a:p>
          <a:p>
            <a:pPr lvl="1"/>
            <a:r>
              <a:rPr lang="en-US" dirty="0"/>
              <a:t>Efficiency – how well the algorithm can utilize processors (what’s the overhead)</a:t>
            </a:r>
          </a:p>
          <a:p>
            <a:pPr lvl="1"/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8BEBB-D4AB-A4AC-18EF-616F4B7E1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3D11F-FE05-E558-D37B-79E068831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8B156-F876-125C-6CA0-8A7BF1F0F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8794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4F305-B393-F9DD-53EC-A8C42D4E4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Modeling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6590B6-43CD-1CA5-95E3-8DAE2092FCF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Total running time on one processing element (PE)</a:t>
                </a:r>
              </a:p>
              <a:p>
                <a:endParaRPr lang="en-US" dirty="0"/>
              </a:p>
              <a:p>
                <a:r>
                  <a:rPr lang="en-US" dirty="0"/>
                  <a:t>Total running time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processing elements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dirty="0"/>
                  <a:t>Speedup</a:t>
                </a:r>
                <a:endParaRPr lang="cs-CZ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6590B6-43CD-1CA5-95E3-8DAE2092FC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724B1-1163-AE97-4821-238D437DB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8F0E9-612D-36F9-5BD6-793E4457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BDAE8-DF56-A47C-7B41-DAD9F95A4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19</a:t>
            </a:fld>
            <a:endParaRPr lang="en-US" altLang="en-US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EC2F2FB-973D-0DA9-7CB6-6A73BC419A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3109196"/>
              </p:ext>
            </p:extLst>
          </p:nvPr>
        </p:nvGraphicFramePr>
        <p:xfrm>
          <a:off x="1133475" y="2255496"/>
          <a:ext cx="4335566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44700" imgH="241300" progId="Equation.3">
                  <p:embed/>
                </p:oleObj>
              </mc:Choice>
              <mc:Fallback>
                <p:oleObj name="Equation" r:id="rId3" imgW="2044700" imgH="241300" progId="Equation.3">
                  <p:embed/>
                  <p:pic>
                    <p:nvPicPr>
                      <p:cNvPr id="2253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3475" y="2255496"/>
                        <a:ext cx="4335566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E9AE3CDB-8BF6-5AD9-B915-BF37EB94B0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5990027"/>
              </p:ext>
            </p:extLst>
          </p:nvPr>
        </p:nvGraphicFramePr>
        <p:xfrm>
          <a:off x="1133475" y="3212417"/>
          <a:ext cx="4962525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73300" imgH="419100" progId="Equation.3">
                  <p:embed/>
                </p:oleObj>
              </mc:Choice>
              <mc:Fallback>
                <p:oleObj name="Equation" r:id="rId5" imgW="2273300" imgH="419100" progId="Equation.3">
                  <p:embed/>
                  <p:pic>
                    <p:nvPicPr>
                      <p:cNvPr id="2253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3475" y="3212417"/>
                        <a:ext cx="4962525" cy="91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E988F79F-2B8F-7AF7-CA43-E79B29353D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8341975"/>
              </p:ext>
            </p:extLst>
          </p:nvPr>
        </p:nvGraphicFramePr>
        <p:xfrm>
          <a:off x="1139083" y="4790704"/>
          <a:ext cx="21621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90170" imgH="431613" progId="Equation.3">
                  <p:embed/>
                </p:oleObj>
              </mc:Choice>
              <mc:Fallback>
                <p:oleObj name="Equation" r:id="rId7" imgW="990170" imgH="431613" progId="Equation.3">
                  <p:embed/>
                  <p:pic>
                    <p:nvPicPr>
                      <p:cNvPr id="2253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9083" y="4790704"/>
                        <a:ext cx="2162175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18A65C10-A815-FC6B-FA9E-7F1D63C79099}"/>
              </a:ext>
            </a:extLst>
          </p:cNvPr>
          <p:cNvSpPr/>
          <p:nvPr/>
        </p:nvSpPr>
        <p:spPr>
          <a:xfrm>
            <a:off x="7187013" y="3466106"/>
            <a:ext cx="4166787" cy="1324598"/>
          </a:xfrm>
          <a:prstGeom prst="wedgeRoundRectCallout">
            <a:avLst>
              <a:gd name="adj1" fmla="val -69235"/>
              <a:gd name="adj2" fmla="val -3685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Setup and finalization are phases that run sequentially (preparation to run in parallel and aggregation of the results)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8169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0CCA6-1F64-3554-F6E0-BA6428C81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Modeling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2E59D5-FB92-FDAB-3AB9-D7028A7AA9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altLang="en-US" sz="2800" dirty="0"/>
                  <a:t>Efficiency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Perfect linear speedup: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Serial fraction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Total running time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processing elements (rewritten):</a:t>
                </a:r>
                <a:endParaRPr lang="cs-CZ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2E59D5-FB92-FDAB-3AB9-D7028A7AA9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28CFF0-1664-73F6-11D2-40D793901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A34A7-B9A6-7544-F8AC-80F186C01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31D82-D480-B67E-545A-7594B8C93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20</a:t>
            </a:fld>
            <a:endParaRPr lang="en-US" altLang="en-US"/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7A645A17-62FD-B73B-7AC3-DEFCCCD18F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4142284"/>
              </p:ext>
            </p:extLst>
          </p:nvPr>
        </p:nvGraphicFramePr>
        <p:xfrm>
          <a:off x="2889776" y="1825625"/>
          <a:ext cx="3548063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25600" imgH="431800" progId="Equation.3">
                  <p:embed/>
                </p:oleObj>
              </mc:Choice>
              <mc:Fallback>
                <p:oleObj name="Equation" r:id="rId3" imgW="1625600" imgH="431800" progId="Equation.3">
                  <p:embed/>
                  <p:pic>
                    <p:nvPicPr>
                      <p:cNvPr id="235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776" y="1825625"/>
                        <a:ext cx="3548063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0">
            <a:extLst>
              <a:ext uri="{FF2B5EF4-FFF2-40B4-BE49-F238E27FC236}">
                <a16:creationId xmlns:a16="http://schemas.microsoft.com/office/drawing/2014/main" id="{BC663A93-2DAC-B860-F4B2-A4C4219F9F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574656"/>
              </p:ext>
            </p:extLst>
          </p:nvPr>
        </p:nvGraphicFramePr>
        <p:xfrm>
          <a:off x="3396255" y="3429000"/>
          <a:ext cx="2687638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31900" imgH="457200" progId="Equation.3">
                  <p:embed/>
                </p:oleObj>
              </mc:Choice>
              <mc:Fallback>
                <p:oleObj name="Equation" r:id="rId5" imgW="1231900" imgH="457200" progId="Equation.3">
                  <p:embed/>
                  <p:pic>
                    <p:nvPicPr>
                      <p:cNvPr id="2355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6255" y="3429000"/>
                        <a:ext cx="2687638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2">
            <a:extLst>
              <a:ext uri="{FF2B5EF4-FFF2-40B4-BE49-F238E27FC236}">
                <a16:creationId xmlns:a16="http://schemas.microsoft.com/office/drawing/2014/main" id="{18057C6C-9C75-E65C-FB67-4F64CB9293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4688182"/>
              </p:ext>
            </p:extLst>
          </p:nvPr>
        </p:nvGraphicFramePr>
        <p:xfrm>
          <a:off x="1240631" y="4872037"/>
          <a:ext cx="4681537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145369" imgH="393529" progId="Equation.3">
                  <p:embed/>
                </p:oleObj>
              </mc:Choice>
              <mc:Fallback>
                <p:oleObj name="Equation" r:id="rId7" imgW="2145369" imgH="393529" progId="Equation.3">
                  <p:embed/>
                  <p:pic>
                    <p:nvPicPr>
                      <p:cNvPr id="2355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0631" y="4872037"/>
                        <a:ext cx="4681537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0D279687-6C10-E401-7C36-1A7E6882C13E}"/>
              </a:ext>
            </a:extLst>
          </p:cNvPr>
          <p:cNvSpPr/>
          <p:nvPr/>
        </p:nvSpPr>
        <p:spPr>
          <a:xfrm>
            <a:off x="7095735" y="2768600"/>
            <a:ext cx="3529413" cy="875158"/>
          </a:xfrm>
          <a:prstGeom prst="wedgeRoundRectCallout">
            <a:avLst>
              <a:gd name="adj1" fmla="val -68509"/>
              <a:gd name="adj2" fmla="val -2318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On rare occasions, we can get super-linear speedup: S(P) &gt; P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6814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EC213-BC16-C91E-0A48-F3B526107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Amdahl’s law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2D3D7-B2E7-3F9C-3CB5-731F1AE0C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Rewriting the speedup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Assuming no overhead in the parallel part</a:t>
            </a:r>
          </a:p>
          <a:p>
            <a:r>
              <a:rPr lang="en-US" dirty="0"/>
              <a:t>For very large number of CPUs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5B6D9-2659-896D-FFAB-17861461D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DF71D-8F94-5935-104C-DE7AB2803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11A62-3E29-F683-6320-21969BE77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21</a:t>
            </a:fld>
            <a:endParaRPr lang="en-US" altLang="en-US"/>
          </a:p>
        </p:txBody>
      </p:sp>
      <p:graphicFrame>
        <p:nvGraphicFramePr>
          <p:cNvPr id="7" name="Object 8">
            <a:extLst>
              <a:ext uri="{FF2B5EF4-FFF2-40B4-BE49-F238E27FC236}">
                <a16:creationId xmlns:a16="http://schemas.microsoft.com/office/drawing/2014/main" id="{B9C3B3BB-39BB-35D7-D5DC-F9FE7FEEE9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7492066"/>
              </p:ext>
            </p:extLst>
          </p:nvPr>
        </p:nvGraphicFramePr>
        <p:xfrm>
          <a:off x="1148537" y="2289059"/>
          <a:ext cx="5456237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01900" imgH="622300" progId="Equation.3">
                  <p:embed/>
                </p:oleObj>
              </mc:Choice>
              <mc:Fallback>
                <p:oleObj name="Equation" r:id="rId2" imgW="2501900" imgH="622300" progId="Equation.3">
                  <p:embed/>
                  <p:pic>
                    <p:nvPicPr>
                      <p:cNvPr id="2458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8537" y="2289059"/>
                        <a:ext cx="5456237" cy="135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0">
            <a:extLst>
              <a:ext uri="{FF2B5EF4-FFF2-40B4-BE49-F238E27FC236}">
                <a16:creationId xmlns:a16="http://schemas.microsoft.com/office/drawing/2014/main" id="{6703239C-C1D7-5319-1D14-E4052AE027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2637769"/>
              </p:ext>
            </p:extLst>
          </p:nvPr>
        </p:nvGraphicFramePr>
        <p:xfrm>
          <a:off x="1148537" y="4819650"/>
          <a:ext cx="4395787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92300" imgH="584200" progId="Equation.3">
                  <p:embed/>
                </p:oleObj>
              </mc:Choice>
              <mc:Fallback>
                <p:oleObj name="Equation" r:id="rId4" imgW="1892300" imgH="584200" progId="Equation.3">
                  <p:embed/>
                  <p:pic>
                    <p:nvPicPr>
                      <p:cNvPr id="2458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8537" y="4819650"/>
                        <a:ext cx="4395787" cy="135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E860175D-B9EE-352C-E0B0-E5B08534D265}"/>
              </a:ext>
            </a:extLst>
          </p:cNvPr>
          <p:cNvSpPr/>
          <p:nvPr/>
        </p:nvSpPr>
        <p:spPr>
          <a:xfrm>
            <a:off x="6990459" y="4754217"/>
            <a:ext cx="4483570" cy="1481783"/>
          </a:xfrm>
          <a:prstGeom prst="wedgeRoundRectCallout">
            <a:avLst>
              <a:gd name="adj1" fmla="val -76514"/>
              <a:gd name="adj2" fmla="val -1395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Example: Let us have a program, where the serial fraction is only </a:t>
            </a:r>
            <a:r>
              <a:rPr lang="en-US" b="1" dirty="0"/>
              <a:t>1%</a:t>
            </a:r>
            <a:r>
              <a:rPr lang="en-US" dirty="0"/>
              <a:t>. We will never pass </a:t>
            </a:r>
            <a:r>
              <a:rPr lang="en-US" b="1" dirty="0"/>
              <a:t>100x</a:t>
            </a:r>
            <a:r>
              <a:rPr lang="en-US" dirty="0"/>
              <a:t> speedup no matter how many CPUs we summon to do our bidding…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781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F5F77-6F3E-8C02-4961-E4AE22ACD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Gustafson’s law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4ECCE2-949D-6454-08F7-EF6E6BF602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cs-CZ" dirty="0"/>
                  <a:t>T</a:t>
                </a:r>
                <a:r>
                  <a:rPr lang="en-US" dirty="0" err="1"/>
                  <a:t>otal</a:t>
                </a:r>
                <a:r>
                  <a:rPr lang="en-US" dirty="0"/>
                  <a:t> running time when executed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processing elements</a:t>
                </a:r>
              </a:p>
              <a:p>
                <a:endParaRPr lang="cs-CZ" dirty="0"/>
              </a:p>
              <a:p>
                <a:r>
                  <a:rPr lang="en-US" altLang="en-US" sz="2800" dirty="0"/>
                  <a:t>Scaled serial fraction</a:t>
                </a:r>
              </a:p>
              <a:p>
                <a:endParaRPr lang="cs-CZ" dirty="0"/>
              </a:p>
              <a:p>
                <a:endParaRPr lang="cs-CZ" dirty="0"/>
              </a:p>
              <a:p>
                <a:r>
                  <a:rPr lang="cs-CZ" dirty="0" err="1"/>
                  <a:t>Rewrite</a:t>
                </a:r>
                <a:endParaRPr lang="cs-CZ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4ECCE2-949D-6454-08F7-EF6E6BF602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1739E-C087-52AC-F5B2-DADBE4AD2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F2F8A-B525-CF48-FB36-CCFEBAF52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0D007-A560-2C33-B0B6-6D7A061CA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22</a:t>
            </a:fld>
            <a:endParaRPr lang="en-US" altLang="en-US"/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95B6200B-54EE-6DE0-860A-BAFCCBDC19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8366700"/>
              </p:ext>
            </p:extLst>
          </p:nvPr>
        </p:nvGraphicFramePr>
        <p:xfrm>
          <a:off x="1157777" y="2232025"/>
          <a:ext cx="5200650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87600" imgH="241300" progId="Equation.3">
                  <p:embed/>
                </p:oleObj>
              </mc:Choice>
              <mc:Fallback>
                <p:oleObj name="Equation" r:id="rId3" imgW="2387600" imgH="241300" progId="Equation.3">
                  <p:embed/>
                  <p:pic>
                    <p:nvPicPr>
                      <p:cNvPr id="256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7777" y="2232025"/>
                        <a:ext cx="5200650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>
            <a:extLst>
              <a:ext uri="{FF2B5EF4-FFF2-40B4-BE49-F238E27FC236}">
                <a16:creationId xmlns:a16="http://schemas.microsoft.com/office/drawing/2014/main" id="{C6F28561-E30F-CE57-A788-DC96ADA071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9424466"/>
              </p:ext>
            </p:extLst>
          </p:nvPr>
        </p:nvGraphicFramePr>
        <p:xfrm>
          <a:off x="1157777" y="3275805"/>
          <a:ext cx="322897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85900" imgH="457200" progId="Equation.3">
                  <p:embed/>
                </p:oleObj>
              </mc:Choice>
              <mc:Fallback>
                <p:oleObj name="Equation" r:id="rId5" imgW="1485900" imgH="457200" progId="Equation.3">
                  <p:embed/>
                  <p:pic>
                    <p:nvPicPr>
                      <p:cNvPr id="2560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7777" y="3275805"/>
                        <a:ext cx="322897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B050BF2E-7F84-D68E-5E53-FD18642183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2542181"/>
              </p:ext>
            </p:extLst>
          </p:nvPr>
        </p:nvGraphicFramePr>
        <p:xfrm>
          <a:off x="1157777" y="4854575"/>
          <a:ext cx="59753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743200" imgH="228600" progId="Equation.3">
                  <p:embed/>
                </p:oleObj>
              </mc:Choice>
              <mc:Fallback>
                <p:oleObj name="Equation" r:id="rId7" imgW="2743200" imgH="228600" progId="Equation.3">
                  <p:embed/>
                  <p:pic>
                    <p:nvPicPr>
                      <p:cNvPr id="2560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7777" y="4854575"/>
                        <a:ext cx="597535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2BD277E-112F-F75E-8E3C-C6198A8B2A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150781"/>
              </p:ext>
            </p:extLst>
          </p:nvPr>
        </p:nvGraphicFramePr>
        <p:xfrm>
          <a:off x="1157777" y="5515769"/>
          <a:ext cx="31813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60500" imgH="228600" progId="Equation.3">
                  <p:embed/>
                </p:oleObj>
              </mc:Choice>
              <mc:Fallback>
                <p:oleObj name="Equation" r:id="rId9" imgW="1460500" imgH="228600" progId="Equation.3">
                  <p:embed/>
                  <p:pic>
                    <p:nvPicPr>
                      <p:cNvPr id="2560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7777" y="5515769"/>
                        <a:ext cx="318135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F6C38ECF-0EB3-18C4-654A-78BF8533BCF3}"/>
              </a:ext>
            </a:extLst>
          </p:cNvPr>
          <p:cNvSpPr/>
          <p:nvPr/>
        </p:nvSpPr>
        <p:spPr>
          <a:xfrm>
            <a:off x="5398388" y="5494608"/>
            <a:ext cx="3931066" cy="817292"/>
          </a:xfrm>
          <a:prstGeom prst="wedgeRoundRectCallout">
            <a:avLst>
              <a:gd name="adj1" fmla="val -73688"/>
              <a:gd name="adj2" fmla="val -1709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Speedup estimated by Gustafson</a:t>
            </a:r>
            <a:br>
              <a:rPr lang="en-US" dirty="0"/>
            </a:br>
            <a:r>
              <a:rPr lang="en-US" dirty="0"/>
              <a:t>(using only the scaled serial fraction)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0592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C5DE2-A615-636C-0FEF-95F8BF1AB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E50B18-22B4-A0F3-5C85-6B923CB842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total time for message transfer (bandwidth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, length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Latency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Fixed cost</a:t>
                </a:r>
              </a:p>
              <a:p>
                <a:pPr lvl="1"/>
                <a:r>
                  <a:rPr lang="en-US" dirty="0"/>
                  <a:t>The time it takes to send an empty message to the time it is received</a:t>
                </a:r>
              </a:p>
              <a:p>
                <a:r>
                  <a:rPr lang="en-US" dirty="0"/>
                  <a:t>Latency hiding</a:t>
                </a:r>
              </a:p>
              <a:p>
                <a:pPr lvl="1"/>
                <a:r>
                  <a:rPr lang="en-US" dirty="0"/>
                  <a:t>Overlapping communication</a:t>
                </a:r>
              </a:p>
              <a:p>
                <a:pPr lvl="1"/>
                <a:r>
                  <a:rPr lang="en-US" dirty="0"/>
                  <a:t>Aggregation (mapping multiple</a:t>
                </a:r>
                <a:r>
                  <a:rPr lang="cs-CZ" dirty="0"/>
                  <a:t> </a:t>
                </a:r>
                <a:r>
                  <a:rPr lang="en-US" dirty="0"/>
                  <a:t>units of execution on processing elements)</a:t>
                </a:r>
              </a:p>
              <a:p>
                <a:endParaRPr lang="cs-CZ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E50B18-22B4-A0F3-5C85-6B923CB842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62304-2EDF-828D-3D3C-3819EB8E8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14676-1A90-6E78-BF40-CBD46C064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2D161-BCFD-207C-34EC-A17540E34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23</a:t>
            </a:fld>
            <a:endParaRPr lang="en-US" altLang="en-US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E38E358-B57E-1388-9B4E-5AAF3804EE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8088724"/>
              </p:ext>
            </p:extLst>
          </p:nvPr>
        </p:nvGraphicFramePr>
        <p:xfrm>
          <a:off x="1162050" y="2334664"/>
          <a:ext cx="28765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20227" imgH="418918" progId="Equation.3">
                  <p:embed/>
                </p:oleObj>
              </mc:Choice>
              <mc:Fallback>
                <p:oleObj name="Equation" r:id="rId3" imgW="1320227" imgH="418918" progId="Equation.3">
                  <p:embed/>
                  <p:pic>
                    <p:nvPicPr>
                      <p:cNvPr id="2662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2334664"/>
                        <a:ext cx="28765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9818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E1A8-23AD-0084-E366-E13FF132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Discussion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A74E-CBE5-5510-7D48-4FDCE45D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17.2.2025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04F80-B11F-D6B1-4280-7BE6BB36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24</a:t>
            </a:fld>
            <a:endParaRPr lang="en-US" altLang="en-US"/>
          </a:p>
        </p:txBody>
      </p:sp>
      <p:pic>
        <p:nvPicPr>
          <p:cNvPr id="6" name="Picture 7" descr="http://www.peirnet.net/moodle/file.php/1/face_question_mark.jpg">
            <a:extLst>
              <a:ext uri="{FF2B5EF4-FFF2-40B4-BE49-F238E27FC236}">
                <a16:creationId xmlns:a16="http://schemas.microsoft.com/office/drawing/2014/main" id="{9C575267-67E8-9063-1C82-11A87113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9" y="1738313"/>
            <a:ext cx="45259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AAC07E-3C09-9539-0ED2-B50437F7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97518604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5201</TotalTime>
  <Words>1822</Words>
  <Application>Microsoft Office PowerPoint</Application>
  <PresentationFormat>Widescreen</PresentationFormat>
  <Paragraphs>364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Cambria Math</vt:lpstr>
      <vt:lpstr>Calibri Light</vt:lpstr>
      <vt:lpstr>Arial</vt:lpstr>
      <vt:lpstr>Calibri</vt:lpstr>
      <vt:lpstr>Courier New</vt:lpstr>
      <vt:lpstr>Aptos</vt:lpstr>
      <vt:lpstr>slides-theme</vt:lpstr>
      <vt:lpstr>Equation</vt:lpstr>
      <vt:lpstr>Parallel Programming Introduction</vt:lpstr>
      <vt:lpstr>Technical Details</vt:lpstr>
      <vt:lpstr>Technical Details</vt:lpstr>
      <vt:lpstr>Literature</vt:lpstr>
      <vt:lpstr>Motivation</vt:lpstr>
      <vt:lpstr>Motivation</vt:lpstr>
      <vt:lpstr>Motivation</vt:lpstr>
      <vt:lpstr>This Course</vt:lpstr>
      <vt:lpstr>This Course</vt:lpstr>
      <vt:lpstr>Pervasive Concepts</vt:lpstr>
      <vt:lpstr>Pervasive Concepts</vt:lpstr>
      <vt:lpstr>Pervasive Concepts</vt:lpstr>
      <vt:lpstr>Flynn’s Taxonomy</vt:lpstr>
      <vt:lpstr>MIMD Breakdown</vt:lpstr>
      <vt:lpstr>MIMD Breakdown</vt:lpstr>
      <vt:lpstr>More Terminology</vt:lpstr>
      <vt:lpstr>More Terminology</vt:lpstr>
      <vt:lpstr>Performance</vt:lpstr>
      <vt:lpstr>Performance Modeling</vt:lpstr>
      <vt:lpstr>Performance Modeling</vt:lpstr>
      <vt:lpstr>Amdahl’s law</vt:lpstr>
      <vt:lpstr>Gustafson’s law</vt:lpstr>
      <vt:lpstr>Communication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Kruliš</dc:creator>
  <cp:lastModifiedBy>Martin Kruliš</cp:lastModifiedBy>
  <cp:revision>219</cp:revision>
  <dcterms:created xsi:type="dcterms:W3CDTF">2024-09-19T13:28:41Z</dcterms:created>
  <dcterms:modified xsi:type="dcterms:W3CDTF">2025-03-16T15:21:49Z</dcterms:modified>
</cp:coreProperties>
</file>