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67" autoAdjust="0"/>
    <p:restoredTop sz="86386" autoAdjust="0"/>
  </p:normalViewPr>
  <p:slideViewPr>
    <p:cSldViewPr>
      <p:cViewPr varScale="1">
        <p:scale>
          <a:sx n="84" d="100"/>
          <a:sy n="84" d="100"/>
        </p:scale>
        <p:origin x="11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6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4EF1E-FEAD-4D10-8EFF-C55353D543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BCEFF-B55C-4235-978B-268C3A496A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28698-1B54-4F60-8D07-B15AE30979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9E576-D3F8-4897-A0B9-6938B2BABE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1FCEC-0EAE-4E4F-BF45-F90A7398F5D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96AE7-E6C5-4C0D-BC1F-D30E4DBF68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EEC46-17E5-4A77-8853-9AEFA48C6E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213E5-1F29-43EC-9D45-BC9BD888F3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6BF95-7295-4617-B06F-05E4F67E0AE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A475E-F9A0-450E-87E2-8839A658F2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BAE97-AF77-4A26-B5B1-5E1EE01BDA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873B5-E487-4703-8A1C-AD44F94D6E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F0AF2861-DAA9-404A-AFD8-DE3C425BAB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6153" name="Picture 9" descr="b2e2lirt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400" dirty="0" smtClean="0"/>
              <a:t>System architecture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Jakub </a:t>
            </a:r>
            <a:r>
              <a:rPr lang="cs-CZ" dirty="0" err="1" smtClean="0"/>
              <a:t>Yaghob</a:t>
            </a:r>
            <a:endParaRPr lang="cs-CZ" dirty="0" smtClean="0"/>
          </a:p>
          <a:p>
            <a:pPr eaLnBrk="1" hangingPunct="1"/>
            <a:r>
              <a:rPr lang="en-US" dirty="0" smtClean="0"/>
              <a:t>Martin </a:t>
            </a:r>
            <a:r>
              <a:rPr lang="cs-CZ" dirty="0" smtClean="0"/>
              <a:t>Kruliš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MESI protocol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835696" y="2060848"/>
            <a:ext cx="864096" cy="8640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835696" y="4869160"/>
            <a:ext cx="864096" cy="8640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5292080" y="4869160"/>
            <a:ext cx="864096" cy="8640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292080" y="2060848"/>
            <a:ext cx="864096" cy="8640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</a:t>
            </a:r>
          </a:p>
        </p:txBody>
      </p:sp>
      <p:cxnSp>
        <p:nvCxnSpPr>
          <p:cNvPr id="9" name="Straight Arrow Connector 8"/>
          <p:cNvCxnSpPr>
            <a:stCxn id="6" idx="0"/>
            <a:endCxn id="7" idx="4"/>
          </p:cNvCxnSpPr>
          <p:nvPr/>
        </p:nvCxnSpPr>
        <p:spPr bwMode="auto">
          <a:xfrm flipV="1">
            <a:off x="5724128" y="2924944"/>
            <a:ext cx="0" cy="19442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cxnSp>
        <p:nvCxnSpPr>
          <p:cNvPr id="13" name="Straight Arrow Connector 12"/>
          <p:cNvCxnSpPr>
            <a:stCxn id="6" idx="2"/>
            <a:endCxn id="5" idx="6"/>
          </p:cNvCxnSpPr>
          <p:nvPr/>
        </p:nvCxnSpPr>
        <p:spPr bwMode="auto">
          <a:xfrm flipH="1">
            <a:off x="2699792" y="5301208"/>
            <a:ext cx="25922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354095" y="3714713"/>
            <a:ext cx="1306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W+</a:t>
            </a:r>
            <a:r>
              <a:rPr lang="en-US" dirty="0" smtClean="0">
                <a:solidFill>
                  <a:srgbClr val="FF0000"/>
                </a:solidFill>
              </a:rPr>
              <a:t>RX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24128" y="4192327"/>
            <a:ext cx="15520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R/~S+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77373" y="5288257"/>
            <a:ext cx="13276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R/S+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7" idx="7"/>
            <a:endCxn id="7" idx="0"/>
          </p:cNvCxnSpPr>
          <p:nvPr/>
        </p:nvCxnSpPr>
        <p:spPr bwMode="auto">
          <a:xfrm rot="16200000" flipV="1">
            <a:off x="5813608" y="1971368"/>
            <a:ext cx="126544" cy="305504"/>
          </a:xfrm>
          <a:prstGeom prst="curvedConnector3">
            <a:avLst>
              <a:gd name="adj1" fmla="val 37097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cxnSp>
        <p:nvCxnSpPr>
          <p:cNvPr id="23" name="Straight Arrow Connector 22"/>
          <p:cNvCxnSpPr>
            <a:stCxn id="7" idx="2"/>
            <a:endCxn id="4" idx="6"/>
          </p:cNvCxnSpPr>
          <p:nvPr/>
        </p:nvCxnSpPr>
        <p:spPr bwMode="auto">
          <a:xfrm flipH="1">
            <a:off x="2699792" y="2492896"/>
            <a:ext cx="25922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med"/>
            <a:tailEnd type="triangle" w="lg" len="lg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925183" y="1483948"/>
            <a:ext cx="4619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79112" y="2001801"/>
            <a:ext cx="5485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W</a:t>
            </a:r>
            <a:endParaRPr lang="en-US" dirty="0"/>
          </a:p>
        </p:txBody>
      </p:sp>
      <p:cxnSp>
        <p:nvCxnSpPr>
          <p:cNvPr id="29" name="Elbow Connector 28"/>
          <p:cNvCxnSpPr>
            <a:stCxn id="5" idx="3"/>
            <a:endCxn id="5" idx="4"/>
          </p:cNvCxnSpPr>
          <p:nvPr/>
        </p:nvCxnSpPr>
        <p:spPr bwMode="auto">
          <a:xfrm rot="16200000" flipH="1">
            <a:off x="2051720" y="5517232"/>
            <a:ext cx="126544" cy="305504"/>
          </a:xfrm>
          <a:prstGeom prst="curvedConnector3">
            <a:avLst>
              <a:gd name="adj1" fmla="val 37097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530192" y="5667501"/>
            <a:ext cx="4619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5" idx="0"/>
            <a:endCxn id="4" idx="4"/>
          </p:cNvCxnSpPr>
          <p:nvPr/>
        </p:nvCxnSpPr>
        <p:spPr bwMode="auto">
          <a:xfrm flipV="1">
            <a:off x="2267744" y="2924944"/>
            <a:ext cx="0" cy="19442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966289" y="4357605"/>
            <a:ext cx="13067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W+</a:t>
            </a:r>
            <a:r>
              <a:rPr lang="en-US" dirty="0" smtClean="0">
                <a:solidFill>
                  <a:srgbClr val="FF0000"/>
                </a:solidFill>
              </a:rPr>
              <a:t>RX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6" name="Elbow Connector 35"/>
          <p:cNvCxnSpPr>
            <a:stCxn id="4" idx="1"/>
            <a:endCxn id="4" idx="0"/>
          </p:cNvCxnSpPr>
          <p:nvPr/>
        </p:nvCxnSpPr>
        <p:spPr bwMode="auto">
          <a:xfrm rot="5400000" flipH="1" flipV="1">
            <a:off x="2051720" y="1971368"/>
            <a:ext cx="126544" cy="305504"/>
          </a:xfrm>
          <a:prstGeom prst="curvedConnector3">
            <a:avLst>
              <a:gd name="adj1" fmla="val 37097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137950" y="1682933"/>
            <a:ext cx="9332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R/W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7" idx="3"/>
            <a:endCxn id="5" idx="7"/>
          </p:cNvCxnSpPr>
          <p:nvPr/>
        </p:nvCxnSpPr>
        <p:spPr bwMode="auto">
          <a:xfrm flipH="1">
            <a:off x="2573248" y="2798400"/>
            <a:ext cx="2845376" cy="21973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684827" y="2626469"/>
            <a:ext cx="4619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6" name="Elbow Connector 75"/>
          <p:cNvCxnSpPr>
            <a:stCxn id="7" idx="6"/>
            <a:endCxn id="6" idx="6"/>
          </p:cNvCxnSpPr>
          <p:nvPr/>
        </p:nvCxnSpPr>
        <p:spPr bwMode="auto">
          <a:xfrm>
            <a:off x="6156176" y="2492896"/>
            <a:ext cx="12700" cy="2808312"/>
          </a:xfrm>
          <a:prstGeom prst="curvedConnector3">
            <a:avLst>
              <a:gd name="adj1" fmla="val 4500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6519858" y="2492896"/>
            <a:ext cx="11785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RX</a:t>
            </a:r>
            <a:r>
              <a:rPr lang="en-US" dirty="0" smtClean="0"/>
              <a:t>+F</a:t>
            </a:r>
            <a:endParaRPr lang="en-US" dirty="0"/>
          </a:p>
        </p:txBody>
      </p:sp>
      <p:cxnSp>
        <p:nvCxnSpPr>
          <p:cNvPr id="81" name="Elbow Connector 80"/>
          <p:cNvCxnSpPr>
            <a:stCxn id="5" idx="4"/>
            <a:endCxn id="6" idx="4"/>
          </p:cNvCxnSpPr>
          <p:nvPr/>
        </p:nvCxnSpPr>
        <p:spPr bwMode="auto">
          <a:xfrm rot="16200000" flipH="1">
            <a:off x="3995936" y="4005064"/>
            <a:ext cx="12700" cy="3456384"/>
          </a:xfrm>
          <a:prstGeom prst="curvedConnector3">
            <a:avLst>
              <a:gd name="adj1" fmla="val 3510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3968285" y="6156082"/>
            <a:ext cx="11785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RX</a:t>
            </a:r>
            <a:r>
              <a:rPr lang="en-US" dirty="0" smtClean="0"/>
              <a:t>+F</a:t>
            </a:r>
            <a:endParaRPr lang="en-US" dirty="0"/>
          </a:p>
        </p:txBody>
      </p:sp>
      <p:cxnSp>
        <p:nvCxnSpPr>
          <p:cNvPr id="109" name="Straight Arrow Connector 108"/>
          <p:cNvCxnSpPr/>
          <p:nvPr/>
        </p:nvCxnSpPr>
        <p:spPr bwMode="auto">
          <a:xfrm flipH="1" flipV="1">
            <a:off x="2618727" y="2714252"/>
            <a:ext cx="2905927" cy="21915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>
            <a:off x="2483768" y="2903468"/>
            <a:ext cx="2876678" cy="22237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2541563" y="3609291"/>
            <a:ext cx="11785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RX</a:t>
            </a:r>
            <a:r>
              <a:rPr lang="en-US" dirty="0" smtClean="0"/>
              <a:t>+F</a:t>
            </a:r>
            <a:endParaRPr lang="en-US" dirty="0"/>
          </a:p>
        </p:txBody>
      </p:sp>
      <p:cxnSp>
        <p:nvCxnSpPr>
          <p:cNvPr id="117" name="Elbow Connector 116"/>
          <p:cNvCxnSpPr>
            <a:stCxn id="5" idx="3"/>
            <a:endCxn id="5" idx="2"/>
          </p:cNvCxnSpPr>
          <p:nvPr/>
        </p:nvCxnSpPr>
        <p:spPr bwMode="auto">
          <a:xfrm rot="5400000" flipH="1">
            <a:off x="1746216" y="5390688"/>
            <a:ext cx="305504" cy="126544"/>
          </a:xfrm>
          <a:prstGeom prst="curvedConnector4">
            <a:avLst>
              <a:gd name="adj1" fmla="val -4008"/>
              <a:gd name="adj2" fmla="val 443233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457200" y="5161856"/>
            <a:ext cx="9220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+F</a:t>
            </a:r>
            <a:endParaRPr lang="en-US" dirty="0"/>
          </a:p>
        </p:txBody>
      </p:sp>
      <p:cxnSp>
        <p:nvCxnSpPr>
          <p:cNvPr id="123" name="Elbow Connector 122"/>
          <p:cNvCxnSpPr>
            <a:stCxn id="4" idx="2"/>
            <a:endCxn id="5" idx="2"/>
          </p:cNvCxnSpPr>
          <p:nvPr/>
        </p:nvCxnSpPr>
        <p:spPr bwMode="auto">
          <a:xfrm rot="10800000" flipV="1">
            <a:off x="1835696" y="2492896"/>
            <a:ext cx="12700" cy="2808312"/>
          </a:xfrm>
          <a:prstGeom prst="curvedConnector3">
            <a:avLst>
              <a:gd name="adj1" fmla="val 3870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22248" y="2790805"/>
            <a:ext cx="9220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+F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1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728079"/>
              </p:ext>
            </p:extLst>
          </p:nvPr>
        </p:nvGraphicFramePr>
        <p:xfrm>
          <a:off x="457200" y="1719263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896"/>
                <a:gridCol w="1152128"/>
                <a:gridCol w="20985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(3GHz)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Local</a:t>
                      </a:r>
                      <a:r>
                        <a:rPr lang="en-US" baseline="0" dirty="0" smtClean="0"/>
                        <a:t> L1 cache 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1-2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Local</a:t>
                      </a:r>
                      <a:r>
                        <a:rPr lang="en-US" baseline="0" dirty="0" smtClean="0"/>
                        <a:t> L2 cache 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4-6</a:t>
                      </a:r>
                      <a:r>
                        <a:rPr lang="en-US" baseline="0" dirty="0" smtClean="0"/>
                        <a:t>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Branch </a:t>
                      </a:r>
                      <a:r>
                        <a:rPr lang="en-US" dirty="0" err="1" smtClean="0"/>
                        <a:t>misprediction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5-6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Local L3 cache 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40-75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12-40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Mutex</a:t>
                      </a:r>
                      <a:r>
                        <a:rPr lang="en-US" dirty="0" smtClean="0"/>
                        <a:t> lock/unlock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Remote L3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100-300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30-100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Local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Remote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100-300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Send 1KB</a:t>
                      </a:r>
                      <a:r>
                        <a:rPr lang="en-US" baseline="0" dirty="0" smtClean="0"/>
                        <a:t> over FDR </a:t>
                      </a:r>
                      <a:r>
                        <a:rPr lang="en-US" dirty="0" smtClean="0"/>
                        <a:t>InfiniBand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Send 1KB over 1GB Ethernet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20000 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92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schema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85283"/>
            <a:ext cx="8229600" cy="3079622"/>
          </a:xfrm>
        </p:spPr>
      </p:pic>
    </p:spTree>
    <p:extLst>
      <p:ext uri="{BB962C8B-B14F-4D97-AF65-F5344CB8AC3E}">
        <p14:creationId xmlns:p14="http://schemas.microsoft.com/office/powerpoint/2010/main" val="49687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schema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26672" y="672302"/>
            <a:ext cx="5458608" cy="6912768"/>
          </a:xfrm>
        </p:spPr>
      </p:pic>
    </p:spTree>
    <p:extLst>
      <p:ext uri="{BB962C8B-B14F-4D97-AF65-F5344CB8AC3E}">
        <p14:creationId xmlns:p14="http://schemas.microsoft.com/office/powerpoint/2010/main" val="400687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– 1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806081"/>
          </a:xfrm>
        </p:spPr>
        <p:txBody>
          <a:bodyPr/>
          <a:lstStyle/>
          <a:p>
            <a:r>
              <a:rPr lang="en-US" dirty="0" smtClean="0"/>
              <a:t>Distributed systems</a:t>
            </a:r>
          </a:p>
          <a:p>
            <a:pPr lvl="1"/>
            <a:r>
              <a:rPr lang="en-US" dirty="0" smtClean="0"/>
              <a:t>Host/node/system</a:t>
            </a:r>
          </a:p>
          <a:p>
            <a:pPr lvl="2"/>
            <a:r>
              <a:rPr lang="en-US" dirty="0" smtClean="0"/>
              <a:t>One computer</a:t>
            </a:r>
          </a:p>
          <a:p>
            <a:pPr lvl="1"/>
            <a:r>
              <a:rPr lang="en-US" dirty="0" smtClean="0"/>
              <a:t>Cluster</a:t>
            </a:r>
          </a:p>
          <a:p>
            <a:pPr lvl="2"/>
            <a:r>
              <a:rPr lang="en-US" dirty="0" smtClean="0"/>
              <a:t>A set of nodes connected together by a network</a:t>
            </a:r>
          </a:p>
          <a:p>
            <a:pPr lvl="2"/>
            <a:r>
              <a:rPr lang="en-US" dirty="0" smtClean="0"/>
              <a:t>Usually homogenous</a:t>
            </a:r>
          </a:p>
          <a:p>
            <a:pPr lvl="1"/>
            <a:r>
              <a:rPr lang="en-US" dirty="0" smtClean="0"/>
              <a:t>Grid</a:t>
            </a:r>
          </a:p>
          <a:p>
            <a:pPr lvl="2"/>
            <a:r>
              <a:rPr lang="en-US" dirty="0" smtClean="0"/>
              <a:t>A set of clusters connected by internet</a:t>
            </a:r>
          </a:p>
          <a:p>
            <a:pPr lvl="3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–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One system</a:t>
            </a:r>
          </a:p>
          <a:p>
            <a:pPr lvl="1"/>
            <a:r>
              <a:rPr lang="en-US" dirty="0" smtClean="0"/>
              <a:t>Socket/package</a:t>
            </a:r>
          </a:p>
          <a:p>
            <a:pPr lvl="2"/>
            <a:r>
              <a:rPr lang="en-US" dirty="0" smtClean="0"/>
              <a:t>Physical CPU</a:t>
            </a:r>
          </a:p>
          <a:p>
            <a:pPr lvl="2"/>
            <a:r>
              <a:rPr lang="en-US" dirty="0" smtClean="0"/>
              <a:t>Multiple sockets connected together by a high-speed connection</a:t>
            </a:r>
          </a:p>
          <a:p>
            <a:pPr lvl="2"/>
            <a:r>
              <a:rPr lang="en-US" dirty="0" smtClean="0"/>
              <a:t>Cache hierarchy</a:t>
            </a:r>
          </a:p>
          <a:p>
            <a:pPr lvl="2"/>
            <a:r>
              <a:rPr lang="en-US" dirty="0" smtClean="0"/>
              <a:t>Cores</a:t>
            </a:r>
          </a:p>
          <a:p>
            <a:pPr lvl="1"/>
            <a:r>
              <a:rPr lang="en-US" dirty="0" smtClean="0"/>
              <a:t>NUMA node</a:t>
            </a:r>
          </a:p>
          <a:p>
            <a:pPr lvl="2"/>
            <a:r>
              <a:rPr lang="en-US" dirty="0" smtClean="0"/>
              <a:t>Main memory</a:t>
            </a:r>
          </a:p>
          <a:p>
            <a:pPr lvl="2"/>
            <a:r>
              <a:rPr lang="en-US" dirty="0" smtClean="0"/>
              <a:t>Can contain processing units</a:t>
            </a:r>
          </a:p>
          <a:p>
            <a:pPr lvl="1"/>
            <a:r>
              <a:rPr lang="en-US" dirty="0" smtClean="0"/>
              <a:t>Core</a:t>
            </a:r>
          </a:p>
          <a:p>
            <a:pPr lvl="2"/>
            <a:r>
              <a:rPr lang="en-US" dirty="0" smtClean="0"/>
              <a:t>Owns execution units</a:t>
            </a:r>
          </a:p>
          <a:p>
            <a:pPr lvl="2"/>
            <a:r>
              <a:rPr lang="en-US" dirty="0" smtClean="0"/>
              <a:t>Shared registers</a:t>
            </a:r>
          </a:p>
          <a:p>
            <a:pPr lvl="2"/>
            <a:r>
              <a:rPr lang="en-US" dirty="0" smtClean="0"/>
              <a:t>Contains logical CPUs</a:t>
            </a:r>
          </a:p>
          <a:p>
            <a:pPr lvl="1"/>
            <a:r>
              <a:rPr lang="en-US" dirty="0" smtClean="0"/>
              <a:t>Logical CPU/thread</a:t>
            </a:r>
          </a:p>
          <a:p>
            <a:pPr lvl="2"/>
            <a:r>
              <a:rPr lang="en-US" dirty="0" smtClean="0"/>
              <a:t>Processing unit</a:t>
            </a:r>
          </a:p>
          <a:p>
            <a:pPr lvl="2"/>
            <a:r>
              <a:rPr lang="en-US" dirty="0" smtClean="0"/>
              <a:t>Executes instructions</a:t>
            </a:r>
          </a:p>
          <a:p>
            <a:pPr lvl="2"/>
            <a:r>
              <a:rPr lang="en-US" dirty="0" smtClean="0"/>
              <a:t>Private registers</a:t>
            </a:r>
          </a:p>
          <a:p>
            <a:pPr lvl="2"/>
            <a:r>
              <a:rPr lang="en-US" dirty="0" smtClean="0"/>
              <a:t>Hyper-threading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63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NUMA system – 4S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770046" y="2924944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115616" y="2276872"/>
            <a:ext cx="1008112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MEM0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770046" y="4725144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CPU3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132990" y="4729698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CPU2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132990" y="2924944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789134" y="5373196"/>
            <a:ext cx="1008112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MEM2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113862" y="5376614"/>
            <a:ext cx="1008112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MEM3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789134" y="2276872"/>
            <a:ext cx="1008112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MEM1</a:t>
            </a:r>
          </a:p>
        </p:txBody>
      </p:sp>
      <p:cxnSp>
        <p:nvCxnSpPr>
          <p:cNvPr id="14" name="Straight Connector 13"/>
          <p:cNvCxnSpPr>
            <a:stCxn id="4" idx="3"/>
            <a:endCxn id="9" idx="1"/>
          </p:cNvCxnSpPr>
          <p:nvPr/>
        </p:nvCxnSpPr>
        <p:spPr bwMode="auto">
          <a:xfrm>
            <a:off x="3778158" y="3248980"/>
            <a:ext cx="13548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4" idx="2"/>
            <a:endCxn id="7" idx="0"/>
          </p:cNvCxnSpPr>
          <p:nvPr/>
        </p:nvCxnSpPr>
        <p:spPr bwMode="auto">
          <a:xfrm>
            <a:off x="3274102" y="3573016"/>
            <a:ext cx="0" cy="11521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9" idx="2"/>
            <a:endCxn id="8" idx="0"/>
          </p:cNvCxnSpPr>
          <p:nvPr/>
        </p:nvCxnSpPr>
        <p:spPr bwMode="auto">
          <a:xfrm>
            <a:off x="5637046" y="3573016"/>
            <a:ext cx="0" cy="11566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3"/>
            <a:endCxn id="8" idx="1"/>
          </p:cNvCxnSpPr>
          <p:nvPr/>
        </p:nvCxnSpPr>
        <p:spPr bwMode="auto">
          <a:xfrm>
            <a:off x="3778158" y="5049180"/>
            <a:ext cx="1354832" cy="45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4" idx="1"/>
            <a:endCxn id="6" idx="3"/>
          </p:cNvCxnSpPr>
          <p:nvPr/>
        </p:nvCxnSpPr>
        <p:spPr bwMode="auto">
          <a:xfrm flipH="1" flipV="1">
            <a:off x="2123728" y="2600908"/>
            <a:ext cx="646318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9" idx="3"/>
            <a:endCxn id="12" idx="1"/>
          </p:cNvCxnSpPr>
          <p:nvPr/>
        </p:nvCxnSpPr>
        <p:spPr bwMode="auto">
          <a:xfrm flipV="1">
            <a:off x="6141102" y="2600908"/>
            <a:ext cx="648032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8" idx="3"/>
            <a:endCxn id="10" idx="1"/>
          </p:cNvCxnSpPr>
          <p:nvPr/>
        </p:nvCxnSpPr>
        <p:spPr bwMode="auto">
          <a:xfrm>
            <a:off x="6141102" y="5053734"/>
            <a:ext cx="648032" cy="6434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7" idx="1"/>
            <a:endCxn id="11" idx="3"/>
          </p:cNvCxnSpPr>
          <p:nvPr/>
        </p:nvCxnSpPr>
        <p:spPr bwMode="auto">
          <a:xfrm flipH="1">
            <a:off x="2121974" y="5049180"/>
            <a:ext cx="648072" cy="6514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201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NUMA system – </a:t>
            </a:r>
            <a:r>
              <a:rPr lang="en-US" dirty="0" smtClean="0"/>
              <a:t>8S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043608" y="2191585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43608" y="5157192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CPU3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364088" y="5157192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364088" y="2191585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CPU1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1043608" y="3674388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CPU7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3203848" y="5157192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CPU6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364088" y="3674388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CPU5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203848" y="2191585"/>
            <a:ext cx="1008112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CPU4</a:t>
            </a:r>
          </a:p>
        </p:txBody>
      </p:sp>
      <p:cxnSp>
        <p:nvCxnSpPr>
          <p:cNvPr id="49" name="Straight Connector 48"/>
          <p:cNvCxnSpPr>
            <a:stCxn id="4" idx="3"/>
            <a:endCxn id="47" idx="1"/>
          </p:cNvCxnSpPr>
          <p:nvPr/>
        </p:nvCxnSpPr>
        <p:spPr bwMode="auto">
          <a:xfrm>
            <a:off x="2051720" y="2515621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47" idx="3"/>
            <a:endCxn id="8" idx="1"/>
          </p:cNvCxnSpPr>
          <p:nvPr/>
        </p:nvCxnSpPr>
        <p:spPr bwMode="auto">
          <a:xfrm>
            <a:off x="4211960" y="2515621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6" idx="3"/>
            <a:endCxn id="45" idx="1"/>
          </p:cNvCxnSpPr>
          <p:nvPr/>
        </p:nvCxnSpPr>
        <p:spPr bwMode="auto">
          <a:xfrm>
            <a:off x="2051720" y="5481228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45" idx="3"/>
            <a:endCxn id="7" idx="1"/>
          </p:cNvCxnSpPr>
          <p:nvPr/>
        </p:nvCxnSpPr>
        <p:spPr bwMode="auto">
          <a:xfrm>
            <a:off x="4211960" y="5481228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8" idx="2"/>
            <a:endCxn id="46" idx="0"/>
          </p:cNvCxnSpPr>
          <p:nvPr/>
        </p:nvCxnSpPr>
        <p:spPr bwMode="auto">
          <a:xfrm>
            <a:off x="5868144" y="2839657"/>
            <a:ext cx="0" cy="834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46" idx="2"/>
            <a:endCxn id="7" idx="0"/>
          </p:cNvCxnSpPr>
          <p:nvPr/>
        </p:nvCxnSpPr>
        <p:spPr bwMode="auto">
          <a:xfrm>
            <a:off x="5868144" y="4322460"/>
            <a:ext cx="0" cy="8347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stCxn id="4" idx="2"/>
            <a:endCxn id="44" idx="0"/>
          </p:cNvCxnSpPr>
          <p:nvPr/>
        </p:nvCxnSpPr>
        <p:spPr bwMode="auto">
          <a:xfrm>
            <a:off x="1547664" y="2839657"/>
            <a:ext cx="0" cy="834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stCxn id="44" idx="2"/>
            <a:endCxn id="6" idx="0"/>
          </p:cNvCxnSpPr>
          <p:nvPr/>
        </p:nvCxnSpPr>
        <p:spPr bwMode="auto">
          <a:xfrm>
            <a:off x="1547664" y="4322460"/>
            <a:ext cx="0" cy="8347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47" idx="2"/>
            <a:endCxn id="45" idx="0"/>
          </p:cNvCxnSpPr>
          <p:nvPr/>
        </p:nvCxnSpPr>
        <p:spPr bwMode="auto">
          <a:xfrm>
            <a:off x="3707904" y="2839657"/>
            <a:ext cx="0" cy="2317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stCxn id="44" idx="3"/>
            <a:endCxn id="46" idx="1"/>
          </p:cNvCxnSpPr>
          <p:nvPr/>
        </p:nvCxnSpPr>
        <p:spPr bwMode="auto">
          <a:xfrm>
            <a:off x="2051720" y="3998424"/>
            <a:ext cx="33123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467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NUMA – physical memory </a:t>
            </a:r>
            <a:br>
              <a:rPr lang="en-US" dirty="0" smtClean="0"/>
            </a:br>
            <a:r>
              <a:rPr lang="en-US" dirty="0" smtClean="0"/>
              <a:t>layout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Block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Interleaving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11560" y="2292350"/>
            <a:ext cx="1800200" cy="10646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NODE0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11560" y="3356992"/>
            <a:ext cx="1800200" cy="10646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NODE1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11560" y="4421634"/>
            <a:ext cx="1800200" cy="10646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NODE2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11560" y="5486276"/>
            <a:ext cx="1800200" cy="10671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NODE3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697760" y="2292350"/>
            <a:ext cx="1800200" cy="27255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697760" y="2557648"/>
            <a:ext cx="1800200" cy="272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697760" y="2830202"/>
            <a:ext cx="1800200" cy="2652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697760" y="3095500"/>
            <a:ext cx="1800200" cy="261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697760" y="3358727"/>
            <a:ext cx="1800200" cy="27255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697760" y="3624025"/>
            <a:ext cx="1800200" cy="272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697760" y="3896579"/>
            <a:ext cx="1800200" cy="2652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697760" y="4161877"/>
            <a:ext cx="1800200" cy="261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697760" y="4416113"/>
            <a:ext cx="1800200" cy="27255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697760" y="4681411"/>
            <a:ext cx="1800200" cy="272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697760" y="4953965"/>
            <a:ext cx="1800200" cy="2652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697760" y="5219263"/>
            <a:ext cx="1800200" cy="261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697760" y="5480755"/>
            <a:ext cx="1800200" cy="27255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697760" y="5746053"/>
            <a:ext cx="1800200" cy="272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697760" y="6018607"/>
            <a:ext cx="1800200" cy="2652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697760" y="6283905"/>
            <a:ext cx="1800200" cy="261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81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Simplified package architecture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7200" y="1844824"/>
            <a:ext cx="1594520" cy="2880320"/>
            <a:chOff x="457200" y="1628800"/>
            <a:chExt cx="1594520" cy="288032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57200" y="1628800"/>
              <a:ext cx="1594520" cy="288032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CORE 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55576" y="1844824"/>
              <a:ext cx="504056" cy="43204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T0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259632" y="1844824"/>
              <a:ext cx="504056" cy="43204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T4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55576" y="2276872"/>
              <a:ext cx="1008112" cy="43204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EU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755576" y="2708920"/>
              <a:ext cx="1008112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L1I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55576" y="3068960"/>
              <a:ext cx="1008112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L1D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55576" y="3429000"/>
              <a:ext cx="1008112" cy="64807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529118" y="1842088"/>
            <a:ext cx="1594520" cy="2880320"/>
            <a:chOff x="457200" y="1628800"/>
            <a:chExt cx="1594520" cy="288032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57200" y="1628800"/>
              <a:ext cx="1594520" cy="288032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CORE 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55576" y="1844824"/>
              <a:ext cx="504056" cy="43204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259632" y="1844824"/>
              <a:ext cx="504056" cy="43204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T5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55576" y="2276872"/>
              <a:ext cx="1008112" cy="43204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EU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55576" y="2708920"/>
              <a:ext cx="1008112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L1I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55576" y="3068960"/>
              <a:ext cx="1008112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L1D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55576" y="3429000"/>
              <a:ext cx="1008112" cy="64807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601036" y="1849686"/>
            <a:ext cx="1594520" cy="2880320"/>
            <a:chOff x="457200" y="1628800"/>
            <a:chExt cx="1594520" cy="288032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457200" y="1628800"/>
              <a:ext cx="1594520" cy="288032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CORE 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55576" y="1844824"/>
              <a:ext cx="504056" cy="43204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T2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259632" y="1844824"/>
              <a:ext cx="504056" cy="43204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T6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755576" y="2276872"/>
              <a:ext cx="1008112" cy="43204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EU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755576" y="2708920"/>
              <a:ext cx="1008112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L1I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55576" y="3068960"/>
              <a:ext cx="1008112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L1D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755576" y="3429000"/>
              <a:ext cx="1008112" cy="64807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672954" y="1849686"/>
            <a:ext cx="1594520" cy="2880320"/>
            <a:chOff x="457200" y="1628800"/>
            <a:chExt cx="1594520" cy="288032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457200" y="1628800"/>
              <a:ext cx="1594520" cy="288032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CORE 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55576" y="1844824"/>
              <a:ext cx="504056" cy="43204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T3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259632" y="1844824"/>
              <a:ext cx="504056" cy="43204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T7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55576" y="2276872"/>
              <a:ext cx="1008112" cy="43204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EU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55576" y="2708920"/>
              <a:ext cx="1008112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L1I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55576" y="3068960"/>
              <a:ext cx="1008112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L1D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55576" y="3429000"/>
              <a:ext cx="1008112" cy="64807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2" name="Rectangle 41"/>
          <p:cNvSpPr/>
          <p:nvPr/>
        </p:nvSpPr>
        <p:spPr bwMode="auto">
          <a:xfrm>
            <a:off x="457200" y="4946030"/>
            <a:ext cx="7810274" cy="8640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L3/LLC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323528" y="1700808"/>
            <a:ext cx="8064896" cy="46085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Package</a:t>
            </a:r>
          </a:p>
        </p:txBody>
      </p:sp>
    </p:spTree>
    <p:extLst>
      <p:ext uri="{BB962C8B-B14F-4D97-AF65-F5344CB8AC3E}">
        <p14:creationId xmlns:p14="http://schemas.microsoft.com/office/powerpoint/2010/main" val="10717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Cache line</a:t>
            </a:r>
          </a:p>
          <a:p>
            <a:pPr lvl="1"/>
            <a:r>
              <a:rPr lang="en-US" dirty="0" smtClean="0"/>
              <a:t>Data transferred between memory and cache in atomic blocks</a:t>
            </a:r>
          </a:p>
          <a:p>
            <a:pPr lvl="2"/>
            <a:r>
              <a:rPr lang="en-US" dirty="0" smtClean="0"/>
              <a:t>64B</a:t>
            </a:r>
          </a:p>
          <a:p>
            <a:r>
              <a:rPr lang="en-US" dirty="0" smtClean="0"/>
              <a:t>Cache hit</a:t>
            </a:r>
          </a:p>
          <a:p>
            <a:pPr lvl="1"/>
            <a:r>
              <a:rPr lang="en-US" dirty="0" smtClean="0"/>
              <a:t>Data load/store from/to a cache</a:t>
            </a:r>
          </a:p>
          <a:p>
            <a:r>
              <a:rPr lang="en-US" dirty="0" smtClean="0"/>
              <a:t>Cache line load</a:t>
            </a:r>
          </a:p>
          <a:p>
            <a:pPr lvl="1"/>
            <a:r>
              <a:rPr lang="en-US" dirty="0" smtClean="0"/>
              <a:t>Cache line read from main memory</a:t>
            </a:r>
          </a:p>
          <a:p>
            <a:r>
              <a:rPr lang="en-US" dirty="0" smtClean="0"/>
              <a:t>Cache line flush</a:t>
            </a:r>
          </a:p>
          <a:p>
            <a:pPr lvl="1"/>
            <a:r>
              <a:rPr lang="en-US" dirty="0" smtClean="0"/>
              <a:t>Cache line stored to main memory</a:t>
            </a:r>
          </a:p>
          <a:p>
            <a:r>
              <a:rPr lang="en-US" dirty="0" smtClean="0"/>
              <a:t>Cache miss</a:t>
            </a:r>
          </a:p>
          <a:p>
            <a:pPr lvl="1"/>
            <a:r>
              <a:rPr lang="en-US" dirty="0" smtClean="0"/>
              <a:t>A cache line is selected for eviction</a:t>
            </a:r>
          </a:p>
          <a:p>
            <a:pPr lvl="1"/>
            <a:r>
              <a:rPr lang="en-US" dirty="0" smtClean="0"/>
              <a:t>If it is modified, cache line will be flushed</a:t>
            </a:r>
          </a:p>
          <a:p>
            <a:pPr lvl="1"/>
            <a:r>
              <a:rPr lang="en-US" dirty="0" smtClean="0"/>
              <a:t>The cache line is loaded</a:t>
            </a:r>
          </a:p>
          <a:p>
            <a:r>
              <a:rPr lang="en-US" dirty="0" smtClean="0"/>
              <a:t>False sharing</a:t>
            </a:r>
          </a:p>
          <a:p>
            <a:pPr lvl="1"/>
            <a:r>
              <a:rPr lang="en-US" dirty="0" smtClean="0"/>
              <a:t>Private data of different threads in the same cache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1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coherency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Coherency inside the package</a:t>
            </a:r>
          </a:p>
          <a:p>
            <a:pPr lvl="1"/>
            <a:r>
              <a:rPr lang="en-US" dirty="0" smtClean="0"/>
              <a:t>Inclusive x exclusive caches</a:t>
            </a:r>
          </a:p>
          <a:p>
            <a:r>
              <a:rPr lang="en-US" dirty="0" smtClean="0"/>
              <a:t>Coherency between packages</a:t>
            </a:r>
          </a:p>
          <a:p>
            <a:pPr lvl="1"/>
            <a:r>
              <a:rPr lang="en-US" dirty="0" err="1" smtClean="0"/>
              <a:t>ccNUMA</a:t>
            </a:r>
            <a:endParaRPr lang="en-US" dirty="0" smtClean="0"/>
          </a:p>
          <a:p>
            <a:pPr lvl="1"/>
            <a:r>
              <a:rPr lang="en-US" dirty="0" smtClean="0"/>
              <a:t>MESI protocol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odified, 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xclusive,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hared, and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nvalid</a:t>
            </a:r>
          </a:p>
          <a:p>
            <a:pPr lvl="2"/>
            <a:r>
              <a:rPr lang="en-US" dirty="0" smtClean="0"/>
              <a:t>Snooping</a:t>
            </a:r>
          </a:p>
          <a:p>
            <a:r>
              <a:rPr lang="en-US" dirty="0" smtClean="0"/>
              <a:t>Cache line ping-pong</a:t>
            </a:r>
          </a:p>
          <a:p>
            <a:pPr lvl="1"/>
            <a:r>
              <a:rPr lang="en-US" dirty="0" smtClean="0"/>
              <a:t>Moving cache line among caches/packages in rapid succession</a:t>
            </a:r>
          </a:p>
        </p:txBody>
      </p:sp>
    </p:spTree>
    <p:extLst>
      <p:ext uri="{BB962C8B-B14F-4D97-AF65-F5344CB8AC3E}">
        <p14:creationId xmlns:p14="http://schemas.microsoft.com/office/powerpoint/2010/main" val="27196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uba">
  <a:themeElements>
    <a:clrScheme name="1_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9472</TotalTime>
  <Words>351</Words>
  <Application>Microsoft Office PowerPoint</Application>
  <PresentationFormat>On-screen Show (4:3)</PresentationFormat>
  <Paragraphs>163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Wingdings</vt:lpstr>
      <vt:lpstr>1_Kuba</vt:lpstr>
      <vt:lpstr>System architecture</vt:lpstr>
      <vt:lpstr>Terminology – 1</vt:lpstr>
      <vt:lpstr>Terminology – 2</vt:lpstr>
      <vt:lpstr>NUMA system – 4S</vt:lpstr>
      <vt:lpstr>NUMA system – 8S</vt:lpstr>
      <vt:lpstr>NUMA – physical memory  layout</vt:lpstr>
      <vt:lpstr>Simplified package architecture</vt:lpstr>
      <vt:lpstr>Cache terminology</vt:lpstr>
      <vt:lpstr>Cache coherency</vt:lpstr>
      <vt:lpstr>MESI protocol</vt:lpstr>
      <vt:lpstr>Latencies</vt:lpstr>
      <vt:lpstr>Package schema</vt:lpstr>
      <vt:lpstr>Core schema</vt:lpstr>
    </vt:vector>
  </TitlesOfParts>
  <Company>KSI, 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Programovani v asembleru 1</dc:title>
  <dc:creator>Jakub Yaghob</dc:creator>
  <cp:lastModifiedBy>Jakub Yaghob</cp:lastModifiedBy>
  <cp:revision>359</cp:revision>
  <cp:lastPrinted>1601-01-01T00:00:00Z</cp:lastPrinted>
  <dcterms:created xsi:type="dcterms:W3CDTF">2003-09-28T21:26:58Z</dcterms:created>
  <dcterms:modified xsi:type="dcterms:W3CDTF">2018-02-20T10:13:50Z</dcterms:modified>
</cp:coreProperties>
</file>