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6" r:id="rId2"/>
    <p:sldId id="269" r:id="rId3"/>
    <p:sldId id="270" r:id="rId4"/>
    <p:sldId id="273" r:id="rId5"/>
    <p:sldId id="271" r:id="rId6"/>
    <p:sldId id="272" r:id="rId7"/>
    <p:sldId id="274" r:id="rId8"/>
    <p:sldId id="264" r:id="rId9"/>
    <p:sldId id="275" r:id="rId10"/>
    <p:sldId id="276" r:id="rId11"/>
    <p:sldId id="268" r:id="rId12"/>
    <p:sldId id="266" r:id="rId13"/>
    <p:sldId id="267" r:id="rId14"/>
    <p:sldId id="277" r:id="rId15"/>
    <p:sldId id="278" r:id="rId16"/>
    <p:sldId id="279" r:id="rId17"/>
    <p:sldId id="265" r:id="rId18"/>
    <p:sldId id="263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B832"/>
    <a:srgbClr val="83C937"/>
    <a:srgbClr val="E69400"/>
    <a:srgbClr val="934757"/>
    <a:srgbClr val="823E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9" autoAdjust="0"/>
    <p:restoredTop sz="83084" autoAdjust="0"/>
  </p:normalViewPr>
  <p:slideViewPr>
    <p:cSldViewPr>
      <p:cViewPr varScale="1">
        <p:scale>
          <a:sx n="96" d="100"/>
          <a:sy n="96" d="100"/>
        </p:scale>
        <p:origin x="204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A62FB9-24EC-482A-A27C-5C03C0816037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C869DF-6110-41A2-A008-13AD35443C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3465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3091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https://docs.microsoft.com/en-us/dotnet/standard/parallel-programming/dataflow-task-parallel-library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80601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https://docs.microsoft.com/en-us/dotnet/standard/parallel-programming/walkthrough-creating-a-custom-dataflow-block-type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54377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https://docs.microsoft.com/en-us/dotnet/standard/parallel-programming/introduction-to-plinq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93161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Source:</a:t>
            </a:r>
            <a:r>
              <a:rPr lang="en-US" baseline="0" dirty="0" smtClean="0"/>
              <a:t> https://docs.microsoft.com/en-us/dotnet/standard/parallel-programming/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76057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https://docs.microsoft.com/en-us/dotnet/api/system.threading.thread?view=netframework-4.8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65185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https://docs.microsoft.com/en-us/dotnet/csharp/language-reference/keywords/lock-statement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3273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https://docs.microsoft.com/en-us/dotnet/api/system.threading?view=netframework-4.8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36991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https://docs.microsoft.com/en-us/dotnet/api/system.threading.tasks.parallel?view=netcore-3.1</a:t>
            </a:r>
          </a:p>
          <a:p>
            <a:r>
              <a:rPr lang="en-US" dirty="0" smtClean="0"/>
              <a:t>https://docs.microsoft.com/en-us/dotnet/standard/parallel-programming/custom-partitioners-for-plinq-and-tpl?view=netcore-3.1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50390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https://docs.microsoft.com/en-us/dotnet/api/system.threading.tasks.task?view=netframework-4.8#Instant</a:t>
            </a:r>
          </a:p>
          <a:p>
            <a:r>
              <a:rPr lang="en-US" dirty="0" err="1" smtClean="0"/>
              <a:t>Task.Factory.StartNew</a:t>
            </a:r>
            <a:r>
              <a:rPr lang="en-US" dirty="0" smtClean="0"/>
              <a:t>() is older,</a:t>
            </a:r>
            <a:r>
              <a:rPr lang="en-US" baseline="0" dirty="0" smtClean="0"/>
              <a:t> Run method is preferred.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07596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https://docs.microsoft.com/en-us/dotnet/api/system.threading.tasks.taskscheduler?view=netframework-4.8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0526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https://docs.microsoft.com/en-us/dotnet/csharp/programming-guide/concepts/async/</a:t>
            </a:r>
          </a:p>
          <a:p>
            <a:r>
              <a:rPr lang="en-US" dirty="0" smtClean="0"/>
              <a:t>https://docs.microsoft.com/en-us/dotnet/csharp/language-reference/keywords/async</a:t>
            </a:r>
          </a:p>
          <a:p>
            <a:r>
              <a:rPr lang="en-US" dirty="0" smtClean="0"/>
              <a:t>https://docs.microsoft.com/en-us/dotnet/csharp/language-reference/operators/await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9305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nic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8. 3. 2021</a:t>
            </a:r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cs-CZ" smtClean="0"/>
              <a:t>by Martin Kruliš (v1.0)</a:t>
            </a:r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2BA717-4DED-4A38-BDE4-30D0F0A142D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8. 3. 2021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(v1.0)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8. 3. 2021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(v1.0)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dirty="0" smtClean="0"/>
              <a:t>Kliknutím lze upravit styly předlohy textu.</a:t>
            </a:r>
          </a:p>
          <a:p>
            <a:pPr lvl="1" eaLnBrk="1" latinLnBrk="0" hangingPunct="1"/>
            <a:r>
              <a:rPr lang="cs-CZ" dirty="0" smtClean="0"/>
              <a:t>Druhá úroveň</a:t>
            </a:r>
          </a:p>
          <a:p>
            <a:pPr lvl="2" eaLnBrk="1" latinLnBrk="0" hangingPunct="1"/>
            <a:r>
              <a:rPr lang="cs-CZ" dirty="0" smtClean="0"/>
              <a:t>Třetí úroveň</a:t>
            </a:r>
          </a:p>
          <a:p>
            <a:pPr lvl="3" eaLnBrk="1" latinLnBrk="0" hangingPunct="1"/>
            <a:r>
              <a:rPr lang="cs-CZ" dirty="0" smtClean="0"/>
              <a:t>Čtvrtá úroveň</a:t>
            </a:r>
          </a:p>
          <a:p>
            <a:pPr lvl="4" eaLnBrk="1" latinLnBrk="0" hangingPunct="1"/>
            <a:r>
              <a:rPr lang="cs-CZ" dirty="0" smtClean="0"/>
              <a:t>Pátá úroveň</a:t>
            </a:r>
            <a:endParaRPr kumimoji="0"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8. 3. 2021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(v1.0)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8. 3. 2021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(v1.0)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8. 3. 2021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(v1.0)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8. 3. 2021</a:t>
            </a: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(v1.0)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8. 3. 2021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(v1.0)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8. 3. 2021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(v1.0)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r>
              <a:rPr lang="en-US" smtClean="0"/>
              <a:t>8. 3. 2021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(v1.0)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8. 3. 2021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cs-CZ" smtClean="0"/>
              <a:t>by Martin Kruliš (v1.0)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52BA717-4DED-4A38-BDE4-30D0F0A142DB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nice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nic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8. 3. 2021</a:t>
            </a:r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cs-CZ" smtClean="0"/>
              <a:t>by Martin Kruliš (v1.0)</a:t>
            </a: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52BA717-4DED-4A38-BDE4-30D0F0A142D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1752601"/>
            <a:ext cx="7918648" cy="182976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Everyday Parallel Programming in C# and .NET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Martin </a:t>
            </a:r>
            <a:r>
              <a:rPr lang="en-US" dirty="0" err="1" smtClean="0"/>
              <a:t>Kruli</a:t>
            </a:r>
            <a:r>
              <a:rPr lang="cs-CZ" dirty="0" smtClean="0"/>
              <a:t>š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8. 3. 2021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(v1.0)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189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363272" cy="4525963"/>
          </a:xfrm>
        </p:spPr>
        <p:txBody>
          <a:bodyPr/>
          <a:lstStyle/>
          <a:p>
            <a:r>
              <a:rPr lang="en-US" dirty="0" smtClean="0"/>
              <a:t>Task Scheduling</a:t>
            </a:r>
          </a:p>
          <a:p>
            <a:pPr lvl="1"/>
            <a:r>
              <a:rPr lang="en-US" dirty="0" smtClean="0"/>
              <a:t>Global queue + Local Queues (similar to TBB)</a:t>
            </a:r>
          </a:p>
          <a:p>
            <a:pPr lvl="1"/>
            <a:r>
              <a:rPr lang="en-US" dirty="0" smtClean="0"/>
              <a:t>Employs work stealing for load balancing</a:t>
            </a:r>
          </a:p>
          <a:p>
            <a:pPr lvl="1"/>
            <a:r>
              <a:rPr lang="en-US" dirty="0" smtClean="0"/>
              <a:t>Task </a:t>
            </a:r>
            <a:r>
              <a:rPr lang="en-US" dirty="0" err="1" smtClean="0"/>
              <a:t>inlining</a:t>
            </a:r>
            <a:r>
              <a:rPr lang="en-US" dirty="0" smtClean="0"/>
              <a:t> (sync. execution in waiting thread)</a:t>
            </a: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TaskScheduler</a:t>
            </a:r>
            <a:r>
              <a:rPr lang="en-US" dirty="0" smtClean="0"/>
              <a:t> class</a:t>
            </a:r>
          </a:p>
          <a:p>
            <a:pPr lvl="2"/>
            <a:r>
              <a:rPr lang="en-US" dirty="0" smtClean="0"/>
              <a:t>Some actions may be given scheduler</a:t>
            </a:r>
          </a:p>
          <a:p>
            <a:pPr lvl="3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Start()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ContinueWith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, …</a:t>
            </a:r>
          </a:p>
          <a:p>
            <a:pPr lvl="2"/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TaskScheduler.FromCurrentSynchronizationContext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r>
              <a:rPr lang="en-US" dirty="0" smtClean="0"/>
              <a:t>Returns scheduler related to </a:t>
            </a:r>
            <a:r>
              <a:rPr lang="en-US" dirty="0"/>
              <a:t>sync. context </a:t>
            </a:r>
            <a:r>
              <a:rPr lang="en-US" dirty="0" smtClean="0"/>
              <a:t>of current thread</a:t>
            </a:r>
          </a:p>
          <a:p>
            <a:pPr lvl="3"/>
            <a:r>
              <a:rPr lang="en-US" dirty="0" smtClean="0"/>
              <a:t>Very useful for UI (</a:t>
            </a:r>
            <a:r>
              <a:rPr lang="en-US" dirty="0" err="1" smtClean="0"/>
              <a:t>WinForms</a:t>
            </a:r>
            <a:r>
              <a:rPr lang="en-US" dirty="0" smtClean="0"/>
              <a:t>, WPF) – allows a specific task to be executed in the main thread (to operate UI controls)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8. 3. 2021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(v1.0)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10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9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/>
          <a:lstStyle/>
          <a:p>
            <a:r>
              <a:rPr lang="en-US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System.Collections.Concurrent</a:t>
            </a:r>
            <a:r>
              <a:rPr lang="en-US" dirty="0" smtClean="0"/>
              <a:t> namespace</a:t>
            </a: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ConcurrentBag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&lt;T&gt;</a:t>
            </a:r>
            <a:endParaRPr lang="en-US" dirty="0" smtClean="0"/>
          </a:p>
          <a:p>
            <a:pPr lvl="2"/>
            <a:r>
              <a:rPr lang="en-US" dirty="0"/>
              <a:t>U</a:t>
            </a:r>
            <a:r>
              <a:rPr lang="en-US" dirty="0" smtClean="0"/>
              <a:t>nordered collection</a:t>
            </a: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ConcurrentDictionary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&lt;K,V&gt;</a:t>
            </a: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ConcurrentQueue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&lt;T&gt;</a:t>
            </a: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ConcurrentStack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&lt;T&gt;</a:t>
            </a: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BlockingCollection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&lt;T&gt;</a:t>
            </a:r>
            <a:endParaRPr lang="en-US" dirty="0" smtClean="0"/>
          </a:p>
          <a:p>
            <a:pPr lvl="2"/>
            <a:r>
              <a:rPr lang="en-US" dirty="0" smtClean="0"/>
              <a:t>Collection for producer/consumer problems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8. 3. 2021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(v1.0)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11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Concurrent Data </a:t>
            </a:r>
            <a:r>
              <a:rPr lang="en-US" dirty="0" smtClean="0"/>
              <a:t>Structures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68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Asynchronous functions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async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Task&lt;Res&gt; foo() { ... }</a:t>
            </a:r>
          </a:p>
          <a:p>
            <a:pPr lvl="1"/>
            <a:r>
              <a:rPr lang="en-US" dirty="0" smtClean="0"/>
              <a:t>Can be suspended in the middle (see await)</a:t>
            </a:r>
          </a:p>
          <a:p>
            <a:pPr lvl="1"/>
            <a:r>
              <a:rPr lang="en-US" dirty="0" smtClean="0"/>
              <a:t>Note that instead of result, it yields a task</a:t>
            </a:r>
          </a:p>
          <a:p>
            <a:pPr lvl="2"/>
            <a:endParaRPr lang="en-US" sz="1000" dirty="0" smtClean="0"/>
          </a:p>
          <a:p>
            <a:r>
              <a:rPr lang="en-US" dirty="0" smtClean="0"/>
              <a:t>Waiting for tasks</a:t>
            </a:r>
          </a:p>
          <a:p>
            <a:pPr marL="393192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somethingThatReturnsTask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393192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res =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await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Suspends the code until a result of a task become available (does not block the thread)</a:t>
            </a:r>
          </a:p>
          <a:p>
            <a:pPr lvl="1"/>
            <a:r>
              <a:rPr lang="en-US" dirty="0" smtClean="0"/>
              <a:t>Only </a:t>
            </a:r>
            <a:r>
              <a:rPr lang="en-US" dirty="0"/>
              <a:t>available in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async</a:t>
            </a:r>
            <a:r>
              <a:rPr lang="en-US" dirty="0"/>
              <a:t> </a:t>
            </a:r>
            <a:r>
              <a:rPr lang="en-US" dirty="0" smtClean="0"/>
              <a:t>functions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8. 3. 2021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(v1.0)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12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Asynchronous Programming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76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Dataflow</a:t>
            </a:r>
            <a:r>
              <a:rPr lang="en-US" dirty="0" smtClean="0"/>
              <a:t> class</a:t>
            </a:r>
          </a:p>
          <a:p>
            <a:pPr lvl="1"/>
            <a:r>
              <a:rPr lang="en-US" dirty="0" smtClean="0"/>
              <a:t>Data-passing pipeline-like parallel model</a:t>
            </a:r>
          </a:p>
          <a:p>
            <a:pPr lvl="1"/>
            <a:r>
              <a:rPr lang="en-US" dirty="0" smtClean="0"/>
              <a:t>Data are passed through the flow in </a:t>
            </a:r>
            <a:r>
              <a:rPr lang="en-US" i="1" dirty="0" smtClean="0"/>
              <a:t>messages</a:t>
            </a:r>
          </a:p>
          <a:p>
            <a:pPr lvl="1"/>
            <a:r>
              <a:rPr lang="en-US" i="1" dirty="0" smtClean="0"/>
              <a:t>Dataflow blocks</a:t>
            </a:r>
            <a:r>
              <a:rPr lang="en-US" dirty="0" smtClean="0"/>
              <a:t> – buffer and process the data</a:t>
            </a:r>
          </a:p>
          <a:p>
            <a:pPr lvl="2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ISourceBlock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TOut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dirty="0" smtClean="0"/>
              <a:t> - read-only</a:t>
            </a:r>
          </a:p>
          <a:p>
            <a:pPr lvl="2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ITargetBlock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TIn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dirty="0" smtClean="0"/>
              <a:t> - write-only</a:t>
            </a:r>
          </a:p>
          <a:p>
            <a:pPr lvl="2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IPropagatorBlock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TIn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TOut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dirty="0" smtClean="0"/>
              <a:t> - source &amp; target</a:t>
            </a:r>
          </a:p>
          <a:p>
            <a:pPr lvl="1"/>
            <a:r>
              <a:rPr lang="en-US" dirty="0" smtClean="0"/>
              <a:t>Blocks can be linked into pipelines or even graphs</a:t>
            </a:r>
          </a:p>
          <a:p>
            <a:pPr marL="630936" lvl="2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ISourceBlock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TOut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&gt;.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LinkTo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(target)</a:t>
            </a:r>
          </a:p>
          <a:p>
            <a:pPr lvl="2"/>
            <a:r>
              <a:rPr lang="en-US" dirty="0" smtClean="0"/>
              <a:t>Arbitrary number of links (0:N)</a:t>
            </a:r>
          </a:p>
          <a:p>
            <a:pPr lvl="2"/>
            <a:r>
              <a:rPr lang="en-US" dirty="0" smtClean="0"/>
              <a:t>Optionally may receive a filtering predicate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8. 3. 2021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(v1.0)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13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Dataflow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6094918" y="414090"/>
            <a:ext cx="2592288" cy="86409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Installed as separate </a:t>
            </a:r>
            <a:r>
              <a:rPr lang="en-US" dirty="0" err="1" smtClean="0"/>
              <a:t>NuGet</a:t>
            </a:r>
            <a:r>
              <a:rPr lang="en-US" dirty="0" smtClean="0"/>
              <a:t> package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19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363272" cy="4611968"/>
          </a:xfrm>
        </p:spPr>
        <p:txBody>
          <a:bodyPr>
            <a:noAutofit/>
          </a:bodyPr>
          <a:lstStyle/>
          <a:p>
            <a:r>
              <a:rPr lang="en-US" dirty="0" smtClean="0"/>
              <a:t>Programming Model</a:t>
            </a:r>
          </a:p>
          <a:p>
            <a:pPr lvl="1"/>
            <a:r>
              <a:rPr lang="en-US" dirty="0" smtClean="0"/>
              <a:t>Source block calls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OfferMessage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of target</a:t>
            </a:r>
          </a:p>
          <a:p>
            <a:pPr lvl="2"/>
            <a:r>
              <a:rPr lang="en-US" dirty="0" smtClean="0"/>
              <a:t>Message can be accepted, rejected, or postponed</a:t>
            </a:r>
          </a:p>
          <a:p>
            <a:pPr lvl="2"/>
            <a:r>
              <a:rPr lang="en-US" dirty="0" smtClean="0"/>
              <a:t>Postponed messages can be reserved for later</a:t>
            </a:r>
          </a:p>
          <a:p>
            <a:pPr marL="914400" lvl="3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ISourceBlock.ReserveMessage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 smtClean="0"/>
              <a:t>Reserved messages should be later processed</a:t>
            </a:r>
          </a:p>
          <a:p>
            <a:pPr marL="914400" lvl="3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ISourceBlock.ConsumeMessage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ReleaseReservation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dirty="0" smtClean="0"/>
              <a:t>Sending messages externally (outside the dataflow)</a:t>
            </a:r>
          </a:p>
          <a:p>
            <a:pPr lvl="2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Post()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SendAsync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2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Receive()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ReceiveAsync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TryReceive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dirty="0" smtClean="0"/>
              <a:t>Support for completion concept</a:t>
            </a:r>
          </a:p>
          <a:p>
            <a:pPr lvl="2"/>
            <a:r>
              <a:rPr lang="en-US" dirty="0" smtClean="0"/>
              <a:t>Completion may propagate and can be waited for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8. 3. 2021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(v1.0)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14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Dataflow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0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Predefined blocks</a:t>
            </a:r>
          </a:p>
          <a:p>
            <a:pPr lvl="1"/>
            <a:r>
              <a:rPr lang="en-US" dirty="0" smtClean="0"/>
              <a:t>Buffering</a:t>
            </a:r>
          </a:p>
          <a:p>
            <a:pPr lvl="2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BufferBlock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&lt;T&gt;</a:t>
            </a:r>
            <a:r>
              <a:rPr lang="en-US" dirty="0" smtClean="0"/>
              <a:t> - generic buffer</a:t>
            </a:r>
          </a:p>
          <a:p>
            <a:pPr lvl="2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BroadcastBlock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&lt;T&gt;</a:t>
            </a:r>
            <a:r>
              <a:rPr lang="en-US" dirty="0" smtClean="0"/>
              <a:t> - holds only most recent value</a:t>
            </a:r>
          </a:p>
          <a:p>
            <a:pPr lvl="2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WriteOnceBlock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&lt;T&gt;</a:t>
            </a:r>
            <a:r>
              <a:rPr lang="en-US" dirty="0" smtClean="0"/>
              <a:t> - holds the first written value</a:t>
            </a:r>
          </a:p>
          <a:p>
            <a:pPr lvl="1"/>
            <a:r>
              <a:rPr lang="en-US" dirty="0" smtClean="0"/>
              <a:t>Execution</a:t>
            </a:r>
          </a:p>
          <a:p>
            <a:pPr lvl="2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ActionBlock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TIn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dirty="0" smtClean="0"/>
              <a:t> - calls a delegate on receive</a:t>
            </a:r>
          </a:p>
          <a:p>
            <a:pPr lvl="2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TransformBlock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TIn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TOut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dirty="0" smtClean="0"/>
              <a:t> - gets a delegate which acts as map() function</a:t>
            </a:r>
          </a:p>
          <a:p>
            <a:pPr lvl="2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TransformManyBlock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TIn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TOut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dirty="0" smtClean="0"/>
              <a:t> - similar to </a:t>
            </a:r>
            <a:r>
              <a:rPr lang="en-US" dirty="0" err="1" smtClean="0"/>
              <a:t>TransformBlock</a:t>
            </a:r>
            <a:r>
              <a:rPr lang="en-US" dirty="0" smtClean="0"/>
              <a:t>, but produces zero or more outputs per each input value</a:t>
            </a:r>
          </a:p>
          <a:p>
            <a:pPr lvl="1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8. 3. 2021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(v1.0)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15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Dataflow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37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Predefined grouping blocks</a:t>
            </a: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BatchBlock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&lt;T&gt;</a:t>
            </a:r>
          </a:p>
          <a:p>
            <a:pPr lvl="2"/>
            <a:r>
              <a:rPr lang="en-US" dirty="0" smtClean="0"/>
              <a:t>Reads given number of messages and return them as an array</a:t>
            </a: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JoinBlock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&lt;T1, T2&gt;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JoinBlock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&lt;T1, T2, T3&gt;</a:t>
            </a:r>
          </a:p>
          <a:p>
            <a:pPr lvl="2"/>
            <a:r>
              <a:rPr lang="en-US" dirty="0" smtClean="0"/>
              <a:t>Does not implement target, but provides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Target1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Target2</a:t>
            </a:r>
            <a:r>
              <a:rPr lang="en-US" dirty="0" smtClean="0"/>
              <a:t> (and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Target3</a:t>
            </a:r>
            <a:r>
              <a:rPr lang="en-US" dirty="0" smtClean="0"/>
              <a:t>) properties with this interface</a:t>
            </a:r>
          </a:p>
          <a:p>
            <a:pPr lvl="2"/>
            <a:r>
              <a:rPr lang="en-US" dirty="0" smtClean="0"/>
              <a:t>Zips given messages in </a:t>
            </a:r>
            <a:r>
              <a:rPr lang="en-US" dirty="0" smtClean="0"/>
              <a:t>tuples</a:t>
            </a:r>
            <a:endParaRPr lang="en-US" dirty="0" smtClean="0"/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BatchedJoinBlock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&lt;T1, T2&gt;</a:t>
            </a:r>
            <a:r>
              <a:rPr lang="en-US" dirty="0" smtClean="0"/>
              <a:t> (or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&lt;T1, T2, T3&gt;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Combination of batch and join block</a:t>
            </a:r>
          </a:p>
          <a:p>
            <a:pPr lvl="2"/>
            <a:r>
              <a:rPr lang="en-US" dirty="0" smtClean="0"/>
              <a:t>Produces array of tuples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8. 3. 2021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(v1.0)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16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Dataflow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68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Parallel Language-Integrated Queries</a:t>
            </a:r>
          </a:p>
          <a:p>
            <a:pPr lvl="1"/>
            <a:r>
              <a:rPr lang="en-US" dirty="0" smtClean="0"/>
              <a:t>LINQ – SQL-like in-memory lazy-evaluated queries conducted on enumerable containers</a:t>
            </a:r>
          </a:p>
          <a:p>
            <a:pPr lvl="1"/>
            <a:r>
              <a:rPr lang="en-US" dirty="0" smtClean="0"/>
              <a:t>Parallel LINQ can resolve the queries concurrently</a:t>
            </a:r>
          </a:p>
          <a:p>
            <a:pPr lvl="2"/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data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AsParallel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where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10 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 smtClean="0"/>
              <a:t>PLINQ may choose seq. evaluation based on heuristics, but we can override by selecting execution mode</a:t>
            </a:r>
          </a:p>
          <a:p>
            <a:pPr lvl="1"/>
            <a:r>
              <a:rPr lang="en-US" dirty="0" smtClean="0"/>
              <a:t>Enforcing ordering</a:t>
            </a:r>
          </a:p>
          <a:p>
            <a:pPr lvl="2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AsParallel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AsOrdered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query.ForAll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instead of using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foreach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8. 3. 2021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(v1.0)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17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PLINQ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26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8. 3. 2021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(v1.0)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18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cs-CZ" dirty="0"/>
          </a:p>
        </p:txBody>
      </p:sp>
      <p:pic>
        <p:nvPicPr>
          <p:cNvPr id="7" name="Picture 7" descr="http://www.peirnet.net/moodle/file.php/1/face_question_mark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019" y="1481138"/>
            <a:ext cx="4525962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562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034381"/>
            <a:ext cx="6400800" cy="3419475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8. 3. 2021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(v1.0)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2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Programing in .NET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67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Thread</a:t>
            </a:r>
            <a:r>
              <a:rPr lang="en-US" dirty="0" smtClean="0"/>
              <a:t> class</a:t>
            </a:r>
          </a:p>
          <a:p>
            <a:pPr lvl="1"/>
            <a:r>
              <a:rPr lang="en-US" dirty="0" smtClean="0"/>
              <a:t>Constructor expects a delegate to execute</a:t>
            </a:r>
          </a:p>
          <a:p>
            <a:pPr lvl="1"/>
            <a:r>
              <a:rPr lang="en-US" dirty="0" smtClean="0"/>
              <a:t>Has to be explicitly started 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Start()</a:t>
            </a:r>
            <a:r>
              <a:rPr lang="en-US" dirty="0" smtClean="0"/>
              <a:t> method)</a:t>
            </a:r>
          </a:p>
          <a:p>
            <a:pPr lvl="1"/>
            <a:r>
              <a:rPr lang="en-US" dirty="0" smtClean="0"/>
              <a:t>Foreground vs background threads</a:t>
            </a:r>
          </a:p>
          <a:p>
            <a:pPr lvl="2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IsBackground</a:t>
            </a:r>
            <a:r>
              <a:rPr lang="en-US" dirty="0" smtClean="0"/>
              <a:t> property</a:t>
            </a:r>
          </a:p>
          <a:p>
            <a:pPr lvl="2"/>
            <a:r>
              <a:rPr lang="en-US" dirty="0" smtClean="0"/>
              <a:t>Applications ends when all foreground threads end</a:t>
            </a:r>
          </a:p>
          <a:p>
            <a:pPr lvl="2"/>
            <a:r>
              <a:rPr lang="en-US" dirty="0" smtClean="0"/>
              <a:t>Background threads are killed when app terminates</a:t>
            </a:r>
          </a:p>
          <a:p>
            <a:pPr lvl="1"/>
            <a:r>
              <a:rPr lang="en-US" dirty="0" smtClean="0"/>
              <a:t>Waiting for termination</a:t>
            </a:r>
          </a:p>
          <a:p>
            <a:pPr lvl="2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Join()</a:t>
            </a:r>
            <a:r>
              <a:rPr lang="en-US" dirty="0" smtClean="0"/>
              <a:t> – optionally with timeout</a:t>
            </a:r>
          </a:p>
          <a:p>
            <a:pPr lvl="2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Abort()</a:t>
            </a:r>
            <a:r>
              <a:rPr lang="en-US" dirty="0" smtClean="0"/>
              <a:t> –  throws aborting exception inside threads</a:t>
            </a: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Thread.CurrentThread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8. 3. 2021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(v1.0)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3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Threads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0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Thread</a:t>
            </a:r>
            <a:r>
              <a:rPr lang="en-US" dirty="0" smtClean="0"/>
              <a:t> class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Priority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Suspend()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Resume()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Sleep()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Interrupt()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Yield()</a:t>
            </a: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VolatileRead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VolatileWrite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volatile</a:t>
            </a:r>
          </a:p>
          <a:p>
            <a:pPr lvl="1"/>
            <a:endParaRPr lang="en-US" sz="1200" dirty="0" smtClean="0"/>
          </a:p>
          <a:p>
            <a:r>
              <a:rPr lang="en-US" dirty="0" smtClean="0"/>
              <a:t>Basic synchronization</a:t>
            </a:r>
          </a:p>
          <a:p>
            <a:pPr marL="393192" lvl="1" indent="0">
              <a:buNone/>
            </a:pPr>
            <a:endParaRPr lang="en-US" sz="1000" dirty="0" smtClean="0"/>
          </a:p>
          <a:p>
            <a:pPr marL="393192" lvl="1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lock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(object) {</a:t>
            </a:r>
          </a:p>
          <a:p>
            <a:pPr marL="393192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critical section bound to object</a:t>
            </a:r>
          </a:p>
          <a:p>
            <a:pPr marL="393192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8. 3. 2021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(v1.0)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4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Threads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68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System.Threading</a:t>
            </a:r>
            <a:r>
              <a:rPr lang="en-US" dirty="0" smtClean="0"/>
              <a:t> namespace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Monitor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Mutex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ReaderWriterLock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Semaphore</a:t>
            </a: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ReaderWriterLockSlim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SemaphoreSlim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Barrier</a:t>
            </a: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ThreadLocal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&lt;T&gt;</a:t>
            </a: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AutoResetEvent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ManualResetEvent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EventWaitHandle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CountdownEvent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 smtClean="0"/>
              <a:t>Thread can wait on event, until it is signaled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Interlocked</a:t>
            </a:r>
            <a:r>
              <a:rPr lang="en-US" dirty="0" smtClean="0"/>
              <a:t> – provides atomic operations</a:t>
            </a: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CancelationToken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8. 3. 2021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(v1.0)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5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Synchronization Primitives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55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ThreadPool</a:t>
            </a:r>
            <a:r>
              <a:rPr lang="en-US" dirty="0" smtClean="0"/>
              <a:t> class</a:t>
            </a:r>
          </a:p>
          <a:p>
            <a:pPr lvl="1"/>
            <a:r>
              <a:rPr lang="en-US" dirty="0" smtClean="0"/>
              <a:t>Often better alternative to individual threads</a:t>
            </a:r>
          </a:p>
          <a:p>
            <a:pPr lvl="2"/>
            <a:r>
              <a:rPr lang="en-US" dirty="0" smtClean="0"/>
              <a:t>Especially for non-blocking tasks</a:t>
            </a:r>
          </a:p>
          <a:p>
            <a:pPr lvl="2"/>
            <a:r>
              <a:rPr lang="en-US" dirty="0" smtClean="0"/>
              <a:t>Only uses background threads</a:t>
            </a:r>
          </a:p>
          <a:p>
            <a:pPr lvl="1"/>
            <a:r>
              <a:rPr lang="en-US" dirty="0" smtClean="0"/>
              <a:t>Use automatically in many situations</a:t>
            </a:r>
          </a:p>
          <a:p>
            <a:pPr lvl="2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Task</a:t>
            </a:r>
            <a:r>
              <a:rPr lang="en-US" dirty="0" smtClean="0"/>
              <a:t> execution</a:t>
            </a:r>
          </a:p>
          <a:p>
            <a:pPr lvl="2"/>
            <a:r>
              <a:rPr lang="en-US" dirty="0" smtClean="0"/>
              <a:t>Asynchronous timers</a:t>
            </a:r>
          </a:p>
          <a:p>
            <a:pPr lvl="2"/>
            <a:r>
              <a:rPr lang="en-US" dirty="0" smtClean="0"/>
              <a:t>Registered wait handlers callbacks</a:t>
            </a:r>
          </a:p>
          <a:p>
            <a:pPr lvl="1"/>
            <a:r>
              <a:rPr lang="en-US" dirty="0" smtClean="0"/>
              <a:t>Can be used manually</a:t>
            </a:r>
          </a:p>
          <a:p>
            <a:pPr lvl="2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ThreadPool.QueueUserWorkItem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proc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2"/>
            <a:r>
              <a:rPr lang="en-US" dirty="0" smtClean="0"/>
              <a:t>Passing a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WaitCallback</a:t>
            </a:r>
            <a:r>
              <a:rPr lang="en-US" dirty="0" smtClean="0"/>
              <a:t> delegate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8. 3. 2021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(v1.0)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6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Pool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57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Parallel</a:t>
            </a:r>
            <a:r>
              <a:rPr lang="en-US" dirty="0" smtClean="0"/>
              <a:t> class</a:t>
            </a: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Parallel.For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(0, N,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methodOrDelegate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Parallel.For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(0, N,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=&gt; { ... });</a:t>
            </a:r>
          </a:p>
          <a:p>
            <a:pPr lvl="2"/>
            <a:r>
              <a:rPr lang="en-US" dirty="0" smtClean="0"/>
              <a:t>Parallel equivalent of for construct</a:t>
            </a: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Parallel.ForEach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x =&gt; { ... });</a:t>
            </a:r>
          </a:p>
          <a:p>
            <a:pPr lvl="2"/>
            <a:r>
              <a:rPr lang="en-US" dirty="0" smtClean="0"/>
              <a:t>Parallel equivalent of </a:t>
            </a:r>
            <a:r>
              <a:rPr lang="en-US" dirty="0" err="1" smtClean="0"/>
              <a:t>foreach</a:t>
            </a:r>
            <a:r>
              <a:rPr lang="en-US" dirty="0" smtClean="0"/>
              <a:t> construct</a:t>
            </a:r>
            <a:endParaRPr lang="en-US" dirty="0"/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Parallel.Invoke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(actions)</a:t>
            </a:r>
          </a:p>
          <a:p>
            <a:pPr lvl="2"/>
            <a:r>
              <a:rPr lang="en-US" dirty="0" smtClean="0"/>
              <a:t>Invokes an array of delegates concurrently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8. 3. 2021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(v1.0)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7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Constructs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33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435280" cy="4525963"/>
          </a:xfrm>
        </p:spPr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Task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Task&lt;Result&gt;</a:t>
            </a:r>
            <a:r>
              <a:rPr lang="en-US" dirty="0" smtClean="0"/>
              <a:t> classes</a:t>
            </a:r>
          </a:p>
          <a:p>
            <a:pPr lvl="1"/>
            <a:r>
              <a:rPr lang="en-US" dirty="0" smtClean="0"/>
              <a:t>Independent encapsulated jobs executed by thread pool in the background</a:t>
            </a:r>
          </a:p>
          <a:p>
            <a:pPr lvl="1"/>
            <a:r>
              <a:rPr lang="en-US" dirty="0" smtClean="0"/>
              <a:t>Separate creation and execution</a:t>
            </a:r>
          </a:p>
          <a:p>
            <a:pPr marL="630936" lvl="2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Task t = 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Task(action, …);</a:t>
            </a:r>
          </a:p>
          <a:p>
            <a:pPr marL="630936" lvl="2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t.Start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lvl="1"/>
            <a:r>
              <a:rPr lang="en-US" dirty="0" smtClean="0"/>
              <a:t>Other ways how to create/start task</a:t>
            </a:r>
          </a:p>
          <a:p>
            <a:pPr lvl="2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Task.Run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(action)</a:t>
            </a:r>
            <a:r>
              <a:rPr lang="en-US" dirty="0" smtClean="0"/>
              <a:t> – creates and executes a task</a:t>
            </a:r>
          </a:p>
          <a:p>
            <a:pPr lvl="2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Task.Factory.StartNew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– also creates and executes</a:t>
            </a:r>
          </a:p>
          <a:p>
            <a:pPr lvl="2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t.RunSynchronously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– run a task in the current thread immediately</a:t>
            </a:r>
          </a:p>
          <a:p>
            <a:pPr lvl="2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8. 3. 2021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(v1.0)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8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Synchronization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Wait()</a:t>
            </a:r>
          </a:p>
          <a:p>
            <a:pPr lvl="2"/>
            <a:r>
              <a:rPr lang="en-US" dirty="0" smtClean="0"/>
              <a:t>Optionally with timeout and/or cancelation token</a:t>
            </a: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Task.WaitAny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(tasks)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Task.WaitAll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(tasks)</a:t>
            </a:r>
          </a:p>
          <a:p>
            <a:pPr lvl="1"/>
            <a:endParaRPr lang="en-US" dirty="0"/>
          </a:p>
          <a:p>
            <a:r>
              <a:rPr lang="en-US" dirty="0" smtClean="0"/>
              <a:t>Dependencies</a:t>
            </a: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t2 = t1.ContinueWith(action)</a:t>
            </a:r>
          </a:p>
          <a:p>
            <a:pPr lvl="2"/>
            <a:r>
              <a:rPr lang="en-US" dirty="0" smtClean="0"/>
              <a:t>Create new task which is a continuation of given task</a:t>
            </a: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Task.WhenAny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(tasks)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Task.WhenAll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(tasks)</a:t>
            </a:r>
          </a:p>
          <a:p>
            <a:pPr lvl="2"/>
            <a:r>
              <a:rPr lang="en-US" dirty="0" smtClean="0"/>
              <a:t>Create a task which is executed when any of/all given tasks terminate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8. 3. 2021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(v1.0)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9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62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14893</TotalTime>
  <Words>1106</Words>
  <Application>Microsoft Office PowerPoint</Application>
  <PresentationFormat>On-screen Show (4:3)</PresentationFormat>
  <Paragraphs>249</Paragraphs>
  <Slides>18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Calibri</vt:lpstr>
      <vt:lpstr>Courier New</vt:lpstr>
      <vt:lpstr>Lucida Sans Unicode</vt:lpstr>
      <vt:lpstr>Verdana</vt:lpstr>
      <vt:lpstr>Wingdings 2</vt:lpstr>
      <vt:lpstr>Wingdings 3</vt:lpstr>
      <vt:lpstr>Shluk</vt:lpstr>
      <vt:lpstr>Everyday Parallel Programming in C# and .NET</vt:lpstr>
      <vt:lpstr>Parallel Programing in .NET</vt:lpstr>
      <vt:lpstr>Common Threads</vt:lpstr>
      <vt:lpstr>Common Threads</vt:lpstr>
      <vt:lpstr>Synchronization Primitives</vt:lpstr>
      <vt:lpstr>Thread Pool</vt:lpstr>
      <vt:lpstr>Parallel Constructs</vt:lpstr>
      <vt:lpstr>Tasks</vt:lpstr>
      <vt:lpstr>Tasks</vt:lpstr>
      <vt:lpstr>Tasks</vt:lpstr>
      <vt:lpstr>Concurrent Data Structures</vt:lpstr>
      <vt:lpstr>Asynchronous Programming</vt:lpstr>
      <vt:lpstr>Dataflow</vt:lpstr>
      <vt:lpstr>Dataflow</vt:lpstr>
      <vt:lpstr>Dataflow</vt:lpstr>
      <vt:lpstr>Dataflow</vt:lpstr>
      <vt:lpstr>PLINQ</vt:lpstr>
      <vt:lpstr>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Beaver</dc:creator>
  <cp:lastModifiedBy>krulis</cp:lastModifiedBy>
  <cp:revision>622</cp:revision>
  <dcterms:created xsi:type="dcterms:W3CDTF">2011-06-05T13:18:40Z</dcterms:created>
  <dcterms:modified xsi:type="dcterms:W3CDTF">2021-03-08T11:05:26Z</dcterms:modified>
</cp:coreProperties>
</file>