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6" r:id="rId2"/>
    <p:sldId id="277" r:id="rId3"/>
    <p:sldId id="278" r:id="rId4"/>
    <p:sldId id="279" r:id="rId5"/>
    <p:sldId id="291" r:id="rId6"/>
    <p:sldId id="289" r:id="rId7"/>
    <p:sldId id="290" r:id="rId8"/>
    <p:sldId id="280" r:id="rId9"/>
    <p:sldId id="281" r:id="rId10"/>
    <p:sldId id="282" r:id="rId11"/>
    <p:sldId id="283" r:id="rId12"/>
    <p:sldId id="265" r:id="rId13"/>
    <p:sldId id="268" r:id="rId14"/>
    <p:sldId id="275" r:id="rId15"/>
    <p:sldId id="285" r:id="rId16"/>
    <p:sldId id="287" r:id="rId17"/>
    <p:sldId id="286" r:id="rId18"/>
    <p:sldId id="284" r:id="rId19"/>
    <p:sldId id="269" r:id="rId20"/>
    <p:sldId id="266" r:id="rId21"/>
    <p:sldId id="288" r:id="rId22"/>
    <p:sldId id="267" r:id="rId23"/>
    <p:sldId id="273" r:id="rId24"/>
    <p:sldId id="263"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B832"/>
    <a:srgbClr val="83C937"/>
    <a:srgbClr val="E69400"/>
    <a:srgbClr val="934757"/>
    <a:srgbClr val="823E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83084" autoAdjust="0"/>
  </p:normalViewPr>
  <p:slideViewPr>
    <p:cSldViewPr>
      <p:cViewPr varScale="1">
        <p:scale>
          <a:sx n="96" d="100"/>
          <a:sy n="96" d="100"/>
        </p:scale>
        <p:origin x="204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A62FB9-24EC-482A-A27C-5C03C0816037}" type="datetimeFigureOut">
              <a:rPr lang="cs-CZ" smtClean="0"/>
              <a:t>23.04.2021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C869DF-6110-41A2-A008-13AD35443CEC}" type="slidenum">
              <a:rPr lang="cs-CZ" smtClean="0"/>
              <a:t>‹#›</a:t>
            </a:fld>
            <a:endParaRPr lang="cs-CZ"/>
          </a:p>
        </p:txBody>
      </p:sp>
    </p:spTree>
    <p:extLst>
      <p:ext uri="{BB962C8B-B14F-4D97-AF65-F5344CB8AC3E}">
        <p14:creationId xmlns:p14="http://schemas.microsoft.com/office/powerpoint/2010/main" val="2703465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a:p>
        </p:txBody>
      </p:sp>
      <p:sp>
        <p:nvSpPr>
          <p:cNvPr id="4" name="Slide Number Placeholder 3"/>
          <p:cNvSpPr>
            <a:spLocks noGrp="1"/>
          </p:cNvSpPr>
          <p:nvPr>
            <p:ph type="sldNum" sz="quarter" idx="10"/>
          </p:nvPr>
        </p:nvSpPr>
        <p:spPr/>
        <p:txBody>
          <a:bodyPr/>
          <a:lstStyle/>
          <a:p>
            <a:fld id="{FEC869DF-6110-41A2-A008-13AD35443CEC}" type="slidenum">
              <a:rPr lang="cs-CZ" smtClean="0"/>
              <a:t>1</a:t>
            </a:fld>
            <a:endParaRPr lang="cs-CZ"/>
          </a:p>
        </p:txBody>
      </p:sp>
    </p:spTree>
    <p:extLst>
      <p:ext uri="{BB962C8B-B14F-4D97-AF65-F5344CB8AC3E}">
        <p14:creationId xmlns:p14="http://schemas.microsoft.com/office/powerpoint/2010/main" val="142309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EC869DF-6110-41A2-A008-13AD35443CEC}" type="slidenum">
              <a:rPr lang="cs-CZ" smtClean="0"/>
              <a:t>6</a:t>
            </a:fld>
            <a:endParaRPr lang="cs-CZ"/>
          </a:p>
        </p:txBody>
      </p:sp>
    </p:spTree>
    <p:extLst>
      <p:ext uri="{BB962C8B-B14F-4D97-AF65-F5344CB8AC3E}">
        <p14:creationId xmlns:p14="http://schemas.microsoft.com/office/powerpoint/2010/main" val="1296221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smtClean="0"/>
              <a:t>Warp</a:t>
            </a:r>
            <a:r>
              <a:rPr lang="en-US" baseline="0" dirty="0" smtClean="0"/>
              <a:t> is made by subsequent 32 threads of the block according to their thread ID (i.e., threads 0-31, 32-63, …). Warp size is 32 for all compute capabilities.</a:t>
            </a:r>
          </a:p>
          <a:p>
            <a:r>
              <a:rPr lang="en-US" baseline="0" dirty="0" smtClean="0"/>
              <a:t>Thread ID is </a:t>
            </a:r>
            <a:r>
              <a:rPr lang="en-US" baseline="0" dirty="0" err="1" smtClean="0"/>
              <a:t>threadIdx.x</a:t>
            </a:r>
            <a:r>
              <a:rPr lang="en-US" baseline="0" dirty="0" smtClean="0"/>
              <a:t> in one dimension, (</a:t>
            </a:r>
            <a:r>
              <a:rPr lang="en-US" baseline="0" dirty="0" err="1" smtClean="0"/>
              <a:t>threadIdx.x</a:t>
            </a:r>
            <a:r>
              <a:rPr lang="en-US" baseline="0" dirty="0" smtClean="0"/>
              <a:t> + </a:t>
            </a:r>
            <a:r>
              <a:rPr lang="en-US" baseline="0" dirty="0" err="1" smtClean="0"/>
              <a:t>threadIdx.y</a:t>
            </a:r>
            <a:r>
              <a:rPr lang="en-US" baseline="0" dirty="0" smtClean="0"/>
              <a:t>*</a:t>
            </a:r>
            <a:r>
              <a:rPr lang="en-US" baseline="0" dirty="0" err="1" smtClean="0"/>
              <a:t>blockDim.x</a:t>
            </a:r>
            <a:r>
              <a:rPr lang="en-US" baseline="0" dirty="0" smtClean="0"/>
              <a:t>) in two dimensions and </a:t>
            </a:r>
            <a:r>
              <a:rPr lang="en-US" baseline="0" dirty="0" err="1" smtClean="0"/>
              <a:t>threadId.x</a:t>
            </a:r>
            <a:r>
              <a:rPr lang="en-US" baseline="0" dirty="0" smtClean="0"/>
              <a:t> + </a:t>
            </a:r>
            <a:r>
              <a:rPr lang="en-US" baseline="0" dirty="0" err="1" smtClean="0"/>
              <a:t>threadId.y</a:t>
            </a:r>
            <a:r>
              <a:rPr lang="en-US" baseline="0" dirty="0" smtClean="0"/>
              <a:t>*</a:t>
            </a:r>
            <a:r>
              <a:rPr lang="en-US" baseline="0" dirty="0" err="1" smtClean="0"/>
              <a:t>blockDim.x</a:t>
            </a:r>
            <a:r>
              <a:rPr lang="en-US" baseline="0" dirty="0" smtClean="0"/>
              <a:t> + </a:t>
            </a:r>
            <a:r>
              <a:rPr lang="en-US" baseline="0" dirty="0" err="1" smtClean="0"/>
              <a:t>threadId.z</a:t>
            </a:r>
            <a:r>
              <a:rPr lang="en-US" baseline="0" dirty="0" smtClean="0"/>
              <a:t>*</a:t>
            </a:r>
            <a:r>
              <a:rPr lang="en-US" baseline="0" dirty="0" err="1" smtClean="0"/>
              <a:t>blockDim.x</a:t>
            </a:r>
            <a:r>
              <a:rPr lang="en-US" baseline="0" dirty="0" smtClean="0"/>
              <a:t>*</a:t>
            </a:r>
            <a:r>
              <a:rPr lang="en-US" baseline="0" dirty="0" err="1" smtClean="0"/>
              <a:t>blockDim.y</a:t>
            </a:r>
            <a:r>
              <a:rPr lang="en-US" baseline="0" dirty="0" smtClean="0"/>
              <a:t>) in three dimensions.</a:t>
            </a:r>
          </a:p>
          <a:p>
            <a:r>
              <a:rPr lang="en-US" baseline="0" dirty="0" smtClean="0"/>
              <a:t>Multiple kernels may run simultaneously on the GPU (since Fermi) and multiple blocks may be assigned simultaneously to an SM (if the registers, the schedulers, and the shared memory can accommodate them).</a:t>
            </a:r>
          </a:p>
          <a:p>
            <a:endParaRPr lang="cs-CZ" dirty="0"/>
          </a:p>
        </p:txBody>
      </p:sp>
      <p:sp>
        <p:nvSpPr>
          <p:cNvPr id="4" name="Zástupný symbol pro číslo snímku 3"/>
          <p:cNvSpPr>
            <a:spLocks noGrp="1"/>
          </p:cNvSpPr>
          <p:nvPr>
            <p:ph type="sldNum" sz="quarter" idx="10"/>
          </p:nvPr>
        </p:nvSpPr>
        <p:spPr/>
        <p:txBody>
          <a:bodyPr/>
          <a:lstStyle/>
          <a:p>
            <a:fld id="{FEC869DF-6110-41A2-A008-13AD35443CEC}" type="slidenum">
              <a:rPr lang="cs-CZ" smtClean="0"/>
              <a:t>11</a:t>
            </a:fld>
            <a:endParaRPr lang="cs-CZ"/>
          </a:p>
        </p:txBody>
      </p:sp>
    </p:spTree>
    <p:extLst>
      <p:ext uri="{BB962C8B-B14F-4D97-AF65-F5344CB8AC3E}">
        <p14:creationId xmlns:p14="http://schemas.microsoft.com/office/powerpoint/2010/main" val="222911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a:t>
            </a:r>
            <a:r>
              <a:rPr lang="en-US" baseline="0" dirty="0" smtClean="0"/>
              <a:t> logically, the threads (and blocks) are organized that the x- coordinate is closest. In other words, linearized index of a thread in a block is </a:t>
            </a:r>
            <a:r>
              <a:rPr lang="en-US" baseline="0" dirty="0" err="1" smtClean="0"/>
              <a:t>idx</a:t>
            </a:r>
            <a:r>
              <a:rPr lang="en-US" baseline="0" dirty="0" smtClean="0"/>
              <a:t> = x + y*</a:t>
            </a:r>
            <a:r>
              <a:rPr lang="en-US" baseline="0" dirty="0" err="1" smtClean="0"/>
              <a:t>blockDim.x</a:t>
            </a:r>
            <a:r>
              <a:rPr lang="en-US" baseline="0" dirty="0" smtClean="0"/>
              <a:t> + z*</a:t>
            </a:r>
            <a:r>
              <a:rPr lang="en-US" baseline="0" dirty="0" err="1" smtClean="0"/>
              <a:t>blockDim.x</a:t>
            </a:r>
            <a:r>
              <a:rPr lang="en-US" baseline="0" dirty="0" smtClean="0"/>
              <a:t>*</a:t>
            </a:r>
            <a:r>
              <a:rPr lang="en-US" baseline="0" dirty="0" err="1" smtClean="0"/>
              <a:t>blockDim.y</a:t>
            </a:r>
            <a:r>
              <a:rPr lang="en-US" baseline="0" dirty="0" smtClean="0"/>
              <a:t>.</a:t>
            </a:r>
            <a:endParaRPr lang="cs-CZ" dirty="0"/>
          </a:p>
        </p:txBody>
      </p:sp>
      <p:sp>
        <p:nvSpPr>
          <p:cNvPr id="4" name="Slide Number Placeholder 3"/>
          <p:cNvSpPr>
            <a:spLocks noGrp="1"/>
          </p:cNvSpPr>
          <p:nvPr>
            <p:ph type="sldNum" sz="quarter" idx="10"/>
          </p:nvPr>
        </p:nvSpPr>
        <p:spPr/>
        <p:txBody>
          <a:bodyPr/>
          <a:lstStyle/>
          <a:p>
            <a:fld id="{FEC869DF-6110-41A2-A008-13AD35443CEC}" type="slidenum">
              <a:rPr lang="cs-CZ" smtClean="0"/>
              <a:t>17</a:t>
            </a:fld>
            <a:endParaRPr lang="cs-CZ"/>
          </a:p>
        </p:txBody>
      </p:sp>
    </p:spTree>
    <p:extLst>
      <p:ext uri="{BB962C8B-B14F-4D97-AF65-F5344CB8AC3E}">
        <p14:creationId xmlns:p14="http://schemas.microsoft.com/office/powerpoint/2010/main" val="435208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C++ bindings</a:t>
            </a:r>
            <a:r>
              <a:rPr lang="en-US" baseline="0" dirty="0" smtClean="0"/>
              <a:t> (with type control) exist.</a:t>
            </a:r>
            <a:endParaRPr lang="cs-CZ" dirty="0"/>
          </a:p>
        </p:txBody>
      </p:sp>
      <p:sp>
        <p:nvSpPr>
          <p:cNvPr id="4" name="Slide Number Placeholder 3"/>
          <p:cNvSpPr>
            <a:spLocks noGrp="1"/>
          </p:cNvSpPr>
          <p:nvPr>
            <p:ph type="sldNum" sz="quarter" idx="10"/>
          </p:nvPr>
        </p:nvSpPr>
        <p:spPr/>
        <p:txBody>
          <a:bodyPr/>
          <a:lstStyle/>
          <a:p>
            <a:fld id="{FEC869DF-6110-41A2-A008-13AD35443CEC}" type="slidenum">
              <a:rPr lang="cs-CZ" smtClean="0"/>
              <a:t>19</a:t>
            </a:fld>
            <a:endParaRPr lang="cs-CZ"/>
          </a:p>
        </p:txBody>
      </p:sp>
    </p:spTree>
    <p:extLst>
      <p:ext uri="{BB962C8B-B14F-4D97-AF65-F5344CB8AC3E}">
        <p14:creationId xmlns:p14="http://schemas.microsoft.com/office/powerpoint/2010/main" val="3287233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EC869DF-6110-41A2-A008-13AD35443CEC}" type="slidenum">
              <a:rPr lang="cs-CZ" smtClean="0"/>
              <a:t>23</a:t>
            </a:fld>
            <a:endParaRPr lang="cs-CZ"/>
          </a:p>
        </p:txBody>
      </p:sp>
    </p:spTree>
    <p:extLst>
      <p:ext uri="{BB962C8B-B14F-4D97-AF65-F5344CB8AC3E}">
        <p14:creationId xmlns:p14="http://schemas.microsoft.com/office/powerpoint/2010/main" val="32072790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Pravoúhlý trojúhelní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Nadpis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cs-CZ" smtClean="0"/>
              <a:t>Kliknutím lze upravit styl.</a:t>
            </a:r>
            <a:endParaRPr kumimoji="0"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Kliknutím lze upravit styl předlohy.</a:t>
            </a:r>
            <a:endParaRPr kumimoji="0" lang="en-US"/>
          </a:p>
        </p:txBody>
      </p:sp>
      <p:grpSp>
        <p:nvGrpSpPr>
          <p:cNvPr id="2" name="Skupina 1"/>
          <p:cNvGrpSpPr/>
          <p:nvPr/>
        </p:nvGrpSpPr>
        <p:grpSpPr>
          <a:xfrm>
            <a:off x="-3765" y="4953000"/>
            <a:ext cx="9147765" cy="1912088"/>
            <a:chOff x="-3765" y="4832896"/>
            <a:chExt cx="9147765" cy="2032192"/>
          </a:xfrm>
        </p:grpSpPr>
        <p:sp>
          <p:nvSpPr>
            <p:cNvPr id="7" name="Volný tvar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Volný tvar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Volný tva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Přímá spojnice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Zástupný symbol pro datum 29"/>
          <p:cNvSpPr>
            <a:spLocks noGrp="1"/>
          </p:cNvSpPr>
          <p:nvPr>
            <p:ph type="dt" sz="half" idx="10"/>
          </p:nvPr>
        </p:nvSpPr>
        <p:spPr/>
        <p:txBody>
          <a:bodyPr/>
          <a:lstStyle>
            <a:lvl1pPr>
              <a:defRPr>
                <a:solidFill>
                  <a:srgbClr val="FFFFFF"/>
                </a:solidFill>
              </a:defRPr>
            </a:lvl1pPr>
            <a:extLst/>
          </a:lstStyle>
          <a:p>
            <a:r>
              <a:rPr lang="en-US" smtClean="0"/>
              <a:t>26. 4. 2021</a:t>
            </a:r>
            <a:endParaRPr lang="cs-CZ"/>
          </a:p>
        </p:txBody>
      </p:sp>
      <p:sp>
        <p:nvSpPr>
          <p:cNvPr id="19" name="Zástupný symbol pro zápatí 18"/>
          <p:cNvSpPr>
            <a:spLocks noGrp="1"/>
          </p:cNvSpPr>
          <p:nvPr>
            <p:ph type="ftr" sz="quarter" idx="11"/>
          </p:nvPr>
        </p:nvSpPr>
        <p:spPr/>
        <p:txBody>
          <a:bodyPr/>
          <a:lstStyle>
            <a:lvl1pPr>
              <a:defRPr>
                <a:solidFill>
                  <a:schemeClr val="accent1">
                    <a:tint val="20000"/>
                  </a:schemeClr>
                </a:solidFill>
              </a:defRPr>
            </a:lvl1pPr>
            <a:extLst/>
          </a:lstStyle>
          <a:p>
            <a:r>
              <a:rPr lang="cs-CZ" smtClean="0"/>
              <a:t>by Martin Kruliš (v1.0)</a:t>
            </a:r>
            <a:endParaRPr lang="cs-CZ"/>
          </a:p>
        </p:txBody>
      </p:sp>
      <p:sp>
        <p:nvSpPr>
          <p:cNvPr id="27" name="Zástupný symbol pro číslo snímku 26"/>
          <p:cNvSpPr>
            <a:spLocks noGrp="1"/>
          </p:cNvSpPr>
          <p:nvPr>
            <p:ph type="sldNum" sz="quarter" idx="12"/>
          </p:nvPr>
        </p:nvSpPr>
        <p:spPr/>
        <p:txBody>
          <a:bodyPr/>
          <a:lstStyle>
            <a:lvl1pPr>
              <a:defRPr>
                <a:solidFill>
                  <a:srgbClr val="FFFFFF"/>
                </a:solidFill>
              </a:defRPr>
            </a:lvl1pPr>
            <a:extLst/>
          </a:lstStyle>
          <a:p>
            <a:fld id="{452BA717-4DED-4A38-BDE4-30D0F0A142DB}"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r>
              <a:rPr lang="en-US" smtClean="0"/>
              <a:t>26. 4. 2021</a:t>
            </a:r>
            <a:endParaRPr lang="cs-CZ"/>
          </a:p>
        </p:txBody>
      </p:sp>
      <p:sp>
        <p:nvSpPr>
          <p:cNvPr id="5" name="Zástupný symbol pro zápatí 4"/>
          <p:cNvSpPr>
            <a:spLocks noGrp="1"/>
          </p:cNvSpPr>
          <p:nvPr>
            <p:ph type="ftr" sz="quarter" idx="11"/>
          </p:nvPr>
        </p:nvSpPr>
        <p:spPr/>
        <p:txBody>
          <a:bodyPr/>
          <a:lstStyle/>
          <a:p>
            <a:r>
              <a:rPr lang="cs-CZ" smtClean="0"/>
              <a:t>by Martin Kruliš (v1.0)</a:t>
            </a:r>
            <a:endParaRPr lang="cs-CZ"/>
          </a:p>
        </p:txBody>
      </p:sp>
      <p:sp>
        <p:nvSpPr>
          <p:cNvPr id="6" name="Zástupný symbol pro číslo snímku 5"/>
          <p:cNvSpPr>
            <a:spLocks noGrp="1"/>
          </p:cNvSpPr>
          <p:nvPr>
            <p:ph type="sldNum" sz="quarter" idx="12"/>
          </p:nvPr>
        </p:nvSpPr>
        <p:spPr/>
        <p:txBody>
          <a:bodyPr/>
          <a:lstStyle/>
          <a:p>
            <a:fld id="{452BA717-4DED-4A38-BDE4-30D0F0A142DB}"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r>
              <a:rPr lang="en-US" smtClean="0"/>
              <a:t>26. 4. 2021</a:t>
            </a:r>
            <a:endParaRPr lang="cs-CZ"/>
          </a:p>
        </p:txBody>
      </p:sp>
      <p:sp>
        <p:nvSpPr>
          <p:cNvPr id="5" name="Zástupný symbol pro zápatí 4"/>
          <p:cNvSpPr>
            <a:spLocks noGrp="1"/>
          </p:cNvSpPr>
          <p:nvPr>
            <p:ph type="ftr" sz="quarter" idx="11"/>
          </p:nvPr>
        </p:nvSpPr>
        <p:spPr/>
        <p:txBody>
          <a:bodyPr/>
          <a:lstStyle/>
          <a:p>
            <a:r>
              <a:rPr lang="cs-CZ" smtClean="0"/>
              <a:t>by Martin Kruliš (v1.0)</a:t>
            </a:r>
            <a:endParaRPr lang="cs-CZ"/>
          </a:p>
        </p:txBody>
      </p:sp>
      <p:sp>
        <p:nvSpPr>
          <p:cNvPr id="6" name="Zástupný symbol pro číslo snímku 5"/>
          <p:cNvSpPr>
            <a:spLocks noGrp="1"/>
          </p:cNvSpPr>
          <p:nvPr>
            <p:ph type="sldNum" sz="quarter" idx="12"/>
          </p:nvPr>
        </p:nvSpPr>
        <p:spPr/>
        <p:txBody>
          <a:bodyPr/>
          <a:lstStyle/>
          <a:p>
            <a:fld id="{452BA717-4DED-4A38-BDE4-30D0F0A142DB}"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lvl="0" eaLnBrk="1" latinLnBrk="0" hangingPunct="1"/>
            <a:r>
              <a:rPr lang="cs-CZ" dirty="0" smtClean="0"/>
              <a:t>Kliknutím lze upravit styly předlohy textu.</a:t>
            </a:r>
          </a:p>
          <a:p>
            <a:pPr lvl="1" eaLnBrk="1" latinLnBrk="0" hangingPunct="1"/>
            <a:r>
              <a:rPr lang="cs-CZ" dirty="0" smtClean="0"/>
              <a:t>Druhá úroveň</a:t>
            </a:r>
          </a:p>
          <a:p>
            <a:pPr lvl="2" eaLnBrk="1" latinLnBrk="0" hangingPunct="1"/>
            <a:r>
              <a:rPr lang="cs-CZ" dirty="0" smtClean="0"/>
              <a:t>Třetí úroveň</a:t>
            </a:r>
          </a:p>
          <a:p>
            <a:pPr lvl="3" eaLnBrk="1" latinLnBrk="0" hangingPunct="1"/>
            <a:r>
              <a:rPr lang="cs-CZ" dirty="0" smtClean="0"/>
              <a:t>Čtvrtá úroveň</a:t>
            </a:r>
          </a:p>
          <a:p>
            <a:pPr lvl="4" eaLnBrk="1" latinLnBrk="0" hangingPunct="1"/>
            <a:r>
              <a:rPr lang="cs-CZ" dirty="0" smtClean="0"/>
              <a:t>Pátá úroveň</a:t>
            </a:r>
            <a:endParaRPr kumimoji="0" lang="en-US" dirty="0"/>
          </a:p>
        </p:txBody>
      </p:sp>
      <p:sp>
        <p:nvSpPr>
          <p:cNvPr id="4" name="Zástupný symbol pro datum 3"/>
          <p:cNvSpPr>
            <a:spLocks noGrp="1"/>
          </p:cNvSpPr>
          <p:nvPr>
            <p:ph type="dt" sz="half" idx="10"/>
          </p:nvPr>
        </p:nvSpPr>
        <p:spPr/>
        <p:txBody>
          <a:bodyPr/>
          <a:lstStyle/>
          <a:p>
            <a:r>
              <a:rPr lang="en-US" smtClean="0"/>
              <a:t>26. 4. 2021</a:t>
            </a:r>
            <a:endParaRPr lang="cs-CZ"/>
          </a:p>
        </p:txBody>
      </p:sp>
      <p:sp>
        <p:nvSpPr>
          <p:cNvPr id="5" name="Zástupný symbol pro zápatí 4"/>
          <p:cNvSpPr>
            <a:spLocks noGrp="1"/>
          </p:cNvSpPr>
          <p:nvPr>
            <p:ph type="ftr" sz="quarter" idx="11"/>
          </p:nvPr>
        </p:nvSpPr>
        <p:spPr/>
        <p:txBody>
          <a:bodyPr/>
          <a:lstStyle/>
          <a:p>
            <a:r>
              <a:rPr lang="cs-CZ" smtClean="0"/>
              <a:t>by Martin Kruliš (v1.0)</a:t>
            </a:r>
            <a:endParaRPr lang="cs-CZ"/>
          </a:p>
        </p:txBody>
      </p:sp>
      <p:sp>
        <p:nvSpPr>
          <p:cNvPr id="6" name="Zástupný symbol pro číslo snímku 5"/>
          <p:cNvSpPr>
            <a:spLocks noGrp="1"/>
          </p:cNvSpPr>
          <p:nvPr>
            <p:ph type="sldNum" sz="quarter" idx="12"/>
          </p:nvPr>
        </p:nvSpPr>
        <p:spPr/>
        <p:txBody>
          <a:bodyPr/>
          <a:lstStyle/>
          <a:p>
            <a:fld id="{452BA717-4DED-4A38-BDE4-30D0F0A142DB}" type="slidenum">
              <a:rPr lang="cs-CZ" smtClean="0"/>
              <a:t>‹#›</a:t>
            </a:fld>
            <a:endParaRPr lang="cs-CZ"/>
          </a:p>
        </p:txBody>
      </p:sp>
      <p:sp>
        <p:nvSpPr>
          <p:cNvPr id="7" name="Nadpis 6"/>
          <p:cNvSpPr>
            <a:spLocks noGrp="1"/>
          </p:cNvSpPr>
          <p:nvPr>
            <p:ph type="title"/>
          </p:nvPr>
        </p:nvSpPr>
        <p:spPr/>
        <p:txBody>
          <a:bodyPr rtlCol="0"/>
          <a:lstStyle/>
          <a:p>
            <a:r>
              <a:rPr kumimoji="0" lang="cs-CZ" smtClean="0"/>
              <a:t>Kliknutím lze upravit styl.</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p>
            <a:r>
              <a:rPr lang="en-US" smtClean="0"/>
              <a:t>26. 4. 2021</a:t>
            </a:r>
            <a:endParaRPr lang="cs-CZ"/>
          </a:p>
        </p:txBody>
      </p:sp>
      <p:sp>
        <p:nvSpPr>
          <p:cNvPr id="5" name="Zástupný symbol pro zápatí 4"/>
          <p:cNvSpPr>
            <a:spLocks noGrp="1"/>
          </p:cNvSpPr>
          <p:nvPr>
            <p:ph type="ftr" sz="quarter" idx="11"/>
          </p:nvPr>
        </p:nvSpPr>
        <p:spPr/>
        <p:txBody>
          <a:bodyPr/>
          <a:lstStyle/>
          <a:p>
            <a:r>
              <a:rPr lang="cs-CZ" smtClean="0"/>
              <a:t>by Martin Kruliš (v1.0)</a:t>
            </a:r>
            <a:endParaRPr lang="cs-CZ"/>
          </a:p>
        </p:txBody>
      </p:sp>
      <p:sp>
        <p:nvSpPr>
          <p:cNvPr id="6" name="Zástupný symbol pro číslo snímku 5"/>
          <p:cNvSpPr>
            <a:spLocks noGrp="1"/>
          </p:cNvSpPr>
          <p:nvPr>
            <p:ph type="sldNum" sz="quarter" idx="12"/>
          </p:nvPr>
        </p:nvSpPr>
        <p:spPr/>
        <p:txBody>
          <a:bodyPr/>
          <a:lstStyle/>
          <a:p>
            <a:fld id="{452BA717-4DED-4A38-BDE4-30D0F0A142DB}" type="slidenum">
              <a:rPr lang="cs-CZ" smtClean="0"/>
              <a:t>‹#›</a:t>
            </a:fld>
            <a:endParaRPr lang="cs-CZ"/>
          </a:p>
        </p:txBody>
      </p:sp>
      <p:sp>
        <p:nvSpPr>
          <p:cNvPr id="7" name="Dvojitá šipk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Dvojitá šipk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r>
              <a:rPr lang="en-US" smtClean="0"/>
              <a:t>26. 4. 2021</a:t>
            </a:r>
            <a:endParaRPr lang="cs-CZ"/>
          </a:p>
        </p:txBody>
      </p:sp>
      <p:sp>
        <p:nvSpPr>
          <p:cNvPr id="6" name="Zástupný symbol pro zápatí 5"/>
          <p:cNvSpPr>
            <a:spLocks noGrp="1"/>
          </p:cNvSpPr>
          <p:nvPr>
            <p:ph type="ftr" sz="quarter" idx="11"/>
          </p:nvPr>
        </p:nvSpPr>
        <p:spPr/>
        <p:txBody>
          <a:bodyPr/>
          <a:lstStyle/>
          <a:p>
            <a:r>
              <a:rPr lang="cs-CZ" smtClean="0"/>
              <a:t>by Martin Kruliš (v1.0)</a:t>
            </a:r>
            <a:endParaRPr lang="cs-CZ"/>
          </a:p>
        </p:txBody>
      </p:sp>
      <p:sp>
        <p:nvSpPr>
          <p:cNvPr id="7" name="Zástupný symbol pro číslo snímku 6"/>
          <p:cNvSpPr>
            <a:spLocks noGrp="1"/>
          </p:cNvSpPr>
          <p:nvPr>
            <p:ph type="sldNum" sz="quarter" idx="12"/>
          </p:nvPr>
        </p:nvSpPr>
        <p:spPr/>
        <p:txBody>
          <a:bodyPr/>
          <a:lstStyle/>
          <a:p>
            <a:fld id="{452BA717-4DED-4A38-BDE4-30D0F0A142DB}" type="slidenum">
              <a:rPr lang="cs-CZ" smtClean="0"/>
              <a:t>‹#›</a:t>
            </a:fld>
            <a:endParaRPr lang="cs-CZ"/>
          </a:p>
        </p:txBody>
      </p:sp>
      <p:sp>
        <p:nvSpPr>
          <p:cNvPr id="8" name="Nadpis 7"/>
          <p:cNvSpPr>
            <a:spLocks noGrp="1"/>
          </p:cNvSpPr>
          <p:nvPr>
            <p:ph type="title"/>
          </p:nvPr>
        </p:nvSpPr>
        <p:spPr/>
        <p:txBody>
          <a:bodyPr rtlCol="0"/>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r>
              <a:rPr lang="en-US" smtClean="0"/>
              <a:t>26. 4. 2021</a:t>
            </a:r>
            <a:endParaRPr lang="cs-CZ"/>
          </a:p>
        </p:txBody>
      </p:sp>
      <p:sp>
        <p:nvSpPr>
          <p:cNvPr id="8" name="Zástupný symbol pro zápatí 7"/>
          <p:cNvSpPr>
            <a:spLocks noGrp="1"/>
          </p:cNvSpPr>
          <p:nvPr>
            <p:ph type="ftr" sz="quarter" idx="11"/>
          </p:nvPr>
        </p:nvSpPr>
        <p:spPr/>
        <p:txBody>
          <a:bodyPr/>
          <a:lstStyle/>
          <a:p>
            <a:r>
              <a:rPr lang="cs-CZ" smtClean="0"/>
              <a:t>by Martin Kruliš (v1.0)</a:t>
            </a:r>
            <a:endParaRPr lang="cs-CZ"/>
          </a:p>
        </p:txBody>
      </p:sp>
      <p:sp>
        <p:nvSpPr>
          <p:cNvPr id="9" name="Zástupný symbol pro číslo snímku 8"/>
          <p:cNvSpPr>
            <a:spLocks noGrp="1"/>
          </p:cNvSpPr>
          <p:nvPr>
            <p:ph type="sldNum" sz="quarter" idx="12"/>
          </p:nvPr>
        </p:nvSpPr>
        <p:spPr/>
        <p:txBody>
          <a:bodyPr/>
          <a:lstStyle/>
          <a:p>
            <a:fld id="{452BA717-4DED-4A38-BDE4-30D0F0A142DB}"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r>
              <a:rPr lang="en-US" smtClean="0"/>
              <a:t>26. 4. 2021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a:t>
            </a:fld>
            <a:endParaRPr lang="cs-CZ"/>
          </a:p>
        </p:txBody>
      </p:sp>
      <p:sp>
        <p:nvSpPr>
          <p:cNvPr id="6" name="Nadpis 5"/>
          <p:cNvSpPr>
            <a:spLocks noGrp="1"/>
          </p:cNvSpPr>
          <p:nvPr>
            <p:ph type="title"/>
          </p:nvPr>
        </p:nvSpPr>
        <p:spPr/>
        <p:txBody>
          <a:bodyPr rtlCol="0"/>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r>
              <a:rPr lang="en-US" smtClean="0"/>
              <a:t>26. 4. 2021</a:t>
            </a:r>
            <a:endParaRPr lang="cs-CZ"/>
          </a:p>
        </p:txBody>
      </p:sp>
      <p:sp>
        <p:nvSpPr>
          <p:cNvPr id="3" name="Zástupný symbol pro zápatí 2"/>
          <p:cNvSpPr>
            <a:spLocks noGrp="1"/>
          </p:cNvSpPr>
          <p:nvPr>
            <p:ph type="ftr" sz="quarter" idx="11"/>
          </p:nvPr>
        </p:nvSpPr>
        <p:spPr/>
        <p:txBody>
          <a:bodyPr/>
          <a:lstStyle/>
          <a:p>
            <a:r>
              <a:rPr lang="cs-CZ" smtClean="0"/>
              <a:t>by Martin Kruliš (v1.0)</a:t>
            </a:r>
            <a:endParaRPr lang="cs-CZ"/>
          </a:p>
        </p:txBody>
      </p:sp>
      <p:sp>
        <p:nvSpPr>
          <p:cNvPr id="4" name="Zástupný symbol pro číslo snímku 3"/>
          <p:cNvSpPr>
            <a:spLocks noGrp="1"/>
          </p:cNvSpPr>
          <p:nvPr>
            <p:ph type="sldNum" sz="quarter" idx="12"/>
          </p:nvPr>
        </p:nvSpPr>
        <p:spPr/>
        <p:txBody>
          <a:bodyPr/>
          <a:lstStyle/>
          <a:p>
            <a:fld id="{452BA717-4DED-4A38-BDE4-30D0F0A142DB}"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cs-CZ" smtClean="0"/>
              <a:t>Kliknutím lze upravit styl.</a:t>
            </a:r>
            <a:endParaRPr kumimoji="0"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a:xfrm>
            <a:off x="6727032" y="6407944"/>
            <a:ext cx="1920240" cy="365760"/>
          </a:xfrm>
        </p:spPr>
        <p:txBody>
          <a:bodyPr/>
          <a:lstStyle/>
          <a:p>
            <a:r>
              <a:rPr lang="en-US" smtClean="0"/>
              <a:t>26. 4. 2021</a:t>
            </a:r>
            <a:endParaRPr lang="cs-CZ"/>
          </a:p>
        </p:txBody>
      </p:sp>
      <p:sp>
        <p:nvSpPr>
          <p:cNvPr id="6" name="Zástupný symbol pro zápatí 5"/>
          <p:cNvSpPr>
            <a:spLocks noGrp="1"/>
          </p:cNvSpPr>
          <p:nvPr>
            <p:ph type="ftr" sz="quarter" idx="11"/>
          </p:nvPr>
        </p:nvSpPr>
        <p:spPr/>
        <p:txBody>
          <a:bodyPr/>
          <a:lstStyle/>
          <a:p>
            <a:r>
              <a:rPr lang="cs-CZ" smtClean="0"/>
              <a:t>by Martin Kruliš (v1.0)</a:t>
            </a:r>
            <a:endParaRPr lang="cs-CZ"/>
          </a:p>
        </p:txBody>
      </p:sp>
      <p:sp>
        <p:nvSpPr>
          <p:cNvPr id="7" name="Zástupný symbol pro číslo snímku 6"/>
          <p:cNvSpPr>
            <a:spLocks noGrp="1"/>
          </p:cNvSpPr>
          <p:nvPr>
            <p:ph type="sldNum" sz="quarter" idx="12"/>
          </p:nvPr>
        </p:nvSpPr>
        <p:spPr/>
        <p:txBody>
          <a:bodyPr/>
          <a:lstStyle/>
          <a:p>
            <a:fld id="{452BA717-4DED-4A38-BDE4-30D0F0A142DB}"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cs-CZ" smtClean="0"/>
              <a:t>Kliknutím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cs-CZ" smtClean="0"/>
              <a:t>Kliknutím na ikonu přidáte obrázek.</a:t>
            </a:r>
            <a:endParaRPr kumimoji="0" lang="en-US" dirty="0"/>
          </a:p>
        </p:txBody>
      </p:sp>
      <p:sp>
        <p:nvSpPr>
          <p:cNvPr id="5" name="Zástupný symbol pro datum 4"/>
          <p:cNvSpPr>
            <a:spLocks noGrp="1"/>
          </p:cNvSpPr>
          <p:nvPr>
            <p:ph type="dt" sz="half" idx="10"/>
          </p:nvPr>
        </p:nvSpPr>
        <p:spPr/>
        <p:txBody>
          <a:bodyPr/>
          <a:lstStyle>
            <a:lvl1pPr>
              <a:defRPr>
                <a:solidFill>
                  <a:schemeClr val="tx1"/>
                </a:solidFill>
              </a:defRPr>
            </a:lvl1pPr>
            <a:extLst/>
          </a:lstStyle>
          <a:p>
            <a:r>
              <a:rPr lang="en-US" smtClean="0"/>
              <a:t>26. 4. 2021</a:t>
            </a:r>
            <a:endParaRPr lang="cs-CZ"/>
          </a:p>
        </p:txBody>
      </p:sp>
      <p:sp>
        <p:nvSpPr>
          <p:cNvPr id="6" name="Zástupný symbol pro zápatí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cs-CZ" smtClean="0"/>
              <a:t>by Martin Kruliš (v1.0)</a:t>
            </a:r>
            <a:endParaRPr lang="cs-CZ"/>
          </a:p>
        </p:txBody>
      </p:sp>
      <p:sp>
        <p:nvSpPr>
          <p:cNvPr id="7" name="Zástupný symbol pro číslo snímku 6"/>
          <p:cNvSpPr>
            <a:spLocks noGrp="1"/>
          </p:cNvSpPr>
          <p:nvPr>
            <p:ph type="sldNum" sz="quarter" idx="12"/>
          </p:nvPr>
        </p:nvSpPr>
        <p:spPr/>
        <p:txBody>
          <a:bodyPr/>
          <a:lstStyle>
            <a:lvl1pPr>
              <a:defRPr>
                <a:solidFill>
                  <a:schemeClr val="tx1"/>
                </a:solidFill>
              </a:defRPr>
            </a:lvl1pPr>
            <a:extLst/>
          </a:lstStyle>
          <a:p>
            <a:fld id="{452BA717-4DED-4A38-BDE4-30D0F0A142DB}" type="slidenum">
              <a:rPr lang="cs-CZ" smtClean="0"/>
              <a:t>‹#›</a:t>
            </a:fld>
            <a:endParaRPr lang="cs-CZ"/>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cs-CZ" smtClean="0"/>
              <a:t>Kliknutím lze upravit styl.</a:t>
            </a:r>
            <a:endParaRPr kumimoji="0" lang="en-US"/>
          </a:p>
        </p:txBody>
      </p:sp>
      <p:sp>
        <p:nvSpPr>
          <p:cNvPr id="8" name="Volný tvar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Volný tvar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Pravoúhlý trojúhelník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Přímá spojnice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vojitá šipk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Dvojitá šipk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Volný tvar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ravoúhlý trojúhelní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Přímá spojnice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smtClean="0"/>
              <a:t>Kliknutím lze upravit styl.</a:t>
            </a:r>
            <a:endParaRPr kumimoji="0" lang="en-US"/>
          </a:p>
        </p:txBody>
      </p:sp>
      <p:sp>
        <p:nvSpPr>
          <p:cNvPr id="30" name="Zástupný symbol pro text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lang="en-US" smtClean="0"/>
              <a:t>26. 4. 2021</a:t>
            </a:r>
            <a:endParaRPr lang="cs-CZ"/>
          </a:p>
        </p:txBody>
      </p:sp>
      <p:sp>
        <p:nvSpPr>
          <p:cNvPr id="22" name="Zástupný symbol pro zápatí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cs-CZ" smtClean="0"/>
              <a:t>by Martin Kruliš (v1.0)</a:t>
            </a:r>
            <a:endParaRPr lang="cs-CZ"/>
          </a:p>
        </p:txBody>
      </p:sp>
      <p:sp>
        <p:nvSpPr>
          <p:cNvPr id="18" name="Zástupný symbol pro číslo snímk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52BA717-4DED-4A38-BDE4-30D0F0A142DB}"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smtClean="0"/>
              <a:t>CUDA Introduction</a:t>
            </a:r>
            <a:endParaRPr lang="cs-CZ" dirty="0"/>
          </a:p>
        </p:txBody>
      </p:sp>
      <p:sp>
        <p:nvSpPr>
          <p:cNvPr id="3" name="Podnadpis 2"/>
          <p:cNvSpPr>
            <a:spLocks noGrp="1"/>
          </p:cNvSpPr>
          <p:nvPr>
            <p:ph type="subTitle" idx="1"/>
          </p:nvPr>
        </p:nvSpPr>
        <p:spPr/>
        <p:txBody>
          <a:bodyPr/>
          <a:lstStyle/>
          <a:p>
            <a:r>
              <a:rPr lang="en-US" dirty="0" smtClean="0"/>
              <a:t>Martin </a:t>
            </a:r>
            <a:r>
              <a:rPr lang="en-US" dirty="0" err="1" smtClean="0"/>
              <a:t>Kruli</a:t>
            </a:r>
            <a:r>
              <a:rPr lang="cs-CZ" dirty="0" smtClean="0"/>
              <a:t>š</a:t>
            </a:r>
            <a:endParaRPr lang="cs-CZ" dirty="0"/>
          </a:p>
        </p:txBody>
      </p:sp>
      <p:sp>
        <p:nvSpPr>
          <p:cNvPr id="4" name="Zástupný symbol pro datum 3"/>
          <p:cNvSpPr>
            <a:spLocks noGrp="1"/>
          </p:cNvSpPr>
          <p:nvPr>
            <p:ph type="dt" sz="half" idx="10"/>
          </p:nvPr>
        </p:nvSpPr>
        <p:spPr/>
        <p:txBody>
          <a:bodyPr/>
          <a:lstStyle/>
          <a:p>
            <a:r>
              <a:rPr lang="en-US" smtClean="0"/>
              <a:t>26. 4. 2021</a:t>
            </a:r>
            <a:endParaRPr lang="cs-CZ"/>
          </a:p>
        </p:txBody>
      </p:sp>
      <p:sp>
        <p:nvSpPr>
          <p:cNvPr id="5" name="Zástupný symbol pro zápatí 4"/>
          <p:cNvSpPr>
            <a:spLocks noGrp="1"/>
          </p:cNvSpPr>
          <p:nvPr>
            <p:ph type="ftr" sz="quarter" idx="11"/>
          </p:nvPr>
        </p:nvSpPr>
        <p:spPr/>
        <p:txBody>
          <a:bodyPr/>
          <a:lstStyle/>
          <a:p>
            <a:r>
              <a:rPr lang="cs-CZ" smtClean="0"/>
              <a:t>by Martin Kruliš (v1.0)</a:t>
            </a:r>
            <a:endParaRPr lang="cs-CZ"/>
          </a:p>
        </p:txBody>
      </p:sp>
      <p:sp>
        <p:nvSpPr>
          <p:cNvPr id="6" name="Zástupný symbol pro číslo snímku 5"/>
          <p:cNvSpPr>
            <a:spLocks noGrp="1"/>
          </p:cNvSpPr>
          <p:nvPr>
            <p:ph type="sldNum" sz="quarter" idx="12"/>
          </p:nvPr>
        </p:nvSpPr>
        <p:spPr/>
        <p:txBody>
          <a:bodyPr/>
          <a:lstStyle/>
          <a:p>
            <a:fld id="{452BA717-4DED-4A38-BDE4-30D0F0A142DB}" type="slidenum">
              <a:rPr lang="cs-CZ" smtClean="0"/>
              <a:t>1</a:t>
            </a:fld>
            <a:endParaRPr lang="cs-CZ"/>
          </a:p>
        </p:txBody>
      </p:sp>
    </p:spTree>
    <p:extLst>
      <p:ext uri="{BB962C8B-B14F-4D97-AF65-F5344CB8AC3E}">
        <p14:creationId xmlns:p14="http://schemas.microsoft.com/office/powerpoint/2010/main" val="10418940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481328"/>
            <a:ext cx="4114800" cy="4525963"/>
          </a:xfrm>
        </p:spPr>
        <p:txBody>
          <a:bodyPr/>
          <a:lstStyle/>
          <a:p>
            <a:r>
              <a:rPr lang="en-US" dirty="0" smtClean="0"/>
              <a:t>Single Instruction Multiple Threads</a:t>
            </a:r>
          </a:p>
          <a:p>
            <a:pPr lvl="1"/>
            <a:r>
              <a:rPr lang="en-US" dirty="0" smtClean="0"/>
              <a:t>Width-independent programming model</a:t>
            </a:r>
          </a:p>
          <a:p>
            <a:pPr lvl="1"/>
            <a:r>
              <a:rPr lang="en-US" dirty="0" smtClean="0"/>
              <a:t>Serial-like code</a:t>
            </a:r>
          </a:p>
          <a:p>
            <a:pPr lvl="1"/>
            <a:r>
              <a:rPr lang="en-US" dirty="0"/>
              <a:t>A</a:t>
            </a:r>
            <a:r>
              <a:rPr lang="en-US" dirty="0" smtClean="0"/>
              <a:t>chieved by hardware with a little help from compiler</a:t>
            </a:r>
          </a:p>
          <a:p>
            <a:pPr lvl="1"/>
            <a:r>
              <a:rPr lang="en-US" dirty="0" smtClean="0"/>
              <a:t>Allows code divergence</a:t>
            </a:r>
            <a:endParaRPr lang="cs-CZ" dirty="0"/>
          </a:p>
        </p:txBody>
      </p:sp>
      <p:sp>
        <p:nvSpPr>
          <p:cNvPr id="3" name="Zástupný symbol pro datum 2"/>
          <p:cNvSpPr>
            <a:spLocks noGrp="1"/>
          </p:cNvSpPr>
          <p:nvPr>
            <p:ph type="dt" sz="half" idx="10"/>
          </p:nvPr>
        </p:nvSpPr>
        <p:spPr/>
        <p:txBody>
          <a:bodyPr/>
          <a:lstStyle/>
          <a:p>
            <a:r>
              <a:rPr lang="en-US" smtClean="0"/>
              <a:t>26. 4. 2021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10</a:t>
            </a:fld>
            <a:endParaRPr lang="cs-CZ"/>
          </a:p>
        </p:txBody>
      </p:sp>
      <p:sp>
        <p:nvSpPr>
          <p:cNvPr id="6" name="Nadpis 5"/>
          <p:cNvSpPr>
            <a:spLocks noGrp="1"/>
          </p:cNvSpPr>
          <p:nvPr>
            <p:ph type="title"/>
          </p:nvPr>
        </p:nvSpPr>
        <p:spPr/>
        <p:txBody>
          <a:bodyPr/>
          <a:lstStyle/>
          <a:p>
            <a:r>
              <a:rPr lang="en-US" dirty="0" smtClean="0"/>
              <a:t>SIMT vs. SIMD</a:t>
            </a:r>
            <a:endParaRPr lang="cs-CZ" dirty="0"/>
          </a:p>
        </p:txBody>
      </p:sp>
      <p:sp>
        <p:nvSpPr>
          <p:cNvPr id="7" name="Zástupný symbol pro obsah 1"/>
          <p:cNvSpPr txBox="1">
            <a:spLocks/>
          </p:cNvSpPr>
          <p:nvPr/>
        </p:nvSpPr>
        <p:spPr>
          <a:xfrm>
            <a:off x="4607416" y="1484782"/>
            <a:ext cx="4114800" cy="4525963"/>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US" dirty="0" smtClean="0"/>
              <a:t>Single Instruction Multiple Data</a:t>
            </a:r>
          </a:p>
          <a:p>
            <a:pPr lvl="1"/>
            <a:r>
              <a:rPr lang="en-US" dirty="0" smtClean="0"/>
              <a:t>Explicitly expose the width of SIMD vector</a:t>
            </a:r>
          </a:p>
          <a:p>
            <a:pPr lvl="1"/>
            <a:r>
              <a:rPr lang="en-US" dirty="0" smtClean="0"/>
              <a:t>Special instructions</a:t>
            </a:r>
          </a:p>
          <a:p>
            <a:pPr lvl="1"/>
            <a:r>
              <a:rPr lang="en-US" dirty="0" smtClean="0"/>
              <a:t>Generated by compiler or directly written by programmer</a:t>
            </a:r>
          </a:p>
          <a:p>
            <a:pPr lvl="1"/>
            <a:r>
              <a:rPr lang="en-US" dirty="0" smtClean="0"/>
              <a:t>Code divergence is usually not supported or tedious</a:t>
            </a:r>
            <a:endParaRPr lang="cs-CZ" dirty="0"/>
          </a:p>
        </p:txBody>
      </p:sp>
    </p:spTree>
    <p:extLst>
      <p:ext uri="{BB962C8B-B14F-4D97-AF65-F5344CB8AC3E}">
        <p14:creationId xmlns:p14="http://schemas.microsoft.com/office/powerpoint/2010/main" val="4236724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Effect transition="in" filter="fade">
                                      <p:cBhvr>
                                        <p:cTn id="18" dur="500"/>
                                        <p:tgtEl>
                                          <p:spTgt spid="7">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Effect transition="in" filter="fade">
                                      <p:cBhvr>
                                        <p:cTn id="23" dur="500"/>
                                        <p:tgtEl>
                                          <p:spTgt spid="2">
                                            <p:txEl>
                                              <p:pRg st="3" end="3"/>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7">
                                            <p:txEl>
                                              <p:pRg st="3" end="3"/>
                                            </p:txEl>
                                          </p:spTgt>
                                        </p:tgtEl>
                                        <p:attrNameLst>
                                          <p:attrName>style.visibility</p:attrName>
                                        </p:attrNameLst>
                                      </p:cBhvr>
                                      <p:to>
                                        <p:strVal val="visible"/>
                                      </p:to>
                                    </p:set>
                                    <p:animEffect transition="in" filter="fade">
                                      <p:cBhvr>
                                        <p:cTn id="26" dur="500"/>
                                        <p:tgtEl>
                                          <p:spTgt spid="7">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500"/>
                                        <p:tgtEl>
                                          <p:spTgt spid="2">
                                            <p:txEl>
                                              <p:pRg st="4" end="4"/>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7">
                                            <p:txEl>
                                              <p:pRg st="4" end="4"/>
                                            </p:txEl>
                                          </p:spTgt>
                                        </p:tgtEl>
                                        <p:attrNameLst>
                                          <p:attrName>style.visibility</p:attrName>
                                        </p:attrNameLst>
                                      </p:cBhvr>
                                      <p:to>
                                        <p:strVal val="visible"/>
                                      </p:to>
                                    </p:set>
                                    <p:animEffect transition="in" filter="fade">
                                      <p:cBhvr>
                                        <p:cTn id="34"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How are threads assigned to SMPs</a:t>
            </a:r>
            <a:endParaRPr lang="cs-CZ" dirty="0"/>
          </a:p>
        </p:txBody>
      </p:sp>
      <p:sp>
        <p:nvSpPr>
          <p:cNvPr id="3" name="Zástupný symbol pro datum 2"/>
          <p:cNvSpPr>
            <a:spLocks noGrp="1"/>
          </p:cNvSpPr>
          <p:nvPr>
            <p:ph type="dt" sz="half" idx="10"/>
          </p:nvPr>
        </p:nvSpPr>
        <p:spPr/>
        <p:txBody>
          <a:bodyPr/>
          <a:lstStyle/>
          <a:p>
            <a:r>
              <a:rPr lang="en-US" smtClean="0"/>
              <a:t>26. 4. 2021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11</a:t>
            </a:fld>
            <a:endParaRPr lang="cs-CZ"/>
          </a:p>
        </p:txBody>
      </p:sp>
      <p:sp>
        <p:nvSpPr>
          <p:cNvPr id="6" name="Nadpis 5"/>
          <p:cNvSpPr>
            <a:spLocks noGrp="1"/>
          </p:cNvSpPr>
          <p:nvPr>
            <p:ph type="title"/>
          </p:nvPr>
        </p:nvSpPr>
        <p:spPr/>
        <p:txBody>
          <a:bodyPr/>
          <a:lstStyle/>
          <a:p>
            <a:r>
              <a:rPr lang="en-US" dirty="0" smtClean="0"/>
              <a:t>Thread-Core Mapping</a:t>
            </a:r>
            <a:endParaRPr lang="cs-CZ" dirty="0"/>
          </a:p>
        </p:txBody>
      </p:sp>
      <p:grpSp>
        <p:nvGrpSpPr>
          <p:cNvPr id="64" name="Skupina 63"/>
          <p:cNvGrpSpPr/>
          <p:nvPr/>
        </p:nvGrpSpPr>
        <p:grpSpPr>
          <a:xfrm>
            <a:off x="1554646" y="2480228"/>
            <a:ext cx="1328153" cy="828056"/>
            <a:chOff x="1224000" y="2376000"/>
            <a:chExt cx="1328153" cy="828056"/>
          </a:xfrm>
        </p:grpSpPr>
        <p:grpSp>
          <p:nvGrpSpPr>
            <p:cNvPr id="18" name="Skupina 17"/>
            <p:cNvGrpSpPr/>
            <p:nvPr/>
          </p:nvGrpSpPr>
          <p:grpSpPr>
            <a:xfrm>
              <a:off x="1656000" y="2376000"/>
              <a:ext cx="896153" cy="504056"/>
              <a:chOff x="2307695" y="3212976"/>
              <a:chExt cx="896153" cy="504056"/>
            </a:xfrm>
          </p:grpSpPr>
          <p:sp>
            <p:nvSpPr>
              <p:cNvPr id="16" name="Obdélník 15"/>
              <p:cNvSpPr/>
              <p:nvPr/>
            </p:nvSpPr>
            <p:spPr>
              <a:xfrm>
                <a:off x="2307695" y="3212976"/>
                <a:ext cx="896153" cy="5040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cs-CZ"/>
              </a:p>
            </p:txBody>
          </p:sp>
          <p:grpSp>
            <p:nvGrpSpPr>
              <p:cNvPr id="17" name="Skupina 16"/>
              <p:cNvGrpSpPr/>
              <p:nvPr/>
            </p:nvGrpSpPr>
            <p:grpSpPr>
              <a:xfrm>
                <a:off x="2430568" y="3320988"/>
                <a:ext cx="650406" cy="288032"/>
                <a:chOff x="2411760" y="2852936"/>
                <a:chExt cx="650406" cy="288032"/>
              </a:xfrm>
            </p:grpSpPr>
            <p:sp>
              <p:nvSpPr>
                <p:cNvPr id="8" name="Volný tvar 7"/>
                <p:cNvSpPr/>
                <p:nvPr/>
              </p:nvSpPr>
              <p:spPr>
                <a:xfrm>
                  <a:off x="2411760"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9" name="Volný tvar 8"/>
                <p:cNvSpPr/>
                <p:nvPr/>
              </p:nvSpPr>
              <p:spPr>
                <a:xfrm>
                  <a:off x="2494549"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0" name="Volný tvar 9"/>
                <p:cNvSpPr/>
                <p:nvPr/>
              </p:nvSpPr>
              <p:spPr>
                <a:xfrm>
                  <a:off x="2582101"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Volný tvar 10"/>
                <p:cNvSpPr/>
                <p:nvPr/>
              </p:nvSpPr>
              <p:spPr>
                <a:xfrm>
                  <a:off x="2659486"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2" name="Volný tvar 11"/>
                <p:cNvSpPr/>
                <p:nvPr/>
              </p:nvSpPr>
              <p:spPr>
                <a:xfrm>
                  <a:off x="2737055"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3" name="Volný tvar 12"/>
                <p:cNvSpPr/>
                <p:nvPr/>
              </p:nvSpPr>
              <p:spPr>
                <a:xfrm>
                  <a:off x="2819844"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4" name="Volný tvar 13"/>
                <p:cNvSpPr/>
                <p:nvPr/>
              </p:nvSpPr>
              <p:spPr>
                <a:xfrm>
                  <a:off x="2907396"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5" name="Volný tvar 14"/>
                <p:cNvSpPr/>
                <p:nvPr/>
              </p:nvSpPr>
              <p:spPr>
                <a:xfrm>
                  <a:off x="2984781"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grpSp>
        </p:grpSp>
        <p:grpSp>
          <p:nvGrpSpPr>
            <p:cNvPr id="20" name="Skupina 19"/>
            <p:cNvGrpSpPr/>
            <p:nvPr/>
          </p:nvGrpSpPr>
          <p:grpSpPr>
            <a:xfrm>
              <a:off x="1512000" y="2484000"/>
              <a:ext cx="896153" cy="504056"/>
              <a:chOff x="2307695" y="3212976"/>
              <a:chExt cx="896153" cy="504056"/>
            </a:xfrm>
          </p:grpSpPr>
          <p:sp>
            <p:nvSpPr>
              <p:cNvPr id="21" name="Obdélník 20"/>
              <p:cNvSpPr/>
              <p:nvPr/>
            </p:nvSpPr>
            <p:spPr>
              <a:xfrm>
                <a:off x="2307695" y="3212976"/>
                <a:ext cx="896153" cy="5040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cs-CZ"/>
              </a:p>
            </p:txBody>
          </p:sp>
          <p:grpSp>
            <p:nvGrpSpPr>
              <p:cNvPr id="22" name="Skupina 21"/>
              <p:cNvGrpSpPr/>
              <p:nvPr/>
            </p:nvGrpSpPr>
            <p:grpSpPr>
              <a:xfrm>
                <a:off x="2430568" y="3320988"/>
                <a:ext cx="650406" cy="288032"/>
                <a:chOff x="2411760" y="2852936"/>
                <a:chExt cx="650406" cy="288032"/>
              </a:xfrm>
            </p:grpSpPr>
            <p:sp>
              <p:nvSpPr>
                <p:cNvPr id="23" name="Volný tvar 22"/>
                <p:cNvSpPr/>
                <p:nvPr/>
              </p:nvSpPr>
              <p:spPr>
                <a:xfrm>
                  <a:off x="2411760"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4" name="Volný tvar 23"/>
                <p:cNvSpPr/>
                <p:nvPr/>
              </p:nvSpPr>
              <p:spPr>
                <a:xfrm>
                  <a:off x="2494549"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5" name="Volný tvar 24"/>
                <p:cNvSpPr/>
                <p:nvPr/>
              </p:nvSpPr>
              <p:spPr>
                <a:xfrm>
                  <a:off x="2582101"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6" name="Volný tvar 25"/>
                <p:cNvSpPr/>
                <p:nvPr/>
              </p:nvSpPr>
              <p:spPr>
                <a:xfrm>
                  <a:off x="2659486"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7" name="Volný tvar 26"/>
                <p:cNvSpPr/>
                <p:nvPr/>
              </p:nvSpPr>
              <p:spPr>
                <a:xfrm>
                  <a:off x="2737055"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8" name="Volný tvar 27"/>
                <p:cNvSpPr/>
                <p:nvPr/>
              </p:nvSpPr>
              <p:spPr>
                <a:xfrm>
                  <a:off x="2819844"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9" name="Volný tvar 28"/>
                <p:cNvSpPr/>
                <p:nvPr/>
              </p:nvSpPr>
              <p:spPr>
                <a:xfrm>
                  <a:off x="2907396"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30" name="Volný tvar 29"/>
                <p:cNvSpPr/>
                <p:nvPr/>
              </p:nvSpPr>
              <p:spPr>
                <a:xfrm>
                  <a:off x="2984781"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grpSp>
        </p:grpSp>
        <p:grpSp>
          <p:nvGrpSpPr>
            <p:cNvPr id="31" name="Skupina 30"/>
            <p:cNvGrpSpPr/>
            <p:nvPr/>
          </p:nvGrpSpPr>
          <p:grpSpPr>
            <a:xfrm>
              <a:off x="1368000" y="2592000"/>
              <a:ext cx="896153" cy="504056"/>
              <a:chOff x="2307695" y="3212976"/>
              <a:chExt cx="896153" cy="504056"/>
            </a:xfrm>
          </p:grpSpPr>
          <p:sp>
            <p:nvSpPr>
              <p:cNvPr id="32" name="Obdélník 31"/>
              <p:cNvSpPr/>
              <p:nvPr/>
            </p:nvSpPr>
            <p:spPr>
              <a:xfrm>
                <a:off x="2307695" y="3212976"/>
                <a:ext cx="896153" cy="5040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cs-CZ"/>
              </a:p>
            </p:txBody>
          </p:sp>
          <p:grpSp>
            <p:nvGrpSpPr>
              <p:cNvPr id="33" name="Skupina 32"/>
              <p:cNvGrpSpPr/>
              <p:nvPr/>
            </p:nvGrpSpPr>
            <p:grpSpPr>
              <a:xfrm>
                <a:off x="2430568" y="3320988"/>
                <a:ext cx="650406" cy="288032"/>
                <a:chOff x="2411760" y="2852936"/>
                <a:chExt cx="650406" cy="288032"/>
              </a:xfrm>
            </p:grpSpPr>
            <p:sp>
              <p:nvSpPr>
                <p:cNvPr id="34" name="Volný tvar 33"/>
                <p:cNvSpPr/>
                <p:nvPr/>
              </p:nvSpPr>
              <p:spPr>
                <a:xfrm>
                  <a:off x="2411760"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35" name="Volný tvar 34"/>
                <p:cNvSpPr/>
                <p:nvPr/>
              </p:nvSpPr>
              <p:spPr>
                <a:xfrm>
                  <a:off x="2494549"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36" name="Volný tvar 35"/>
                <p:cNvSpPr/>
                <p:nvPr/>
              </p:nvSpPr>
              <p:spPr>
                <a:xfrm>
                  <a:off x="2582101"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37" name="Volný tvar 36"/>
                <p:cNvSpPr/>
                <p:nvPr/>
              </p:nvSpPr>
              <p:spPr>
                <a:xfrm>
                  <a:off x="2659486"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38" name="Volný tvar 37"/>
                <p:cNvSpPr/>
                <p:nvPr/>
              </p:nvSpPr>
              <p:spPr>
                <a:xfrm>
                  <a:off x="2737055"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39" name="Volný tvar 38"/>
                <p:cNvSpPr/>
                <p:nvPr/>
              </p:nvSpPr>
              <p:spPr>
                <a:xfrm>
                  <a:off x="2819844"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0" name="Volný tvar 39"/>
                <p:cNvSpPr/>
                <p:nvPr/>
              </p:nvSpPr>
              <p:spPr>
                <a:xfrm>
                  <a:off x="2907396"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1" name="Volný tvar 40"/>
                <p:cNvSpPr/>
                <p:nvPr/>
              </p:nvSpPr>
              <p:spPr>
                <a:xfrm>
                  <a:off x="2984781"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grpSp>
        </p:grpSp>
        <p:grpSp>
          <p:nvGrpSpPr>
            <p:cNvPr id="42" name="Skupina 41"/>
            <p:cNvGrpSpPr/>
            <p:nvPr/>
          </p:nvGrpSpPr>
          <p:grpSpPr>
            <a:xfrm>
              <a:off x="1224000" y="2700000"/>
              <a:ext cx="896153" cy="504056"/>
              <a:chOff x="2307695" y="3212976"/>
              <a:chExt cx="896153" cy="504056"/>
            </a:xfrm>
          </p:grpSpPr>
          <p:sp>
            <p:nvSpPr>
              <p:cNvPr id="43" name="Obdélník 42"/>
              <p:cNvSpPr/>
              <p:nvPr/>
            </p:nvSpPr>
            <p:spPr>
              <a:xfrm>
                <a:off x="2307695" y="3212976"/>
                <a:ext cx="896153" cy="5040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cs-CZ"/>
              </a:p>
            </p:txBody>
          </p:sp>
          <p:grpSp>
            <p:nvGrpSpPr>
              <p:cNvPr id="44" name="Skupina 43"/>
              <p:cNvGrpSpPr/>
              <p:nvPr/>
            </p:nvGrpSpPr>
            <p:grpSpPr>
              <a:xfrm>
                <a:off x="2430568" y="3320988"/>
                <a:ext cx="650406" cy="288032"/>
                <a:chOff x="2411760" y="2852936"/>
                <a:chExt cx="650406" cy="288032"/>
              </a:xfrm>
            </p:grpSpPr>
            <p:sp>
              <p:nvSpPr>
                <p:cNvPr id="45" name="Volný tvar 44"/>
                <p:cNvSpPr/>
                <p:nvPr/>
              </p:nvSpPr>
              <p:spPr>
                <a:xfrm>
                  <a:off x="2411760"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6" name="Volný tvar 45"/>
                <p:cNvSpPr/>
                <p:nvPr/>
              </p:nvSpPr>
              <p:spPr>
                <a:xfrm>
                  <a:off x="2494549"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7" name="Volný tvar 46"/>
                <p:cNvSpPr/>
                <p:nvPr/>
              </p:nvSpPr>
              <p:spPr>
                <a:xfrm>
                  <a:off x="2582101"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8" name="Volný tvar 47"/>
                <p:cNvSpPr/>
                <p:nvPr/>
              </p:nvSpPr>
              <p:spPr>
                <a:xfrm>
                  <a:off x="2659486"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9" name="Volný tvar 48"/>
                <p:cNvSpPr/>
                <p:nvPr/>
              </p:nvSpPr>
              <p:spPr>
                <a:xfrm>
                  <a:off x="2737055"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0" name="Volný tvar 49"/>
                <p:cNvSpPr/>
                <p:nvPr/>
              </p:nvSpPr>
              <p:spPr>
                <a:xfrm>
                  <a:off x="2819844"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1" name="Volný tvar 50"/>
                <p:cNvSpPr/>
                <p:nvPr/>
              </p:nvSpPr>
              <p:spPr>
                <a:xfrm>
                  <a:off x="2907396"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2" name="Volný tvar 51"/>
                <p:cNvSpPr/>
                <p:nvPr/>
              </p:nvSpPr>
              <p:spPr>
                <a:xfrm>
                  <a:off x="2984781"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grpSp>
        </p:grpSp>
      </p:grpSp>
      <p:grpSp>
        <p:nvGrpSpPr>
          <p:cNvPr id="53" name="Skupina 52"/>
          <p:cNvGrpSpPr/>
          <p:nvPr/>
        </p:nvGrpSpPr>
        <p:grpSpPr>
          <a:xfrm>
            <a:off x="3731794" y="2642228"/>
            <a:ext cx="896153" cy="504056"/>
            <a:chOff x="2307695" y="3212976"/>
            <a:chExt cx="896153" cy="504056"/>
          </a:xfrm>
        </p:grpSpPr>
        <p:sp>
          <p:nvSpPr>
            <p:cNvPr id="54" name="Obdélník 53"/>
            <p:cNvSpPr/>
            <p:nvPr/>
          </p:nvSpPr>
          <p:spPr>
            <a:xfrm>
              <a:off x="2307695" y="3212976"/>
              <a:ext cx="896153" cy="5040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cs-CZ"/>
            </a:p>
          </p:txBody>
        </p:sp>
        <p:grpSp>
          <p:nvGrpSpPr>
            <p:cNvPr id="55" name="Skupina 54"/>
            <p:cNvGrpSpPr/>
            <p:nvPr/>
          </p:nvGrpSpPr>
          <p:grpSpPr>
            <a:xfrm>
              <a:off x="2430568" y="3320988"/>
              <a:ext cx="650406" cy="288032"/>
              <a:chOff x="2411760" y="2852936"/>
              <a:chExt cx="650406" cy="288032"/>
            </a:xfrm>
          </p:grpSpPr>
          <p:sp>
            <p:nvSpPr>
              <p:cNvPr id="56" name="Volný tvar 55"/>
              <p:cNvSpPr/>
              <p:nvPr/>
            </p:nvSpPr>
            <p:spPr>
              <a:xfrm>
                <a:off x="2411760"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7" name="Volný tvar 56"/>
              <p:cNvSpPr/>
              <p:nvPr/>
            </p:nvSpPr>
            <p:spPr>
              <a:xfrm>
                <a:off x="2494549"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8" name="Volný tvar 57"/>
              <p:cNvSpPr/>
              <p:nvPr/>
            </p:nvSpPr>
            <p:spPr>
              <a:xfrm>
                <a:off x="2582101"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9" name="Volný tvar 58"/>
              <p:cNvSpPr/>
              <p:nvPr/>
            </p:nvSpPr>
            <p:spPr>
              <a:xfrm>
                <a:off x="2659486"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60" name="Volný tvar 59"/>
              <p:cNvSpPr/>
              <p:nvPr/>
            </p:nvSpPr>
            <p:spPr>
              <a:xfrm>
                <a:off x="2737055"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61" name="Volný tvar 60"/>
              <p:cNvSpPr/>
              <p:nvPr/>
            </p:nvSpPr>
            <p:spPr>
              <a:xfrm>
                <a:off x="2819844"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62" name="Volný tvar 61"/>
              <p:cNvSpPr/>
              <p:nvPr/>
            </p:nvSpPr>
            <p:spPr>
              <a:xfrm>
                <a:off x="2907396"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63" name="Volný tvar 62"/>
              <p:cNvSpPr/>
              <p:nvPr/>
            </p:nvSpPr>
            <p:spPr>
              <a:xfrm>
                <a:off x="2984781"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grpSp>
      </p:grpSp>
      <p:sp>
        <p:nvSpPr>
          <p:cNvPr id="65" name="Volný tvar 64"/>
          <p:cNvSpPr/>
          <p:nvPr/>
        </p:nvSpPr>
        <p:spPr>
          <a:xfrm>
            <a:off x="7606874" y="2750240"/>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grpSp>
        <p:nvGrpSpPr>
          <p:cNvPr id="71" name="Skupina 70"/>
          <p:cNvGrpSpPr/>
          <p:nvPr/>
        </p:nvGrpSpPr>
        <p:grpSpPr>
          <a:xfrm>
            <a:off x="5738889" y="2691570"/>
            <a:ext cx="504056" cy="405396"/>
            <a:chOff x="4139952" y="2132856"/>
            <a:chExt cx="504056" cy="405396"/>
          </a:xfrm>
        </p:grpSpPr>
        <p:grpSp>
          <p:nvGrpSpPr>
            <p:cNvPr id="69" name="Skupina 68"/>
            <p:cNvGrpSpPr/>
            <p:nvPr/>
          </p:nvGrpSpPr>
          <p:grpSpPr>
            <a:xfrm>
              <a:off x="4237210" y="2191538"/>
              <a:ext cx="309540" cy="288032"/>
              <a:chOff x="4137077" y="2264521"/>
              <a:chExt cx="309540" cy="288032"/>
            </a:xfrm>
          </p:grpSpPr>
          <p:sp>
            <p:nvSpPr>
              <p:cNvPr id="7" name="Volný tvar 6"/>
              <p:cNvSpPr/>
              <p:nvPr/>
            </p:nvSpPr>
            <p:spPr>
              <a:xfrm>
                <a:off x="4137077" y="2264521"/>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66" name="Volný tvar 65"/>
              <p:cNvSpPr/>
              <p:nvPr/>
            </p:nvSpPr>
            <p:spPr>
              <a:xfrm>
                <a:off x="4214462" y="2264521"/>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67" name="Volný tvar 66"/>
              <p:cNvSpPr/>
              <p:nvPr/>
            </p:nvSpPr>
            <p:spPr>
              <a:xfrm>
                <a:off x="4291847" y="2264521"/>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68" name="Volný tvar 67"/>
              <p:cNvSpPr/>
              <p:nvPr/>
            </p:nvSpPr>
            <p:spPr>
              <a:xfrm>
                <a:off x="4369232" y="2264521"/>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grpSp>
        <p:sp>
          <p:nvSpPr>
            <p:cNvPr id="70" name="Obdélník 69"/>
            <p:cNvSpPr/>
            <p:nvPr/>
          </p:nvSpPr>
          <p:spPr>
            <a:xfrm>
              <a:off x="4139952" y="2132856"/>
              <a:ext cx="504056" cy="405396"/>
            </a:xfrm>
            <a:prstGeom prst="rect">
              <a:avLst/>
            </a:prstGeom>
            <a:noFill/>
            <a:ln w="12700" cap="rnd" cmpd="sng">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72" name="Obrázek 7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3065" y="4501523"/>
            <a:ext cx="648072" cy="653428"/>
          </a:xfrm>
          <a:prstGeom prst="rect">
            <a:avLst/>
          </a:prstGeom>
        </p:spPr>
      </p:pic>
      <p:sp>
        <p:nvSpPr>
          <p:cNvPr id="74" name="AutoShape 2" descr="http://upload.wikimedia.org/wikipedia/commons/1/1d/Fermi.svg"/>
          <p:cNvSpPr>
            <a:spLocks noChangeAspect="1" noChangeArrowheads="1"/>
          </p:cNvSpPr>
          <p:nvPr/>
        </p:nvSpPr>
        <p:spPr bwMode="auto">
          <a:xfrm>
            <a:off x="155575" y="-2819400"/>
            <a:ext cx="3609975" cy="58769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5" name="AutoShape 4" descr="http://upload.wikimedia.org/wikipedia/commons/1/1d/Fermi.svg"/>
          <p:cNvSpPr>
            <a:spLocks noChangeAspect="1" noChangeArrowheads="1"/>
          </p:cNvSpPr>
          <p:nvPr/>
        </p:nvSpPr>
        <p:spPr bwMode="auto">
          <a:xfrm>
            <a:off x="307975" y="-2667000"/>
            <a:ext cx="3609975" cy="58769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6" name="AutoShape 6" descr="http://upload.wikimedia.org/wikipedia/commons/1/1d/Fermi.svg"/>
          <p:cNvSpPr>
            <a:spLocks noChangeAspect="1" noChangeArrowheads="1"/>
          </p:cNvSpPr>
          <p:nvPr/>
        </p:nvSpPr>
        <p:spPr bwMode="auto">
          <a:xfrm>
            <a:off x="460375" y="-2514600"/>
            <a:ext cx="3609975" cy="58769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1032" name="Picture 8" descr="http://upload.wikimedia.org/wikipedia/commons/thumb/1/1d/Fermi.svg/500px-Fermi.svg.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93711" y="3678615"/>
            <a:ext cx="1410579" cy="2299244"/>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8227" y="4219780"/>
            <a:ext cx="1816290" cy="1216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7" name="TextovéPole 76"/>
          <p:cNvSpPr txBox="1"/>
          <p:nvPr/>
        </p:nvSpPr>
        <p:spPr>
          <a:xfrm>
            <a:off x="1923844" y="5396871"/>
            <a:ext cx="590226" cy="338554"/>
          </a:xfrm>
          <a:prstGeom prst="rect">
            <a:avLst/>
          </a:prstGeom>
          <a:noFill/>
        </p:spPr>
        <p:txBody>
          <a:bodyPr wrap="none" rtlCol="0">
            <a:spAutoFit/>
          </a:bodyPr>
          <a:lstStyle/>
          <a:p>
            <a:r>
              <a:rPr lang="en-US" sz="1600" dirty="0" smtClean="0"/>
              <a:t>GPU</a:t>
            </a:r>
            <a:endParaRPr lang="cs-CZ" sz="1600" dirty="0"/>
          </a:p>
        </p:txBody>
      </p:sp>
      <p:sp>
        <p:nvSpPr>
          <p:cNvPr id="80" name="TextovéPole 79"/>
          <p:cNvSpPr txBox="1"/>
          <p:nvPr/>
        </p:nvSpPr>
        <p:spPr>
          <a:xfrm>
            <a:off x="3730301" y="5982286"/>
            <a:ext cx="2731838" cy="338554"/>
          </a:xfrm>
          <a:prstGeom prst="rect">
            <a:avLst/>
          </a:prstGeom>
          <a:noFill/>
        </p:spPr>
        <p:txBody>
          <a:bodyPr wrap="none" rtlCol="0">
            <a:spAutoFit/>
          </a:bodyPr>
          <a:lstStyle/>
          <a:p>
            <a:r>
              <a:rPr lang="en-US" sz="1600" dirty="0" smtClean="0"/>
              <a:t>Streaming Multiprocessor</a:t>
            </a:r>
            <a:endParaRPr lang="cs-CZ" sz="1600" dirty="0"/>
          </a:p>
        </p:txBody>
      </p:sp>
      <p:sp>
        <p:nvSpPr>
          <p:cNvPr id="81" name="TextovéPole 80"/>
          <p:cNvSpPr txBox="1"/>
          <p:nvPr/>
        </p:nvSpPr>
        <p:spPr>
          <a:xfrm>
            <a:off x="7319997" y="5154951"/>
            <a:ext cx="651140" cy="338554"/>
          </a:xfrm>
          <a:prstGeom prst="rect">
            <a:avLst/>
          </a:prstGeom>
          <a:noFill/>
        </p:spPr>
        <p:txBody>
          <a:bodyPr wrap="none" rtlCol="0">
            <a:spAutoFit/>
          </a:bodyPr>
          <a:lstStyle/>
          <a:p>
            <a:r>
              <a:rPr lang="en-US" sz="1600" dirty="0" smtClean="0"/>
              <a:t>Core</a:t>
            </a:r>
            <a:endParaRPr lang="cs-CZ" sz="1600" dirty="0"/>
          </a:p>
        </p:txBody>
      </p:sp>
      <p:cxnSp>
        <p:nvCxnSpPr>
          <p:cNvPr id="82" name="Přímá spojnice 81"/>
          <p:cNvCxnSpPr/>
          <p:nvPr/>
        </p:nvCxnSpPr>
        <p:spPr>
          <a:xfrm>
            <a:off x="2213480" y="3427692"/>
            <a:ext cx="10954" cy="792088"/>
          </a:xfrm>
          <a:prstGeom prst="line">
            <a:avLst/>
          </a:prstGeom>
          <a:ln w="12700" cap="rnd">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5" name="Přímá spojnice 84"/>
          <p:cNvCxnSpPr/>
          <p:nvPr/>
        </p:nvCxnSpPr>
        <p:spPr>
          <a:xfrm>
            <a:off x="7640089" y="3117971"/>
            <a:ext cx="10954" cy="1318386"/>
          </a:xfrm>
          <a:prstGeom prst="line">
            <a:avLst/>
          </a:prstGeom>
          <a:ln w="12700" cap="rnd">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8" name="TextovéPole 87"/>
          <p:cNvSpPr txBox="1"/>
          <p:nvPr/>
        </p:nvSpPr>
        <p:spPr>
          <a:xfrm>
            <a:off x="2132543" y="2141674"/>
            <a:ext cx="606256" cy="338554"/>
          </a:xfrm>
          <a:prstGeom prst="rect">
            <a:avLst/>
          </a:prstGeom>
          <a:noFill/>
        </p:spPr>
        <p:txBody>
          <a:bodyPr wrap="none" rtlCol="0">
            <a:spAutoFit/>
          </a:bodyPr>
          <a:lstStyle/>
          <a:p>
            <a:pPr algn="ctr"/>
            <a:r>
              <a:rPr lang="en-US" sz="1600" dirty="0" smtClean="0"/>
              <a:t>Grid</a:t>
            </a:r>
            <a:endParaRPr lang="cs-CZ" sz="1600" dirty="0"/>
          </a:p>
        </p:txBody>
      </p:sp>
      <p:sp>
        <p:nvSpPr>
          <p:cNvPr id="89" name="TextovéPole 88"/>
          <p:cNvSpPr txBox="1"/>
          <p:nvPr/>
        </p:nvSpPr>
        <p:spPr>
          <a:xfrm>
            <a:off x="3822332" y="2141674"/>
            <a:ext cx="715260" cy="338554"/>
          </a:xfrm>
          <a:prstGeom prst="rect">
            <a:avLst/>
          </a:prstGeom>
          <a:noFill/>
        </p:spPr>
        <p:txBody>
          <a:bodyPr wrap="none" rtlCol="0">
            <a:spAutoFit/>
          </a:bodyPr>
          <a:lstStyle/>
          <a:p>
            <a:r>
              <a:rPr lang="en-US" sz="1600" dirty="0" smtClean="0"/>
              <a:t>Block</a:t>
            </a:r>
            <a:endParaRPr lang="cs-CZ" sz="1600" dirty="0"/>
          </a:p>
        </p:txBody>
      </p:sp>
      <p:sp>
        <p:nvSpPr>
          <p:cNvPr id="90" name="TextovéPole 89"/>
          <p:cNvSpPr txBox="1"/>
          <p:nvPr/>
        </p:nvSpPr>
        <p:spPr>
          <a:xfrm>
            <a:off x="5646912" y="2141674"/>
            <a:ext cx="688009" cy="338554"/>
          </a:xfrm>
          <a:prstGeom prst="rect">
            <a:avLst/>
          </a:prstGeom>
          <a:noFill/>
        </p:spPr>
        <p:txBody>
          <a:bodyPr wrap="none" rtlCol="0">
            <a:spAutoFit/>
          </a:bodyPr>
          <a:lstStyle/>
          <a:p>
            <a:r>
              <a:rPr lang="en-US" sz="1600" dirty="0" smtClean="0"/>
              <a:t>Warp</a:t>
            </a:r>
            <a:endParaRPr lang="cs-CZ" sz="1600" dirty="0"/>
          </a:p>
        </p:txBody>
      </p:sp>
      <p:sp>
        <p:nvSpPr>
          <p:cNvPr id="91" name="TextovéPole 90"/>
          <p:cNvSpPr txBox="1"/>
          <p:nvPr/>
        </p:nvSpPr>
        <p:spPr>
          <a:xfrm>
            <a:off x="7204580" y="2141674"/>
            <a:ext cx="881973" cy="338554"/>
          </a:xfrm>
          <a:prstGeom prst="rect">
            <a:avLst/>
          </a:prstGeom>
          <a:noFill/>
        </p:spPr>
        <p:txBody>
          <a:bodyPr wrap="none" rtlCol="0">
            <a:spAutoFit/>
          </a:bodyPr>
          <a:lstStyle/>
          <a:p>
            <a:r>
              <a:rPr lang="en-US" sz="1600" dirty="0" smtClean="0"/>
              <a:t>Thread</a:t>
            </a:r>
            <a:endParaRPr lang="cs-CZ" sz="1600" dirty="0"/>
          </a:p>
        </p:txBody>
      </p:sp>
      <p:cxnSp>
        <p:nvCxnSpPr>
          <p:cNvPr id="92" name="Přímá spojnice 91"/>
          <p:cNvCxnSpPr/>
          <p:nvPr/>
        </p:nvCxnSpPr>
        <p:spPr>
          <a:xfrm flipH="1">
            <a:off x="5522865" y="3183137"/>
            <a:ext cx="468052" cy="495478"/>
          </a:xfrm>
          <a:prstGeom prst="line">
            <a:avLst/>
          </a:prstGeom>
          <a:ln w="12700" cap="rnd">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4" name="Přímá spojnice 93"/>
          <p:cNvCxnSpPr/>
          <p:nvPr/>
        </p:nvCxnSpPr>
        <p:spPr>
          <a:xfrm>
            <a:off x="4265722" y="3222695"/>
            <a:ext cx="502874" cy="455920"/>
          </a:xfrm>
          <a:prstGeom prst="line">
            <a:avLst/>
          </a:prstGeom>
          <a:ln w="12700" cap="rnd">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98" name="Zaoblený obdélníkový popisek 97"/>
          <p:cNvSpPr/>
          <p:nvPr/>
        </p:nvSpPr>
        <p:spPr>
          <a:xfrm>
            <a:off x="2630776" y="3592238"/>
            <a:ext cx="1944216" cy="460804"/>
          </a:xfrm>
          <a:prstGeom prst="wedgeRoundRectCallout">
            <a:avLst>
              <a:gd name="adj1" fmla="val 42569"/>
              <a:gd name="adj2" fmla="val -9409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smtClean="0"/>
              <a:t>Assigned to SM</a:t>
            </a:r>
            <a:endParaRPr lang="cs-CZ" sz="1600" b="1" dirty="0">
              <a:latin typeface="Courier New" pitchFamily="49" charset="0"/>
              <a:cs typeface="Courier New" pitchFamily="49" charset="0"/>
            </a:endParaRPr>
          </a:p>
        </p:txBody>
      </p:sp>
      <p:sp>
        <p:nvSpPr>
          <p:cNvPr id="99" name="Zaoblený obdélníkový popisek 98"/>
          <p:cNvSpPr/>
          <p:nvPr/>
        </p:nvSpPr>
        <p:spPr>
          <a:xfrm>
            <a:off x="5522865" y="3530741"/>
            <a:ext cx="2016224" cy="1436787"/>
          </a:xfrm>
          <a:prstGeom prst="wedgeRoundRectCallout">
            <a:avLst>
              <a:gd name="adj1" fmla="val -34152"/>
              <a:gd name="adj2" fmla="val -8319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smtClean="0"/>
              <a:t>Simultaneously run on SM cores. Threads in a warp run in lockstep.</a:t>
            </a:r>
          </a:p>
        </p:txBody>
      </p:sp>
      <p:sp>
        <p:nvSpPr>
          <p:cNvPr id="100" name="Zaoblený obdélníkový popisek 99"/>
          <p:cNvSpPr/>
          <p:nvPr/>
        </p:nvSpPr>
        <p:spPr>
          <a:xfrm>
            <a:off x="212123" y="3448213"/>
            <a:ext cx="1944216" cy="460804"/>
          </a:xfrm>
          <a:prstGeom prst="wedgeRoundRectCallout">
            <a:avLst>
              <a:gd name="adj1" fmla="val 33163"/>
              <a:gd name="adj2" fmla="val -9409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smtClean="0"/>
              <a:t>The same kernel</a:t>
            </a:r>
            <a:endParaRPr lang="cs-CZ" sz="1600" b="1" dirty="0">
              <a:latin typeface="Courier New" pitchFamily="49" charset="0"/>
              <a:cs typeface="Courier New" pitchFamily="49" charset="0"/>
            </a:endParaRPr>
          </a:p>
        </p:txBody>
      </p:sp>
    </p:spTree>
    <p:extLst>
      <p:ext uri="{BB962C8B-B14F-4D97-AF65-F5344CB8AC3E}">
        <p14:creationId xmlns:p14="http://schemas.microsoft.com/office/powerpoint/2010/main" val="4174409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fade">
                                      <p:cBhvr>
                                        <p:cTn id="7" dur="500"/>
                                        <p:tgtEl>
                                          <p:spTgt spid="10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8"/>
                                        </p:tgtEl>
                                        <p:attrNameLst>
                                          <p:attrName>style.visibility</p:attrName>
                                        </p:attrNameLst>
                                      </p:cBhvr>
                                      <p:to>
                                        <p:strVal val="visible"/>
                                      </p:to>
                                    </p:set>
                                    <p:animEffect transition="in" filter="fade">
                                      <p:cBhvr>
                                        <p:cTn id="12" dur="500"/>
                                        <p:tgtEl>
                                          <p:spTgt spid="9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9"/>
                                        </p:tgtEl>
                                        <p:attrNameLst>
                                          <p:attrName>style.visibility</p:attrName>
                                        </p:attrNameLst>
                                      </p:cBhvr>
                                      <p:to>
                                        <p:strVal val="visible"/>
                                      </p:to>
                                    </p:set>
                                    <p:animEffect transition="in" filter="fade">
                                      <p:cBhvr>
                                        <p:cTn id="17" dur="500"/>
                                        <p:tgtEl>
                                          <p:spTgt spid="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animBg="1"/>
      <p:bldP spid="99" grpId="0" animBg="1"/>
      <p:bldP spid="10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err="1" smtClean="0"/>
              <a:t>Compute</a:t>
            </a:r>
            <a:r>
              <a:rPr lang="cs-CZ" dirty="0" smtClean="0"/>
              <a:t> </a:t>
            </a:r>
            <a:r>
              <a:rPr lang="cs-CZ" dirty="0" err="1"/>
              <a:t>Unified</a:t>
            </a:r>
            <a:r>
              <a:rPr lang="cs-CZ" dirty="0"/>
              <a:t> </a:t>
            </a:r>
            <a:r>
              <a:rPr lang="cs-CZ" dirty="0" err="1"/>
              <a:t>Device</a:t>
            </a:r>
            <a:r>
              <a:rPr lang="cs-CZ" dirty="0"/>
              <a:t> </a:t>
            </a:r>
            <a:r>
              <a:rPr lang="cs-CZ" dirty="0" err="1" smtClean="0"/>
              <a:t>Architecture</a:t>
            </a:r>
            <a:endParaRPr lang="en-US" dirty="0" smtClean="0"/>
          </a:p>
          <a:p>
            <a:pPr lvl="1"/>
            <a:r>
              <a:rPr lang="en-US" dirty="0" smtClean="0"/>
              <a:t>NVIDIA parallel computing platform</a:t>
            </a:r>
          </a:p>
          <a:p>
            <a:pPr lvl="1"/>
            <a:r>
              <a:rPr lang="en-US" dirty="0" smtClean="0"/>
              <a:t>Implemented solely for GPUs</a:t>
            </a:r>
          </a:p>
          <a:p>
            <a:pPr lvl="1"/>
            <a:r>
              <a:rPr lang="en-US" dirty="0" smtClean="0"/>
              <a:t>First API released in 2007</a:t>
            </a:r>
          </a:p>
          <a:p>
            <a:pPr lvl="1"/>
            <a:r>
              <a:rPr lang="en-US" dirty="0" smtClean="0"/>
              <a:t>Used in various libraries</a:t>
            </a:r>
          </a:p>
          <a:p>
            <a:pPr lvl="2"/>
            <a:r>
              <a:rPr lang="en-US" dirty="0" err="1" smtClean="0"/>
              <a:t>cuFFT</a:t>
            </a:r>
            <a:r>
              <a:rPr lang="en-US" dirty="0" smtClean="0"/>
              <a:t>, </a:t>
            </a:r>
            <a:r>
              <a:rPr lang="en-US" dirty="0" err="1" smtClean="0"/>
              <a:t>cuBLAS</a:t>
            </a:r>
            <a:r>
              <a:rPr lang="en-US" dirty="0" smtClean="0"/>
              <a:t>, …</a:t>
            </a:r>
          </a:p>
          <a:p>
            <a:pPr lvl="1"/>
            <a:r>
              <a:rPr lang="en-US" dirty="0" smtClean="0"/>
              <a:t>Many additional features</a:t>
            </a:r>
          </a:p>
          <a:p>
            <a:pPr lvl="2"/>
            <a:r>
              <a:rPr lang="en-US" dirty="0" smtClean="0"/>
              <a:t>OpenGL/DirectX Interoperability, computing clusters support, integrated compiler, …</a:t>
            </a:r>
          </a:p>
          <a:p>
            <a:pPr lvl="2"/>
            <a:endParaRPr lang="en-US" sz="600" dirty="0" smtClean="0"/>
          </a:p>
          <a:p>
            <a:r>
              <a:rPr lang="en-US" dirty="0" smtClean="0"/>
              <a:t>Alternatives</a:t>
            </a:r>
          </a:p>
          <a:p>
            <a:pPr lvl="1"/>
            <a:r>
              <a:rPr lang="en-US" dirty="0" err="1" smtClean="0"/>
              <a:t>Vulkan</a:t>
            </a:r>
            <a:r>
              <a:rPr lang="en-US" dirty="0" smtClean="0"/>
              <a:t>, </a:t>
            </a:r>
            <a:r>
              <a:rPr lang="en-US" dirty="0" err="1" smtClean="0"/>
              <a:t>OpenCL</a:t>
            </a:r>
            <a:r>
              <a:rPr lang="en-US" dirty="0" smtClean="0"/>
              <a:t>, AMD Stream SDK, C++ AMP</a:t>
            </a:r>
          </a:p>
        </p:txBody>
      </p:sp>
      <p:sp>
        <p:nvSpPr>
          <p:cNvPr id="3" name="Zástupný symbol pro datum 2"/>
          <p:cNvSpPr>
            <a:spLocks noGrp="1"/>
          </p:cNvSpPr>
          <p:nvPr>
            <p:ph type="dt" sz="half" idx="10"/>
          </p:nvPr>
        </p:nvSpPr>
        <p:spPr/>
        <p:txBody>
          <a:bodyPr/>
          <a:lstStyle/>
          <a:p>
            <a:r>
              <a:rPr lang="en-US" smtClean="0"/>
              <a:t>26. 4. 2021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12</a:t>
            </a:fld>
            <a:endParaRPr lang="cs-CZ"/>
          </a:p>
        </p:txBody>
      </p:sp>
      <p:sp>
        <p:nvSpPr>
          <p:cNvPr id="6" name="Nadpis 5"/>
          <p:cNvSpPr>
            <a:spLocks noGrp="1"/>
          </p:cNvSpPr>
          <p:nvPr>
            <p:ph type="title"/>
          </p:nvPr>
        </p:nvSpPr>
        <p:spPr/>
        <p:txBody>
          <a:bodyPr/>
          <a:lstStyle/>
          <a:p>
            <a:r>
              <a:rPr lang="cs-CZ" dirty="0" smtClean="0"/>
              <a:t>CUDA</a:t>
            </a:r>
            <a:endParaRPr lang="cs-CZ" dirty="0"/>
          </a:p>
        </p:txBody>
      </p:sp>
    </p:spTree>
    <p:extLst>
      <p:ext uri="{BB962C8B-B14F-4D97-AF65-F5344CB8AC3E}">
        <p14:creationId xmlns:p14="http://schemas.microsoft.com/office/powerpoint/2010/main" val="41618751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Device Detection</a:t>
            </a:r>
          </a:p>
          <a:p>
            <a:pPr marL="393192" lvl="1" indent="0">
              <a:buNone/>
            </a:pPr>
            <a:r>
              <a:rPr lang="cs-CZ" b="1" dirty="0" err="1">
                <a:solidFill>
                  <a:srgbClr val="0070C0"/>
                </a:solidFill>
                <a:latin typeface="Courier New" pitchFamily="49" charset="0"/>
                <a:cs typeface="Courier New" pitchFamily="49" charset="0"/>
              </a:rPr>
              <a:t>int</a:t>
            </a:r>
            <a:r>
              <a:rPr lang="cs-CZ" b="1" dirty="0">
                <a:latin typeface="Courier New" pitchFamily="49" charset="0"/>
                <a:cs typeface="Courier New" pitchFamily="49" charset="0"/>
              </a:rPr>
              <a:t> </a:t>
            </a:r>
            <a:r>
              <a:rPr lang="cs-CZ" b="1" dirty="0" err="1">
                <a:latin typeface="Courier New" pitchFamily="49" charset="0"/>
                <a:cs typeface="Courier New" pitchFamily="49" charset="0"/>
              </a:rPr>
              <a:t>deviceCount</a:t>
            </a:r>
            <a:r>
              <a:rPr lang="cs-CZ" b="1" dirty="0" smtClean="0">
                <a:latin typeface="Courier New" pitchFamily="49" charset="0"/>
                <a:cs typeface="Courier New" pitchFamily="49" charset="0"/>
              </a:rPr>
              <a:t>;</a:t>
            </a:r>
            <a:endParaRPr lang="en-US" b="1" dirty="0" smtClean="0">
              <a:latin typeface="Courier New" pitchFamily="49" charset="0"/>
              <a:cs typeface="Courier New" pitchFamily="49" charset="0"/>
            </a:endParaRPr>
          </a:p>
          <a:p>
            <a:pPr marL="393192" lvl="1" indent="0">
              <a:buNone/>
            </a:pPr>
            <a:r>
              <a:rPr lang="cs-CZ" b="1" dirty="0" err="1">
                <a:latin typeface="Courier New" pitchFamily="49" charset="0"/>
                <a:cs typeface="Courier New" pitchFamily="49" charset="0"/>
              </a:rPr>
              <a:t>cudaGetDeviceCount</a:t>
            </a:r>
            <a:r>
              <a:rPr lang="cs-CZ" b="1" dirty="0">
                <a:latin typeface="Courier New" pitchFamily="49" charset="0"/>
                <a:cs typeface="Courier New" pitchFamily="49" charset="0"/>
              </a:rPr>
              <a:t>(&amp;</a:t>
            </a:r>
            <a:r>
              <a:rPr lang="cs-CZ" b="1" dirty="0" err="1">
                <a:latin typeface="Courier New" pitchFamily="49" charset="0"/>
                <a:cs typeface="Courier New" pitchFamily="49" charset="0"/>
              </a:rPr>
              <a:t>deviceCount</a:t>
            </a:r>
            <a:r>
              <a:rPr lang="cs-CZ" b="1" dirty="0" smtClean="0">
                <a:latin typeface="Courier New" pitchFamily="49" charset="0"/>
                <a:cs typeface="Courier New" pitchFamily="49" charset="0"/>
              </a:rPr>
              <a:t>);</a:t>
            </a:r>
            <a:endParaRPr lang="en-US" b="1" dirty="0" smtClean="0">
              <a:latin typeface="Courier New" pitchFamily="49" charset="0"/>
              <a:cs typeface="Courier New" pitchFamily="49" charset="0"/>
            </a:endParaRPr>
          </a:p>
          <a:p>
            <a:pPr marL="393192" lvl="1" indent="0">
              <a:buNone/>
            </a:pPr>
            <a:r>
              <a:rPr lang="en-US" b="1" dirty="0" smtClean="0">
                <a:latin typeface="Courier New" pitchFamily="49" charset="0"/>
                <a:cs typeface="Courier New" pitchFamily="49" charset="0"/>
              </a:rPr>
              <a:t>...</a:t>
            </a:r>
          </a:p>
          <a:p>
            <a:pPr marL="393192" lvl="1" indent="0">
              <a:buNone/>
            </a:pPr>
            <a:r>
              <a:rPr lang="cs-CZ" b="1" dirty="0" err="1" smtClean="0">
                <a:latin typeface="Courier New" pitchFamily="49" charset="0"/>
                <a:cs typeface="Courier New" pitchFamily="49" charset="0"/>
              </a:rPr>
              <a:t>cudaSetDevice</a:t>
            </a:r>
            <a:r>
              <a:rPr lang="cs-CZ" b="1" dirty="0" smtClean="0">
                <a:latin typeface="Courier New" pitchFamily="49" charset="0"/>
                <a:cs typeface="Courier New" pitchFamily="49" charset="0"/>
              </a:rPr>
              <a:t>(</a:t>
            </a:r>
            <a:r>
              <a:rPr lang="en-US" b="1" dirty="0" err="1" smtClean="0">
                <a:latin typeface="Courier New" pitchFamily="49" charset="0"/>
                <a:cs typeface="Courier New" pitchFamily="49" charset="0"/>
              </a:rPr>
              <a:t>deviceIdx</a:t>
            </a:r>
            <a:r>
              <a:rPr lang="cs-CZ" b="1" dirty="0" smtClean="0">
                <a:latin typeface="Courier New" pitchFamily="49" charset="0"/>
                <a:cs typeface="Courier New" pitchFamily="49" charset="0"/>
              </a:rPr>
              <a:t>);</a:t>
            </a:r>
            <a:endParaRPr lang="en-US" b="1" dirty="0" smtClean="0">
              <a:latin typeface="Courier New" pitchFamily="49" charset="0"/>
              <a:cs typeface="Courier New" pitchFamily="49" charset="0"/>
            </a:endParaRPr>
          </a:p>
          <a:p>
            <a:pPr lvl="8"/>
            <a:endParaRPr lang="en-US" dirty="0" smtClean="0"/>
          </a:p>
          <a:p>
            <a:r>
              <a:rPr lang="en-US" dirty="0" smtClean="0"/>
              <a:t>Querying Device Information</a:t>
            </a:r>
          </a:p>
          <a:p>
            <a:pPr marL="393192" lvl="1" indent="0">
              <a:buNone/>
            </a:pPr>
            <a:r>
              <a:rPr lang="cs-CZ" b="1" dirty="0" err="1">
                <a:latin typeface="Courier New" pitchFamily="49" charset="0"/>
                <a:cs typeface="Courier New" pitchFamily="49" charset="0"/>
              </a:rPr>
              <a:t>cudaDeviceProp</a:t>
            </a:r>
            <a:r>
              <a:rPr lang="cs-CZ" b="1" dirty="0">
                <a:latin typeface="Courier New" pitchFamily="49" charset="0"/>
                <a:cs typeface="Courier New" pitchFamily="49" charset="0"/>
              </a:rPr>
              <a:t> </a:t>
            </a:r>
            <a:r>
              <a:rPr lang="cs-CZ" b="1" dirty="0" err="1">
                <a:latin typeface="Courier New" pitchFamily="49" charset="0"/>
                <a:cs typeface="Courier New" pitchFamily="49" charset="0"/>
              </a:rPr>
              <a:t>deviceProp</a:t>
            </a:r>
            <a:r>
              <a:rPr lang="cs-CZ" b="1" dirty="0" smtClean="0">
                <a:latin typeface="Courier New" pitchFamily="49" charset="0"/>
                <a:cs typeface="Courier New" pitchFamily="49" charset="0"/>
              </a:rPr>
              <a:t>;</a:t>
            </a:r>
            <a:endParaRPr lang="en-US" b="1" dirty="0" smtClean="0">
              <a:latin typeface="Courier New" pitchFamily="49" charset="0"/>
              <a:cs typeface="Courier New" pitchFamily="49" charset="0"/>
            </a:endParaRPr>
          </a:p>
          <a:p>
            <a:pPr marL="393192" lvl="1" indent="0">
              <a:buNone/>
            </a:pPr>
            <a:r>
              <a:rPr lang="cs-CZ" b="1" dirty="0" err="1">
                <a:latin typeface="Courier New" pitchFamily="49" charset="0"/>
                <a:cs typeface="Courier New" pitchFamily="49" charset="0"/>
              </a:rPr>
              <a:t>cudaGetDeviceProperties</a:t>
            </a:r>
            <a:r>
              <a:rPr lang="cs-CZ" b="1" dirty="0">
                <a:latin typeface="Courier New" pitchFamily="49" charset="0"/>
                <a:cs typeface="Courier New" pitchFamily="49" charset="0"/>
              </a:rPr>
              <a:t>(&amp;</a:t>
            </a:r>
            <a:r>
              <a:rPr lang="cs-CZ" b="1" dirty="0" err="1" smtClean="0">
                <a:latin typeface="Courier New" pitchFamily="49" charset="0"/>
                <a:cs typeface="Courier New" pitchFamily="49" charset="0"/>
              </a:rPr>
              <a:t>deviceProp</a:t>
            </a:r>
            <a:r>
              <a:rPr lang="cs-CZ" b="1" dirty="0" smtClean="0">
                <a:latin typeface="Courier New" pitchFamily="49" charset="0"/>
                <a:cs typeface="Courier New" pitchFamily="49" charset="0"/>
              </a:rPr>
              <a:t>,</a:t>
            </a:r>
            <a:r>
              <a:rPr lang="en-US" b="1" dirty="0" smtClean="0">
                <a:latin typeface="Courier New" pitchFamily="49" charset="0"/>
                <a:cs typeface="Courier New" pitchFamily="49" charset="0"/>
              </a:rPr>
              <a:t/>
            </a:r>
            <a:br>
              <a:rPr lang="en-US" b="1" dirty="0" smtClean="0">
                <a:latin typeface="Courier New" pitchFamily="49" charset="0"/>
                <a:cs typeface="Courier New" pitchFamily="49" charset="0"/>
              </a:rPr>
            </a:br>
            <a:r>
              <a:rPr lang="en-US" b="1" dirty="0" smtClean="0">
                <a:latin typeface="Courier New" pitchFamily="49" charset="0"/>
                <a:cs typeface="Courier New" pitchFamily="49" charset="0"/>
              </a:rPr>
              <a:t>    </a:t>
            </a:r>
            <a:r>
              <a:rPr lang="cs-CZ" b="1" dirty="0" err="1" smtClean="0">
                <a:latin typeface="Courier New" pitchFamily="49" charset="0"/>
                <a:cs typeface="Courier New" pitchFamily="49" charset="0"/>
              </a:rPr>
              <a:t>dev</a:t>
            </a:r>
            <a:r>
              <a:rPr lang="en-US" b="1" dirty="0" err="1" smtClean="0">
                <a:latin typeface="Courier New" pitchFamily="49" charset="0"/>
                <a:cs typeface="Courier New" pitchFamily="49" charset="0"/>
              </a:rPr>
              <a:t>iceIdx</a:t>
            </a:r>
            <a:r>
              <a:rPr lang="cs-CZ" b="1" dirty="0" smtClean="0">
                <a:latin typeface="Courier New" pitchFamily="49" charset="0"/>
                <a:cs typeface="Courier New" pitchFamily="49" charset="0"/>
              </a:rPr>
              <a:t>);</a:t>
            </a:r>
            <a:endParaRPr lang="en-US" b="1" dirty="0" smtClean="0">
              <a:latin typeface="Courier New" pitchFamily="49" charset="0"/>
              <a:cs typeface="Courier New" pitchFamily="49" charset="0"/>
            </a:endParaRPr>
          </a:p>
        </p:txBody>
      </p:sp>
      <p:sp>
        <p:nvSpPr>
          <p:cNvPr id="3" name="Zástupný symbol pro datum 2"/>
          <p:cNvSpPr>
            <a:spLocks noGrp="1"/>
          </p:cNvSpPr>
          <p:nvPr>
            <p:ph type="dt" sz="half" idx="10"/>
          </p:nvPr>
        </p:nvSpPr>
        <p:spPr/>
        <p:txBody>
          <a:bodyPr/>
          <a:lstStyle/>
          <a:p>
            <a:r>
              <a:rPr lang="en-US" smtClean="0"/>
              <a:t>26. 4. 2021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13</a:t>
            </a:fld>
            <a:endParaRPr lang="cs-CZ"/>
          </a:p>
        </p:txBody>
      </p:sp>
      <p:sp>
        <p:nvSpPr>
          <p:cNvPr id="6" name="Nadpis 5"/>
          <p:cNvSpPr>
            <a:spLocks noGrp="1"/>
          </p:cNvSpPr>
          <p:nvPr>
            <p:ph type="title"/>
          </p:nvPr>
        </p:nvSpPr>
        <p:spPr/>
        <p:txBody>
          <a:bodyPr/>
          <a:lstStyle/>
          <a:p>
            <a:r>
              <a:rPr lang="en-US" dirty="0" smtClean="0"/>
              <a:t>Device Detection</a:t>
            </a:r>
            <a:endParaRPr lang="cs-CZ" dirty="0"/>
          </a:p>
        </p:txBody>
      </p:sp>
      <p:sp>
        <p:nvSpPr>
          <p:cNvPr id="8" name="Zaoblený obdélníkový popisek 7"/>
          <p:cNvSpPr/>
          <p:nvPr/>
        </p:nvSpPr>
        <p:spPr>
          <a:xfrm>
            <a:off x="5580112" y="2780928"/>
            <a:ext cx="3203848" cy="864096"/>
          </a:xfrm>
          <a:prstGeom prst="wedgeRoundRectCallout">
            <a:avLst>
              <a:gd name="adj1" fmla="val -63644"/>
              <a:gd name="adj2" fmla="val -314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Device index is from range </a:t>
            </a:r>
            <a:r>
              <a:rPr lang="en-US" b="1" dirty="0" smtClean="0">
                <a:latin typeface="Courier New" pitchFamily="49" charset="0"/>
                <a:cs typeface="Courier New" pitchFamily="49" charset="0"/>
              </a:rPr>
              <a:t>0</a:t>
            </a:r>
            <a:r>
              <a:rPr lang="en-US" dirty="0" smtClean="0"/>
              <a:t>, </a:t>
            </a:r>
            <a:r>
              <a:rPr lang="en-US" b="1" dirty="0" smtClean="0">
                <a:latin typeface="Courier New" pitchFamily="49" charset="0"/>
                <a:cs typeface="Courier New" pitchFamily="49" charset="0"/>
              </a:rPr>
              <a:t>deviceCount-1</a:t>
            </a:r>
            <a:endParaRPr lang="cs-CZ" b="1" dirty="0">
              <a:latin typeface="Courier New" pitchFamily="49" charset="0"/>
              <a:cs typeface="Courier New" pitchFamily="49" charset="0"/>
            </a:endParaRPr>
          </a:p>
        </p:txBody>
      </p:sp>
    </p:spTree>
    <p:extLst>
      <p:ext uri="{BB962C8B-B14F-4D97-AF65-F5344CB8AC3E}">
        <p14:creationId xmlns:p14="http://schemas.microsoft.com/office/powerpoint/2010/main" val="2485842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en-US" dirty="0" smtClean="0"/>
              <a:t>Compute Capability</a:t>
            </a:r>
          </a:p>
          <a:p>
            <a:pPr lvl="1"/>
            <a:r>
              <a:rPr lang="en-US" dirty="0" smtClean="0"/>
              <a:t>Prescribed set of technologies and constants that</a:t>
            </a:r>
            <a:br>
              <a:rPr lang="en-US" dirty="0" smtClean="0"/>
            </a:br>
            <a:r>
              <a:rPr lang="en-US" dirty="0" smtClean="0"/>
              <a:t>a GPU device must implement</a:t>
            </a:r>
          </a:p>
          <a:p>
            <a:pPr lvl="2"/>
            <a:r>
              <a:rPr lang="en-US" dirty="0" smtClean="0"/>
              <a:t>Incrementally defined</a:t>
            </a:r>
          </a:p>
          <a:p>
            <a:pPr lvl="1"/>
            <a:r>
              <a:rPr lang="en-US" dirty="0" smtClean="0"/>
              <a:t>Architecture dependent</a:t>
            </a:r>
          </a:p>
          <a:p>
            <a:pPr lvl="1"/>
            <a:r>
              <a:rPr lang="en-US" dirty="0" smtClean="0"/>
              <a:t>CC for known architectures:</a:t>
            </a:r>
          </a:p>
          <a:p>
            <a:pPr lvl="2"/>
            <a:r>
              <a:rPr lang="en-US" dirty="0" smtClean="0"/>
              <a:t>1.0, 1.3 – Tesla, 2.0, 2.1 – Fermi</a:t>
            </a:r>
          </a:p>
          <a:p>
            <a:pPr lvl="2"/>
            <a:r>
              <a:rPr lang="en-US" dirty="0" smtClean="0"/>
              <a:t>3.x – Kepler (Tesla K20m – CC 3.5)</a:t>
            </a:r>
          </a:p>
          <a:p>
            <a:pPr lvl="2"/>
            <a:r>
              <a:rPr lang="en-US" dirty="0" smtClean="0"/>
              <a:t>5.x – Maxwell (GTX 980 – CC 5.2)</a:t>
            </a:r>
          </a:p>
          <a:p>
            <a:pPr lvl="2"/>
            <a:r>
              <a:rPr lang="en-US" dirty="0" smtClean="0"/>
              <a:t>6.x – Pascal</a:t>
            </a:r>
          </a:p>
          <a:p>
            <a:pPr lvl="2"/>
            <a:r>
              <a:rPr lang="en-US" dirty="0" smtClean="0"/>
              <a:t>7.x – </a:t>
            </a:r>
            <a:r>
              <a:rPr lang="en-US" dirty="0" smtClean="0"/>
              <a:t>Volta</a:t>
            </a:r>
            <a:endParaRPr lang="en-US" dirty="0" smtClean="0"/>
          </a:p>
        </p:txBody>
      </p:sp>
      <p:sp>
        <p:nvSpPr>
          <p:cNvPr id="3" name="Zástupný symbol pro datum 2"/>
          <p:cNvSpPr>
            <a:spLocks noGrp="1"/>
          </p:cNvSpPr>
          <p:nvPr>
            <p:ph type="dt" sz="half" idx="10"/>
          </p:nvPr>
        </p:nvSpPr>
        <p:spPr/>
        <p:txBody>
          <a:bodyPr/>
          <a:lstStyle/>
          <a:p>
            <a:r>
              <a:rPr lang="en-US" smtClean="0"/>
              <a:t>26. 4. 2021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14</a:t>
            </a:fld>
            <a:endParaRPr lang="cs-CZ"/>
          </a:p>
        </p:txBody>
      </p:sp>
      <p:sp>
        <p:nvSpPr>
          <p:cNvPr id="6" name="Nadpis 5"/>
          <p:cNvSpPr>
            <a:spLocks noGrp="1"/>
          </p:cNvSpPr>
          <p:nvPr>
            <p:ph type="title"/>
          </p:nvPr>
        </p:nvSpPr>
        <p:spPr/>
        <p:txBody>
          <a:bodyPr/>
          <a:lstStyle/>
          <a:p>
            <a:r>
              <a:rPr lang="en-US" dirty="0" smtClean="0"/>
              <a:t>Device Features</a:t>
            </a:r>
            <a:endParaRPr lang="cs-CZ" dirty="0"/>
          </a:p>
        </p:txBody>
      </p:sp>
    </p:spTree>
    <p:extLst>
      <p:ext uri="{BB962C8B-B14F-4D97-AF65-F5344CB8AC3E}">
        <p14:creationId xmlns:p14="http://schemas.microsoft.com/office/powerpoint/2010/main" val="37111788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Kernel</a:t>
            </a:r>
          </a:p>
          <a:p>
            <a:pPr lvl="1"/>
            <a:r>
              <a:rPr lang="en-US" dirty="0" smtClean="0"/>
              <a:t>Special function declarations</a:t>
            </a:r>
          </a:p>
          <a:p>
            <a:pPr marL="630936" lvl="2" indent="0">
              <a:buNone/>
            </a:pPr>
            <a:r>
              <a:rPr lang="en-US" b="1" dirty="0" smtClean="0">
                <a:solidFill>
                  <a:srgbClr val="78B832"/>
                </a:solidFill>
                <a:latin typeface="Courier New" pitchFamily="49" charset="0"/>
                <a:cs typeface="Courier New" pitchFamily="49" charset="0"/>
              </a:rPr>
              <a:t>__device__ </a:t>
            </a:r>
            <a:r>
              <a:rPr lang="en-US" b="1" dirty="0" smtClean="0">
                <a:solidFill>
                  <a:srgbClr val="0070C0"/>
                </a:solidFill>
                <a:latin typeface="Courier New" pitchFamily="49" charset="0"/>
                <a:cs typeface="Courier New" pitchFamily="49" charset="0"/>
              </a:rPr>
              <a:t>void</a:t>
            </a:r>
            <a:r>
              <a:rPr lang="en-US" b="1" dirty="0" smtClean="0">
                <a:latin typeface="Courier New" pitchFamily="49" charset="0"/>
                <a:cs typeface="Courier New" pitchFamily="49" charset="0"/>
              </a:rPr>
              <a:t> foo(…) { … }</a:t>
            </a:r>
          </a:p>
          <a:p>
            <a:pPr marL="630936" lvl="2" indent="0">
              <a:buNone/>
            </a:pPr>
            <a:r>
              <a:rPr lang="en-US" b="1" dirty="0" smtClean="0">
                <a:solidFill>
                  <a:srgbClr val="78B832"/>
                </a:solidFill>
                <a:latin typeface="Courier New" pitchFamily="49" charset="0"/>
                <a:cs typeface="Courier New" pitchFamily="49" charset="0"/>
              </a:rPr>
              <a:t>__global__ </a:t>
            </a:r>
            <a:r>
              <a:rPr lang="en-US" b="1" dirty="0" smtClean="0">
                <a:solidFill>
                  <a:srgbClr val="0070C0"/>
                </a:solidFill>
                <a:latin typeface="Courier New" pitchFamily="49" charset="0"/>
                <a:cs typeface="Courier New" pitchFamily="49" charset="0"/>
              </a:rPr>
              <a:t>void</a:t>
            </a:r>
            <a:r>
              <a:rPr lang="en-US" b="1" dirty="0" smtClean="0">
                <a:latin typeface="Courier New" pitchFamily="49" charset="0"/>
                <a:cs typeface="Courier New" pitchFamily="49" charset="0"/>
              </a:rPr>
              <a:t> bar(…) { … }</a:t>
            </a:r>
          </a:p>
          <a:p>
            <a:pPr lvl="8"/>
            <a:endParaRPr lang="en-US" dirty="0" smtClean="0"/>
          </a:p>
          <a:p>
            <a:pPr lvl="1"/>
            <a:r>
              <a:rPr lang="en-US" dirty="0" smtClean="0"/>
              <a:t>Kernel Execution</a:t>
            </a:r>
          </a:p>
          <a:p>
            <a:pPr marL="630936" lvl="2" indent="0">
              <a:buNone/>
            </a:pPr>
            <a:r>
              <a:rPr lang="en-US" b="1" dirty="0">
                <a:latin typeface="Courier New" pitchFamily="49" charset="0"/>
                <a:cs typeface="Courier New" pitchFamily="49" charset="0"/>
              </a:rPr>
              <a:t>b</a:t>
            </a:r>
            <a:r>
              <a:rPr lang="en-US" b="1" dirty="0" smtClean="0">
                <a:latin typeface="Courier New" pitchFamily="49" charset="0"/>
                <a:cs typeface="Courier New" pitchFamily="49" charset="0"/>
              </a:rPr>
              <a:t>ar&lt;&lt;&lt;</a:t>
            </a:r>
            <a:r>
              <a:rPr lang="en-US" i="1" dirty="0" smtClean="0">
                <a:latin typeface="Courier New" pitchFamily="49" charset="0"/>
                <a:cs typeface="Courier New" pitchFamily="49" charset="0"/>
              </a:rPr>
              <a:t>Dg</a:t>
            </a:r>
            <a:r>
              <a:rPr lang="en-US" b="1" dirty="0" smtClean="0">
                <a:latin typeface="Courier New" pitchFamily="49" charset="0"/>
                <a:cs typeface="Courier New" pitchFamily="49" charset="0"/>
              </a:rPr>
              <a:t>, </a:t>
            </a:r>
            <a:r>
              <a:rPr lang="en-US" i="1" dirty="0" err="1" smtClean="0">
                <a:latin typeface="Courier New" pitchFamily="49" charset="0"/>
                <a:cs typeface="Courier New" pitchFamily="49" charset="0"/>
              </a:rPr>
              <a:t>Db</a:t>
            </a:r>
            <a:r>
              <a:rPr lang="en-US" i="1" dirty="0" smtClean="0">
                <a:latin typeface="Courier New" pitchFamily="49" charset="0"/>
                <a:cs typeface="Courier New" pitchFamily="49" charset="0"/>
              </a:rPr>
              <a:t> </a:t>
            </a:r>
            <a:r>
              <a:rPr lang="en-US" dirty="0" smtClean="0">
                <a:latin typeface="Courier New" pitchFamily="49" charset="0"/>
                <a:cs typeface="Courier New" pitchFamily="49" charset="0"/>
              </a:rPr>
              <a:t>[</a:t>
            </a:r>
            <a:r>
              <a:rPr lang="en-US" b="1" dirty="0" smtClean="0">
                <a:latin typeface="Courier New" pitchFamily="49" charset="0"/>
                <a:cs typeface="Courier New" pitchFamily="49" charset="0"/>
              </a:rPr>
              <a:t>, </a:t>
            </a:r>
            <a:r>
              <a:rPr lang="en-US" i="1" dirty="0" smtClean="0">
                <a:latin typeface="Courier New" pitchFamily="49" charset="0"/>
                <a:cs typeface="Courier New" pitchFamily="49" charset="0"/>
              </a:rPr>
              <a:t>Ns</a:t>
            </a:r>
            <a:r>
              <a:rPr lang="en-US" b="1" dirty="0" smtClean="0">
                <a:latin typeface="Courier New" pitchFamily="49" charset="0"/>
                <a:cs typeface="Courier New" pitchFamily="49" charset="0"/>
              </a:rPr>
              <a:t> </a:t>
            </a:r>
            <a:r>
              <a:rPr lang="en-US" dirty="0" smtClean="0">
                <a:latin typeface="Courier New" pitchFamily="49" charset="0"/>
                <a:cs typeface="Courier New" pitchFamily="49" charset="0"/>
              </a:rPr>
              <a:t>[</a:t>
            </a:r>
            <a:r>
              <a:rPr lang="en-US" b="1" dirty="0" smtClean="0">
                <a:latin typeface="Courier New" pitchFamily="49" charset="0"/>
                <a:cs typeface="Courier New" pitchFamily="49" charset="0"/>
              </a:rPr>
              <a:t>, </a:t>
            </a:r>
            <a:r>
              <a:rPr lang="en-US" i="1" dirty="0" smtClean="0">
                <a:latin typeface="Courier New" pitchFamily="49" charset="0"/>
                <a:cs typeface="Courier New" pitchFamily="49" charset="0"/>
              </a:rPr>
              <a:t>S</a:t>
            </a:r>
            <a:r>
              <a:rPr lang="en-US" dirty="0" smtClean="0">
                <a:latin typeface="Courier New" pitchFamily="49" charset="0"/>
                <a:cs typeface="Courier New" pitchFamily="49" charset="0"/>
              </a:rPr>
              <a:t>]]</a:t>
            </a:r>
            <a:r>
              <a:rPr lang="en-US" b="1" dirty="0" smtClean="0">
                <a:latin typeface="Courier New" pitchFamily="49" charset="0"/>
                <a:cs typeface="Courier New" pitchFamily="49" charset="0"/>
              </a:rPr>
              <a:t>&gt;&gt;&gt;(</a:t>
            </a:r>
            <a:r>
              <a:rPr lang="en-US" i="1" dirty="0" err="1" smtClean="0">
                <a:latin typeface="Courier New" pitchFamily="49" charset="0"/>
                <a:cs typeface="Courier New" pitchFamily="49" charset="0"/>
              </a:rPr>
              <a:t>args</a:t>
            </a:r>
            <a:r>
              <a:rPr lang="en-US" b="1" dirty="0" smtClean="0">
                <a:latin typeface="Courier New" pitchFamily="49" charset="0"/>
                <a:cs typeface="Courier New" pitchFamily="49" charset="0"/>
              </a:rPr>
              <a:t>);</a:t>
            </a:r>
            <a:endParaRPr lang="en-US" b="1" dirty="0">
              <a:latin typeface="Courier New" pitchFamily="49" charset="0"/>
              <a:cs typeface="Courier New" pitchFamily="49" charset="0"/>
            </a:endParaRPr>
          </a:p>
          <a:p>
            <a:pPr lvl="2"/>
            <a:r>
              <a:rPr lang="en-US" b="1" dirty="0" smtClean="0">
                <a:latin typeface="Courier New" pitchFamily="49" charset="0"/>
                <a:cs typeface="Courier New" pitchFamily="49" charset="0"/>
              </a:rPr>
              <a:t>Dg</a:t>
            </a:r>
            <a:r>
              <a:rPr lang="en-US" dirty="0" smtClean="0"/>
              <a:t> – dimensions and sizes of blocks spawned</a:t>
            </a:r>
          </a:p>
          <a:p>
            <a:pPr lvl="2"/>
            <a:r>
              <a:rPr lang="en-US" b="1" dirty="0" err="1" smtClean="0">
                <a:latin typeface="Courier New" pitchFamily="49" charset="0"/>
                <a:cs typeface="Courier New" pitchFamily="49" charset="0"/>
              </a:rPr>
              <a:t>Db</a:t>
            </a:r>
            <a:r>
              <a:rPr lang="en-US" dirty="0" smtClean="0"/>
              <a:t> – dimensions and sizes of threads per block</a:t>
            </a:r>
          </a:p>
          <a:p>
            <a:pPr lvl="2"/>
            <a:r>
              <a:rPr lang="en-US" b="1" dirty="0" smtClean="0">
                <a:latin typeface="Courier New" pitchFamily="49" charset="0"/>
                <a:cs typeface="Courier New" pitchFamily="49" charset="0"/>
              </a:rPr>
              <a:t>Ns</a:t>
            </a:r>
            <a:r>
              <a:rPr lang="en-US" dirty="0" smtClean="0"/>
              <a:t> – dynamically allocated shared memory per block</a:t>
            </a:r>
          </a:p>
          <a:p>
            <a:pPr lvl="2"/>
            <a:r>
              <a:rPr lang="en-US" b="1" dirty="0" smtClean="0">
                <a:latin typeface="Courier New" pitchFamily="49" charset="0"/>
                <a:cs typeface="Courier New" pitchFamily="49" charset="0"/>
              </a:rPr>
              <a:t>S </a:t>
            </a:r>
            <a:r>
              <a:rPr lang="en-US" dirty="0" smtClean="0"/>
              <a:t> – stream index</a:t>
            </a:r>
          </a:p>
        </p:txBody>
      </p:sp>
      <p:sp>
        <p:nvSpPr>
          <p:cNvPr id="3" name="Zástupný symbol pro datum 2"/>
          <p:cNvSpPr>
            <a:spLocks noGrp="1"/>
          </p:cNvSpPr>
          <p:nvPr>
            <p:ph type="dt" sz="half" idx="10"/>
          </p:nvPr>
        </p:nvSpPr>
        <p:spPr/>
        <p:txBody>
          <a:bodyPr/>
          <a:lstStyle/>
          <a:p>
            <a:r>
              <a:rPr lang="en-US" smtClean="0"/>
              <a:t>26. 4. 2021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15</a:t>
            </a:fld>
            <a:endParaRPr lang="cs-CZ"/>
          </a:p>
        </p:txBody>
      </p:sp>
      <p:sp>
        <p:nvSpPr>
          <p:cNvPr id="6" name="Nadpis 5"/>
          <p:cNvSpPr>
            <a:spLocks noGrp="1"/>
          </p:cNvSpPr>
          <p:nvPr>
            <p:ph type="title"/>
          </p:nvPr>
        </p:nvSpPr>
        <p:spPr/>
        <p:txBody>
          <a:bodyPr/>
          <a:lstStyle/>
          <a:p>
            <a:r>
              <a:rPr lang="en-US" dirty="0" smtClean="0"/>
              <a:t>Kernel Execution</a:t>
            </a:r>
            <a:endParaRPr lang="cs-CZ" dirty="0"/>
          </a:p>
        </p:txBody>
      </p:sp>
    </p:spTree>
    <p:extLst>
      <p:ext uri="{BB962C8B-B14F-4D97-AF65-F5344CB8AC3E}">
        <p14:creationId xmlns:p14="http://schemas.microsoft.com/office/powerpoint/2010/main" val="2772278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Spawning Properties</a:t>
            </a:r>
          </a:p>
          <a:p>
            <a:pPr marL="393192" lvl="1" indent="0">
              <a:buNone/>
            </a:pPr>
            <a:r>
              <a:rPr lang="en-US" b="1" dirty="0">
                <a:solidFill>
                  <a:srgbClr val="78B832"/>
                </a:solidFill>
                <a:latin typeface="Courier New" pitchFamily="49" charset="0"/>
                <a:cs typeface="Courier New" pitchFamily="49" charset="0"/>
              </a:rPr>
              <a:t>__global__ </a:t>
            </a:r>
            <a:r>
              <a:rPr lang="en-US" b="1" dirty="0">
                <a:solidFill>
                  <a:srgbClr val="0070C0"/>
                </a:solidFill>
                <a:latin typeface="Courier New" pitchFamily="49" charset="0"/>
                <a:cs typeface="Courier New" pitchFamily="49" charset="0"/>
              </a:rPr>
              <a:t>void</a:t>
            </a:r>
            <a:r>
              <a:rPr lang="en-US" b="1" dirty="0">
                <a:latin typeface="Courier New" pitchFamily="49" charset="0"/>
                <a:cs typeface="Courier New" pitchFamily="49" charset="0"/>
              </a:rPr>
              <a:t> </a:t>
            </a:r>
            <a:r>
              <a:rPr lang="en-US" b="1" dirty="0" err="1" smtClean="0">
                <a:latin typeface="Courier New" pitchFamily="49" charset="0"/>
                <a:cs typeface="Courier New" pitchFamily="49" charset="0"/>
              </a:rPr>
              <a:t>vecAdd</a:t>
            </a:r>
            <a:r>
              <a:rPr lang="en-US" b="1" dirty="0" smtClean="0">
                <a:latin typeface="Courier New" pitchFamily="49" charset="0"/>
                <a:cs typeface="Courier New" pitchFamily="49" charset="0"/>
              </a:rPr>
              <a:t>(float *x) { … }</a:t>
            </a:r>
          </a:p>
          <a:p>
            <a:pPr marL="393192" lvl="1" indent="0">
              <a:buNone/>
            </a:pPr>
            <a:r>
              <a:rPr lang="en-US" b="1" dirty="0" err="1" smtClean="0">
                <a:latin typeface="Courier New" pitchFamily="49" charset="0"/>
                <a:cs typeface="Courier New" pitchFamily="49" charset="0"/>
              </a:rPr>
              <a:t>vecAdd</a:t>
            </a:r>
            <a:r>
              <a:rPr lang="en-US" b="1" dirty="0" smtClean="0">
                <a:latin typeface="Courier New" pitchFamily="49" charset="0"/>
                <a:cs typeface="Courier New" pitchFamily="49" charset="0"/>
              </a:rPr>
              <a:t>&lt;&lt;&lt;42, 64&gt;&gt;&gt;(x);</a:t>
            </a:r>
          </a:p>
          <a:p>
            <a:pPr marL="393192" lvl="1" indent="0">
              <a:buNone/>
            </a:pPr>
            <a:endParaRPr lang="en-US" dirty="0" smtClean="0"/>
          </a:p>
          <a:p>
            <a:pPr lvl="1"/>
            <a:r>
              <a:rPr lang="en-US" dirty="0" smtClean="0"/>
              <a:t>Spawns 42 blocks, 64 threads in each block</a:t>
            </a:r>
          </a:p>
          <a:p>
            <a:pPr lvl="2"/>
            <a:r>
              <a:rPr lang="en-US" dirty="0" smtClean="0"/>
              <a:t>Not all of them has to run simultaneously</a:t>
            </a:r>
          </a:p>
          <a:p>
            <a:pPr lvl="1"/>
            <a:r>
              <a:rPr lang="en-US" dirty="0" smtClean="0"/>
              <a:t>Number of blocks should be greater than # of SMPs</a:t>
            </a:r>
          </a:p>
          <a:p>
            <a:pPr lvl="1"/>
            <a:r>
              <a:rPr lang="en-US" dirty="0" smtClean="0"/>
              <a:t>Number of threads should be multiple of warp size (32 on all current architectures), at least 64</a:t>
            </a:r>
          </a:p>
          <a:p>
            <a:pPr lvl="1"/>
            <a:r>
              <a:rPr lang="en-US" dirty="0" smtClean="0"/>
              <a:t>Instead of numbers, </a:t>
            </a:r>
            <a:r>
              <a:rPr lang="en-US" b="1" dirty="0" smtClean="0">
                <a:latin typeface="Courier New" panose="02070309020205020404" pitchFamily="49" charset="0"/>
                <a:cs typeface="Courier New" panose="02070309020205020404" pitchFamily="49" charset="0"/>
              </a:rPr>
              <a:t>dim3</a:t>
            </a:r>
            <a:r>
              <a:rPr lang="en-US" dirty="0" smtClean="0"/>
              <a:t> structures may be used</a:t>
            </a:r>
          </a:p>
          <a:p>
            <a:pPr lvl="2"/>
            <a:r>
              <a:rPr lang="en-US" dirty="0" smtClean="0"/>
              <a:t>Specifying size of grid and blocks in 3 dimensions</a:t>
            </a:r>
            <a:endParaRPr lang="en-US" dirty="0"/>
          </a:p>
        </p:txBody>
      </p:sp>
      <p:sp>
        <p:nvSpPr>
          <p:cNvPr id="3" name="Date Placeholder 2"/>
          <p:cNvSpPr>
            <a:spLocks noGrp="1"/>
          </p:cNvSpPr>
          <p:nvPr>
            <p:ph type="dt" sz="half" idx="10"/>
          </p:nvPr>
        </p:nvSpPr>
        <p:spPr/>
        <p:txBody>
          <a:bodyPr/>
          <a:lstStyle/>
          <a:p>
            <a:r>
              <a:rPr lang="en-US" smtClean="0"/>
              <a:t>26. 4. 2021</a:t>
            </a:r>
            <a:endParaRPr lang="cs-CZ"/>
          </a:p>
        </p:txBody>
      </p:sp>
      <p:sp>
        <p:nvSpPr>
          <p:cNvPr id="4" name="Footer Placeholder 3"/>
          <p:cNvSpPr>
            <a:spLocks noGrp="1"/>
          </p:cNvSpPr>
          <p:nvPr>
            <p:ph type="ftr" sz="quarter" idx="11"/>
          </p:nvPr>
        </p:nvSpPr>
        <p:spPr/>
        <p:txBody>
          <a:bodyPr/>
          <a:lstStyle/>
          <a:p>
            <a:r>
              <a:rPr lang="cs-CZ" smtClean="0"/>
              <a:t>by Martin Kruliš (v1.0)</a:t>
            </a:r>
            <a:endParaRPr lang="cs-CZ"/>
          </a:p>
        </p:txBody>
      </p:sp>
      <p:sp>
        <p:nvSpPr>
          <p:cNvPr id="5" name="Slide Number Placeholder 4"/>
          <p:cNvSpPr>
            <a:spLocks noGrp="1"/>
          </p:cNvSpPr>
          <p:nvPr>
            <p:ph type="sldNum" sz="quarter" idx="12"/>
          </p:nvPr>
        </p:nvSpPr>
        <p:spPr/>
        <p:txBody>
          <a:bodyPr/>
          <a:lstStyle/>
          <a:p>
            <a:fld id="{452BA717-4DED-4A38-BDE4-30D0F0A142DB}" type="slidenum">
              <a:rPr lang="cs-CZ" smtClean="0"/>
              <a:t>16</a:t>
            </a:fld>
            <a:endParaRPr lang="cs-CZ"/>
          </a:p>
        </p:txBody>
      </p:sp>
      <p:sp>
        <p:nvSpPr>
          <p:cNvPr id="6" name="Title 5"/>
          <p:cNvSpPr>
            <a:spLocks noGrp="1"/>
          </p:cNvSpPr>
          <p:nvPr>
            <p:ph type="title"/>
          </p:nvPr>
        </p:nvSpPr>
        <p:spPr/>
        <p:txBody>
          <a:bodyPr/>
          <a:lstStyle/>
          <a:p>
            <a:r>
              <a:rPr lang="en-US" dirty="0" smtClean="0"/>
              <a:t>Kernel Execution</a:t>
            </a:r>
            <a:endParaRPr lang="en-US" dirty="0"/>
          </a:p>
        </p:txBody>
      </p:sp>
    </p:spTree>
    <p:extLst>
      <p:ext uri="{BB962C8B-B14F-4D97-AF65-F5344CB8AC3E}">
        <p14:creationId xmlns:p14="http://schemas.microsoft.com/office/powerpoint/2010/main" val="13178129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en-US" dirty="0" smtClean="0"/>
              <a:t>Grid</a:t>
            </a:r>
          </a:p>
          <a:p>
            <a:pPr lvl="1"/>
            <a:r>
              <a:rPr lang="en-US" dirty="0" smtClean="0"/>
              <a:t>Consists of blocks</a:t>
            </a:r>
          </a:p>
          <a:p>
            <a:pPr lvl="1"/>
            <a:r>
              <a:rPr lang="en-US" dirty="0" smtClean="0"/>
              <a:t>Up to 3 dimensions</a:t>
            </a:r>
          </a:p>
          <a:p>
            <a:pPr marL="630936" lvl="2" indent="0">
              <a:buNone/>
            </a:pPr>
            <a:endParaRPr lang="en-US" sz="800" dirty="0" smtClean="0"/>
          </a:p>
          <a:p>
            <a:r>
              <a:rPr lang="en-US" dirty="0" smtClean="0"/>
              <a:t>Each Block</a:t>
            </a:r>
          </a:p>
          <a:p>
            <a:pPr lvl="1"/>
            <a:r>
              <a:rPr lang="en-US" dirty="0" smtClean="0"/>
              <a:t>Consist of threads</a:t>
            </a:r>
            <a:endParaRPr lang="en-US" dirty="0"/>
          </a:p>
          <a:p>
            <a:pPr lvl="1"/>
            <a:r>
              <a:rPr lang="en-US" dirty="0" smtClean="0"/>
              <a:t>Same dimensionality</a:t>
            </a:r>
          </a:p>
          <a:p>
            <a:pPr marL="630936" lvl="2" indent="0">
              <a:buNone/>
            </a:pPr>
            <a:endParaRPr lang="en-US" sz="800" dirty="0" smtClean="0"/>
          </a:p>
          <a:p>
            <a:r>
              <a:rPr lang="en-US" dirty="0" smtClean="0"/>
              <a:t>Kernel Constants</a:t>
            </a:r>
          </a:p>
          <a:p>
            <a:pPr lvl="1"/>
            <a:r>
              <a:rPr lang="en-US" b="1" dirty="0" err="1" smtClean="0">
                <a:latin typeface="Courier New" pitchFamily="49" charset="0"/>
                <a:cs typeface="Courier New" pitchFamily="49" charset="0"/>
              </a:rPr>
              <a:t>gridDim</a:t>
            </a:r>
            <a:r>
              <a:rPr lang="en-US" dirty="0" smtClean="0"/>
              <a:t>, </a:t>
            </a:r>
            <a:r>
              <a:rPr lang="en-US" b="1" dirty="0" err="1" smtClean="0">
                <a:latin typeface="Courier New" pitchFamily="49" charset="0"/>
                <a:cs typeface="Courier New" pitchFamily="49" charset="0"/>
              </a:rPr>
              <a:t>blockDim</a:t>
            </a:r>
            <a:endParaRPr lang="en-US" b="1" dirty="0" smtClean="0">
              <a:latin typeface="Courier New" pitchFamily="49" charset="0"/>
              <a:cs typeface="Courier New" pitchFamily="49" charset="0"/>
            </a:endParaRPr>
          </a:p>
          <a:p>
            <a:pPr lvl="1"/>
            <a:r>
              <a:rPr lang="en-US" b="1" dirty="0" err="1" smtClean="0">
                <a:latin typeface="Courier New" pitchFamily="49" charset="0"/>
                <a:cs typeface="Courier New" pitchFamily="49" charset="0"/>
              </a:rPr>
              <a:t>blockIdx</a:t>
            </a:r>
            <a:r>
              <a:rPr lang="en-US" dirty="0" smtClean="0"/>
              <a:t>, </a:t>
            </a:r>
            <a:r>
              <a:rPr lang="en-US" b="1" dirty="0" err="1" smtClean="0">
                <a:latin typeface="Courier New" pitchFamily="49" charset="0"/>
                <a:cs typeface="Courier New" pitchFamily="49" charset="0"/>
              </a:rPr>
              <a:t>threadIdx</a:t>
            </a:r>
            <a:endParaRPr lang="en-US" b="1" dirty="0" smtClean="0">
              <a:latin typeface="Courier New" pitchFamily="49" charset="0"/>
              <a:cs typeface="Courier New" pitchFamily="49" charset="0"/>
            </a:endParaRPr>
          </a:p>
          <a:p>
            <a:pPr lvl="1"/>
            <a:r>
              <a:rPr lang="en-US" b="1" dirty="0" smtClean="0">
                <a:latin typeface="Courier New" pitchFamily="49" charset="0"/>
                <a:cs typeface="Courier New" pitchFamily="49" charset="0"/>
              </a:rPr>
              <a:t>.x</a:t>
            </a:r>
            <a:r>
              <a:rPr lang="en-US" dirty="0" smtClean="0"/>
              <a:t>, </a:t>
            </a:r>
            <a:r>
              <a:rPr lang="en-US" b="1" dirty="0" smtClean="0">
                <a:latin typeface="Courier New" pitchFamily="49" charset="0"/>
                <a:cs typeface="Courier New" pitchFamily="49" charset="0"/>
              </a:rPr>
              <a:t>.y</a:t>
            </a:r>
            <a:r>
              <a:rPr lang="en-US" dirty="0" smtClean="0"/>
              <a:t>, </a:t>
            </a:r>
            <a:r>
              <a:rPr lang="en-US" b="1" dirty="0" smtClean="0">
                <a:latin typeface="Courier New" pitchFamily="49" charset="0"/>
                <a:cs typeface="Courier New" pitchFamily="49" charset="0"/>
              </a:rPr>
              <a:t>.z</a:t>
            </a:r>
          </a:p>
        </p:txBody>
      </p:sp>
      <p:sp>
        <p:nvSpPr>
          <p:cNvPr id="3" name="Zástupný symbol pro datum 2"/>
          <p:cNvSpPr>
            <a:spLocks noGrp="1"/>
          </p:cNvSpPr>
          <p:nvPr>
            <p:ph type="dt" sz="half" idx="10"/>
          </p:nvPr>
        </p:nvSpPr>
        <p:spPr/>
        <p:txBody>
          <a:bodyPr/>
          <a:lstStyle/>
          <a:p>
            <a:r>
              <a:rPr lang="en-US" smtClean="0"/>
              <a:t>26. 4. 2021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17</a:t>
            </a:fld>
            <a:endParaRPr lang="cs-CZ"/>
          </a:p>
        </p:txBody>
      </p:sp>
      <p:sp>
        <p:nvSpPr>
          <p:cNvPr id="6" name="Nadpis 5"/>
          <p:cNvSpPr>
            <a:spLocks noGrp="1"/>
          </p:cNvSpPr>
          <p:nvPr>
            <p:ph type="title"/>
          </p:nvPr>
        </p:nvSpPr>
        <p:spPr/>
        <p:txBody>
          <a:bodyPr/>
          <a:lstStyle/>
          <a:p>
            <a:r>
              <a:rPr lang="en-US" dirty="0" smtClean="0"/>
              <a:t>Kernel Execution</a:t>
            </a:r>
            <a:endParaRPr lang="cs-CZ"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1412776"/>
            <a:ext cx="3818867" cy="48463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Zaoblený obdélníkový popisek 134"/>
          <p:cNvSpPr/>
          <p:nvPr/>
        </p:nvSpPr>
        <p:spPr>
          <a:xfrm>
            <a:off x="6923657" y="720681"/>
            <a:ext cx="1526990" cy="524560"/>
          </a:xfrm>
          <a:prstGeom prst="wedgeRoundRectCallout">
            <a:avLst>
              <a:gd name="adj1" fmla="val 5292"/>
              <a:gd name="adj2" fmla="val 115447"/>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b="1" dirty="0" smtClean="0">
                <a:latin typeface="Courier New" panose="02070309020205020404" pitchFamily="49" charset="0"/>
                <a:cs typeface="Courier New" panose="02070309020205020404" pitchFamily="49" charset="0"/>
              </a:rPr>
              <a:t>dim3(3,2)</a:t>
            </a:r>
            <a:endParaRPr lang="cs-CZ" sz="1600" b="1" dirty="0" smtClean="0">
              <a:latin typeface="Courier New" panose="02070309020205020404" pitchFamily="49" charset="0"/>
              <a:cs typeface="Courier New" panose="02070309020205020404" pitchFamily="49" charset="0"/>
            </a:endParaRPr>
          </a:p>
        </p:txBody>
      </p:sp>
      <p:sp>
        <p:nvSpPr>
          <p:cNvPr id="9" name="Zaoblený obdélníkový popisek 134"/>
          <p:cNvSpPr/>
          <p:nvPr/>
        </p:nvSpPr>
        <p:spPr>
          <a:xfrm>
            <a:off x="7486042" y="3161721"/>
            <a:ext cx="1526990" cy="524560"/>
          </a:xfrm>
          <a:prstGeom prst="wedgeRoundRectCallout">
            <a:avLst>
              <a:gd name="adj1" fmla="val 7895"/>
              <a:gd name="adj2" fmla="val 105973"/>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b="1" dirty="0" smtClean="0">
                <a:latin typeface="Courier New" panose="02070309020205020404" pitchFamily="49" charset="0"/>
                <a:cs typeface="Courier New" panose="02070309020205020404" pitchFamily="49" charset="0"/>
              </a:rPr>
              <a:t>dim3(4,3)</a:t>
            </a:r>
            <a:endParaRPr lang="cs-CZ" sz="1600" b="1" dirty="0" smtClean="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947278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r>
              <a:rPr lang="en-US" smtClean="0"/>
              <a:t>26. 4. 2021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18</a:t>
            </a:fld>
            <a:endParaRPr lang="cs-CZ"/>
          </a:p>
        </p:txBody>
      </p:sp>
      <p:sp>
        <p:nvSpPr>
          <p:cNvPr id="6" name="Nadpis 5"/>
          <p:cNvSpPr>
            <a:spLocks noGrp="1"/>
          </p:cNvSpPr>
          <p:nvPr>
            <p:ph type="title"/>
          </p:nvPr>
        </p:nvSpPr>
        <p:spPr/>
        <p:txBody>
          <a:bodyPr/>
          <a:lstStyle/>
          <a:p>
            <a:r>
              <a:rPr lang="en-US" dirty="0" smtClean="0"/>
              <a:t>GPU Memory</a:t>
            </a:r>
            <a:endParaRPr lang="cs-CZ" dirty="0"/>
          </a:p>
        </p:txBody>
      </p:sp>
      <p:grpSp>
        <p:nvGrpSpPr>
          <p:cNvPr id="122" name="Skupina 121"/>
          <p:cNvGrpSpPr/>
          <p:nvPr/>
        </p:nvGrpSpPr>
        <p:grpSpPr>
          <a:xfrm>
            <a:off x="1023609" y="2058708"/>
            <a:ext cx="6877620" cy="3694550"/>
            <a:chOff x="1186748" y="1265780"/>
            <a:chExt cx="6877620" cy="3694550"/>
          </a:xfrm>
        </p:grpSpPr>
        <p:sp>
          <p:nvSpPr>
            <p:cNvPr id="8" name="Zaoblený obdélník 7"/>
            <p:cNvSpPr/>
            <p:nvPr/>
          </p:nvSpPr>
          <p:spPr>
            <a:xfrm>
              <a:off x="3489594" y="1995571"/>
              <a:ext cx="1152128" cy="2270968"/>
            </a:xfrm>
            <a:prstGeom prst="roundRect">
              <a:avLst/>
            </a:prstGeom>
            <a:gradFill>
              <a:gsLst>
                <a:gs pos="0">
                  <a:srgbClr val="92D050"/>
                </a:gs>
                <a:gs pos="100000">
                  <a:srgbClr val="B4DE86"/>
                </a:gs>
              </a:gsLst>
            </a:gradFill>
            <a:ln>
              <a:solidFill>
                <a:srgbClr val="00B050"/>
              </a:solidFill>
            </a:ln>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en-US" dirty="0" smtClean="0"/>
                <a:t>Global Memory</a:t>
              </a:r>
              <a:endParaRPr lang="cs-CZ" dirty="0"/>
            </a:p>
          </p:txBody>
        </p:sp>
        <p:sp>
          <p:nvSpPr>
            <p:cNvPr id="9" name="Zaoblený obdélník 8"/>
            <p:cNvSpPr/>
            <p:nvPr/>
          </p:nvSpPr>
          <p:spPr>
            <a:xfrm>
              <a:off x="5364128" y="1995454"/>
              <a:ext cx="576064" cy="2271083"/>
            </a:xfrm>
            <a:prstGeom prst="round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en-US" dirty="0" smtClean="0"/>
                <a:t>L2 Cache</a:t>
              </a:r>
              <a:endParaRPr lang="cs-CZ" dirty="0"/>
            </a:p>
          </p:txBody>
        </p:sp>
        <p:grpSp>
          <p:nvGrpSpPr>
            <p:cNvPr id="32" name="Skupina 31"/>
            <p:cNvGrpSpPr/>
            <p:nvPr/>
          </p:nvGrpSpPr>
          <p:grpSpPr>
            <a:xfrm>
              <a:off x="2410884" y="2986410"/>
              <a:ext cx="1080000" cy="252000"/>
              <a:chOff x="6480000" y="3600000"/>
              <a:chExt cx="180000" cy="252000"/>
            </a:xfrm>
          </p:grpSpPr>
          <p:cxnSp>
            <p:nvCxnSpPr>
              <p:cNvPr id="33" name="Přímá spojnice 32"/>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4" name="Přímá spojnice 33"/>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5" name="Přímá spojnice 34"/>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6" name="Přímá spojnice 35"/>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7" name="Přímá spojnice 36"/>
              <p:cNvCxnSpPr/>
              <p:nvPr/>
            </p:nvCxnSpPr>
            <p:spPr>
              <a:xfrm>
                <a:off x="6480000" y="3744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8" name="Přímá spojnice 37"/>
              <p:cNvCxnSpPr/>
              <p:nvPr/>
            </p:nvCxnSpPr>
            <p:spPr>
              <a:xfrm>
                <a:off x="6480000" y="378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9" name="Přímá spojnice 38"/>
              <p:cNvCxnSpPr/>
              <p:nvPr/>
            </p:nvCxnSpPr>
            <p:spPr>
              <a:xfrm>
                <a:off x="6480000" y="381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0" name="Přímá spojnice 39"/>
              <p:cNvCxnSpPr/>
              <p:nvPr/>
            </p:nvCxnSpPr>
            <p:spPr>
              <a:xfrm>
                <a:off x="6480000" y="385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50" name="Skupina 49"/>
            <p:cNvGrpSpPr/>
            <p:nvPr/>
          </p:nvGrpSpPr>
          <p:grpSpPr>
            <a:xfrm>
              <a:off x="4644128" y="2861055"/>
              <a:ext cx="720000" cy="540000"/>
              <a:chOff x="6480000" y="3600000"/>
              <a:chExt cx="180000" cy="540000"/>
            </a:xfrm>
          </p:grpSpPr>
          <p:cxnSp>
            <p:nvCxnSpPr>
              <p:cNvPr id="16" name="Přímá spojnice 15"/>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8" name="Přímá spojnice 17"/>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9" name="Přímá spojnice 18"/>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7" name="Přímá spojnice 26"/>
              <p:cNvCxnSpPr/>
              <p:nvPr/>
            </p:nvCxnSpPr>
            <p:spPr>
              <a:xfrm>
                <a:off x="6480000" y="3744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8" name="Přímá spojnice 27"/>
              <p:cNvCxnSpPr/>
              <p:nvPr/>
            </p:nvCxnSpPr>
            <p:spPr>
              <a:xfrm>
                <a:off x="6480000" y="378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9" name="Přímá spojnice 28"/>
              <p:cNvCxnSpPr/>
              <p:nvPr/>
            </p:nvCxnSpPr>
            <p:spPr>
              <a:xfrm>
                <a:off x="6480000" y="381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0" name="Přímá spojnice 29"/>
              <p:cNvCxnSpPr/>
              <p:nvPr/>
            </p:nvCxnSpPr>
            <p:spPr>
              <a:xfrm>
                <a:off x="6480000" y="385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2" name="Přímá spojnice 41"/>
              <p:cNvCxnSpPr/>
              <p:nvPr/>
            </p:nvCxnSpPr>
            <p:spPr>
              <a:xfrm>
                <a:off x="6480000" y="388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3" name="Přímá spojnice 42"/>
              <p:cNvCxnSpPr/>
              <p:nvPr/>
            </p:nvCxnSpPr>
            <p:spPr>
              <a:xfrm>
                <a:off x="6480000" y="3924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4" name="Přímá spojnice 43"/>
              <p:cNvCxnSpPr/>
              <p:nvPr/>
            </p:nvCxnSpPr>
            <p:spPr>
              <a:xfrm>
                <a:off x="6480000" y="396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5" name="Přímá spojnice 44"/>
              <p:cNvCxnSpPr/>
              <p:nvPr/>
            </p:nvCxnSpPr>
            <p:spPr>
              <a:xfrm>
                <a:off x="6480000" y="399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6" name="Přímá spojnice 45"/>
              <p:cNvCxnSpPr/>
              <p:nvPr/>
            </p:nvCxnSpPr>
            <p:spPr>
              <a:xfrm>
                <a:off x="6480000" y="403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7" name="Přímá spojnice 46"/>
              <p:cNvCxnSpPr/>
              <p:nvPr/>
            </p:nvCxnSpPr>
            <p:spPr>
              <a:xfrm>
                <a:off x="6480000" y="406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8" name="Přímá spojnice 47"/>
              <p:cNvCxnSpPr/>
              <p:nvPr/>
            </p:nvCxnSpPr>
            <p:spPr>
              <a:xfrm>
                <a:off x="6480000" y="4104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9" name="Přímá spojnice 48"/>
              <p:cNvCxnSpPr/>
              <p:nvPr/>
            </p:nvCxnSpPr>
            <p:spPr>
              <a:xfrm>
                <a:off x="6480000" y="414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71" name="Skupina 70"/>
            <p:cNvGrpSpPr/>
            <p:nvPr/>
          </p:nvGrpSpPr>
          <p:grpSpPr>
            <a:xfrm>
              <a:off x="5940192" y="1995206"/>
              <a:ext cx="2124176" cy="954806"/>
              <a:chOff x="5940192" y="1995206"/>
              <a:chExt cx="2124176" cy="954806"/>
            </a:xfrm>
          </p:grpSpPr>
          <p:grpSp>
            <p:nvGrpSpPr>
              <p:cNvPr id="51" name="Skupina 50"/>
              <p:cNvGrpSpPr/>
              <p:nvPr/>
            </p:nvGrpSpPr>
            <p:grpSpPr>
              <a:xfrm>
                <a:off x="5940192" y="2418790"/>
                <a:ext cx="180000" cy="108000"/>
                <a:chOff x="6480000" y="3600000"/>
                <a:chExt cx="180000" cy="108000"/>
              </a:xfrm>
            </p:grpSpPr>
            <p:cxnSp>
              <p:nvCxnSpPr>
                <p:cNvPr id="52" name="Přímá spojnice 51"/>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53" name="Přímá spojnice 52"/>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54" name="Přímá spojnice 53"/>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55" name="Přímá spojnice 54"/>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70" name="Skupina 69"/>
              <p:cNvGrpSpPr/>
              <p:nvPr/>
            </p:nvGrpSpPr>
            <p:grpSpPr>
              <a:xfrm>
                <a:off x="6120192" y="1995206"/>
                <a:ext cx="1944176" cy="954806"/>
                <a:chOff x="6120192" y="1995206"/>
                <a:chExt cx="1944176" cy="954806"/>
              </a:xfrm>
            </p:grpSpPr>
            <p:sp>
              <p:nvSpPr>
                <p:cNvPr id="11" name="Zaoblený obdélník 10"/>
                <p:cNvSpPr/>
                <p:nvPr/>
              </p:nvSpPr>
              <p:spPr>
                <a:xfrm>
                  <a:off x="6120192" y="1995206"/>
                  <a:ext cx="432048" cy="954806"/>
                </a:xfrm>
                <a:prstGeom prst="round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en-US" sz="1400" dirty="0" smtClean="0"/>
                    <a:t>L1 Cache</a:t>
                  </a:r>
                  <a:endParaRPr lang="cs-CZ" sz="1400" dirty="0"/>
                </a:p>
              </p:txBody>
            </p:sp>
            <p:sp>
              <p:nvSpPr>
                <p:cNvPr id="13" name="Zaoblený obdélník 12"/>
                <p:cNvSpPr/>
                <p:nvPr/>
              </p:nvSpPr>
              <p:spPr>
                <a:xfrm>
                  <a:off x="6732240" y="1995570"/>
                  <a:ext cx="432048" cy="954441"/>
                </a:xfrm>
                <a:prstGeom prst="roundRect">
                  <a:avLst/>
                </a:prstGeom>
                <a:gradFill>
                  <a:gsLst>
                    <a:gs pos="0">
                      <a:srgbClr val="92D050"/>
                    </a:gs>
                    <a:gs pos="100000">
                      <a:srgbClr val="B4DE86"/>
                    </a:gs>
                  </a:gsLst>
                </a:gradFill>
                <a:ln>
                  <a:solidFill>
                    <a:srgbClr val="00B050"/>
                  </a:solidFill>
                </a:ln>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en-US" sz="1400" dirty="0" smtClean="0"/>
                    <a:t>Registers</a:t>
                  </a:r>
                  <a:endParaRPr lang="cs-CZ" sz="1400" dirty="0"/>
                </a:p>
              </p:txBody>
            </p:sp>
            <p:grpSp>
              <p:nvGrpSpPr>
                <p:cNvPr id="56" name="Skupina 55"/>
                <p:cNvGrpSpPr/>
                <p:nvPr/>
              </p:nvGrpSpPr>
              <p:grpSpPr>
                <a:xfrm>
                  <a:off x="7164288" y="1995571"/>
                  <a:ext cx="900080" cy="324036"/>
                  <a:chOff x="7344328" y="1995571"/>
                  <a:chExt cx="900080" cy="324036"/>
                </a:xfrm>
              </p:grpSpPr>
              <p:sp>
                <p:nvSpPr>
                  <p:cNvPr id="14" name="Obdélník 13"/>
                  <p:cNvSpPr/>
                  <p:nvPr/>
                </p:nvSpPr>
                <p:spPr>
                  <a:xfrm>
                    <a:off x="7524328" y="1995571"/>
                    <a:ext cx="720080" cy="32403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Core</a:t>
                    </a:r>
                    <a:endParaRPr lang="cs-CZ" sz="1400" dirty="0"/>
                  </a:p>
                </p:txBody>
              </p:sp>
              <p:grpSp>
                <p:nvGrpSpPr>
                  <p:cNvPr id="21" name="Skupina 20"/>
                  <p:cNvGrpSpPr/>
                  <p:nvPr/>
                </p:nvGrpSpPr>
                <p:grpSpPr>
                  <a:xfrm>
                    <a:off x="7344328" y="2103589"/>
                    <a:ext cx="180000" cy="108000"/>
                    <a:chOff x="6480000" y="3600000"/>
                    <a:chExt cx="180000" cy="108000"/>
                  </a:xfrm>
                </p:grpSpPr>
                <p:cxnSp>
                  <p:nvCxnSpPr>
                    <p:cNvPr id="22" name="Přímá spojnice 21"/>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3" name="Přímá spojnice 22"/>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4" name="Přímá spojnice 23"/>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5" name="Přímá spojnice 24"/>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grpSp>
              <p:nvGrpSpPr>
                <p:cNvPr id="57" name="Skupina 56"/>
                <p:cNvGrpSpPr/>
                <p:nvPr/>
              </p:nvGrpSpPr>
              <p:grpSpPr>
                <a:xfrm>
                  <a:off x="7164288" y="2625975"/>
                  <a:ext cx="900080" cy="324036"/>
                  <a:chOff x="7344328" y="1995571"/>
                  <a:chExt cx="900080" cy="324036"/>
                </a:xfrm>
              </p:grpSpPr>
              <p:sp>
                <p:nvSpPr>
                  <p:cNvPr id="58" name="Obdélník 57"/>
                  <p:cNvSpPr/>
                  <p:nvPr/>
                </p:nvSpPr>
                <p:spPr>
                  <a:xfrm>
                    <a:off x="7524328" y="1995571"/>
                    <a:ext cx="720080" cy="32403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Core</a:t>
                    </a:r>
                    <a:endParaRPr lang="cs-CZ" sz="1400" dirty="0"/>
                  </a:p>
                </p:txBody>
              </p:sp>
              <p:grpSp>
                <p:nvGrpSpPr>
                  <p:cNvPr id="59" name="Skupina 58"/>
                  <p:cNvGrpSpPr/>
                  <p:nvPr/>
                </p:nvGrpSpPr>
                <p:grpSpPr>
                  <a:xfrm>
                    <a:off x="7344328" y="2103589"/>
                    <a:ext cx="180000" cy="108000"/>
                    <a:chOff x="6480000" y="3600000"/>
                    <a:chExt cx="180000" cy="108000"/>
                  </a:xfrm>
                </p:grpSpPr>
                <p:cxnSp>
                  <p:nvCxnSpPr>
                    <p:cNvPr id="60" name="Přímá spojnice 59"/>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1" name="Přímá spojnice 60"/>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2" name="Přímá spojnice 61"/>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3" name="Přímá spojnice 62"/>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sp>
              <p:nvSpPr>
                <p:cNvPr id="64" name="TextovéPole 63"/>
                <p:cNvSpPr txBox="1"/>
                <p:nvPr/>
              </p:nvSpPr>
              <p:spPr>
                <a:xfrm>
                  <a:off x="7475383" y="2288124"/>
                  <a:ext cx="415498" cy="369332"/>
                </a:xfrm>
                <a:prstGeom prst="rect">
                  <a:avLst/>
                </a:prstGeom>
                <a:noFill/>
              </p:spPr>
              <p:txBody>
                <a:bodyPr wrap="none" rtlCol="0">
                  <a:spAutoFit/>
                </a:bodyPr>
                <a:lstStyle/>
                <a:p>
                  <a:r>
                    <a:rPr lang="en-US" dirty="0" smtClean="0"/>
                    <a:t>…</a:t>
                  </a:r>
                  <a:endParaRPr lang="cs-CZ" dirty="0"/>
                </a:p>
              </p:txBody>
            </p:sp>
            <p:grpSp>
              <p:nvGrpSpPr>
                <p:cNvPr id="65" name="Skupina 64"/>
                <p:cNvGrpSpPr/>
                <p:nvPr/>
              </p:nvGrpSpPr>
              <p:grpSpPr>
                <a:xfrm>
                  <a:off x="6552240" y="2418790"/>
                  <a:ext cx="180000" cy="108000"/>
                  <a:chOff x="6480000" y="3600000"/>
                  <a:chExt cx="180000" cy="108000"/>
                </a:xfrm>
              </p:grpSpPr>
              <p:cxnSp>
                <p:nvCxnSpPr>
                  <p:cNvPr id="66" name="Přímá spojnice 65"/>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7" name="Přímá spojnice 66"/>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8" name="Přímá spojnice 67"/>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9" name="Přímá spojnice 68"/>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grpSp>
        <p:grpSp>
          <p:nvGrpSpPr>
            <p:cNvPr id="72" name="Skupina 71"/>
            <p:cNvGrpSpPr/>
            <p:nvPr/>
          </p:nvGrpSpPr>
          <p:grpSpPr>
            <a:xfrm>
              <a:off x="5940192" y="3311731"/>
              <a:ext cx="2124176" cy="954806"/>
              <a:chOff x="5940192" y="1995206"/>
              <a:chExt cx="2124176" cy="954806"/>
            </a:xfrm>
          </p:grpSpPr>
          <p:grpSp>
            <p:nvGrpSpPr>
              <p:cNvPr id="73" name="Skupina 72"/>
              <p:cNvGrpSpPr/>
              <p:nvPr/>
            </p:nvGrpSpPr>
            <p:grpSpPr>
              <a:xfrm>
                <a:off x="5940192" y="2418790"/>
                <a:ext cx="180000" cy="108000"/>
                <a:chOff x="6480000" y="3600000"/>
                <a:chExt cx="180000" cy="108000"/>
              </a:xfrm>
            </p:grpSpPr>
            <p:cxnSp>
              <p:nvCxnSpPr>
                <p:cNvPr id="97" name="Přímá spojnice 96"/>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98" name="Přímá spojnice 97"/>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99" name="Přímá spojnice 98"/>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00" name="Přímá spojnice 99"/>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74" name="Skupina 73"/>
              <p:cNvGrpSpPr/>
              <p:nvPr/>
            </p:nvGrpSpPr>
            <p:grpSpPr>
              <a:xfrm>
                <a:off x="6120192" y="1995206"/>
                <a:ext cx="1944176" cy="954806"/>
                <a:chOff x="6120192" y="1995206"/>
                <a:chExt cx="1944176" cy="954806"/>
              </a:xfrm>
            </p:grpSpPr>
            <p:sp>
              <p:nvSpPr>
                <p:cNvPr id="75" name="Zaoblený obdélník 74"/>
                <p:cNvSpPr/>
                <p:nvPr/>
              </p:nvSpPr>
              <p:spPr>
                <a:xfrm>
                  <a:off x="6120192" y="1995206"/>
                  <a:ext cx="432048" cy="954806"/>
                </a:xfrm>
                <a:prstGeom prst="round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en-US" sz="1400" dirty="0" smtClean="0"/>
                    <a:t>L1 Cache</a:t>
                  </a:r>
                  <a:endParaRPr lang="cs-CZ" sz="1400" dirty="0"/>
                </a:p>
              </p:txBody>
            </p:sp>
            <p:sp>
              <p:nvSpPr>
                <p:cNvPr id="76" name="Zaoblený obdélník 75"/>
                <p:cNvSpPr/>
                <p:nvPr/>
              </p:nvSpPr>
              <p:spPr>
                <a:xfrm>
                  <a:off x="6732240" y="1995570"/>
                  <a:ext cx="432048" cy="954441"/>
                </a:xfrm>
                <a:prstGeom prst="roundRect">
                  <a:avLst/>
                </a:prstGeom>
                <a:gradFill>
                  <a:gsLst>
                    <a:gs pos="0">
                      <a:srgbClr val="92D050"/>
                    </a:gs>
                    <a:gs pos="100000">
                      <a:srgbClr val="B4DE86"/>
                    </a:gs>
                  </a:gsLst>
                </a:gradFill>
                <a:ln>
                  <a:solidFill>
                    <a:srgbClr val="00B050"/>
                  </a:solidFill>
                </a:ln>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en-US" sz="1400" dirty="0" smtClean="0"/>
                    <a:t>Registers</a:t>
                  </a:r>
                  <a:endParaRPr lang="cs-CZ" sz="1400" dirty="0"/>
                </a:p>
              </p:txBody>
            </p:sp>
            <p:grpSp>
              <p:nvGrpSpPr>
                <p:cNvPr id="77" name="Skupina 76"/>
                <p:cNvGrpSpPr/>
                <p:nvPr/>
              </p:nvGrpSpPr>
              <p:grpSpPr>
                <a:xfrm>
                  <a:off x="7164288" y="1995571"/>
                  <a:ext cx="900080" cy="324036"/>
                  <a:chOff x="7344328" y="1995571"/>
                  <a:chExt cx="900080" cy="324036"/>
                </a:xfrm>
              </p:grpSpPr>
              <p:sp>
                <p:nvSpPr>
                  <p:cNvPr id="91" name="Obdélník 90"/>
                  <p:cNvSpPr/>
                  <p:nvPr/>
                </p:nvSpPr>
                <p:spPr>
                  <a:xfrm>
                    <a:off x="7524328" y="1995571"/>
                    <a:ext cx="720080" cy="32403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Core</a:t>
                    </a:r>
                    <a:endParaRPr lang="cs-CZ" sz="1400" dirty="0"/>
                  </a:p>
                </p:txBody>
              </p:sp>
              <p:grpSp>
                <p:nvGrpSpPr>
                  <p:cNvPr id="92" name="Skupina 91"/>
                  <p:cNvGrpSpPr/>
                  <p:nvPr/>
                </p:nvGrpSpPr>
                <p:grpSpPr>
                  <a:xfrm>
                    <a:off x="7344328" y="2103589"/>
                    <a:ext cx="180000" cy="108000"/>
                    <a:chOff x="6480000" y="3600000"/>
                    <a:chExt cx="180000" cy="108000"/>
                  </a:xfrm>
                </p:grpSpPr>
                <p:cxnSp>
                  <p:nvCxnSpPr>
                    <p:cNvPr id="93" name="Přímá spojnice 92"/>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94" name="Přímá spojnice 93"/>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95" name="Přímá spojnice 94"/>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96" name="Přímá spojnice 95"/>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grpSp>
              <p:nvGrpSpPr>
                <p:cNvPr id="78" name="Skupina 77"/>
                <p:cNvGrpSpPr/>
                <p:nvPr/>
              </p:nvGrpSpPr>
              <p:grpSpPr>
                <a:xfrm>
                  <a:off x="7164288" y="2625975"/>
                  <a:ext cx="900080" cy="324036"/>
                  <a:chOff x="7344328" y="1995571"/>
                  <a:chExt cx="900080" cy="324036"/>
                </a:xfrm>
              </p:grpSpPr>
              <p:sp>
                <p:nvSpPr>
                  <p:cNvPr id="85" name="Obdélník 84"/>
                  <p:cNvSpPr/>
                  <p:nvPr/>
                </p:nvSpPr>
                <p:spPr>
                  <a:xfrm>
                    <a:off x="7524328" y="1995571"/>
                    <a:ext cx="720080" cy="32403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Core</a:t>
                    </a:r>
                    <a:endParaRPr lang="cs-CZ" sz="1400" dirty="0"/>
                  </a:p>
                </p:txBody>
              </p:sp>
              <p:grpSp>
                <p:nvGrpSpPr>
                  <p:cNvPr id="86" name="Skupina 85"/>
                  <p:cNvGrpSpPr/>
                  <p:nvPr/>
                </p:nvGrpSpPr>
                <p:grpSpPr>
                  <a:xfrm>
                    <a:off x="7344328" y="2103589"/>
                    <a:ext cx="180000" cy="108000"/>
                    <a:chOff x="6480000" y="3600000"/>
                    <a:chExt cx="180000" cy="108000"/>
                  </a:xfrm>
                </p:grpSpPr>
                <p:cxnSp>
                  <p:nvCxnSpPr>
                    <p:cNvPr id="87" name="Přímá spojnice 86"/>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88" name="Přímá spojnice 87"/>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89" name="Přímá spojnice 88"/>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90" name="Přímá spojnice 89"/>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sp>
              <p:nvSpPr>
                <p:cNvPr id="79" name="TextovéPole 78"/>
                <p:cNvSpPr txBox="1"/>
                <p:nvPr/>
              </p:nvSpPr>
              <p:spPr>
                <a:xfrm>
                  <a:off x="7475383" y="2288124"/>
                  <a:ext cx="415498" cy="369332"/>
                </a:xfrm>
                <a:prstGeom prst="rect">
                  <a:avLst/>
                </a:prstGeom>
                <a:noFill/>
              </p:spPr>
              <p:txBody>
                <a:bodyPr wrap="none" rtlCol="0">
                  <a:spAutoFit/>
                </a:bodyPr>
                <a:lstStyle/>
                <a:p>
                  <a:r>
                    <a:rPr lang="en-US" dirty="0" smtClean="0"/>
                    <a:t>…</a:t>
                  </a:r>
                  <a:endParaRPr lang="cs-CZ" dirty="0"/>
                </a:p>
              </p:txBody>
            </p:sp>
            <p:grpSp>
              <p:nvGrpSpPr>
                <p:cNvPr id="80" name="Skupina 79"/>
                <p:cNvGrpSpPr/>
                <p:nvPr/>
              </p:nvGrpSpPr>
              <p:grpSpPr>
                <a:xfrm>
                  <a:off x="6552240" y="2418790"/>
                  <a:ext cx="180000" cy="108000"/>
                  <a:chOff x="6480000" y="3600000"/>
                  <a:chExt cx="180000" cy="108000"/>
                </a:xfrm>
              </p:grpSpPr>
              <p:cxnSp>
                <p:nvCxnSpPr>
                  <p:cNvPr id="81" name="Přímá spojnice 80"/>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82" name="Přímá spojnice 81"/>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83" name="Přímá spojnice 82"/>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84" name="Přímá spojnice 83"/>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grpSp>
        <p:sp>
          <p:nvSpPr>
            <p:cNvPr id="101" name="TextovéPole 100"/>
            <p:cNvSpPr txBox="1"/>
            <p:nvPr/>
          </p:nvSpPr>
          <p:spPr>
            <a:xfrm>
              <a:off x="6729412" y="2892389"/>
              <a:ext cx="415498" cy="369332"/>
            </a:xfrm>
            <a:prstGeom prst="rect">
              <a:avLst/>
            </a:prstGeom>
            <a:noFill/>
          </p:spPr>
          <p:txBody>
            <a:bodyPr wrap="none" rtlCol="0">
              <a:spAutoFit/>
            </a:bodyPr>
            <a:lstStyle/>
            <a:p>
              <a:r>
                <a:rPr lang="en-US" dirty="0" smtClean="0"/>
                <a:t>…</a:t>
              </a:r>
              <a:endParaRPr lang="cs-CZ" dirty="0"/>
            </a:p>
          </p:txBody>
        </p:sp>
        <p:grpSp>
          <p:nvGrpSpPr>
            <p:cNvPr id="121" name="Skupina 120"/>
            <p:cNvGrpSpPr/>
            <p:nvPr/>
          </p:nvGrpSpPr>
          <p:grpSpPr>
            <a:xfrm>
              <a:off x="1186748" y="1265780"/>
              <a:ext cx="1224136" cy="3694550"/>
              <a:chOff x="1536330" y="1264861"/>
              <a:chExt cx="1224136" cy="3694550"/>
            </a:xfrm>
          </p:grpSpPr>
          <p:sp>
            <p:nvSpPr>
              <p:cNvPr id="7" name="Obdélník 6"/>
              <p:cNvSpPr/>
              <p:nvPr/>
            </p:nvSpPr>
            <p:spPr>
              <a:xfrm>
                <a:off x="1536330" y="2428983"/>
                <a:ext cx="1224136" cy="129614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Host</a:t>
                </a:r>
                <a:endParaRPr lang="cs-CZ" dirty="0"/>
              </a:p>
            </p:txBody>
          </p:sp>
          <p:sp>
            <p:nvSpPr>
              <p:cNvPr id="10" name="Obdélník 9"/>
              <p:cNvSpPr/>
              <p:nvPr/>
            </p:nvSpPr>
            <p:spPr>
              <a:xfrm>
                <a:off x="1698350" y="4095315"/>
                <a:ext cx="864096" cy="86409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smtClean="0"/>
                  <a:t>CPU</a:t>
                </a:r>
                <a:endParaRPr lang="cs-CZ" sz="1600" dirty="0"/>
              </a:p>
            </p:txBody>
          </p:sp>
          <p:grpSp>
            <p:nvGrpSpPr>
              <p:cNvPr id="102" name="Skupina 101"/>
              <p:cNvGrpSpPr/>
              <p:nvPr/>
            </p:nvGrpSpPr>
            <p:grpSpPr>
              <a:xfrm rot="5400000">
                <a:off x="1968398" y="3789315"/>
                <a:ext cx="360000" cy="252000"/>
                <a:chOff x="6480000" y="3600000"/>
                <a:chExt cx="180000" cy="252000"/>
              </a:xfrm>
            </p:grpSpPr>
            <p:cxnSp>
              <p:nvCxnSpPr>
                <p:cNvPr id="103" name="Přímá spojnice 102"/>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04" name="Přímá spojnice 103"/>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05" name="Přímá spojnice 104"/>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06" name="Přímá spojnice 105"/>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07" name="Přímá spojnice 106"/>
                <p:cNvCxnSpPr/>
                <p:nvPr/>
              </p:nvCxnSpPr>
              <p:spPr>
                <a:xfrm>
                  <a:off x="6480000" y="3744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08" name="Přímá spojnice 107"/>
                <p:cNvCxnSpPr/>
                <p:nvPr/>
              </p:nvCxnSpPr>
              <p:spPr>
                <a:xfrm>
                  <a:off x="6480000" y="378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09" name="Přímá spojnice 108"/>
                <p:cNvCxnSpPr/>
                <p:nvPr/>
              </p:nvCxnSpPr>
              <p:spPr>
                <a:xfrm>
                  <a:off x="6480000" y="381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0" name="Přímá spojnice 109"/>
                <p:cNvCxnSpPr/>
                <p:nvPr/>
              </p:nvCxnSpPr>
              <p:spPr>
                <a:xfrm>
                  <a:off x="6480000" y="385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111" name="Skupina 110"/>
              <p:cNvGrpSpPr/>
              <p:nvPr/>
            </p:nvGrpSpPr>
            <p:grpSpPr>
              <a:xfrm rot="5400000">
                <a:off x="1986398" y="2126451"/>
                <a:ext cx="360000" cy="252000"/>
                <a:chOff x="6480000" y="3600000"/>
                <a:chExt cx="180000" cy="252000"/>
              </a:xfrm>
            </p:grpSpPr>
            <p:cxnSp>
              <p:nvCxnSpPr>
                <p:cNvPr id="112" name="Přímá spojnice 111"/>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3" name="Přímá spojnice 112"/>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4" name="Přímá spojnice 113"/>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5" name="Přímá spojnice 114"/>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6" name="Přímá spojnice 115"/>
                <p:cNvCxnSpPr/>
                <p:nvPr/>
              </p:nvCxnSpPr>
              <p:spPr>
                <a:xfrm>
                  <a:off x="6480000" y="3744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7" name="Přímá spojnice 116"/>
                <p:cNvCxnSpPr/>
                <p:nvPr/>
              </p:nvCxnSpPr>
              <p:spPr>
                <a:xfrm>
                  <a:off x="6480000" y="378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8" name="Přímá spojnice 117"/>
                <p:cNvCxnSpPr/>
                <p:nvPr/>
              </p:nvCxnSpPr>
              <p:spPr>
                <a:xfrm>
                  <a:off x="6480000" y="381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9" name="Přímá spojnice 118"/>
                <p:cNvCxnSpPr/>
                <p:nvPr/>
              </p:nvCxnSpPr>
              <p:spPr>
                <a:xfrm>
                  <a:off x="6480000" y="385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120" name="Zaoblený obdélník 119"/>
              <p:cNvSpPr/>
              <p:nvPr/>
            </p:nvSpPr>
            <p:spPr>
              <a:xfrm>
                <a:off x="1536330" y="1264861"/>
                <a:ext cx="1224136" cy="807589"/>
              </a:xfrm>
              <a:prstGeom prst="roundRect">
                <a:avLst/>
              </a:prstGeom>
              <a:gradFill>
                <a:gsLst>
                  <a:gs pos="0">
                    <a:srgbClr val="92D050"/>
                  </a:gs>
                  <a:gs pos="100000">
                    <a:srgbClr val="B4DE86"/>
                  </a:gs>
                </a:gsLst>
              </a:gradFill>
              <a:ln>
                <a:solidFill>
                  <a:srgbClr val="00B050"/>
                </a:solidFill>
              </a:ln>
            </p:spPr>
            <p:style>
              <a:lnRef idx="1">
                <a:schemeClr val="accent1"/>
              </a:lnRef>
              <a:fillRef idx="2">
                <a:schemeClr val="accent1"/>
              </a:fillRef>
              <a:effectRef idx="1">
                <a:schemeClr val="accent1"/>
              </a:effectRef>
              <a:fontRef idx="minor">
                <a:schemeClr val="dk1"/>
              </a:fontRef>
            </p:style>
            <p:txBody>
              <a:bodyPr vert="horz" rtlCol="0" anchor="ctr"/>
              <a:lstStyle/>
              <a:p>
                <a:pPr algn="ctr"/>
                <a:r>
                  <a:rPr lang="en-US" sz="1600" dirty="0" smtClean="0"/>
                  <a:t>Host Memory</a:t>
                </a:r>
                <a:endParaRPr lang="cs-CZ" sz="1600" dirty="0"/>
              </a:p>
            </p:txBody>
          </p:sp>
        </p:grpSp>
      </p:grpSp>
      <p:grpSp>
        <p:nvGrpSpPr>
          <p:cNvPr id="130" name="Skupina 129"/>
          <p:cNvGrpSpPr/>
          <p:nvPr/>
        </p:nvGrpSpPr>
        <p:grpSpPr>
          <a:xfrm>
            <a:off x="5894517" y="2447483"/>
            <a:ext cx="2097704" cy="1386499"/>
            <a:chOff x="5899205" y="2303483"/>
            <a:chExt cx="2097704" cy="1386499"/>
          </a:xfrm>
        </p:grpSpPr>
        <p:sp>
          <p:nvSpPr>
            <p:cNvPr id="123" name="Obdélník 122"/>
            <p:cNvSpPr/>
            <p:nvPr/>
          </p:nvSpPr>
          <p:spPr>
            <a:xfrm>
              <a:off x="5899205" y="2583259"/>
              <a:ext cx="2097704" cy="1106723"/>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4" name="TextovéPole 123"/>
            <p:cNvSpPr txBox="1"/>
            <p:nvPr/>
          </p:nvSpPr>
          <p:spPr>
            <a:xfrm>
              <a:off x="6655348" y="2303483"/>
              <a:ext cx="585417" cy="338554"/>
            </a:xfrm>
            <a:prstGeom prst="rect">
              <a:avLst/>
            </a:prstGeom>
            <a:noFill/>
          </p:spPr>
          <p:txBody>
            <a:bodyPr wrap="none" rtlCol="0">
              <a:spAutoFit/>
            </a:bodyPr>
            <a:lstStyle/>
            <a:p>
              <a:r>
                <a:rPr lang="cs-CZ" sz="1600" dirty="0" smtClean="0"/>
                <a:t>SMP</a:t>
              </a:r>
              <a:endParaRPr lang="cs-CZ" sz="1600" dirty="0"/>
            </a:p>
          </p:txBody>
        </p:sp>
      </p:grpSp>
      <p:grpSp>
        <p:nvGrpSpPr>
          <p:cNvPr id="131" name="Skupina 130"/>
          <p:cNvGrpSpPr/>
          <p:nvPr/>
        </p:nvGrpSpPr>
        <p:grpSpPr>
          <a:xfrm>
            <a:off x="4908201" y="2058708"/>
            <a:ext cx="3300044" cy="3262502"/>
            <a:chOff x="4912889" y="1914708"/>
            <a:chExt cx="3300044" cy="3262502"/>
          </a:xfrm>
        </p:grpSpPr>
        <p:sp>
          <p:nvSpPr>
            <p:cNvPr id="125" name="Obdélník 124"/>
            <p:cNvSpPr/>
            <p:nvPr/>
          </p:nvSpPr>
          <p:spPr>
            <a:xfrm>
              <a:off x="4912889" y="2205842"/>
              <a:ext cx="3300044" cy="2971368"/>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6" name="TextovéPole 125"/>
            <p:cNvSpPr txBox="1"/>
            <p:nvPr/>
          </p:nvSpPr>
          <p:spPr>
            <a:xfrm>
              <a:off x="6005707" y="1914708"/>
              <a:ext cx="1114408" cy="338554"/>
            </a:xfrm>
            <a:prstGeom prst="rect">
              <a:avLst/>
            </a:prstGeom>
            <a:noFill/>
          </p:spPr>
          <p:txBody>
            <a:bodyPr wrap="none" rtlCol="0">
              <a:spAutoFit/>
            </a:bodyPr>
            <a:lstStyle/>
            <a:p>
              <a:r>
                <a:rPr lang="cs-CZ" sz="1600" dirty="0" smtClean="0"/>
                <a:t>GPU </a:t>
              </a:r>
              <a:r>
                <a:rPr lang="cs-CZ" sz="1600" dirty="0" err="1" smtClean="0"/>
                <a:t>Chip</a:t>
              </a:r>
              <a:endParaRPr lang="cs-CZ" sz="1600" dirty="0"/>
            </a:p>
          </p:txBody>
        </p:sp>
      </p:grpSp>
      <p:grpSp>
        <p:nvGrpSpPr>
          <p:cNvPr id="132" name="Skupina 131"/>
          <p:cNvGrpSpPr/>
          <p:nvPr/>
        </p:nvGrpSpPr>
        <p:grpSpPr>
          <a:xfrm>
            <a:off x="3140581" y="1665846"/>
            <a:ext cx="5283687" cy="3905223"/>
            <a:chOff x="3145269" y="1521846"/>
            <a:chExt cx="5283687" cy="3905223"/>
          </a:xfrm>
        </p:grpSpPr>
        <p:sp>
          <p:nvSpPr>
            <p:cNvPr id="127" name="Obdélník 126"/>
            <p:cNvSpPr/>
            <p:nvPr/>
          </p:nvSpPr>
          <p:spPr>
            <a:xfrm>
              <a:off x="3145269" y="1836077"/>
              <a:ext cx="5283687" cy="3590992"/>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8" name="TextovéPole 127"/>
            <p:cNvSpPr txBox="1"/>
            <p:nvPr/>
          </p:nvSpPr>
          <p:spPr>
            <a:xfrm>
              <a:off x="5132926" y="1521846"/>
              <a:ext cx="1308371" cy="338554"/>
            </a:xfrm>
            <a:prstGeom prst="rect">
              <a:avLst/>
            </a:prstGeom>
            <a:noFill/>
          </p:spPr>
          <p:txBody>
            <a:bodyPr wrap="none" rtlCol="0">
              <a:spAutoFit/>
            </a:bodyPr>
            <a:lstStyle/>
            <a:p>
              <a:r>
                <a:rPr lang="cs-CZ" sz="1600" dirty="0" smtClean="0"/>
                <a:t>GPU </a:t>
              </a:r>
              <a:r>
                <a:rPr lang="cs-CZ" sz="1600" dirty="0" err="1" smtClean="0"/>
                <a:t>Device</a:t>
              </a:r>
              <a:endParaRPr lang="cs-CZ" sz="1600" dirty="0"/>
            </a:p>
          </p:txBody>
        </p:sp>
      </p:grpSp>
      <p:sp>
        <p:nvSpPr>
          <p:cNvPr id="133" name="Zaoblený obdélníkový popisek 132"/>
          <p:cNvSpPr/>
          <p:nvPr/>
        </p:nvSpPr>
        <p:spPr>
          <a:xfrm>
            <a:off x="1989247" y="4249042"/>
            <a:ext cx="1596996" cy="781637"/>
          </a:xfrm>
          <a:prstGeom prst="wedgeRoundRectCallout">
            <a:avLst>
              <a:gd name="adj1" fmla="val -10230"/>
              <a:gd name="adj2" fmla="val -90231"/>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cs-CZ" sz="1600" dirty="0" smtClean="0"/>
              <a:t>PCI Express</a:t>
            </a:r>
          </a:p>
          <a:p>
            <a:pPr algn="ctr"/>
            <a:r>
              <a:rPr lang="cs-CZ" sz="1600" dirty="0" smtClean="0"/>
              <a:t>(16</a:t>
            </a:r>
            <a:r>
              <a:rPr lang="en-US" sz="1600" dirty="0" smtClean="0"/>
              <a:t>/32 </a:t>
            </a:r>
            <a:r>
              <a:rPr lang="en-US" sz="1600" dirty="0" err="1" smtClean="0"/>
              <a:t>GBps</a:t>
            </a:r>
            <a:r>
              <a:rPr lang="en-US" sz="1600" dirty="0"/>
              <a:t>)</a:t>
            </a:r>
            <a:endParaRPr lang="cs-CZ" sz="1600" dirty="0"/>
          </a:p>
        </p:txBody>
      </p:sp>
      <p:sp>
        <p:nvSpPr>
          <p:cNvPr id="134" name="Zaoblený obdélníkový popisek 133"/>
          <p:cNvSpPr/>
          <p:nvPr/>
        </p:nvSpPr>
        <p:spPr>
          <a:xfrm>
            <a:off x="2054208" y="2731679"/>
            <a:ext cx="1273537" cy="629237"/>
          </a:xfrm>
          <a:prstGeom prst="wedgeRoundRectCallout">
            <a:avLst>
              <a:gd name="adj1" fmla="val -76047"/>
              <a:gd name="adj2" fmla="val -8153"/>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smtClean="0"/>
              <a:t>~ 25 </a:t>
            </a:r>
            <a:r>
              <a:rPr lang="en-US" sz="1600" dirty="0" err="1" smtClean="0"/>
              <a:t>GBps</a:t>
            </a:r>
            <a:endParaRPr lang="cs-CZ" sz="1600" dirty="0" smtClean="0"/>
          </a:p>
        </p:txBody>
      </p:sp>
      <p:sp>
        <p:nvSpPr>
          <p:cNvPr id="135" name="Zaoblený obdélníkový popisek 134"/>
          <p:cNvSpPr/>
          <p:nvPr/>
        </p:nvSpPr>
        <p:spPr>
          <a:xfrm>
            <a:off x="812762" y="1161810"/>
            <a:ext cx="4095439" cy="844078"/>
          </a:xfrm>
          <a:prstGeom prst="wedgeRoundRectCallout">
            <a:avLst>
              <a:gd name="adj1" fmla="val 3339"/>
              <a:gd name="adj2" fmla="val 13628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smtClean="0"/>
              <a:t>Note that details about host memory interconnection are platform specific</a:t>
            </a:r>
            <a:endParaRPr lang="cs-CZ" sz="1600" dirty="0" smtClean="0"/>
          </a:p>
        </p:txBody>
      </p:sp>
      <p:sp>
        <p:nvSpPr>
          <p:cNvPr id="136" name="Zaoblený obdélníkový popisek 135"/>
          <p:cNvSpPr/>
          <p:nvPr/>
        </p:nvSpPr>
        <p:spPr>
          <a:xfrm>
            <a:off x="4215484" y="4468399"/>
            <a:ext cx="1436636" cy="534058"/>
          </a:xfrm>
          <a:prstGeom prst="wedgeRoundRectCallout">
            <a:avLst>
              <a:gd name="adj1" fmla="val -19470"/>
              <a:gd name="adj2" fmla="val -13656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a:t>&gt;</a:t>
            </a:r>
            <a:r>
              <a:rPr lang="en-US" sz="1600" dirty="0" smtClean="0"/>
              <a:t> 100 </a:t>
            </a:r>
            <a:r>
              <a:rPr lang="en-US" sz="1600" dirty="0" err="1" smtClean="0"/>
              <a:t>GBps</a:t>
            </a:r>
            <a:endParaRPr lang="cs-CZ" sz="1600" dirty="0" smtClean="0"/>
          </a:p>
        </p:txBody>
      </p:sp>
    </p:spTree>
    <p:extLst>
      <p:ext uri="{BB962C8B-B14F-4D97-AF65-F5344CB8AC3E}">
        <p14:creationId xmlns:p14="http://schemas.microsoft.com/office/powerpoint/2010/main" val="2486701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0"/>
                                        </p:tgtEl>
                                        <p:attrNameLst>
                                          <p:attrName>style.visibility</p:attrName>
                                        </p:attrNameLst>
                                      </p:cBhvr>
                                      <p:to>
                                        <p:strVal val="visible"/>
                                      </p:to>
                                    </p:set>
                                    <p:animEffect transition="in" filter="fade">
                                      <p:cBhvr>
                                        <p:cTn id="7" dur="500"/>
                                        <p:tgtEl>
                                          <p:spTgt spid="130"/>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31"/>
                                        </p:tgtEl>
                                        <p:attrNameLst>
                                          <p:attrName>style.visibility</p:attrName>
                                        </p:attrNameLst>
                                      </p:cBhvr>
                                      <p:to>
                                        <p:strVal val="visible"/>
                                      </p:to>
                                    </p:set>
                                    <p:animEffect transition="in" filter="fade">
                                      <p:cBhvr>
                                        <p:cTn id="11" dur="500"/>
                                        <p:tgtEl>
                                          <p:spTgt spid="131"/>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32"/>
                                        </p:tgtEl>
                                        <p:attrNameLst>
                                          <p:attrName>style.visibility</p:attrName>
                                        </p:attrNameLst>
                                      </p:cBhvr>
                                      <p:to>
                                        <p:strVal val="visible"/>
                                      </p:to>
                                    </p:set>
                                    <p:animEffect transition="in" filter="fade">
                                      <p:cBhvr>
                                        <p:cTn id="15" dur="500"/>
                                        <p:tgtEl>
                                          <p:spTgt spid="13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33"/>
                                        </p:tgtEl>
                                        <p:attrNameLst>
                                          <p:attrName>style.visibility</p:attrName>
                                        </p:attrNameLst>
                                      </p:cBhvr>
                                      <p:to>
                                        <p:strVal val="visible"/>
                                      </p:to>
                                    </p:set>
                                    <p:animEffect transition="in" filter="fade">
                                      <p:cBhvr>
                                        <p:cTn id="20" dur="500"/>
                                        <p:tgtEl>
                                          <p:spTgt spid="133"/>
                                        </p:tgtEl>
                                      </p:cBhvr>
                                    </p:animEffect>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136"/>
                                        </p:tgtEl>
                                        <p:attrNameLst>
                                          <p:attrName>style.visibility</p:attrName>
                                        </p:attrNameLst>
                                      </p:cBhvr>
                                      <p:to>
                                        <p:strVal val="visible"/>
                                      </p:to>
                                    </p:set>
                                    <p:animEffect transition="in" filter="fade">
                                      <p:cBhvr>
                                        <p:cTn id="24" dur="500"/>
                                        <p:tgtEl>
                                          <p:spTgt spid="136"/>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34"/>
                                        </p:tgtEl>
                                        <p:attrNameLst>
                                          <p:attrName>style.visibility</p:attrName>
                                        </p:attrNameLst>
                                      </p:cBhvr>
                                      <p:to>
                                        <p:strVal val="visible"/>
                                      </p:to>
                                    </p:set>
                                    <p:animEffect transition="in" filter="fade">
                                      <p:cBhvr>
                                        <p:cTn id="29" dur="500"/>
                                        <p:tgtEl>
                                          <p:spTgt spid="134"/>
                                        </p:tgtEl>
                                      </p:cBhvr>
                                    </p:animEffect>
                                  </p:childTnLst>
                                </p:cTn>
                              </p:par>
                            </p:childTnLst>
                          </p:cTn>
                        </p:par>
                        <p:par>
                          <p:cTn id="30" fill="hold">
                            <p:stCondLst>
                              <p:cond delay="500"/>
                            </p:stCondLst>
                            <p:childTnLst>
                              <p:par>
                                <p:cTn id="31" presetID="10" presetClass="entr" presetSubtype="0" fill="hold" grpId="0" nodeType="afterEffect">
                                  <p:stCondLst>
                                    <p:cond delay="0"/>
                                  </p:stCondLst>
                                  <p:childTnLst>
                                    <p:set>
                                      <p:cBhvr>
                                        <p:cTn id="32" dur="1" fill="hold">
                                          <p:stCondLst>
                                            <p:cond delay="0"/>
                                          </p:stCondLst>
                                        </p:cTn>
                                        <p:tgtEl>
                                          <p:spTgt spid="135"/>
                                        </p:tgtEl>
                                        <p:attrNameLst>
                                          <p:attrName>style.visibility</p:attrName>
                                        </p:attrNameLst>
                                      </p:cBhvr>
                                      <p:to>
                                        <p:strVal val="visible"/>
                                      </p:to>
                                    </p:set>
                                    <p:animEffect transition="in" filter="fade">
                                      <p:cBhvr>
                                        <p:cTn id="33" dur="500"/>
                                        <p:tgtEl>
                                          <p:spTgt spid="1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 grpId="0" animBg="1"/>
      <p:bldP spid="134" grpId="0" animBg="1"/>
      <p:bldP spid="135" grpId="0" animBg="1"/>
      <p:bldP spid="13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Device (Global) Memory Allocation</a:t>
            </a:r>
          </a:p>
          <a:p>
            <a:pPr lvl="1"/>
            <a:r>
              <a:rPr lang="en-US" dirty="0" smtClean="0"/>
              <a:t>C-like allocation system</a:t>
            </a:r>
            <a:endParaRPr lang="cs-CZ" dirty="0" smtClean="0"/>
          </a:p>
          <a:p>
            <a:pPr lvl="2"/>
            <a:r>
              <a:rPr lang="en-US" dirty="0" smtClean="0"/>
              <a:t>The programmer must distinguish host/GPU pointers!</a:t>
            </a:r>
          </a:p>
          <a:p>
            <a:pPr marL="630936" lvl="2" indent="0">
              <a:buNone/>
            </a:pPr>
            <a:r>
              <a:rPr lang="en-US" b="1" dirty="0" smtClean="0">
                <a:solidFill>
                  <a:srgbClr val="0070C0"/>
                </a:solidFill>
                <a:latin typeface="Courier New" pitchFamily="49" charset="0"/>
                <a:cs typeface="Courier New" pitchFamily="49" charset="0"/>
              </a:rPr>
              <a:t>float</a:t>
            </a: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vec</a:t>
            </a:r>
            <a:r>
              <a:rPr lang="en-US" b="1" dirty="0" smtClean="0">
                <a:latin typeface="Courier New" pitchFamily="49" charset="0"/>
                <a:cs typeface="Courier New" pitchFamily="49" charset="0"/>
              </a:rPr>
              <a:t>;</a:t>
            </a:r>
          </a:p>
          <a:p>
            <a:pPr marL="630936" lvl="2" indent="0">
              <a:buNone/>
            </a:pPr>
            <a:r>
              <a:rPr lang="cs-CZ" b="1" dirty="0" err="1" smtClean="0">
                <a:latin typeface="Courier New" pitchFamily="49" charset="0"/>
                <a:cs typeface="Courier New" pitchFamily="49" charset="0"/>
              </a:rPr>
              <a:t>cudaMalloc</a:t>
            </a:r>
            <a:r>
              <a:rPr lang="cs-CZ" b="1" dirty="0">
                <a:latin typeface="Courier New" pitchFamily="49" charset="0"/>
                <a:cs typeface="Courier New" pitchFamily="49" charset="0"/>
              </a:rPr>
              <a:t>((</a:t>
            </a:r>
            <a:r>
              <a:rPr lang="cs-CZ" b="1" dirty="0" err="1">
                <a:solidFill>
                  <a:srgbClr val="0070C0"/>
                </a:solidFill>
                <a:latin typeface="Courier New" pitchFamily="49" charset="0"/>
                <a:cs typeface="Courier New" pitchFamily="49" charset="0"/>
              </a:rPr>
              <a:t>void</a:t>
            </a:r>
            <a:r>
              <a:rPr lang="cs-CZ" b="1" dirty="0" smtClean="0">
                <a:latin typeface="Courier New" pitchFamily="49" charset="0"/>
                <a:cs typeface="Courier New" pitchFamily="49" charset="0"/>
              </a:rPr>
              <a:t>**)&amp;</a:t>
            </a:r>
            <a:r>
              <a:rPr lang="en-US" b="1" dirty="0" err="1" smtClean="0">
                <a:latin typeface="Courier New" pitchFamily="49" charset="0"/>
                <a:cs typeface="Courier New" pitchFamily="49" charset="0"/>
              </a:rPr>
              <a:t>vec</a:t>
            </a:r>
            <a:r>
              <a:rPr lang="cs-CZ" b="1" dirty="0" smtClean="0">
                <a:latin typeface="Courier New" pitchFamily="49" charset="0"/>
                <a:cs typeface="Courier New" pitchFamily="49" charset="0"/>
              </a:rPr>
              <a:t>, </a:t>
            </a:r>
            <a:r>
              <a:rPr lang="en-US" b="1" dirty="0" smtClean="0">
                <a:latin typeface="Courier New" pitchFamily="49" charset="0"/>
                <a:cs typeface="Courier New" pitchFamily="49" charset="0"/>
              </a:rPr>
              <a:t>count</a:t>
            </a:r>
            <a:r>
              <a:rPr lang="cs-CZ" b="1" dirty="0" smtClean="0">
                <a:latin typeface="Courier New" pitchFamily="49" charset="0"/>
                <a:cs typeface="Courier New" pitchFamily="49" charset="0"/>
              </a:rPr>
              <a:t>*</a:t>
            </a:r>
            <a:r>
              <a:rPr lang="cs-CZ" b="1" dirty="0" err="1" smtClean="0">
                <a:solidFill>
                  <a:srgbClr val="0070C0"/>
                </a:solidFill>
                <a:latin typeface="Courier New" pitchFamily="49" charset="0"/>
                <a:cs typeface="Courier New" pitchFamily="49" charset="0"/>
              </a:rPr>
              <a:t>sizeof</a:t>
            </a:r>
            <a:r>
              <a:rPr lang="cs-CZ" b="1" dirty="0" smtClean="0">
                <a:latin typeface="Courier New" pitchFamily="49" charset="0"/>
                <a:cs typeface="Courier New" pitchFamily="49" charset="0"/>
              </a:rPr>
              <a:t>(</a:t>
            </a:r>
            <a:r>
              <a:rPr lang="cs-CZ" b="1" dirty="0" err="1" smtClean="0">
                <a:solidFill>
                  <a:srgbClr val="0070C0"/>
                </a:solidFill>
                <a:latin typeface="Courier New" pitchFamily="49" charset="0"/>
                <a:cs typeface="Courier New" pitchFamily="49" charset="0"/>
              </a:rPr>
              <a:t>float</a:t>
            </a:r>
            <a:r>
              <a:rPr lang="cs-CZ" b="1" dirty="0" smtClean="0">
                <a:latin typeface="Courier New" pitchFamily="49" charset="0"/>
                <a:cs typeface="Courier New" pitchFamily="49" charset="0"/>
              </a:rPr>
              <a:t>)</a:t>
            </a:r>
            <a:r>
              <a:rPr lang="en-US" b="1" dirty="0" smtClean="0">
                <a:latin typeface="Courier New" pitchFamily="49" charset="0"/>
                <a:cs typeface="Courier New" pitchFamily="49" charset="0"/>
              </a:rPr>
              <a:t>);</a:t>
            </a:r>
          </a:p>
          <a:p>
            <a:pPr marL="630936" lvl="2" indent="0">
              <a:buNone/>
            </a:pPr>
            <a:r>
              <a:rPr lang="en-US" b="1" dirty="0" err="1" smtClean="0">
                <a:latin typeface="Courier New" pitchFamily="49" charset="0"/>
                <a:cs typeface="Courier New" pitchFamily="49" charset="0"/>
              </a:rPr>
              <a:t>cudaFree</a:t>
            </a:r>
            <a:r>
              <a:rPr lang="en-US" b="1" dirty="0" smtClean="0">
                <a:latin typeface="Courier New" pitchFamily="49" charset="0"/>
                <a:cs typeface="Courier New" pitchFamily="49" charset="0"/>
              </a:rPr>
              <a:t>(</a:t>
            </a:r>
            <a:r>
              <a:rPr lang="en-US" b="1" dirty="0" err="1" smtClean="0">
                <a:latin typeface="Courier New" pitchFamily="49" charset="0"/>
                <a:cs typeface="Courier New" pitchFamily="49" charset="0"/>
              </a:rPr>
              <a:t>vec</a:t>
            </a:r>
            <a:r>
              <a:rPr lang="en-US" b="1" dirty="0" smtClean="0">
                <a:latin typeface="Courier New" pitchFamily="49" charset="0"/>
                <a:cs typeface="Courier New" pitchFamily="49" charset="0"/>
              </a:rPr>
              <a:t>);</a:t>
            </a:r>
          </a:p>
          <a:p>
            <a:pPr marL="630936" lvl="2" indent="0">
              <a:buNone/>
            </a:pPr>
            <a:endParaRPr lang="en-US" sz="1600" dirty="0" smtClean="0"/>
          </a:p>
          <a:p>
            <a:r>
              <a:rPr lang="en-US" dirty="0" smtClean="0"/>
              <a:t>Host-Device Data Transfers</a:t>
            </a:r>
          </a:p>
          <a:p>
            <a:pPr lvl="1"/>
            <a:r>
              <a:rPr lang="en-US" dirty="0" smtClean="0"/>
              <a:t>Explicit blocking functions</a:t>
            </a:r>
          </a:p>
          <a:p>
            <a:pPr marL="630936" lvl="2" indent="0">
              <a:buNone/>
            </a:pPr>
            <a:r>
              <a:rPr lang="cs-CZ" b="1" dirty="0" err="1" smtClean="0">
                <a:latin typeface="Courier New" pitchFamily="49" charset="0"/>
                <a:cs typeface="Courier New" pitchFamily="49" charset="0"/>
              </a:rPr>
              <a:t>cudaMemcpy</a:t>
            </a:r>
            <a:r>
              <a:rPr lang="cs-CZ" b="1" dirty="0" smtClean="0">
                <a:latin typeface="Courier New" pitchFamily="49" charset="0"/>
                <a:cs typeface="Courier New" pitchFamily="49" charset="0"/>
              </a:rPr>
              <a:t>(</a:t>
            </a:r>
            <a:r>
              <a:rPr lang="en-US" b="1" dirty="0" err="1" smtClean="0">
                <a:latin typeface="Courier New" pitchFamily="49" charset="0"/>
                <a:cs typeface="Courier New" pitchFamily="49" charset="0"/>
              </a:rPr>
              <a:t>vec</a:t>
            </a:r>
            <a:r>
              <a:rPr lang="cs-CZ" b="1" dirty="0" smtClean="0">
                <a:latin typeface="Courier New" pitchFamily="49" charset="0"/>
                <a:cs typeface="Courier New" pitchFamily="49" charset="0"/>
              </a:rPr>
              <a:t>, </a:t>
            </a:r>
            <a:r>
              <a:rPr lang="en-US" b="1" dirty="0" err="1" smtClean="0">
                <a:latin typeface="Courier New" pitchFamily="49" charset="0"/>
                <a:cs typeface="Courier New" pitchFamily="49" charset="0"/>
              </a:rPr>
              <a:t>localVec</a:t>
            </a:r>
            <a:r>
              <a:rPr lang="cs-CZ" b="1" dirty="0" smtClean="0">
                <a:latin typeface="Courier New" pitchFamily="49" charset="0"/>
                <a:cs typeface="Courier New" pitchFamily="49" charset="0"/>
              </a:rPr>
              <a:t>, </a:t>
            </a:r>
            <a:r>
              <a:rPr lang="en-US" b="1" dirty="0" smtClean="0">
                <a:latin typeface="Courier New" pitchFamily="49" charset="0"/>
                <a:cs typeface="Courier New" pitchFamily="49" charset="0"/>
              </a:rPr>
              <a:t>count</a:t>
            </a:r>
            <a:r>
              <a:rPr lang="cs-CZ" b="1" dirty="0" smtClean="0">
                <a:latin typeface="Courier New" pitchFamily="49" charset="0"/>
                <a:cs typeface="Courier New" pitchFamily="49" charset="0"/>
              </a:rPr>
              <a:t>*</a:t>
            </a:r>
            <a:r>
              <a:rPr lang="cs-CZ" b="1" dirty="0" err="1" smtClean="0">
                <a:solidFill>
                  <a:srgbClr val="0070C0"/>
                </a:solidFill>
                <a:latin typeface="Courier New" pitchFamily="49" charset="0"/>
                <a:cs typeface="Courier New" pitchFamily="49" charset="0"/>
              </a:rPr>
              <a:t>sizeof</a:t>
            </a:r>
            <a:r>
              <a:rPr lang="cs-CZ" b="1" dirty="0" smtClean="0">
                <a:latin typeface="Courier New" pitchFamily="49" charset="0"/>
                <a:cs typeface="Courier New" pitchFamily="49" charset="0"/>
              </a:rPr>
              <a:t>(</a:t>
            </a:r>
            <a:r>
              <a:rPr lang="cs-CZ" b="1" dirty="0" err="1" smtClean="0">
                <a:solidFill>
                  <a:srgbClr val="0070C0"/>
                </a:solidFill>
                <a:latin typeface="Courier New" pitchFamily="49" charset="0"/>
                <a:cs typeface="Courier New" pitchFamily="49" charset="0"/>
              </a:rPr>
              <a:t>float</a:t>
            </a:r>
            <a:r>
              <a:rPr lang="cs-CZ" b="1" dirty="0" smtClean="0">
                <a:latin typeface="Courier New" pitchFamily="49" charset="0"/>
                <a:cs typeface="Courier New" pitchFamily="49" charset="0"/>
              </a:rPr>
              <a:t>),</a:t>
            </a:r>
            <a:endParaRPr lang="en-US" b="1" dirty="0" smtClean="0">
              <a:latin typeface="Courier New" pitchFamily="49" charset="0"/>
              <a:cs typeface="Courier New" pitchFamily="49" charset="0"/>
            </a:endParaRPr>
          </a:p>
          <a:p>
            <a:pPr marL="630936" lvl="2" indent="0">
              <a:buNone/>
            </a:pPr>
            <a:r>
              <a:rPr lang="en-US" b="1" dirty="0">
                <a:latin typeface="Courier New" pitchFamily="49" charset="0"/>
                <a:cs typeface="Courier New" pitchFamily="49" charset="0"/>
              </a:rPr>
              <a:t> </a:t>
            </a:r>
            <a:r>
              <a:rPr lang="en-US" b="1" dirty="0" smtClean="0">
                <a:latin typeface="Courier New" pitchFamily="49" charset="0"/>
                <a:cs typeface="Courier New" pitchFamily="49" charset="0"/>
              </a:rPr>
              <a:t>   </a:t>
            </a:r>
            <a:r>
              <a:rPr lang="cs-CZ" b="1" dirty="0" err="1" smtClean="0">
                <a:solidFill>
                  <a:schemeClr val="tx1">
                    <a:lumMod val="50000"/>
                    <a:lumOff val="50000"/>
                  </a:schemeClr>
                </a:solidFill>
                <a:latin typeface="Courier New" pitchFamily="49" charset="0"/>
                <a:cs typeface="Courier New" pitchFamily="49" charset="0"/>
              </a:rPr>
              <a:t>cudaMemcpyHostToDevice</a:t>
            </a:r>
            <a:r>
              <a:rPr lang="cs-CZ" b="1" dirty="0" smtClean="0">
                <a:latin typeface="Courier New" pitchFamily="49" charset="0"/>
                <a:cs typeface="Courier New" pitchFamily="49" charset="0"/>
              </a:rPr>
              <a:t>)</a:t>
            </a:r>
            <a:r>
              <a:rPr lang="en-US" b="1" dirty="0" smtClean="0">
                <a:latin typeface="Courier New" pitchFamily="49" charset="0"/>
                <a:cs typeface="Courier New" pitchFamily="49" charset="0"/>
              </a:rPr>
              <a:t>;</a:t>
            </a:r>
          </a:p>
          <a:p>
            <a:pPr marL="630936" lvl="2" indent="0">
              <a:buNone/>
            </a:pPr>
            <a:endParaRPr lang="cs-CZ" dirty="0"/>
          </a:p>
        </p:txBody>
      </p:sp>
      <p:sp>
        <p:nvSpPr>
          <p:cNvPr id="3" name="Zástupný symbol pro datum 2"/>
          <p:cNvSpPr>
            <a:spLocks noGrp="1"/>
          </p:cNvSpPr>
          <p:nvPr>
            <p:ph type="dt" sz="half" idx="10"/>
          </p:nvPr>
        </p:nvSpPr>
        <p:spPr/>
        <p:txBody>
          <a:bodyPr/>
          <a:lstStyle/>
          <a:p>
            <a:r>
              <a:rPr lang="en-US" smtClean="0"/>
              <a:t>26. 4. 2021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19</a:t>
            </a:fld>
            <a:endParaRPr lang="cs-CZ"/>
          </a:p>
        </p:txBody>
      </p:sp>
      <p:sp>
        <p:nvSpPr>
          <p:cNvPr id="6" name="Nadpis 5"/>
          <p:cNvSpPr>
            <a:spLocks noGrp="1"/>
          </p:cNvSpPr>
          <p:nvPr>
            <p:ph type="title"/>
          </p:nvPr>
        </p:nvSpPr>
        <p:spPr/>
        <p:txBody>
          <a:bodyPr/>
          <a:lstStyle/>
          <a:p>
            <a:r>
              <a:rPr lang="en-US" dirty="0" smtClean="0"/>
              <a:t>Memory Allocation</a:t>
            </a:r>
            <a:endParaRPr lang="cs-CZ" dirty="0"/>
          </a:p>
        </p:txBody>
      </p:sp>
    </p:spTree>
    <p:extLst>
      <p:ext uri="{BB962C8B-B14F-4D97-AF65-F5344CB8AC3E}">
        <p14:creationId xmlns:p14="http://schemas.microsoft.com/office/powerpoint/2010/main" val="27802398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109728" indent="0">
              <a:buNone/>
            </a:pPr>
            <a:r>
              <a:rPr lang="en-US" dirty="0" smtClean="0"/>
              <a:t>1996</a:t>
            </a:r>
            <a:r>
              <a:rPr lang="cs-CZ" dirty="0" smtClean="0"/>
              <a:t> -</a:t>
            </a:r>
            <a:r>
              <a:rPr lang="en-US" dirty="0" smtClean="0"/>
              <a:t> 3Dfx Voodoo 1</a:t>
            </a:r>
          </a:p>
          <a:p>
            <a:pPr lvl="1"/>
            <a:r>
              <a:rPr lang="en-US" dirty="0" smtClean="0"/>
              <a:t>First graphical (3D) accelerator for desktop PCs</a:t>
            </a:r>
          </a:p>
          <a:p>
            <a:pPr marL="109728" indent="0">
              <a:buNone/>
            </a:pPr>
            <a:r>
              <a:rPr lang="en-US" dirty="0" smtClean="0"/>
              <a:t>1999</a:t>
            </a:r>
            <a:r>
              <a:rPr lang="cs-CZ" dirty="0" smtClean="0"/>
              <a:t> -</a:t>
            </a:r>
            <a:r>
              <a:rPr lang="en-US" dirty="0" smtClean="0"/>
              <a:t> NVIDIA GeForce 256</a:t>
            </a:r>
          </a:p>
          <a:p>
            <a:pPr lvl="1"/>
            <a:r>
              <a:rPr lang="en-US" dirty="0" smtClean="0"/>
              <a:t>First </a:t>
            </a:r>
            <a:r>
              <a:rPr lang="en-US" dirty="0" err="1" smtClean="0"/>
              <a:t>Transform&amp;Lightning</a:t>
            </a:r>
            <a:r>
              <a:rPr lang="en-US" dirty="0" smtClean="0"/>
              <a:t> unit</a:t>
            </a:r>
          </a:p>
          <a:p>
            <a:pPr marL="109728" indent="0">
              <a:buNone/>
            </a:pPr>
            <a:r>
              <a:rPr lang="en-US" dirty="0" smtClean="0"/>
              <a:t>2000</a:t>
            </a:r>
            <a:r>
              <a:rPr lang="cs-CZ" dirty="0" smtClean="0"/>
              <a:t> -</a:t>
            </a:r>
            <a:r>
              <a:rPr lang="en-US" dirty="0" smtClean="0"/>
              <a:t> NVIDIA GeForce2, ATI Radeon</a:t>
            </a:r>
          </a:p>
          <a:p>
            <a:pPr marL="109728" indent="0">
              <a:buNone/>
            </a:pPr>
            <a:r>
              <a:rPr lang="en-US" dirty="0" smtClean="0"/>
              <a:t>2001</a:t>
            </a:r>
            <a:r>
              <a:rPr lang="cs-CZ" dirty="0" smtClean="0"/>
              <a:t> -</a:t>
            </a:r>
            <a:r>
              <a:rPr lang="en-US" dirty="0" smtClean="0"/>
              <a:t> GPU has programmable parts</a:t>
            </a:r>
            <a:endParaRPr lang="en-US" dirty="0"/>
          </a:p>
          <a:p>
            <a:pPr lvl="1"/>
            <a:r>
              <a:rPr lang="en-US" dirty="0" smtClean="0"/>
              <a:t>DirectX – vertex and fragment </a:t>
            </a:r>
            <a:r>
              <a:rPr lang="en-US" dirty="0" err="1" smtClean="0"/>
              <a:t>shaders</a:t>
            </a:r>
            <a:r>
              <a:rPr lang="en-US" dirty="0" smtClean="0"/>
              <a:t> (v1.0)</a:t>
            </a:r>
          </a:p>
          <a:p>
            <a:pPr marL="109728" indent="0">
              <a:buNone/>
            </a:pPr>
            <a:r>
              <a:rPr lang="en-US" dirty="0" smtClean="0"/>
              <a:t>2006</a:t>
            </a:r>
            <a:r>
              <a:rPr lang="cs-CZ" dirty="0" smtClean="0"/>
              <a:t> -</a:t>
            </a:r>
            <a:r>
              <a:rPr lang="en-US" dirty="0" smtClean="0"/>
              <a:t> OpenGL, DirectX 10, Windows Vista</a:t>
            </a:r>
          </a:p>
          <a:p>
            <a:pPr lvl="1"/>
            <a:r>
              <a:rPr lang="en-US" dirty="0" smtClean="0"/>
              <a:t>Unified </a:t>
            </a:r>
            <a:r>
              <a:rPr lang="en-US" dirty="0" err="1" smtClean="0"/>
              <a:t>shader</a:t>
            </a:r>
            <a:r>
              <a:rPr lang="en-US" dirty="0" smtClean="0"/>
              <a:t> architecture in HW</a:t>
            </a:r>
          </a:p>
          <a:p>
            <a:pPr lvl="1"/>
            <a:r>
              <a:rPr lang="en-US" dirty="0" smtClean="0"/>
              <a:t>Geometry </a:t>
            </a:r>
            <a:r>
              <a:rPr lang="en-US" dirty="0" err="1" smtClean="0"/>
              <a:t>shader</a:t>
            </a:r>
            <a:r>
              <a:rPr lang="en-US" dirty="0" smtClean="0"/>
              <a:t> added</a:t>
            </a:r>
            <a:endParaRPr lang="cs-CZ" dirty="0"/>
          </a:p>
        </p:txBody>
      </p:sp>
      <p:sp>
        <p:nvSpPr>
          <p:cNvPr id="3" name="Zástupný symbol pro datum 2"/>
          <p:cNvSpPr>
            <a:spLocks noGrp="1"/>
          </p:cNvSpPr>
          <p:nvPr>
            <p:ph type="dt" sz="half" idx="10"/>
          </p:nvPr>
        </p:nvSpPr>
        <p:spPr/>
        <p:txBody>
          <a:bodyPr/>
          <a:lstStyle/>
          <a:p>
            <a:r>
              <a:rPr lang="en-US" smtClean="0"/>
              <a:t>26. 4. 2021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2</a:t>
            </a:fld>
            <a:endParaRPr lang="cs-CZ"/>
          </a:p>
        </p:txBody>
      </p:sp>
      <p:sp>
        <p:nvSpPr>
          <p:cNvPr id="6" name="Nadpis 5"/>
          <p:cNvSpPr>
            <a:spLocks noGrp="1"/>
          </p:cNvSpPr>
          <p:nvPr>
            <p:ph type="title"/>
          </p:nvPr>
        </p:nvSpPr>
        <p:spPr/>
        <p:txBody>
          <a:bodyPr/>
          <a:lstStyle/>
          <a:p>
            <a:r>
              <a:rPr lang="en-US" dirty="0" smtClean="0"/>
              <a:t>History</a:t>
            </a:r>
            <a:endParaRPr lang="cs-CZ" dirty="0"/>
          </a:p>
        </p:txBody>
      </p:sp>
    </p:spTree>
    <p:extLst>
      <p:ext uri="{BB962C8B-B14F-4D97-AF65-F5344CB8AC3E}">
        <p14:creationId xmlns:p14="http://schemas.microsoft.com/office/powerpoint/2010/main" val="38799935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481328"/>
            <a:ext cx="8363272" cy="4525963"/>
          </a:xfrm>
        </p:spPr>
        <p:txBody>
          <a:bodyPr>
            <a:normAutofit/>
          </a:bodyPr>
          <a:lstStyle/>
          <a:p>
            <a:pPr marL="109728" indent="0">
              <a:buNone/>
            </a:pPr>
            <a:r>
              <a:rPr lang="en-US" sz="1600" b="1" dirty="0">
                <a:solidFill>
                  <a:srgbClr val="78B832"/>
                </a:solidFill>
                <a:latin typeface="Courier New" pitchFamily="49" charset="0"/>
                <a:cs typeface="Courier New" pitchFamily="49" charset="0"/>
              </a:rPr>
              <a:t>__global__</a:t>
            </a:r>
            <a:r>
              <a:rPr lang="en-US" sz="1600" b="1"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void</a:t>
            </a:r>
            <a:r>
              <a:rPr lang="en-US" sz="1600" b="1" dirty="0">
                <a:latin typeface="Courier New" pitchFamily="49" charset="0"/>
                <a:cs typeface="Courier New" pitchFamily="49" charset="0"/>
              </a:rPr>
              <a:t> </a:t>
            </a:r>
            <a:r>
              <a:rPr lang="en-US" sz="1600" b="1" dirty="0" err="1" smtClean="0">
                <a:latin typeface="Courier New" pitchFamily="49" charset="0"/>
                <a:cs typeface="Courier New" pitchFamily="49" charset="0"/>
              </a:rPr>
              <a:t>vec_mul</a:t>
            </a:r>
            <a:r>
              <a:rPr lang="en-US" sz="1600" b="1" dirty="0" smtClean="0">
                <a:latin typeface="Courier New" pitchFamily="49" charset="0"/>
                <a:cs typeface="Courier New" pitchFamily="49" charset="0"/>
              </a:rPr>
              <a:t>(</a:t>
            </a:r>
            <a:r>
              <a:rPr lang="en-US" sz="1600" b="1" dirty="0" smtClean="0">
                <a:solidFill>
                  <a:srgbClr val="0070C0"/>
                </a:solidFill>
                <a:latin typeface="Courier New" pitchFamily="49" charset="0"/>
                <a:cs typeface="Courier New" pitchFamily="49" charset="0"/>
              </a:rPr>
              <a:t>float</a:t>
            </a:r>
            <a:r>
              <a:rPr lang="en-US" sz="1600" b="1" dirty="0" smtClean="0">
                <a:latin typeface="Courier New" pitchFamily="49" charset="0"/>
                <a:cs typeface="Courier New" pitchFamily="49" charset="0"/>
              </a:rPr>
              <a:t> </a:t>
            </a:r>
            <a:r>
              <a:rPr lang="en-US" sz="1600" b="1" dirty="0">
                <a:latin typeface="Courier New" pitchFamily="49" charset="0"/>
                <a:cs typeface="Courier New" pitchFamily="49" charset="0"/>
              </a:rPr>
              <a:t>*X, </a:t>
            </a:r>
            <a:r>
              <a:rPr lang="en-US" sz="1600" b="1" dirty="0" smtClean="0">
                <a:solidFill>
                  <a:srgbClr val="0070C0"/>
                </a:solidFill>
                <a:latin typeface="Courier New" pitchFamily="49" charset="0"/>
                <a:cs typeface="Courier New" pitchFamily="49" charset="0"/>
              </a:rPr>
              <a:t>float</a:t>
            </a:r>
            <a:r>
              <a:rPr lang="en-US" sz="1600" b="1" dirty="0" smtClean="0">
                <a:latin typeface="Courier New" pitchFamily="49" charset="0"/>
                <a:cs typeface="Courier New" pitchFamily="49" charset="0"/>
              </a:rPr>
              <a:t> </a:t>
            </a:r>
            <a:r>
              <a:rPr lang="en-US" sz="1600" b="1" dirty="0">
                <a:latin typeface="Courier New" pitchFamily="49" charset="0"/>
                <a:cs typeface="Courier New" pitchFamily="49" charset="0"/>
              </a:rPr>
              <a:t>*</a:t>
            </a:r>
            <a:r>
              <a:rPr lang="en-US" sz="1600" b="1" dirty="0" smtClean="0">
                <a:latin typeface="Courier New" pitchFamily="49" charset="0"/>
                <a:cs typeface="Courier New" pitchFamily="49" charset="0"/>
              </a:rPr>
              <a:t>Y, </a:t>
            </a:r>
            <a:r>
              <a:rPr lang="en-US" sz="1600" b="1" dirty="0" smtClean="0">
                <a:solidFill>
                  <a:srgbClr val="0070C0"/>
                </a:solidFill>
                <a:latin typeface="Courier New" pitchFamily="49" charset="0"/>
                <a:cs typeface="Courier New" pitchFamily="49" charset="0"/>
              </a:rPr>
              <a:t>float</a:t>
            </a:r>
            <a:r>
              <a:rPr lang="en-US" sz="1600" b="1" dirty="0" smtClean="0">
                <a:latin typeface="Courier New" pitchFamily="49" charset="0"/>
                <a:cs typeface="Courier New" pitchFamily="49" charset="0"/>
              </a:rPr>
              <a:t> </a:t>
            </a:r>
            <a:r>
              <a:rPr lang="en-US" sz="1600" b="1" dirty="0">
                <a:latin typeface="Courier New" pitchFamily="49" charset="0"/>
                <a:cs typeface="Courier New" pitchFamily="49" charset="0"/>
              </a:rPr>
              <a:t>*</a:t>
            </a:r>
            <a:r>
              <a:rPr lang="en-US" sz="1600" b="1" dirty="0" smtClean="0">
                <a:latin typeface="Courier New" pitchFamily="49" charset="0"/>
                <a:cs typeface="Courier New" pitchFamily="49" charset="0"/>
              </a:rPr>
              <a:t>res) </a:t>
            </a:r>
            <a:r>
              <a:rPr lang="cs-CZ" sz="1600" b="1" dirty="0" smtClean="0">
                <a:latin typeface="Courier New" pitchFamily="49" charset="0"/>
                <a:cs typeface="Courier New" pitchFamily="49" charset="0"/>
              </a:rPr>
              <a:t>{</a:t>
            </a:r>
            <a:endParaRPr lang="cs-CZ" sz="1600" b="1" dirty="0">
              <a:latin typeface="Courier New" pitchFamily="49" charset="0"/>
              <a:cs typeface="Courier New" pitchFamily="49" charset="0"/>
            </a:endParaRPr>
          </a:p>
          <a:p>
            <a:pPr marL="109728" indent="0">
              <a:buNone/>
            </a:pPr>
            <a:r>
              <a:rPr lang="en-US" sz="1600" b="1" dirty="0" smtClean="0">
                <a:latin typeface="Courier New" pitchFamily="49" charset="0"/>
                <a:cs typeface="Courier New" pitchFamily="49" charset="0"/>
              </a:rPr>
              <a:t>    </a:t>
            </a:r>
            <a:r>
              <a:rPr lang="en-US" sz="1600" b="1" dirty="0" err="1" smtClean="0">
                <a:solidFill>
                  <a:srgbClr val="0070C0"/>
                </a:solidFill>
                <a:latin typeface="Courier New" pitchFamily="49" charset="0"/>
                <a:cs typeface="Courier New" pitchFamily="49" charset="0"/>
              </a:rPr>
              <a:t>int</a:t>
            </a:r>
            <a:r>
              <a:rPr lang="en-US" sz="1600" b="1" dirty="0" smtClean="0">
                <a:latin typeface="Courier New" pitchFamily="49" charset="0"/>
                <a:cs typeface="Courier New" pitchFamily="49" charset="0"/>
              </a:rPr>
              <a:t> </a:t>
            </a:r>
            <a:r>
              <a:rPr lang="en-US" sz="1600" b="1" dirty="0" err="1">
                <a:latin typeface="Courier New" pitchFamily="49" charset="0"/>
                <a:cs typeface="Courier New" pitchFamily="49" charset="0"/>
              </a:rPr>
              <a:t>idx</a:t>
            </a:r>
            <a:r>
              <a:rPr lang="en-US" sz="1600" b="1" dirty="0">
                <a:latin typeface="Courier New" pitchFamily="49" charset="0"/>
                <a:cs typeface="Courier New" pitchFamily="49" charset="0"/>
              </a:rPr>
              <a:t> = </a:t>
            </a:r>
            <a:r>
              <a:rPr lang="en-US" sz="1600" b="1" dirty="0" err="1">
                <a:latin typeface="Courier New" pitchFamily="49" charset="0"/>
                <a:cs typeface="Courier New" pitchFamily="49" charset="0"/>
              </a:rPr>
              <a:t>blockIdx.x</a:t>
            </a:r>
            <a:r>
              <a:rPr lang="en-US" sz="1600" b="1" dirty="0">
                <a:latin typeface="Courier New" pitchFamily="49" charset="0"/>
                <a:cs typeface="Courier New" pitchFamily="49" charset="0"/>
              </a:rPr>
              <a:t> * </a:t>
            </a:r>
            <a:r>
              <a:rPr lang="en-US" sz="1600" b="1" dirty="0" err="1">
                <a:latin typeface="Courier New" pitchFamily="49" charset="0"/>
                <a:cs typeface="Courier New" pitchFamily="49" charset="0"/>
              </a:rPr>
              <a:t>blockDim.x</a:t>
            </a:r>
            <a:r>
              <a:rPr lang="en-US" sz="1600" b="1" dirty="0">
                <a:latin typeface="Courier New" pitchFamily="49" charset="0"/>
                <a:cs typeface="Courier New" pitchFamily="49" charset="0"/>
              </a:rPr>
              <a:t> + </a:t>
            </a:r>
            <a:r>
              <a:rPr lang="en-US" sz="1600" b="1" dirty="0" err="1">
                <a:latin typeface="Courier New" pitchFamily="49" charset="0"/>
                <a:cs typeface="Courier New" pitchFamily="49" charset="0"/>
              </a:rPr>
              <a:t>threadIdx.x</a:t>
            </a:r>
            <a:r>
              <a:rPr lang="en-US" sz="1600" b="1" dirty="0">
                <a:latin typeface="Courier New" pitchFamily="49" charset="0"/>
                <a:cs typeface="Courier New" pitchFamily="49" charset="0"/>
              </a:rPr>
              <a:t>;</a:t>
            </a:r>
          </a:p>
          <a:p>
            <a:pPr marL="109728" indent="0">
              <a:buNone/>
            </a:pPr>
            <a:r>
              <a:rPr lang="en-US" sz="1600" b="1" dirty="0" smtClean="0">
                <a:latin typeface="Courier New" pitchFamily="49" charset="0"/>
                <a:cs typeface="Courier New" pitchFamily="49" charset="0"/>
              </a:rPr>
              <a:t>    </a:t>
            </a:r>
            <a:r>
              <a:rPr lang="cs-CZ" sz="1600" b="1" dirty="0" smtClean="0">
                <a:latin typeface="Courier New" pitchFamily="49" charset="0"/>
                <a:cs typeface="Courier New" pitchFamily="49" charset="0"/>
              </a:rPr>
              <a:t>res[</a:t>
            </a:r>
            <a:r>
              <a:rPr lang="cs-CZ" sz="1600" b="1" dirty="0" err="1" smtClean="0">
                <a:latin typeface="Courier New" pitchFamily="49" charset="0"/>
                <a:cs typeface="Courier New" pitchFamily="49" charset="0"/>
              </a:rPr>
              <a:t>idx</a:t>
            </a:r>
            <a:r>
              <a:rPr lang="cs-CZ" sz="1600" b="1" dirty="0">
                <a:latin typeface="Courier New" pitchFamily="49" charset="0"/>
                <a:cs typeface="Courier New" pitchFamily="49" charset="0"/>
              </a:rPr>
              <a:t>] = X[</a:t>
            </a:r>
            <a:r>
              <a:rPr lang="cs-CZ" sz="1600" b="1" dirty="0" err="1">
                <a:latin typeface="Courier New" pitchFamily="49" charset="0"/>
                <a:cs typeface="Courier New" pitchFamily="49" charset="0"/>
              </a:rPr>
              <a:t>idx</a:t>
            </a:r>
            <a:r>
              <a:rPr lang="cs-CZ" sz="1600" b="1" dirty="0">
                <a:latin typeface="Courier New" pitchFamily="49" charset="0"/>
                <a:cs typeface="Courier New" pitchFamily="49" charset="0"/>
              </a:rPr>
              <a:t>] * Y[</a:t>
            </a:r>
            <a:r>
              <a:rPr lang="cs-CZ" sz="1600" b="1" dirty="0" err="1">
                <a:latin typeface="Courier New" pitchFamily="49" charset="0"/>
                <a:cs typeface="Courier New" pitchFamily="49" charset="0"/>
              </a:rPr>
              <a:t>idx</a:t>
            </a:r>
            <a:r>
              <a:rPr lang="cs-CZ" sz="1600" b="1" dirty="0">
                <a:latin typeface="Courier New" pitchFamily="49" charset="0"/>
                <a:cs typeface="Courier New" pitchFamily="49" charset="0"/>
              </a:rPr>
              <a:t>];</a:t>
            </a:r>
          </a:p>
          <a:p>
            <a:pPr marL="109728" indent="0">
              <a:buNone/>
            </a:pPr>
            <a:r>
              <a:rPr lang="cs-CZ" sz="1600" b="1" dirty="0" smtClean="0">
                <a:latin typeface="Courier New" pitchFamily="49" charset="0"/>
                <a:cs typeface="Courier New" pitchFamily="49" charset="0"/>
              </a:rPr>
              <a:t>}</a:t>
            </a:r>
            <a:endParaRPr lang="en-US" sz="1600" b="1" dirty="0" smtClean="0">
              <a:latin typeface="Courier New" pitchFamily="49" charset="0"/>
              <a:cs typeface="Courier New" pitchFamily="49" charset="0"/>
            </a:endParaRPr>
          </a:p>
          <a:p>
            <a:pPr marL="109728" indent="0">
              <a:buNone/>
            </a:pPr>
            <a:r>
              <a:rPr lang="en-US" sz="1600" b="1" dirty="0" smtClean="0">
                <a:latin typeface="Courier New" pitchFamily="49" charset="0"/>
                <a:cs typeface="Courier New" pitchFamily="49" charset="0"/>
              </a:rPr>
              <a:t>...</a:t>
            </a:r>
          </a:p>
          <a:p>
            <a:pPr marL="109728" indent="0">
              <a:buNone/>
            </a:pPr>
            <a:r>
              <a:rPr lang="en-US" sz="1600" b="1" dirty="0" smtClean="0">
                <a:solidFill>
                  <a:srgbClr val="0070C0"/>
                </a:solidFill>
                <a:latin typeface="Courier New" pitchFamily="49" charset="0"/>
                <a:cs typeface="Courier New" pitchFamily="49" charset="0"/>
              </a:rPr>
              <a:t>float</a:t>
            </a:r>
            <a:r>
              <a:rPr lang="en-US" sz="1600" b="1" dirty="0" smtClean="0">
                <a:latin typeface="Courier New" pitchFamily="49" charset="0"/>
                <a:cs typeface="Courier New" pitchFamily="49" charset="0"/>
              </a:rPr>
              <a:t> *X, *Y, *res, *</a:t>
            </a:r>
            <a:r>
              <a:rPr lang="en-US" sz="1600" b="1" dirty="0" err="1" smtClean="0">
                <a:latin typeface="Courier New" pitchFamily="49" charset="0"/>
                <a:cs typeface="Courier New" pitchFamily="49" charset="0"/>
              </a:rPr>
              <a:t>cuX</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cuY</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cuRes</a:t>
            </a:r>
            <a:r>
              <a:rPr lang="en-US" sz="1600" b="1" dirty="0" smtClean="0">
                <a:latin typeface="Courier New" pitchFamily="49" charset="0"/>
                <a:cs typeface="Courier New" pitchFamily="49" charset="0"/>
              </a:rPr>
              <a:t>;</a:t>
            </a:r>
          </a:p>
          <a:p>
            <a:pPr marL="109728" indent="0">
              <a:buNone/>
            </a:pPr>
            <a:r>
              <a:rPr lang="en-US" sz="1600" b="1" dirty="0" smtClean="0">
                <a:latin typeface="Courier New" pitchFamily="49" charset="0"/>
                <a:cs typeface="Courier New" pitchFamily="49" charset="0"/>
              </a:rPr>
              <a:t>...</a:t>
            </a:r>
          </a:p>
          <a:p>
            <a:pPr marL="109728" indent="0">
              <a:buNone/>
            </a:pPr>
            <a:r>
              <a:rPr lang="cs-CZ" sz="1600" b="1" dirty="0" err="1" smtClean="0">
                <a:latin typeface="Courier New" pitchFamily="49" charset="0"/>
                <a:cs typeface="Courier New" pitchFamily="49" charset="0"/>
              </a:rPr>
              <a:t>cudaSetDevice</a:t>
            </a:r>
            <a:r>
              <a:rPr lang="cs-CZ" sz="1600" b="1" dirty="0" smtClean="0">
                <a:latin typeface="Courier New" pitchFamily="49" charset="0"/>
                <a:cs typeface="Courier New" pitchFamily="49" charset="0"/>
              </a:rPr>
              <a:t>(0)</a:t>
            </a:r>
            <a:r>
              <a:rPr lang="en-US" sz="1600" b="1" dirty="0" smtClean="0">
                <a:latin typeface="Courier New" pitchFamily="49" charset="0"/>
                <a:cs typeface="Courier New" pitchFamily="49" charset="0"/>
              </a:rPr>
              <a:t>;</a:t>
            </a:r>
          </a:p>
          <a:p>
            <a:pPr marL="109728" indent="0">
              <a:buNone/>
            </a:pPr>
            <a:r>
              <a:rPr lang="cs-CZ" sz="1600" b="1" dirty="0" err="1">
                <a:latin typeface="Courier New" pitchFamily="49" charset="0"/>
                <a:cs typeface="Courier New" pitchFamily="49" charset="0"/>
              </a:rPr>
              <a:t>cudaMalloc</a:t>
            </a:r>
            <a:r>
              <a:rPr lang="cs-CZ" sz="1600" b="1" dirty="0">
                <a:latin typeface="Courier New" pitchFamily="49" charset="0"/>
                <a:cs typeface="Courier New" pitchFamily="49" charset="0"/>
              </a:rPr>
              <a:t>((</a:t>
            </a:r>
            <a:r>
              <a:rPr lang="cs-CZ" sz="1600" b="1" dirty="0" err="1">
                <a:solidFill>
                  <a:srgbClr val="0070C0"/>
                </a:solidFill>
                <a:latin typeface="Courier New" pitchFamily="49" charset="0"/>
                <a:cs typeface="Courier New" pitchFamily="49" charset="0"/>
              </a:rPr>
              <a:t>void</a:t>
            </a:r>
            <a:r>
              <a:rPr lang="cs-CZ" sz="1600" b="1" dirty="0">
                <a:latin typeface="Courier New" pitchFamily="49" charset="0"/>
                <a:cs typeface="Courier New" pitchFamily="49" charset="0"/>
              </a:rPr>
              <a:t>**)&amp;</a:t>
            </a:r>
            <a:r>
              <a:rPr lang="cs-CZ" sz="1600" b="1" dirty="0" err="1">
                <a:latin typeface="Courier New" pitchFamily="49" charset="0"/>
                <a:cs typeface="Courier New" pitchFamily="49" charset="0"/>
              </a:rPr>
              <a:t>cuX</a:t>
            </a:r>
            <a:r>
              <a:rPr lang="cs-CZ" sz="1600" b="1" dirty="0">
                <a:latin typeface="Courier New" pitchFamily="49" charset="0"/>
                <a:cs typeface="Courier New" pitchFamily="49" charset="0"/>
              </a:rPr>
              <a:t>, N * </a:t>
            </a:r>
            <a:r>
              <a:rPr lang="cs-CZ" sz="1600" b="1" dirty="0" err="1">
                <a:solidFill>
                  <a:srgbClr val="0070C0"/>
                </a:solidFill>
                <a:latin typeface="Courier New" pitchFamily="49" charset="0"/>
                <a:cs typeface="Courier New" pitchFamily="49" charset="0"/>
              </a:rPr>
              <a:t>sizeof</a:t>
            </a:r>
            <a:r>
              <a:rPr lang="cs-CZ" sz="1600" b="1" dirty="0">
                <a:latin typeface="Courier New" pitchFamily="49" charset="0"/>
                <a:cs typeface="Courier New" pitchFamily="49" charset="0"/>
              </a:rPr>
              <a:t>(</a:t>
            </a:r>
            <a:r>
              <a:rPr lang="cs-CZ" sz="1600" b="1" dirty="0" err="1">
                <a:solidFill>
                  <a:srgbClr val="0070C0"/>
                </a:solidFill>
                <a:latin typeface="Courier New" pitchFamily="49" charset="0"/>
                <a:cs typeface="Courier New" pitchFamily="49" charset="0"/>
              </a:rPr>
              <a:t>float</a:t>
            </a:r>
            <a:r>
              <a:rPr lang="cs-CZ" sz="1600" b="1" dirty="0">
                <a:latin typeface="Courier New" pitchFamily="49" charset="0"/>
                <a:cs typeface="Courier New" pitchFamily="49" charset="0"/>
              </a:rPr>
              <a:t>))</a:t>
            </a:r>
            <a:r>
              <a:rPr lang="en-US" sz="1600" b="1" dirty="0">
                <a:latin typeface="Courier New" pitchFamily="49" charset="0"/>
                <a:cs typeface="Courier New" pitchFamily="49" charset="0"/>
              </a:rPr>
              <a:t>;</a:t>
            </a:r>
          </a:p>
          <a:p>
            <a:pPr marL="109728" indent="0">
              <a:buNone/>
            </a:pPr>
            <a:r>
              <a:rPr lang="cs-CZ" sz="1600" b="1" dirty="0" err="1">
                <a:latin typeface="Courier New" pitchFamily="49" charset="0"/>
                <a:cs typeface="Courier New" pitchFamily="49" charset="0"/>
              </a:rPr>
              <a:t>cudaMalloc</a:t>
            </a:r>
            <a:r>
              <a:rPr lang="cs-CZ" sz="1600" b="1" dirty="0">
                <a:latin typeface="Courier New" pitchFamily="49" charset="0"/>
                <a:cs typeface="Courier New" pitchFamily="49" charset="0"/>
              </a:rPr>
              <a:t>((</a:t>
            </a:r>
            <a:r>
              <a:rPr lang="cs-CZ" sz="1600" b="1" dirty="0" err="1">
                <a:solidFill>
                  <a:srgbClr val="0070C0"/>
                </a:solidFill>
                <a:latin typeface="Courier New" pitchFamily="49" charset="0"/>
                <a:cs typeface="Courier New" pitchFamily="49" charset="0"/>
              </a:rPr>
              <a:t>void</a:t>
            </a:r>
            <a:r>
              <a:rPr lang="cs-CZ" sz="1600" b="1" dirty="0">
                <a:latin typeface="Courier New" pitchFamily="49" charset="0"/>
                <a:cs typeface="Courier New" pitchFamily="49" charset="0"/>
              </a:rPr>
              <a:t>**)&amp;</a:t>
            </a:r>
            <a:r>
              <a:rPr lang="cs-CZ" sz="1600" b="1" dirty="0" err="1" smtClean="0">
                <a:latin typeface="Courier New" pitchFamily="49" charset="0"/>
                <a:cs typeface="Courier New" pitchFamily="49" charset="0"/>
              </a:rPr>
              <a:t>cu</a:t>
            </a:r>
            <a:r>
              <a:rPr lang="en-US" sz="1600" b="1" dirty="0" smtClean="0">
                <a:latin typeface="Courier New" pitchFamily="49" charset="0"/>
                <a:cs typeface="Courier New" pitchFamily="49" charset="0"/>
              </a:rPr>
              <a:t>Y</a:t>
            </a:r>
            <a:r>
              <a:rPr lang="cs-CZ" sz="1600" b="1" dirty="0" smtClean="0">
                <a:latin typeface="Courier New" pitchFamily="49" charset="0"/>
                <a:cs typeface="Courier New" pitchFamily="49" charset="0"/>
              </a:rPr>
              <a:t>, </a:t>
            </a:r>
            <a:r>
              <a:rPr lang="cs-CZ" sz="1600" b="1" dirty="0">
                <a:latin typeface="Courier New" pitchFamily="49" charset="0"/>
                <a:cs typeface="Courier New" pitchFamily="49" charset="0"/>
              </a:rPr>
              <a:t>N * </a:t>
            </a:r>
            <a:r>
              <a:rPr lang="cs-CZ" sz="1600" b="1" dirty="0" err="1">
                <a:solidFill>
                  <a:srgbClr val="0070C0"/>
                </a:solidFill>
                <a:latin typeface="Courier New" pitchFamily="49" charset="0"/>
                <a:cs typeface="Courier New" pitchFamily="49" charset="0"/>
              </a:rPr>
              <a:t>sizeof</a:t>
            </a:r>
            <a:r>
              <a:rPr lang="cs-CZ" sz="1600" b="1" dirty="0">
                <a:latin typeface="Courier New" pitchFamily="49" charset="0"/>
                <a:cs typeface="Courier New" pitchFamily="49" charset="0"/>
              </a:rPr>
              <a:t>(</a:t>
            </a:r>
            <a:r>
              <a:rPr lang="cs-CZ" sz="1600" b="1" dirty="0" err="1">
                <a:solidFill>
                  <a:srgbClr val="0070C0"/>
                </a:solidFill>
                <a:latin typeface="Courier New" pitchFamily="49" charset="0"/>
                <a:cs typeface="Courier New" pitchFamily="49" charset="0"/>
              </a:rPr>
              <a:t>float</a:t>
            </a:r>
            <a:r>
              <a:rPr lang="cs-CZ" sz="1600" b="1" dirty="0">
                <a:latin typeface="Courier New" pitchFamily="49" charset="0"/>
                <a:cs typeface="Courier New" pitchFamily="49" charset="0"/>
              </a:rPr>
              <a:t>))</a:t>
            </a:r>
            <a:r>
              <a:rPr lang="en-US" sz="1600" b="1" dirty="0">
                <a:latin typeface="Courier New" pitchFamily="49" charset="0"/>
                <a:cs typeface="Courier New" pitchFamily="49" charset="0"/>
              </a:rPr>
              <a:t>;</a:t>
            </a:r>
          </a:p>
          <a:p>
            <a:pPr marL="109728" indent="0">
              <a:buNone/>
            </a:pPr>
            <a:r>
              <a:rPr lang="cs-CZ" sz="1600" b="1" dirty="0" err="1">
                <a:latin typeface="Courier New" pitchFamily="49" charset="0"/>
                <a:cs typeface="Courier New" pitchFamily="49" charset="0"/>
              </a:rPr>
              <a:t>cudaMalloc</a:t>
            </a:r>
            <a:r>
              <a:rPr lang="cs-CZ" sz="1600" b="1" dirty="0">
                <a:latin typeface="Courier New" pitchFamily="49" charset="0"/>
                <a:cs typeface="Courier New" pitchFamily="49" charset="0"/>
              </a:rPr>
              <a:t>((</a:t>
            </a:r>
            <a:r>
              <a:rPr lang="cs-CZ" sz="1600" b="1" dirty="0" err="1">
                <a:solidFill>
                  <a:srgbClr val="0070C0"/>
                </a:solidFill>
                <a:latin typeface="Courier New" pitchFamily="49" charset="0"/>
                <a:cs typeface="Courier New" pitchFamily="49" charset="0"/>
              </a:rPr>
              <a:t>void</a:t>
            </a:r>
            <a:r>
              <a:rPr lang="cs-CZ" sz="1600" b="1" dirty="0">
                <a:latin typeface="Courier New" pitchFamily="49" charset="0"/>
                <a:cs typeface="Courier New" pitchFamily="49" charset="0"/>
              </a:rPr>
              <a:t>**)&amp;</a:t>
            </a:r>
            <a:r>
              <a:rPr lang="cs-CZ" sz="1600" b="1" dirty="0" err="1" smtClean="0">
                <a:latin typeface="Courier New" pitchFamily="49" charset="0"/>
                <a:cs typeface="Courier New" pitchFamily="49" charset="0"/>
              </a:rPr>
              <a:t>cu</a:t>
            </a:r>
            <a:r>
              <a:rPr lang="en-US" sz="1600" b="1" dirty="0" smtClean="0">
                <a:latin typeface="Courier New" pitchFamily="49" charset="0"/>
                <a:cs typeface="Courier New" pitchFamily="49" charset="0"/>
              </a:rPr>
              <a:t>Res</a:t>
            </a:r>
            <a:r>
              <a:rPr lang="cs-CZ" sz="1600" b="1" dirty="0" smtClean="0">
                <a:latin typeface="Courier New" pitchFamily="49" charset="0"/>
                <a:cs typeface="Courier New" pitchFamily="49" charset="0"/>
              </a:rPr>
              <a:t>, </a:t>
            </a:r>
            <a:r>
              <a:rPr lang="cs-CZ" sz="1600" b="1" dirty="0">
                <a:latin typeface="Courier New" pitchFamily="49" charset="0"/>
                <a:cs typeface="Courier New" pitchFamily="49" charset="0"/>
              </a:rPr>
              <a:t>N * </a:t>
            </a:r>
            <a:r>
              <a:rPr lang="cs-CZ" sz="1600" b="1" dirty="0" err="1">
                <a:solidFill>
                  <a:srgbClr val="0070C0"/>
                </a:solidFill>
                <a:latin typeface="Courier New" pitchFamily="49" charset="0"/>
                <a:cs typeface="Courier New" pitchFamily="49" charset="0"/>
              </a:rPr>
              <a:t>sizeof</a:t>
            </a:r>
            <a:r>
              <a:rPr lang="cs-CZ" sz="1600" b="1" dirty="0">
                <a:latin typeface="Courier New" pitchFamily="49" charset="0"/>
                <a:cs typeface="Courier New" pitchFamily="49" charset="0"/>
              </a:rPr>
              <a:t>(</a:t>
            </a:r>
            <a:r>
              <a:rPr lang="cs-CZ" sz="1600" b="1" dirty="0" err="1">
                <a:solidFill>
                  <a:srgbClr val="0070C0"/>
                </a:solidFill>
                <a:latin typeface="Courier New" pitchFamily="49" charset="0"/>
                <a:cs typeface="Courier New" pitchFamily="49" charset="0"/>
              </a:rPr>
              <a:t>float</a:t>
            </a:r>
            <a:r>
              <a:rPr lang="cs-CZ" sz="1600" b="1" dirty="0">
                <a:latin typeface="Courier New" pitchFamily="49" charset="0"/>
                <a:cs typeface="Courier New" pitchFamily="49" charset="0"/>
              </a:rPr>
              <a:t>))</a:t>
            </a:r>
            <a:r>
              <a:rPr lang="en-US" sz="1600" b="1" dirty="0">
                <a:latin typeface="Courier New" pitchFamily="49" charset="0"/>
                <a:cs typeface="Courier New" pitchFamily="49" charset="0"/>
              </a:rPr>
              <a:t>;</a:t>
            </a:r>
          </a:p>
          <a:p>
            <a:pPr marL="109728" indent="0">
              <a:buNone/>
            </a:pPr>
            <a:r>
              <a:rPr lang="cs-CZ" sz="1600" b="1" dirty="0" err="1">
                <a:latin typeface="Courier New" pitchFamily="49" charset="0"/>
                <a:cs typeface="Courier New" pitchFamily="49" charset="0"/>
              </a:rPr>
              <a:t>cudaMemcpy</a:t>
            </a:r>
            <a:r>
              <a:rPr lang="cs-CZ" sz="1600" b="1" dirty="0">
                <a:latin typeface="Courier New" pitchFamily="49" charset="0"/>
                <a:cs typeface="Courier New" pitchFamily="49" charset="0"/>
              </a:rPr>
              <a:t>(</a:t>
            </a:r>
            <a:r>
              <a:rPr lang="cs-CZ" sz="1600" b="1" dirty="0" err="1">
                <a:latin typeface="Courier New" pitchFamily="49" charset="0"/>
                <a:cs typeface="Courier New" pitchFamily="49" charset="0"/>
              </a:rPr>
              <a:t>cuX</a:t>
            </a:r>
            <a:r>
              <a:rPr lang="cs-CZ" sz="1600" b="1" dirty="0">
                <a:latin typeface="Courier New" pitchFamily="49" charset="0"/>
                <a:cs typeface="Courier New" pitchFamily="49" charset="0"/>
              </a:rPr>
              <a:t>, X, N * </a:t>
            </a:r>
            <a:r>
              <a:rPr lang="cs-CZ" sz="1600" b="1" dirty="0" err="1">
                <a:solidFill>
                  <a:srgbClr val="0070C0"/>
                </a:solidFill>
                <a:latin typeface="Courier New" pitchFamily="49" charset="0"/>
                <a:cs typeface="Courier New" pitchFamily="49" charset="0"/>
              </a:rPr>
              <a:t>sizeof</a:t>
            </a:r>
            <a:r>
              <a:rPr lang="cs-CZ" sz="1600" b="1" dirty="0">
                <a:latin typeface="Courier New" pitchFamily="49" charset="0"/>
                <a:cs typeface="Courier New" pitchFamily="49" charset="0"/>
              </a:rPr>
              <a:t>(</a:t>
            </a:r>
            <a:r>
              <a:rPr lang="cs-CZ" sz="1600" b="1" dirty="0" err="1">
                <a:solidFill>
                  <a:srgbClr val="0070C0"/>
                </a:solidFill>
                <a:latin typeface="Courier New" pitchFamily="49" charset="0"/>
                <a:cs typeface="Courier New" pitchFamily="49" charset="0"/>
              </a:rPr>
              <a:t>float</a:t>
            </a:r>
            <a:r>
              <a:rPr lang="cs-CZ" sz="1600" b="1" dirty="0">
                <a:latin typeface="Courier New" pitchFamily="49" charset="0"/>
                <a:cs typeface="Courier New" pitchFamily="49" charset="0"/>
              </a:rPr>
              <a:t>), </a:t>
            </a:r>
            <a:r>
              <a:rPr lang="cs-CZ" sz="1600" b="1" dirty="0" err="1">
                <a:solidFill>
                  <a:schemeClr val="tx1">
                    <a:lumMod val="50000"/>
                    <a:lumOff val="50000"/>
                  </a:schemeClr>
                </a:solidFill>
                <a:latin typeface="Courier New" pitchFamily="49" charset="0"/>
                <a:cs typeface="Courier New" pitchFamily="49" charset="0"/>
              </a:rPr>
              <a:t>cudaMemcpyHostToDevice</a:t>
            </a:r>
            <a:r>
              <a:rPr lang="cs-CZ" sz="1600" b="1" dirty="0">
                <a:latin typeface="Courier New" pitchFamily="49" charset="0"/>
                <a:cs typeface="Courier New" pitchFamily="49" charset="0"/>
              </a:rPr>
              <a:t>)</a:t>
            </a:r>
            <a:r>
              <a:rPr lang="en-US" sz="1600" b="1" dirty="0">
                <a:latin typeface="Courier New" pitchFamily="49" charset="0"/>
                <a:cs typeface="Courier New" pitchFamily="49" charset="0"/>
              </a:rPr>
              <a:t>;</a:t>
            </a:r>
          </a:p>
          <a:p>
            <a:pPr marL="109728" indent="0">
              <a:buNone/>
            </a:pPr>
            <a:r>
              <a:rPr lang="cs-CZ" sz="1600" b="1" dirty="0" err="1" smtClean="0">
                <a:latin typeface="Courier New" pitchFamily="49" charset="0"/>
                <a:cs typeface="Courier New" pitchFamily="49" charset="0"/>
              </a:rPr>
              <a:t>cudaMemcpy</a:t>
            </a:r>
            <a:r>
              <a:rPr lang="cs-CZ" sz="1600" b="1" dirty="0" smtClean="0">
                <a:latin typeface="Courier New" pitchFamily="49" charset="0"/>
                <a:cs typeface="Courier New" pitchFamily="49" charset="0"/>
              </a:rPr>
              <a:t>(</a:t>
            </a:r>
            <a:r>
              <a:rPr lang="cs-CZ" sz="1600" b="1" dirty="0" err="1" smtClean="0">
                <a:latin typeface="Courier New" pitchFamily="49" charset="0"/>
                <a:cs typeface="Courier New" pitchFamily="49" charset="0"/>
              </a:rPr>
              <a:t>cu</a:t>
            </a:r>
            <a:r>
              <a:rPr lang="en-US" sz="1600" b="1" dirty="0" smtClean="0">
                <a:latin typeface="Courier New" pitchFamily="49" charset="0"/>
                <a:cs typeface="Courier New" pitchFamily="49" charset="0"/>
              </a:rPr>
              <a:t>Y</a:t>
            </a:r>
            <a:r>
              <a:rPr lang="cs-CZ"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Y</a:t>
            </a:r>
            <a:r>
              <a:rPr lang="cs-CZ" sz="1600" b="1" dirty="0" smtClean="0">
                <a:latin typeface="Courier New" pitchFamily="49" charset="0"/>
                <a:cs typeface="Courier New" pitchFamily="49" charset="0"/>
              </a:rPr>
              <a:t>, </a:t>
            </a:r>
            <a:r>
              <a:rPr lang="cs-CZ" sz="1600" b="1" dirty="0">
                <a:latin typeface="Courier New" pitchFamily="49" charset="0"/>
                <a:cs typeface="Courier New" pitchFamily="49" charset="0"/>
              </a:rPr>
              <a:t>N * </a:t>
            </a:r>
            <a:r>
              <a:rPr lang="cs-CZ" sz="1600" b="1" dirty="0" err="1">
                <a:solidFill>
                  <a:srgbClr val="0070C0"/>
                </a:solidFill>
                <a:latin typeface="Courier New" pitchFamily="49" charset="0"/>
                <a:cs typeface="Courier New" pitchFamily="49" charset="0"/>
              </a:rPr>
              <a:t>sizeof</a:t>
            </a:r>
            <a:r>
              <a:rPr lang="cs-CZ" sz="1600" b="1" dirty="0">
                <a:latin typeface="Courier New" pitchFamily="49" charset="0"/>
                <a:cs typeface="Courier New" pitchFamily="49" charset="0"/>
              </a:rPr>
              <a:t>(</a:t>
            </a:r>
            <a:r>
              <a:rPr lang="cs-CZ" sz="1600" b="1" dirty="0" err="1">
                <a:solidFill>
                  <a:srgbClr val="0070C0"/>
                </a:solidFill>
                <a:latin typeface="Courier New" pitchFamily="49" charset="0"/>
                <a:cs typeface="Courier New" pitchFamily="49" charset="0"/>
              </a:rPr>
              <a:t>float</a:t>
            </a:r>
            <a:r>
              <a:rPr lang="cs-CZ" sz="1600" b="1" dirty="0">
                <a:latin typeface="Courier New" pitchFamily="49" charset="0"/>
                <a:cs typeface="Courier New" pitchFamily="49" charset="0"/>
              </a:rPr>
              <a:t>), </a:t>
            </a:r>
            <a:r>
              <a:rPr lang="cs-CZ" sz="1600" b="1" dirty="0" err="1">
                <a:solidFill>
                  <a:schemeClr val="tx1">
                    <a:lumMod val="50000"/>
                    <a:lumOff val="50000"/>
                  </a:schemeClr>
                </a:solidFill>
                <a:latin typeface="Courier New" pitchFamily="49" charset="0"/>
                <a:cs typeface="Courier New" pitchFamily="49" charset="0"/>
              </a:rPr>
              <a:t>cudaMemcpyHostToDevice</a:t>
            </a:r>
            <a:r>
              <a:rPr lang="cs-CZ" sz="1600" b="1" dirty="0">
                <a:latin typeface="Courier New" pitchFamily="49" charset="0"/>
                <a:cs typeface="Courier New" pitchFamily="49" charset="0"/>
              </a:rPr>
              <a:t>)</a:t>
            </a:r>
            <a:r>
              <a:rPr lang="en-US" sz="1600" b="1" dirty="0">
                <a:latin typeface="Courier New" pitchFamily="49" charset="0"/>
                <a:cs typeface="Courier New" pitchFamily="49" charset="0"/>
              </a:rPr>
              <a:t>;</a:t>
            </a:r>
          </a:p>
          <a:p>
            <a:pPr marL="109728" indent="0">
              <a:buNone/>
            </a:pPr>
            <a:r>
              <a:rPr lang="cs-CZ" sz="1600" b="1" dirty="0" err="1" smtClean="0">
                <a:solidFill>
                  <a:srgbClr val="C00000"/>
                </a:solidFill>
                <a:latin typeface="Courier New" pitchFamily="49" charset="0"/>
                <a:cs typeface="Courier New" pitchFamily="49" charset="0"/>
              </a:rPr>
              <a:t>vec_mul</a:t>
            </a:r>
            <a:r>
              <a:rPr lang="cs-CZ" sz="1600" b="1" dirty="0">
                <a:latin typeface="Courier New" pitchFamily="49" charset="0"/>
                <a:cs typeface="Courier New" pitchFamily="49" charset="0"/>
              </a:rPr>
              <a:t>&lt;&lt;&lt;(</a:t>
            </a:r>
            <a:r>
              <a:rPr lang="cs-CZ" sz="1600" b="1" dirty="0" smtClean="0">
                <a:latin typeface="Courier New" pitchFamily="49" charset="0"/>
                <a:cs typeface="Courier New" pitchFamily="49" charset="0"/>
              </a:rPr>
              <a:t>N/64</a:t>
            </a:r>
            <a:r>
              <a:rPr lang="cs-CZ" sz="1600" b="1" dirty="0">
                <a:latin typeface="Courier New" pitchFamily="49" charset="0"/>
                <a:cs typeface="Courier New" pitchFamily="49" charset="0"/>
              </a:rPr>
              <a:t>), 64&gt;&gt;&gt;(</a:t>
            </a:r>
            <a:r>
              <a:rPr lang="cs-CZ" sz="1600" b="1" dirty="0" err="1">
                <a:latin typeface="Courier New" pitchFamily="49" charset="0"/>
                <a:cs typeface="Courier New" pitchFamily="49" charset="0"/>
              </a:rPr>
              <a:t>cuX</a:t>
            </a:r>
            <a:r>
              <a:rPr lang="cs-CZ" sz="1600" b="1" dirty="0">
                <a:latin typeface="Courier New" pitchFamily="49" charset="0"/>
                <a:cs typeface="Courier New" pitchFamily="49" charset="0"/>
              </a:rPr>
              <a:t>, </a:t>
            </a:r>
            <a:r>
              <a:rPr lang="cs-CZ" sz="1600" b="1" dirty="0" err="1">
                <a:latin typeface="Courier New" pitchFamily="49" charset="0"/>
                <a:cs typeface="Courier New" pitchFamily="49" charset="0"/>
              </a:rPr>
              <a:t>cuY</a:t>
            </a:r>
            <a:r>
              <a:rPr lang="cs-CZ" sz="1600" b="1" dirty="0">
                <a:latin typeface="Courier New" pitchFamily="49" charset="0"/>
                <a:cs typeface="Courier New" pitchFamily="49" charset="0"/>
              </a:rPr>
              <a:t>, </a:t>
            </a:r>
            <a:r>
              <a:rPr lang="cs-CZ" sz="1600" b="1" dirty="0" err="1">
                <a:latin typeface="Courier New" pitchFamily="49" charset="0"/>
                <a:cs typeface="Courier New" pitchFamily="49" charset="0"/>
              </a:rPr>
              <a:t>cuRes</a:t>
            </a:r>
            <a:r>
              <a:rPr lang="cs-CZ" sz="1600" b="1" dirty="0" smtClean="0">
                <a:latin typeface="Courier New" pitchFamily="49" charset="0"/>
                <a:cs typeface="Courier New" pitchFamily="49" charset="0"/>
              </a:rPr>
              <a:t>);</a:t>
            </a:r>
            <a:endParaRPr lang="en-US" sz="1600" b="1" dirty="0" smtClean="0">
              <a:latin typeface="Courier New" pitchFamily="49" charset="0"/>
              <a:cs typeface="Courier New" pitchFamily="49" charset="0"/>
            </a:endParaRPr>
          </a:p>
          <a:p>
            <a:pPr marL="109728" indent="0">
              <a:buNone/>
            </a:pPr>
            <a:r>
              <a:rPr lang="cs-CZ" sz="1600" b="1" dirty="0" err="1">
                <a:latin typeface="Courier New" pitchFamily="49" charset="0"/>
                <a:cs typeface="Courier New" pitchFamily="49" charset="0"/>
              </a:rPr>
              <a:t>cudaMemcpy</a:t>
            </a:r>
            <a:r>
              <a:rPr lang="cs-CZ" sz="1600" b="1" dirty="0">
                <a:latin typeface="Courier New" pitchFamily="49" charset="0"/>
                <a:cs typeface="Courier New" pitchFamily="49" charset="0"/>
              </a:rPr>
              <a:t>(res, </a:t>
            </a:r>
            <a:r>
              <a:rPr lang="cs-CZ" sz="1600" b="1" dirty="0" err="1">
                <a:latin typeface="Courier New" pitchFamily="49" charset="0"/>
                <a:cs typeface="Courier New" pitchFamily="49" charset="0"/>
              </a:rPr>
              <a:t>cuRes</a:t>
            </a:r>
            <a:r>
              <a:rPr lang="cs-CZ" sz="1600" b="1" dirty="0">
                <a:latin typeface="Courier New" pitchFamily="49" charset="0"/>
                <a:cs typeface="Courier New" pitchFamily="49" charset="0"/>
              </a:rPr>
              <a:t>, N * </a:t>
            </a:r>
            <a:r>
              <a:rPr lang="cs-CZ" sz="1600" b="1" dirty="0" err="1">
                <a:solidFill>
                  <a:srgbClr val="0070C0"/>
                </a:solidFill>
                <a:latin typeface="Courier New" pitchFamily="49" charset="0"/>
                <a:cs typeface="Courier New" pitchFamily="49" charset="0"/>
              </a:rPr>
              <a:t>sizeof</a:t>
            </a:r>
            <a:r>
              <a:rPr lang="cs-CZ" sz="1600" b="1" dirty="0">
                <a:latin typeface="Courier New" pitchFamily="49" charset="0"/>
                <a:cs typeface="Courier New" pitchFamily="49" charset="0"/>
              </a:rPr>
              <a:t>(</a:t>
            </a:r>
            <a:r>
              <a:rPr lang="cs-CZ" sz="1600" b="1" dirty="0" err="1">
                <a:solidFill>
                  <a:srgbClr val="0070C0"/>
                </a:solidFill>
                <a:latin typeface="Courier New" pitchFamily="49" charset="0"/>
                <a:cs typeface="Courier New" pitchFamily="49" charset="0"/>
              </a:rPr>
              <a:t>float</a:t>
            </a:r>
            <a:r>
              <a:rPr lang="cs-CZ" sz="1600" b="1" dirty="0" smtClean="0">
                <a:latin typeface="Courier New" pitchFamily="49" charset="0"/>
                <a:cs typeface="Courier New" pitchFamily="49" charset="0"/>
              </a:rPr>
              <a:t>),</a:t>
            </a:r>
            <a:r>
              <a:rPr lang="en-US" sz="1600" b="1" dirty="0">
                <a:latin typeface="Courier New" pitchFamily="49" charset="0"/>
                <a:cs typeface="Courier New" pitchFamily="49" charset="0"/>
              </a:rPr>
              <a:t> </a:t>
            </a:r>
            <a:r>
              <a:rPr lang="cs-CZ" sz="1600" b="1" dirty="0" err="1" smtClean="0">
                <a:solidFill>
                  <a:schemeClr val="tx1">
                    <a:lumMod val="50000"/>
                    <a:lumOff val="50000"/>
                  </a:schemeClr>
                </a:solidFill>
                <a:latin typeface="Courier New" pitchFamily="49" charset="0"/>
                <a:cs typeface="Courier New" pitchFamily="49" charset="0"/>
              </a:rPr>
              <a:t>cudaMemcpyDeviceToHost</a:t>
            </a:r>
            <a:r>
              <a:rPr lang="cs-CZ" sz="1600" b="1" dirty="0" smtClean="0">
                <a:latin typeface="Courier New" pitchFamily="49" charset="0"/>
                <a:cs typeface="Courier New" pitchFamily="49" charset="0"/>
              </a:rPr>
              <a:t>)</a:t>
            </a:r>
            <a:r>
              <a:rPr lang="en-US" sz="1600" b="1" dirty="0" smtClean="0">
                <a:latin typeface="Courier New" pitchFamily="49" charset="0"/>
                <a:cs typeface="Courier New" pitchFamily="49" charset="0"/>
              </a:rPr>
              <a:t>;</a:t>
            </a:r>
            <a:endParaRPr lang="cs-CZ" sz="1600" b="1" dirty="0">
              <a:latin typeface="Courier New" pitchFamily="49" charset="0"/>
              <a:cs typeface="Courier New" pitchFamily="49" charset="0"/>
            </a:endParaRPr>
          </a:p>
        </p:txBody>
      </p:sp>
      <p:sp>
        <p:nvSpPr>
          <p:cNvPr id="3" name="Zástupný symbol pro datum 2"/>
          <p:cNvSpPr>
            <a:spLocks noGrp="1"/>
          </p:cNvSpPr>
          <p:nvPr>
            <p:ph type="dt" sz="half" idx="10"/>
          </p:nvPr>
        </p:nvSpPr>
        <p:spPr/>
        <p:txBody>
          <a:bodyPr/>
          <a:lstStyle/>
          <a:p>
            <a:r>
              <a:rPr lang="en-US" smtClean="0"/>
              <a:t>26. 4. 2021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20</a:t>
            </a:fld>
            <a:endParaRPr lang="cs-CZ"/>
          </a:p>
        </p:txBody>
      </p:sp>
      <p:sp>
        <p:nvSpPr>
          <p:cNvPr id="6" name="Nadpis 5"/>
          <p:cNvSpPr>
            <a:spLocks noGrp="1"/>
          </p:cNvSpPr>
          <p:nvPr>
            <p:ph type="title"/>
          </p:nvPr>
        </p:nvSpPr>
        <p:spPr/>
        <p:txBody>
          <a:bodyPr/>
          <a:lstStyle/>
          <a:p>
            <a:r>
              <a:rPr lang="en-US" dirty="0" smtClean="0"/>
              <a:t>Code Example</a:t>
            </a:r>
            <a:endParaRPr lang="cs-CZ" dirty="0"/>
          </a:p>
        </p:txBody>
      </p:sp>
    </p:spTree>
    <p:extLst>
      <p:ext uri="{BB962C8B-B14F-4D97-AF65-F5344CB8AC3E}">
        <p14:creationId xmlns:p14="http://schemas.microsoft.com/office/powerpoint/2010/main" val="23512829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Synchronization</a:t>
            </a:r>
          </a:p>
          <a:p>
            <a:pPr lvl="1"/>
            <a:r>
              <a:rPr lang="en-US" dirty="0" smtClean="0"/>
              <a:t>Memory transfers are </a:t>
            </a:r>
            <a:r>
              <a:rPr lang="en-US" dirty="0" smtClean="0"/>
              <a:t>synchronous by default</a:t>
            </a:r>
            <a:endParaRPr lang="en-US" dirty="0" smtClean="0"/>
          </a:p>
          <a:p>
            <a:pPr lvl="2"/>
            <a:r>
              <a:rPr lang="en-US" dirty="0" smtClean="0"/>
              <a:t>Explicit </a:t>
            </a:r>
            <a:r>
              <a:rPr lang="en-US" b="1" dirty="0" err="1" smtClean="0">
                <a:latin typeface="Courier New" panose="02070309020205020404" pitchFamily="49" charset="0"/>
                <a:cs typeface="Courier New" panose="02070309020205020404" pitchFamily="49" charset="0"/>
              </a:rPr>
              <a:t>cudaMemcpyAsync</a:t>
            </a:r>
            <a:r>
              <a:rPr lang="en-US" b="1" dirty="0" smtClean="0">
                <a:latin typeface="Courier New" panose="02070309020205020404" pitchFamily="49" charset="0"/>
                <a:cs typeface="Courier New" panose="02070309020205020404" pitchFamily="49" charset="0"/>
              </a:rPr>
              <a:t>()</a:t>
            </a:r>
            <a:r>
              <a:rPr lang="en-US" dirty="0" smtClean="0"/>
              <a:t> exists</a:t>
            </a:r>
          </a:p>
          <a:p>
            <a:pPr lvl="1"/>
            <a:r>
              <a:rPr lang="en-US" dirty="0" smtClean="0"/>
              <a:t>Kernel execution is asynchronous</a:t>
            </a:r>
          </a:p>
          <a:p>
            <a:pPr lvl="2"/>
            <a:r>
              <a:rPr lang="en-US" dirty="0" smtClean="0"/>
              <a:t>But synced with other executions/memory transfers</a:t>
            </a:r>
          </a:p>
          <a:p>
            <a:pPr lvl="1"/>
            <a:r>
              <a:rPr lang="en-US" b="1" dirty="0" err="1" smtClean="0">
                <a:latin typeface="Courier New" panose="02070309020205020404" pitchFamily="49" charset="0"/>
                <a:cs typeface="Courier New" panose="02070309020205020404" pitchFamily="49" charset="0"/>
              </a:rPr>
              <a:t>cudaDeviceSynchronize</a:t>
            </a:r>
            <a:r>
              <a:rPr lang="en-US" b="1" dirty="0" smtClean="0">
                <a:latin typeface="Courier New" panose="02070309020205020404" pitchFamily="49" charset="0"/>
                <a:cs typeface="Courier New" panose="02070309020205020404" pitchFamily="49" charset="0"/>
              </a:rPr>
              <a:t>()</a:t>
            </a:r>
          </a:p>
          <a:p>
            <a:r>
              <a:rPr lang="en-US" dirty="0" smtClean="0"/>
              <a:t>Error Checking</a:t>
            </a:r>
          </a:p>
          <a:p>
            <a:pPr lvl="1"/>
            <a:r>
              <a:rPr lang="en-US" dirty="0" smtClean="0"/>
              <a:t>Most functions return error code</a:t>
            </a:r>
          </a:p>
          <a:p>
            <a:pPr lvl="2"/>
            <a:r>
              <a:rPr lang="en-US" dirty="0" smtClean="0"/>
              <a:t>Should be equal to </a:t>
            </a:r>
            <a:r>
              <a:rPr lang="en-US" b="1" dirty="0" err="1" smtClean="0">
                <a:latin typeface="Courier New" panose="02070309020205020404" pitchFamily="49" charset="0"/>
                <a:cs typeface="Courier New" panose="02070309020205020404" pitchFamily="49" charset="0"/>
              </a:rPr>
              <a:t>cudaSuccess</a:t>
            </a:r>
            <a:endParaRPr lang="en-US" b="1" dirty="0" smtClean="0">
              <a:latin typeface="Courier New" panose="02070309020205020404" pitchFamily="49" charset="0"/>
              <a:cs typeface="Courier New" panose="02070309020205020404" pitchFamily="49" charset="0"/>
            </a:endParaRPr>
          </a:p>
          <a:p>
            <a:pPr lvl="1"/>
            <a:r>
              <a:rPr lang="en-US" b="1" dirty="0" err="1" smtClean="0">
                <a:latin typeface="Courier New" panose="02070309020205020404" pitchFamily="49" charset="0"/>
                <a:cs typeface="Courier New" panose="02070309020205020404" pitchFamily="49" charset="0"/>
              </a:rPr>
              <a:t>cudaGetLastError</a:t>
            </a:r>
            <a:r>
              <a:rPr lang="en-US" b="1" dirty="0" smtClean="0">
                <a:latin typeface="Courier New" panose="02070309020205020404" pitchFamily="49" charset="0"/>
                <a:cs typeface="Courier New" panose="02070309020205020404" pitchFamily="49" charset="0"/>
              </a:rPr>
              <a:t>()</a:t>
            </a:r>
          </a:p>
          <a:p>
            <a:pPr lvl="2"/>
            <a:r>
              <a:rPr lang="en-US" dirty="0"/>
              <a:t>E</a:t>
            </a:r>
            <a:r>
              <a:rPr lang="en-US" dirty="0" smtClean="0"/>
              <a:t>.g., after kernel execution</a:t>
            </a:r>
          </a:p>
        </p:txBody>
      </p:sp>
      <p:sp>
        <p:nvSpPr>
          <p:cNvPr id="3" name="Date Placeholder 2"/>
          <p:cNvSpPr>
            <a:spLocks noGrp="1"/>
          </p:cNvSpPr>
          <p:nvPr>
            <p:ph type="dt" sz="half" idx="10"/>
          </p:nvPr>
        </p:nvSpPr>
        <p:spPr/>
        <p:txBody>
          <a:bodyPr/>
          <a:lstStyle/>
          <a:p>
            <a:r>
              <a:rPr lang="en-US" smtClean="0"/>
              <a:t>26. 4. 2021</a:t>
            </a:r>
            <a:endParaRPr lang="cs-CZ"/>
          </a:p>
        </p:txBody>
      </p:sp>
      <p:sp>
        <p:nvSpPr>
          <p:cNvPr id="4" name="Footer Placeholder 3"/>
          <p:cNvSpPr>
            <a:spLocks noGrp="1"/>
          </p:cNvSpPr>
          <p:nvPr>
            <p:ph type="ftr" sz="quarter" idx="11"/>
          </p:nvPr>
        </p:nvSpPr>
        <p:spPr/>
        <p:txBody>
          <a:bodyPr/>
          <a:lstStyle/>
          <a:p>
            <a:r>
              <a:rPr lang="cs-CZ" smtClean="0"/>
              <a:t>by Martin Kruliš (v1.0)</a:t>
            </a:r>
            <a:endParaRPr lang="cs-CZ"/>
          </a:p>
        </p:txBody>
      </p:sp>
      <p:sp>
        <p:nvSpPr>
          <p:cNvPr id="5" name="Slide Number Placeholder 4"/>
          <p:cNvSpPr>
            <a:spLocks noGrp="1"/>
          </p:cNvSpPr>
          <p:nvPr>
            <p:ph type="sldNum" sz="quarter" idx="12"/>
          </p:nvPr>
        </p:nvSpPr>
        <p:spPr/>
        <p:txBody>
          <a:bodyPr/>
          <a:lstStyle/>
          <a:p>
            <a:fld id="{452BA717-4DED-4A38-BDE4-30D0F0A142DB}" type="slidenum">
              <a:rPr lang="cs-CZ" smtClean="0"/>
              <a:t>21</a:t>
            </a:fld>
            <a:endParaRPr lang="cs-CZ"/>
          </a:p>
        </p:txBody>
      </p:sp>
      <p:sp>
        <p:nvSpPr>
          <p:cNvPr id="6" name="Title 5"/>
          <p:cNvSpPr>
            <a:spLocks noGrp="1"/>
          </p:cNvSpPr>
          <p:nvPr>
            <p:ph type="title"/>
          </p:nvPr>
        </p:nvSpPr>
        <p:spPr/>
        <p:txBody>
          <a:bodyPr/>
          <a:lstStyle/>
          <a:p>
            <a:r>
              <a:rPr lang="en-US" dirty="0" smtClean="0"/>
              <a:t>Few More Things…</a:t>
            </a:r>
            <a:endParaRPr lang="en-US" dirty="0"/>
          </a:p>
        </p:txBody>
      </p:sp>
    </p:spTree>
    <p:extLst>
      <p:ext uri="{BB962C8B-B14F-4D97-AF65-F5344CB8AC3E}">
        <p14:creationId xmlns:p14="http://schemas.microsoft.com/office/powerpoint/2010/main" val="9235598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The </a:t>
            </a:r>
            <a:r>
              <a:rPr lang="en-US" b="1" dirty="0" err="1" smtClean="0">
                <a:latin typeface="Courier New" pitchFamily="49" charset="0"/>
                <a:cs typeface="Courier New" pitchFamily="49" charset="0"/>
              </a:rPr>
              <a:t>nvcc</a:t>
            </a:r>
            <a:r>
              <a:rPr lang="en-US" dirty="0" smtClean="0"/>
              <a:t> Compiler</a:t>
            </a:r>
          </a:p>
          <a:p>
            <a:pPr lvl="1"/>
            <a:r>
              <a:rPr lang="en-US" dirty="0" smtClean="0"/>
              <a:t>Used for compiling both host and device code</a:t>
            </a:r>
          </a:p>
          <a:p>
            <a:pPr lvl="1"/>
            <a:r>
              <a:rPr lang="en-US" dirty="0" smtClean="0"/>
              <a:t>Defers compilation of the host code to </a:t>
            </a:r>
            <a:r>
              <a:rPr lang="en-US" b="1" dirty="0" err="1" smtClean="0">
                <a:latin typeface="Courier New" pitchFamily="49" charset="0"/>
                <a:cs typeface="Courier New" pitchFamily="49" charset="0"/>
              </a:rPr>
              <a:t>gcc</a:t>
            </a:r>
            <a:r>
              <a:rPr lang="en-US" dirty="0" smtClean="0"/>
              <a:t> (</a:t>
            </a:r>
            <a:r>
              <a:rPr lang="en-US" dirty="0" err="1" smtClean="0"/>
              <a:t>linux</a:t>
            </a:r>
            <a:r>
              <a:rPr lang="en-US" dirty="0" smtClean="0"/>
              <a:t>) or Microsoft VCC (Windows)</a:t>
            </a:r>
          </a:p>
          <a:p>
            <a:pPr marL="630936" lvl="2" indent="0">
              <a:buNone/>
            </a:pPr>
            <a:r>
              <a:rPr lang="en-US" b="1" dirty="0" smtClean="0">
                <a:latin typeface="Courier New" pitchFamily="49" charset="0"/>
                <a:cs typeface="Courier New" pitchFamily="49" charset="0"/>
              </a:rPr>
              <a:t>$&gt; </a:t>
            </a:r>
            <a:r>
              <a:rPr lang="en-US" b="1" dirty="0" err="1" smtClean="0">
                <a:latin typeface="Courier New" pitchFamily="49" charset="0"/>
                <a:cs typeface="Courier New" pitchFamily="49" charset="0"/>
              </a:rPr>
              <a:t>nvcc</a:t>
            </a: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cudart</a:t>
            </a:r>
            <a:r>
              <a:rPr lang="en-US" b="1" dirty="0" smtClean="0">
                <a:latin typeface="Courier New" pitchFamily="49" charset="0"/>
                <a:cs typeface="Courier New" pitchFamily="49" charset="0"/>
              </a:rPr>
              <a:t> static code.cu –o </a:t>
            </a:r>
            <a:r>
              <a:rPr lang="en-US" b="1" dirty="0" err="1" smtClean="0">
                <a:latin typeface="Courier New" pitchFamily="49" charset="0"/>
                <a:cs typeface="Courier New" pitchFamily="49" charset="0"/>
              </a:rPr>
              <a:t>myapp</a:t>
            </a:r>
            <a:endParaRPr lang="en-US" dirty="0"/>
          </a:p>
          <a:p>
            <a:pPr lvl="1"/>
            <a:r>
              <a:rPr lang="en-US" dirty="0" smtClean="0"/>
              <a:t>Can be used for compilation only</a:t>
            </a:r>
          </a:p>
          <a:p>
            <a:pPr marL="630936" lvl="2" indent="0">
              <a:buNone/>
            </a:pPr>
            <a:r>
              <a:rPr lang="en-US" b="1" dirty="0" smtClean="0">
                <a:latin typeface="Courier New" pitchFamily="49" charset="0"/>
                <a:cs typeface="Courier New" pitchFamily="49" charset="0"/>
              </a:rPr>
              <a:t>$&gt; </a:t>
            </a:r>
            <a:r>
              <a:rPr lang="en-US" b="1" dirty="0" err="1" smtClean="0">
                <a:latin typeface="Courier New" pitchFamily="49" charset="0"/>
                <a:cs typeface="Courier New" pitchFamily="49" charset="0"/>
              </a:rPr>
              <a:t>nvcc</a:t>
            </a:r>
            <a:r>
              <a:rPr lang="en-US" b="1" dirty="0" smtClean="0">
                <a:latin typeface="Courier New" pitchFamily="49" charset="0"/>
                <a:cs typeface="Courier New" pitchFamily="49" charset="0"/>
              </a:rPr>
              <a:t> –compile … kernel.cu –o kernel.obj</a:t>
            </a:r>
          </a:p>
          <a:p>
            <a:pPr marL="630936" lvl="2" indent="0">
              <a:buNone/>
            </a:pPr>
            <a:r>
              <a:rPr lang="en-US" b="1" dirty="0" smtClean="0">
                <a:latin typeface="Courier New" pitchFamily="49" charset="0"/>
                <a:cs typeface="Courier New" pitchFamily="49" charset="0"/>
              </a:rPr>
              <a:t>$&gt; cc –</a:t>
            </a:r>
            <a:r>
              <a:rPr lang="en-US" b="1" dirty="0" err="1" smtClean="0">
                <a:latin typeface="Courier New" pitchFamily="49" charset="0"/>
                <a:cs typeface="Courier New" pitchFamily="49" charset="0"/>
              </a:rPr>
              <a:t>lcudart</a:t>
            </a:r>
            <a:r>
              <a:rPr lang="en-US" b="1" dirty="0" smtClean="0">
                <a:latin typeface="Courier New" pitchFamily="49" charset="0"/>
                <a:cs typeface="Courier New" pitchFamily="49" charset="0"/>
              </a:rPr>
              <a:t> kernel.obj main.obj –o </a:t>
            </a:r>
            <a:r>
              <a:rPr lang="en-US" b="1" dirty="0" err="1" smtClean="0">
                <a:latin typeface="Courier New" pitchFamily="49" charset="0"/>
                <a:cs typeface="Courier New" pitchFamily="49" charset="0"/>
              </a:rPr>
              <a:t>myapp</a:t>
            </a:r>
            <a:endParaRPr lang="en-US" b="1" dirty="0" smtClean="0">
              <a:latin typeface="Courier New" pitchFamily="49" charset="0"/>
              <a:cs typeface="Courier New" pitchFamily="49" charset="0"/>
            </a:endParaRPr>
          </a:p>
          <a:p>
            <a:pPr lvl="1"/>
            <a:r>
              <a:rPr lang="en-US" dirty="0" smtClean="0"/>
              <a:t>Device code is generated for target architecture</a:t>
            </a:r>
          </a:p>
          <a:p>
            <a:pPr marL="630936" lvl="2" indent="0">
              <a:buNone/>
            </a:pPr>
            <a:r>
              <a:rPr lang="en-US" b="1" dirty="0" smtClean="0">
                <a:latin typeface="Courier New" pitchFamily="49" charset="0"/>
                <a:cs typeface="Courier New" pitchFamily="49" charset="0"/>
              </a:rPr>
              <a:t>$&gt; </a:t>
            </a:r>
            <a:r>
              <a:rPr lang="en-US" b="1" dirty="0" err="1" smtClean="0">
                <a:latin typeface="Courier New" pitchFamily="49" charset="0"/>
                <a:cs typeface="Courier New" pitchFamily="49" charset="0"/>
              </a:rPr>
              <a:t>nvcc</a:t>
            </a:r>
            <a:r>
              <a:rPr lang="en-US" b="1" dirty="0">
                <a:latin typeface="Courier New" pitchFamily="49" charset="0"/>
                <a:cs typeface="Courier New" pitchFamily="49" charset="0"/>
              </a:rPr>
              <a:t> </a:t>
            </a:r>
            <a:r>
              <a:rPr lang="en-US" b="1" dirty="0" smtClean="0">
                <a:latin typeface="Courier New" pitchFamily="49" charset="0"/>
                <a:cs typeface="Courier New" pitchFamily="49" charset="0"/>
              </a:rPr>
              <a:t>–arch sm_13 …</a:t>
            </a:r>
          </a:p>
          <a:p>
            <a:pPr marL="630936" lvl="2" indent="0">
              <a:buNone/>
            </a:pPr>
            <a:r>
              <a:rPr lang="en-US" b="1" dirty="0" smtClean="0">
                <a:latin typeface="Courier New" pitchFamily="49" charset="0"/>
                <a:cs typeface="Courier New" pitchFamily="49" charset="0"/>
              </a:rPr>
              <a:t>$&gt; </a:t>
            </a:r>
            <a:r>
              <a:rPr lang="en-US" b="1" dirty="0" err="1" smtClean="0">
                <a:latin typeface="Courier New" pitchFamily="49" charset="0"/>
                <a:cs typeface="Courier New" pitchFamily="49" charset="0"/>
              </a:rPr>
              <a:t>nvcc</a:t>
            </a:r>
            <a:r>
              <a:rPr lang="en-US" b="1" dirty="0" smtClean="0">
                <a:latin typeface="Courier New" pitchFamily="49" charset="0"/>
                <a:cs typeface="Courier New" pitchFamily="49" charset="0"/>
              </a:rPr>
              <a:t> –arch compute_35 …</a:t>
            </a:r>
            <a:endParaRPr lang="en-US" b="1" dirty="0">
              <a:latin typeface="Courier New" pitchFamily="49" charset="0"/>
              <a:cs typeface="Courier New" pitchFamily="49" charset="0"/>
            </a:endParaRPr>
          </a:p>
          <a:p>
            <a:pPr marL="630936" lvl="2" indent="0">
              <a:buNone/>
            </a:pPr>
            <a:endParaRPr lang="en-US" dirty="0" smtClean="0"/>
          </a:p>
        </p:txBody>
      </p:sp>
      <p:sp>
        <p:nvSpPr>
          <p:cNvPr id="3" name="Zástupný symbol pro datum 2"/>
          <p:cNvSpPr>
            <a:spLocks noGrp="1"/>
          </p:cNvSpPr>
          <p:nvPr>
            <p:ph type="dt" sz="half" idx="10"/>
          </p:nvPr>
        </p:nvSpPr>
        <p:spPr/>
        <p:txBody>
          <a:bodyPr/>
          <a:lstStyle/>
          <a:p>
            <a:r>
              <a:rPr lang="en-US" smtClean="0"/>
              <a:t>26. 4. 2021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22</a:t>
            </a:fld>
            <a:endParaRPr lang="cs-CZ"/>
          </a:p>
        </p:txBody>
      </p:sp>
      <p:sp>
        <p:nvSpPr>
          <p:cNvPr id="6" name="Nadpis 5"/>
          <p:cNvSpPr>
            <a:spLocks noGrp="1"/>
          </p:cNvSpPr>
          <p:nvPr>
            <p:ph type="title"/>
          </p:nvPr>
        </p:nvSpPr>
        <p:spPr/>
        <p:txBody>
          <a:bodyPr/>
          <a:lstStyle/>
          <a:p>
            <a:r>
              <a:rPr lang="en-US" dirty="0" smtClean="0"/>
              <a:t>Compilation</a:t>
            </a:r>
            <a:endParaRPr lang="cs-CZ" dirty="0"/>
          </a:p>
        </p:txBody>
      </p:sp>
      <p:sp>
        <p:nvSpPr>
          <p:cNvPr id="7" name="Zaoblený obdélníkový popisek 6"/>
          <p:cNvSpPr/>
          <p:nvPr/>
        </p:nvSpPr>
        <p:spPr>
          <a:xfrm>
            <a:off x="5436096" y="5001427"/>
            <a:ext cx="3456384" cy="1152128"/>
          </a:xfrm>
          <a:prstGeom prst="wedgeRoundRectCallout">
            <a:avLst>
              <a:gd name="adj1" fmla="val -64379"/>
              <a:gd name="adj2" fmla="val -2596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Compile for real GPU with compute capability 1.3 and to PTX with capability 3.5</a:t>
            </a:r>
            <a:endParaRPr lang="cs-CZ" b="1" dirty="0">
              <a:latin typeface="Courier New" pitchFamily="49" charset="0"/>
              <a:cs typeface="Courier New" pitchFamily="49" charset="0"/>
            </a:endParaRPr>
          </a:p>
        </p:txBody>
      </p:sp>
    </p:spTree>
    <p:extLst>
      <p:ext uri="{BB962C8B-B14F-4D97-AF65-F5344CB8AC3E}">
        <p14:creationId xmlns:p14="http://schemas.microsoft.com/office/powerpoint/2010/main" val="3714294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en-US" dirty="0"/>
              <a:t>System Management Interface </a:t>
            </a:r>
            <a:endParaRPr lang="en-US" dirty="0" smtClean="0"/>
          </a:p>
          <a:p>
            <a:pPr lvl="1"/>
            <a:r>
              <a:rPr lang="en-US" b="1" dirty="0" err="1" smtClean="0">
                <a:latin typeface="Courier New" pitchFamily="49" charset="0"/>
                <a:cs typeface="Courier New" pitchFamily="49" charset="0"/>
              </a:rPr>
              <a:t>nvidia-smi</a:t>
            </a:r>
            <a:r>
              <a:rPr lang="en-US" b="1" dirty="0">
                <a:latin typeface="Courier New" pitchFamily="49" charset="0"/>
                <a:cs typeface="Courier New" pitchFamily="49" charset="0"/>
              </a:rPr>
              <a:t> </a:t>
            </a:r>
            <a:r>
              <a:rPr lang="en-US" dirty="0" smtClean="0"/>
              <a:t>(CLI application)</a:t>
            </a:r>
          </a:p>
          <a:p>
            <a:pPr lvl="1"/>
            <a:r>
              <a:rPr lang="en-US" dirty="0" smtClean="0"/>
              <a:t>NVML library (C-based API)</a:t>
            </a:r>
          </a:p>
          <a:p>
            <a:pPr lvl="2"/>
            <a:r>
              <a:rPr lang="en-US" dirty="0" smtClean="0"/>
              <a:t>Query GPU details</a:t>
            </a:r>
          </a:p>
          <a:p>
            <a:pPr marL="914400" lvl="3" indent="0">
              <a:buNone/>
            </a:pPr>
            <a:r>
              <a:rPr lang="en-US" b="1" dirty="0" smtClean="0">
                <a:latin typeface="Courier New" pitchFamily="49" charset="0"/>
                <a:cs typeface="Courier New" pitchFamily="49" charset="0"/>
              </a:rPr>
              <a:t>$&gt; </a:t>
            </a:r>
            <a:r>
              <a:rPr lang="en-US" b="1" dirty="0" err="1" smtClean="0">
                <a:latin typeface="Courier New" pitchFamily="49" charset="0"/>
                <a:cs typeface="Courier New" pitchFamily="49" charset="0"/>
              </a:rPr>
              <a:t>nvidia-smi</a:t>
            </a:r>
            <a:r>
              <a:rPr lang="en-US" b="1" dirty="0" smtClean="0">
                <a:latin typeface="Courier New" pitchFamily="49" charset="0"/>
                <a:cs typeface="Courier New" pitchFamily="49" charset="0"/>
              </a:rPr>
              <a:t> -q</a:t>
            </a:r>
            <a:endParaRPr lang="en-US" b="1" dirty="0">
              <a:latin typeface="Courier New" pitchFamily="49" charset="0"/>
              <a:cs typeface="Courier New" pitchFamily="49" charset="0"/>
            </a:endParaRPr>
          </a:p>
          <a:p>
            <a:pPr lvl="2"/>
            <a:r>
              <a:rPr lang="en-US" dirty="0" smtClean="0"/>
              <a:t>Set various properties (ECC, compute mode …), …</a:t>
            </a:r>
          </a:p>
          <a:p>
            <a:pPr marL="914400" lvl="3" indent="0">
              <a:buNone/>
            </a:pPr>
            <a:r>
              <a:rPr lang="en-US" b="1" dirty="0" smtClean="0">
                <a:latin typeface="Courier New" pitchFamily="49" charset="0"/>
                <a:cs typeface="Courier New" pitchFamily="49" charset="0"/>
              </a:rPr>
              <a:t>$&gt; </a:t>
            </a:r>
            <a:r>
              <a:rPr lang="en-US" b="1" dirty="0" err="1" smtClean="0">
                <a:latin typeface="Courier New" pitchFamily="49" charset="0"/>
                <a:cs typeface="Courier New" pitchFamily="49" charset="0"/>
              </a:rPr>
              <a:t>nvidia</a:t>
            </a:r>
            <a:r>
              <a:rPr lang="en-US" b="1" dirty="0" smtClean="0">
                <a:latin typeface="Courier New" pitchFamily="49" charset="0"/>
                <a:cs typeface="Courier New" pitchFamily="49" charset="0"/>
              </a:rPr>
              <a:t>-</a:t>
            </a:r>
            <a:r>
              <a:rPr lang="cs-CZ" b="1" dirty="0" err="1" smtClean="0">
                <a:latin typeface="Courier New" pitchFamily="49" charset="0"/>
                <a:cs typeface="Courier New" pitchFamily="49" charset="0"/>
              </a:rPr>
              <a:t>persistenced</a:t>
            </a:r>
            <a:r>
              <a:rPr lang="cs-CZ" b="1" dirty="0" smtClean="0">
                <a:latin typeface="Courier New" pitchFamily="49" charset="0"/>
                <a:cs typeface="Courier New" pitchFamily="49" charset="0"/>
              </a:rPr>
              <a:t> –-persistence-mode</a:t>
            </a:r>
            <a:endParaRPr lang="en-US" b="1" dirty="0" smtClean="0">
              <a:latin typeface="Courier New" pitchFamily="49" charset="0"/>
              <a:cs typeface="Courier New" pitchFamily="49" charset="0"/>
            </a:endParaRPr>
          </a:p>
          <a:p>
            <a:pPr lvl="4"/>
            <a:r>
              <a:rPr lang="en-US" dirty="0" smtClean="0"/>
              <a:t>Set drivers to persistent mode (recommended)</a:t>
            </a:r>
          </a:p>
          <a:p>
            <a:pPr marL="393192" lvl="1" indent="0">
              <a:buNone/>
            </a:pPr>
            <a:endParaRPr lang="en-US" sz="1000" dirty="0"/>
          </a:p>
          <a:p>
            <a:r>
              <a:rPr lang="en-US" dirty="0" smtClean="0"/>
              <a:t>NVIDIA Visual Profiler</a:t>
            </a:r>
          </a:p>
          <a:p>
            <a:pPr lvl="1"/>
            <a:r>
              <a:rPr lang="en-US" b="1" dirty="0" smtClean="0">
                <a:latin typeface="Courier New" pitchFamily="49" charset="0"/>
                <a:cs typeface="Courier New" pitchFamily="49" charset="0"/>
              </a:rPr>
              <a:t>$&gt; </a:t>
            </a:r>
            <a:r>
              <a:rPr lang="en-US" b="1" dirty="0" err="1" smtClean="0">
                <a:latin typeface="Courier New" pitchFamily="49" charset="0"/>
                <a:cs typeface="Courier New" pitchFamily="49" charset="0"/>
              </a:rPr>
              <a:t>nvvp</a:t>
            </a:r>
            <a:r>
              <a:rPr lang="en-US" b="1" dirty="0" smtClean="0">
                <a:latin typeface="Courier New" pitchFamily="49" charset="0"/>
                <a:cs typeface="Courier New" pitchFamily="49" charset="0"/>
              </a:rPr>
              <a:t> &amp;</a:t>
            </a:r>
          </a:p>
          <a:p>
            <a:pPr lvl="1"/>
            <a:r>
              <a:rPr lang="en-US" dirty="0" smtClean="0"/>
              <a:t>Use X11 SSH forwarding (</a:t>
            </a:r>
            <a:r>
              <a:rPr lang="en-US" dirty="0" err="1" smtClean="0"/>
              <a:t>GPUlab</a:t>
            </a:r>
            <a:r>
              <a:rPr lang="en-US" dirty="0" smtClean="0"/>
              <a:t> not ready yet)</a:t>
            </a:r>
          </a:p>
        </p:txBody>
      </p:sp>
      <p:sp>
        <p:nvSpPr>
          <p:cNvPr id="3" name="Zástupný symbol pro datum 2"/>
          <p:cNvSpPr>
            <a:spLocks noGrp="1"/>
          </p:cNvSpPr>
          <p:nvPr>
            <p:ph type="dt" sz="half" idx="10"/>
          </p:nvPr>
        </p:nvSpPr>
        <p:spPr/>
        <p:txBody>
          <a:bodyPr/>
          <a:lstStyle/>
          <a:p>
            <a:r>
              <a:rPr lang="en-US" smtClean="0"/>
              <a:t>26. 4. 2021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23</a:t>
            </a:fld>
            <a:endParaRPr lang="cs-CZ"/>
          </a:p>
        </p:txBody>
      </p:sp>
      <p:sp>
        <p:nvSpPr>
          <p:cNvPr id="6" name="Nadpis 5"/>
          <p:cNvSpPr>
            <a:spLocks noGrp="1"/>
          </p:cNvSpPr>
          <p:nvPr>
            <p:ph type="title"/>
          </p:nvPr>
        </p:nvSpPr>
        <p:spPr/>
        <p:txBody>
          <a:bodyPr/>
          <a:lstStyle/>
          <a:p>
            <a:r>
              <a:rPr lang="cs-CZ" dirty="0" smtClean="0"/>
              <a:t>NVIDIA</a:t>
            </a:r>
            <a:r>
              <a:rPr lang="en-US" dirty="0" smtClean="0"/>
              <a:t> Tools</a:t>
            </a:r>
            <a:endParaRPr lang="cs-CZ" dirty="0"/>
          </a:p>
        </p:txBody>
      </p:sp>
    </p:spTree>
    <p:extLst>
      <p:ext uri="{BB962C8B-B14F-4D97-AF65-F5344CB8AC3E}">
        <p14:creationId xmlns:p14="http://schemas.microsoft.com/office/powerpoint/2010/main" val="13789760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r>
              <a:rPr lang="en-US" smtClean="0"/>
              <a:t>26. 4. 2021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24</a:t>
            </a:fld>
            <a:endParaRPr lang="cs-CZ"/>
          </a:p>
        </p:txBody>
      </p:sp>
      <p:sp>
        <p:nvSpPr>
          <p:cNvPr id="6" name="Nadpis 5"/>
          <p:cNvSpPr>
            <a:spLocks noGrp="1"/>
          </p:cNvSpPr>
          <p:nvPr>
            <p:ph type="title"/>
          </p:nvPr>
        </p:nvSpPr>
        <p:spPr/>
        <p:txBody>
          <a:bodyPr/>
          <a:lstStyle/>
          <a:p>
            <a:r>
              <a:rPr lang="en-US" dirty="0" smtClean="0"/>
              <a:t>Discussion</a:t>
            </a:r>
            <a:endParaRPr lang="cs-CZ" dirty="0"/>
          </a:p>
        </p:txBody>
      </p:sp>
      <p:pic>
        <p:nvPicPr>
          <p:cNvPr id="7" name="Picture 7" descr="http://www.peirnet.net/moodle/file.php/1/face_question_mark.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09019" y="1481138"/>
            <a:ext cx="4525962"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5629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marL="109728" indent="0">
              <a:buNone/>
            </a:pPr>
            <a:r>
              <a:rPr lang="en-US" dirty="0" smtClean="0"/>
              <a:t>2007</a:t>
            </a:r>
            <a:r>
              <a:rPr lang="cs-CZ" dirty="0" smtClean="0"/>
              <a:t> -</a:t>
            </a:r>
            <a:r>
              <a:rPr lang="en-US" dirty="0" smtClean="0"/>
              <a:t> NVIDIA CUDA</a:t>
            </a:r>
          </a:p>
          <a:p>
            <a:pPr lvl="1"/>
            <a:r>
              <a:rPr lang="en-US" dirty="0" smtClean="0"/>
              <a:t>First GPGPU solution, restricted to NVIDIA GPUs</a:t>
            </a:r>
          </a:p>
          <a:p>
            <a:pPr marL="109728" indent="0">
              <a:buNone/>
            </a:pPr>
            <a:r>
              <a:rPr lang="en-US" dirty="0" smtClean="0"/>
              <a:t>2007</a:t>
            </a:r>
            <a:r>
              <a:rPr lang="cs-CZ" dirty="0"/>
              <a:t> </a:t>
            </a:r>
            <a:r>
              <a:rPr lang="cs-CZ" dirty="0" smtClean="0"/>
              <a:t>-</a:t>
            </a:r>
            <a:r>
              <a:rPr lang="en-US" dirty="0" smtClean="0"/>
              <a:t> AMD Stream SDK (previously CTM)</a:t>
            </a:r>
          </a:p>
          <a:p>
            <a:pPr marL="109728" indent="0">
              <a:buNone/>
            </a:pPr>
            <a:r>
              <a:rPr lang="en-US" dirty="0" smtClean="0"/>
              <a:t>2009</a:t>
            </a:r>
            <a:r>
              <a:rPr lang="cs-CZ" dirty="0" smtClean="0"/>
              <a:t> -</a:t>
            </a:r>
            <a:r>
              <a:rPr lang="en-US" dirty="0" smtClean="0"/>
              <a:t> </a:t>
            </a:r>
            <a:r>
              <a:rPr lang="en-US" dirty="0" err="1" smtClean="0"/>
              <a:t>OpenCL</a:t>
            </a:r>
            <a:r>
              <a:rPr lang="en-US" dirty="0" smtClean="0"/>
              <a:t>, Direct Compute</a:t>
            </a:r>
          </a:p>
          <a:p>
            <a:pPr marL="109728" indent="0">
              <a:buNone/>
            </a:pPr>
            <a:r>
              <a:rPr lang="en-US" dirty="0" smtClean="0"/>
              <a:t>2012 - NVIDIA Kepler Architecture</a:t>
            </a:r>
          </a:p>
          <a:p>
            <a:pPr marL="109728" indent="0">
              <a:buNone/>
            </a:pPr>
            <a:r>
              <a:rPr lang="en-US" dirty="0" smtClean="0"/>
              <a:t>2014 – NVIDIA Maxwell Architecture</a:t>
            </a:r>
          </a:p>
          <a:p>
            <a:pPr marL="109728" indent="0">
              <a:buNone/>
            </a:pPr>
            <a:r>
              <a:rPr lang="en-US" dirty="0" smtClean="0"/>
              <a:t>2016 – NVIDIA Pascal, </a:t>
            </a:r>
            <a:r>
              <a:rPr lang="en-US" dirty="0" err="1" smtClean="0"/>
              <a:t>Vulkan</a:t>
            </a:r>
            <a:r>
              <a:rPr lang="en-US" dirty="0" smtClean="0"/>
              <a:t> API</a:t>
            </a:r>
          </a:p>
          <a:p>
            <a:pPr marL="109728" indent="0">
              <a:buNone/>
            </a:pPr>
            <a:r>
              <a:rPr lang="en-US" dirty="0" smtClean="0"/>
              <a:t>2018 – NVIDIA </a:t>
            </a:r>
            <a:r>
              <a:rPr lang="en-US" dirty="0" smtClean="0"/>
              <a:t>Volta</a:t>
            </a:r>
          </a:p>
          <a:p>
            <a:pPr marL="109728" indent="0">
              <a:buNone/>
            </a:pPr>
            <a:r>
              <a:rPr lang="en-US" dirty="0" smtClean="0"/>
              <a:t>… awaiting NVIDIA Ampere</a:t>
            </a:r>
            <a:endParaRPr lang="en-US" dirty="0"/>
          </a:p>
        </p:txBody>
      </p:sp>
      <p:sp>
        <p:nvSpPr>
          <p:cNvPr id="3" name="Zástupný symbol pro datum 2"/>
          <p:cNvSpPr>
            <a:spLocks noGrp="1"/>
          </p:cNvSpPr>
          <p:nvPr>
            <p:ph type="dt" sz="half" idx="10"/>
          </p:nvPr>
        </p:nvSpPr>
        <p:spPr/>
        <p:txBody>
          <a:bodyPr/>
          <a:lstStyle/>
          <a:p>
            <a:r>
              <a:rPr lang="en-US" smtClean="0"/>
              <a:t>26. 4. 2021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3</a:t>
            </a:fld>
            <a:endParaRPr lang="cs-CZ"/>
          </a:p>
        </p:txBody>
      </p:sp>
      <p:sp>
        <p:nvSpPr>
          <p:cNvPr id="6" name="Nadpis 5"/>
          <p:cNvSpPr>
            <a:spLocks noGrp="1"/>
          </p:cNvSpPr>
          <p:nvPr>
            <p:ph type="title"/>
          </p:nvPr>
        </p:nvSpPr>
        <p:spPr/>
        <p:txBody>
          <a:bodyPr/>
          <a:lstStyle/>
          <a:p>
            <a:r>
              <a:rPr lang="en-US" dirty="0" smtClean="0"/>
              <a:t>History</a:t>
            </a:r>
            <a:endParaRPr lang="cs-CZ" dirty="0"/>
          </a:p>
        </p:txBody>
      </p:sp>
    </p:spTree>
    <p:extLst>
      <p:ext uri="{BB962C8B-B14F-4D97-AF65-F5344CB8AC3E}">
        <p14:creationId xmlns:p14="http://schemas.microsoft.com/office/powerpoint/2010/main" val="9237450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25892" y="1556792"/>
            <a:ext cx="1117361" cy="1020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Zástupný symbol pro obsah 1"/>
          <p:cNvSpPr>
            <a:spLocks noGrp="1"/>
          </p:cNvSpPr>
          <p:nvPr>
            <p:ph idx="1"/>
          </p:nvPr>
        </p:nvSpPr>
        <p:spPr>
          <a:xfrm>
            <a:off x="457200" y="1929806"/>
            <a:ext cx="3970784" cy="4077486"/>
          </a:xfrm>
        </p:spPr>
        <p:txBody>
          <a:bodyPr/>
          <a:lstStyle/>
          <a:p>
            <a:r>
              <a:rPr lang="en-US" dirty="0" smtClean="0"/>
              <a:t>CPU</a:t>
            </a:r>
          </a:p>
          <a:p>
            <a:pPr lvl="8"/>
            <a:endParaRPr lang="en-US" dirty="0" smtClean="0"/>
          </a:p>
          <a:p>
            <a:pPr lvl="1"/>
            <a:r>
              <a:rPr lang="en-US" sz="2000" dirty="0" smtClean="0"/>
              <a:t>Few cores per chip</a:t>
            </a:r>
          </a:p>
          <a:p>
            <a:pPr lvl="1"/>
            <a:r>
              <a:rPr lang="en-US" sz="2000" dirty="0" smtClean="0"/>
              <a:t>General purpose cores</a:t>
            </a:r>
          </a:p>
          <a:p>
            <a:pPr lvl="1"/>
            <a:r>
              <a:rPr lang="en-US" sz="2000" dirty="0" smtClean="0"/>
              <a:t>Processing different threads</a:t>
            </a:r>
          </a:p>
          <a:p>
            <a:pPr lvl="1"/>
            <a:r>
              <a:rPr lang="en-US" sz="2000" dirty="0" smtClean="0"/>
              <a:t>Huge caches to reduce memory latency</a:t>
            </a:r>
          </a:p>
          <a:p>
            <a:pPr lvl="2"/>
            <a:r>
              <a:rPr lang="en-US" sz="1800" dirty="0" smtClean="0"/>
              <a:t>Locality of reference problem</a:t>
            </a:r>
            <a:endParaRPr lang="cs-CZ" sz="1800" dirty="0"/>
          </a:p>
        </p:txBody>
      </p:sp>
      <p:sp>
        <p:nvSpPr>
          <p:cNvPr id="3" name="Zástupný symbol pro datum 2"/>
          <p:cNvSpPr>
            <a:spLocks noGrp="1"/>
          </p:cNvSpPr>
          <p:nvPr>
            <p:ph type="dt" sz="half" idx="10"/>
          </p:nvPr>
        </p:nvSpPr>
        <p:spPr/>
        <p:txBody>
          <a:bodyPr/>
          <a:lstStyle/>
          <a:p>
            <a:r>
              <a:rPr lang="en-US" smtClean="0"/>
              <a:t>26. 4. 2021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4</a:t>
            </a:fld>
            <a:endParaRPr lang="cs-CZ"/>
          </a:p>
        </p:txBody>
      </p:sp>
      <p:sp>
        <p:nvSpPr>
          <p:cNvPr id="6" name="Nadpis 5"/>
          <p:cNvSpPr>
            <a:spLocks noGrp="1"/>
          </p:cNvSpPr>
          <p:nvPr>
            <p:ph type="title"/>
          </p:nvPr>
        </p:nvSpPr>
        <p:spPr/>
        <p:txBody>
          <a:bodyPr/>
          <a:lstStyle/>
          <a:p>
            <a:r>
              <a:rPr lang="en-US" dirty="0" smtClean="0"/>
              <a:t>GPU in comparison with CPU</a:t>
            </a:r>
            <a:endParaRPr lang="cs-CZ"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216" y="1458596"/>
            <a:ext cx="1816290" cy="1216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Zástupný symbol pro obsah 1"/>
          <p:cNvSpPr txBox="1">
            <a:spLocks/>
          </p:cNvSpPr>
          <p:nvPr/>
        </p:nvSpPr>
        <p:spPr>
          <a:xfrm>
            <a:off x="4788024" y="1916832"/>
            <a:ext cx="3970784" cy="4077486"/>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US" dirty="0" smtClean="0"/>
              <a:t>GPU</a:t>
            </a:r>
          </a:p>
          <a:p>
            <a:pPr lvl="8"/>
            <a:endParaRPr lang="en-US" dirty="0"/>
          </a:p>
          <a:p>
            <a:pPr lvl="1"/>
            <a:r>
              <a:rPr lang="en-US" sz="2000" dirty="0" smtClean="0"/>
              <a:t>Many cores per chip</a:t>
            </a:r>
          </a:p>
          <a:p>
            <a:pPr lvl="1"/>
            <a:r>
              <a:rPr lang="en-US" sz="2000" dirty="0" smtClean="0"/>
              <a:t>Cores specialized for numeric computations</a:t>
            </a:r>
          </a:p>
          <a:p>
            <a:pPr lvl="1"/>
            <a:r>
              <a:rPr lang="en-US" sz="2000" dirty="0" smtClean="0"/>
              <a:t>SIMT thread processing</a:t>
            </a:r>
          </a:p>
          <a:p>
            <a:pPr lvl="1"/>
            <a:r>
              <a:rPr lang="en-US" sz="2000" dirty="0" smtClean="0"/>
              <a:t>Huge amount of threads and fast context switch</a:t>
            </a:r>
          </a:p>
          <a:p>
            <a:pPr lvl="2"/>
            <a:r>
              <a:rPr lang="en-US" sz="1800" dirty="0" smtClean="0"/>
              <a:t>Results in more complex memory transfers</a:t>
            </a:r>
          </a:p>
        </p:txBody>
      </p:sp>
      <p:sp>
        <p:nvSpPr>
          <p:cNvPr id="10" name="Zaoblený obdélník 9"/>
          <p:cNvSpPr/>
          <p:nvPr/>
        </p:nvSpPr>
        <p:spPr>
          <a:xfrm>
            <a:off x="3401919" y="5301208"/>
            <a:ext cx="2232248" cy="92722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cs typeface="Courier New" pitchFamily="49" charset="0"/>
              </a:rPr>
              <a:t>Architecture Convergence</a:t>
            </a:r>
            <a:endParaRPr lang="cs-CZ" dirty="0">
              <a:cs typeface="Courier New" pitchFamily="49" charset="0"/>
            </a:endParaRPr>
          </a:p>
        </p:txBody>
      </p:sp>
    </p:spTree>
    <p:extLst>
      <p:ext uri="{BB962C8B-B14F-4D97-AF65-F5344CB8AC3E}">
        <p14:creationId xmlns:p14="http://schemas.microsoft.com/office/powerpoint/2010/main" val="2381142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fade">
                                      <p:cBhvr>
                                        <p:cTn id="12" dur="1000"/>
                                        <p:tgtEl>
                                          <p:spTgt spid="14">
                                            <p:txEl>
                                              <p:pRg st="2" end="2"/>
                                            </p:txEl>
                                          </p:spTgt>
                                        </p:tgtEl>
                                      </p:cBhvr>
                                    </p:animEffect>
                                    <p:anim calcmode="lin" valueType="num">
                                      <p:cBhvr>
                                        <p:cTn id="13" dur="10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1000"/>
                                        <p:tgtEl>
                                          <p:spTgt spid="2">
                                            <p:txEl>
                                              <p:pRg st="3" end="3"/>
                                            </p:txEl>
                                          </p:spTgt>
                                        </p:tgtEl>
                                      </p:cBhvr>
                                    </p:animEffect>
                                    <p:anim calcmode="lin" valueType="num">
                                      <p:cBhvr>
                                        <p:cTn id="20"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14">
                                            <p:txEl>
                                              <p:pRg st="3" end="3"/>
                                            </p:txEl>
                                          </p:spTgt>
                                        </p:tgtEl>
                                        <p:attrNameLst>
                                          <p:attrName>style.visibility</p:attrName>
                                        </p:attrNameLst>
                                      </p:cBhvr>
                                      <p:to>
                                        <p:strVal val="visible"/>
                                      </p:to>
                                    </p:set>
                                    <p:animEffect transition="in" filter="fade">
                                      <p:cBhvr>
                                        <p:cTn id="24" dur="1000"/>
                                        <p:tgtEl>
                                          <p:spTgt spid="14">
                                            <p:txEl>
                                              <p:pRg st="3" end="3"/>
                                            </p:txEl>
                                          </p:spTgt>
                                        </p:tgtEl>
                                      </p:cBhvr>
                                    </p:animEffect>
                                    <p:anim calcmode="lin" valueType="num">
                                      <p:cBhvr>
                                        <p:cTn id="25" dur="100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1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1000"/>
                                        <p:tgtEl>
                                          <p:spTgt spid="2">
                                            <p:txEl>
                                              <p:pRg st="4" end="4"/>
                                            </p:txEl>
                                          </p:spTgt>
                                        </p:tgtEl>
                                      </p:cBhvr>
                                    </p:animEffect>
                                    <p:anim calcmode="lin" valueType="num">
                                      <p:cBhvr>
                                        <p:cTn id="3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4">
                                            <p:txEl>
                                              <p:pRg st="4" end="4"/>
                                            </p:txEl>
                                          </p:spTgt>
                                        </p:tgtEl>
                                        <p:attrNameLst>
                                          <p:attrName>style.visibility</p:attrName>
                                        </p:attrNameLst>
                                      </p:cBhvr>
                                      <p:to>
                                        <p:strVal val="visible"/>
                                      </p:to>
                                    </p:set>
                                    <p:animEffect transition="in" filter="fade">
                                      <p:cBhvr>
                                        <p:cTn id="36" dur="1000"/>
                                        <p:tgtEl>
                                          <p:spTgt spid="14">
                                            <p:txEl>
                                              <p:pRg st="4" end="4"/>
                                            </p:txEl>
                                          </p:spTgt>
                                        </p:tgtEl>
                                      </p:cBhvr>
                                    </p:animEffect>
                                    <p:anim calcmode="lin" valueType="num">
                                      <p:cBhvr>
                                        <p:cTn id="37" dur="1000" fill="hold"/>
                                        <p:tgtEl>
                                          <p:spTgt spid="14">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1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2">
                                            <p:txEl>
                                              <p:pRg st="5" end="5"/>
                                            </p:txEl>
                                          </p:spTgt>
                                        </p:tgtEl>
                                        <p:attrNameLst>
                                          <p:attrName>style.visibility</p:attrName>
                                        </p:attrNameLst>
                                      </p:cBhvr>
                                      <p:to>
                                        <p:strVal val="visible"/>
                                      </p:to>
                                    </p:set>
                                    <p:animEffect transition="in" filter="fade">
                                      <p:cBhvr>
                                        <p:cTn id="43" dur="1000"/>
                                        <p:tgtEl>
                                          <p:spTgt spid="2">
                                            <p:txEl>
                                              <p:pRg st="5" end="5"/>
                                            </p:txEl>
                                          </p:spTgt>
                                        </p:tgtEl>
                                      </p:cBhvr>
                                    </p:animEffect>
                                    <p:anim calcmode="lin" valueType="num">
                                      <p:cBhvr>
                                        <p:cTn id="44"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2">
                                            <p:txEl>
                                              <p:pRg st="5" end="5"/>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2">
                                            <p:txEl>
                                              <p:pRg st="6" end="6"/>
                                            </p:txEl>
                                          </p:spTgt>
                                        </p:tgtEl>
                                        <p:attrNameLst>
                                          <p:attrName>style.visibility</p:attrName>
                                        </p:attrNameLst>
                                      </p:cBhvr>
                                      <p:to>
                                        <p:strVal val="visible"/>
                                      </p:to>
                                    </p:set>
                                    <p:animEffect transition="in" filter="fade">
                                      <p:cBhvr>
                                        <p:cTn id="48" dur="1000"/>
                                        <p:tgtEl>
                                          <p:spTgt spid="2">
                                            <p:txEl>
                                              <p:pRg st="6" end="6"/>
                                            </p:txEl>
                                          </p:spTgt>
                                        </p:tgtEl>
                                      </p:cBhvr>
                                    </p:animEffect>
                                    <p:anim calcmode="lin" valueType="num">
                                      <p:cBhvr>
                                        <p:cTn id="49"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2">
                                            <p:txEl>
                                              <p:pRg st="6" end="6"/>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14">
                                            <p:txEl>
                                              <p:pRg st="5" end="5"/>
                                            </p:txEl>
                                          </p:spTgt>
                                        </p:tgtEl>
                                        <p:attrNameLst>
                                          <p:attrName>style.visibility</p:attrName>
                                        </p:attrNameLst>
                                      </p:cBhvr>
                                      <p:to>
                                        <p:strVal val="visible"/>
                                      </p:to>
                                    </p:set>
                                    <p:animEffect transition="in" filter="fade">
                                      <p:cBhvr>
                                        <p:cTn id="53" dur="1000"/>
                                        <p:tgtEl>
                                          <p:spTgt spid="14">
                                            <p:txEl>
                                              <p:pRg st="5" end="5"/>
                                            </p:txEl>
                                          </p:spTgt>
                                        </p:tgtEl>
                                      </p:cBhvr>
                                    </p:animEffect>
                                    <p:anim calcmode="lin" valueType="num">
                                      <p:cBhvr>
                                        <p:cTn id="54" dur="1000" fill="hold"/>
                                        <p:tgtEl>
                                          <p:spTgt spid="14">
                                            <p:txEl>
                                              <p:pRg st="5" end="5"/>
                                            </p:txEl>
                                          </p:spTgt>
                                        </p:tgtEl>
                                        <p:attrNameLst>
                                          <p:attrName>ppt_x</p:attrName>
                                        </p:attrNameLst>
                                      </p:cBhvr>
                                      <p:tavLst>
                                        <p:tav tm="0">
                                          <p:val>
                                            <p:strVal val="#ppt_x"/>
                                          </p:val>
                                        </p:tav>
                                        <p:tav tm="100000">
                                          <p:val>
                                            <p:strVal val="#ppt_x"/>
                                          </p:val>
                                        </p:tav>
                                      </p:tavLst>
                                    </p:anim>
                                    <p:anim calcmode="lin" valueType="num">
                                      <p:cBhvr>
                                        <p:cTn id="55" dur="1000" fill="hold"/>
                                        <p:tgtEl>
                                          <p:spTgt spid="14">
                                            <p:txEl>
                                              <p:pRg st="5" end="5"/>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14">
                                            <p:txEl>
                                              <p:pRg st="6" end="6"/>
                                            </p:txEl>
                                          </p:spTgt>
                                        </p:tgtEl>
                                        <p:attrNameLst>
                                          <p:attrName>style.visibility</p:attrName>
                                        </p:attrNameLst>
                                      </p:cBhvr>
                                      <p:to>
                                        <p:strVal val="visible"/>
                                      </p:to>
                                    </p:set>
                                    <p:animEffect transition="in" filter="fade">
                                      <p:cBhvr>
                                        <p:cTn id="58" dur="1000"/>
                                        <p:tgtEl>
                                          <p:spTgt spid="14">
                                            <p:txEl>
                                              <p:pRg st="6" end="6"/>
                                            </p:txEl>
                                          </p:spTgt>
                                        </p:tgtEl>
                                      </p:cBhvr>
                                    </p:animEffect>
                                    <p:anim calcmode="lin" valueType="num">
                                      <p:cBhvr>
                                        <p:cTn id="59" dur="1000" fill="hold"/>
                                        <p:tgtEl>
                                          <p:spTgt spid="14">
                                            <p:txEl>
                                              <p:pRg st="6" end="6"/>
                                            </p:txEl>
                                          </p:spTgt>
                                        </p:tgtEl>
                                        <p:attrNameLst>
                                          <p:attrName>ppt_x</p:attrName>
                                        </p:attrNameLst>
                                      </p:cBhvr>
                                      <p:tavLst>
                                        <p:tav tm="0">
                                          <p:val>
                                            <p:strVal val="#ppt_x"/>
                                          </p:val>
                                        </p:tav>
                                        <p:tav tm="100000">
                                          <p:val>
                                            <p:strVal val="#ppt_x"/>
                                          </p:val>
                                        </p:tav>
                                      </p:tavLst>
                                    </p:anim>
                                    <p:anim calcmode="lin" valueType="num">
                                      <p:cBhvr>
                                        <p:cTn id="60" dur="1000" fill="hold"/>
                                        <p:tgtEl>
                                          <p:spTgt spid="1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fade">
                                      <p:cBhvr>
                                        <p:cTn id="6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51720" y="1645550"/>
            <a:ext cx="5927305" cy="4525962"/>
          </a:xfrm>
        </p:spPr>
      </p:pic>
      <p:sp>
        <p:nvSpPr>
          <p:cNvPr id="3" name="Date Placeholder 2"/>
          <p:cNvSpPr>
            <a:spLocks noGrp="1"/>
          </p:cNvSpPr>
          <p:nvPr>
            <p:ph type="dt" sz="half" idx="10"/>
          </p:nvPr>
        </p:nvSpPr>
        <p:spPr/>
        <p:txBody>
          <a:bodyPr/>
          <a:lstStyle/>
          <a:p>
            <a:r>
              <a:rPr lang="en-US" smtClean="0"/>
              <a:t>26. 4. 2021</a:t>
            </a:r>
            <a:endParaRPr lang="cs-CZ"/>
          </a:p>
        </p:txBody>
      </p:sp>
      <p:sp>
        <p:nvSpPr>
          <p:cNvPr id="4" name="Footer Placeholder 3"/>
          <p:cNvSpPr>
            <a:spLocks noGrp="1"/>
          </p:cNvSpPr>
          <p:nvPr>
            <p:ph type="ftr" sz="quarter" idx="11"/>
          </p:nvPr>
        </p:nvSpPr>
        <p:spPr/>
        <p:txBody>
          <a:bodyPr/>
          <a:lstStyle/>
          <a:p>
            <a:r>
              <a:rPr lang="cs-CZ" smtClean="0"/>
              <a:t>by Martin Kruliš (v1.0)</a:t>
            </a:r>
            <a:endParaRPr lang="cs-CZ"/>
          </a:p>
        </p:txBody>
      </p:sp>
      <p:sp>
        <p:nvSpPr>
          <p:cNvPr id="5" name="Slide Number Placeholder 4"/>
          <p:cNvSpPr>
            <a:spLocks noGrp="1"/>
          </p:cNvSpPr>
          <p:nvPr>
            <p:ph type="sldNum" sz="quarter" idx="12"/>
          </p:nvPr>
        </p:nvSpPr>
        <p:spPr/>
        <p:txBody>
          <a:bodyPr/>
          <a:lstStyle/>
          <a:p>
            <a:fld id="{452BA717-4DED-4A38-BDE4-30D0F0A142DB}" type="slidenum">
              <a:rPr lang="cs-CZ" smtClean="0"/>
              <a:t>5</a:t>
            </a:fld>
            <a:endParaRPr lang="cs-CZ"/>
          </a:p>
        </p:txBody>
      </p:sp>
      <p:sp>
        <p:nvSpPr>
          <p:cNvPr id="6" name="Title 5"/>
          <p:cNvSpPr>
            <a:spLocks noGrp="1"/>
          </p:cNvSpPr>
          <p:nvPr>
            <p:ph type="title"/>
          </p:nvPr>
        </p:nvSpPr>
        <p:spPr/>
        <p:txBody>
          <a:bodyPr/>
          <a:lstStyle/>
          <a:p>
            <a:r>
              <a:rPr lang="en-US" dirty="0"/>
              <a:t>GPU Architecture</a:t>
            </a:r>
          </a:p>
        </p:txBody>
      </p:sp>
      <p:sp>
        <p:nvSpPr>
          <p:cNvPr id="8" name="Zaoblený obdélníkový popisek 99"/>
          <p:cNvSpPr/>
          <p:nvPr/>
        </p:nvSpPr>
        <p:spPr>
          <a:xfrm>
            <a:off x="179512" y="2132856"/>
            <a:ext cx="1944216" cy="460804"/>
          </a:xfrm>
          <a:prstGeom prst="wedgeRoundRectCallout">
            <a:avLst>
              <a:gd name="adj1" fmla="val 62813"/>
              <a:gd name="adj2" fmla="val -1352"/>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smtClean="0"/>
              <a:t>Maxwell GPU</a:t>
            </a:r>
            <a:endParaRPr lang="cs-CZ" sz="1600" b="1" dirty="0">
              <a:latin typeface="Courier New" pitchFamily="49" charset="0"/>
              <a:cs typeface="Courier New" pitchFamily="49" charset="0"/>
            </a:endParaRPr>
          </a:p>
        </p:txBody>
      </p:sp>
      <p:sp>
        <p:nvSpPr>
          <p:cNvPr id="9" name="Zaoblený obdélníkový popisek 99"/>
          <p:cNvSpPr/>
          <p:nvPr/>
        </p:nvSpPr>
        <p:spPr>
          <a:xfrm>
            <a:off x="6545864" y="1583292"/>
            <a:ext cx="2315323" cy="754323"/>
          </a:xfrm>
          <a:prstGeom prst="wedgeRoundRectCallout">
            <a:avLst>
              <a:gd name="adj1" fmla="val -35920"/>
              <a:gd name="adj2" fmla="val 98705"/>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smtClean="0"/>
              <a:t>Streaming multiprocessor (SM)</a:t>
            </a:r>
            <a:endParaRPr lang="cs-CZ" sz="1600" b="1" dirty="0">
              <a:latin typeface="Courier New" pitchFamily="49" charset="0"/>
              <a:cs typeface="Courier New" pitchFamily="49" charset="0"/>
            </a:endParaRPr>
          </a:p>
        </p:txBody>
      </p:sp>
      <p:sp>
        <p:nvSpPr>
          <p:cNvPr id="10" name="Zaoblený obdélníkový popisek 99"/>
          <p:cNvSpPr/>
          <p:nvPr/>
        </p:nvSpPr>
        <p:spPr>
          <a:xfrm>
            <a:off x="7634853" y="3206228"/>
            <a:ext cx="1368849" cy="498017"/>
          </a:xfrm>
          <a:prstGeom prst="wedgeRoundRectCallout">
            <a:avLst>
              <a:gd name="adj1" fmla="val -71499"/>
              <a:gd name="adj2" fmla="val 1288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smtClean="0"/>
              <a:t>CUDA core</a:t>
            </a:r>
            <a:endParaRPr lang="cs-CZ" sz="1600" b="1" dirty="0">
              <a:latin typeface="Courier New" pitchFamily="49" charset="0"/>
              <a:cs typeface="Courier New" pitchFamily="49" charset="0"/>
            </a:endParaRPr>
          </a:p>
        </p:txBody>
      </p:sp>
    </p:spTree>
    <p:extLst>
      <p:ext uri="{BB962C8B-B14F-4D97-AF65-F5344CB8AC3E}">
        <p14:creationId xmlns:p14="http://schemas.microsoft.com/office/powerpoint/2010/main" val="203329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Maxwell Architecture</a:t>
            </a:r>
          </a:p>
          <a:p>
            <a:pPr lvl="1"/>
            <a:r>
              <a:rPr lang="en-US" dirty="0" smtClean="0"/>
              <a:t>4 identical parts</a:t>
            </a:r>
          </a:p>
          <a:p>
            <a:pPr lvl="2"/>
            <a:r>
              <a:rPr lang="en-US" dirty="0" smtClean="0"/>
              <a:t>32 cores</a:t>
            </a:r>
          </a:p>
          <a:p>
            <a:pPr lvl="2"/>
            <a:r>
              <a:rPr lang="en-US" dirty="0" smtClean="0"/>
              <a:t>64 kB shared memory</a:t>
            </a:r>
          </a:p>
          <a:p>
            <a:pPr lvl="2"/>
            <a:r>
              <a:rPr lang="en-US" dirty="0" smtClean="0"/>
              <a:t>2 instruction schedulers</a:t>
            </a:r>
          </a:p>
          <a:p>
            <a:pPr lvl="1"/>
            <a:r>
              <a:rPr lang="en-US" dirty="0" smtClean="0"/>
              <a:t>CC 5.0</a:t>
            </a:r>
          </a:p>
          <a:p>
            <a:pPr lvl="1"/>
            <a:r>
              <a:rPr lang="en-US" dirty="0" smtClean="0"/>
              <a:t>SMM</a:t>
            </a:r>
          </a:p>
          <a:p>
            <a:pPr marL="630936" lvl="2" indent="0">
              <a:buNone/>
            </a:pPr>
            <a:r>
              <a:rPr lang="en-US" sz="1800" dirty="0" smtClean="0"/>
              <a:t>(Streaming Multiprocessor -</a:t>
            </a:r>
            <a:br>
              <a:rPr lang="en-US" sz="1800" dirty="0" smtClean="0"/>
            </a:br>
            <a:r>
              <a:rPr lang="en-US" sz="1800" dirty="0" smtClean="0"/>
              <a:t>Maxwell)</a:t>
            </a:r>
            <a:endParaRPr lang="cs-CZ" sz="1800" dirty="0"/>
          </a:p>
        </p:txBody>
      </p:sp>
      <p:sp>
        <p:nvSpPr>
          <p:cNvPr id="3" name="Zástupný symbol pro datum 2"/>
          <p:cNvSpPr>
            <a:spLocks noGrp="1"/>
          </p:cNvSpPr>
          <p:nvPr>
            <p:ph type="dt" sz="half" idx="10"/>
          </p:nvPr>
        </p:nvSpPr>
        <p:spPr/>
        <p:txBody>
          <a:bodyPr/>
          <a:lstStyle/>
          <a:p>
            <a:r>
              <a:rPr lang="en-US" smtClean="0"/>
              <a:t>26. 4. 2021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6</a:t>
            </a:fld>
            <a:endParaRPr lang="cs-CZ"/>
          </a:p>
        </p:txBody>
      </p:sp>
      <p:sp>
        <p:nvSpPr>
          <p:cNvPr id="6" name="Nadpis 5"/>
          <p:cNvSpPr>
            <a:spLocks noGrp="1"/>
          </p:cNvSpPr>
          <p:nvPr>
            <p:ph type="title"/>
          </p:nvPr>
        </p:nvSpPr>
        <p:spPr/>
        <p:txBody>
          <a:bodyPr/>
          <a:lstStyle/>
          <a:p>
            <a:r>
              <a:rPr lang="en-US" dirty="0" smtClean="0"/>
              <a:t>GPU Architecture</a:t>
            </a:r>
            <a:endParaRPr lang="cs-CZ" dirty="0"/>
          </a:p>
        </p:txBody>
      </p:sp>
      <p:pic>
        <p:nvPicPr>
          <p:cNvPr id="7" name="Picture 4" descr="http://images.anandtech.com/doci/7764/GeForce_GTX_750_Ti_SM_Diagram_FINA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64088" y="409446"/>
            <a:ext cx="3180115" cy="59832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44503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Volta SM</a:t>
            </a:r>
          </a:p>
          <a:p>
            <a:pPr marL="393192" lvl="1" indent="0">
              <a:buNone/>
            </a:pPr>
            <a:r>
              <a:rPr lang="en-US" dirty="0" smtClean="0"/>
              <a:t>7.x CC</a:t>
            </a:r>
          </a:p>
          <a:p>
            <a:pPr marL="393192" lvl="1" indent="0">
              <a:buNone/>
            </a:pPr>
            <a:r>
              <a:rPr lang="en-US" dirty="0" smtClean="0"/>
              <a:t>8x tensor core</a:t>
            </a:r>
          </a:p>
          <a:p>
            <a:pPr marL="393192" lvl="1" indent="0">
              <a:buNone/>
            </a:pPr>
            <a:r>
              <a:rPr lang="en-US" dirty="0" smtClean="0"/>
              <a:t>(64 FMA/clock each)</a:t>
            </a:r>
            <a:endParaRPr lang="en-US" dirty="0"/>
          </a:p>
        </p:txBody>
      </p:sp>
      <p:sp>
        <p:nvSpPr>
          <p:cNvPr id="3" name="Date Placeholder 2"/>
          <p:cNvSpPr>
            <a:spLocks noGrp="1"/>
          </p:cNvSpPr>
          <p:nvPr>
            <p:ph type="dt" sz="half" idx="10"/>
          </p:nvPr>
        </p:nvSpPr>
        <p:spPr/>
        <p:txBody>
          <a:bodyPr/>
          <a:lstStyle/>
          <a:p>
            <a:r>
              <a:rPr lang="en-US" smtClean="0"/>
              <a:t>26. 4. 2021</a:t>
            </a:r>
            <a:endParaRPr lang="cs-CZ"/>
          </a:p>
        </p:txBody>
      </p:sp>
      <p:sp>
        <p:nvSpPr>
          <p:cNvPr id="4" name="Footer Placeholder 3"/>
          <p:cNvSpPr>
            <a:spLocks noGrp="1"/>
          </p:cNvSpPr>
          <p:nvPr>
            <p:ph type="ftr" sz="quarter" idx="11"/>
          </p:nvPr>
        </p:nvSpPr>
        <p:spPr/>
        <p:txBody>
          <a:bodyPr/>
          <a:lstStyle/>
          <a:p>
            <a:r>
              <a:rPr lang="cs-CZ" smtClean="0"/>
              <a:t>by Martin Kruliš (v1.0)</a:t>
            </a:r>
            <a:endParaRPr lang="cs-CZ"/>
          </a:p>
        </p:txBody>
      </p:sp>
      <p:sp>
        <p:nvSpPr>
          <p:cNvPr id="5" name="Slide Number Placeholder 4"/>
          <p:cNvSpPr>
            <a:spLocks noGrp="1"/>
          </p:cNvSpPr>
          <p:nvPr>
            <p:ph type="sldNum" sz="quarter" idx="12"/>
          </p:nvPr>
        </p:nvSpPr>
        <p:spPr/>
        <p:txBody>
          <a:bodyPr/>
          <a:lstStyle/>
          <a:p>
            <a:fld id="{452BA717-4DED-4A38-BDE4-30D0F0A142DB}" type="slidenum">
              <a:rPr lang="cs-CZ" smtClean="0"/>
              <a:t>7</a:t>
            </a:fld>
            <a:endParaRPr lang="cs-CZ"/>
          </a:p>
        </p:txBody>
      </p:sp>
      <p:sp>
        <p:nvSpPr>
          <p:cNvPr id="6" name="Title 5"/>
          <p:cNvSpPr>
            <a:spLocks noGrp="1"/>
          </p:cNvSpPr>
          <p:nvPr>
            <p:ph type="title"/>
          </p:nvPr>
        </p:nvSpPr>
        <p:spPr/>
        <p:txBody>
          <a:bodyPr/>
          <a:lstStyle/>
          <a:p>
            <a:r>
              <a:rPr lang="en-US" dirty="0" smtClean="0"/>
              <a:t>GPU Arch.</a:t>
            </a:r>
            <a:endParaRPr lang="en-US" dirty="0"/>
          </a:p>
        </p:txBody>
      </p:sp>
      <p:pic>
        <p:nvPicPr>
          <p:cNvPr id="10" name="Picture 9"/>
          <p:cNvPicPr>
            <a:picLocks noChangeAspect="1"/>
          </p:cNvPicPr>
          <p:nvPr/>
        </p:nvPicPr>
        <p:blipFill>
          <a:blip r:embed="rId2"/>
          <a:stretch>
            <a:fillRect/>
          </a:stretch>
        </p:blipFill>
        <p:spPr>
          <a:xfrm>
            <a:off x="4042077" y="332656"/>
            <a:ext cx="4642582" cy="6168028"/>
          </a:xfrm>
          <a:prstGeom prst="rect">
            <a:avLst/>
          </a:prstGeom>
        </p:spPr>
      </p:pic>
    </p:spTree>
    <p:extLst>
      <p:ext uri="{BB962C8B-B14F-4D97-AF65-F5344CB8AC3E}">
        <p14:creationId xmlns:p14="http://schemas.microsoft.com/office/powerpoint/2010/main" val="3406845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Data Parallelism</a:t>
            </a:r>
          </a:p>
          <a:p>
            <a:pPr lvl="1"/>
            <a:r>
              <a:rPr lang="en-US" dirty="0" smtClean="0"/>
              <a:t>Many data elements are processed concurrently by the same routine</a:t>
            </a:r>
          </a:p>
          <a:p>
            <a:pPr lvl="1"/>
            <a:r>
              <a:rPr lang="en-US" dirty="0" smtClean="0"/>
              <a:t>GPUs are designed under this particular paradigm</a:t>
            </a:r>
          </a:p>
          <a:p>
            <a:pPr lvl="2"/>
            <a:r>
              <a:rPr lang="en-US" dirty="0" smtClean="0"/>
              <a:t>Also have limited ways to express task parallelism</a:t>
            </a:r>
          </a:p>
          <a:p>
            <a:pPr lvl="3"/>
            <a:endParaRPr lang="en-US" dirty="0"/>
          </a:p>
          <a:p>
            <a:r>
              <a:rPr lang="en-US" dirty="0" smtClean="0"/>
              <a:t>Threading Execution Model</a:t>
            </a:r>
          </a:p>
          <a:p>
            <a:pPr lvl="1"/>
            <a:r>
              <a:rPr lang="en-US" dirty="0" smtClean="0"/>
              <a:t>One function (kernel) is executed in many threads</a:t>
            </a:r>
          </a:p>
          <a:p>
            <a:pPr lvl="2"/>
            <a:r>
              <a:rPr lang="en-US" dirty="0" smtClean="0"/>
              <a:t>Much more lightweight than the CPU threads</a:t>
            </a:r>
            <a:endParaRPr lang="en-US" dirty="0"/>
          </a:p>
          <a:p>
            <a:pPr lvl="1"/>
            <a:r>
              <a:rPr lang="en-US" dirty="0" smtClean="0"/>
              <a:t>Threads are grouped into blocks (work groups) of the same size</a:t>
            </a:r>
          </a:p>
        </p:txBody>
      </p:sp>
      <p:sp>
        <p:nvSpPr>
          <p:cNvPr id="3" name="Zástupný symbol pro datum 2"/>
          <p:cNvSpPr>
            <a:spLocks noGrp="1"/>
          </p:cNvSpPr>
          <p:nvPr>
            <p:ph type="dt" sz="half" idx="10"/>
          </p:nvPr>
        </p:nvSpPr>
        <p:spPr/>
        <p:txBody>
          <a:bodyPr/>
          <a:lstStyle/>
          <a:p>
            <a:r>
              <a:rPr lang="en-US" smtClean="0"/>
              <a:t>26. 4. 2021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8</a:t>
            </a:fld>
            <a:endParaRPr lang="cs-CZ"/>
          </a:p>
        </p:txBody>
      </p:sp>
      <p:sp>
        <p:nvSpPr>
          <p:cNvPr id="6" name="Nadpis 5"/>
          <p:cNvSpPr>
            <a:spLocks noGrp="1"/>
          </p:cNvSpPr>
          <p:nvPr>
            <p:ph type="title"/>
          </p:nvPr>
        </p:nvSpPr>
        <p:spPr/>
        <p:txBody>
          <a:bodyPr/>
          <a:lstStyle/>
          <a:p>
            <a:r>
              <a:rPr lang="en-US" dirty="0" smtClean="0"/>
              <a:t>GPU Execution Model</a:t>
            </a:r>
            <a:endParaRPr lang="cs-CZ" dirty="0"/>
          </a:p>
        </p:txBody>
      </p:sp>
    </p:spTree>
    <p:extLst>
      <p:ext uri="{BB962C8B-B14F-4D97-AF65-F5344CB8AC3E}">
        <p14:creationId xmlns:p14="http://schemas.microsoft.com/office/powerpoint/2010/main" val="34643283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a:t>Single Instruction Multiple Threads</a:t>
            </a:r>
          </a:p>
          <a:p>
            <a:pPr lvl="1"/>
            <a:r>
              <a:rPr lang="en-US" dirty="0"/>
              <a:t>All cores are executing the same instruction</a:t>
            </a:r>
          </a:p>
          <a:p>
            <a:pPr lvl="1"/>
            <a:r>
              <a:rPr lang="en-US" dirty="0"/>
              <a:t>Each core has its own set of registers</a:t>
            </a:r>
            <a:endParaRPr lang="cs-CZ" dirty="0"/>
          </a:p>
          <a:p>
            <a:endParaRPr lang="cs-CZ" dirty="0"/>
          </a:p>
        </p:txBody>
      </p:sp>
      <p:sp>
        <p:nvSpPr>
          <p:cNvPr id="3" name="Zástupný symbol pro datum 2"/>
          <p:cNvSpPr>
            <a:spLocks noGrp="1"/>
          </p:cNvSpPr>
          <p:nvPr>
            <p:ph type="dt" sz="half" idx="10"/>
          </p:nvPr>
        </p:nvSpPr>
        <p:spPr/>
        <p:txBody>
          <a:bodyPr/>
          <a:lstStyle/>
          <a:p>
            <a:r>
              <a:rPr lang="en-US" smtClean="0"/>
              <a:t>26. 4. 2021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9</a:t>
            </a:fld>
            <a:endParaRPr lang="cs-CZ"/>
          </a:p>
        </p:txBody>
      </p:sp>
      <p:sp>
        <p:nvSpPr>
          <p:cNvPr id="6" name="Nadpis 5"/>
          <p:cNvSpPr>
            <a:spLocks noGrp="1"/>
          </p:cNvSpPr>
          <p:nvPr>
            <p:ph type="title"/>
          </p:nvPr>
        </p:nvSpPr>
        <p:spPr/>
        <p:txBody>
          <a:bodyPr/>
          <a:lstStyle/>
          <a:p>
            <a:r>
              <a:rPr lang="en-US" dirty="0" smtClean="0"/>
              <a:t>SIMT Execution</a:t>
            </a:r>
            <a:endParaRPr lang="cs-CZ" dirty="0"/>
          </a:p>
        </p:txBody>
      </p:sp>
      <p:grpSp>
        <p:nvGrpSpPr>
          <p:cNvPr id="7" name="Skupina 6"/>
          <p:cNvGrpSpPr/>
          <p:nvPr/>
        </p:nvGrpSpPr>
        <p:grpSpPr>
          <a:xfrm>
            <a:off x="1393161" y="3068960"/>
            <a:ext cx="6336704" cy="2660897"/>
            <a:chOff x="1475656" y="3400449"/>
            <a:chExt cx="6336704" cy="2660897"/>
          </a:xfrm>
          <a:effectLst>
            <a:reflection blurRad="6350" stA="20000" endPos="15000" dist="50800" dir="5400000" sy="-100000" algn="bl" rotWithShape="0"/>
          </a:effectLst>
        </p:grpSpPr>
        <p:grpSp>
          <p:nvGrpSpPr>
            <p:cNvPr id="8" name="Skupina 7"/>
            <p:cNvGrpSpPr/>
            <p:nvPr/>
          </p:nvGrpSpPr>
          <p:grpSpPr>
            <a:xfrm>
              <a:off x="1475656" y="4365104"/>
              <a:ext cx="6336704" cy="1696242"/>
              <a:chOff x="1475656" y="4365104"/>
              <a:chExt cx="6336704" cy="1696242"/>
            </a:xfrm>
          </p:grpSpPr>
          <p:grpSp>
            <p:nvGrpSpPr>
              <p:cNvPr id="16" name="Skupina 15"/>
              <p:cNvGrpSpPr/>
              <p:nvPr/>
            </p:nvGrpSpPr>
            <p:grpSpPr>
              <a:xfrm>
                <a:off x="1475656" y="4365104"/>
                <a:ext cx="6336704" cy="943840"/>
                <a:chOff x="1619672" y="4509120"/>
                <a:chExt cx="6336704" cy="943840"/>
              </a:xfrm>
            </p:grpSpPr>
            <p:pic>
              <p:nvPicPr>
                <p:cNvPr id="29" name="Obrázek 2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672" y="4509120"/>
                  <a:ext cx="936104" cy="943840"/>
                </a:xfrm>
                <a:prstGeom prst="rect">
                  <a:avLst/>
                </a:prstGeom>
              </p:spPr>
            </p:pic>
            <p:pic>
              <p:nvPicPr>
                <p:cNvPr id="30" name="Obrázek 2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9792" y="4509120"/>
                  <a:ext cx="936104" cy="943840"/>
                </a:xfrm>
                <a:prstGeom prst="rect">
                  <a:avLst/>
                </a:prstGeom>
              </p:spPr>
            </p:pic>
            <p:pic>
              <p:nvPicPr>
                <p:cNvPr id="31" name="Obrázek 3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9912" y="4509120"/>
                  <a:ext cx="936104" cy="943840"/>
                </a:xfrm>
                <a:prstGeom prst="rect">
                  <a:avLst/>
                </a:prstGeom>
              </p:spPr>
            </p:pic>
            <p:pic>
              <p:nvPicPr>
                <p:cNvPr id="32" name="Obrázek 3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0032" y="4509120"/>
                  <a:ext cx="936104" cy="943840"/>
                </a:xfrm>
                <a:prstGeom prst="rect">
                  <a:avLst/>
                </a:prstGeom>
              </p:spPr>
            </p:pic>
            <p:pic>
              <p:nvPicPr>
                <p:cNvPr id="33" name="Obrázek 3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152" y="4509120"/>
                  <a:ext cx="936104" cy="943840"/>
                </a:xfrm>
                <a:prstGeom prst="rect">
                  <a:avLst/>
                </a:prstGeom>
              </p:spPr>
            </p:pic>
            <p:pic>
              <p:nvPicPr>
                <p:cNvPr id="34" name="Obrázek 3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0272" y="4509120"/>
                  <a:ext cx="936104" cy="943840"/>
                </a:xfrm>
                <a:prstGeom prst="rect">
                  <a:avLst/>
                </a:prstGeom>
              </p:spPr>
            </p:pic>
          </p:grpSp>
          <p:sp>
            <p:nvSpPr>
              <p:cNvPr id="17" name="Plechovka 16"/>
              <p:cNvSpPr/>
              <p:nvPr/>
            </p:nvSpPr>
            <p:spPr>
              <a:xfrm>
                <a:off x="1583668" y="5661247"/>
                <a:ext cx="720080" cy="400099"/>
              </a:xfrm>
              <a:prstGeom prst="can">
                <a:avLst/>
              </a:prstGeom>
            </p:spPr>
            <p:style>
              <a:lnRef idx="1">
                <a:schemeClr val="accent3"/>
              </a:lnRef>
              <a:fillRef idx="2">
                <a:schemeClr val="accent3"/>
              </a:fillRef>
              <a:effectRef idx="1">
                <a:schemeClr val="accent3"/>
              </a:effectRef>
              <a:fontRef idx="minor">
                <a:schemeClr val="dk1"/>
              </a:fontRef>
            </p:style>
            <p:txBody>
              <a:bodyPr rtlCol="0" anchor="b" anchorCtr="0"/>
              <a:lstStyle/>
              <a:p>
                <a:pPr algn="ctr"/>
                <a:r>
                  <a:rPr lang="en-US" sz="900" dirty="0" smtClean="0"/>
                  <a:t>registers</a:t>
                </a:r>
                <a:endParaRPr lang="cs-CZ" sz="900" dirty="0"/>
              </a:p>
            </p:txBody>
          </p:sp>
          <p:sp>
            <p:nvSpPr>
              <p:cNvPr id="18" name="Plechovka 17"/>
              <p:cNvSpPr/>
              <p:nvPr/>
            </p:nvSpPr>
            <p:spPr>
              <a:xfrm>
                <a:off x="2663788" y="5661246"/>
                <a:ext cx="720080" cy="400099"/>
              </a:xfrm>
              <a:prstGeom prst="can">
                <a:avLst/>
              </a:prstGeom>
            </p:spPr>
            <p:style>
              <a:lnRef idx="1">
                <a:schemeClr val="accent3"/>
              </a:lnRef>
              <a:fillRef idx="2">
                <a:schemeClr val="accent3"/>
              </a:fillRef>
              <a:effectRef idx="1">
                <a:schemeClr val="accent3"/>
              </a:effectRef>
              <a:fontRef idx="minor">
                <a:schemeClr val="dk1"/>
              </a:fontRef>
            </p:style>
            <p:txBody>
              <a:bodyPr rtlCol="0" anchor="b" anchorCtr="0"/>
              <a:lstStyle/>
              <a:p>
                <a:pPr algn="ctr"/>
                <a:r>
                  <a:rPr lang="en-US" sz="900" dirty="0" smtClean="0"/>
                  <a:t>registers</a:t>
                </a:r>
                <a:endParaRPr lang="cs-CZ" sz="900" dirty="0"/>
              </a:p>
            </p:txBody>
          </p:sp>
          <p:sp>
            <p:nvSpPr>
              <p:cNvPr id="19" name="Plechovka 18"/>
              <p:cNvSpPr/>
              <p:nvPr/>
            </p:nvSpPr>
            <p:spPr>
              <a:xfrm>
                <a:off x="3743908" y="5661247"/>
                <a:ext cx="720080" cy="400099"/>
              </a:xfrm>
              <a:prstGeom prst="can">
                <a:avLst/>
              </a:prstGeom>
            </p:spPr>
            <p:style>
              <a:lnRef idx="1">
                <a:schemeClr val="accent3"/>
              </a:lnRef>
              <a:fillRef idx="2">
                <a:schemeClr val="accent3"/>
              </a:fillRef>
              <a:effectRef idx="1">
                <a:schemeClr val="accent3"/>
              </a:effectRef>
              <a:fontRef idx="minor">
                <a:schemeClr val="dk1"/>
              </a:fontRef>
            </p:style>
            <p:txBody>
              <a:bodyPr rtlCol="0" anchor="b" anchorCtr="0"/>
              <a:lstStyle/>
              <a:p>
                <a:pPr algn="ctr"/>
                <a:r>
                  <a:rPr lang="en-US" sz="900" dirty="0" smtClean="0"/>
                  <a:t>registers</a:t>
                </a:r>
                <a:endParaRPr lang="cs-CZ" sz="900" dirty="0"/>
              </a:p>
            </p:txBody>
          </p:sp>
          <p:sp>
            <p:nvSpPr>
              <p:cNvPr id="20" name="Plechovka 19"/>
              <p:cNvSpPr/>
              <p:nvPr/>
            </p:nvSpPr>
            <p:spPr>
              <a:xfrm>
                <a:off x="4824028" y="5661245"/>
                <a:ext cx="720080" cy="400099"/>
              </a:xfrm>
              <a:prstGeom prst="can">
                <a:avLst/>
              </a:prstGeom>
            </p:spPr>
            <p:style>
              <a:lnRef idx="1">
                <a:schemeClr val="accent3"/>
              </a:lnRef>
              <a:fillRef idx="2">
                <a:schemeClr val="accent3"/>
              </a:fillRef>
              <a:effectRef idx="1">
                <a:schemeClr val="accent3"/>
              </a:effectRef>
              <a:fontRef idx="minor">
                <a:schemeClr val="dk1"/>
              </a:fontRef>
            </p:style>
            <p:txBody>
              <a:bodyPr rtlCol="0" anchor="b" anchorCtr="0"/>
              <a:lstStyle/>
              <a:p>
                <a:pPr algn="ctr"/>
                <a:r>
                  <a:rPr lang="en-US" sz="900" dirty="0" smtClean="0"/>
                  <a:t>registers</a:t>
                </a:r>
                <a:endParaRPr lang="cs-CZ" sz="900" dirty="0"/>
              </a:p>
            </p:txBody>
          </p:sp>
          <p:sp>
            <p:nvSpPr>
              <p:cNvPr id="21" name="Plechovka 20"/>
              <p:cNvSpPr/>
              <p:nvPr/>
            </p:nvSpPr>
            <p:spPr>
              <a:xfrm>
                <a:off x="5904148" y="5661244"/>
                <a:ext cx="720080" cy="400099"/>
              </a:xfrm>
              <a:prstGeom prst="can">
                <a:avLst/>
              </a:prstGeom>
            </p:spPr>
            <p:style>
              <a:lnRef idx="1">
                <a:schemeClr val="accent3"/>
              </a:lnRef>
              <a:fillRef idx="2">
                <a:schemeClr val="accent3"/>
              </a:fillRef>
              <a:effectRef idx="1">
                <a:schemeClr val="accent3"/>
              </a:effectRef>
              <a:fontRef idx="minor">
                <a:schemeClr val="dk1"/>
              </a:fontRef>
            </p:style>
            <p:txBody>
              <a:bodyPr rtlCol="0" anchor="b" anchorCtr="0"/>
              <a:lstStyle/>
              <a:p>
                <a:pPr algn="ctr"/>
                <a:r>
                  <a:rPr lang="en-US" sz="900" dirty="0" smtClean="0"/>
                  <a:t>registers</a:t>
                </a:r>
                <a:endParaRPr lang="cs-CZ" sz="900" dirty="0"/>
              </a:p>
            </p:txBody>
          </p:sp>
          <p:sp>
            <p:nvSpPr>
              <p:cNvPr id="22" name="Plechovka 21"/>
              <p:cNvSpPr/>
              <p:nvPr/>
            </p:nvSpPr>
            <p:spPr>
              <a:xfrm>
                <a:off x="6984268" y="5661247"/>
                <a:ext cx="720080" cy="400099"/>
              </a:xfrm>
              <a:prstGeom prst="can">
                <a:avLst/>
              </a:prstGeom>
            </p:spPr>
            <p:style>
              <a:lnRef idx="1">
                <a:schemeClr val="accent3"/>
              </a:lnRef>
              <a:fillRef idx="2">
                <a:schemeClr val="accent3"/>
              </a:fillRef>
              <a:effectRef idx="1">
                <a:schemeClr val="accent3"/>
              </a:effectRef>
              <a:fontRef idx="minor">
                <a:schemeClr val="dk1"/>
              </a:fontRef>
            </p:style>
            <p:txBody>
              <a:bodyPr rtlCol="0" anchor="b" anchorCtr="0"/>
              <a:lstStyle/>
              <a:p>
                <a:pPr algn="ctr"/>
                <a:r>
                  <a:rPr lang="en-US" sz="900" dirty="0" smtClean="0"/>
                  <a:t>registers</a:t>
                </a:r>
                <a:endParaRPr lang="cs-CZ" sz="900" dirty="0"/>
              </a:p>
            </p:txBody>
          </p:sp>
          <p:sp>
            <p:nvSpPr>
              <p:cNvPr id="23" name="Obousměrná svislá šipka 22"/>
              <p:cNvSpPr/>
              <p:nvPr/>
            </p:nvSpPr>
            <p:spPr>
              <a:xfrm>
                <a:off x="1871700" y="5355281"/>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 name="Obousměrná svislá šipka 23"/>
              <p:cNvSpPr/>
              <p:nvPr/>
            </p:nvSpPr>
            <p:spPr>
              <a:xfrm>
                <a:off x="2951820" y="5355281"/>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Obousměrná svislá šipka 24"/>
              <p:cNvSpPr/>
              <p:nvPr/>
            </p:nvSpPr>
            <p:spPr>
              <a:xfrm>
                <a:off x="4031940" y="5355280"/>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Obousměrná svislá šipka 25"/>
              <p:cNvSpPr/>
              <p:nvPr/>
            </p:nvSpPr>
            <p:spPr>
              <a:xfrm>
                <a:off x="5112060" y="5355281"/>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 name="Obousměrná svislá šipka 26"/>
              <p:cNvSpPr/>
              <p:nvPr/>
            </p:nvSpPr>
            <p:spPr>
              <a:xfrm>
                <a:off x="6192180" y="5355281"/>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Obousměrná svislá šipka 27"/>
              <p:cNvSpPr/>
              <p:nvPr/>
            </p:nvSpPr>
            <p:spPr>
              <a:xfrm>
                <a:off x="7272300" y="5355279"/>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
          <p:nvSpPr>
            <p:cNvPr id="9" name="Obdélník se zakulaceným příčným rohem 8"/>
            <p:cNvSpPr/>
            <p:nvPr/>
          </p:nvSpPr>
          <p:spPr>
            <a:xfrm>
              <a:off x="1475656" y="3400449"/>
              <a:ext cx="6336704" cy="576064"/>
            </a:xfrm>
            <a:prstGeom prst="round2DiagRect">
              <a:avLst/>
            </a:prstGeom>
            <a:gradFill flip="none" rotWithShape="1">
              <a:gsLst>
                <a:gs pos="0">
                  <a:srgbClr val="934757"/>
                </a:gs>
                <a:gs pos="100000">
                  <a:schemeClr val="accent6">
                    <a:lumMod val="60000"/>
                    <a:lumOff val="40000"/>
                  </a:schemeClr>
                </a:gs>
              </a:gsLst>
              <a:lin ang="16200000" scaled="1"/>
              <a:tileRect/>
            </a:gradFill>
            <a:ln w="28575"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Instruction Decoder and Warp Scheduler</a:t>
              </a:r>
              <a:endParaRPr lang="cs-CZ" dirty="0"/>
            </a:p>
          </p:txBody>
        </p:sp>
        <p:sp>
          <p:nvSpPr>
            <p:cNvPr id="10" name="Obousměrná svislá šipka 9"/>
            <p:cNvSpPr/>
            <p:nvPr/>
          </p:nvSpPr>
          <p:spPr>
            <a:xfrm>
              <a:off x="1871700" y="4077072"/>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Obousměrná svislá šipka 10"/>
            <p:cNvSpPr/>
            <p:nvPr/>
          </p:nvSpPr>
          <p:spPr>
            <a:xfrm>
              <a:off x="2951820" y="4077072"/>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Obousměrná svislá šipka 11"/>
            <p:cNvSpPr/>
            <p:nvPr/>
          </p:nvSpPr>
          <p:spPr>
            <a:xfrm>
              <a:off x="4031940" y="4077072"/>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Obousměrná svislá šipka 12"/>
            <p:cNvSpPr/>
            <p:nvPr/>
          </p:nvSpPr>
          <p:spPr>
            <a:xfrm>
              <a:off x="5112060" y="4077071"/>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ousměrná svislá šipka 13"/>
            <p:cNvSpPr/>
            <p:nvPr/>
          </p:nvSpPr>
          <p:spPr>
            <a:xfrm>
              <a:off x="6192180" y="4077070"/>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Obousměrná svislá šipka 14"/>
            <p:cNvSpPr/>
            <p:nvPr/>
          </p:nvSpPr>
          <p:spPr>
            <a:xfrm>
              <a:off x="7272300" y="4077069"/>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Tree>
    <p:extLst>
      <p:ext uri="{BB962C8B-B14F-4D97-AF65-F5344CB8AC3E}">
        <p14:creationId xmlns:p14="http://schemas.microsoft.com/office/powerpoint/2010/main" val="2280069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luk">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7735</TotalTime>
  <Words>1592</Words>
  <Application>Microsoft Office PowerPoint</Application>
  <PresentationFormat>On-screen Show (4:3)</PresentationFormat>
  <Paragraphs>347</Paragraphs>
  <Slides>24</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Calibri</vt:lpstr>
      <vt:lpstr>Courier New</vt:lpstr>
      <vt:lpstr>Lucida Sans Unicode</vt:lpstr>
      <vt:lpstr>Verdana</vt:lpstr>
      <vt:lpstr>Wingdings 2</vt:lpstr>
      <vt:lpstr>Wingdings 3</vt:lpstr>
      <vt:lpstr>Shluk</vt:lpstr>
      <vt:lpstr>CUDA Introduction</vt:lpstr>
      <vt:lpstr>History</vt:lpstr>
      <vt:lpstr>History</vt:lpstr>
      <vt:lpstr>GPU in comparison with CPU</vt:lpstr>
      <vt:lpstr>GPU Architecture</vt:lpstr>
      <vt:lpstr>GPU Architecture</vt:lpstr>
      <vt:lpstr>GPU Arch.</vt:lpstr>
      <vt:lpstr>GPU Execution Model</vt:lpstr>
      <vt:lpstr>SIMT Execution</vt:lpstr>
      <vt:lpstr>SIMT vs. SIMD</vt:lpstr>
      <vt:lpstr>Thread-Core Mapping</vt:lpstr>
      <vt:lpstr>CUDA</vt:lpstr>
      <vt:lpstr>Device Detection</vt:lpstr>
      <vt:lpstr>Device Features</vt:lpstr>
      <vt:lpstr>Kernel Execution</vt:lpstr>
      <vt:lpstr>Kernel Execution</vt:lpstr>
      <vt:lpstr>Kernel Execution</vt:lpstr>
      <vt:lpstr>GPU Memory</vt:lpstr>
      <vt:lpstr>Memory Allocation</vt:lpstr>
      <vt:lpstr>Code Example</vt:lpstr>
      <vt:lpstr>Few More Things…</vt:lpstr>
      <vt:lpstr>Compilation</vt:lpstr>
      <vt:lpstr>NVIDIA Tools</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Beaver</dc:creator>
  <cp:lastModifiedBy>krulis</cp:lastModifiedBy>
  <cp:revision>472</cp:revision>
  <dcterms:created xsi:type="dcterms:W3CDTF">2011-06-05T13:18:40Z</dcterms:created>
  <dcterms:modified xsi:type="dcterms:W3CDTF">2021-04-23T14:19:31Z</dcterms:modified>
</cp:coreProperties>
</file>