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76" r:id="rId2"/>
    <p:sldId id="273" r:id="rId3"/>
    <p:sldId id="274" r:id="rId4"/>
    <p:sldId id="275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205" autoAdjust="0"/>
    <p:restoredTop sz="94660"/>
  </p:normalViewPr>
  <p:slideViewPr>
    <p:cSldViewPr>
      <p:cViewPr varScale="1">
        <p:scale>
          <a:sx n="168" d="100"/>
          <a:sy n="168" d="100"/>
        </p:scale>
        <p:origin x="125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104" d="100"/>
          <a:sy n="104" d="100"/>
        </p:scale>
        <p:origin x="3480" y="114"/>
      </p:cViewPr>
      <p:guideLst/>
    </p:cSldViewPr>
  </p:notesViewPr>
  <p:gridSpacing cx="90001" cy="90001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A34FAD-59B0-4BA4-8177-B4A69B88E669}" type="datetimeFigureOut">
              <a:rPr lang="en-US" smtClean="0"/>
              <a:t>2022-01-04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49CB1A-010A-479B-B423-AC068FC07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850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7D2FA3-9092-42B8-A084-0247DD50726A}" type="datetimeFigureOut">
              <a:rPr lang="en-US" smtClean="0"/>
              <a:t>2022-01-04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6E58E3-CAE7-4FE6-B193-1993E838C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950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5195" y="1122363"/>
            <a:ext cx="9149195" cy="2387600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2022-01-04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904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2022-01-04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168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2022-01-04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392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 defTabSz="360000">
              <a:lnSpc>
                <a:spcPct val="100000"/>
              </a:lnSpc>
              <a:spcBef>
                <a:spcPts val="0"/>
              </a:spcBef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2022-01-04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846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5195" y="1709739"/>
            <a:ext cx="9149195" cy="2852737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2022-01-04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350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950" y="458967"/>
            <a:ext cx="4442900" cy="594006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458967"/>
            <a:ext cx="4442900" cy="594006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2022-01-04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216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36896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50" y="458967"/>
            <a:ext cx="4426232" cy="36000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50" y="818971"/>
            <a:ext cx="4426232" cy="5580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458967"/>
            <a:ext cx="4442900" cy="36000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818971"/>
            <a:ext cx="4442900" cy="5580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2022-01-04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87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2022-01-04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163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2022-01-04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63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68966"/>
          </a:xfrm>
        </p:spPr>
        <p:txBody>
          <a:bodyPr anchor="b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0" y="458967"/>
            <a:ext cx="5184659" cy="594006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950" y="458967"/>
            <a:ext cx="3507069" cy="594006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2022-01-04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5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63539"/>
          </a:xfrm>
        </p:spPr>
        <p:txBody>
          <a:bodyPr anchor="b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0" y="457382"/>
            <a:ext cx="5184659" cy="594165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950" y="458967"/>
            <a:ext cx="3507069" cy="594006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2022-01-04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761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36896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50" y="458967"/>
            <a:ext cx="9000100" cy="59400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-5195" y="6492875"/>
            <a:ext cx="977155" cy="3651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/>
          <a:lstStyle>
            <a:lvl1pPr algn="l">
              <a:defRPr sz="1200"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fld id="{AC26B916-54DC-4D54-824A-F020DB5C5E41}" type="datetimeFigureOut">
              <a:rPr lang="en-US" smtClean="0"/>
              <a:pPr/>
              <a:t>2022-01-04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71960" y="6492875"/>
            <a:ext cx="7200080" cy="3651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NPRG041 - Programming in C++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2040" y="6492875"/>
            <a:ext cx="971960" cy="3651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40B4D5C6-CE1F-4C1B-8A5B-54FC8F45EF7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489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kern="1200">
          <a:solidFill>
            <a:schemeClr val="bg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accent3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0" indent="0" algn="l" defTabSz="3600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None/>
        <a:defRPr sz="1600" kern="1200">
          <a:solidFill>
            <a:schemeClr val="accent3"/>
          </a:solidFill>
          <a:latin typeface="Consolas" panose="020B0609020204030204" pitchFamily="49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std</a:t>
            </a:r>
            <a:r>
              <a:rPr lang="en-US" dirty="0"/>
              <a:t>::variant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6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std::variant</a:t>
            </a:r>
            <a:endParaRPr lang="cs-CZ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71438" y="458788"/>
            <a:ext cx="9001125" cy="5940425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err="1"/>
              <a:t>std</a:t>
            </a:r>
            <a:r>
              <a:rPr lang="en-US" b="1" dirty="0"/>
              <a:t>::variant </a:t>
            </a:r>
            <a:r>
              <a:rPr lang="en-US" dirty="0"/>
              <a:t>- a polymorphic type containing one of a fixed set of types</a:t>
            </a:r>
          </a:p>
          <a:p>
            <a:pPr lvl="2"/>
            <a:r>
              <a:rPr lang="en-US" dirty="0"/>
              <a:t>Safe replacement of C unions</a:t>
            </a:r>
          </a:p>
          <a:p>
            <a:pPr lvl="1"/>
            <a:r>
              <a:rPr lang="en-US" dirty="0"/>
              <a:t>plus a data element to remember which type it is</a:t>
            </a:r>
          </a:p>
          <a:p>
            <a:pPr lvl="4"/>
            <a:r>
              <a:rPr lang="en-US" dirty="0"/>
              <a:t>using VT =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>
                <a:solidFill>
                  <a:schemeClr val="accent1"/>
                </a:solidFill>
              </a:rPr>
              <a:t>variant</a:t>
            </a:r>
            <a:r>
              <a:rPr lang="en-US" dirty="0"/>
              <a:t>&lt; T0, T1, T2&gt;;</a:t>
            </a:r>
          </a:p>
          <a:p>
            <a:pPr lvl="1"/>
            <a:r>
              <a:rPr lang="en-US" dirty="0"/>
              <a:t>More space-effective than a pointer to a dynamically-allocated object with inheritance</a:t>
            </a:r>
          </a:p>
          <a:p>
            <a:pPr lvl="2"/>
            <a:r>
              <a:rPr lang="en-US" dirty="0"/>
              <a:t>If the types are of similar sizes</a:t>
            </a:r>
          </a:p>
          <a:p>
            <a:pPr lvl="2"/>
            <a:r>
              <a:rPr lang="en-US" dirty="0"/>
              <a:t>But not extensible</a:t>
            </a:r>
          </a:p>
          <a:p>
            <a:pPr lvl="1"/>
            <a:r>
              <a:rPr lang="en-US" dirty="0"/>
              <a:t>There is no common interface (base class) required in the types</a:t>
            </a:r>
          </a:p>
          <a:p>
            <a:pPr lvl="1"/>
            <a:r>
              <a:rPr lang="en-US" dirty="0"/>
              <a:t>Allows assignment from any of the types</a:t>
            </a:r>
          </a:p>
          <a:p>
            <a:pPr lvl="4"/>
            <a:r>
              <a:rPr lang="en-US" dirty="0"/>
              <a:t>T0 v0 = /*...*/;</a:t>
            </a:r>
          </a:p>
          <a:p>
            <a:pPr lvl="4"/>
            <a:r>
              <a:rPr lang="en-US" dirty="0"/>
              <a:t>VT a = v0;</a:t>
            </a:r>
          </a:p>
          <a:p>
            <a:pPr lvl="4"/>
            <a:r>
              <a:rPr lang="en-US" dirty="0"/>
              <a:t>VT b(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>
                <a:solidFill>
                  <a:schemeClr val="accent1"/>
                </a:solidFill>
              </a:rPr>
              <a:t>in_place_type</a:t>
            </a:r>
            <a:r>
              <a:rPr lang="en-US" dirty="0"/>
              <a:t>&lt;T1&gt;, /*...*/);	// calls T1::T1(/*...*/)</a:t>
            </a:r>
          </a:p>
          <a:p>
            <a:pPr lvl="4"/>
            <a:r>
              <a:rPr lang="en-US" dirty="0"/>
              <a:t>VT c(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>
                <a:solidFill>
                  <a:schemeClr val="accent1"/>
                </a:solidFill>
              </a:rPr>
              <a:t>in_place_index</a:t>
            </a:r>
            <a:r>
              <a:rPr lang="en-US" dirty="0"/>
              <a:t>&lt;2&gt;, /*...*/); 	// calls T2::T2(/*...*/)</a:t>
            </a:r>
          </a:p>
          <a:p>
            <a:pPr lvl="4"/>
            <a:r>
              <a:rPr lang="en-US" dirty="0"/>
              <a:t>b = v0;					// calls T1::~T1(), T0::T0(v0)</a:t>
            </a:r>
          </a:p>
          <a:p>
            <a:pPr lvl="4"/>
            <a:r>
              <a:rPr lang="en-US" dirty="0" err="1"/>
              <a:t>c.</a:t>
            </a:r>
            <a:r>
              <a:rPr lang="en-US" dirty="0" err="1">
                <a:solidFill>
                  <a:schemeClr val="accent1"/>
                </a:solidFill>
              </a:rPr>
              <a:t>emplace</a:t>
            </a:r>
            <a:r>
              <a:rPr lang="en-US" dirty="0"/>
              <a:t>&lt;T1&gt;(/*...*/);	// calls T2::~T2(), T1::T1(/*...*/)</a:t>
            </a:r>
          </a:p>
          <a:p>
            <a:pPr lvl="4"/>
            <a:r>
              <a:rPr lang="en-US" dirty="0" err="1"/>
              <a:t>a.</a:t>
            </a:r>
            <a:r>
              <a:rPr lang="en-US" dirty="0" err="1">
                <a:solidFill>
                  <a:schemeClr val="accent1"/>
                </a:solidFill>
              </a:rPr>
              <a:t>emplace</a:t>
            </a:r>
            <a:r>
              <a:rPr lang="en-US" dirty="0"/>
              <a:t>&lt;2&gt;(/*...*/);	// calls T0::~T0(), T2::T2(/*...*/)</a:t>
            </a:r>
          </a:p>
          <a:p>
            <a:pPr lvl="1"/>
            <a:r>
              <a:rPr lang="en-US" dirty="0"/>
              <a:t>Access to the contained data:</a:t>
            </a:r>
          </a:p>
          <a:p>
            <a:pPr lvl="4"/>
            <a:r>
              <a:rPr lang="en-US" dirty="0"/>
              <a:t>void action( VT &amp; </a:t>
            </a:r>
            <a:r>
              <a:rPr lang="en-US" dirty="0" err="1"/>
              <a:t>vo</a:t>
            </a:r>
            <a:r>
              <a:rPr lang="en-US" dirty="0"/>
              <a:t>)</a:t>
            </a:r>
          </a:p>
          <a:p>
            <a:pPr lvl="4"/>
            <a:r>
              <a:rPr lang="en-US" dirty="0"/>
              <a:t>{</a:t>
            </a:r>
          </a:p>
          <a:p>
            <a:pPr lvl="4"/>
            <a:r>
              <a:rPr lang="en-US" dirty="0"/>
              <a:t>  switch ( </a:t>
            </a:r>
            <a:r>
              <a:rPr lang="en-US" dirty="0" err="1"/>
              <a:t>vo.index</a:t>
            </a:r>
            <a:r>
              <a:rPr lang="en-US" dirty="0"/>
              <a:t>() ) {</a:t>
            </a:r>
          </a:p>
          <a:p>
            <a:pPr lvl="4"/>
            <a:r>
              <a:rPr lang="en-US" dirty="0"/>
              <a:t>  case 0: { T0 &amp; v0 =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>
                <a:solidFill>
                  <a:schemeClr val="accent1"/>
                </a:solidFill>
              </a:rPr>
              <a:t>get</a:t>
            </a:r>
            <a:r>
              <a:rPr lang="en-US" dirty="0"/>
              <a:t>&lt; 0&gt;(</a:t>
            </a:r>
            <a:r>
              <a:rPr lang="en-US" dirty="0" err="1"/>
              <a:t>vo</a:t>
            </a:r>
            <a:r>
              <a:rPr lang="en-US" dirty="0"/>
              <a:t>); v0.f(); } break;</a:t>
            </a:r>
          </a:p>
          <a:p>
            <a:pPr lvl="4"/>
            <a:r>
              <a:rPr lang="en-US" dirty="0"/>
              <a:t>  case 1: { T1 &amp; v1 =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>
                <a:solidFill>
                  <a:schemeClr val="accent1"/>
                </a:solidFill>
              </a:rPr>
              <a:t>get</a:t>
            </a:r>
            <a:r>
              <a:rPr lang="en-US" dirty="0"/>
              <a:t>&lt; 1&gt;(</a:t>
            </a:r>
            <a:r>
              <a:rPr lang="en-US" dirty="0" err="1"/>
              <a:t>vo</a:t>
            </a:r>
            <a:r>
              <a:rPr lang="en-US" dirty="0"/>
              <a:t>); v1.g(); } break;</a:t>
            </a:r>
          </a:p>
          <a:p>
            <a:pPr lvl="4"/>
            <a:r>
              <a:rPr lang="en-US" dirty="0"/>
              <a:t>  case 2: { T2 &amp; v2 =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>
                <a:solidFill>
                  <a:schemeClr val="accent1"/>
                </a:solidFill>
              </a:rPr>
              <a:t>get</a:t>
            </a:r>
            <a:r>
              <a:rPr lang="en-US" dirty="0"/>
              <a:t>&lt; 2&gt;(</a:t>
            </a:r>
            <a:r>
              <a:rPr lang="en-US" dirty="0" err="1"/>
              <a:t>vo</a:t>
            </a:r>
            <a:r>
              <a:rPr lang="en-US" dirty="0"/>
              <a:t>); v2.h(); } break;</a:t>
            </a:r>
          </a:p>
          <a:p>
            <a:pPr lvl="4"/>
            <a:r>
              <a:rPr lang="en-US" dirty="0"/>
              <a:t>}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Programování v C++ - 2019/2020 David Bednárek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0237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/>
              <a:t>Using inheritance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3"/>
          </p:nvPr>
        </p:nvSpPr>
        <p:spPr/>
        <p:txBody>
          <a:bodyPr>
            <a:noAutofit/>
          </a:bodyPr>
          <a:lstStyle/>
          <a:p>
            <a:r>
              <a:rPr lang="en-US"/>
              <a:t>Using std::variant</a:t>
            </a:r>
            <a:endParaRPr lang="cs-CZ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179512" y="3344262"/>
            <a:ext cx="4316288" cy="3181082"/>
          </a:xfrm>
        </p:spPr>
        <p:txBody>
          <a:bodyPr/>
          <a:lstStyle/>
          <a:p>
            <a:pPr lvl="4"/>
            <a:r>
              <a:rPr lang="en-US"/>
              <a:t>std::unique_ptr&lt;Base&gt; x = std::make_unique&lt;T1&gt;(/*...*/);</a:t>
            </a:r>
          </a:p>
          <a:p>
            <a:pPr lvl="1"/>
            <a:r>
              <a:rPr lang="en-US"/>
              <a:t>Higher run-time cost</a:t>
            </a:r>
          </a:p>
          <a:p>
            <a:pPr lvl="2"/>
            <a:r>
              <a:rPr lang="en-US"/>
              <a:t>Pointer, dynamic allocation</a:t>
            </a:r>
          </a:p>
          <a:p>
            <a:pPr lvl="1"/>
            <a:r>
              <a:rPr lang="en-US"/>
              <a:t>Extensible set of concrete types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4"/>
          </p:nvPr>
        </p:nvSpPr>
        <p:spPr>
          <a:xfrm>
            <a:off x="4648200" y="3344262"/>
            <a:ext cx="4388296" cy="3181082"/>
          </a:xfrm>
        </p:spPr>
        <p:txBody>
          <a:bodyPr/>
          <a:lstStyle/>
          <a:p>
            <a:pPr lvl="4"/>
            <a:r>
              <a:rPr lang="en-US"/>
              <a:t>std::variant&lt;T1,T2,T3&gt; x = T1(/*...*/);</a:t>
            </a:r>
          </a:p>
          <a:p>
            <a:pPr lvl="1"/>
            <a:r>
              <a:rPr lang="en-US"/>
              <a:t>Lower run-time cost</a:t>
            </a:r>
          </a:p>
          <a:p>
            <a:pPr lvl="2"/>
            <a:r>
              <a:rPr lang="en-US"/>
              <a:t>No dynamic allocation</a:t>
            </a:r>
          </a:p>
          <a:p>
            <a:pPr lvl="1"/>
            <a:r>
              <a:rPr lang="en-US"/>
              <a:t>Always requires maximum space</a:t>
            </a:r>
          </a:p>
          <a:p>
            <a:pPr lvl="1"/>
            <a:r>
              <a:rPr lang="en-US"/>
              <a:t>Not intrusive</a:t>
            </a:r>
          </a:p>
          <a:p>
            <a:pPr lvl="2"/>
            <a:r>
              <a:rPr lang="en-US"/>
              <a:t>Does not use any base class</a:t>
            </a:r>
          </a:p>
          <a:p>
            <a:pPr lvl="1"/>
            <a:r>
              <a:rPr lang="en-US"/>
              <a:t>Fixed set of alternative types</a:t>
            </a:r>
            <a:endParaRPr lang="cs-CZ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Storing polymorphic objects</a:t>
            </a:r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3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Programming in C++ - 2019/2020 David Bednárek</a:t>
            </a:r>
            <a:endParaRPr lang="cs-CZ" dirty="0"/>
          </a:p>
        </p:txBody>
      </p:sp>
      <p:sp>
        <p:nvSpPr>
          <p:cNvPr id="9" name="Rectangle 8"/>
          <p:cNvSpPr/>
          <p:nvPr/>
        </p:nvSpPr>
        <p:spPr>
          <a:xfrm>
            <a:off x="467544" y="1124744"/>
            <a:ext cx="576064" cy="576064"/>
          </a:xfrm>
          <a:prstGeom prst="rect">
            <a:avLst/>
          </a:prstGeom>
          <a:noFill/>
          <a:ln w="1905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755576" y="1412776"/>
            <a:ext cx="1656184" cy="0"/>
          </a:xfrm>
          <a:prstGeom prst="straightConnector1">
            <a:avLst/>
          </a:prstGeom>
          <a:ln w="28575">
            <a:solidFill>
              <a:schemeClr val="accent4"/>
            </a:solidFill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411760" y="1124744"/>
            <a:ext cx="576064" cy="576064"/>
          </a:xfrm>
          <a:prstGeom prst="rect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" tIns="0" rIns="0" bIns="0" rtlCol="0" anchor="t"/>
          <a:lstStyle/>
          <a:p>
            <a:r>
              <a:rPr lang="en-US" dirty="0">
                <a:solidFill>
                  <a:schemeClr val="accent4"/>
                </a:solidFill>
              </a:rPr>
              <a:t>Base</a:t>
            </a:r>
            <a:endParaRPr lang="cs-CZ" dirty="0">
              <a:solidFill>
                <a:schemeClr val="accent4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051720" y="1048356"/>
            <a:ext cx="2088232" cy="724459"/>
          </a:xfrm>
          <a:prstGeom prst="rect">
            <a:avLst/>
          </a:prstGeom>
          <a:noFill/>
          <a:ln w="19050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" tIns="0" rIns="0" bIns="0" rtlCol="0" anchor="t"/>
          <a:lstStyle/>
          <a:p>
            <a:r>
              <a:rPr lang="en-US" dirty="0">
                <a:solidFill>
                  <a:schemeClr val="accent3"/>
                </a:solidFill>
              </a:rPr>
              <a:t>T1</a:t>
            </a:r>
            <a:endParaRPr lang="cs-CZ" dirty="0">
              <a:solidFill>
                <a:schemeClr val="accent3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2699792" y="1412776"/>
            <a:ext cx="0" cy="1152128"/>
          </a:xfrm>
          <a:prstGeom prst="straightConnector1">
            <a:avLst/>
          </a:prstGeom>
          <a:ln w="28575">
            <a:solidFill>
              <a:schemeClr val="accent1"/>
            </a:solidFill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2411760" y="2552173"/>
            <a:ext cx="576064" cy="576064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type info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012160" y="1051683"/>
            <a:ext cx="1440160" cy="724459"/>
          </a:xfrm>
          <a:prstGeom prst="rect">
            <a:avLst/>
          </a:prstGeom>
          <a:noFill/>
          <a:ln w="19050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" tIns="0" rIns="0" bIns="0" rtlCol="0" anchor="t"/>
          <a:lstStyle/>
          <a:p>
            <a:r>
              <a:rPr lang="en-US" dirty="0">
                <a:solidFill>
                  <a:schemeClr val="accent3"/>
                </a:solidFill>
              </a:rPr>
              <a:t>T1</a:t>
            </a:r>
            <a:endParaRPr lang="cs-CZ" dirty="0">
              <a:solidFill>
                <a:schemeClr val="accent3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059832" y="1119844"/>
            <a:ext cx="1008112" cy="581481"/>
          </a:xfrm>
          <a:prstGeom prst="rect">
            <a:avLst/>
          </a:prstGeom>
          <a:noFill/>
          <a:ln w="19050">
            <a:solidFill>
              <a:schemeClr val="accent3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" tIns="0" rIns="0" bIns="0" rtlCol="0" anchor="t"/>
          <a:lstStyle/>
          <a:p>
            <a:r>
              <a:rPr lang="en-US" dirty="0">
                <a:solidFill>
                  <a:schemeClr val="accent3"/>
                </a:solidFill>
              </a:rPr>
              <a:t>useful data</a:t>
            </a:r>
            <a:endParaRPr lang="cs-CZ" dirty="0">
              <a:solidFill>
                <a:schemeClr val="accent3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148062" y="980728"/>
            <a:ext cx="3456385" cy="1080120"/>
          </a:xfrm>
          <a:prstGeom prst="rect">
            <a:avLst/>
          </a:prstGeom>
          <a:noFill/>
          <a:ln w="1905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1" name="Rectangle 20"/>
          <p:cNvSpPr/>
          <p:nvPr/>
        </p:nvSpPr>
        <p:spPr>
          <a:xfrm>
            <a:off x="5292080" y="1119843"/>
            <a:ext cx="576064" cy="574501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index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336196" y="1112864"/>
            <a:ext cx="1008112" cy="581481"/>
          </a:xfrm>
          <a:prstGeom prst="rect">
            <a:avLst/>
          </a:prstGeom>
          <a:noFill/>
          <a:ln w="19050">
            <a:solidFill>
              <a:schemeClr val="accent3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" tIns="0" rIns="0" bIns="0" rtlCol="0" anchor="t"/>
          <a:lstStyle/>
          <a:p>
            <a:r>
              <a:rPr lang="en-US" dirty="0">
                <a:solidFill>
                  <a:schemeClr val="accent3"/>
                </a:solidFill>
              </a:rPr>
              <a:t>useful data</a:t>
            </a:r>
            <a:endParaRPr lang="cs-CZ" dirty="0">
              <a:solidFill>
                <a:schemeClr val="accent3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012160" y="1120364"/>
            <a:ext cx="2520280" cy="796468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" tIns="0" rIns="0" bIns="0" rtlCol="0" anchor="t"/>
          <a:lstStyle/>
          <a:p>
            <a:pPr algn="r"/>
            <a:r>
              <a:rPr lang="en-US">
                <a:solidFill>
                  <a:schemeClr val="tx1"/>
                </a:solidFill>
              </a:rPr>
              <a:t>T2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012160" y="1189250"/>
            <a:ext cx="1969570" cy="799590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" tIns="0" rIns="0" bIns="0" rtlCol="0" anchor="t"/>
          <a:lstStyle/>
          <a:p>
            <a:pPr algn="r"/>
            <a:r>
              <a:rPr lang="en-US" dirty="0">
                <a:solidFill>
                  <a:schemeClr val="tx1"/>
                </a:solidFill>
              </a:rPr>
              <a:t>T3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1302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std::variant and static visitor</a:t>
            </a:r>
            <a:endParaRPr lang="cs-CZ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71438" y="458788"/>
            <a:ext cx="9001125" cy="5940425"/>
          </a:xfrm>
        </p:spPr>
        <p:txBody>
          <a:bodyPr/>
          <a:lstStyle/>
          <a:p>
            <a:pPr lvl="4"/>
            <a:r>
              <a:rPr lang="en-US" dirty="0"/>
              <a:t>using VT = </a:t>
            </a:r>
            <a:r>
              <a:rPr lang="en-US" dirty="0" err="1"/>
              <a:t>std</a:t>
            </a:r>
            <a:r>
              <a:rPr lang="en-US" dirty="0"/>
              <a:t>::variant&lt; T0, T1, T2&gt;;</a:t>
            </a:r>
          </a:p>
          <a:p>
            <a:pPr lvl="1"/>
            <a:r>
              <a:rPr lang="en-US" dirty="0" err="1"/>
              <a:t>std</a:t>
            </a:r>
            <a:r>
              <a:rPr lang="en-US" dirty="0"/>
              <a:t>::visit - Usage through a polymorphic </a:t>
            </a:r>
            <a:r>
              <a:rPr lang="en-US" dirty="0" err="1"/>
              <a:t>functor</a:t>
            </a:r>
            <a:endParaRPr lang="en-US" dirty="0"/>
          </a:p>
          <a:p>
            <a:pPr lvl="4"/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VisitorA</a:t>
            </a:r>
            <a:r>
              <a:rPr lang="en-US" dirty="0"/>
              <a:t> {</a:t>
            </a:r>
          </a:p>
          <a:p>
            <a:pPr lvl="4"/>
            <a:r>
              <a:rPr lang="en-US" dirty="0"/>
              <a:t>  void operator()( T0 &amp; x) { /*...*/ } </a:t>
            </a:r>
          </a:p>
          <a:p>
            <a:pPr lvl="4"/>
            <a:r>
              <a:rPr lang="en-US" dirty="0"/>
              <a:t>  void operator()( T1 &amp; x) { /*...*/ } </a:t>
            </a:r>
          </a:p>
          <a:p>
            <a:pPr lvl="4"/>
            <a:r>
              <a:rPr lang="en-US" dirty="0"/>
              <a:t>  void operator()( T2 &amp; x) { /*...*/ }</a:t>
            </a:r>
          </a:p>
          <a:p>
            <a:pPr lvl="4"/>
            <a:r>
              <a:rPr lang="en-US" dirty="0"/>
              <a:t>};</a:t>
            </a:r>
          </a:p>
          <a:p>
            <a:pPr lvl="4"/>
            <a:r>
              <a:rPr lang="en-US" dirty="0"/>
              <a:t>void action( VT &amp; </a:t>
            </a:r>
            <a:r>
              <a:rPr lang="en-US" dirty="0" err="1"/>
              <a:t>vo</a:t>
            </a:r>
            <a:r>
              <a:rPr lang="en-US" dirty="0"/>
              <a:t>)</a:t>
            </a:r>
          </a:p>
          <a:p>
            <a:pPr lvl="4"/>
            <a:r>
              <a:rPr lang="en-US" dirty="0"/>
              <a:t>{</a:t>
            </a:r>
          </a:p>
          <a:p>
            <a:pPr lvl="4"/>
            <a:r>
              <a:rPr lang="en-US" dirty="0"/>
              <a:t>  </a:t>
            </a:r>
            <a:r>
              <a:rPr lang="en-US" dirty="0" err="1"/>
              <a:t>VisitorA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;</a:t>
            </a:r>
          </a:p>
          <a:p>
            <a:pPr lvl="4"/>
            <a:r>
              <a:rPr lang="en-US" dirty="0"/>
              <a:t>  </a:t>
            </a:r>
            <a:r>
              <a:rPr lang="en-US" dirty="0" err="1">
                <a:solidFill>
                  <a:schemeClr val="accent1"/>
                </a:solidFill>
              </a:rPr>
              <a:t>std</a:t>
            </a:r>
            <a:r>
              <a:rPr lang="en-US" dirty="0">
                <a:solidFill>
                  <a:schemeClr val="accent1"/>
                </a:solidFill>
              </a:rPr>
              <a:t>::visit</a:t>
            </a:r>
            <a:r>
              <a:rPr lang="en-US" dirty="0"/>
              <a:t>(</a:t>
            </a:r>
            <a:r>
              <a:rPr lang="en-US" dirty="0" err="1"/>
              <a:t>va</a:t>
            </a:r>
            <a:r>
              <a:rPr lang="en-US" dirty="0"/>
              <a:t>, </a:t>
            </a:r>
            <a:r>
              <a:rPr lang="en-US" dirty="0" err="1"/>
              <a:t>vo</a:t>
            </a:r>
            <a:r>
              <a:rPr lang="en-US" dirty="0"/>
              <a:t>);</a:t>
            </a:r>
          </a:p>
          <a:p>
            <a:pPr lvl="4"/>
            <a:r>
              <a:rPr lang="en-US" dirty="0"/>
              <a:t>}</a:t>
            </a:r>
          </a:p>
          <a:p>
            <a:pPr lvl="1"/>
            <a:r>
              <a:rPr lang="en-US" dirty="0"/>
              <a:t>It may be used with a polymorphic lambda</a:t>
            </a:r>
          </a:p>
          <a:p>
            <a:pPr lvl="4"/>
            <a:r>
              <a:rPr lang="en-US" dirty="0" err="1">
                <a:solidFill>
                  <a:schemeClr val="accent1"/>
                </a:solidFill>
              </a:rPr>
              <a:t>std</a:t>
            </a:r>
            <a:r>
              <a:rPr lang="en-US" dirty="0">
                <a:solidFill>
                  <a:schemeClr val="accent1"/>
                </a:solidFill>
              </a:rPr>
              <a:t>::visit</a:t>
            </a:r>
            <a:r>
              <a:rPr lang="en-US" dirty="0"/>
              <a:t>([](auto &amp;&amp; a){ </a:t>
            </a:r>
            <a:r>
              <a:rPr lang="en-US" dirty="0" err="1"/>
              <a:t>a.something</a:t>
            </a:r>
            <a:r>
              <a:rPr lang="en-US" dirty="0"/>
              <a:t>(); }, </a:t>
            </a:r>
            <a:r>
              <a:rPr lang="en-US" dirty="0" err="1"/>
              <a:t>vo</a:t>
            </a:r>
            <a:r>
              <a:rPr lang="en-US" dirty="0"/>
              <a:t>);</a:t>
            </a:r>
          </a:p>
          <a:p>
            <a:pPr lvl="2"/>
            <a:r>
              <a:rPr lang="en-US" dirty="0"/>
              <a:t>All the types need a common interface</a:t>
            </a:r>
          </a:p>
          <a:p>
            <a:pPr lvl="3"/>
            <a:r>
              <a:rPr lang="en-US" dirty="0"/>
              <a:t>The interface is not explicitly declared</a:t>
            </a:r>
          </a:p>
          <a:p>
            <a:pPr lvl="2"/>
            <a:r>
              <a:rPr lang="en-US" dirty="0"/>
              <a:t>This is a static equivalent of inheritance and virtual functions</a:t>
            </a:r>
          </a:p>
          <a:p>
            <a:pPr lvl="3"/>
            <a:r>
              <a:rPr lang="en-US" dirty="0"/>
              <a:t>At higher cost – visit requires a tricky implementation similar to visitors</a:t>
            </a:r>
          </a:p>
          <a:p>
            <a:pPr lvl="3"/>
            <a:r>
              <a:rPr lang="en-US" dirty="0"/>
              <a:t>But the memory footprint may still be smaller – no dynamic allocation</a:t>
            </a:r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Programování v C++ - 2019/2020 David Bednárek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15573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darkRGB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C00000"/>
      </a:accent1>
      <a:accent2>
        <a:srgbClr val="00B050"/>
      </a:accent2>
      <a:accent3>
        <a:srgbClr val="4472C4"/>
      </a:accent3>
      <a:accent4>
        <a:srgbClr val="FFC000"/>
      </a:accent4>
      <a:accent5>
        <a:srgbClr val="00B0F0"/>
      </a:accent5>
      <a:accent6>
        <a:srgbClr val="7030A0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1969</TotalTime>
  <Words>567</Words>
  <Application>Microsoft Office PowerPoint</Application>
  <PresentationFormat>On-screen Show (4:3)</PresentationFormat>
  <Paragraphs>75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Consolas</vt:lpstr>
      <vt:lpstr>Tahoma</vt:lpstr>
      <vt:lpstr>Office Theme</vt:lpstr>
      <vt:lpstr>std::variant</vt:lpstr>
      <vt:lpstr>std::variant</vt:lpstr>
      <vt:lpstr>Storing polymorphic objects</vt:lpstr>
      <vt:lpstr>std::variant and static visitor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in C++</dc:title>
  <dc:creator>David Bednárek</dc:creator>
  <cp:lastModifiedBy>David Bednárek</cp:lastModifiedBy>
  <cp:revision>132</cp:revision>
  <dcterms:created xsi:type="dcterms:W3CDTF">2020-09-28T08:40:12Z</dcterms:created>
  <dcterms:modified xsi:type="dcterms:W3CDTF">2022-01-04T15:40:29Z</dcterms:modified>
</cp:coreProperties>
</file>