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21"/>
  </p:notesMasterIdLst>
  <p:sldIdLst>
    <p:sldId id="365" r:id="rId3"/>
    <p:sldId id="366" r:id="rId4"/>
    <p:sldId id="369" r:id="rId5"/>
    <p:sldId id="377" r:id="rId6"/>
    <p:sldId id="391" r:id="rId7"/>
    <p:sldId id="370" r:id="rId8"/>
    <p:sldId id="392" r:id="rId9"/>
    <p:sldId id="393" r:id="rId10"/>
    <p:sldId id="394" r:id="rId11"/>
    <p:sldId id="367" r:id="rId12"/>
    <p:sldId id="368" r:id="rId13"/>
    <p:sldId id="383" r:id="rId14"/>
    <p:sldId id="384" r:id="rId15"/>
    <p:sldId id="385" r:id="rId16"/>
    <p:sldId id="387" r:id="rId17"/>
    <p:sldId id="371" r:id="rId18"/>
    <p:sldId id="390" r:id="rId19"/>
    <p:sldId id="373" r:id="rId20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00" autoAdjust="0"/>
    <p:restoredTop sz="94660"/>
  </p:normalViewPr>
  <p:slideViewPr>
    <p:cSldViewPr>
      <p:cViewPr varScale="1">
        <p:scale>
          <a:sx n="159" d="100"/>
          <a:sy n="159" d="100"/>
        </p:scale>
        <p:origin x="147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34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14.12.2023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3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23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9DB872A-6791-46EA-89F7-F7BB1D51C888}" type="slidenum">
              <a:rPr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20284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3042608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3900771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78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47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6B9144E-63E8-4FE2-8B79-9C15DE5DA0D8}" type="slidenum">
              <a:rPr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6202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101080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866574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59026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578280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1084726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083972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9879544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815108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905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73134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24477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5547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9521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698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7241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7406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6861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69364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229837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932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30957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847997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6614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4501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02842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483953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9DBE-DA53-4BB8-A854-D9C4CA29E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44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38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7" r:id="rId6"/>
    <p:sldLayoutId id="2147483666" r:id="rId7"/>
    <p:sldLayoutId id="2147483667" r:id="rId8"/>
    <p:sldLayoutId id="2147483668" r:id="rId9"/>
    <p:sldLayoutId id="2147483675" r:id="rId10"/>
    <p:sldLayoutId id="2147483676" r:id="rId11"/>
    <p:sldLayoutId id="2147483672" r:id="rId12"/>
    <p:sldLayoutId id="2147483669" r:id="rId13"/>
    <p:sldLayoutId id="2147483670" r:id="rId14"/>
    <p:sldLayoutId id="2147483671" r:id="rId15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14.12.2023</a:t>
            </a:fld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073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r.wiktionary.org/wiki/tractus#l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2314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Traits, policies, </a:t>
            </a:r>
            <a:r>
              <a:rPr lang="en-US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functors</a:t>
            </a: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tags</a:t>
            </a:r>
            <a:endParaRPr lang="cs-CZ" sz="4800" noProof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9827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Etymology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fr-FR" dirty="0"/>
              <a:t>Trait [FR]</a:t>
            </a:r>
          </a:p>
          <a:p>
            <a:pPr lvl="2"/>
            <a:r>
              <a:rPr lang="en-US" dirty="0"/>
              <a:t>From</a:t>
            </a:r>
            <a:r>
              <a:rPr lang="cs-CZ" dirty="0"/>
              <a:t> latin </a:t>
            </a:r>
            <a:r>
              <a:rPr lang="cs-CZ" i="1" dirty="0">
                <a:hlinkClick r:id="rId2" tooltip="tractus"/>
              </a:rPr>
              <a:t>tractus</a:t>
            </a:r>
            <a:endParaRPr lang="fr-FR" dirty="0"/>
          </a:p>
          <a:p>
            <a:pPr lvl="1"/>
            <a:r>
              <a:rPr lang="en-US" dirty="0"/>
              <a:t>Action of firing a projectile</a:t>
            </a:r>
            <a:endParaRPr lang="fr-FR" dirty="0"/>
          </a:p>
          <a:p>
            <a:pPr lvl="2"/>
            <a:r>
              <a:rPr lang="fr-FR" dirty="0"/>
              <a:t>Le javelot est une arme de trait. [The </a:t>
            </a:r>
            <a:r>
              <a:rPr lang="fr-FR" dirty="0" err="1"/>
              <a:t>javelin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 </a:t>
            </a:r>
            <a:r>
              <a:rPr lang="fr-FR" dirty="0" err="1"/>
              <a:t>thrown</a:t>
            </a:r>
            <a:r>
              <a:rPr lang="fr-FR" dirty="0"/>
              <a:t> </a:t>
            </a:r>
            <a:r>
              <a:rPr lang="fr-FR" dirty="0" err="1"/>
              <a:t>weapon</a:t>
            </a:r>
            <a:r>
              <a:rPr lang="fr-FR" dirty="0"/>
              <a:t>.]</a:t>
            </a:r>
          </a:p>
          <a:p>
            <a:pPr lvl="1"/>
            <a:r>
              <a:rPr lang="fr-FR" dirty="0"/>
              <a:t>Traction</a:t>
            </a:r>
          </a:p>
          <a:p>
            <a:pPr lvl="2"/>
            <a:r>
              <a:rPr lang="fr-FR" dirty="0"/>
              <a:t>Animaux de trait. [</a:t>
            </a:r>
            <a:r>
              <a:rPr lang="fr-FR" dirty="0" err="1"/>
              <a:t>Draft</a:t>
            </a:r>
            <a:r>
              <a:rPr lang="fr-FR" dirty="0"/>
              <a:t> </a:t>
            </a:r>
            <a:r>
              <a:rPr lang="fr-FR" dirty="0" err="1"/>
              <a:t>animals</a:t>
            </a:r>
            <a:r>
              <a:rPr lang="fr-FR" dirty="0"/>
              <a:t>.]</a:t>
            </a:r>
          </a:p>
          <a:p>
            <a:pPr lvl="1"/>
            <a:r>
              <a:rPr lang="en-US" dirty="0"/>
              <a:t>Line drawn in one movement</a:t>
            </a:r>
            <a:endParaRPr lang="fr-FR" dirty="0"/>
          </a:p>
          <a:p>
            <a:pPr lvl="2"/>
            <a:r>
              <a:rPr lang="fr-FR" dirty="0"/>
              <a:t>Un trait noir. [A black line.]</a:t>
            </a:r>
          </a:p>
          <a:p>
            <a:pPr lvl="1"/>
            <a:r>
              <a:rPr lang="fr-FR" dirty="0" err="1"/>
              <a:t>Characteristic</a:t>
            </a:r>
            <a:r>
              <a:rPr lang="fr-FR" dirty="0"/>
              <a:t> facial </a:t>
            </a:r>
            <a:r>
              <a:rPr lang="fr-FR" dirty="0" err="1"/>
              <a:t>lines</a:t>
            </a:r>
            <a:endParaRPr lang="fr-FR" dirty="0"/>
          </a:p>
          <a:p>
            <a:pPr lvl="2"/>
            <a:r>
              <a:rPr lang="fr-FR" dirty="0"/>
              <a:t>Elle a de jolis traits. [</a:t>
            </a:r>
            <a:r>
              <a:rPr lang="fr-FR" dirty="0" err="1"/>
              <a:t>She</a:t>
            </a:r>
            <a:r>
              <a:rPr lang="fr-FR" dirty="0"/>
              <a:t> has </a:t>
            </a:r>
            <a:r>
              <a:rPr lang="fr-FR" dirty="0" err="1"/>
              <a:t>pretty</a:t>
            </a:r>
            <a:r>
              <a:rPr lang="fr-FR" dirty="0"/>
              <a:t> </a:t>
            </a:r>
            <a:r>
              <a:rPr lang="fr-FR" dirty="0" err="1"/>
              <a:t>curves</a:t>
            </a:r>
            <a:r>
              <a:rPr lang="fr-FR" dirty="0"/>
              <a:t>.]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Characteristic of a person, a thing</a:t>
            </a:r>
            <a:endParaRPr lang="fr-FR" dirty="0">
              <a:solidFill>
                <a:srgbClr val="FF0000"/>
              </a:solidFill>
            </a:endParaRPr>
          </a:p>
          <a:p>
            <a:pPr lvl="2"/>
            <a:r>
              <a:rPr lang="fr-FR" dirty="0"/>
              <a:t>Traits saillants d’une rencontre. [</a:t>
            </a:r>
            <a:r>
              <a:rPr lang="fr-FR" dirty="0" err="1"/>
              <a:t>Highlights</a:t>
            </a:r>
            <a:r>
              <a:rPr lang="fr-FR" dirty="0"/>
              <a:t> of a meeting.]</a:t>
            </a:r>
          </a:p>
          <a:p>
            <a:r>
              <a:rPr lang="fr-FR" dirty="0"/>
              <a:t>The </a:t>
            </a:r>
            <a:r>
              <a:rPr lang="fr-FR" dirty="0" err="1"/>
              <a:t>term</a:t>
            </a:r>
            <a:r>
              <a:rPr lang="fr-FR" dirty="0"/>
              <a:t> </a:t>
            </a:r>
            <a:r>
              <a:rPr lang="en-US" dirty="0"/>
              <a:t>“trait” is used in psychology and evolutional biology</a:t>
            </a:r>
          </a:p>
          <a:p>
            <a:pPr lvl="2"/>
            <a:r>
              <a:rPr lang="en-US" dirty="0"/>
              <a:t>The set of psychological/evolutional properties of an individual is termed “traits”</a:t>
            </a:r>
          </a:p>
          <a:p>
            <a:pPr lvl="1"/>
            <a:r>
              <a:rPr lang="en-US" dirty="0"/>
              <a:t>From there, it was acquired in programming, almost always as “traits”:</a:t>
            </a:r>
          </a:p>
          <a:p>
            <a:pPr lvl="2"/>
            <a:r>
              <a:rPr lang="en-US" dirty="0"/>
              <a:t>The set of compile-time properties of a programming language item (usually a type)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4222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Traits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altLang="en-US" dirty="0"/>
              <a:t>Traits</a:t>
            </a:r>
          </a:p>
          <a:p>
            <a:pPr lvl="2"/>
            <a:r>
              <a:rPr lang="en-US" altLang="en-US" dirty="0"/>
              <a:t>Class/</a:t>
            </a:r>
            <a:r>
              <a:rPr lang="en-US" altLang="en-US" dirty="0" err="1"/>
              <a:t>struct</a:t>
            </a:r>
            <a:r>
              <a:rPr lang="en-US" altLang="en-US" dirty="0"/>
              <a:t> template not designed to be instantiated into objects; contents limited to:</a:t>
            </a:r>
            <a:endParaRPr lang="cs-CZ" altLang="en-US" dirty="0"/>
          </a:p>
          <a:p>
            <a:pPr lvl="3"/>
            <a:r>
              <a:rPr lang="en-US" altLang="en-US" dirty="0"/>
              <a:t>type definitions (via </a:t>
            </a:r>
            <a:r>
              <a:rPr lang="en-US" altLang="en-US" dirty="0" err="1"/>
              <a:t>typedef</a:t>
            </a:r>
            <a:r>
              <a:rPr lang="en-US" altLang="en-US" dirty="0"/>
              <a:t>/using or nested </a:t>
            </a:r>
            <a:r>
              <a:rPr lang="en-US" altLang="en-US" dirty="0" err="1"/>
              <a:t>struct</a:t>
            </a:r>
            <a:r>
              <a:rPr lang="en-US" altLang="en-US" dirty="0"/>
              <a:t>/class)</a:t>
            </a:r>
          </a:p>
          <a:p>
            <a:pPr lvl="3"/>
            <a:r>
              <a:rPr lang="en-US" altLang="en-US" dirty="0"/>
              <a:t>constants (via static </a:t>
            </a:r>
            <a:r>
              <a:rPr lang="en-US" altLang="en-US" dirty="0" err="1"/>
              <a:t>constexpr</a:t>
            </a:r>
            <a:r>
              <a:rPr lang="en-US" altLang="en-US" dirty="0"/>
              <a:t>)</a:t>
            </a:r>
            <a:endParaRPr lang="cs-CZ" altLang="en-US" dirty="0"/>
          </a:p>
          <a:p>
            <a:pPr lvl="3"/>
            <a:r>
              <a:rPr lang="en-US" altLang="en-US" dirty="0"/>
              <a:t>static functions</a:t>
            </a:r>
            <a:endParaRPr lang="cs-CZ" altLang="en-US" dirty="0"/>
          </a:p>
          <a:p>
            <a:pPr lvl="2"/>
            <a:r>
              <a:rPr lang="en-US" altLang="en-US" dirty="0"/>
              <a:t>Used as a compile-time function which assigns types/constants/run-time functions to template arguments</a:t>
            </a:r>
          </a:p>
          <a:p>
            <a:pPr lvl="2"/>
            <a:r>
              <a:rPr lang="en-US" altLang="en-US" dirty="0"/>
              <a:t>Most frequently declared with one type argument</a:t>
            </a:r>
          </a:p>
          <a:p>
            <a:pPr lvl="3"/>
            <a:r>
              <a:rPr lang="en-US" altLang="en-US" dirty="0"/>
              <a:t>Used to retrieve information related to the type</a:t>
            </a:r>
            <a:endParaRPr lang="cs-CZ" altLang="en-US" dirty="0"/>
          </a:p>
          <a:p>
            <a:pPr lvl="3"/>
            <a:r>
              <a:rPr lang="en-US" altLang="en-US" dirty="0"/>
              <a:t>Example</a:t>
            </a:r>
            <a:r>
              <a:rPr lang="cs-CZ" altLang="en-US" dirty="0"/>
              <a:t>: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numeric_limits</a:t>
            </a:r>
            <a:r>
              <a:rPr lang="en-US" altLang="en-US" dirty="0"/>
              <a:t>&lt;T&gt; contains constants and functions describing the properties of a numeric type T</a:t>
            </a:r>
          </a:p>
          <a:p>
            <a:pPr lvl="3"/>
            <a:endParaRPr lang="en-US" altLang="en-US" dirty="0"/>
          </a:p>
          <a:p>
            <a:pPr lvl="1"/>
            <a:r>
              <a:rPr lang="en-US" altLang="en-US" dirty="0"/>
              <a:t>Conventions and syntactic sugar</a:t>
            </a:r>
          </a:p>
          <a:p>
            <a:pPr lvl="2"/>
            <a:r>
              <a:rPr lang="en-US" altLang="en-US" dirty="0"/>
              <a:t>When a traits class contains just one type, the type is named “type”</a:t>
            </a:r>
          </a:p>
          <a:p>
            <a:pPr lvl="3"/>
            <a:r>
              <a:rPr lang="en-US" altLang="en-US" dirty="0"/>
              <a:t>C++11: Usually made accessible directly via template using declaration named “..._t”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using </a:t>
            </a:r>
            <a:r>
              <a:rPr lang="en-US" altLang="en-US" dirty="0" err="1"/>
              <a:t>some_traits_t</a:t>
            </a:r>
            <a:r>
              <a:rPr lang="en-US" altLang="en-US" dirty="0"/>
              <a:t> =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 err="1"/>
              <a:t>some_traits</a:t>
            </a:r>
            <a:r>
              <a:rPr lang="en-US" altLang="en-US" dirty="0"/>
              <a:t>&lt; T&gt;::type;</a:t>
            </a:r>
          </a:p>
          <a:p>
            <a:pPr lvl="2"/>
            <a:r>
              <a:rPr lang="en-US" altLang="en-US" dirty="0"/>
              <a:t>When a traits class contains just one constant, the constant is named “value”</a:t>
            </a:r>
          </a:p>
          <a:p>
            <a:pPr lvl="3"/>
            <a:r>
              <a:rPr lang="en-US" altLang="en-US" dirty="0"/>
              <a:t>C++14: Usually made accessible directly via template variable named “..._v”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inline </a:t>
            </a:r>
            <a:r>
              <a:rPr lang="en-US" altLang="en-US" dirty="0" err="1"/>
              <a:t>constexpr</a:t>
            </a:r>
            <a:r>
              <a:rPr lang="en-US" altLang="en-US" dirty="0"/>
              <a:t> </a:t>
            </a:r>
            <a:r>
              <a:rPr lang="en-US" altLang="en-US" dirty="0" err="1"/>
              <a:t>some_type</a:t>
            </a:r>
            <a:r>
              <a:rPr lang="en-US" altLang="en-US" dirty="0"/>
              <a:t> </a:t>
            </a:r>
            <a:r>
              <a:rPr lang="en-US" altLang="en-US" dirty="0" err="1"/>
              <a:t>some_traits_v</a:t>
            </a:r>
            <a:r>
              <a:rPr lang="en-US" altLang="en-US" dirty="0"/>
              <a:t> = </a:t>
            </a:r>
            <a:r>
              <a:rPr lang="en-US" altLang="en-US" dirty="0" err="1"/>
              <a:t>some_traits</a:t>
            </a:r>
            <a:r>
              <a:rPr lang="en-US" altLang="en-US" dirty="0"/>
              <a:t>&lt; T&gt;::value;</a:t>
            </a:r>
          </a:p>
        </p:txBody>
      </p:sp>
    </p:spTree>
    <p:extLst>
      <p:ext uri="{BB962C8B-B14F-4D97-AF65-F5344CB8AC3E}">
        <p14:creationId xmlns:p14="http://schemas.microsoft.com/office/powerpoint/2010/main" val="1080151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Traits</a:t>
            </a:r>
            <a:r>
              <a:rPr lang="en-US" altLang="en-US" dirty="0"/>
              <a:t> - example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Traits are useful when implementing a template acting on unknown type</a:t>
            </a:r>
          </a:p>
          <a:p>
            <a:pPr lvl="3"/>
            <a:r>
              <a:rPr lang="en-US" altLang="en-US" b="1" dirty="0"/>
              <a:t>std::</a:t>
            </a:r>
            <a:r>
              <a:rPr lang="en-US" altLang="en-US" b="1" dirty="0" err="1"/>
              <a:t>numeric_limits</a:t>
            </a:r>
            <a:r>
              <a:rPr lang="en-US" altLang="en-US" b="1" dirty="0"/>
              <a:t>&lt;T&gt;::lowest() </a:t>
            </a:r>
            <a:r>
              <a:rPr lang="en-US" altLang="en-US" dirty="0"/>
              <a:t>returns the minimal (finite) value of a numeric type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T </a:t>
            </a:r>
            <a:r>
              <a:rPr lang="en-US" altLang="en-US" dirty="0" err="1"/>
              <a:t>vector_max</a:t>
            </a:r>
            <a:r>
              <a:rPr lang="en-US" altLang="en-US" dirty="0"/>
              <a:t>(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std</a:t>
            </a:r>
            <a:r>
              <a:rPr lang="en-US" altLang="en-US" dirty="0"/>
              <a:t>::vector&lt;T&gt; &amp; v) {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T m = std::</a:t>
            </a:r>
            <a:r>
              <a:rPr lang="en-US" altLang="en-US" dirty="0" err="1"/>
              <a:t>numeric_limits</a:t>
            </a:r>
            <a:r>
              <a:rPr lang="en-US" altLang="en-US" dirty="0"/>
              <a:t>&lt;T&gt;::lowest();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for (auto &amp;&amp; a : v)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  m = </a:t>
            </a:r>
            <a:r>
              <a:rPr lang="en-US" altLang="en-US" dirty="0" err="1"/>
              <a:t>std</a:t>
            </a:r>
            <a:r>
              <a:rPr lang="en-US" altLang="en-US" dirty="0"/>
              <a:t>::max(m, a);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return m;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}</a:t>
            </a:r>
          </a:p>
          <a:p>
            <a:pPr lvl="2"/>
            <a:r>
              <a:rPr lang="en-US" altLang="en-US" dirty="0"/>
              <a:t>This example has too narrow interface – a better version uses iterators:</a:t>
            </a:r>
          </a:p>
          <a:p>
            <a:pPr lvl="3"/>
            <a:r>
              <a:rPr lang="en-US" altLang="en-US" dirty="0"/>
              <a:t>Another traits class required to determine the element type: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IT&gt; 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std::</a:t>
            </a:r>
            <a:r>
              <a:rPr lang="en-US" altLang="en-US" dirty="0" err="1"/>
              <a:t>iterator_traits</a:t>
            </a:r>
            <a:r>
              <a:rPr lang="en-US" altLang="en-US" dirty="0"/>
              <a:t>&lt;IT&gt;::</a:t>
            </a:r>
            <a:r>
              <a:rPr lang="en-US" altLang="en-US" dirty="0" err="1"/>
              <a:t>value_type</a:t>
            </a:r>
            <a:r>
              <a:rPr lang="en-US" altLang="en-US" dirty="0"/>
              <a:t> </a:t>
            </a:r>
            <a:r>
              <a:rPr lang="en-US" altLang="en-US" dirty="0" err="1"/>
              <a:t>range_max</a:t>
            </a:r>
            <a:r>
              <a:rPr lang="en-US" altLang="en-US" dirty="0"/>
              <a:t>(IT b, IT e) {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T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iterator_traits</a:t>
            </a:r>
            <a:r>
              <a:rPr lang="en-US" altLang="en-US" dirty="0"/>
              <a:t>&lt;IT&gt;::</a:t>
            </a:r>
            <a:r>
              <a:rPr lang="en-US" altLang="en-US" dirty="0" err="1"/>
              <a:t>value_type</a:t>
            </a:r>
            <a:r>
              <a:rPr lang="en-US" altLang="en-US" dirty="0"/>
              <a:t>; 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T m = std::</a:t>
            </a:r>
            <a:r>
              <a:rPr lang="en-US" altLang="en-US" dirty="0" err="1"/>
              <a:t>numeric_limits</a:t>
            </a:r>
            <a:r>
              <a:rPr lang="en-US" altLang="en-US" dirty="0"/>
              <a:t>&lt;T&gt;::lowest();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for (; b != e; ++b)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  m = </a:t>
            </a:r>
            <a:r>
              <a:rPr lang="en-US" altLang="en-US" dirty="0" err="1"/>
              <a:t>std</a:t>
            </a:r>
            <a:r>
              <a:rPr lang="en-US" altLang="en-US" dirty="0"/>
              <a:t>::max(m, *b);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return m;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}</a:t>
            </a:r>
          </a:p>
          <a:p>
            <a:pPr lvl="3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7649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iterator_traits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2"/>
            <a:r>
              <a:rPr lang="en-US" altLang="en-US" dirty="0"/>
              <a:t>Container-manipulation functions usually use iterators in their interface</a:t>
            </a:r>
          </a:p>
          <a:p>
            <a:pPr lvl="2"/>
            <a:r>
              <a:rPr lang="en-US" altLang="en-US" dirty="0"/>
              <a:t>Such functions need to know some properties of the underlying containers</a:t>
            </a:r>
          </a:p>
          <a:p>
            <a:pPr lvl="1"/>
            <a:r>
              <a:rPr lang="en-US" altLang="en-US" dirty="0"/>
              <a:t>If IT is an iterator type, </a:t>
            </a:r>
            <a:r>
              <a:rPr lang="en-US" altLang="en-US" b="1" dirty="0" err="1"/>
              <a:t>std</a:t>
            </a:r>
            <a:r>
              <a:rPr lang="en-US" altLang="en-US" b="1" dirty="0"/>
              <a:t>::</a:t>
            </a:r>
            <a:r>
              <a:rPr lang="en-US" altLang="en-US" b="1" dirty="0" err="1"/>
              <a:t>iterator_traits</a:t>
            </a:r>
            <a:r>
              <a:rPr lang="en-US" altLang="en-US" b="1" dirty="0"/>
              <a:t>&lt;IT&gt; </a:t>
            </a:r>
            <a:r>
              <a:rPr lang="en-US" altLang="en-US" dirty="0"/>
              <a:t>contains the following types:</a:t>
            </a:r>
          </a:p>
          <a:p>
            <a:pPr lvl="2"/>
            <a:r>
              <a:rPr lang="en-US" altLang="en-US" b="1" dirty="0" err="1"/>
              <a:t>difference_type</a:t>
            </a:r>
            <a:r>
              <a:rPr lang="en-US" altLang="en-US" dirty="0"/>
              <a:t> – a signed type large enough to hold distances between iterators</a:t>
            </a:r>
          </a:p>
          <a:p>
            <a:pPr lvl="3"/>
            <a:r>
              <a:rPr lang="en-US" altLang="en-US" dirty="0"/>
              <a:t>usually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ptrdiff_t</a:t>
            </a:r>
            <a:endParaRPr lang="en-US" altLang="en-US" dirty="0"/>
          </a:p>
          <a:p>
            <a:pPr lvl="2"/>
            <a:r>
              <a:rPr lang="en-US" altLang="en-US" b="1" dirty="0" err="1"/>
              <a:t>value_type</a:t>
            </a:r>
            <a:r>
              <a:rPr lang="en-US" altLang="en-US" dirty="0"/>
              <a:t> – the type of an element pointed to by the iterator</a:t>
            </a:r>
          </a:p>
          <a:p>
            <a:pPr lvl="2"/>
            <a:r>
              <a:rPr lang="en-US" altLang="en-US" b="1" dirty="0"/>
              <a:t>reference</a:t>
            </a:r>
            <a:r>
              <a:rPr lang="en-US" altLang="en-US" dirty="0"/>
              <a:t> – a type acting as a reference to an element</a:t>
            </a:r>
          </a:p>
          <a:p>
            <a:pPr lvl="3"/>
            <a:r>
              <a:rPr lang="en-US" altLang="en-US" dirty="0"/>
              <a:t>this is the type actually returned by operator* of the iterator</a:t>
            </a:r>
          </a:p>
          <a:p>
            <a:pPr lvl="3"/>
            <a:r>
              <a:rPr lang="en-US" altLang="en-US" dirty="0"/>
              <a:t>usually </a:t>
            </a:r>
            <a:r>
              <a:rPr lang="en-US" altLang="en-US" dirty="0" err="1"/>
              <a:t>value_type</a:t>
            </a:r>
            <a:r>
              <a:rPr lang="en-US" altLang="en-US" dirty="0"/>
              <a:t>&amp; or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value_type</a:t>
            </a:r>
            <a:r>
              <a:rPr lang="en-US" altLang="en-US" dirty="0"/>
              <a:t>&amp;</a:t>
            </a:r>
          </a:p>
          <a:p>
            <a:pPr lvl="3"/>
            <a:r>
              <a:rPr lang="en-US" altLang="en-US" dirty="0"/>
              <a:t>it may be a class simulating a reference (e.g. for vector&lt;bool&gt;)</a:t>
            </a:r>
          </a:p>
          <a:p>
            <a:pPr lvl="2"/>
            <a:r>
              <a:rPr lang="en-US" altLang="en-US" b="1" dirty="0"/>
              <a:t>pointer</a:t>
            </a:r>
            <a:r>
              <a:rPr lang="en-US" altLang="en-US" dirty="0"/>
              <a:t> – a type acting as a pointer to an element</a:t>
            </a:r>
          </a:p>
          <a:p>
            <a:pPr lvl="3"/>
            <a:r>
              <a:rPr lang="en-US" altLang="en-US" dirty="0" err="1"/>
              <a:t>value_type</a:t>
            </a:r>
            <a:r>
              <a:rPr lang="en-US" altLang="en-US" dirty="0"/>
              <a:t>*,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value_type</a:t>
            </a:r>
            <a:r>
              <a:rPr lang="en-US" altLang="en-US" dirty="0"/>
              <a:t>*, or a class simulating a pointer</a:t>
            </a:r>
          </a:p>
          <a:p>
            <a:pPr lvl="2"/>
            <a:r>
              <a:rPr lang="en-US" altLang="en-US" b="1" dirty="0" err="1"/>
              <a:t>iterator_category</a:t>
            </a:r>
            <a:r>
              <a:rPr lang="en-US" altLang="en-US" dirty="0"/>
              <a:t> – one of predefined tags describing the category of the iterator</a:t>
            </a:r>
          </a:p>
          <a:p>
            <a:pPr lvl="3"/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input_iterator_tag</a:t>
            </a:r>
            <a:r>
              <a:rPr lang="en-US" dirty="0"/>
              <a:t>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output_iterator_tag</a:t>
            </a:r>
            <a:r>
              <a:rPr lang="en-US" dirty="0"/>
              <a:t>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forward_iterator_tag</a:t>
            </a:r>
            <a:r>
              <a:rPr lang="en-US" dirty="0"/>
              <a:t>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bidirectional_iterator_tag</a:t>
            </a:r>
            <a:r>
              <a:rPr lang="en-US" dirty="0"/>
              <a:t>, or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random_access_iterator_tag</a:t>
            </a:r>
            <a:endParaRPr lang="en-US" dirty="0"/>
          </a:p>
          <a:p>
            <a:pPr lvl="3"/>
            <a:r>
              <a:rPr lang="en-US" altLang="en-US" dirty="0"/>
              <a:t>shall be used via template specialization or using std::</a:t>
            </a:r>
            <a:r>
              <a:rPr lang="en-US" altLang="en-US" dirty="0" err="1"/>
              <a:t>is_same_v</a:t>
            </a:r>
            <a:endParaRPr lang="en-US" altLang="en-US" dirty="0"/>
          </a:p>
          <a:p>
            <a:pPr lvl="1"/>
            <a:r>
              <a:rPr lang="en-US" altLang="en-US" dirty="0"/>
              <a:t>These properties can also be determined using C++20 concepts</a:t>
            </a:r>
          </a:p>
          <a:p>
            <a:pPr lvl="2"/>
            <a:r>
              <a:rPr lang="en-US" altLang="en-US" dirty="0"/>
              <a:t>new versions of algorithms in std::ranges do not rely on std::</a:t>
            </a:r>
            <a:r>
              <a:rPr lang="en-US" altLang="en-US" dirty="0" err="1"/>
              <a:t>iterator_traits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1125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iterator_traits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2"/>
            <a:r>
              <a:rPr lang="en-US" altLang="en-US" dirty="0"/>
              <a:t>Implemented in standard library as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IT&gt;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iterator_traits</a:t>
            </a:r>
            <a:r>
              <a:rPr lang="en-US" altLang="en-US" dirty="0"/>
              <a:t> {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</a:t>
            </a:r>
            <a:r>
              <a:rPr lang="en-US" altLang="en-US" dirty="0" err="1"/>
              <a:t>difference_type</a:t>
            </a:r>
            <a:r>
              <a:rPr lang="en-US" altLang="en-US" dirty="0"/>
              <a:t> = </a:t>
            </a:r>
            <a:r>
              <a:rPr lang="en-US" altLang="en-US" dirty="0" err="1"/>
              <a:t>typename</a:t>
            </a:r>
            <a:r>
              <a:rPr lang="en-US" altLang="en-US" dirty="0"/>
              <a:t> IT::</a:t>
            </a:r>
            <a:r>
              <a:rPr lang="en-US" altLang="en-US" dirty="0" err="1"/>
              <a:t>difference_type</a:t>
            </a:r>
            <a:r>
              <a:rPr lang="en-US" altLang="en-US" dirty="0"/>
              <a:t>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</a:t>
            </a:r>
            <a:r>
              <a:rPr lang="en-US" altLang="en-US" dirty="0" err="1"/>
              <a:t>value_type</a:t>
            </a:r>
            <a:r>
              <a:rPr lang="en-US" altLang="en-US" dirty="0"/>
              <a:t> = </a:t>
            </a:r>
            <a:r>
              <a:rPr lang="en-US" altLang="en-US" dirty="0" err="1"/>
              <a:t>typename</a:t>
            </a:r>
            <a:r>
              <a:rPr lang="en-US" altLang="en-US" dirty="0"/>
              <a:t> IT::</a:t>
            </a:r>
            <a:r>
              <a:rPr lang="en-US" altLang="en-US" dirty="0" err="1"/>
              <a:t>value_type</a:t>
            </a:r>
            <a:r>
              <a:rPr lang="en-US" altLang="en-US" dirty="0"/>
              <a:t>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reference = </a:t>
            </a:r>
            <a:r>
              <a:rPr lang="en-US" altLang="en-US" dirty="0" err="1"/>
              <a:t>typename</a:t>
            </a:r>
            <a:r>
              <a:rPr lang="en-US" altLang="en-US" dirty="0"/>
              <a:t> IT::reference;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pointer = </a:t>
            </a:r>
            <a:r>
              <a:rPr lang="en-US" altLang="en-US" dirty="0" err="1"/>
              <a:t>typename</a:t>
            </a:r>
            <a:r>
              <a:rPr lang="en-US" altLang="en-US" dirty="0"/>
              <a:t> IT::pointer;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</a:t>
            </a:r>
            <a:r>
              <a:rPr lang="en-US" altLang="en-US" dirty="0" err="1"/>
              <a:t>iterator_category</a:t>
            </a:r>
            <a:r>
              <a:rPr lang="en-US" altLang="en-US" dirty="0"/>
              <a:t> = </a:t>
            </a:r>
            <a:r>
              <a:rPr lang="en-US" altLang="en-US" dirty="0" err="1"/>
              <a:t>typename</a:t>
            </a:r>
            <a:r>
              <a:rPr lang="en-US" altLang="en-US" dirty="0"/>
              <a:t> IT::</a:t>
            </a:r>
            <a:r>
              <a:rPr lang="en-US" altLang="en-US" dirty="0" err="1"/>
              <a:t>iterator_category</a:t>
            </a:r>
            <a:r>
              <a:rPr lang="en-US" altLang="en-US" dirty="0"/>
              <a:t>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};</a:t>
            </a:r>
          </a:p>
          <a:p>
            <a:pPr lvl="2"/>
            <a:r>
              <a:rPr lang="en-US" altLang="en-US" dirty="0">
                <a:solidFill>
                  <a:srgbClr val="FF0000"/>
                </a:solidFill>
              </a:rPr>
              <a:t>Any class intended to act as an iterator must define the five types referenced above</a:t>
            </a:r>
          </a:p>
          <a:p>
            <a:pPr lvl="3"/>
            <a:r>
              <a:rPr lang="en-US" altLang="en-US" dirty="0"/>
              <a:t>The five types shall be accessed only indirectly through std::</a:t>
            </a:r>
            <a:r>
              <a:rPr lang="en-US" altLang="en-US" dirty="0" err="1"/>
              <a:t>iterator_traits</a:t>
            </a:r>
            <a:endParaRPr lang="en-US" altLang="en-US" dirty="0"/>
          </a:p>
          <a:p>
            <a:pPr lvl="3"/>
            <a:r>
              <a:rPr lang="en-US" altLang="en-US" dirty="0"/>
              <a:t>Not required if the iterators are passed only to modern concept-aware generic code</a:t>
            </a:r>
          </a:p>
          <a:p>
            <a:pPr lvl="3"/>
            <a:endParaRPr lang="en-US" altLang="en-US" dirty="0"/>
          </a:p>
          <a:p>
            <a:pPr lvl="2"/>
            <a:r>
              <a:rPr lang="en-US" altLang="en-US" dirty="0"/>
              <a:t>Since raw pointers may act as iterators, there is a partial specialization: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iterator_traits</a:t>
            </a:r>
            <a:r>
              <a:rPr lang="en-US" altLang="en-US" dirty="0"/>
              <a:t>&lt;T*&gt; {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</a:t>
            </a:r>
            <a:r>
              <a:rPr lang="en-US" altLang="en-US" dirty="0" err="1"/>
              <a:t>difference_type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ptrdiff_t</a:t>
            </a:r>
            <a:r>
              <a:rPr lang="en-US" altLang="en-US" dirty="0"/>
              <a:t>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</a:t>
            </a:r>
            <a:r>
              <a:rPr lang="en-US" altLang="en-US" dirty="0" err="1"/>
              <a:t>value_type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remove_cv_t</a:t>
            </a:r>
            <a:r>
              <a:rPr lang="en-US" altLang="en-US" dirty="0"/>
              <a:t>&lt;T&gt;;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reference = T&amp;;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pointer = T*;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</a:t>
            </a:r>
            <a:r>
              <a:rPr lang="en-US" altLang="en-US" dirty="0" err="1"/>
              <a:t>iterator_category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random_access_iterator_tag</a:t>
            </a:r>
            <a:r>
              <a:rPr lang="en-US" altLang="en-US" dirty="0"/>
              <a:t>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};</a:t>
            </a:r>
          </a:p>
          <a:p>
            <a:pPr lvl="3"/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remove_cv_t</a:t>
            </a:r>
            <a:r>
              <a:rPr lang="en-US" altLang="en-US" dirty="0"/>
              <a:t>&lt;T&gt; removes any </a:t>
            </a:r>
            <a:r>
              <a:rPr lang="en-US" altLang="en-US" dirty="0" err="1"/>
              <a:t>const</a:t>
            </a:r>
            <a:r>
              <a:rPr lang="en-US" altLang="en-US" dirty="0"/>
              <a:t>/volatile modifiers from T</a:t>
            </a:r>
          </a:p>
        </p:txBody>
      </p:sp>
    </p:spTree>
    <p:extLst>
      <p:ext uri="{BB962C8B-B14F-4D97-AF65-F5344CB8AC3E}">
        <p14:creationId xmlns:p14="http://schemas.microsoft.com/office/powerpoint/2010/main" val="3907367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is_reference_v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Traits returning constants, e.g.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is_reference_v</a:t>
            </a:r>
            <a:r>
              <a:rPr lang="en-US" altLang="en-US" dirty="0"/>
              <a:t>&lt;T&gt;</a:t>
            </a:r>
          </a:p>
          <a:p>
            <a:pPr lvl="2"/>
            <a:r>
              <a:rPr lang="en-US" altLang="en-US" dirty="0"/>
              <a:t>Based on the traits template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is_reference</a:t>
            </a:r>
            <a:r>
              <a:rPr lang="en-US" altLang="en-US" dirty="0"/>
              <a:t>&lt;T&gt;</a:t>
            </a:r>
          </a:p>
          <a:p>
            <a:pPr lvl="3"/>
            <a:r>
              <a:rPr lang="en-US" altLang="en-US" dirty="0"/>
              <a:t>general template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is_reference</a:t>
            </a:r>
            <a:r>
              <a:rPr lang="en-US" altLang="en-US" dirty="0"/>
              <a:t>&lt;T&gt; :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false_type</a:t>
            </a:r>
            <a:r>
              <a:rPr lang="en-US" altLang="en-US" dirty="0"/>
              <a:t> {};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partial specializations have higher priority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struct </a:t>
            </a:r>
            <a:r>
              <a:rPr lang="en-US" altLang="en-US" dirty="0" err="1"/>
              <a:t>is_reference</a:t>
            </a:r>
            <a:r>
              <a:rPr lang="en-US" altLang="en-US" dirty="0"/>
              <a:t>&lt;T&amp;&gt; : std::</a:t>
            </a:r>
            <a:r>
              <a:rPr lang="en-US" altLang="en-US" dirty="0" err="1"/>
              <a:t>true_type</a:t>
            </a:r>
            <a:r>
              <a:rPr lang="en-US" altLang="en-US" dirty="0"/>
              <a:t> {};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struct </a:t>
            </a:r>
            <a:r>
              <a:rPr lang="en-US" altLang="en-US" dirty="0" err="1"/>
              <a:t>is_reference</a:t>
            </a:r>
            <a:r>
              <a:rPr lang="en-US" altLang="en-US" dirty="0"/>
              <a:t>&lt;T&amp;&amp;&gt; : std::</a:t>
            </a:r>
            <a:r>
              <a:rPr lang="en-US" altLang="en-US" dirty="0" err="1"/>
              <a:t>true_type</a:t>
            </a:r>
            <a:r>
              <a:rPr lang="en-US" altLang="en-US" dirty="0"/>
              <a:t> {};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Uses two type aliases (logically acting as policy classes): 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using </a:t>
            </a:r>
            <a:r>
              <a:rPr lang="en-US" altLang="en-US" dirty="0" err="1"/>
              <a:t>false_type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integral_constant</a:t>
            </a:r>
            <a:r>
              <a:rPr lang="en-US" altLang="en-US" dirty="0"/>
              <a:t>&lt;bool, false&gt;;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using </a:t>
            </a:r>
            <a:r>
              <a:rPr lang="en-US" altLang="en-US" dirty="0" err="1"/>
              <a:t>true_type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integral_constant</a:t>
            </a:r>
            <a:r>
              <a:rPr lang="en-US" altLang="en-US" dirty="0"/>
              <a:t>&lt;bool, true&gt;;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These are aliases of a particular case of a more general auxiliary class: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U, U v&gt;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integral_constant</a:t>
            </a:r>
            <a:r>
              <a:rPr lang="en-US" altLang="en-US" dirty="0"/>
              <a:t> { 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static </a:t>
            </a:r>
            <a:r>
              <a:rPr lang="en-US" altLang="en-US" dirty="0" err="1"/>
              <a:t>constexpr</a:t>
            </a:r>
            <a:r>
              <a:rPr lang="en-US" altLang="en-US" dirty="0"/>
              <a:t> U value = v; 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// ... there are more members here ... explanation later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};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The result is represented by a static </a:t>
            </a:r>
            <a:r>
              <a:rPr lang="en-US" altLang="en-US" dirty="0" err="1"/>
              <a:t>constexpr</a:t>
            </a:r>
            <a:r>
              <a:rPr lang="en-US" altLang="en-US" dirty="0"/>
              <a:t> member named “value” by convention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For convenience, the result may be accessed using the global variable alias: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inline </a:t>
            </a:r>
            <a:r>
              <a:rPr lang="en-US" altLang="en-US" dirty="0" err="1"/>
              <a:t>constexpr</a:t>
            </a:r>
            <a:r>
              <a:rPr lang="en-US" altLang="en-US" dirty="0"/>
              <a:t> </a:t>
            </a:r>
            <a:r>
              <a:rPr lang="en-US" altLang="en-US" dirty="0" err="1"/>
              <a:t>is_reference_v</a:t>
            </a:r>
            <a:r>
              <a:rPr lang="en-US" altLang="en-US" dirty="0"/>
              <a:t> = </a:t>
            </a:r>
            <a:r>
              <a:rPr lang="en-US" altLang="en-US" dirty="0" err="1"/>
              <a:t>is_reference</a:t>
            </a:r>
            <a:r>
              <a:rPr lang="en-US" altLang="en-US" dirty="0"/>
              <a:t>&lt;T&gt;::value;</a:t>
            </a:r>
          </a:p>
        </p:txBody>
      </p:sp>
    </p:spTree>
    <p:extLst>
      <p:ext uri="{BB962C8B-B14F-4D97-AF65-F5344CB8AC3E}">
        <p14:creationId xmlns:p14="http://schemas.microsoft.com/office/powerpoint/2010/main" val="786870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Tag class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3"/>
            <a:endParaRPr lang="cs-CZ" altLang="en-US" dirty="0"/>
          </a:p>
          <a:p>
            <a:r>
              <a:rPr lang="cs-CZ" altLang="en-US" dirty="0"/>
              <a:t>Tag class</a:t>
            </a:r>
          </a:p>
          <a:p>
            <a:pPr lvl="2"/>
            <a:r>
              <a:rPr lang="en-US" altLang="en-US" dirty="0"/>
              <a:t>Empty class/</a:t>
            </a:r>
            <a:r>
              <a:rPr lang="en-US" altLang="en-US" dirty="0" err="1"/>
              <a:t>struct</a:t>
            </a:r>
            <a:endParaRPr lang="en-US" altLang="en-US" dirty="0"/>
          </a:p>
          <a:p>
            <a:pPr lvl="2"/>
            <a:r>
              <a:rPr lang="en-US" altLang="en-US" dirty="0"/>
              <a:t>A tag class acts like a compile-time enumeration constant</a:t>
            </a:r>
          </a:p>
          <a:p>
            <a:pPr lvl="3"/>
            <a:r>
              <a:rPr lang="en-US" altLang="en-US" dirty="0"/>
              <a:t>Unlike an </a:t>
            </a:r>
            <a:r>
              <a:rPr lang="en-US" altLang="en-US" dirty="0" err="1"/>
              <a:t>enum</a:t>
            </a:r>
            <a:r>
              <a:rPr lang="en-US" altLang="en-US" dirty="0"/>
              <a:t> type, the set of tag classes may be independently extended</a:t>
            </a:r>
          </a:p>
          <a:p>
            <a:pPr lvl="3"/>
            <a:r>
              <a:rPr lang="en-US" altLang="en-US" dirty="0"/>
              <a:t>It is limited to compile-time, therefore there is no need to assign unique numbering</a:t>
            </a:r>
          </a:p>
          <a:p>
            <a:pPr lvl="1"/>
            <a:r>
              <a:rPr lang="en-US" altLang="en-US" dirty="0"/>
              <a:t>Two use cases</a:t>
            </a:r>
          </a:p>
          <a:p>
            <a:pPr lvl="2"/>
            <a:r>
              <a:rPr lang="en-US" altLang="en-US" dirty="0"/>
              <a:t>Tag classes are used as type arguments to templates or member types of a class</a:t>
            </a:r>
          </a:p>
          <a:p>
            <a:pPr lvl="3"/>
            <a:r>
              <a:rPr lang="en-US" altLang="en-US" dirty="0"/>
              <a:t>Example: the tags used for </a:t>
            </a:r>
            <a:r>
              <a:rPr lang="en-US" altLang="en-US" dirty="0" err="1"/>
              <a:t>iterator_category</a:t>
            </a:r>
            <a:endParaRPr lang="en-US" altLang="en-US" dirty="0"/>
          </a:p>
          <a:p>
            <a:pPr lvl="3"/>
            <a:r>
              <a:rPr lang="en-US" altLang="en-US" dirty="0"/>
              <a:t>In this case, a tag class is never instantiated into object, it is also usually empty</a:t>
            </a:r>
          </a:p>
          <a:p>
            <a:pPr lvl="2"/>
            <a:r>
              <a:rPr lang="en-US" altLang="en-US" dirty="0"/>
              <a:t>Tag classes are used as parameters of a function</a:t>
            </a:r>
          </a:p>
          <a:p>
            <a:pPr lvl="3"/>
            <a:r>
              <a:rPr lang="en-US" altLang="en-US" dirty="0"/>
              <a:t>The tag class is instantiated into an empty runtime object</a:t>
            </a:r>
            <a:br>
              <a:rPr lang="en-US" altLang="en-US" dirty="0"/>
            </a:br>
            <a:r>
              <a:rPr lang="en-US" altLang="en-US" dirty="0"/>
              <a:t>(usually optimized out by the compiler)</a:t>
            </a:r>
          </a:p>
          <a:p>
            <a:pPr lvl="3"/>
            <a:r>
              <a:rPr lang="en-US" altLang="en-US" dirty="0"/>
              <a:t>This allows to distinguish between different functions of the same name (e.g. constructors)</a:t>
            </a:r>
          </a:p>
          <a:p>
            <a:pPr lvl="1"/>
            <a:r>
              <a:rPr lang="en-US" altLang="en-US" dirty="0"/>
              <a:t>In advanced cases, tag classes are templates</a:t>
            </a:r>
          </a:p>
          <a:p>
            <a:pPr lvl="2"/>
            <a:r>
              <a:rPr lang="en-US" altLang="en-US" dirty="0"/>
              <a:t>They are used to carry the “values” of their template arguments</a:t>
            </a:r>
          </a:p>
        </p:txBody>
      </p:sp>
    </p:spTree>
    <p:extLst>
      <p:ext uri="{BB962C8B-B14F-4D97-AF65-F5344CB8AC3E}">
        <p14:creationId xmlns:p14="http://schemas.microsoft.com/office/powerpoint/2010/main" val="322830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Tag arguments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 fontScale="92500" lnSpcReduction="10000"/>
          </a:bodyPr>
          <a:lstStyle/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Distinguishing constructors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Another use-case for value-less function arguments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All constructors have the same name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the name cannot be used to specify the required behavior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Example: </a:t>
            </a:r>
            <a:r>
              <a:rPr lang="en-US" altLang="en-US" dirty="0" err="1"/>
              <a:t>std</a:t>
            </a:r>
            <a:r>
              <a:rPr lang="en-US" altLang="en-US" dirty="0"/>
              <a:t>::optional&lt;T&gt; can store T or nothing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using </a:t>
            </a:r>
            <a:r>
              <a:rPr lang="en-US" altLang="en-US" dirty="0" err="1"/>
              <a:t>string_opt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::optional&lt; </a:t>
            </a:r>
            <a:r>
              <a:rPr lang="en-US" altLang="en-US" dirty="0" err="1"/>
              <a:t>std</a:t>
            </a:r>
            <a:r>
              <a:rPr lang="en-US" altLang="en-US" dirty="0"/>
              <a:t>::string&gt;;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 err="1"/>
              <a:t>string_opt</a:t>
            </a:r>
            <a:r>
              <a:rPr lang="en-US" altLang="en-US" dirty="0"/>
              <a:t> x;				// initialized as nothing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assert(!</a:t>
            </a:r>
            <a:r>
              <a:rPr lang="en-US" altLang="en-US" dirty="0" err="1"/>
              <a:t>x.has_value</a:t>
            </a:r>
            <a:r>
              <a:rPr lang="en-US" altLang="en-US" dirty="0"/>
              <a:t>());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 err="1"/>
              <a:t>string_opt</a:t>
            </a:r>
            <a:r>
              <a:rPr lang="en-US" altLang="en-US" dirty="0"/>
              <a:t> y(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in_place</a:t>
            </a:r>
            <a:r>
              <a:rPr lang="en-US" altLang="en-US" dirty="0"/>
              <a:t>);			// initialized as </a:t>
            </a:r>
            <a:r>
              <a:rPr lang="en-US" altLang="en-US" dirty="0" err="1"/>
              <a:t>std</a:t>
            </a:r>
            <a:r>
              <a:rPr lang="en-US" altLang="en-US" dirty="0"/>
              <a:t>::string()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assert(</a:t>
            </a:r>
            <a:r>
              <a:rPr lang="en-US" altLang="en-US" dirty="0" err="1"/>
              <a:t>y.has_value</a:t>
            </a:r>
            <a:r>
              <a:rPr lang="en-US" altLang="en-US" dirty="0"/>
              <a:t>() &amp;&amp; (*y).empty());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 err="1"/>
              <a:t>string_opt</a:t>
            </a:r>
            <a:r>
              <a:rPr lang="en-US" altLang="en-US" dirty="0"/>
              <a:t> z(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in_place</a:t>
            </a:r>
            <a:r>
              <a:rPr lang="en-US" altLang="en-US" dirty="0"/>
              <a:t>, “Hello”);		// initialized as </a:t>
            </a:r>
            <a:r>
              <a:rPr lang="en-US" altLang="en-US" dirty="0" err="1"/>
              <a:t>std</a:t>
            </a:r>
            <a:r>
              <a:rPr lang="en-US" altLang="en-US" dirty="0"/>
              <a:t>::string(“Hello”)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assert(</a:t>
            </a:r>
            <a:r>
              <a:rPr lang="en-US" altLang="en-US" dirty="0" err="1"/>
              <a:t>z.has_value</a:t>
            </a:r>
            <a:r>
              <a:rPr lang="en-US" altLang="en-US" dirty="0"/>
              <a:t>() &amp;&amp; *z == “Hello”);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Implementation: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in_place_t</a:t>
            </a:r>
            <a:r>
              <a:rPr lang="en-US" altLang="en-US" dirty="0"/>
              <a:t> {};			// a tag class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inline </a:t>
            </a:r>
            <a:r>
              <a:rPr lang="en-US" altLang="en-US" dirty="0" err="1"/>
              <a:t>constexpr</a:t>
            </a:r>
            <a:r>
              <a:rPr lang="en-US" altLang="en-US" dirty="0"/>
              <a:t> </a:t>
            </a:r>
            <a:r>
              <a:rPr lang="en-US" altLang="en-US" dirty="0" err="1"/>
              <a:t>in_place_t</a:t>
            </a:r>
            <a:r>
              <a:rPr lang="en-US" altLang="en-US" dirty="0"/>
              <a:t> </a:t>
            </a:r>
            <a:r>
              <a:rPr lang="en-US" altLang="en-US" dirty="0" err="1"/>
              <a:t>in_place</a:t>
            </a:r>
            <a:r>
              <a:rPr lang="en-US" altLang="en-US" dirty="0"/>
              <a:t>;		// an empty variable of tag type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class optional { public: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optional();			// initialize as nothing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template&lt; </a:t>
            </a:r>
            <a:r>
              <a:rPr lang="en-US" altLang="en-US" dirty="0" err="1"/>
              <a:t>typename</a:t>
            </a:r>
            <a:r>
              <a:rPr lang="en-US" altLang="en-US" dirty="0"/>
              <a:t>... L&gt;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optional( </a:t>
            </a:r>
            <a:r>
              <a:rPr lang="en-US" altLang="en-US" dirty="0" err="1"/>
              <a:t>in_place_t</a:t>
            </a:r>
            <a:r>
              <a:rPr lang="en-US" altLang="en-US" dirty="0"/>
              <a:t>, L &amp;&amp;... l);	// initialize by constructing T from the arguments l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042023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270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4"/>
            <a:endParaRPr lang="cs-CZ" altLang="en-US"/>
          </a:p>
          <a:p>
            <a:pPr lvl="4"/>
            <a:r>
              <a:rPr lang="cs-CZ" altLang="en-US"/>
              <a:t>template</a:t>
            </a:r>
            <a:r>
              <a:rPr lang="en-US" altLang="en-US"/>
              <a:t>&lt; typename P&gt;</a:t>
            </a:r>
          </a:p>
          <a:p>
            <a:pPr lvl="4"/>
            <a:r>
              <a:rPr lang="en-US" altLang="en-US"/>
              <a:t>class </a:t>
            </a:r>
            <a:r>
              <a:rPr lang="cs-CZ" altLang="en-US"/>
              <a:t>Value</a:t>
            </a:r>
            <a:r>
              <a:rPr lang="en-US" altLang="en-US"/>
              <a:t> {</a:t>
            </a:r>
          </a:p>
          <a:p>
            <a:pPr lvl="4"/>
            <a:r>
              <a:rPr lang="cs-CZ" altLang="en-US"/>
              <a:t>  double</a:t>
            </a:r>
            <a:r>
              <a:rPr lang="en-US" altLang="en-US"/>
              <a:t> </a:t>
            </a:r>
            <a:r>
              <a:rPr lang="cs-CZ" altLang="en-US"/>
              <a:t>v</a:t>
            </a:r>
            <a:r>
              <a:rPr lang="en-US" altLang="en-US"/>
              <a:t>;</a:t>
            </a:r>
          </a:p>
          <a:p>
            <a:pPr lvl="4"/>
            <a:r>
              <a:rPr lang="en-US" altLang="en-US"/>
              <a:t>  // ...</a:t>
            </a:r>
          </a:p>
          <a:p>
            <a:pPr lvl="4"/>
            <a:r>
              <a:rPr lang="en-US" altLang="en-US"/>
              <a:t>};</a:t>
            </a:r>
          </a:p>
          <a:p>
            <a:pPr lvl="4"/>
            <a:endParaRPr lang="en-US" altLang="en-US"/>
          </a:p>
          <a:p>
            <a:pPr lvl="4"/>
            <a:r>
              <a:rPr lang="en-US" altLang="en-US"/>
              <a:t>struct mass {};</a:t>
            </a:r>
          </a:p>
          <a:p>
            <a:pPr lvl="4"/>
            <a:endParaRPr lang="en-US" altLang="en-US"/>
          </a:p>
          <a:p>
            <a:pPr lvl="4"/>
            <a:r>
              <a:rPr lang="en-US" altLang="en-US"/>
              <a:t>struct energy {};</a:t>
            </a:r>
          </a:p>
          <a:p>
            <a:pPr lvl="4"/>
            <a:endParaRPr lang="en-US" altLang="en-US"/>
          </a:p>
          <a:p>
            <a:pPr lvl="4"/>
            <a:r>
              <a:rPr lang="en-US" altLang="en-US"/>
              <a:t>Value&lt; mass&gt; m;</a:t>
            </a:r>
          </a:p>
          <a:p>
            <a:pPr lvl="4"/>
            <a:r>
              <a:rPr lang="en-US" altLang="en-US"/>
              <a:t>Value&lt; energy&gt; e;</a:t>
            </a:r>
          </a:p>
          <a:p>
            <a:pPr lvl="4"/>
            <a:endParaRPr lang="en-US" altLang="en-US"/>
          </a:p>
          <a:p>
            <a:pPr lvl="4"/>
            <a:r>
              <a:rPr lang="en-US" altLang="en-US"/>
              <a:t>e = m;	// error</a:t>
            </a:r>
          </a:p>
          <a:p>
            <a:endParaRPr lang="en-US" altLang="en-US" dirty="0"/>
          </a:p>
        </p:txBody>
      </p:sp>
      <p:sp>
        <p:nvSpPr>
          <p:cNvPr id="7270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1"/>
            <a:r>
              <a:rPr lang="en-US" altLang="en-US" dirty="0"/>
              <a:t>Type non-equivalence</a:t>
            </a:r>
            <a:endParaRPr lang="cs-CZ" altLang="en-US" dirty="0"/>
          </a:p>
          <a:p>
            <a:pPr lvl="2"/>
            <a:r>
              <a:rPr lang="en-US" altLang="en-US" dirty="0"/>
              <a:t>Two classes/</a:t>
            </a:r>
            <a:r>
              <a:rPr lang="en-US" altLang="en-US" dirty="0" err="1"/>
              <a:t>structs</a:t>
            </a:r>
            <a:r>
              <a:rPr lang="en-US" altLang="en-US" dirty="0"/>
              <a:t>/unions/</a:t>
            </a:r>
            <a:r>
              <a:rPr lang="en-US" altLang="en-US" dirty="0" err="1"/>
              <a:t>enums</a:t>
            </a:r>
            <a:r>
              <a:rPr lang="en-US" altLang="en-US" dirty="0"/>
              <a:t> are always considered different</a:t>
            </a:r>
            <a:endParaRPr lang="cs-CZ" altLang="en-US" dirty="0"/>
          </a:p>
          <a:p>
            <a:pPr lvl="3"/>
            <a:r>
              <a:rPr lang="en-US" altLang="en-US" dirty="0"/>
              <a:t>even if they have the same contents</a:t>
            </a:r>
            <a:endParaRPr lang="cs-CZ" altLang="en-US" dirty="0"/>
          </a:p>
          <a:p>
            <a:pPr lvl="2"/>
            <a:r>
              <a:rPr lang="en-US" altLang="en-US" dirty="0"/>
              <a:t>Two instances of the same template are considered different if their parameters are different</a:t>
            </a:r>
          </a:p>
          <a:p>
            <a:pPr lvl="3"/>
            <a:endParaRPr lang="cs-CZ" altLang="en-US" dirty="0"/>
          </a:p>
          <a:p>
            <a:pPr lvl="2"/>
            <a:r>
              <a:rPr lang="en-US" altLang="en-US" dirty="0"/>
              <a:t>It also works with empty classes</a:t>
            </a:r>
          </a:p>
          <a:p>
            <a:pPr lvl="3"/>
            <a:r>
              <a:rPr lang="en-US" altLang="en-US" dirty="0"/>
              <a:t>Called </a:t>
            </a:r>
            <a:r>
              <a:rPr lang="en-US" altLang="en-US" b="1" dirty="0"/>
              <a:t>tag</a:t>
            </a:r>
            <a:r>
              <a:rPr lang="en-US" altLang="en-US" dirty="0"/>
              <a:t> classes</a:t>
            </a:r>
          </a:p>
          <a:p>
            <a:pPr lvl="3"/>
            <a:endParaRPr lang="en-US" altLang="en-US" dirty="0"/>
          </a:p>
          <a:p>
            <a:pPr lvl="1"/>
            <a:r>
              <a:rPr lang="en-US" altLang="en-US" dirty="0"/>
              <a:t>Usage:</a:t>
            </a:r>
          </a:p>
          <a:p>
            <a:pPr lvl="2"/>
            <a:r>
              <a:rPr lang="en-US" altLang="en-US" dirty="0"/>
              <a:t>To distinguish types which represent different things using the same implementation</a:t>
            </a:r>
          </a:p>
          <a:p>
            <a:pPr lvl="3"/>
            <a:r>
              <a:rPr lang="en-US" altLang="en-US" dirty="0"/>
              <a:t>Physical units</a:t>
            </a:r>
          </a:p>
          <a:p>
            <a:pPr lvl="3"/>
            <a:r>
              <a:rPr lang="en-US" altLang="en-US" dirty="0"/>
              <a:t>Indexes to different arrays</a:t>
            </a:r>
          </a:p>
          <a:p>
            <a:pPr lvl="3"/>
            <a:r>
              <a:rPr lang="en-US" altLang="en-US" dirty="0"/>
              <a:t>Similar effect to </a:t>
            </a:r>
            <a:r>
              <a:rPr lang="en-US" altLang="en-US" i="1" dirty="0" err="1"/>
              <a:t>enum</a:t>
            </a:r>
            <a:r>
              <a:rPr lang="en-US" altLang="en-US" i="1" dirty="0"/>
              <a:t> class</a:t>
            </a:r>
            <a:endParaRPr lang="cs-CZ" altLang="en-US" i="1" dirty="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Employing type non-equivalence with tag classes</a:t>
            </a: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764372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Traits</a:t>
            </a:r>
            <a:r>
              <a:rPr lang="en-US" altLang="en-US" dirty="0"/>
              <a:t>, policies, tags, etc.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cs-CZ" altLang="en-US" dirty="0"/>
              <a:t>Traits</a:t>
            </a:r>
          </a:p>
          <a:p>
            <a:pPr lvl="2"/>
            <a:r>
              <a:rPr lang="en-US" altLang="en-US" dirty="0"/>
              <a:t>Class/</a:t>
            </a:r>
            <a:r>
              <a:rPr lang="en-US" altLang="en-US" dirty="0" err="1"/>
              <a:t>struct</a:t>
            </a:r>
            <a:r>
              <a:rPr lang="en-US" altLang="en-US" dirty="0"/>
              <a:t> template not designed to be instantiated into objects; contents limited to:</a:t>
            </a:r>
            <a:endParaRPr lang="cs-CZ" altLang="en-US" dirty="0"/>
          </a:p>
          <a:p>
            <a:pPr lvl="3"/>
            <a:r>
              <a:rPr lang="en-US" altLang="en-US" dirty="0"/>
              <a:t>type definitions (via </a:t>
            </a:r>
            <a:r>
              <a:rPr lang="en-US" altLang="en-US" dirty="0" err="1"/>
              <a:t>typedef</a:t>
            </a:r>
            <a:r>
              <a:rPr lang="en-US" altLang="en-US" dirty="0"/>
              <a:t>/using or nested </a:t>
            </a:r>
            <a:r>
              <a:rPr lang="en-US" altLang="en-US" dirty="0" err="1"/>
              <a:t>struct</a:t>
            </a:r>
            <a:r>
              <a:rPr lang="en-US" altLang="en-US" dirty="0"/>
              <a:t>/class)</a:t>
            </a:r>
          </a:p>
          <a:p>
            <a:pPr lvl="3"/>
            <a:r>
              <a:rPr lang="en-US" altLang="en-US" dirty="0"/>
              <a:t>constants (via static </a:t>
            </a:r>
            <a:r>
              <a:rPr lang="en-US" altLang="en-US" dirty="0" err="1"/>
              <a:t>constexpr</a:t>
            </a:r>
            <a:r>
              <a:rPr lang="en-US" altLang="en-US" dirty="0"/>
              <a:t>)</a:t>
            </a:r>
            <a:endParaRPr lang="cs-CZ" altLang="en-US" dirty="0"/>
          </a:p>
          <a:p>
            <a:pPr lvl="3"/>
            <a:r>
              <a:rPr lang="en-US" altLang="en-US" dirty="0"/>
              <a:t>static functions</a:t>
            </a:r>
            <a:endParaRPr lang="cs-CZ" altLang="en-US" dirty="0"/>
          </a:p>
          <a:p>
            <a:pPr lvl="2"/>
            <a:r>
              <a:rPr lang="en-US" altLang="en-US" dirty="0"/>
              <a:t>Used as a compile-time function which assigns types/constants/run-time functions to template arguments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Policy class</a:t>
            </a:r>
          </a:p>
          <a:p>
            <a:pPr lvl="2"/>
            <a:r>
              <a:rPr lang="en-US" altLang="en-US" dirty="0"/>
              <a:t>Non-template class/</a:t>
            </a:r>
            <a:r>
              <a:rPr lang="en-US" altLang="en-US" dirty="0" err="1"/>
              <a:t>struct</a:t>
            </a:r>
            <a:r>
              <a:rPr lang="en-US" altLang="en-US" dirty="0"/>
              <a:t>, usually not instantiated</a:t>
            </a:r>
          </a:p>
          <a:p>
            <a:pPr lvl="2"/>
            <a:r>
              <a:rPr lang="en-US" altLang="en-US" dirty="0"/>
              <a:t>Compile-time equivalent of objects, containing types/constants/run-time functions </a:t>
            </a:r>
            <a:endParaRPr lang="cs-CZ" altLang="en-US" dirty="0"/>
          </a:p>
          <a:p>
            <a:pPr lvl="2"/>
            <a:r>
              <a:rPr lang="en-US" altLang="en-US" dirty="0"/>
              <a:t>Passed as template argument to customize the behavior of the template</a:t>
            </a:r>
            <a:endParaRPr lang="cs-CZ" altLang="en-US" dirty="0"/>
          </a:p>
          <a:p>
            <a:pPr lvl="3"/>
            <a:endParaRPr lang="en-US" altLang="en-US" dirty="0"/>
          </a:p>
          <a:p>
            <a:pPr lvl="1"/>
            <a:r>
              <a:rPr lang="en-US" altLang="en-US" dirty="0" err="1"/>
              <a:t>Functor</a:t>
            </a:r>
            <a:endParaRPr lang="en-US" altLang="en-US" dirty="0"/>
          </a:p>
          <a:p>
            <a:pPr lvl="2"/>
            <a:r>
              <a:rPr lang="en-US" altLang="en-US" dirty="0"/>
              <a:t>Class/</a:t>
            </a:r>
            <a:r>
              <a:rPr lang="en-US" altLang="en-US" dirty="0" err="1"/>
              <a:t>struct</a:t>
            </a:r>
            <a:r>
              <a:rPr lang="en-US" altLang="en-US" dirty="0"/>
              <a:t> containing non-static function named operator()</a:t>
            </a:r>
          </a:p>
          <a:p>
            <a:pPr lvl="2"/>
            <a:r>
              <a:rPr lang="en-US" altLang="en-US" dirty="0"/>
              <a:t>Usually passed as run-time argument to function templates</a:t>
            </a:r>
          </a:p>
          <a:p>
            <a:pPr lvl="2"/>
            <a:r>
              <a:rPr lang="en-US" altLang="en-US" dirty="0" err="1"/>
              <a:t>Functor</a:t>
            </a:r>
            <a:r>
              <a:rPr lang="en-US" altLang="en-US" dirty="0"/>
              <a:t> acts as a function, created by packing a function body together with some data stored or referenced in the body (closure)</a:t>
            </a:r>
          </a:p>
          <a:p>
            <a:pPr lvl="3"/>
            <a:endParaRPr lang="cs-CZ" altLang="en-US" dirty="0"/>
          </a:p>
          <a:p>
            <a:pPr lvl="1"/>
            <a:r>
              <a:rPr lang="cs-CZ" altLang="en-US" dirty="0"/>
              <a:t>Tag class</a:t>
            </a:r>
          </a:p>
          <a:p>
            <a:pPr lvl="2"/>
            <a:r>
              <a:rPr lang="en-US" altLang="en-US" dirty="0"/>
              <a:t>Empty class/</a:t>
            </a:r>
            <a:r>
              <a:rPr lang="en-US" altLang="en-US" dirty="0" err="1"/>
              <a:t>struct</a:t>
            </a:r>
            <a:endParaRPr lang="cs-CZ" altLang="en-US" dirty="0"/>
          </a:p>
          <a:p>
            <a:pPr lvl="2"/>
            <a:r>
              <a:rPr lang="en-US" altLang="en-US" dirty="0"/>
              <a:t>Passed as run-time argument to function templates</a:t>
            </a:r>
            <a:endParaRPr lang="cs-CZ" altLang="en-US" dirty="0"/>
          </a:p>
          <a:p>
            <a:pPr lvl="2"/>
            <a:r>
              <a:rPr lang="en-US" altLang="en-US" dirty="0"/>
              <a:t>Used to carry a compile-time information by their types themselves</a:t>
            </a:r>
          </a:p>
          <a:p>
            <a:pPr lvl="3"/>
            <a:r>
              <a:rPr lang="en-US" altLang="en-US" dirty="0"/>
              <a:t>Classes/</a:t>
            </a:r>
            <a:r>
              <a:rPr lang="en-US" altLang="en-US" dirty="0" err="1"/>
              <a:t>structs</a:t>
            </a:r>
            <a:r>
              <a:rPr lang="en-US" altLang="en-US" dirty="0"/>
              <a:t> are distinguished by their name, not by contents</a:t>
            </a:r>
          </a:p>
        </p:txBody>
      </p:sp>
    </p:spTree>
    <p:extLst>
      <p:ext uri="{BB962C8B-B14F-4D97-AF65-F5344CB8AC3E}">
        <p14:creationId xmlns:p14="http://schemas.microsoft.com/office/powerpoint/2010/main" val="2469128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Policy class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 fontScale="92500" lnSpcReduction="20000"/>
          </a:bodyPr>
          <a:lstStyle/>
          <a:p>
            <a:pPr lvl="3"/>
            <a:endParaRPr lang="en-US" altLang="en-US" dirty="0"/>
          </a:p>
          <a:p>
            <a:pPr lvl="1"/>
            <a:r>
              <a:rPr lang="en-US" altLang="en-US" dirty="0"/>
              <a:t>Policy class</a:t>
            </a:r>
          </a:p>
          <a:p>
            <a:pPr lvl="2"/>
            <a:r>
              <a:rPr lang="en-US" altLang="en-US" dirty="0"/>
              <a:t>Non-template class/</a:t>
            </a:r>
            <a:r>
              <a:rPr lang="en-US" altLang="en-US" dirty="0" err="1"/>
              <a:t>struct</a:t>
            </a:r>
            <a:r>
              <a:rPr lang="en-US" altLang="en-US" dirty="0"/>
              <a:t>, usually not instantiated</a:t>
            </a:r>
          </a:p>
          <a:p>
            <a:pPr lvl="2"/>
            <a:r>
              <a:rPr lang="en-US" altLang="en-US" dirty="0"/>
              <a:t>Compile-time equivalent of objects, containing types/constants/run-time functions </a:t>
            </a:r>
          </a:p>
          <a:p>
            <a:pPr lvl="2"/>
            <a:r>
              <a:rPr lang="en-US" altLang="en-US" dirty="0"/>
              <a:t>Passed as template argument to customize the behavior of the template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P&gt; class container { public:</a:t>
            </a:r>
          </a:p>
          <a:p>
            <a:pPr lvl="4"/>
            <a:r>
              <a:rPr lang="en-US" altLang="en-US" dirty="0"/>
              <a:t>  container(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 n) { m_ = P::alloc(n); /*...*/ }</a:t>
            </a:r>
          </a:p>
          <a:p>
            <a:pPr lvl="4"/>
            <a:r>
              <a:rPr lang="en-US" altLang="en-US" dirty="0"/>
              <a:t>private: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typename</a:t>
            </a:r>
            <a:r>
              <a:rPr lang="en-US" altLang="en-US" dirty="0"/>
              <a:t> P::pointer m_;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my_policy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  using pointer = void*; </a:t>
            </a:r>
          </a:p>
          <a:p>
            <a:pPr lvl="4"/>
            <a:r>
              <a:rPr lang="en-US" altLang="en-US" dirty="0"/>
              <a:t>  static pointer </a:t>
            </a:r>
            <a:r>
              <a:rPr lang="en-US" altLang="en-US" dirty="0" err="1"/>
              <a:t>alloc</a:t>
            </a:r>
            <a:r>
              <a:rPr lang="en-US" altLang="en-US" dirty="0"/>
              <a:t>(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 s) { /*...*/ }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/>
              <a:t>container&lt; </a:t>
            </a:r>
            <a:r>
              <a:rPr lang="en-US" altLang="en-US" dirty="0" err="1"/>
              <a:t>my_policy</a:t>
            </a:r>
            <a:r>
              <a:rPr lang="en-US" altLang="en-US" dirty="0"/>
              <a:t>&gt; k;</a:t>
            </a:r>
            <a:endParaRPr lang="cs-CZ" altLang="en-US" dirty="0"/>
          </a:p>
          <a:p>
            <a:pPr lvl="1"/>
            <a:r>
              <a:rPr lang="en-US" altLang="en-US" dirty="0"/>
              <a:t>Motivation:</a:t>
            </a:r>
          </a:p>
          <a:p>
            <a:pPr lvl="2"/>
            <a:r>
              <a:rPr lang="en-US" altLang="en-US" dirty="0"/>
              <a:t>Policy class allows to pass several types/constants/functions as one argument</a:t>
            </a:r>
          </a:p>
          <a:p>
            <a:pPr lvl="2"/>
            <a:r>
              <a:rPr lang="en-US" altLang="en-US" dirty="0"/>
              <a:t>Policy class is the only way to pass a function as a template argument</a:t>
            </a:r>
          </a:p>
          <a:p>
            <a:pPr lvl="2"/>
            <a:r>
              <a:rPr lang="en-US" altLang="en-US" dirty="0"/>
              <a:t>Policy classes are distinguished by name, not by contents</a:t>
            </a:r>
          </a:p>
          <a:p>
            <a:pPr lvl="3"/>
            <a:r>
              <a:rPr lang="en-US" altLang="en-US" dirty="0"/>
              <a:t>This could be an advantage or a disadvantage, depending on context</a:t>
            </a:r>
          </a:p>
        </p:txBody>
      </p:sp>
    </p:spTree>
    <p:extLst>
      <p:ext uri="{BB962C8B-B14F-4D97-AF65-F5344CB8AC3E}">
        <p14:creationId xmlns:p14="http://schemas.microsoft.com/office/powerpoint/2010/main" val="899173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classes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Policy class works as a set of parameters for generic code</a:t>
            </a:r>
          </a:p>
          <a:p>
            <a:pPr lvl="1"/>
            <a:r>
              <a:rPr lang="en-US" dirty="0"/>
              <a:t>Types (defined by </a:t>
            </a:r>
            <a:r>
              <a:rPr lang="en-US" dirty="0" err="1"/>
              <a:t>typedef</a:t>
            </a:r>
            <a:r>
              <a:rPr lang="en-US" dirty="0"/>
              <a:t>/using or nested classes/</a:t>
            </a:r>
            <a:r>
              <a:rPr lang="en-US" dirty="0" err="1"/>
              <a:t>enums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Constants (defined by static </a:t>
            </a:r>
            <a:r>
              <a:rPr lang="en-US" dirty="0" err="1"/>
              <a:t>constexpr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Functions (defined as static)</a:t>
            </a:r>
          </a:p>
          <a:p>
            <a:pPr lvl="2"/>
            <a:endParaRPr lang="en-US" dirty="0"/>
          </a:p>
          <a:p>
            <a:r>
              <a:rPr lang="en-US" dirty="0"/>
              <a:t>The use of policy class instead of individual arguments...</a:t>
            </a:r>
          </a:p>
          <a:p>
            <a:pPr lvl="1"/>
            <a:r>
              <a:rPr lang="en-US" dirty="0"/>
              <a:t>...makes instantiated template names shorter</a:t>
            </a:r>
          </a:p>
          <a:p>
            <a:pPr lvl="1"/>
            <a:r>
              <a:rPr lang="en-US" dirty="0"/>
              <a:t>...avoids order-related mistakes</a:t>
            </a:r>
          </a:p>
          <a:p>
            <a:pPr lvl="1"/>
            <a:r>
              <a:rPr lang="en-US" dirty="0"/>
              <a:t>This is the only way how functions may become parameters of a template</a:t>
            </a:r>
          </a:p>
          <a:p>
            <a:pPr lvl="1"/>
            <a:endParaRPr lang="en-US" dirty="0"/>
          </a:p>
          <a:p>
            <a:r>
              <a:rPr lang="en-US" dirty="0"/>
              <a:t>In simple cases, policy classes are not instantiated into objects</a:t>
            </a:r>
          </a:p>
          <a:p>
            <a:pPr lvl="1"/>
            <a:r>
              <a:rPr lang="en-US" dirty="0"/>
              <a:t>Some policy-class tricks would not work well when instantiated</a:t>
            </a:r>
          </a:p>
        </p:txBody>
      </p:sp>
    </p:spTree>
    <p:extLst>
      <p:ext uri="{BB962C8B-B14F-4D97-AF65-F5344CB8AC3E}">
        <p14:creationId xmlns:p14="http://schemas.microsoft.com/office/powerpoint/2010/main" val="270255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Instantiated policy classes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Some policy classes may be used as objects</a:t>
            </a:r>
          </a:p>
          <a:p>
            <a:pPr lvl="1"/>
            <a:r>
              <a:rPr lang="en-US" dirty="0"/>
              <a:t>Such objects carry run-time options to policies; policy functions are not static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P&gt; class container { public:</a:t>
            </a:r>
          </a:p>
          <a:p>
            <a:pPr lvl="4"/>
            <a:r>
              <a:rPr lang="en-US" altLang="en-US" dirty="0"/>
              <a:t>  container(std::</a:t>
            </a:r>
            <a:r>
              <a:rPr lang="en-US" altLang="en-US" dirty="0" err="1"/>
              <a:t>size_t</a:t>
            </a:r>
            <a:r>
              <a:rPr lang="en-US" altLang="en-US" dirty="0"/>
              <a:t> n, const P &amp; p) : p_(p) { m_ = p_.</a:t>
            </a:r>
            <a:r>
              <a:rPr lang="en-US" altLang="en-US" dirty="0" err="1"/>
              <a:t>alloc</a:t>
            </a:r>
            <a:r>
              <a:rPr lang="en-US" altLang="en-US" dirty="0"/>
              <a:t>(n); /*...*/ }</a:t>
            </a:r>
          </a:p>
          <a:p>
            <a:pPr lvl="4"/>
            <a:r>
              <a:rPr lang="en-US" altLang="en-US" dirty="0"/>
              <a:t>private:</a:t>
            </a:r>
          </a:p>
          <a:p>
            <a:pPr lvl="4"/>
            <a:r>
              <a:rPr lang="en-US" altLang="en-US" dirty="0"/>
              <a:t>  P p_;			// the template usually contains a policy-object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typename</a:t>
            </a:r>
            <a:r>
              <a:rPr lang="en-US" altLang="en-US" dirty="0"/>
              <a:t> P::pointer m_;	// compile-time properties extracted from policy-class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/>
              <a:t>class </a:t>
            </a:r>
            <a:r>
              <a:rPr lang="en-US" altLang="en-US" dirty="0" err="1"/>
              <a:t>my_policy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public:</a:t>
            </a:r>
          </a:p>
          <a:p>
            <a:pPr lvl="4"/>
            <a:r>
              <a:rPr lang="en-US" altLang="en-US" dirty="0"/>
              <a:t>  using pointer = void*; </a:t>
            </a:r>
          </a:p>
          <a:p>
            <a:pPr lvl="4"/>
            <a:r>
              <a:rPr lang="en-US" altLang="en-US" dirty="0"/>
              <a:t>  pointer </a:t>
            </a:r>
            <a:r>
              <a:rPr lang="en-US" altLang="en-US" dirty="0" err="1"/>
              <a:t>alloc</a:t>
            </a:r>
            <a:r>
              <a:rPr lang="en-US" altLang="en-US" dirty="0"/>
              <a:t>(std::</a:t>
            </a:r>
            <a:r>
              <a:rPr lang="en-US" altLang="en-US" dirty="0" err="1"/>
              <a:t>size_t</a:t>
            </a:r>
            <a:r>
              <a:rPr lang="en-US" altLang="en-US" dirty="0"/>
              <a:t> s) { /*...*/ }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my_policy</a:t>
            </a:r>
            <a:r>
              <a:rPr lang="en-US" altLang="en-US" dirty="0"/>
              <a:t>(heap * h) : </a:t>
            </a:r>
            <a:r>
              <a:rPr lang="en-US" altLang="en-US" dirty="0" err="1"/>
              <a:t>my_heap</a:t>
            </a:r>
            <a:r>
              <a:rPr lang="en-US" altLang="en-US" dirty="0"/>
              <a:t>_(h) {}</a:t>
            </a:r>
          </a:p>
          <a:p>
            <a:pPr lvl="4"/>
            <a:r>
              <a:rPr lang="en-US" altLang="en-US" dirty="0"/>
              <a:t>private:</a:t>
            </a:r>
          </a:p>
          <a:p>
            <a:pPr lvl="4"/>
            <a:r>
              <a:rPr lang="en-US" altLang="en-US" dirty="0"/>
              <a:t>  heap * </a:t>
            </a:r>
            <a:r>
              <a:rPr lang="en-US" altLang="en-US" dirty="0" err="1"/>
              <a:t>my_heap</a:t>
            </a:r>
            <a:r>
              <a:rPr lang="en-US" altLang="en-US" dirty="0"/>
              <a:t>_;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 err="1"/>
              <a:t>my_policy</a:t>
            </a:r>
            <a:r>
              <a:rPr lang="en-US" altLang="en-US" dirty="0"/>
              <a:t> </a:t>
            </a:r>
            <a:r>
              <a:rPr lang="en-US" altLang="en-US" dirty="0" err="1"/>
              <a:t>mp</a:t>
            </a:r>
            <a:r>
              <a:rPr lang="en-US" altLang="en-US" dirty="0"/>
              <a:t>(/*...*/); </a:t>
            </a:r>
          </a:p>
          <a:p>
            <a:pPr lvl="4"/>
            <a:r>
              <a:rPr lang="en-US" altLang="en-US" dirty="0"/>
              <a:t>container&lt; </a:t>
            </a:r>
            <a:r>
              <a:rPr lang="en-US" altLang="en-US" dirty="0" err="1"/>
              <a:t>my_policy</a:t>
            </a:r>
            <a:r>
              <a:rPr lang="en-US" altLang="en-US" dirty="0"/>
              <a:t>&gt; k( </a:t>
            </a:r>
            <a:r>
              <a:rPr lang="en-US" altLang="en-US" dirty="0" err="1"/>
              <a:t>mp</a:t>
            </a:r>
            <a:r>
              <a:rPr lang="en-US" altLang="en-US" dirty="0"/>
              <a:t>);</a:t>
            </a:r>
            <a:endParaRPr lang="cs-CZ" altLang="en-US" dirty="0"/>
          </a:p>
          <a:p>
            <a:r>
              <a:rPr lang="en-US" dirty="0"/>
              <a:t>Functors are special cases of instantiated policy classes</a:t>
            </a:r>
          </a:p>
          <a:p>
            <a:pPr lvl="1"/>
            <a:r>
              <a:rPr lang="en-US" dirty="0"/>
              <a:t>no type members, only one member function named operator()</a:t>
            </a:r>
          </a:p>
        </p:txBody>
      </p:sp>
    </p:spTree>
    <p:extLst>
      <p:ext uri="{BB962C8B-B14F-4D97-AF65-F5344CB8AC3E}">
        <p14:creationId xmlns:p14="http://schemas.microsoft.com/office/powerpoint/2010/main" val="4045337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Functors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3"/>
            <a:endParaRPr lang="en-US" altLang="en-US" dirty="0"/>
          </a:p>
          <a:p>
            <a:pPr lvl="1"/>
            <a:r>
              <a:rPr lang="en-US" altLang="en-US" dirty="0" err="1"/>
              <a:t>Functor</a:t>
            </a:r>
            <a:endParaRPr lang="en-US" altLang="en-US" dirty="0"/>
          </a:p>
          <a:p>
            <a:pPr lvl="2"/>
            <a:r>
              <a:rPr lang="en-US" altLang="en-US" dirty="0"/>
              <a:t>Class/</a:t>
            </a:r>
            <a:r>
              <a:rPr lang="en-US" altLang="en-US" dirty="0" err="1"/>
              <a:t>struct</a:t>
            </a:r>
            <a:r>
              <a:rPr lang="en-US" altLang="en-US" dirty="0"/>
              <a:t> containing non-static function named operator()</a:t>
            </a:r>
          </a:p>
          <a:p>
            <a:pPr lvl="3"/>
            <a:r>
              <a:rPr lang="en-US" altLang="en-US" dirty="0"/>
              <a:t>Usually non-template, but template cases exists (</a:t>
            </a:r>
            <a:r>
              <a:rPr lang="en-US" altLang="en-US" dirty="0" err="1"/>
              <a:t>std</a:t>
            </a:r>
            <a:r>
              <a:rPr lang="en-US" altLang="en-US" dirty="0"/>
              <a:t>::less&lt;T&gt;)</a:t>
            </a:r>
          </a:p>
          <a:p>
            <a:pPr lvl="3"/>
            <a:r>
              <a:rPr lang="en-US" altLang="en-US" dirty="0"/>
              <a:t>Since C++11, mostly created by the compiler as a result of a lambda expression</a:t>
            </a:r>
          </a:p>
          <a:p>
            <a:pPr lvl="2"/>
            <a:r>
              <a:rPr lang="en-US" altLang="en-US" dirty="0"/>
              <a:t>Usually passed as run-time argument to function templates</a:t>
            </a:r>
          </a:p>
          <a:p>
            <a:pPr lvl="3"/>
            <a:r>
              <a:rPr lang="en-US" altLang="en-US" dirty="0"/>
              <a:t>Example: </a:t>
            </a:r>
            <a:r>
              <a:rPr lang="en-US" altLang="en-US" dirty="0" err="1"/>
              <a:t>std</a:t>
            </a:r>
            <a:r>
              <a:rPr lang="en-US" altLang="en-US" dirty="0"/>
              <a:t>::sort receives a </a:t>
            </a:r>
            <a:r>
              <a:rPr lang="en-US" altLang="en-US" dirty="0" err="1"/>
              <a:t>functor</a:t>
            </a:r>
            <a:r>
              <a:rPr lang="en-US" altLang="en-US" dirty="0"/>
              <a:t> representing a comparison function</a:t>
            </a:r>
          </a:p>
          <a:p>
            <a:pPr lvl="2"/>
            <a:r>
              <a:rPr lang="en-US" altLang="en-US" dirty="0"/>
              <a:t>For class templates, a </a:t>
            </a:r>
            <a:r>
              <a:rPr lang="en-US" altLang="en-US" dirty="0" err="1"/>
              <a:t>functor</a:t>
            </a:r>
            <a:r>
              <a:rPr lang="en-US" altLang="en-US" dirty="0"/>
              <a:t> becomes both a template argument to the class and a value argument to its constructor</a:t>
            </a:r>
          </a:p>
          <a:p>
            <a:pPr lvl="3"/>
            <a:r>
              <a:rPr lang="en-US" altLang="en-US" dirty="0"/>
              <a:t>Example: </a:t>
            </a:r>
            <a:r>
              <a:rPr lang="en-US" altLang="en-US" dirty="0" err="1"/>
              <a:t>std</a:t>
            </a:r>
            <a:r>
              <a:rPr lang="en-US" altLang="en-US" dirty="0"/>
              <a:t>::map receives a </a:t>
            </a:r>
            <a:r>
              <a:rPr lang="en-US" altLang="en-US" dirty="0" err="1"/>
              <a:t>functor</a:t>
            </a:r>
            <a:r>
              <a:rPr lang="en-US" altLang="en-US" dirty="0"/>
              <a:t> representing a comparison function</a:t>
            </a:r>
          </a:p>
          <a:p>
            <a:pPr lvl="2"/>
            <a:r>
              <a:rPr lang="en-US" altLang="en-US" dirty="0" err="1"/>
              <a:t>Functor</a:t>
            </a:r>
            <a:r>
              <a:rPr lang="en-US" altLang="en-US" dirty="0"/>
              <a:t> acts as a function, created by packing a function body together with some data referenced in the body (closure)</a:t>
            </a:r>
          </a:p>
          <a:p>
            <a:pPr lvl="3"/>
            <a:r>
              <a:rPr lang="en-US" altLang="en-US" dirty="0"/>
              <a:t>Functionality (i.e. the function implementation) selected at compile-time by template instantiation mechanism</a:t>
            </a:r>
          </a:p>
          <a:p>
            <a:pPr lvl="3"/>
            <a:r>
              <a:rPr lang="en-US" altLang="en-US" dirty="0"/>
              <a:t>Functionality parameterized at run-time by the data members of the </a:t>
            </a:r>
            <a:r>
              <a:rPr lang="en-US" altLang="en-US" dirty="0" err="1"/>
              <a:t>functor</a:t>
            </a:r>
            <a:r>
              <a:rPr lang="en-US" altLang="en-US" dirty="0"/>
              <a:t> object</a:t>
            </a:r>
            <a:endParaRPr lang="cs-CZ" altLang="en-US" dirty="0"/>
          </a:p>
          <a:p>
            <a:pPr lvl="2"/>
            <a:r>
              <a:rPr lang="en-US" altLang="en-US" dirty="0"/>
              <a:t>If there is no data member in the functor, the functionality is equivalent to a non-instantiated policy class containing a static function</a:t>
            </a:r>
            <a:endParaRPr lang="cs-CZ" altLang="en-US" dirty="0"/>
          </a:p>
          <a:p>
            <a:pPr lvl="3"/>
            <a:r>
              <a:rPr lang="en-US" altLang="en-US" dirty="0"/>
              <a:t>However, the </a:t>
            </a:r>
            <a:r>
              <a:rPr lang="en-US" altLang="en-US" dirty="0" err="1"/>
              <a:t>functor</a:t>
            </a:r>
            <a:r>
              <a:rPr lang="en-US" altLang="en-US" dirty="0"/>
              <a:t> must be instantiated and passed as an object since </a:t>
            </a:r>
            <a:r>
              <a:rPr lang="cs-CZ" altLang="en-US" dirty="0"/>
              <a:t>operator() </a:t>
            </a:r>
            <a:r>
              <a:rPr lang="en-US" altLang="en-US" dirty="0"/>
              <a:t>cannot be static</a:t>
            </a:r>
          </a:p>
          <a:p>
            <a:pPr lvl="3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871818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Instantiated policy classes vs. object oriented programming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Effect similar to instantiated policy classes can be implemented using OOP</a:t>
            </a:r>
          </a:p>
          <a:p>
            <a:pPr lvl="2"/>
            <a:r>
              <a:rPr lang="en-US" dirty="0"/>
              <a:t>The "policy" must have an explicit interface with virtual functions</a:t>
            </a:r>
          </a:p>
          <a:p>
            <a:pPr lvl="4"/>
            <a:r>
              <a:rPr lang="en-US" altLang="en-US" dirty="0"/>
              <a:t>class </a:t>
            </a:r>
            <a:r>
              <a:rPr lang="en-US" altLang="en-US" dirty="0" err="1"/>
              <a:t>abstract_allocator</a:t>
            </a:r>
            <a:r>
              <a:rPr lang="en-US" altLang="en-US" dirty="0"/>
              <a:t> { public: virtual void * </a:t>
            </a:r>
            <a:r>
              <a:rPr lang="en-US" altLang="en-US" dirty="0" err="1"/>
              <a:t>alloc</a:t>
            </a:r>
            <a:r>
              <a:rPr lang="en-US" altLang="en-US" dirty="0"/>
              <a:t>(std::</a:t>
            </a:r>
            <a:r>
              <a:rPr lang="en-US" altLang="en-US" dirty="0" err="1"/>
              <a:t>size_t</a:t>
            </a:r>
            <a:r>
              <a:rPr lang="en-US" altLang="en-US" dirty="0"/>
              <a:t>) = 0; /*...*/ };</a:t>
            </a:r>
          </a:p>
          <a:p>
            <a:pPr lvl="2"/>
            <a:r>
              <a:rPr lang="en-US" altLang="en-US" dirty="0"/>
              <a:t>There is no compile-time argument; a pointer to the abstract class is passed at runtime</a:t>
            </a:r>
          </a:p>
          <a:p>
            <a:pPr lvl="4"/>
            <a:r>
              <a:rPr lang="en-US" altLang="en-US" dirty="0"/>
              <a:t>class container { public:</a:t>
            </a:r>
          </a:p>
          <a:p>
            <a:pPr lvl="4"/>
            <a:r>
              <a:rPr lang="en-US" altLang="en-US" dirty="0"/>
              <a:t>  container(std::</a:t>
            </a:r>
            <a:r>
              <a:rPr lang="en-US" altLang="en-US" dirty="0" err="1"/>
              <a:t>size_t</a:t>
            </a:r>
            <a:r>
              <a:rPr lang="en-US" altLang="en-US" dirty="0"/>
              <a:t> n, </a:t>
            </a:r>
            <a:r>
              <a:rPr lang="en-US" altLang="en-US" dirty="0" err="1"/>
              <a:t>abstract_allocator</a:t>
            </a:r>
            <a:r>
              <a:rPr lang="en-US" altLang="en-US" dirty="0"/>
              <a:t> * p) : p_(p) { m_ = p_-&gt;</a:t>
            </a:r>
            <a:r>
              <a:rPr lang="en-US" altLang="en-US" dirty="0" err="1"/>
              <a:t>alloc</a:t>
            </a:r>
            <a:r>
              <a:rPr lang="en-US" altLang="en-US" dirty="0"/>
              <a:t>(n); /*...*/ }</a:t>
            </a:r>
          </a:p>
          <a:p>
            <a:pPr lvl="4"/>
            <a:r>
              <a:rPr lang="en-US" altLang="en-US" dirty="0"/>
              <a:t>private: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abstract_allocator</a:t>
            </a:r>
            <a:r>
              <a:rPr lang="en-US" altLang="en-US" dirty="0"/>
              <a:t> * p_;	// instead of a policy-object, there is a pointer to an abstract class</a:t>
            </a:r>
          </a:p>
          <a:p>
            <a:pPr lvl="4"/>
            <a:r>
              <a:rPr lang="en-US" altLang="en-US" dirty="0"/>
              <a:t>  void * m_;		// types can't be extracted by OOP means</a:t>
            </a:r>
          </a:p>
          <a:p>
            <a:pPr lvl="4"/>
            <a:r>
              <a:rPr lang="en-US" altLang="en-US" dirty="0"/>
              <a:t>};</a:t>
            </a:r>
          </a:p>
          <a:p>
            <a:pPr lvl="2"/>
            <a:r>
              <a:rPr lang="en-US" altLang="en-US" dirty="0"/>
              <a:t>A concrete "policy" must inherit the interface; the functions are now virtual</a:t>
            </a:r>
          </a:p>
          <a:p>
            <a:pPr lvl="4"/>
            <a:r>
              <a:rPr lang="en-US" altLang="en-US" dirty="0"/>
              <a:t>class </a:t>
            </a:r>
            <a:r>
              <a:rPr lang="en-US" altLang="en-US" dirty="0" err="1"/>
              <a:t>my_allocator</a:t>
            </a:r>
            <a:r>
              <a:rPr lang="en-US" altLang="en-US" dirty="0"/>
              <a:t> : public </a:t>
            </a:r>
            <a:r>
              <a:rPr lang="en-US" altLang="en-US" dirty="0" err="1"/>
              <a:t>abstract_allocator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public:</a:t>
            </a:r>
          </a:p>
          <a:p>
            <a:pPr lvl="4"/>
            <a:r>
              <a:rPr lang="en-US" altLang="en-US" dirty="0"/>
              <a:t>  virtual void * </a:t>
            </a:r>
            <a:r>
              <a:rPr lang="en-US" altLang="en-US" dirty="0" err="1"/>
              <a:t>alloc</a:t>
            </a:r>
            <a:r>
              <a:rPr lang="en-US" altLang="en-US" dirty="0"/>
              <a:t>(std::</a:t>
            </a:r>
            <a:r>
              <a:rPr lang="en-US" altLang="en-US" dirty="0" err="1"/>
              <a:t>size_t</a:t>
            </a:r>
            <a:r>
              <a:rPr lang="en-US" altLang="en-US" dirty="0"/>
              <a:t> s) override { /*...*/ }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my_policy</a:t>
            </a:r>
            <a:r>
              <a:rPr lang="en-US" altLang="en-US" dirty="0"/>
              <a:t>(heap * h) : </a:t>
            </a:r>
            <a:r>
              <a:rPr lang="en-US" altLang="en-US" dirty="0" err="1"/>
              <a:t>my_heap</a:t>
            </a:r>
            <a:r>
              <a:rPr lang="en-US" altLang="en-US" dirty="0"/>
              <a:t>_(h) {}</a:t>
            </a:r>
          </a:p>
          <a:p>
            <a:pPr lvl="4"/>
            <a:r>
              <a:rPr lang="en-US" altLang="en-US" dirty="0"/>
              <a:t>private:</a:t>
            </a:r>
          </a:p>
          <a:p>
            <a:pPr lvl="4"/>
            <a:r>
              <a:rPr lang="en-US" altLang="en-US" dirty="0"/>
              <a:t>  heap * </a:t>
            </a:r>
            <a:r>
              <a:rPr lang="en-US" altLang="en-US" dirty="0" err="1"/>
              <a:t>my_heap</a:t>
            </a:r>
            <a:r>
              <a:rPr lang="en-US" altLang="en-US" dirty="0"/>
              <a:t>_;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 err="1"/>
              <a:t>my_allocator</a:t>
            </a:r>
            <a:r>
              <a:rPr lang="en-US" altLang="en-US" dirty="0"/>
              <a:t> ma(/*...*/); </a:t>
            </a:r>
          </a:p>
          <a:p>
            <a:pPr lvl="4"/>
            <a:r>
              <a:rPr lang="en-US" altLang="en-US" dirty="0"/>
              <a:t>container k( &amp; ma);	// because OOP requires pointers, ownership of the "policy-object" must be solved somehow</a:t>
            </a:r>
            <a:endParaRPr lang="cs-CZ" altLang="en-US" dirty="0"/>
          </a:p>
          <a:p>
            <a:r>
              <a:rPr lang="en-US" dirty="0"/>
              <a:t>OOP is a runtime mechanism – significantly slower than policy classes</a:t>
            </a:r>
          </a:p>
          <a:p>
            <a:pPr lvl="1"/>
            <a:r>
              <a:rPr lang="en-US" dirty="0"/>
              <a:t>in addition, it cannot supply compile-time configuration (types, constants)</a:t>
            </a:r>
          </a:p>
        </p:txBody>
      </p:sp>
    </p:spTree>
    <p:extLst>
      <p:ext uri="{BB962C8B-B14F-4D97-AF65-F5344CB8AC3E}">
        <p14:creationId xmlns:p14="http://schemas.microsoft.com/office/powerpoint/2010/main" val="514765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vs. dynamic polymorphism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Polymorphism = ability to customize behavior of existing code</a:t>
            </a:r>
          </a:p>
          <a:p>
            <a:r>
              <a:rPr lang="en-US" dirty="0"/>
              <a:t>Static/compile-time polymorphism</a:t>
            </a:r>
          </a:p>
          <a:p>
            <a:pPr lvl="1"/>
            <a:r>
              <a:rPr lang="en-US" dirty="0"/>
              <a:t>Behavior customized by compile-time (template) arguments</a:t>
            </a:r>
          </a:p>
          <a:p>
            <a:pPr lvl="1"/>
            <a:r>
              <a:rPr lang="en-US" dirty="0"/>
              <a:t>There may be a run-time component – policy-objects/functors</a:t>
            </a:r>
          </a:p>
          <a:p>
            <a:pPr lvl="1"/>
            <a:r>
              <a:rPr lang="en-US" dirty="0"/>
              <a:t>Customization: The generic code calls </a:t>
            </a:r>
            <a:r>
              <a:rPr lang="en-US" b="1" dirty="0"/>
              <a:t>non-virtual </a:t>
            </a:r>
            <a:r>
              <a:rPr lang="en-US" dirty="0"/>
              <a:t>member functions of a class passed as template argument</a:t>
            </a:r>
          </a:p>
          <a:p>
            <a:pPr lvl="2"/>
            <a:r>
              <a:rPr lang="en-US" dirty="0"/>
              <a:t>The run-time data are used inside these functions</a:t>
            </a:r>
          </a:p>
          <a:p>
            <a:pPr lvl="1"/>
            <a:r>
              <a:rPr lang="en-US" dirty="0"/>
              <a:t>Duck typing: These functions may have any signature compatible with the call</a:t>
            </a:r>
          </a:p>
          <a:p>
            <a:pPr lvl="2"/>
            <a:r>
              <a:rPr lang="en-US" dirty="0"/>
              <a:t>They can be templated themselves</a:t>
            </a:r>
          </a:p>
          <a:p>
            <a:pPr lvl="1"/>
            <a:r>
              <a:rPr lang="en-US" dirty="0"/>
              <a:t>The compiler compiles the generic code when the template is instantiated with specific policy-object/functor type </a:t>
            </a:r>
          </a:p>
          <a:p>
            <a:pPr lvl="2"/>
            <a:r>
              <a:rPr lang="en-US" dirty="0"/>
              <a:t>The compiler knows exactly which function is invoked at the point of customization</a:t>
            </a:r>
          </a:p>
          <a:p>
            <a:pPr lvl="2"/>
            <a:r>
              <a:rPr lang="en-US" dirty="0"/>
              <a:t>Function integration (aka. inlining) or inter-procedural optimization possible</a:t>
            </a:r>
          </a:p>
          <a:p>
            <a:r>
              <a:rPr lang="en-US" dirty="0"/>
              <a:t>Dynamic/run-time polymorphism</a:t>
            </a:r>
          </a:p>
          <a:p>
            <a:pPr lvl="1"/>
            <a:r>
              <a:rPr lang="en-US" dirty="0"/>
              <a:t>Behavior customized by run-time arguments (and run-time type information contained inside objects)</a:t>
            </a:r>
          </a:p>
          <a:p>
            <a:pPr lvl="1"/>
            <a:r>
              <a:rPr lang="en-US" dirty="0"/>
              <a:t>Customization: The universal code calls </a:t>
            </a:r>
            <a:r>
              <a:rPr lang="en-US" b="1" dirty="0"/>
              <a:t>virtual </a:t>
            </a:r>
            <a:r>
              <a:rPr lang="en-US" dirty="0"/>
              <a:t>member functions via a pointer/reference to an abstract class passed as run-time argument</a:t>
            </a:r>
          </a:p>
          <a:p>
            <a:pPr lvl="1"/>
            <a:r>
              <a:rPr lang="en-US" dirty="0"/>
              <a:t>Strong typing: The virtual functions must have exactly the signature defined by the abstract class</a:t>
            </a:r>
          </a:p>
          <a:p>
            <a:pPr lvl="2"/>
            <a:r>
              <a:rPr lang="en-US" dirty="0"/>
              <a:t>Virtual functions can not be templates</a:t>
            </a:r>
          </a:p>
          <a:p>
            <a:pPr lvl="1"/>
            <a:r>
              <a:rPr lang="en-US" dirty="0"/>
              <a:t>The universal code is not a template – compiled only once</a:t>
            </a:r>
          </a:p>
          <a:p>
            <a:pPr lvl="2"/>
            <a:r>
              <a:rPr lang="en-US" dirty="0"/>
              <a:t>There is an indirect virtual-function call at the customization point</a:t>
            </a:r>
          </a:p>
          <a:p>
            <a:pPr lvl="2"/>
            <a:r>
              <a:rPr lang="en-US" dirty="0"/>
              <a:t>No optimization possible for the compiler</a:t>
            </a:r>
          </a:p>
          <a:p>
            <a:pPr lvl="1"/>
            <a:r>
              <a:rPr lang="en-US" dirty="0"/>
              <a:t>Slower than static/compile-time polymorphism</a:t>
            </a:r>
          </a:p>
          <a:p>
            <a:pPr lvl="2"/>
            <a:r>
              <a:rPr lang="en-US" dirty="0"/>
              <a:t>However, the binary code is smaller – relevant in embedded applications etc.</a:t>
            </a:r>
          </a:p>
          <a:p>
            <a:pPr lvl="1"/>
            <a:r>
              <a:rPr lang="en-US" dirty="0"/>
              <a:t>Required when behavior must be switched at run time</a:t>
            </a:r>
          </a:p>
          <a:p>
            <a:pPr lvl="2"/>
            <a:r>
              <a:rPr lang="en-US" dirty="0"/>
              <a:t>Polymorphic containers, GUI systems, middleware, ...</a:t>
            </a:r>
          </a:p>
        </p:txBody>
      </p:sp>
    </p:spTree>
    <p:extLst>
      <p:ext uri="{BB962C8B-B14F-4D97-AF65-F5344CB8AC3E}">
        <p14:creationId xmlns:p14="http://schemas.microsoft.com/office/powerpoint/2010/main" val="2908822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vs. dynamic polymorphism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Prefer static/compile-time polymorphism whenever possible</a:t>
            </a:r>
          </a:p>
          <a:p>
            <a:r>
              <a:rPr lang="en-US" dirty="0"/>
              <a:t>Use dynamic/run-time polymorphism only when needed</a:t>
            </a:r>
          </a:p>
          <a:p>
            <a:pPr lvl="2"/>
            <a:r>
              <a:rPr lang="en-US" dirty="0"/>
              <a:t>Polymorphic containers, GUI systems, middleware, ...</a:t>
            </a:r>
          </a:p>
          <a:p>
            <a:pPr lvl="2"/>
            <a:endParaRPr lang="en-US" dirty="0"/>
          </a:p>
          <a:p>
            <a:r>
              <a:rPr lang="en-US" dirty="0"/>
              <a:t>Example: Functors are a case of static polymorphism</a:t>
            </a:r>
          </a:p>
          <a:p>
            <a:pPr lvl="1"/>
            <a:r>
              <a:rPr lang="en-US" altLang="en-US" dirty="0"/>
              <a:t>Functors/lambdas will become arguments of templated functions</a:t>
            </a:r>
          </a:p>
          <a:p>
            <a:pPr lvl="1"/>
            <a:r>
              <a:rPr lang="en-US" altLang="en-US" dirty="0"/>
              <a:t>It is impossible to directly mix different lambdas in one expression/container</a:t>
            </a:r>
          </a:p>
          <a:p>
            <a:pPr lvl="4"/>
            <a:r>
              <a:rPr lang="en-US" altLang="en-US" dirty="0" err="1"/>
              <a:t>cond</a:t>
            </a:r>
            <a:r>
              <a:rPr lang="en-US" altLang="en-US" dirty="0"/>
              <a:t> ? [](int &amp; x){ ++x; } : [](int &amp; x){ --x; }	// ERROR</a:t>
            </a:r>
          </a:p>
          <a:p>
            <a:pPr lvl="4"/>
            <a:r>
              <a:rPr lang="en-US" altLang="en-US" dirty="0"/>
              <a:t>k[0] = [](int &amp; x){ ++x; }; k[1] = [](int &amp; x){ --x; };	// ERROR</a:t>
            </a:r>
          </a:p>
          <a:p>
            <a:pPr lvl="2"/>
            <a:r>
              <a:rPr lang="en-US" altLang="en-US" dirty="0"/>
              <a:t>These cases may be solved using std::function</a:t>
            </a:r>
          </a:p>
          <a:p>
            <a:pPr lvl="4"/>
            <a:r>
              <a:rPr lang="en-US" altLang="en-US" dirty="0"/>
              <a:t>std::vector&lt; std::function&lt;void(int)&gt;&gt; k;</a:t>
            </a:r>
          </a:p>
          <a:p>
            <a:pPr lvl="4"/>
            <a:r>
              <a:rPr lang="en-US" altLang="en-US" dirty="0"/>
              <a:t>k[0] = [](int &amp; x){ ++x; }; k[1] = [](int &amp; x){ --x; };	// OK</a:t>
            </a:r>
          </a:p>
          <a:p>
            <a:pPr lvl="1"/>
            <a:r>
              <a:rPr lang="en-US" altLang="en-US" dirty="0"/>
              <a:t>std::function is implemented using dynamic polymorphism</a:t>
            </a:r>
          </a:p>
          <a:p>
            <a:pPr lvl="2"/>
            <a:r>
              <a:rPr lang="en-US" altLang="en-US" dirty="0"/>
              <a:t>An internal virtual function has a templated implementation</a:t>
            </a:r>
          </a:p>
          <a:p>
            <a:pPr lvl="3"/>
            <a:r>
              <a:rPr lang="en-US" altLang="en-US" dirty="0"/>
              <a:t>Instantiation triggered by the conversion operator of std::function</a:t>
            </a:r>
          </a:p>
          <a:p>
            <a:pPr lvl="2"/>
            <a:r>
              <a:rPr lang="en-US" altLang="en-US" dirty="0"/>
              <a:t>The outer interface of std::function is again a functor</a:t>
            </a:r>
          </a:p>
          <a:p>
            <a:pPr lvl="3"/>
            <a:r>
              <a:rPr lang="en-US" altLang="en-US" dirty="0"/>
              <a:t>std::function acts as a dynamic polymorphism between two static-polymorphism interfaces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802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Z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7654</TotalTime>
  <Words>3389</Words>
  <Application>Microsoft Office PowerPoint</Application>
  <PresentationFormat>On-screen Show (4:3)</PresentationFormat>
  <Paragraphs>362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Consolas</vt:lpstr>
      <vt:lpstr>Wingdings</vt:lpstr>
      <vt:lpstr>Wingdings 3</vt:lpstr>
      <vt:lpstr>CZ_Origin</vt:lpstr>
      <vt:lpstr>EN_Origin</vt:lpstr>
      <vt:lpstr>Traits, policies, functors, tags</vt:lpstr>
      <vt:lpstr>Traits, policies, tags, etc.</vt:lpstr>
      <vt:lpstr>Policy class</vt:lpstr>
      <vt:lpstr>Policy classes</vt:lpstr>
      <vt:lpstr>Instantiated policy classes</vt:lpstr>
      <vt:lpstr>Functors</vt:lpstr>
      <vt:lpstr>Instantiated policy classes vs. object oriented programming</vt:lpstr>
      <vt:lpstr>Static vs. dynamic polymorphism</vt:lpstr>
      <vt:lpstr>Static vs. dynamic polymorphism</vt:lpstr>
      <vt:lpstr>Etymology</vt:lpstr>
      <vt:lpstr>Traits</vt:lpstr>
      <vt:lpstr>Traits - example</vt:lpstr>
      <vt:lpstr>std::iterator_traits</vt:lpstr>
      <vt:lpstr>std::iterator_traits</vt:lpstr>
      <vt:lpstr>std::is_reference_v</vt:lpstr>
      <vt:lpstr>Tag class</vt:lpstr>
      <vt:lpstr>Tag arguments</vt:lpstr>
      <vt:lpstr>Employing type non-equivalence with tag classes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828</cp:revision>
  <dcterms:created xsi:type="dcterms:W3CDTF">2012-09-19T18:13:04Z</dcterms:created>
  <dcterms:modified xsi:type="dcterms:W3CDTF">2023-12-14T12:01:21Z</dcterms:modified>
</cp:coreProperties>
</file>