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67" r:id="rId2"/>
    <p:sldId id="284" r:id="rId3"/>
    <p:sldId id="285" r:id="rId4"/>
    <p:sldId id="28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7" r:id="rId13"/>
    <p:sldId id="288" r:id="rId14"/>
    <p:sldId id="289" r:id="rId15"/>
    <p:sldId id="290" r:id="rId16"/>
    <p:sldId id="291" r:id="rId17"/>
    <p:sldId id="292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4660"/>
  </p:normalViewPr>
  <p:slideViewPr>
    <p:cSldViewPr>
      <p:cViewPr varScale="1">
        <p:scale>
          <a:sx n="168" d="100"/>
          <a:sy n="168" d="100"/>
        </p:scale>
        <p:origin x="120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CEB2234-7682-452F-88A3-285DBB7ADD00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21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21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055371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5835D4-0D57-4773-A61C-D3FC629E0A5B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33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3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828789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65B670D-E5BA-45A0-BBE1-25AA115C3A85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4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851731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DB872A-6791-46EA-89F7-F7BB1D51C888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078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047DC9-E7A4-4B56-B503-D9B36F2475D9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24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36323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4047DC9-E7A4-4B56-B503-D9B36F2475D9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24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349039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45DE1F-4425-405C-BA4F-5897051283EA}" type="slidenum">
              <a:rPr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25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5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1281783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47130D-3273-4E44-9C7C-AD1CF8EA9844}" type="slidenum">
              <a:rPr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26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6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9131226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645BB59-9CCC-45C6-AE55-63D39258266E}" type="slidenum">
              <a:rPr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27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27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4425969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http://baptiste-wicht.com/posts/2015/05/cpp17-fold-expressions.html</a:t>
            </a:r>
          </a:p>
          <a:p>
            <a:r>
              <a:rPr lang="en-US" dirty="0"/>
              <a:t>https://isocpp.org/files/papers/n4295.html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268D9-DC14-425C-92FC-9E2F01515A3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593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140269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010333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17852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23710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159257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915478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178062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AB1DAF-84E5-45E7-9035-613CFC3396CF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227013"/>
            <a:ext cx="0" cy="0"/>
          </a:xfrm>
          <a:solidFill>
            <a:srgbClr val="FFFFFF"/>
          </a:solidFill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3236913"/>
            <a:ext cx="78073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692145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Templates</a:t>
            </a:r>
            <a:endParaRPr lang="cs-CZ" noProof="1"/>
          </a:p>
        </p:txBody>
      </p:sp>
      <p:sp>
        <p:nvSpPr>
          <p:cNvPr id="185347" name="Rectangle 1027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48694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Perfect forwarding</a:t>
            </a:r>
            <a:endParaRPr lang="cs-CZ" altLang="en-US" noProof="1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2" eaLnBrk="1" hangingPunct="1"/>
            <a:r>
              <a:rPr lang="en-US" altLang="en-US" dirty="0"/>
              <a:t>Problem: Forwarding a </a:t>
            </a:r>
            <a:r>
              <a:rPr lang="en-US" altLang="en-US" dirty="0" err="1"/>
              <a:t>rvalue</a:t>
            </a:r>
            <a:r>
              <a:rPr lang="en-US" altLang="en-US" dirty="0"/>
              <a:t>/</a:t>
            </a:r>
            <a:r>
              <a:rPr lang="en-US" altLang="en-US" dirty="0" err="1"/>
              <a:t>lvalue</a:t>
            </a:r>
            <a:r>
              <a:rPr lang="en-US" altLang="en-US" dirty="0"/>
              <a:t> reference to another function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r>
              <a:rPr lang="cs-CZ" altLang="en-US" dirty="0"/>
              <a:t> 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p)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 g( p);	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X lv;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lv);</a:t>
            </a:r>
          </a:p>
          <a:p>
            <a:pPr lvl="2"/>
            <a:r>
              <a:rPr lang="en-US" altLang="en-US" dirty="0"/>
              <a:t>If an </a:t>
            </a:r>
            <a:r>
              <a:rPr lang="en-US" altLang="en-US" dirty="0" err="1"/>
              <a:t>lvalue</a:t>
            </a:r>
            <a:r>
              <a:rPr lang="en-US" altLang="en-US" dirty="0"/>
              <a:t> is passed: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 &amp; </a:t>
            </a:r>
            <a:r>
              <a:rPr lang="en-US" altLang="en-US" dirty="0"/>
              <a:t>and p is of type </a:t>
            </a:r>
            <a:r>
              <a:rPr lang="en-US" altLang="en-US" dirty="0">
                <a:solidFill>
                  <a:srgbClr val="FF0000"/>
                </a:solidFill>
              </a:rPr>
              <a:t>X &amp;</a:t>
            </a:r>
          </a:p>
          <a:p>
            <a:pPr lvl="3"/>
            <a:r>
              <a:rPr lang="en-US" altLang="en-US" dirty="0"/>
              <a:t>p appears as </a:t>
            </a:r>
            <a:r>
              <a:rPr lang="en-US" altLang="en-US" dirty="0" err="1">
                <a:solidFill>
                  <a:srgbClr val="FF0000"/>
                </a:solidFill>
              </a:rPr>
              <a:t>lvalue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of type </a:t>
            </a:r>
            <a:r>
              <a:rPr lang="en-US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/>
              <a:t>in the call to g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</a:t>
            </a:r>
            <a:r>
              <a:rPr lang="en-US" altLang="en-US" dirty="0" err="1"/>
              <a:t>std</a:t>
            </a:r>
            <a:r>
              <a:rPr lang="en-US" altLang="en-US" dirty="0"/>
              <a:t>::move( lv));</a:t>
            </a:r>
          </a:p>
          <a:p>
            <a:pPr lvl="2"/>
            <a:r>
              <a:rPr lang="en-US" altLang="en-US" dirty="0"/>
              <a:t>If an </a:t>
            </a:r>
            <a:r>
              <a:rPr lang="en-US" altLang="en-US" dirty="0" err="1"/>
              <a:t>rvalue</a:t>
            </a:r>
            <a:r>
              <a:rPr lang="en-US" altLang="en-US" dirty="0"/>
              <a:t> is passed: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 </a:t>
            </a:r>
            <a:r>
              <a:rPr lang="en-US" altLang="en-US" dirty="0"/>
              <a:t>and p is of type </a:t>
            </a:r>
            <a:r>
              <a:rPr lang="en-US" altLang="en-US" dirty="0">
                <a:solidFill>
                  <a:srgbClr val="FF0000"/>
                </a:solidFill>
              </a:rPr>
              <a:t>X &amp;&amp;</a:t>
            </a:r>
          </a:p>
          <a:p>
            <a:pPr lvl="3"/>
            <a:r>
              <a:rPr lang="en-US" altLang="en-US" dirty="0"/>
              <a:t>p appears as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lvalue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of type </a:t>
            </a:r>
            <a:r>
              <a:rPr lang="en-US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/>
              <a:t>in the call to g</a:t>
            </a:r>
            <a:endParaRPr lang="cs-CZ" altLang="en-US" dirty="0"/>
          </a:p>
          <a:p>
            <a:pPr lvl="3"/>
            <a:r>
              <a:rPr lang="en-US" altLang="en-US" dirty="0"/>
              <a:t>Inefficient – move semantics lost</a:t>
            </a:r>
          </a:p>
          <a:p>
            <a:pPr lvl="2"/>
            <a:endParaRPr lang="en-US" altLang="en-US" dirty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1026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Perfect forwarding</a:t>
            </a:r>
            <a:endParaRPr lang="cs-CZ" altLang="en-US" noProof="1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2" eaLnBrk="1" hangingPunct="1"/>
            <a:r>
              <a:rPr lang="en-US" altLang="en-US" dirty="0"/>
              <a:t>Perfect forwarding</a:t>
            </a: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cs-CZ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</a:t>
            </a:r>
            <a:r>
              <a:rPr lang="cs-CZ" altLang="en-US" dirty="0"/>
              <a:t> 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p)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  g( </a:t>
            </a:r>
            <a:r>
              <a:rPr lang="en-US" altLang="en-US" dirty="0" err="1">
                <a:solidFill>
                  <a:srgbClr val="FF0000"/>
                </a:solidFill>
              </a:rPr>
              <a:t>std</a:t>
            </a:r>
            <a:r>
              <a:rPr lang="en-US" altLang="en-US" dirty="0">
                <a:solidFill>
                  <a:srgbClr val="FF0000"/>
                </a:solidFill>
              </a:rPr>
              <a:t>::forward&lt; T&gt;( p)</a:t>
            </a:r>
            <a:r>
              <a:rPr lang="en-US" altLang="en-US" dirty="0"/>
              <a:t>);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lvl="3" eaLnBrk="1" hangingPunct="1"/>
            <a:r>
              <a:rPr lang="en-US" altLang="en-US" dirty="0" err="1"/>
              <a:t>std</a:t>
            </a:r>
            <a:r>
              <a:rPr lang="en-US" altLang="en-US" dirty="0"/>
              <a:t>::forward&lt; T&gt; is simply a cast to</a:t>
            </a:r>
            <a:r>
              <a:rPr lang="cs-CZ" altLang="en-US" dirty="0">
                <a:solidFill>
                  <a:srgbClr val="FF0000"/>
                </a:solidFill>
              </a:rPr>
              <a:t> T </a:t>
            </a:r>
            <a:r>
              <a:rPr lang="en-US" altLang="en-US" dirty="0">
                <a:solidFill>
                  <a:srgbClr val="FF0000"/>
                </a:solidFill>
              </a:rPr>
              <a:t>&amp;&amp;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X lv;</a:t>
            </a: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lv);</a:t>
            </a:r>
          </a:p>
          <a:p>
            <a:pPr lvl="2"/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 &amp; </a:t>
            </a:r>
          </a:p>
          <a:p>
            <a:pPr lvl="3" eaLnBrk="1" hangingPunct="1"/>
            <a:r>
              <a:rPr lang="en-US" altLang="en-US" dirty="0" err="1"/>
              <a:t>std</a:t>
            </a:r>
            <a:r>
              <a:rPr lang="en-US" altLang="en-US" dirty="0"/>
              <a:t>::forward&lt; T&gt; returns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>
                <a:solidFill>
                  <a:srgbClr val="FF0000"/>
                </a:solidFill>
              </a:rPr>
              <a:t>&amp; </a:t>
            </a:r>
            <a:r>
              <a:rPr lang="en-US" altLang="en-US" dirty="0"/>
              <a:t>due to reference collapsing</a:t>
            </a:r>
          </a:p>
          <a:p>
            <a:pPr lvl="3"/>
            <a:r>
              <a:rPr lang="en-US" altLang="en-US" dirty="0"/>
              <a:t>The argument to g is an </a:t>
            </a:r>
            <a:r>
              <a:rPr lang="en-US" altLang="en-US" dirty="0" err="1">
                <a:solidFill>
                  <a:srgbClr val="FF0000"/>
                </a:solidFill>
              </a:rPr>
              <a:t>lvalue</a:t>
            </a:r>
            <a:endParaRPr lang="cs-CZ" altLang="en-US" dirty="0">
              <a:solidFill>
                <a:srgbClr val="FF0000"/>
              </a:solidFill>
            </a:endParaRPr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f( </a:t>
            </a:r>
            <a:r>
              <a:rPr lang="en-US" altLang="en-US" dirty="0" err="1"/>
              <a:t>std</a:t>
            </a:r>
            <a:r>
              <a:rPr lang="en-US" altLang="en-US" dirty="0"/>
              <a:t>::move( lv));</a:t>
            </a:r>
          </a:p>
          <a:p>
            <a:pPr lvl="2"/>
            <a:r>
              <a:rPr lang="cs-CZ" altLang="en-US" dirty="0">
                <a:solidFill>
                  <a:srgbClr val="FF0000"/>
                </a:solidFill>
              </a:rPr>
              <a:t>T </a:t>
            </a:r>
            <a:r>
              <a:rPr lang="en-US" altLang="en-US" dirty="0">
                <a:solidFill>
                  <a:srgbClr val="FF0000"/>
                </a:solidFill>
              </a:rPr>
              <a:t>= X</a:t>
            </a:r>
          </a:p>
          <a:p>
            <a:pPr lvl="3" eaLnBrk="1" hangingPunct="1"/>
            <a:r>
              <a:rPr lang="en-US" altLang="en-US" dirty="0" err="1"/>
              <a:t>std</a:t>
            </a:r>
            <a:r>
              <a:rPr lang="en-US" altLang="en-US" dirty="0"/>
              <a:t>::forward&lt; T&gt; returns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X </a:t>
            </a:r>
            <a:r>
              <a:rPr lang="en-US" altLang="en-US" dirty="0">
                <a:solidFill>
                  <a:srgbClr val="FF0000"/>
                </a:solidFill>
              </a:rPr>
              <a:t>&amp;&amp;</a:t>
            </a:r>
            <a:endParaRPr lang="cs-CZ" altLang="en-US" dirty="0">
              <a:solidFill>
                <a:srgbClr val="FF0000"/>
              </a:solidFill>
            </a:endParaRPr>
          </a:p>
          <a:p>
            <a:pPr lvl="3"/>
            <a:r>
              <a:rPr lang="en-US" altLang="en-US" dirty="0"/>
              <a:t>The argument to g is an </a:t>
            </a:r>
            <a:r>
              <a:rPr lang="en-US" altLang="en-US" dirty="0" err="1">
                <a:solidFill>
                  <a:srgbClr val="FF0000"/>
                </a:solidFill>
              </a:rPr>
              <a:t>rvalue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  <a:p>
            <a:pPr lvl="3"/>
            <a:r>
              <a:rPr lang="en-US" altLang="en-US" dirty="0" err="1"/>
              <a:t>std</a:t>
            </a:r>
            <a:r>
              <a:rPr lang="en-US" altLang="en-US" dirty="0"/>
              <a:t>::forward&lt; T&gt;</a:t>
            </a:r>
            <a:r>
              <a:rPr lang="cs-CZ" altLang="en-US" dirty="0"/>
              <a:t> </a:t>
            </a:r>
            <a:r>
              <a:rPr lang="en-US" altLang="en-US" dirty="0"/>
              <a:t>acts as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std::move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in this case</a:t>
            </a:r>
            <a:endParaRPr lang="cs-CZ" altLang="en-US" dirty="0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425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31426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0"/>
            <a:ext cx="9144000" cy="8239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Variadic</a:t>
            </a: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templates</a:t>
            </a:r>
            <a:endParaRPr lang="cs-CZ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32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2667000"/>
            <a:ext cx="88392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altLang="en-US" sz="3200" noProof="1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193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1"/>
              <a:t>Variadic templates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marL="891540" lvl="1" indent="-342900"/>
            <a:r>
              <a:rPr lang="en-US" altLang="en-US" dirty="0"/>
              <a:t>Motivation</a:t>
            </a:r>
            <a:endParaRPr lang="cs-CZ" altLang="en-US" dirty="0"/>
          </a:p>
          <a:p>
            <a:pPr marL="1108710" lvl="2" indent="-285750"/>
            <a:r>
              <a:rPr lang="en-US" altLang="en-US" dirty="0"/>
              <a:t>Allow forwarding of variable number of arguments</a:t>
            </a:r>
          </a:p>
          <a:p>
            <a:pPr marL="1383030" lvl="3" indent="-285750"/>
            <a:r>
              <a:rPr lang="en-US" altLang="en-US" dirty="0"/>
              <a:t>e.g. in </a:t>
            </a:r>
            <a:r>
              <a:rPr lang="en-US" altLang="en-US" i="1" dirty="0"/>
              <a:t>emplace</a:t>
            </a:r>
            <a:r>
              <a:rPr lang="en-US" altLang="en-US" dirty="0"/>
              <a:t> functions</a:t>
            </a: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cs-CZ" altLang="en-US" dirty="0">
                <a:solidFill>
                  <a:srgbClr val="FF0000"/>
                </a:solidFill>
              </a:rPr>
              <a:t>typename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TList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void</a:t>
            </a:r>
            <a:r>
              <a:rPr lang="cs-CZ" altLang="en-US" dirty="0"/>
              <a:t> </a:t>
            </a:r>
            <a:r>
              <a:rPr lang="en-US" altLang="en-US" dirty="0"/>
              <a:t>f( </a:t>
            </a:r>
            <a:r>
              <a:rPr lang="en-US" altLang="en-US" dirty="0" err="1">
                <a:solidFill>
                  <a:srgbClr val="FF0000"/>
                </a:solidFill>
              </a:rPr>
              <a:t>TList</a:t>
            </a:r>
            <a:r>
              <a:rPr lang="en-US" altLang="en-US" dirty="0"/>
              <a:t> &amp;&amp;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plist</a:t>
            </a:r>
            <a:r>
              <a:rPr lang="en-US" altLang="en-US" dirty="0"/>
              <a:t>)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  g( </a:t>
            </a:r>
            <a:r>
              <a:rPr lang="en-US" altLang="en-US" dirty="0" err="1"/>
              <a:t>std</a:t>
            </a:r>
            <a:r>
              <a:rPr lang="en-US" altLang="en-US" dirty="0"/>
              <a:t>::forward&lt; </a:t>
            </a:r>
            <a:r>
              <a:rPr lang="en-US" altLang="en-US" dirty="0" err="1">
                <a:solidFill>
                  <a:srgbClr val="FF0000"/>
                </a:solidFill>
              </a:rPr>
              <a:t>TList</a:t>
            </a:r>
            <a:r>
              <a:rPr lang="en-US" altLang="en-US" dirty="0"/>
              <a:t>&gt;( </a:t>
            </a:r>
            <a:r>
              <a:rPr lang="en-US" altLang="en-US" dirty="0" err="1">
                <a:solidFill>
                  <a:srgbClr val="FF0000"/>
                </a:solidFill>
              </a:rPr>
              <a:t>plist</a:t>
            </a:r>
            <a:r>
              <a:rPr lang="en-US" altLang="en-US" dirty="0"/>
              <a:t>)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);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marL="642960" lvl="2" indent="-94320">
              <a:buFont typeface="Wingdings" pitchFamily="2" charset="2"/>
              <a:buNone/>
            </a:pPr>
            <a:endParaRPr lang="en-US" altLang="en-US" dirty="0"/>
          </a:p>
          <a:p>
            <a:pPr marL="834390" lvl="2" indent="-285750"/>
            <a:r>
              <a:rPr lang="en-US" altLang="en-US" dirty="0"/>
              <a:t>Allows many dirty tricks</a:t>
            </a:r>
          </a:p>
          <a:p>
            <a:pPr marL="0" lvl="4" indent="-94320"/>
            <a:r>
              <a:rPr lang="en-US" altLang="en-US" dirty="0"/>
              <a:t>template&lt; </a:t>
            </a:r>
            <a:r>
              <a:rPr lang="cs-CZ" altLang="en-US" dirty="0">
                <a:solidFill>
                  <a:srgbClr val="FF0000"/>
                </a:solidFill>
              </a:rPr>
              <a:t>typename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TList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marL="0" lvl="4" indent="-94320"/>
            <a:r>
              <a:rPr lang="en-US" altLang="en-US" dirty="0"/>
              <a:t>void</a:t>
            </a:r>
            <a:r>
              <a:rPr lang="cs-CZ" altLang="en-US" dirty="0"/>
              <a:t> </a:t>
            </a:r>
            <a:r>
              <a:rPr lang="en-US" altLang="en-US" dirty="0"/>
              <a:t>print( </a:t>
            </a:r>
            <a:r>
              <a:rPr lang="en-US" altLang="en-US" dirty="0" err="1">
                <a:solidFill>
                  <a:srgbClr val="FF0000"/>
                </a:solidFill>
              </a:rPr>
              <a:t>TList</a:t>
            </a:r>
            <a:r>
              <a:rPr lang="en-US" altLang="en-US" dirty="0"/>
              <a:t> &amp;&amp;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plist</a:t>
            </a:r>
            <a:r>
              <a:rPr lang="en-US" altLang="en-US" dirty="0"/>
              <a:t>)</a:t>
            </a:r>
          </a:p>
          <a:p>
            <a:pPr marL="0" lvl="4" indent="-94320"/>
            <a:r>
              <a:rPr lang="en-US" altLang="en-US" dirty="0"/>
              <a:t>{</a:t>
            </a:r>
          </a:p>
          <a:p>
            <a:pPr marL="0" lvl="4" indent="-94320"/>
            <a:r>
              <a:rPr lang="en-US" altLang="en-US" dirty="0"/>
              <a:t>  </a:t>
            </a:r>
            <a:r>
              <a:rPr lang="en-US" altLang="en-US" dirty="0">
                <a:solidFill>
                  <a:srgbClr val="FF0000"/>
                </a:solidFill>
              </a:rPr>
              <a:t>(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r>
              <a:rPr lang="en-US" altLang="en-US" dirty="0"/>
              <a:t> &lt;&lt;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 &lt;&lt; </a:t>
            </a:r>
            <a:r>
              <a:rPr lang="en-US" altLang="en-US" dirty="0" err="1">
                <a:solidFill>
                  <a:srgbClr val="FF0000"/>
                </a:solidFill>
              </a:rPr>
              <a:t>plist</a:t>
            </a:r>
            <a:r>
              <a:rPr lang="en-US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/>
              <a:t>&lt;&lt;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endl</a:t>
            </a:r>
            <a:r>
              <a:rPr lang="en-US" altLang="en-US" dirty="0"/>
              <a:t>; // [C++17] fold expression</a:t>
            </a:r>
          </a:p>
          <a:p>
            <a:pPr marL="0" lvl="4" indent="-94320"/>
            <a:r>
              <a:rPr lang="en-US" altLang="en-US" dirty="0"/>
              <a:t>}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4897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1"/>
              <a:t>Variadic templates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/>
            <a:r>
              <a:rPr lang="en-US" altLang="en-US" dirty="0"/>
              <a:t>Template prefix</a:t>
            </a:r>
            <a:endParaRPr lang="cs-CZ" altLang="en-US" dirty="0"/>
          </a:p>
          <a:p>
            <a:pPr lvl="2"/>
            <a:r>
              <a:rPr lang="en-US" altLang="en-US" dirty="0"/>
              <a:t>Allows variable number of type arguments</a:t>
            </a: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cs-CZ" altLang="en-US" dirty="0">
                <a:solidFill>
                  <a:srgbClr val="FF0000"/>
                </a:solidFill>
              </a:rPr>
              <a:t>typename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 TList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class C </a:t>
            </a:r>
            <a:r>
              <a:rPr lang="en-US" altLang="en-US" dirty="0"/>
              <a:t>{ /* ... */ };</a:t>
            </a:r>
          </a:p>
          <a:p>
            <a:pPr lvl="3"/>
            <a:r>
              <a:rPr lang="en-US" altLang="en-US" b="1" dirty="0" err="1">
                <a:latin typeface="Consolas" panose="020B0609020204030204" pitchFamily="49" charset="0"/>
              </a:rPr>
              <a:t>typename</a:t>
            </a:r>
            <a:r>
              <a:rPr lang="en-US" altLang="en-US" b="1" dirty="0">
                <a:latin typeface="Consolas" panose="020B0609020204030204" pitchFamily="49" charset="0"/>
              </a:rPr>
              <a:t> ... </a:t>
            </a:r>
            <a:r>
              <a:rPr lang="en-US" altLang="en-US" dirty="0"/>
              <a:t>declares named </a:t>
            </a:r>
            <a:r>
              <a:rPr lang="en-US" altLang="en-US" b="1" i="1" dirty="0"/>
              <a:t>template parameter pack</a:t>
            </a:r>
            <a:endParaRPr lang="cs-CZ" altLang="en-US" b="1" i="1" dirty="0"/>
          </a:p>
          <a:p>
            <a:pPr lvl="3" indent="0" eaLnBrk="1" hangingPunct="1"/>
            <a:endParaRPr lang="cs-CZ" altLang="en-US" b="1" i="1" dirty="0"/>
          </a:p>
          <a:p>
            <a:pPr lvl="3"/>
            <a:r>
              <a:rPr lang="en-US" altLang="en-US" dirty="0"/>
              <a:t>may be combined with regular type/constant arguments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</a:t>
            </a:r>
            <a:r>
              <a:rPr lang="cs-CZ" altLang="en-US" dirty="0"/>
              <a:t> typename T1, int c2,</a:t>
            </a:r>
            <a:r>
              <a:rPr lang="en-US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typename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 TList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class D </a:t>
            </a:r>
            <a:r>
              <a:rPr lang="en-US" altLang="en-US" dirty="0"/>
              <a:t>{ /* ... */ };</a:t>
            </a:r>
          </a:p>
          <a:p>
            <a:pPr lvl="3" indent="0" eaLnBrk="1" hangingPunct="1"/>
            <a:endParaRPr lang="en-US" altLang="en-US" dirty="0"/>
          </a:p>
          <a:p>
            <a:pPr lvl="3"/>
            <a:r>
              <a:rPr lang="en-US" altLang="en-US" dirty="0"/>
              <a:t>also in partial template specializations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</a:t>
            </a:r>
            <a:r>
              <a:rPr lang="cs-CZ" altLang="en-US" dirty="0"/>
              <a:t> typename T1, </a:t>
            </a:r>
            <a:r>
              <a:rPr lang="cs-CZ" altLang="en-US" dirty="0">
                <a:solidFill>
                  <a:srgbClr val="FF0000"/>
                </a:solidFill>
              </a:rPr>
              <a:t>typename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FF0000"/>
                </a:solidFill>
              </a:rPr>
              <a:t>...</a:t>
            </a:r>
            <a:r>
              <a:rPr lang="cs-CZ" altLang="en-US" dirty="0"/>
              <a:t> TList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class C</a:t>
            </a:r>
            <a:r>
              <a:rPr lang="en-US" altLang="en-US" dirty="0"/>
              <a:t>&lt; T1, </a:t>
            </a:r>
            <a:r>
              <a:rPr lang="en-US" altLang="en-US" dirty="0" err="1"/>
              <a:t>TList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r>
              <a:rPr lang="en-US" altLang="en-US" dirty="0"/>
              <a:t>&gt;</a:t>
            </a:r>
            <a:r>
              <a:rPr lang="cs-CZ" altLang="en-US" dirty="0"/>
              <a:t> </a:t>
            </a:r>
            <a:r>
              <a:rPr lang="en-US" altLang="en-US" dirty="0"/>
              <a:t>{ /* ... */ };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2192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Variadic templates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en-US" altLang="en-US" dirty="0"/>
              <a:t>template&lt; </a:t>
            </a:r>
            <a:r>
              <a:rPr lang="cs-CZ" altLang="en-US" dirty="0"/>
              <a:t>typename ... TList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lvl="1"/>
            <a:r>
              <a:rPr lang="en-US" altLang="en-US" dirty="0"/>
              <a:t>template parameter pack - a list of types</a:t>
            </a:r>
            <a:endParaRPr lang="cs-CZ" altLang="en-US" dirty="0"/>
          </a:p>
          <a:p>
            <a:pPr lvl="1"/>
            <a:r>
              <a:rPr lang="en-US" altLang="en-US" dirty="0"/>
              <a:t>may be referenced inside the template</a:t>
            </a:r>
            <a:r>
              <a:rPr lang="cs-CZ" altLang="en-US" dirty="0"/>
              <a:t>:</a:t>
            </a:r>
            <a:endParaRPr lang="en-US" altLang="en-US" dirty="0"/>
          </a:p>
          <a:p>
            <a:pPr lvl="3"/>
            <a:r>
              <a:rPr lang="en-US" altLang="en-US" dirty="0"/>
              <a:t>always using the suffix</a:t>
            </a:r>
            <a:r>
              <a:rPr lang="cs-CZ" altLang="en-US" dirty="0"/>
              <a:t> </a:t>
            </a:r>
            <a:r>
              <a:rPr lang="en-US" altLang="en-US" dirty="0"/>
              <a:t>...</a:t>
            </a:r>
            <a:endParaRPr lang="cs-CZ" altLang="en-US" dirty="0"/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as type arguments to another template:</a:t>
            </a:r>
          </a:p>
          <a:p>
            <a:pPr lvl="4"/>
            <a:r>
              <a:rPr lang="cs-CZ" altLang="en-US" dirty="0"/>
              <a:t>X</a:t>
            </a:r>
            <a:r>
              <a:rPr lang="en-US" altLang="en-US" dirty="0"/>
              <a:t>&lt; </a:t>
            </a:r>
            <a:r>
              <a:rPr lang="en-US" altLang="en-US" dirty="0" err="1"/>
              <a:t>TList</a:t>
            </a:r>
            <a:r>
              <a:rPr lang="en-US" altLang="en-US" dirty="0"/>
              <a:t> ...&gt;</a:t>
            </a:r>
            <a:endParaRPr lang="cs-CZ" altLang="en-US" dirty="0"/>
          </a:p>
          <a:p>
            <a:pPr lvl="4"/>
            <a:r>
              <a:rPr lang="cs-CZ" altLang="en-US" dirty="0"/>
              <a:t>Y</a:t>
            </a:r>
            <a:r>
              <a:rPr lang="en-US" altLang="en-US" dirty="0"/>
              <a:t>&lt; </a:t>
            </a:r>
            <a:r>
              <a:rPr lang="cs-CZ" altLang="en-US" dirty="0"/>
              <a:t>int, </a:t>
            </a:r>
            <a:r>
              <a:rPr lang="en-US" altLang="en-US" dirty="0" err="1"/>
              <a:t>TList</a:t>
            </a:r>
            <a:r>
              <a:rPr lang="en-US" altLang="en-US" dirty="0"/>
              <a:t> ...</a:t>
            </a:r>
            <a:r>
              <a:rPr lang="cs-CZ" altLang="en-US" dirty="0"/>
              <a:t>, double</a:t>
            </a:r>
            <a:r>
              <a:rPr lang="en-US" altLang="en-US" dirty="0"/>
              <a:t>&gt;</a:t>
            </a:r>
          </a:p>
          <a:p>
            <a:pPr lvl="6"/>
            <a:endParaRPr lang="en-US" altLang="en-US" dirty="0"/>
          </a:p>
          <a:p>
            <a:pPr lvl="2"/>
            <a:r>
              <a:rPr lang="en-US" altLang="en-US" dirty="0"/>
              <a:t>in argument list of a</a:t>
            </a:r>
            <a:r>
              <a:rPr lang="cs-CZ" altLang="en-US" dirty="0"/>
              <a:t> </a:t>
            </a:r>
            <a:r>
              <a:rPr lang="en-US" altLang="en-US" dirty="0"/>
              <a:t>function declaration:</a:t>
            </a:r>
            <a:endParaRPr lang="cs-CZ" altLang="en-US" dirty="0"/>
          </a:p>
          <a:p>
            <a:pPr lvl="4"/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en-US" altLang="en-US" dirty="0" err="1"/>
              <a:t>TList</a:t>
            </a:r>
            <a:r>
              <a:rPr lang="en-US" altLang="en-US" dirty="0"/>
              <a:t> ... </a:t>
            </a:r>
            <a:r>
              <a:rPr lang="en-US" altLang="en-US" dirty="0" err="1"/>
              <a:t>plist</a:t>
            </a:r>
            <a:r>
              <a:rPr lang="en-US" altLang="en-US" dirty="0"/>
              <a:t>);</a:t>
            </a:r>
            <a:endParaRPr lang="cs-CZ" altLang="en-US" dirty="0"/>
          </a:p>
          <a:p>
            <a:pPr lvl="4"/>
            <a:r>
              <a:rPr lang="cs-CZ" altLang="en-US" dirty="0"/>
              <a:t>double </a:t>
            </a:r>
            <a:r>
              <a:rPr lang="en-US" altLang="en-US" dirty="0"/>
              <a:t>g( </a:t>
            </a:r>
            <a:r>
              <a:rPr lang="en-US" altLang="en-US" dirty="0" err="1"/>
              <a:t>int</a:t>
            </a:r>
            <a:r>
              <a:rPr lang="en-US" altLang="en-US" dirty="0"/>
              <a:t> a, double </a:t>
            </a:r>
            <a:r>
              <a:rPr lang="cs-CZ" altLang="en-US" dirty="0"/>
              <a:t>c</a:t>
            </a:r>
            <a:r>
              <a:rPr lang="en-US" altLang="en-US" dirty="0"/>
              <a:t>, </a:t>
            </a:r>
            <a:r>
              <a:rPr lang="en-US" altLang="en-US" dirty="0" err="1"/>
              <a:t>TList</a:t>
            </a:r>
            <a:r>
              <a:rPr lang="en-US" altLang="en-US" dirty="0"/>
              <a:t> ... </a:t>
            </a:r>
            <a:r>
              <a:rPr lang="cs-CZ" altLang="en-US" dirty="0"/>
              <a:t>b</a:t>
            </a:r>
            <a:r>
              <a:rPr lang="en-US" altLang="en-US" dirty="0"/>
              <a:t>);</a:t>
            </a:r>
          </a:p>
          <a:p>
            <a:pPr lvl="3"/>
            <a:r>
              <a:rPr lang="en-US" altLang="en-US" dirty="0"/>
              <a:t>this creates a named function parameter pack </a:t>
            </a:r>
            <a:r>
              <a:rPr lang="en-US" altLang="en-US" b="1" dirty="0"/>
              <a:t>b</a:t>
            </a:r>
            <a:endParaRPr lang="cs-CZ" altLang="en-US" b="1" dirty="0"/>
          </a:p>
          <a:p>
            <a:pPr lvl="3"/>
            <a:endParaRPr lang="cs-CZ" altLang="en-US" dirty="0"/>
          </a:p>
          <a:p>
            <a:pPr lvl="2"/>
            <a:r>
              <a:rPr lang="en-US" altLang="en-US" dirty="0"/>
              <a:t>in several less frequent cases, including</a:t>
            </a:r>
          </a:p>
          <a:p>
            <a:pPr lvl="3"/>
            <a:r>
              <a:rPr lang="en-US" altLang="en-US" dirty="0"/>
              <a:t>base-class list:</a:t>
            </a:r>
          </a:p>
          <a:p>
            <a:pPr lvl="4"/>
            <a:r>
              <a:rPr lang="cs-CZ" altLang="en-US" dirty="0"/>
              <a:t>class E </a:t>
            </a:r>
            <a:r>
              <a:rPr lang="en-US" altLang="en-US" dirty="0"/>
              <a:t>: public </a:t>
            </a:r>
            <a:r>
              <a:rPr lang="en-US" altLang="en-US" dirty="0" err="1"/>
              <a:t>TList</a:t>
            </a:r>
            <a:r>
              <a:rPr lang="en-US" altLang="en-US" dirty="0"/>
              <a:t> ...</a:t>
            </a:r>
            <a:endParaRPr lang="cs-CZ" altLang="en-US" dirty="0"/>
          </a:p>
          <a:p>
            <a:pPr lvl="3"/>
            <a:r>
              <a:rPr lang="en-US" altLang="en-US" dirty="0"/>
              <a:t>number of elements in the parameter pack:</a:t>
            </a:r>
            <a:endParaRPr lang="cs-CZ" altLang="en-US" dirty="0"/>
          </a:p>
          <a:p>
            <a:pPr lvl="4"/>
            <a:r>
              <a:rPr lang="cs-CZ" altLang="en-US" dirty="0"/>
              <a:t>sizeof...</a:t>
            </a:r>
            <a:r>
              <a:rPr lang="en-US" altLang="en-US" dirty="0"/>
              <a:t>(</a:t>
            </a:r>
            <a:r>
              <a:rPr lang="cs-CZ" altLang="en-US" dirty="0"/>
              <a:t>TList</a:t>
            </a:r>
            <a:r>
              <a:rPr lang="en-US" altLang="en-US" dirty="0"/>
              <a:t>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3788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noProof="1"/>
              <a:t>Variadic templates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template&lt; </a:t>
            </a:r>
            <a:r>
              <a:rPr lang="cs-CZ" altLang="en-US" dirty="0"/>
              <a:t>typename ... TList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  void f</a:t>
            </a:r>
            <a:r>
              <a:rPr lang="en-US" altLang="en-US" dirty="0"/>
              <a:t>( </a:t>
            </a:r>
            <a:r>
              <a:rPr lang="en-US" altLang="en-US" dirty="0" err="1"/>
              <a:t>TList</a:t>
            </a:r>
            <a:r>
              <a:rPr lang="en-US" altLang="en-US" dirty="0"/>
              <a:t> ... </a:t>
            </a:r>
            <a:r>
              <a:rPr lang="en-US" altLang="en-US" dirty="0" err="1">
                <a:solidFill>
                  <a:srgbClr val="FF0000"/>
                </a:solidFill>
              </a:rPr>
              <a:t>plist</a:t>
            </a:r>
            <a:r>
              <a:rPr lang="en-US" altLang="en-US" dirty="0"/>
              <a:t>);</a:t>
            </a:r>
            <a:endParaRPr lang="cs-CZ" altLang="en-US" dirty="0"/>
          </a:p>
          <a:p>
            <a:pPr lvl="1"/>
            <a:r>
              <a:rPr lang="en-US" altLang="en-US" dirty="0"/>
              <a:t>named</a:t>
            </a:r>
            <a:r>
              <a:rPr lang="en-US" altLang="en-US" b="1" dirty="0"/>
              <a:t> </a:t>
            </a:r>
            <a:r>
              <a:rPr lang="en-US" altLang="en-US" b="1" i="1" dirty="0"/>
              <a:t>function parameter pack</a:t>
            </a:r>
            <a:endParaRPr lang="cs-CZ" altLang="en-US" b="1" i="1" dirty="0"/>
          </a:p>
          <a:p>
            <a:pPr lvl="1"/>
            <a:r>
              <a:rPr lang="en-US" altLang="en-US" dirty="0"/>
              <a:t>may be referenced inside the function</a:t>
            </a:r>
            <a:r>
              <a:rPr lang="cs-CZ" altLang="en-US" dirty="0"/>
              <a:t>:</a:t>
            </a:r>
            <a:endParaRPr lang="en-US" altLang="en-US" dirty="0"/>
          </a:p>
          <a:p>
            <a:pPr lvl="3" indent="0"/>
            <a:r>
              <a:rPr lang="en-US" altLang="en-US" dirty="0"/>
              <a:t>always using the suffix</a:t>
            </a:r>
            <a:r>
              <a:rPr lang="cs-CZ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endParaRPr lang="cs-CZ" altLang="en-US" dirty="0"/>
          </a:p>
          <a:p>
            <a:pPr lvl="2" indent="0"/>
            <a:endParaRPr lang="en-US" altLang="en-US" dirty="0"/>
          </a:p>
          <a:p>
            <a:pPr lvl="2"/>
            <a:r>
              <a:rPr lang="en-US" altLang="en-US" dirty="0"/>
              <a:t>as parameters in a function call or object creation: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g(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rgbClr val="FF0000"/>
                </a:solidFill>
              </a:rPr>
              <a:t>plist</a:t>
            </a:r>
            <a:r>
              <a:rPr lang="en-US" altLang="en-US" dirty="0">
                <a:solidFill>
                  <a:srgbClr val="FF0000"/>
                </a:solidFill>
              </a:rPr>
              <a:t> ...</a:t>
            </a:r>
            <a:r>
              <a:rPr lang="cs-CZ" altLang="en-US" dirty="0"/>
              <a:t>)</a:t>
            </a:r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new T</a:t>
            </a:r>
            <a:r>
              <a:rPr lang="en-US" altLang="en-US" dirty="0"/>
              <a:t>( a</a:t>
            </a:r>
            <a:r>
              <a:rPr lang="cs-CZ" altLang="en-US" dirty="0"/>
              <a:t>, </a:t>
            </a:r>
            <a:r>
              <a:rPr lang="en-US" altLang="en-US" dirty="0" err="1">
                <a:solidFill>
                  <a:srgbClr val="FF0000"/>
                </a:solidFill>
              </a:rPr>
              <a:t>plist</a:t>
            </a:r>
            <a:r>
              <a:rPr lang="en-US" altLang="en-US" dirty="0">
                <a:solidFill>
                  <a:srgbClr val="FF0000"/>
                </a:solidFill>
              </a:rPr>
              <a:t> ...</a:t>
            </a:r>
            <a:r>
              <a:rPr lang="cs-CZ" altLang="en-US" dirty="0"/>
              <a:t>, </a:t>
            </a:r>
            <a:r>
              <a:rPr lang="en-US" altLang="en-US" dirty="0"/>
              <a:t>7)</a:t>
            </a:r>
            <a:endParaRPr lang="cs-CZ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cs-CZ" altLang="en-US" dirty="0"/>
              <a:t>T v</a:t>
            </a:r>
            <a:r>
              <a:rPr lang="en-US" altLang="en-US" dirty="0"/>
              <a:t>( </a:t>
            </a:r>
            <a:r>
              <a:rPr lang="cs-CZ" altLang="en-US" dirty="0"/>
              <a:t>b, </a:t>
            </a:r>
            <a:r>
              <a:rPr lang="en-US" altLang="en-US" dirty="0" err="1">
                <a:solidFill>
                  <a:srgbClr val="FF0000"/>
                </a:solidFill>
              </a:rPr>
              <a:t>plist</a:t>
            </a:r>
            <a:r>
              <a:rPr lang="en-US" altLang="en-US" dirty="0">
                <a:solidFill>
                  <a:srgbClr val="FF0000"/>
                </a:solidFill>
              </a:rPr>
              <a:t> ...</a:t>
            </a:r>
            <a:r>
              <a:rPr lang="cs-CZ" altLang="en-US" dirty="0"/>
              <a:t>, 8</a:t>
            </a:r>
            <a:r>
              <a:rPr lang="en-US" altLang="en-US" dirty="0"/>
              <a:t>);</a:t>
            </a:r>
          </a:p>
          <a:p>
            <a:pPr lvl="3" indent="0" eaLnBrk="1" hangingPunct="1">
              <a:buSzPct val="65000"/>
            </a:pPr>
            <a:endParaRPr lang="cs-CZ" altLang="en-US" dirty="0"/>
          </a:p>
          <a:p>
            <a:pPr lvl="2">
              <a:buSzPct val="65000"/>
            </a:pPr>
            <a:r>
              <a:rPr lang="en-US" altLang="en-US" dirty="0"/>
              <a:t>constructor initialization section (when </a:t>
            </a:r>
            <a:r>
              <a:rPr lang="en-US" altLang="en-US" dirty="0" err="1"/>
              <a:t>variadic</a:t>
            </a:r>
            <a:r>
              <a:rPr lang="en-US" altLang="en-US" dirty="0"/>
              <a:t> base-class list is used)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E( </a:t>
            </a:r>
            <a:r>
              <a:rPr lang="en-US" altLang="en-US" dirty="0" err="1"/>
              <a:t>TList</a:t>
            </a:r>
            <a:r>
              <a:rPr lang="en-US" altLang="en-US" dirty="0"/>
              <a:t> ... </a:t>
            </a:r>
            <a:r>
              <a:rPr lang="en-US" altLang="en-US" dirty="0" err="1"/>
              <a:t>plist</a:t>
            </a:r>
            <a:r>
              <a:rPr lang="en-US" altLang="en-US" dirty="0"/>
              <a:t>)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: </a:t>
            </a:r>
            <a:r>
              <a:rPr lang="cs-CZ" altLang="en-US" dirty="0"/>
              <a:t>T</a:t>
            </a:r>
            <a:r>
              <a:rPr lang="en-US" altLang="en-US" dirty="0"/>
              <a:t>List( </a:t>
            </a:r>
            <a:r>
              <a:rPr lang="en-US" altLang="en-US" dirty="0" err="1">
                <a:solidFill>
                  <a:srgbClr val="FF0000"/>
                </a:solidFill>
              </a:rPr>
              <a:t>plist</a:t>
            </a:r>
            <a:r>
              <a:rPr lang="en-US" altLang="en-US" dirty="0"/>
              <a:t>) </a:t>
            </a:r>
            <a:r>
              <a:rPr lang="en-US" altLang="en-US" dirty="0">
                <a:solidFill>
                  <a:srgbClr val="FF0000"/>
                </a:solidFill>
              </a:rPr>
              <a:t>...</a:t>
            </a:r>
            <a:endParaRPr lang="en-US" altLang="en-US" dirty="0"/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{</a:t>
            </a:r>
          </a:p>
          <a:p>
            <a:pPr marL="0" lvl="4" indent="-94320">
              <a:buFont typeface="Wingdings" pitchFamily="2" charset="2"/>
              <a:buNone/>
            </a:pPr>
            <a:r>
              <a:rPr lang="en-US" altLang="en-US" dirty="0"/>
              <a:t>}</a:t>
            </a:r>
          </a:p>
          <a:p>
            <a:pPr lvl="2">
              <a:buSzPct val="65000"/>
            </a:pPr>
            <a:r>
              <a:rPr lang="en-US" altLang="en-US" dirty="0"/>
              <a:t>other infrequent cases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4589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Variadic templates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4"/>
            <a:r>
              <a:rPr lang="en-US" altLang="en-US" dirty="0"/>
              <a:t>template&lt; </a:t>
            </a:r>
            <a:r>
              <a:rPr lang="cs-CZ" altLang="en-US" dirty="0"/>
              <a:t>typename ... TList</a:t>
            </a:r>
            <a:r>
              <a:rPr lang="en-US" altLang="en-US" dirty="0"/>
              <a:t>&gt;</a:t>
            </a:r>
            <a:r>
              <a:rPr lang="cs-CZ" altLang="en-US" dirty="0"/>
              <a:t>	</a:t>
            </a:r>
          </a:p>
          <a:p>
            <a:pPr lvl="4"/>
            <a:r>
              <a:rPr lang="cs-CZ" altLang="en-US" dirty="0"/>
              <a:t>  void f</a:t>
            </a:r>
            <a:r>
              <a:rPr lang="en-US" altLang="en-US" dirty="0"/>
              <a:t>( </a:t>
            </a:r>
            <a:r>
              <a:rPr lang="en-US" altLang="en-US" dirty="0" err="1"/>
              <a:t>TList</a:t>
            </a:r>
            <a:r>
              <a:rPr lang="en-US" altLang="en-US" dirty="0"/>
              <a:t> ... </a:t>
            </a:r>
            <a:r>
              <a:rPr lang="en-US" altLang="en-US" dirty="0" err="1"/>
              <a:t>plist</a:t>
            </a:r>
            <a:r>
              <a:rPr lang="en-US" altLang="en-US" dirty="0"/>
              <a:t>);</a:t>
            </a:r>
            <a:endParaRPr lang="cs-CZ" altLang="en-US" dirty="0"/>
          </a:p>
          <a:p>
            <a:pPr lvl="1"/>
            <a:r>
              <a:rPr lang="en-US" altLang="en-US" dirty="0"/>
              <a:t>parameter packs may be wrapped into a type construction/expression</a:t>
            </a:r>
            <a:r>
              <a:rPr lang="cs-CZ" altLang="en-US" dirty="0"/>
              <a:t> </a:t>
            </a:r>
          </a:p>
          <a:p>
            <a:pPr lvl="2"/>
            <a:r>
              <a:rPr lang="en-US" altLang="en-US" dirty="0"/>
              <a:t>the </a:t>
            </a:r>
            <a:r>
              <a:rPr lang="cs-CZ" altLang="en-US" dirty="0"/>
              <a:t>suffix </a:t>
            </a:r>
            <a:r>
              <a:rPr lang="en-US" altLang="en-US" dirty="0"/>
              <a:t>...</a:t>
            </a:r>
            <a:r>
              <a:rPr lang="cs-CZ" altLang="en-US" dirty="0"/>
              <a:t> </a:t>
            </a:r>
            <a:r>
              <a:rPr lang="en-US" altLang="en-US" dirty="0"/>
              <a:t>works as compile-time "</a:t>
            </a:r>
            <a:r>
              <a:rPr lang="cs-CZ" altLang="en-US" dirty="0"/>
              <a:t>for_each</a:t>
            </a:r>
            <a:r>
              <a:rPr lang="en-US" altLang="en-US" dirty="0"/>
              <a:t>"</a:t>
            </a:r>
          </a:p>
          <a:p>
            <a:pPr lvl="2"/>
            <a:r>
              <a:rPr lang="en-US" altLang="en-US" dirty="0"/>
              <a:t>parameter pack name denotes the place where every member will be placed</a:t>
            </a:r>
          </a:p>
          <a:p>
            <a:pPr lvl="3"/>
            <a:r>
              <a:rPr lang="en-US" altLang="en-US" dirty="0"/>
              <a:t>more than one pack name may be used inside the same ... (same length required)</a:t>
            </a:r>
          </a:p>
          <a:p>
            <a:pPr lvl="3"/>
            <a:endParaRPr lang="cs-CZ" altLang="en-US" dirty="0"/>
          </a:p>
          <a:p>
            <a:pPr lvl="1"/>
            <a:r>
              <a:rPr lang="en-US" altLang="en-US" dirty="0"/>
              <a:t>the result is</a:t>
            </a:r>
          </a:p>
          <a:p>
            <a:pPr lvl="2"/>
            <a:r>
              <a:rPr lang="en-US" altLang="en-US" dirty="0"/>
              <a:t>a list of types (in a template instantiation or a function parameter pack declaration)</a:t>
            </a:r>
          </a:p>
          <a:p>
            <a:pPr lvl="4"/>
            <a:r>
              <a:rPr lang="cs-CZ" altLang="en-US" dirty="0"/>
              <a:t>  X</a:t>
            </a:r>
            <a:r>
              <a:rPr lang="en-US" altLang="en-US" dirty="0"/>
              <a:t>&lt; </a:t>
            </a:r>
            <a:r>
              <a:rPr lang="cs-CZ" altLang="en-US" dirty="0"/>
              <a:t>std</a:t>
            </a:r>
            <a:r>
              <a:rPr lang="en-US" altLang="en-US" dirty="0"/>
              <a:t>::pair&lt; </a:t>
            </a:r>
            <a:r>
              <a:rPr lang="en-US" altLang="en-US" dirty="0" err="1"/>
              <a:t>int</a:t>
            </a:r>
            <a:r>
              <a:rPr lang="en-US" altLang="en-US" dirty="0"/>
              <a:t>, </a:t>
            </a:r>
            <a:r>
              <a:rPr lang="en-US" altLang="en-US" dirty="0" err="1">
                <a:solidFill>
                  <a:schemeClr val="accent1"/>
                </a:solidFill>
              </a:rPr>
              <a:t>TList</a:t>
            </a:r>
            <a:r>
              <a:rPr lang="en-US" altLang="en-US" dirty="0"/>
              <a:t> </a:t>
            </a:r>
            <a:r>
              <a:rPr lang="cs-CZ" altLang="en-US" dirty="0"/>
              <a:t>*</a:t>
            </a:r>
            <a:r>
              <a:rPr lang="en-US" altLang="en-US" dirty="0"/>
              <a:t>&gt;</a:t>
            </a:r>
            <a:r>
              <a:rPr lang="cs-CZ" altLang="en-US" dirty="0"/>
              <a:t> </a:t>
            </a:r>
            <a:r>
              <a:rPr lang="en-US" altLang="en-US" dirty="0">
                <a:solidFill>
                  <a:schemeClr val="accent1"/>
                </a:solidFill>
              </a:rPr>
              <a:t>...</a:t>
            </a:r>
            <a:r>
              <a:rPr lang="en-US" altLang="en-US" dirty="0"/>
              <a:t>&gt;</a:t>
            </a:r>
            <a:endParaRPr lang="cs-CZ" altLang="en-US" dirty="0"/>
          </a:p>
          <a:p>
            <a:pPr lvl="4"/>
            <a:r>
              <a:rPr lang="cs-CZ" altLang="en-US" dirty="0"/>
              <a:t>  class E </a:t>
            </a:r>
            <a:r>
              <a:rPr lang="en-US" altLang="en-US" dirty="0"/>
              <a:t>: public </a:t>
            </a:r>
            <a:r>
              <a:rPr lang="cs-CZ" altLang="en-US" dirty="0"/>
              <a:t>U</a:t>
            </a:r>
            <a:r>
              <a:rPr lang="en-US" altLang="en-US" dirty="0"/>
              <a:t>&lt; </a:t>
            </a:r>
            <a:r>
              <a:rPr lang="en-US" altLang="en-US" dirty="0" err="1">
                <a:solidFill>
                  <a:schemeClr val="accent1"/>
                </a:solidFill>
              </a:rPr>
              <a:t>TList</a:t>
            </a:r>
            <a:r>
              <a:rPr lang="en-US" altLang="en-US" dirty="0"/>
              <a:t>&gt; </a:t>
            </a:r>
            <a:r>
              <a:rPr lang="en-US" altLang="en-US" dirty="0">
                <a:solidFill>
                  <a:schemeClr val="accent1"/>
                </a:solidFill>
              </a:rPr>
              <a:t>...</a:t>
            </a:r>
            <a:endParaRPr lang="cs-CZ" altLang="en-US" dirty="0">
              <a:solidFill>
                <a:schemeClr val="accent1"/>
              </a:solidFill>
            </a:endParaRPr>
          </a:p>
          <a:p>
            <a:pPr lvl="4"/>
            <a:r>
              <a:rPr lang="cs-CZ" altLang="en-US" dirty="0"/>
              <a:t>  void f</a:t>
            </a:r>
            <a:r>
              <a:rPr lang="en-US" altLang="en-US" dirty="0"/>
              <a:t>(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TList</a:t>
            </a:r>
            <a:r>
              <a:rPr lang="en-US" altLang="en-US" dirty="0"/>
              <a:t> &amp; </a:t>
            </a:r>
            <a:r>
              <a:rPr lang="en-US" altLang="en-US" dirty="0">
                <a:solidFill>
                  <a:schemeClr val="accent1"/>
                </a:solidFill>
              </a:rPr>
              <a:t>...</a:t>
            </a:r>
            <a:r>
              <a:rPr lang="en-US" altLang="en-US" dirty="0"/>
              <a:t> </a:t>
            </a:r>
            <a:r>
              <a:rPr lang="en-US" altLang="en-US" dirty="0" err="1"/>
              <a:t>plist</a:t>
            </a:r>
            <a:r>
              <a:rPr lang="en-US" altLang="en-US" dirty="0"/>
              <a:t>);</a:t>
            </a:r>
            <a:endParaRPr lang="cs-CZ" altLang="en-US" dirty="0"/>
          </a:p>
          <a:p>
            <a:pPr lvl="2"/>
            <a:r>
              <a:rPr lang="en-US" altLang="en-US" dirty="0"/>
              <a:t>a list of expressions (in a function call or object initialization)</a:t>
            </a:r>
          </a:p>
          <a:p>
            <a:pPr lvl="4"/>
            <a:r>
              <a:rPr lang="cs-CZ" altLang="en-US" dirty="0"/>
              <a:t>  g</a:t>
            </a:r>
            <a:r>
              <a:rPr lang="en-US" altLang="en-US" dirty="0"/>
              <a:t>( </a:t>
            </a:r>
            <a:r>
              <a:rPr lang="en-US" altLang="en-US" dirty="0" err="1"/>
              <a:t>make_pair</a:t>
            </a:r>
            <a:r>
              <a:rPr lang="en-US" altLang="en-US" dirty="0"/>
              <a:t>( 1, &amp; </a:t>
            </a:r>
            <a:r>
              <a:rPr lang="cs-CZ" altLang="en-US" dirty="0">
                <a:solidFill>
                  <a:schemeClr val="accent1"/>
                </a:solidFill>
              </a:rPr>
              <a:t>plist</a:t>
            </a:r>
            <a:r>
              <a:rPr lang="en-US" altLang="en-US" dirty="0"/>
              <a:t>) </a:t>
            </a:r>
            <a:r>
              <a:rPr lang="en-US" altLang="en-US" dirty="0">
                <a:solidFill>
                  <a:schemeClr val="accent1"/>
                </a:solidFill>
              </a:rPr>
              <a:t>...</a:t>
            </a:r>
            <a:r>
              <a:rPr lang="en-US" altLang="en-US" dirty="0"/>
              <a:t>);</a:t>
            </a:r>
            <a:endParaRPr lang="cs-CZ" altLang="en-US" dirty="0"/>
          </a:p>
          <a:p>
            <a:pPr lvl="4"/>
            <a:r>
              <a:rPr lang="cs-CZ" altLang="en-US" dirty="0"/>
              <a:t>  </a:t>
            </a:r>
            <a:r>
              <a:rPr lang="en-US" altLang="en-US" dirty="0"/>
              <a:t>h( </a:t>
            </a:r>
            <a:r>
              <a:rPr lang="en-US" altLang="en-US" dirty="0" err="1"/>
              <a:t>static_cast</a:t>
            </a:r>
            <a:r>
              <a:rPr lang="en-US" altLang="en-US" dirty="0"/>
              <a:t>&lt; </a:t>
            </a:r>
            <a:r>
              <a:rPr lang="en-US" altLang="en-US" dirty="0" err="1">
                <a:solidFill>
                  <a:schemeClr val="accent1"/>
                </a:solidFill>
              </a:rPr>
              <a:t>TList</a:t>
            </a:r>
            <a:r>
              <a:rPr lang="en-US" altLang="en-US" dirty="0"/>
              <a:t> *&gt;( </a:t>
            </a:r>
            <a:r>
              <a:rPr lang="en-US" altLang="en-US" dirty="0" err="1">
                <a:solidFill>
                  <a:schemeClr val="accent1"/>
                </a:solidFill>
              </a:rPr>
              <a:t>plist</a:t>
            </a:r>
            <a:r>
              <a:rPr lang="en-US" altLang="en-US" dirty="0"/>
              <a:t>) </a:t>
            </a:r>
            <a:r>
              <a:rPr lang="en-US" altLang="en-US" dirty="0">
                <a:solidFill>
                  <a:schemeClr val="accent1"/>
                </a:solidFill>
              </a:rPr>
              <a:t>...</a:t>
            </a:r>
            <a:r>
              <a:rPr lang="en-US" altLang="en-US" dirty="0"/>
              <a:t>);	// two pack names in one ...</a:t>
            </a:r>
          </a:p>
          <a:p>
            <a:pPr lvl="4"/>
            <a:r>
              <a:rPr lang="en-US" altLang="en-US" dirty="0"/>
              <a:t>  m( </a:t>
            </a:r>
            <a:r>
              <a:rPr lang="en-US" altLang="en-US" dirty="0" err="1"/>
              <a:t>sizeof</a:t>
            </a:r>
            <a:r>
              <a:rPr lang="en-US" altLang="en-US" dirty="0"/>
              <a:t>( </a:t>
            </a:r>
            <a:r>
              <a:rPr lang="en-US" altLang="en-US" dirty="0" err="1">
                <a:solidFill>
                  <a:schemeClr val="accent1"/>
                </a:solidFill>
              </a:rPr>
              <a:t>TList</a:t>
            </a:r>
            <a:r>
              <a:rPr lang="en-US" altLang="en-US" dirty="0"/>
              <a:t>) </a:t>
            </a:r>
            <a:r>
              <a:rPr lang="en-US" altLang="en-US" dirty="0">
                <a:solidFill>
                  <a:schemeClr val="accent1"/>
                </a:solidFill>
              </a:rPr>
              <a:t>...</a:t>
            </a:r>
            <a:r>
              <a:rPr lang="en-US" altLang="en-US" dirty="0"/>
              <a:t>);</a:t>
            </a:r>
            <a:r>
              <a:rPr lang="cs-CZ" altLang="en-US" dirty="0"/>
              <a:t> </a:t>
            </a:r>
            <a:r>
              <a:rPr lang="en-US" altLang="en-US" dirty="0"/>
              <a:t>			// different from </a:t>
            </a:r>
            <a:r>
              <a:rPr lang="en-US" altLang="en-US" dirty="0" err="1"/>
              <a:t>sizeof</a:t>
            </a:r>
            <a:r>
              <a:rPr lang="en-US" altLang="en-US" dirty="0"/>
              <a:t>...( </a:t>
            </a:r>
            <a:r>
              <a:rPr lang="en-US" altLang="en-US" dirty="0" err="1"/>
              <a:t>TList</a:t>
            </a:r>
            <a:r>
              <a:rPr lang="en-US" altLang="en-US" dirty="0"/>
              <a:t>)</a:t>
            </a:r>
            <a:endParaRPr lang="cs-CZ" altLang="en-US" dirty="0"/>
          </a:p>
          <a:p>
            <a:pPr lvl="2"/>
            <a:r>
              <a:rPr lang="en-US" altLang="en-US" dirty="0"/>
              <a:t>other infrequent cases</a:t>
            </a:r>
          </a:p>
        </p:txBody>
      </p:sp>
    </p:spTree>
    <p:extLst>
      <p:ext uri="{BB962C8B-B14F-4D97-AF65-F5344CB8AC3E}">
        <p14:creationId xmlns:p14="http://schemas.microsoft.com/office/powerpoint/2010/main" val="134429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C++17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950" y="458967"/>
            <a:ext cx="9000100" cy="594006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iterating through variadic</a:t>
            </a:r>
            <a:r>
              <a:rPr lang="cs-CZ" dirty="0"/>
              <a:t> </a:t>
            </a:r>
            <a:r>
              <a:rPr lang="en-US" dirty="0"/>
              <a:t>function arguments</a:t>
            </a:r>
            <a:endParaRPr lang="it-IT" dirty="0"/>
          </a:p>
          <a:p>
            <a:pPr lvl="1"/>
            <a:r>
              <a:rPr lang="it-IT" dirty="0"/>
              <a:t>C++14 often required re</a:t>
            </a:r>
            <a:r>
              <a:rPr lang="cs-CZ" dirty="0"/>
              <a:t>c</a:t>
            </a:r>
            <a:r>
              <a:rPr lang="it-IT" dirty="0"/>
              <a:t>ur</a:t>
            </a:r>
            <a:r>
              <a:rPr lang="cs-CZ" dirty="0"/>
              <a:t>sion</a:t>
            </a:r>
            <a:endParaRPr lang="en-US" dirty="0"/>
          </a:p>
          <a:p>
            <a:pPr lvl="4"/>
            <a:r>
              <a:rPr lang="en-US" dirty="0"/>
              <a:t>auto sum() { return 0; }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T1, </a:t>
            </a:r>
            <a:r>
              <a:rPr lang="en-US" dirty="0" err="1">
                <a:solidFill>
                  <a:schemeClr val="accent1"/>
                </a:solidFill>
              </a:rPr>
              <a:t>typename</a:t>
            </a:r>
            <a:r>
              <a:rPr lang="en-US" dirty="0">
                <a:solidFill>
                  <a:schemeClr val="accent1"/>
                </a:solidFill>
              </a:rPr>
              <a:t> ... T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auto sum(T1 s, </a:t>
            </a:r>
            <a:r>
              <a:rPr lang="en-US" dirty="0">
                <a:solidFill>
                  <a:schemeClr val="accent1"/>
                </a:solidFill>
              </a:rPr>
              <a:t>T ... </a:t>
            </a:r>
            <a:r>
              <a:rPr lang="en-US" dirty="0" err="1">
                <a:solidFill>
                  <a:schemeClr val="accent1"/>
                </a:solidFill>
              </a:rPr>
              <a:t>ts</a:t>
            </a:r>
            <a:r>
              <a:rPr lang="en-US" dirty="0"/>
              <a:t>) { return s + sum(</a:t>
            </a:r>
            <a:r>
              <a:rPr lang="en-US" dirty="0" err="1">
                <a:solidFill>
                  <a:schemeClr val="accent1"/>
                </a:solidFill>
              </a:rPr>
              <a:t>ts</a:t>
            </a:r>
            <a:r>
              <a:rPr lang="en-US" dirty="0">
                <a:solidFill>
                  <a:schemeClr val="accent1"/>
                </a:solidFill>
              </a:rPr>
              <a:t> ...</a:t>
            </a:r>
            <a:r>
              <a:rPr lang="en-US" dirty="0"/>
              <a:t>); }</a:t>
            </a:r>
          </a:p>
          <a:p>
            <a:pPr lvl="1"/>
            <a:r>
              <a:rPr lang="en-US" dirty="0"/>
              <a:t>[C++17] </a:t>
            </a:r>
            <a:r>
              <a:rPr lang="en-US" b="1" i="1" dirty="0"/>
              <a:t>fold expression </a:t>
            </a:r>
            <a:r>
              <a:rPr lang="en-US" dirty="0"/>
              <a:t>for any binary operator </a:t>
            </a:r>
            <a:r>
              <a:rPr lang="en-US" b="1" i="1" dirty="0"/>
              <a:t>op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... T&gt; void f(T ... P) {</a:t>
            </a:r>
          </a:p>
          <a:p>
            <a:pPr lvl="2"/>
            <a:r>
              <a:rPr lang="en-US" dirty="0"/>
              <a:t>syntax:</a:t>
            </a:r>
          </a:p>
          <a:p>
            <a:pPr lvl="4"/>
            <a:r>
              <a:rPr lang="nl-NL" dirty="0"/>
              <a:t>  </a:t>
            </a:r>
            <a:r>
              <a:rPr lang="nl-NL" dirty="0">
                <a:solidFill>
                  <a:schemeClr val="accent1"/>
                </a:solidFill>
              </a:rPr>
              <a:t>( P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... )             </a:t>
            </a:r>
            <a:r>
              <a:rPr lang="nl-NL" dirty="0"/>
              <a:t>// P1 </a:t>
            </a:r>
            <a:r>
              <a:rPr lang="nl-NL" i="1" dirty="0"/>
              <a:t>op</a:t>
            </a:r>
            <a:r>
              <a:rPr lang="nl-NL" dirty="0"/>
              <a:t> (P2 </a:t>
            </a:r>
            <a:r>
              <a:rPr lang="nl-NL" i="1" dirty="0"/>
              <a:t>op</a:t>
            </a:r>
            <a:r>
              <a:rPr lang="nl-NL" dirty="0"/>
              <a:t> ... (Pn-1 </a:t>
            </a:r>
            <a:r>
              <a:rPr lang="nl-NL" i="1" dirty="0"/>
              <a:t>op</a:t>
            </a:r>
            <a:r>
              <a:rPr lang="nl-NL" dirty="0"/>
              <a:t> Pn))</a:t>
            </a:r>
          </a:p>
          <a:p>
            <a:pPr lvl="4"/>
            <a:r>
              <a:rPr lang="nl-NL" dirty="0">
                <a:solidFill>
                  <a:schemeClr val="accent1"/>
                </a:solidFill>
              </a:rPr>
              <a:t>  ( ...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P )             </a:t>
            </a:r>
            <a:r>
              <a:rPr lang="nl-NL" dirty="0"/>
              <a:t>// ((P1 </a:t>
            </a:r>
            <a:r>
              <a:rPr lang="nl-NL" i="1" dirty="0"/>
              <a:t>op</a:t>
            </a:r>
            <a:r>
              <a:rPr lang="nl-NL" dirty="0"/>
              <a:t> P2) </a:t>
            </a:r>
            <a:r>
              <a:rPr lang="nl-NL" i="1" dirty="0"/>
              <a:t>op</a:t>
            </a:r>
            <a:r>
              <a:rPr lang="nl-NL" dirty="0"/>
              <a:t> ... Pn-1) </a:t>
            </a:r>
            <a:r>
              <a:rPr lang="nl-NL" i="1" dirty="0"/>
              <a:t>op</a:t>
            </a:r>
            <a:r>
              <a:rPr lang="nl-NL" dirty="0"/>
              <a:t> Pn</a:t>
            </a:r>
          </a:p>
          <a:p>
            <a:pPr lvl="4"/>
            <a:r>
              <a:rPr lang="nl-NL" dirty="0"/>
              <a:t>  </a:t>
            </a:r>
            <a:r>
              <a:rPr lang="nl-NL" dirty="0">
                <a:solidFill>
                  <a:schemeClr val="accent1"/>
                </a:solidFill>
              </a:rPr>
              <a:t>( P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...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init )     </a:t>
            </a:r>
            <a:r>
              <a:rPr lang="nl-NL" dirty="0"/>
              <a:t>// P1 </a:t>
            </a:r>
            <a:r>
              <a:rPr lang="nl-NL" i="1" dirty="0"/>
              <a:t>op</a:t>
            </a:r>
            <a:r>
              <a:rPr lang="nl-NL" dirty="0"/>
              <a:t> (P2 </a:t>
            </a:r>
            <a:r>
              <a:rPr lang="nl-NL" i="1" dirty="0"/>
              <a:t>op</a:t>
            </a:r>
            <a:r>
              <a:rPr lang="nl-NL" dirty="0"/>
              <a:t> ... (Pn </a:t>
            </a:r>
            <a:r>
              <a:rPr lang="nl-NL" i="1" dirty="0"/>
              <a:t>op</a:t>
            </a:r>
            <a:r>
              <a:rPr lang="nl-NL" dirty="0"/>
              <a:t> init))</a:t>
            </a:r>
          </a:p>
          <a:p>
            <a:pPr lvl="4"/>
            <a:r>
              <a:rPr lang="nl-NL" dirty="0">
                <a:solidFill>
                  <a:schemeClr val="accent1"/>
                </a:solidFill>
              </a:rPr>
              <a:t>  ( init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... </a:t>
            </a:r>
            <a:r>
              <a:rPr lang="nl-NL" i="1" dirty="0">
                <a:solidFill>
                  <a:schemeClr val="accent1"/>
                </a:solidFill>
              </a:rPr>
              <a:t>op</a:t>
            </a:r>
            <a:r>
              <a:rPr lang="nl-NL" dirty="0">
                <a:solidFill>
                  <a:schemeClr val="accent1"/>
                </a:solidFill>
              </a:rPr>
              <a:t> P )     </a:t>
            </a:r>
            <a:r>
              <a:rPr lang="nl-NL" dirty="0"/>
              <a:t>// ((init </a:t>
            </a:r>
            <a:r>
              <a:rPr lang="nl-NL" i="1" dirty="0"/>
              <a:t>op</a:t>
            </a:r>
            <a:r>
              <a:rPr lang="nl-NL" dirty="0"/>
              <a:t> P1) </a:t>
            </a:r>
            <a:r>
              <a:rPr lang="nl-NL" i="1" dirty="0"/>
              <a:t>op</a:t>
            </a:r>
            <a:r>
              <a:rPr lang="nl-NL" dirty="0"/>
              <a:t> ... Pn-1) </a:t>
            </a:r>
            <a:r>
              <a:rPr lang="nl-NL" i="1" dirty="0"/>
              <a:t>op</a:t>
            </a:r>
            <a:r>
              <a:rPr lang="nl-NL" dirty="0"/>
              <a:t> Pn</a:t>
            </a:r>
          </a:p>
          <a:p>
            <a:pPr lvl="4"/>
            <a:r>
              <a:rPr lang="nl-NL" dirty="0"/>
              <a:t>}</a:t>
            </a:r>
          </a:p>
          <a:p>
            <a:pPr lvl="2"/>
            <a:r>
              <a:rPr lang="nl-NL" dirty="0"/>
              <a:t>examples:</a:t>
            </a:r>
            <a:endParaRPr lang="en-US" dirty="0"/>
          </a:p>
          <a:p>
            <a:pPr lvl="4"/>
            <a:r>
              <a:rPr lang="en-US" dirty="0"/>
              <a:t>template&lt;</a:t>
            </a:r>
            <a:r>
              <a:rPr lang="en-US" dirty="0" err="1">
                <a:solidFill>
                  <a:schemeClr val="accent1"/>
                </a:solidFill>
              </a:rPr>
              <a:t>typename</a:t>
            </a:r>
            <a:r>
              <a:rPr lang="en-US" dirty="0">
                <a:solidFill>
                  <a:schemeClr val="accent1"/>
                </a:solidFill>
              </a:rPr>
              <a:t> ... T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auto sum1(</a:t>
            </a:r>
            <a:r>
              <a:rPr lang="en-US" dirty="0">
                <a:solidFill>
                  <a:schemeClr val="accent1"/>
                </a:solidFill>
              </a:rPr>
              <a:t>T ... s</a:t>
            </a:r>
            <a:r>
              <a:rPr lang="en-US" dirty="0"/>
              <a:t>){</a:t>
            </a:r>
          </a:p>
          <a:p>
            <a:pPr lvl="4"/>
            <a:r>
              <a:rPr lang="en-US" dirty="0"/>
              <a:t>    return </a:t>
            </a:r>
            <a:r>
              <a:rPr lang="en-US" dirty="0">
                <a:solidFill>
                  <a:schemeClr val="accent1"/>
                </a:solidFill>
              </a:rPr>
              <a:t>(... + s)</a:t>
            </a:r>
            <a:r>
              <a:rPr lang="en-US" dirty="0"/>
              <a:t>;			// undefined for empty s</a:t>
            </a:r>
          </a:p>
          <a:p>
            <a:pPr lvl="4"/>
            <a:r>
              <a:rPr lang="en-US" dirty="0"/>
              <a:t>}</a:t>
            </a:r>
          </a:p>
          <a:p>
            <a:pPr lvl="4"/>
            <a:r>
              <a:rPr lang="en-US" dirty="0"/>
              <a:t>template&lt;</a:t>
            </a:r>
            <a:r>
              <a:rPr lang="en-US" dirty="0" err="1">
                <a:solidFill>
                  <a:schemeClr val="accent1"/>
                </a:solidFill>
              </a:rPr>
              <a:t>typename</a:t>
            </a:r>
            <a:r>
              <a:rPr lang="en-US" dirty="0">
                <a:solidFill>
                  <a:schemeClr val="accent1"/>
                </a:solidFill>
              </a:rPr>
              <a:t> ... T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auto sum2(</a:t>
            </a:r>
            <a:r>
              <a:rPr lang="en-US" dirty="0">
                <a:solidFill>
                  <a:schemeClr val="accent1"/>
                </a:solidFill>
              </a:rPr>
              <a:t>T ... s</a:t>
            </a:r>
            <a:r>
              <a:rPr lang="en-US" dirty="0"/>
              <a:t>){</a:t>
            </a:r>
          </a:p>
          <a:p>
            <a:pPr lvl="4"/>
            <a:r>
              <a:rPr lang="en-US" dirty="0"/>
              <a:t>    return </a:t>
            </a:r>
            <a:r>
              <a:rPr lang="en-US" dirty="0">
                <a:solidFill>
                  <a:schemeClr val="accent1"/>
                </a:solidFill>
              </a:rPr>
              <a:t>(0 + ... + s)</a:t>
            </a:r>
            <a:r>
              <a:rPr lang="en-US" dirty="0"/>
              <a:t>;		// zero for empty s</a:t>
            </a:r>
          </a:p>
          <a:p>
            <a:pPr lvl="4"/>
            <a:r>
              <a:rPr lang="en-US" dirty="0"/>
              <a:t>}</a:t>
            </a:r>
          </a:p>
          <a:p>
            <a:pPr lvl="4"/>
            <a:r>
              <a:rPr lang="en-US" dirty="0"/>
              <a:t>template&lt;</a:t>
            </a:r>
            <a:r>
              <a:rPr lang="en-US" dirty="0" err="1">
                <a:solidFill>
                  <a:schemeClr val="accent1"/>
                </a:solidFill>
              </a:rPr>
              <a:t>typename</a:t>
            </a:r>
            <a:r>
              <a:rPr lang="en-US" dirty="0">
                <a:solidFill>
                  <a:schemeClr val="accent1"/>
                </a:solidFill>
              </a:rPr>
              <a:t> ... T</a:t>
            </a:r>
            <a:r>
              <a:rPr lang="en-US" dirty="0"/>
              <a:t>&gt;</a:t>
            </a:r>
            <a:r>
              <a:rPr lang="cs-CZ" dirty="0"/>
              <a:t> </a:t>
            </a:r>
            <a:r>
              <a:rPr lang="en-US" dirty="0"/>
              <a:t>void print(</a:t>
            </a:r>
            <a:r>
              <a:rPr lang="en-US" dirty="0">
                <a:solidFill>
                  <a:schemeClr val="accent1"/>
                </a:solidFill>
              </a:rPr>
              <a:t>T &amp;&amp; ... </a:t>
            </a:r>
            <a:r>
              <a:rPr lang="en-US" dirty="0" err="1">
                <a:solidFill>
                  <a:schemeClr val="accent1"/>
                </a:solidFill>
              </a:rPr>
              <a:t>args</a:t>
            </a:r>
            <a:r>
              <a:rPr lang="en-US" dirty="0"/>
              <a:t>) { </a:t>
            </a:r>
          </a:p>
          <a:p>
            <a:pPr lvl="4"/>
            <a:r>
              <a:rPr lang="en-US" dirty="0"/>
              <a:t>    </a:t>
            </a:r>
            <a:r>
              <a:rPr lang="en-US" dirty="0">
                <a:solidFill>
                  <a:schemeClr val="accent1"/>
                </a:solidFill>
              </a:rPr>
              <a:t>(</a:t>
            </a:r>
            <a:r>
              <a:rPr lang="en-US" dirty="0" err="1">
                <a:solidFill>
                  <a:schemeClr val="accent1"/>
                </a:solidFill>
              </a:rPr>
              <a:t>cout</a:t>
            </a:r>
            <a:r>
              <a:rPr lang="en-US" dirty="0">
                <a:solidFill>
                  <a:schemeClr val="accent1"/>
                </a:solidFill>
              </a:rPr>
              <a:t> &lt;&lt; ... &lt;&lt; </a:t>
            </a:r>
            <a:r>
              <a:rPr lang="en-US" dirty="0" err="1">
                <a:solidFill>
                  <a:schemeClr val="accent1"/>
                </a:solidFill>
              </a:rPr>
              <a:t>args</a:t>
            </a:r>
            <a:r>
              <a:rPr lang="en-US" dirty="0">
                <a:solidFill>
                  <a:schemeClr val="accent1"/>
                </a:solidFill>
              </a:rPr>
              <a:t>) </a:t>
            </a:r>
            <a:r>
              <a:rPr lang="en-US" dirty="0"/>
              <a:t>&lt;&lt; '\n';</a:t>
            </a:r>
            <a:r>
              <a:rPr lang="cs-CZ" dirty="0"/>
              <a:t>  </a:t>
            </a:r>
            <a:endParaRPr lang="en-US" dirty="0"/>
          </a:p>
          <a:p>
            <a:pPr lvl="4"/>
            <a:r>
              <a:rPr lang="en-US" dirty="0"/>
              <a:t>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58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noProof="1"/>
              <a:t>A template is a generic declaration with compile-time formal arguments of these kinds:</a:t>
            </a:r>
          </a:p>
          <a:p>
            <a:pPr lvl="2"/>
            <a:r>
              <a:rPr lang="en-US" altLang="en-US" noProof="1"/>
              <a:t>any type</a:t>
            </a:r>
            <a:endParaRPr lang="cs-CZ" altLang="en-US" noProof="1"/>
          </a:p>
          <a:p>
            <a:pPr lvl="4"/>
            <a:r>
              <a:rPr lang="cs-CZ" altLang="en-US" noProof="1"/>
              <a:t>template</a:t>
            </a:r>
            <a:r>
              <a:rPr lang="en-US" altLang="en-US" noProof="1"/>
              <a:t>&lt; typename T&gt; 	// also template&lt; class T&gt;</a:t>
            </a:r>
          </a:p>
          <a:p>
            <a:pPr lvl="3"/>
            <a:r>
              <a:rPr lang="en-US" altLang="en-US" noProof="1"/>
              <a:t>[C++20] the type may be constrained using </a:t>
            </a:r>
            <a:r>
              <a:rPr lang="en-US" altLang="en-US" i="1" noProof="1"/>
              <a:t>Concepts</a:t>
            </a:r>
          </a:p>
          <a:p>
            <a:pPr lvl="2"/>
            <a:r>
              <a:rPr lang="en-US" altLang="en-US" noProof="1"/>
              <a:t>a list of any types (in a </a:t>
            </a:r>
            <a:r>
              <a:rPr lang="en-US" altLang="en-US" i="1" noProof="1"/>
              <a:t>variadic</a:t>
            </a:r>
            <a:r>
              <a:rPr lang="cs-CZ" altLang="en-US" i="1" noProof="1"/>
              <a:t> template</a:t>
            </a:r>
            <a:r>
              <a:rPr lang="en-US" altLang="en-US" noProof="1"/>
              <a:t>)</a:t>
            </a:r>
          </a:p>
          <a:p>
            <a:pPr lvl="4"/>
            <a:r>
              <a:rPr lang="en-US" altLang="en-US" noProof="1"/>
              <a:t>template&lt; typename ... TL&gt;</a:t>
            </a:r>
            <a:endParaRPr lang="cs-CZ" altLang="en-US" noProof="1"/>
          </a:p>
          <a:p>
            <a:pPr lvl="2"/>
            <a:r>
              <a:rPr lang="en-US" altLang="en-US" noProof="1"/>
              <a:t>integral number (the actual argument must be a compile-time constant)</a:t>
            </a:r>
          </a:p>
          <a:p>
            <a:pPr lvl="4"/>
            <a:r>
              <a:rPr lang="en-US" altLang="en-US" noProof="1"/>
              <a:t>template&lt; std::size_t N&gt;</a:t>
            </a:r>
          </a:p>
          <a:p>
            <a:pPr lvl="2"/>
            <a:r>
              <a:rPr lang="en-US" altLang="en-US" noProof="1"/>
              <a:t>a list of integral numbers (in a </a:t>
            </a:r>
            <a:r>
              <a:rPr lang="en-US" altLang="en-US" i="1" noProof="1"/>
              <a:t>variadic</a:t>
            </a:r>
            <a:r>
              <a:rPr lang="cs-CZ" altLang="en-US" i="1" noProof="1"/>
              <a:t> template</a:t>
            </a:r>
            <a:r>
              <a:rPr lang="en-US" altLang="en-US" noProof="1"/>
              <a:t>)</a:t>
            </a:r>
          </a:p>
          <a:p>
            <a:pPr lvl="4"/>
            <a:r>
              <a:rPr lang="en-US" altLang="en-US" noProof="1"/>
              <a:t>template&lt; int ... NL&gt;</a:t>
            </a:r>
            <a:endParaRPr lang="cs-CZ" altLang="en-US" noProof="1"/>
          </a:p>
          <a:p>
            <a:pPr lvl="2"/>
            <a:r>
              <a:rPr lang="en-US" altLang="en-US" noProof="1"/>
              <a:t>another class template (with the given template argument list)</a:t>
            </a:r>
          </a:p>
          <a:p>
            <a:pPr lvl="4"/>
            <a:r>
              <a:rPr lang="en-US" altLang="en-US" noProof="1"/>
              <a:t>template&lt; template&lt; typename, std::size_t&gt; class T&gt;</a:t>
            </a:r>
            <a:endParaRPr lang="cs-CZ" altLang="en-US" noProof="1"/>
          </a:p>
          <a:p>
            <a:pPr lvl="2"/>
            <a:r>
              <a:rPr lang="en-US" altLang="en-US" noProof="1"/>
              <a:t>a pointer (the actual argument must be an address of a static variable/function)</a:t>
            </a:r>
          </a:p>
          <a:p>
            <a:pPr lvl="3"/>
            <a:r>
              <a:rPr lang="en-US" altLang="en-US" noProof="1"/>
              <a:t>almost never used, functors work better</a:t>
            </a:r>
          </a:p>
          <a:p>
            <a:pPr lvl="4"/>
            <a:r>
              <a:rPr lang="en-US" altLang="en-US" noProof="1"/>
              <a:t>template&lt; const char * p, inf (*fp)(int,int)&gt;</a:t>
            </a:r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A function/lambda with </a:t>
            </a:r>
            <a:r>
              <a:rPr lang="en-US" altLang="en-US" b="1" noProof="1"/>
              <a:t>auto </a:t>
            </a:r>
            <a:r>
              <a:rPr lang="en-US" altLang="en-US" noProof="1"/>
              <a:t>arguments is also a template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39320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noProof="1"/>
              <a:t>Class templates</a:t>
            </a:r>
          </a:p>
          <a:p>
            <a:pPr lvl="2"/>
            <a:r>
              <a:rPr lang="en-US" altLang="en-US" noProof="1"/>
              <a:t>Global classes</a:t>
            </a:r>
          </a:p>
          <a:p>
            <a:pPr lvl="2"/>
            <a:r>
              <a:rPr lang="en-US" altLang="en-US" noProof="1"/>
              <a:t>Classes nested in other classes, including other class templates</a:t>
            </a:r>
          </a:p>
          <a:p>
            <a:pPr lvl="4"/>
            <a:r>
              <a:rPr lang="cs-CZ" altLang="en-US" noProof="1"/>
              <a:t>template&lt; </a:t>
            </a:r>
            <a:r>
              <a:rPr lang="en-US" altLang="en-US" noProof="1"/>
              <a:t>typename T, std::size_t N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/>
            <a:r>
              <a:rPr lang="en-US" altLang="en-US" noProof="1"/>
              <a:t>class array { /*...*/ };			// usage: array&lt;double,3&gt;</a:t>
            </a:r>
            <a:endParaRPr lang="cs-CZ" altLang="en-US" noProof="1"/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Function templates</a:t>
            </a:r>
          </a:p>
          <a:p>
            <a:pPr lvl="2"/>
            <a:r>
              <a:rPr lang="en-US" altLang="en-US" noProof="1"/>
              <a:t>Global functions</a:t>
            </a:r>
          </a:p>
          <a:p>
            <a:pPr lvl="2"/>
            <a:r>
              <a:rPr lang="en-US" altLang="en-US" noProof="1"/>
              <a:t>Member functions, including constructors</a:t>
            </a:r>
          </a:p>
          <a:p>
            <a:pPr lvl="4"/>
            <a:r>
              <a:rPr lang="cs-CZ" altLang="en-US" noProof="1"/>
              <a:t>template&lt; </a:t>
            </a:r>
            <a:r>
              <a:rPr lang="en-US" altLang="en-US" noProof="1"/>
              <a:t>typename T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/>
            <a:r>
              <a:rPr lang="en-US" altLang="en-US" noProof="1"/>
              <a:t>inline T max( T x, T y) { /*...*/ }		// usage: max(p, q) or max&lt;int&gt;(p, q)</a:t>
            </a:r>
            <a:endParaRPr lang="cs-CZ" altLang="en-US" noProof="1"/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Type alias templates [C++11]</a:t>
            </a:r>
            <a:endParaRPr lang="cs-CZ" altLang="en-US" noProof="1"/>
          </a:p>
          <a:p>
            <a:pPr lvl="4"/>
            <a:r>
              <a:rPr lang="cs-CZ" altLang="en-US" noProof="1"/>
              <a:t>template&lt; </a:t>
            </a:r>
            <a:r>
              <a:rPr lang="en-US" altLang="en-US" noProof="1"/>
              <a:t>typename T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/>
            <a:r>
              <a:rPr lang="en-US" altLang="en-US" noProof="1"/>
              <a:t>using array3 = std::array&lt; T, 3&gt;;		// usage: array3&lt;double&gt;</a:t>
            </a:r>
          </a:p>
          <a:p>
            <a:pPr lvl="4"/>
            <a:endParaRPr lang="en-US" altLang="en-US" noProof="1"/>
          </a:p>
          <a:p>
            <a:pPr lvl="1"/>
            <a:r>
              <a:rPr lang="en-US" altLang="en-US" noProof="1"/>
              <a:t>Static variable templates [C++14]</a:t>
            </a:r>
          </a:p>
          <a:p>
            <a:pPr lvl="2"/>
            <a:r>
              <a:rPr lang="en-US" altLang="en-US" noProof="1"/>
              <a:t>Mostly used as global “constants” acting as compile-time functions on types</a:t>
            </a:r>
          </a:p>
          <a:p>
            <a:pPr lvl="4"/>
            <a:r>
              <a:rPr lang="cs-CZ" altLang="en-US" noProof="1"/>
              <a:t>template&lt; </a:t>
            </a:r>
            <a:r>
              <a:rPr lang="en-US" altLang="en-US" noProof="1"/>
              <a:t>typename T</a:t>
            </a:r>
            <a:r>
              <a:rPr lang="cs-CZ" altLang="en-US" noProof="1"/>
              <a:t>&gt;</a:t>
            </a:r>
            <a:endParaRPr lang="en-US" altLang="en-US" noProof="1"/>
          </a:p>
          <a:p>
            <a:pPr lvl="4"/>
            <a:r>
              <a:rPr lang="en-US" altLang="en-US" noProof="1"/>
              <a:t>inline constexpr std::size_t my_sizeof = sizeof(T);	// usage: my_sizeof&lt;double&gt;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39756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noProof="1"/>
              <a:t>Template instantiation</a:t>
            </a:r>
          </a:p>
          <a:p>
            <a:pPr lvl="2"/>
            <a:r>
              <a:rPr lang="en-US" altLang="en-US" noProof="1"/>
              <a:t>Using the template with particular type and constant parameters</a:t>
            </a:r>
          </a:p>
          <a:p>
            <a:pPr lvl="2"/>
            <a:r>
              <a:rPr lang="en-US" altLang="en-US" noProof="1"/>
              <a:t>Class, type alias, variable templates: parameters always specified explicitly</a:t>
            </a:r>
          </a:p>
          <a:p>
            <a:pPr lvl="4"/>
            <a:r>
              <a:rPr lang="en-US" altLang="en-US" noProof="1"/>
              <a:t>using my_type = std::array&lt; int, 10&gt;;</a:t>
            </a:r>
          </a:p>
          <a:p>
            <a:pPr lvl="4"/>
            <a:r>
              <a:rPr lang="en-US" altLang="en-US" noProof="1"/>
              <a:t>using signed_size_t = std::make_signed_t&lt; std::size_t&gt;;		// std::ptrdiff_t</a:t>
            </a:r>
          </a:p>
          <a:p>
            <a:pPr lvl="4"/>
            <a:r>
              <a:rPr lang="en-US" altLang="en-US" noProof="1"/>
              <a:t>constexpr bool char_is_signed = std::is_signed_v&lt;char&gt;;</a:t>
            </a:r>
          </a:p>
          <a:p>
            <a:pPr lvl="3"/>
            <a:r>
              <a:rPr lang="en-US" altLang="en-US" noProof="1"/>
              <a:t>[C++17] Class template argument deduction (matching initialization to constructors)</a:t>
            </a:r>
          </a:p>
          <a:p>
            <a:pPr lvl="4"/>
            <a:r>
              <a:rPr lang="en-US" altLang="en-US" noProof="1"/>
              <a:t>std::pair x(1, 3.14);		// std::pair&lt;int,double&gt;</a:t>
            </a:r>
          </a:p>
          <a:p>
            <a:pPr lvl="1"/>
            <a:endParaRPr lang="en-US" altLang="en-US" noProof="1"/>
          </a:p>
          <a:p>
            <a:pPr lvl="2"/>
            <a:r>
              <a:rPr lang="en-US" altLang="en-US" noProof="1"/>
              <a:t>Function templates: parameters specified explicitly or implicitly</a:t>
            </a:r>
          </a:p>
          <a:p>
            <a:pPr lvl="3"/>
            <a:r>
              <a:rPr lang="en-US" altLang="en-US" noProof="1"/>
              <a:t>Implicitly - derived by compiler from the types of value arguments</a:t>
            </a:r>
          </a:p>
          <a:p>
            <a:pPr lvl="4"/>
            <a:r>
              <a:rPr lang="en-US" altLang="en-US" noProof="1"/>
              <a:t>int a, b, c;</a:t>
            </a:r>
          </a:p>
          <a:p>
            <a:pPr lvl="4"/>
            <a:r>
              <a:rPr lang="en-US" altLang="en-US" noProof="1"/>
              <a:t>a = max( b, c);	// calls max&lt; int&gt;</a:t>
            </a:r>
          </a:p>
          <a:p>
            <a:pPr lvl="3"/>
            <a:r>
              <a:rPr lang="en-US" altLang="en-US" noProof="1"/>
              <a:t>Explicitly</a:t>
            </a:r>
          </a:p>
          <a:p>
            <a:pPr lvl="4"/>
            <a:r>
              <a:rPr lang="en-US" altLang="en-US" noProof="1"/>
              <a:t>a = max&lt; double&gt;( b, 3.14);</a:t>
            </a:r>
          </a:p>
          <a:p>
            <a:pPr lvl="3"/>
            <a:r>
              <a:rPr lang="en-US" altLang="en-US" noProof="1"/>
              <a:t>Mixed: Some (initial) arguments explicitly, the rest implicitly</a:t>
            </a:r>
          </a:p>
          <a:p>
            <a:pPr lvl="4"/>
            <a:r>
              <a:rPr lang="en-US" altLang="en-US" noProof="1"/>
              <a:t>std::tuple&lt; int, double, int, char, unsigned&gt; v;</a:t>
            </a:r>
          </a:p>
          <a:p>
            <a:pPr lvl="4"/>
            <a:r>
              <a:rPr lang="en-US" altLang="en-US" noProof="1"/>
              <a:t>x = get&lt; 3&gt;( v);</a:t>
            </a:r>
          </a:p>
          <a:p>
            <a:pPr lvl="4"/>
            <a:r>
              <a:rPr lang="en-US" altLang="en-US" noProof="1"/>
              <a:t>// calls std::get&lt; 3, std::tuple&lt; int, double, int, char, unsigned&gt;&gt;</a:t>
            </a:r>
          </a:p>
          <a:p>
            <a:pPr lvl="3"/>
            <a:r>
              <a:rPr lang="en-US" altLang="en-US" noProof="1"/>
              <a:t>Note: Argument-dependent lookup uses both the type arguments in &lt;&gt; and the types of arguments in ()</a:t>
            </a:r>
          </a:p>
        </p:txBody>
      </p:sp>
    </p:spTree>
    <p:extLst>
      <p:ext uri="{BB962C8B-B14F-4D97-AF65-F5344CB8AC3E}">
        <p14:creationId xmlns:p14="http://schemas.microsoft.com/office/powerpoint/2010/main" val="367077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Multiple templates with the same name</a:t>
            </a:r>
          </a:p>
          <a:p>
            <a:pPr lvl="1"/>
            <a:r>
              <a:rPr lang="en-US" altLang="en-US" noProof="1"/>
              <a:t>Class templates: </a:t>
            </a:r>
          </a:p>
          <a:p>
            <a:pPr lvl="2"/>
            <a:r>
              <a:rPr lang="en-US" altLang="en-US" noProof="1"/>
              <a:t>one "master" template</a:t>
            </a:r>
          </a:p>
          <a:p>
            <a:pPr lvl="4"/>
            <a:r>
              <a:rPr lang="en-US" altLang="en-US" noProof="1"/>
              <a:t>template&lt; typename T&gt; class vector {/*...*/};</a:t>
            </a:r>
          </a:p>
          <a:p>
            <a:pPr lvl="2"/>
            <a:r>
              <a:rPr lang="en-US" altLang="en-US" noProof="1"/>
              <a:t>any number of specializations which override the master template</a:t>
            </a:r>
          </a:p>
          <a:p>
            <a:pPr lvl="3"/>
            <a:r>
              <a:rPr lang="en-US" altLang="en-US" b="1" noProof="1"/>
              <a:t>partial specialization</a:t>
            </a:r>
          </a:p>
          <a:p>
            <a:pPr lvl="4"/>
            <a:r>
              <a:rPr lang="en-US" altLang="en-US" noProof="1"/>
              <a:t>template&lt; typename T, std::size_t n&gt; class unique_ptr&lt; T [n]&gt; {/*...*/};</a:t>
            </a:r>
          </a:p>
          <a:p>
            <a:pPr lvl="3"/>
            <a:r>
              <a:rPr lang="en-US" altLang="en-US" b="1" noProof="1"/>
              <a:t>explicit specialization</a:t>
            </a:r>
          </a:p>
          <a:p>
            <a:pPr lvl="4"/>
            <a:r>
              <a:rPr lang="en-US" altLang="en-US" noProof="1"/>
              <a:t>template&lt;&gt; class vector&lt; bool&gt; {/*...*/};	</a:t>
            </a:r>
          </a:p>
          <a:p>
            <a:pPr lvl="4"/>
            <a:endParaRPr lang="en-US" altLang="en-US" noProof="1"/>
          </a:p>
          <a:p>
            <a:pPr lvl="1"/>
            <a:r>
              <a:rPr lang="en-US" altLang="en-US" noProof="1"/>
              <a:t>Function templates:</a:t>
            </a:r>
          </a:p>
          <a:p>
            <a:pPr lvl="2"/>
            <a:r>
              <a:rPr lang="en-US" altLang="en-US" noProof="1"/>
              <a:t>any number of templates with the same name</a:t>
            </a:r>
          </a:p>
          <a:p>
            <a:pPr lvl="2"/>
            <a:r>
              <a:rPr lang="en-US" altLang="en-US" noProof="1"/>
              <a:t>shared with non-templated functions</a:t>
            </a:r>
          </a:p>
          <a:p>
            <a:pPr lvl="2"/>
            <a:r>
              <a:rPr lang="en-US" altLang="en-US" noProof="1"/>
              <a:t>resolved via “argument-dependent-lookup” and “overload resolution”</a:t>
            </a:r>
          </a:p>
          <a:p>
            <a:pPr lvl="2"/>
            <a:r>
              <a:rPr lang="en-US" altLang="en-US" noProof="1"/>
              <a:t>no explicit/partial specialization possible</a:t>
            </a:r>
          </a:p>
          <a:p>
            <a:pPr lvl="3"/>
            <a:r>
              <a:rPr lang="en-US" altLang="en-US" noProof="1"/>
              <a:t>Instead, the </a:t>
            </a:r>
            <a:r>
              <a:rPr lang="en-US" altLang="en-US" b="1" noProof="1"/>
              <a:t>tag-class</a:t>
            </a:r>
            <a:r>
              <a:rPr lang="en-US" altLang="en-US" noProof="1"/>
              <a:t> trick is often used:</a:t>
            </a:r>
          </a:p>
          <a:p>
            <a:pPr lvl="4"/>
            <a:r>
              <a:rPr lang="en-US" altLang="en-US" noProof="1"/>
              <a:t>std::sort(std::execution::</a:t>
            </a:r>
            <a:r>
              <a:rPr lang="en-US" altLang="en-US" noProof="1">
                <a:solidFill>
                  <a:schemeClr val="accent1"/>
                </a:solidFill>
              </a:rPr>
              <a:t>par</a:t>
            </a:r>
            <a:r>
              <a:rPr lang="en-US" altLang="en-US" noProof="1"/>
              <a:t>, k.begin(), k.end());</a:t>
            </a:r>
          </a:p>
          <a:p>
            <a:pPr lvl="3"/>
            <a:r>
              <a:rPr lang="en-US" altLang="en-US" noProof="1"/>
              <a:t>std::execution::</a:t>
            </a:r>
            <a:r>
              <a:rPr lang="en-US" altLang="en-US" noProof="1">
                <a:solidFill>
                  <a:schemeClr val="accent1"/>
                </a:solidFill>
              </a:rPr>
              <a:t>par </a:t>
            </a:r>
            <a:r>
              <a:rPr lang="en-US" altLang="en-US" noProof="1"/>
              <a:t>is an (empty) global variable of type std::execution::</a:t>
            </a:r>
            <a:r>
              <a:rPr lang="en-US" altLang="en-US" noProof="1">
                <a:solidFill>
                  <a:schemeClr val="accent1"/>
                </a:solidFill>
              </a:rPr>
              <a:t>parallel_policy</a:t>
            </a:r>
          </a:p>
          <a:p>
            <a:pPr lvl="3"/>
            <a:r>
              <a:rPr lang="en-US" altLang="en-US" noProof="1"/>
              <a:t>the type enforces the use of a different (parallel) implementation of std::</a:t>
            </a:r>
            <a:r>
              <a:rPr lang="en-US" altLang="en-US" noProof="1">
                <a:solidFill>
                  <a:schemeClr val="accent1"/>
                </a:solidFill>
              </a:rPr>
              <a:t>sort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756563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Writing 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Compiler needs hints from the programmer</a:t>
            </a:r>
          </a:p>
          <a:p>
            <a:pPr lvl="2"/>
            <a:r>
              <a:rPr lang="en-US" altLang="en-US" noProof="1"/>
              <a:t>to understand the syntax of generic code</a:t>
            </a:r>
          </a:p>
          <a:p>
            <a:pPr lvl="1"/>
            <a:r>
              <a:rPr lang="en-US" altLang="en-US" b="1" noProof="1"/>
              <a:t>Dependent names </a:t>
            </a:r>
            <a:r>
              <a:rPr lang="en-US" altLang="en-US" noProof="1"/>
              <a:t>have unknown meaning/contents</a:t>
            </a:r>
          </a:p>
          <a:p>
            <a:pPr lvl="2"/>
            <a:r>
              <a:rPr lang="en-US" altLang="en-US" noProof="1"/>
              <a:t>i.e. names that depend on template arguments</a:t>
            </a:r>
          </a:p>
          <a:p>
            <a:pPr lvl="2"/>
            <a:endParaRPr lang="en-US" altLang="en-US" noProof="1"/>
          </a:p>
          <a:p>
            <a:pPr marL="0" lvl="4" indent="-94320"/>
            <a:r>
              <a:rPr lang="en-US" altLang="en-US" noProof="1"/>
              <a:t>template&lt; typename T&gt; class X</a:t>
            </a:r>
          </a:p>
          <a:p>
            <a:pPr marL="0" lvl="4" indent="-94320"/>
            <a:r>
              <a:rPr lang="en-US" altLang="en-US" noProof="1"/>
              <a:t>{</a:t>
            </a:r>
          </a:p>
          <a:p>
            <a:pPr lvl="2"/>
            <a:r>
              <a:rPr lang="en-US" altLang="en-US" noProof="1"/>
              <a:t>type names must be explicitly designated </a:t>
            </a:r>
          </a:p>
          <a:p>
            <a:pPr marL="0" lvl="4" indent="-94320"/>
            <a:r>
              <a:rPr lang="en-US" altLang="en-US" noProof="1"/>
              <a:t>  using U = </a:t>
            </a:r>
            <a:r>
              <a:rPr lang="en-US" altLang="en-US" noProof="1">
                <a:solidFill>
                  <a:srgbClr val="FF0000"/>
                </a:solidFill>
              </a:rPr>
              <a:t>typename</a:t>
            </a:r>
            <a:r>
              <a:rPr lang="en-US" altLang="en-US" noProof="1"/>
              <a:t> T::B;	</a:t>
            </a:r>
          </a:p>
          <a:p>
            <a:pPr marL="0" lvl="4" indent="-94320"/>
            <a:r>
              <a:rPr lang="en-US" altLang="en-US" noProof="1">
                <a:solidFill>
                  <a:srgbClr val="FF0000"/>
                </a:solidFill>
              </a:rPr>
              <a:t>  typename</a:t>
            </a:r>
            <a:r>
              <a:rPr lang="en-US" altLang="en-US" noProof="1"/>
              <a:t> U::D p;			// U is also a dependent name</a:t>
            </a:r>
          </a:p>
          <a:p>
            <a:pPr marL="0" lvl="4" indent="-94320"/>
            <a:r>
              <a:rPr lang="en-US" altLang="en-US" noProof="1"/>
              <a:t>  using Q = </a:t>
            </a:r>
            <a:r>
              <a:rPr lang="en-US" altLang="en-US" noProof="1">
                <a:solidFill>
                  <a:srgbClr val="FF0000"/>
                </a:solidFill>
              </a:rPr>
              <a:t>typename</a:t>
            </a:r>
            <a:r>
              <a:rPr lang="en-US" altLang="en-US" noProof="1"/>
              <a:t> Y&lt;T&gt;::C;		</a:t>
            </a:r>
          </a:p>
          <a:p>
            <a:pPr marL="0" lvl="4" indent="-94320"/>
            <a:r>
              <a:rPr lang="en-US" altLang="en-US" noProof="1"/>
              <a:t>  void f() { T::D(); }		// T::D is not a type</a:t>
            </a:r>
          </a:p>
          <a:p>
            <a:pPr lvl="2"/>
            <a:r>
              <a:rPr lang="en-US" altLang="en-US" noProof="1"/>
              <a:t>explicit template instantiations must be explicitly designated</a:t>
            </a:r>
          </a:p>
          <a:p>
            <a:pPr lvl="4"/>
            <a:r>
              <a:rPr lang="en-US" altLang="en-US" noProof="1"/>
              <a:t>  bool g() { return 0 &lt; T::</a:t>
            </a:r>
            <a:r>
              <a:rPr lang="en-US" altLang="en-US" noProof="1">
                <a:solidFill>
                  <a:srgbClr val="FF0000"/>
                </a:solidFill>
              </a:rPr>
              <a:t>template</a:t>
            </a:r>
            <a:r>
              <a:rPr lang="en-US" altLang="en-US" noProof="1"/>
              <a:t> h&lt;int&gt;(); }</a:t>
            </a:r>
          </a:p>
          <a:p>
            <a:pPr marL="0" lvl="4" indent="-94320"/>
            <a:r>
              <a:rPr lang="en-US" altLang="en-US" dirty="0"/>
              <a:t>}</a:t>
            </a:r>
            <a:endParaRPr lang="en-US" altLang="en-US" noProof="1"/>
          </a:p>
          <a:p>
            <a:pPr lvl="2"/>
            <a:r>
              <a:rPr lang="en-US" altLang="en-US" noProof="1"/>
              <a:t>members inherited from dependent classes must be explicitly designated</a:t>
            </a:r>
          </a:p>
          <a:p>
            <a:pPr marL="0" lvl="4" indent="-94320"/>
            <a:r>
              <a:rPr lang="en-US" altLang="en-US" noProof="1"/>
              <a:t>template&lt; typename T&gt; class X : public T</a:t>
            </a:r>
          </a:p>
          <a:p>
            <a:pPr marL="0" lvl="4" indent="-94320"/>
            <a:r>
              <a:rPr lang="en-US" altLang="en-US" noProof="1"/>
              <a:t>{</a:t>
            </a:r>
          </a:p>
          <a:p>
            <a:pPr marL="0" lvl="4" indent="-94320"/>
            <a:r>
              <a:rPr lang="en-US" altLang="en-US" noProof="1"/>
              <a:t>  const int K = </a:t>
            </a:r>
            <a:r>
              <a:rPr lang="en-US" altLang="en-US" noProof="1">
                <a:solidFill>
                  <a:srgbClr val="FF0000"/>
                </a:solidFill>
              </a:rPr>
              <a:t>T::</a:t>
            </a:r>
            <a:r>
              <a:rPr lang="en-US" altLang="en-US" noProof="1"/>
              <a:t>B + 1;		// B is not directly visible although inherited</a:t>
            </a:r>
          </a:p>
          <a:p>
            <a:pPr marL="0" lvl="4" indent="-94320"/>
            <a:r>
              <a:rPr lang="en-US" altLang="en-US" noProof="1"/>
              <a:t>  void f() { return </a:t>
            </a:r>
            <a:r>
              <a:rPr lang="en-US" altLang="en-US" noProof="1">
                <a:solidFill>
                  <a:srgbClr val="FF0000"/>
                </a:solidFill>
              </a:rPr>
              <a:t>this-&gt;</a:t>
            </a:r>
            <a:r>
              <a:rPr lang="en-US" altLang="en-US" noProof="1"/>
              <a:t>a; }</a:t>
            </a:r>
          </a:p>
          <a:p>
            <a:pPr marL="0" lvl="4" indent="-94320"/>
            <a:r>
              <a:rPr lang="en-US" altLang="en-US" dirty="0"/>
              <a:t>}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16001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Passing template function arguments by value/reference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How the arguments are passed in a call to a generic function?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::string a1; </a:t>
            </a:r>
            <a:r>
              <a:rPr lang="en-US" altLang="en-US" dirty="0" err="1"/>
              <a:t>std</a:t>
            </a:r>
            <a:r>
              <a:rPr lang="en-US" altLang="en-US" dirty="0"/>
              <a:t>::string &amp; a2 = a1;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std</a:t>
            </a:r>
            <a:r>
              <a:rPr lang="en-US" altLang="en-US" dirty="0"/>
              <a:t>::string &amp; a3 = a1;</a:t>
            </a:r>
          </a:p>
          <a:p>
            <a:pPr lvl="4"/>
            <a:r>
              <a:rPr lang="en-US" altLang="en-US" dirty="0"/>
              <a:t>f(a1); f(a2); f(a3); f(</a:t>
            </a:r>
            <a:r>
              <a:rPr lang="en-US" altLang="en-US" dirty="0" err="1"/>
              <a:t>std</a:t>
            </a:r>
            <a:r>
              <a:rPr lang="en-US" altLang="en-US" dirty="0"/>
              <a:t>::move(a1));</a:t>
            </a:r>
          </a:p>
          <a:p>
            <a:pPr lvl="2"/>
            <a:r>
              <a:rPr lang="en-US" altLang="en-US" dirty="0"/>
              <a:t>It depends on the declaration of the function</a:t>
            </a:r>
          </a:p>
          <a:p>
            <a:pPr lvl="3"/>
            <a:r>
              <a:rPr lang="en-US" altLang="en-US" dirty="0"/>
              <a:t>Presence of reference type in the declaration of a2/a3 does NOT matter</a:t>
            </a:r>
            <a:endParaRPr lang="cs-CZ" altLang="en-US" dirty="0"/>
          </a:p>
          <a:p>
            <a:pPr lvl="4"/>
            <a:endParaRPr lang="cs-CZ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x);</a:t>
            </a:r>
          </a:p>
          <a:p>
            <a:pPr lvl="2"/>
            <a:r>
              <a:rPr lang="en-US" altLang="en-US" dirty="0"/>
              <a:t>In this case, x is always passed by value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If you want pass by reference, always use a “forwarding reference”</a:t>
            </a:r>
            <a:endParaRPr lang="cs-CZ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&amp;&amp; x);</a:t>
            </a:r>
          </a:p>
          <a:p>
            <a:pPr lvl="3"/>
            <a:r>
              <a:rPr lang="en-US" altLang="en-US" dirty="0"/>
              <a:t>“Reference collapsing rules” ensure adaptation to both </a:t>
            </a:r>
            <a:r>
              <a:rPr lang="en-US" altLang="en-US" dirty="0" err="1"/>
              <a:t>lvalues</a:t>
            </a:r>
            <a:r>
              <a:rPr lang="en-US" altLang="en-US" dirty="0"/>
              <a:t> and </a:t>
            </a:r>
            <a:r>
              <a:rPr lang="en-US" altLang="en-US" dirty="0" err="1"/>
              <a:t>rvalues</a:t>
            </a:r>
            <a:endParaRPr lang="cs-CZ" altLang="en-US" dirty="0"/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Rationale: plain references cannot adapt to some actual arguments: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cs-CZ" altLang="en-US" dirty="0"/>
              <a:t>T</a:t>
            </a:r>
            <a:r>
              <a:rPr lang="en-US" altLang="en-US" dirty="0"/>
              <a:t>&gt; </a:t>
            </a:r>
            <a:r>
              <a:rPr lang="cs-CZ" altLang="en-US" dirty="0"/>
              <a:t>void f</a:t>
            </a:r>
            <a:r>
              <a:rPr lang="en-US" altLang="en-US" dirty="0"/>
              <a:t>( </a:t>
            </a:r>
            <a:r>
              <a:rPr lang="cs-CZ" altLang="en-US" dirty="0"/>
              <a:t>T </a:t>
            </a:r>
            <a:r>
              <a:rPr lang="en-US" altLang="en-US" dirty="0"/>
              <a:t>&amp; x);</a:t>
            </a:r>
          </a:p>
          <a:p>
            <a:pPr lvl="3"/>
            <a:r>
              <a:rPr lang="en-US" altLang="en-US" dirty="0"/>
              <a:t>In these cases, the function cannot be called with an </a:t>
            </a:r>
            <a:r>
              <a:rPr lang="en-US" altLang="en-US" dirty="0" err="1"/>
              <a:t>rvalue</a:t>
            </a:r>
            <a:r>
              <a:rPr lang="en-US" altLang="en-US" dirty="0"/>
              <a:t> argument:</a:t>
            </a:r>
          </a:p>
          <a:p>
            <a:pPr lvl="4"/>
            <a:r>
              <a:rPr lang="en-US" altLang="en-US" dirty="0"/>
              <a:t>f(a1+”.txt”); f(</a:t>
            </a:r>
            <a:r>
              <a:rPr lang="en-US" altLang="en-US" dirty="0" err="1"/>
              <a:t>std</a:t>
            </a:r>
            <a:r>
              <a:rPr lang="en-US" altLang="en-US" dirty="0"/>
              <a:t>::move(a1));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::vector&lt;bool&gt; k(100); f(k[0]);	// k[0] is an object simulating bool&amp;</a:t>
            </a:r>
          </a:p>
        </p:txBody>
      </p:sp>
    </p:spTree>
    <p:extLst>
      <p:ext uri="{BB962C8B-B14F-4D97-AF65-F5344CB8AC3E}">
        <p14:creationId xmlns:p14="http://schemas.microsoft.com/office/powerpoint/2010/main" val="46812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Forwarding (universal) references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2"/>
            <a:r>
              <a:rPr lang="en-US" altLang="en-US"/>
              <a:t>Forwarding references may appear</a:t>
            </a:r>
            <a:endParaRPr lang="cs-CZ" altLang="en-US"/>
          </a:p>
          <a:p>
            <a:pPr lvl="3"/>
            <a:r>
              <a:rPr lang="en-US" altLang="en-US"/>
              <a:t>as function arguments</a:t>
            </a:r>
          </a:p>
          <a:p>
            <a:pPr lvl="4"/>
            <a:r>
              <a:rPr lang="en-US" altLang="en-US"/>
              <a:t>template&lt; typename </a:t>
            </a:r>
            <a:r>
              <a:rPr lang="cs-CZ" altLang="en-US"/>
              <a:t>T</a:t>
            </a:r>
            <a:r>
              <a:rPr lang="en-US" altLang="en-US"/>
              <a:t>&gt;</a:t>
            </a:r>
          </a:p>
          <a:p>
            <a:pPr lvl="4"/>
            <a:r>
              <a:rPr lang="cs-CZ" altLang="en-US"/>
              <a:t>void f</a:t>
            </a:r>
            <a:r>
              <a:rPr lang="en-US" altLang="en-US"/>
              <a:t>( </a:t>
            </a:r>
            <a:r>
              <a:rPr lang="cs-CZ" altLang="en-US"/>
              <a:t>T </a:t>
            </a:r>
            <a:r>
              <a:rPr lang="en-US" altLang="en-US"/>
              <a:t>&amp;&amp; x)</a:t>
            </a:r>
            <a:endParaRPr lang="cs-CZ" altLang="en-US"/>
          </a:p>
          <a:p>
            <a:pPr lvl="4"/>
            <a:r>
              <a:rPr lang="en-US" altLang="en-US"/>
              <a:t>{</a:t>
            </a:r>
          </a:p>
          <a:p>
            <a:pPr lvl="4"/>
            <a:r>
              <a:rPr lang="en-US" altLang="en-US"/>
              <a:t>  // ...</a:t>
            </a:r>
          </a:p>
          <a:p>
            <a:pPr lvl="4"/>
            <a:r>
              <a:rPr lang="en-US" altLang="en-US"/>
              <a:t>}</a:t>
            </a:r>
          </a:p>
          <a:p>
            <a:pPr lvl="3"/>
            <a:r>
              <a:rPr lang="en-US" altLang="en-US"/>
              <a:t>as auto variables</a:t>
            </a:r>
          </a:p>
          <a:p>
            <a:pPr lvl="4"/>
            <a:r>
              <a:rPr lang="en-US" altLang="en-US"/>
              <a:t>auto &amp;&amp; x = cont.at( i);</a:t>
            </a:r>
            <a:endParaRPr lang="cs-CZ" altLang="en-US"/>
          </a:p>
          <a:p>
            <a:endParaRPr lang="cs-CZ" altLang="en-US"/>
          </a:p>
          <a:p>
            <a:pPr lvl="2"/>
            <a:r>
              <a:rPr lang="en-US" altLang="en-US"/>
              <a:t>Beware, not every T &amp;&amp; is a forwarding reference</a:t>
            </a:r>
          </a:p>
          <a:p>
            <a:pPr lvl="3"/>
            <a:r>
              <a:rPr lang="en-US" altLang="en-US"/>
              <a:t>It requires the ability of the compiler to select T according to the actual argument</a:t>
            </a:r>
          </a:p>
          <a:p>
            <a:pPr lvl="3"/>
            <a:endParaRPr lang="en-US" altLang="en-US"/>
          </a:p>
          <a:p>
            <a:pPr lvl="2"/>
            <a:r>
              <a:rPr lang="en-US" altLang="en-US"/>
              <a:t>The use of reference collapsing tricks is (by definition) limited to T &amp;&amp;</a:t>
            </a:r>
          </a:p>
          <a:p>
            <a:pPr lvl="3"/>
            <a:r>
              <a:rPr lang="en-US" altLang="en-US"/>
              <a:t>The compiler does not try all possible T’s that could allow the argument to match</a:t>
            </a:r>
          </a:p>
          <a:p>
            <a:pPr lvl="3"/>
            <a:r>
              <a:rPr lang="en-US" altLang="en-US"/>
              <a:t>Instead, the language defines exact rules for determining 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984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Forwarding (universal) references</a:t>
            </a:r>
            <a:endParaRPr lang="cs-CZ" altLang="en-US" noProof="1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2"/>
            <a:r>
              <a:rPr lang="en-US" altLang="en-US"/>
              <a:t>In this example, T &amp;&amp; is not a forwarding reference</a:t>
            </a:r>
          </a:p>
          <a:p>
            <a:pPr lvl="4"/>
            <a:r>
              <a:rPr lang="en-US" altLang="en-US"/>
              <a:t>template&lt; typename </a:t>
            </a:r>
            <a:r>
              <a:rPr lang="cs-CZ" altLang="en-US"/>
              <a:t>T</a:t>
            </a:r>
            <a:r>
              <a:rPr lang="en-US" altLang="en-US"/>
              <a:t>&gt;</a:t>
            </a:r>
            <a:endParaRPr lang="cs-CZ" altLang="en-US"/>
          </a:p>
          <a:p>
            <a:pPr lvl="4"/>
            <a:r>
              <a:rPr lang="cs-CZ" altLang="en-US"/>
              <a:t>class </a:t>
            </a:r>
            <a:r>
              <a:rPr lang="en-US" altLang="en-US"/>
              <a:t>C {</a:t>
            </a:r>
          </a:p>
          <a:p>
            <a:pPr lvl="4"/>
            <a:r>
              <a:rPr lang="en-US" altLang="en-US"/>
              <a:t>  </a:t>
            </a:r>
            <a:r>
              <a:rPr lang="cs-CZ" altLang="en-US"/>
              <a:t>void f</a:t>
            </a:r>
            <a:r>
              <a:rPr lang="en-US" altLang="en-US"/>
              <a:t>( </a:t>
            </a:r>
            <a:r>
              <a:rPr lang="cs-CZ" altLang="en-US"/>
              <a:t>T </a:t>
            </a:r>
            <a:r>
              <a:rPr lang="en-US" altLang="en-US"/>
              <a:t>&amp;&amp; x) {</a:t>
            </a:r>
          </a:p>
          <a:p>
            <a:pPr lvl="4"/>
            <a:r>
              <a:rPr lang="en-US" altLang="en-US"/>
              <a:t>    // ...</a:t>
            </a:r>
          </a:p>
          <a:p>
            <a:pPr lvl="4"/>
            <a:r>
              <a:rPr lang="en-US" altLang="en-US"/>
              <a:t>  }</a:t>
            </a:r>
          </a:p>
          <a:p>
            <a:pPr lvl="4"/>
            <a:r>
              <a:rPr lang="en-US" altLang="en-US"/>
              <a:t>};</a:t>
            </a:r>
          </a:p>
          <a:p>
            <a:pPr lvl="4"/>
            <a:r>
              <a:rPr lang="en-US" altLang="en-US"/>
              <a:t>C&lt;X&gt; o; X lv;</a:t>
            </a:r>
          </a:p>
          <a:p>
            <a:pPr lvl="4"/>
            <a:r>
              <a:rPr lang="en-US" altLang="en-US"/>
              <a:t>o.f( lv);	// error: cannot bind an rvalue reference to an lvalue</a:t>
            </a:r>
          </a:p>
          <a:p>
            <a:pPr lvl="2"/>
            <a:r>
              <a:rPr lang="en-US" altLang="en-US"/>
              <a:t>The correct implementation</a:t>
            </a:r>
          </a:p>
          <a:p>
            <a:pPr lvl="4"/>
            <a:r>
              <a:rPr lang="en-US" altLang="en-US"/>
              <a:t>template&lt; typename </a:t>
            </a:r>
            <a:r>
              <a:rPr lang="cs-CZ" altLang="en-US"/>
              <a:t>T</a:t>
            </a:r>
            <a:r>
              <a:rPr lang="en-US" altLang="en-US"/>
              <a:t>&gt;</a:t>
            </a:r>
            <a:endParaRPr lang="cs-CZ" altLang="en-US"/>
          </a:p>
          <a:p>
            <a:pPr lvl="4"/>
            <a:r>
              <a:rPr lang="cs-CZ" altLang="en-US"/>
              <a:t>class </a:t>
            </a:r>
            <a:r>
              <a:rPr lang="en-US" altLang="en-US"/>
              <a:t>C {</a:t>
            </a:r>
          </a:p>
          <a:p>
            <a:pPr lvl="4"/>
            <a:r>
              <a:rPr lang="en-US" altLang="en-US"/>
              <a:t>  template&lt; typename T2&gt;</a:t>
            </a:r>
          </a:p>
          <a:p>
            <a:pPr lvl="4"/>
            <a:r>
              <a:rPr lang="en-US" altLang="en-US"/>
              <a:t>  </a:t>
            </a:r>
            <a:r>
              <a:rPr lang="cs-CZ" altLang="en-US"/>
              <a:t>void f</a:t>
            </a:r>
            <a:r>
              <a:rPr lang="en-US" altLang="en-US"/>
              <a:t>( </a:t>
            </a:r>
            <a:r>
              <a:rPr lang="cs-CZ" altLang="en-US"/>
              <a:t>T</a:t>
            </a:r>
            <a:r>
              <a:rPr lang="en-US" altLang="en-US"/>
              <a:t>2</a:t>
            </a:r>
            <a:r>
              <a:rPr lang="cs-CZ" altLang="en-US"/>
              <a:t> </a:t>
            </a:r>
            <a:r>
              <a:rPr lang="en-US" altLang="en-US"/>
              <a:t>&amp;&amp; x) {</a:t>
            </a:r>
          </a:p>
          <a:p>
            <a:pPr lvl="4"/>
            <a:r>
              <a:rPr lang="en-US" altLang="en-US"/>
              <a:t>    // ...</a:t>
            </a:r>
          </a:p>
          <a:p>
            <a:pPr lvl="4"/>
            <a:r>
              <a:rPr lang="en-US" altLang="en-US"/>
              <a:t>  }</a:t>
            </a:r>
          </a:p>
          <a:p>
            <a:pPr lvl="4"/>
            <a:r>
              <a:rPr lang="en-US" altLang="en-US"/>
              <a:t>};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8748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2132</TotalTime>
  <Words>2461</Words>
  <Application>Microsoft Office PowerPoint</Application>
  <PresentationFormat>On-screen Show (4:3)</PresentationFormat>
  <Paragraphs>328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Consolas</vt:lpstr>
      <vt:lpstr>Tahoma</vt:lpstr>
      <vt:lpstr>Wingdings</vt:lpstr>
      <vt:lpstr>Office Theme</vt:lpstr>
      <vt:lpstr>Templates</vt:lpstr>
      <vt:lpstr>Templates</vt:lpstr>
      <vt:lpstr>Templates</vt:lpstr>
      <vt:lpstr>Templates</vt:lpstr>
      <vt:lpstr>Templates</vt:lpstr>
      <vt:lpstr>Writing templates</vt:lpstr>
      <vt:lpstr>Passing template function arguments by value/reference</vt:lpstr>
      <vt:lpstr>Forwarding (universal) references</vt:lpstr>
      <vt:lpstr>Forwarding (universal) references</vt:lpstr>
      <vt:lpstr>Perfect forwarding</vt:lpstr>
      <vt:lpstr>Perfect forwarding</vt:lpstr>
      <vt:lpstr>Variadic templates</vt:lpstr>
      <vt:lpstr>Variadic templates</vt:lpstr>
      <vt:lpstr>Variadic templates</vt:lpstr>
      <vt:lpstr>Variadic templates</vt:lpstr>
      <vt:lpstr>Variadic templates</vt:lpstr>
      <vt:lpstr>Variadic templates</vt:lpstr>
      <vt:lpstr>C++17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142</cp:revision>
  <dcterms:created xsi:type="dcterms:W3CDTF">2020-09-28T08:40:12Z</dcterms:created>
  <dcterms:modified xsi:type="dcterms:W3CDTF">2022-12-14T08:53:27Z</dcterms:modified>
</cp:coreProperties>
</file>