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322" r:id="rId2"/>
    <p:sldId id="323" r:id="rId3"/>
    <p:sldId id="324" r:id="rId4"/>
    <p:sldId id="353" r:id="rId5"/>
    <p:sldId id="354" r:id="rId6"/>
    <p:sldId id="331" r:id="rId7"/>
    <p:sldId id="355" r:id="rId8"/>
    <p:sldId id="356" r:id="rId9"/>
    <p:sldId id="325" r:id="rId10"/>
    <p:sldId id="327" r:id="rId11"/>
    <p:sldId id="329" r:id="rId12"/>
    <p:sldId id="352" r:id="rId13"/>
    <p:sldId id="328" r:id="rId14"/>
    <p:sldId id="330" r:id="rId15"/>
    <p:sldId id="337" r:id="rId16"/>
    <p:sldId id="338" r:id="rId17"/>
    <p:sldId id="335" r:id="rId18"/>
    <p:sldId id="339" r:id="rId19"/>
    <p:sldId id="340" r:id="rId20"/>
    <p:sldId id="341" r:id="rId21"/>
    <p:sldId id="342" r:id="rId22"/>
    <p:sldId id="332" r:id="rId23"/>
    <p:sldId id="343" r:id="rId24"/>
    <p:sldId id="344" r:id="rId25"/>
    <p:sldId id="345" r:id="rId26"/>
    <p:sldId id="346" r:id="rId27"/>
    <p:sldId id="347" r:id="rId28"/>
    <p:sldId id="34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35" d="100"/>
          <a:sy n="135" d="100"/>
        </p:scale>
        <p:origin x="4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05.11.2023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637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05.11.2023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91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05.11.2023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265683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3" r:id="rId12"/>
    <p:sldLayoutId id="2147483684" r:id="rId13"/>
    <p:sldLayoutId id="214748368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References</a:t>
            </a:r>
            <a:r>
              <a:rPr lang="en-US" dirty="0"/>
              <a:t>, Pointers, and other links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499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Function arguments</a:t>
            </a:r>
          </a:p>
        </p:txBody>
      </p:sp>
    </p:spTree>
    <p:extLst>
      <p:ext uri="{BB962C8B-B14F-4D97-AF65-F5344CB8AC3E}">
        <p14:creationId xmlns:p14="http://schemas.microsoft.com/office/powerpoint/2010/main" val="3153020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arguments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/>
              <a:t>Guidelines for formal </a:t>
            </a:r>
            <a:r>
              <a:rPr lang="en-US" b="1" dirty="0"/>
              <a:t>argument</a:t>
            </a:r>
            <a:r>
              <a:rPr lang="en-US" dirty="0"/>
              <a:t> types</a:t>
            </a:r>
          </a:p>
          <a:p>
            <a:pPr lvl="1"/>
            <a:r>
              <a:rPr lang="en-US" dirty="0"/>
              <a:t>If the function needs to modify the object</a:t>
            </a:r>
          </a:p>
          <a:p>
            <a:pPr lvl="2"/>
            <a:r>
              <a:rPr lang="en-US" dirty="0"/>
              <a:t>use modifiable reference: </a:t>
            </a:r>
            <a:r>
              <a:rPr lang="en-US" b="1" dirty="0"/>
              <a:t>T &amp;</a:t>
            </a:r>
          </a:p>
          <a:p>
            <a:pPr lvl="1"/>
            <a:r>
              <a:rPr lang="en-US" dirty="0"/>
              <a:t>otherwise, if copying of T is really cheap (numbers, complex, observer pointers)</a:t>
            </a:r>
          </a:p>
          <a:p>
            <a:pPr lvl="2"/>
            <a:r>
              <a:rPr lang="en-US" dirty="0"/>
              <a:t>pass by value: </a:t>
            </a:r>
            <a:r>
              <a:rPr lang="en-US" b="1" dirty="0"/>
              <a:t>T</a:t>
            </a:r>
          </a:p>
          <a:p>
            <a:pPr lvl="1"/>
            <a:r>
              <a:rPr lang="en-US" dirty="0"/>
              <a:t>otherwise, if the type does not support copying</a:t>
            </a:r>
          </a:p>
          <a:p>
            <a:pPr lvl="2"/>
            <a:r>
              <a:rPr lang="en-US" dirty="0"/>
              <a:t>pass by R-value reference: </a:t>
            </a:r>
            <a:r>
              <a:rPr lang="en-US" b="1" dirty="0"/>
              <a:t>T &amp;&amp;</a:t>
            </a:r>
          </a:p>
          <a:p>
            <a:pPr lvl="1"/>
            <a:r>
              <a:rPr lang="en-US" dirty="0"/>
              <a:t>[advanced] otherwise, if the function stores a copy of the object somewhere</a:t>
            </a:r>
          </a:p>
          <a:p>
            <a:pPr lvl="2"/>
            <a:r>
              <a:rPr lang="en-US" dirty="0"/>
              <a:t>if you want really fast implementation</a:t>
            </a:r>
          </a:p>
          <a:p>
            <a:pPr lvl="3"/>
            <a:r>
              <a:rPr lang="en-US" dirty="0"/>
              <a:t>implement two versions of the function, with </a:t>
            </a:r>
            <a:r>
              <a:rPr lang="en-US" b="1" dirty="0" err="1"/>
              <a:t>const</a:t>
            </a:r>
            <a:r>
              <a:rPr lang="en-US" b="1" dirty="0"/>
              <a:t> T &amp; </a:t>
            </a:r>
            <a:r>
              <a:rPr lang="en-US" dirty="0"/>
              <a:t>and </a:t>
            </a:r>
            <a:r>
              <a:rPr lang="en-US" b="1" dirty="0"/>
              <a:t>T &amp;&amp;</a:t>
            </a:r>
          </a:p>
          <a:p>
            <a:pPr lvl="2"/>
            <a:r>
              <a:rPr lang="en-US" dirty="0"/>
              <a:t>simplified approach</a:t>
            </a:r>
          </a:p>
          <a:p>
            <a:pPr lvl="3"/>
            <a:r>
              <a:rPr lang="en-US" dirty="0"/>
              <a:t>pass by value: </a:t>
            </a:r>
            <a:r>
              <a:rPr lang="en-US" b="1" dirty="0"/>
              <a:t>T</a:t>
            </a:r>
          </a:p>
          <a:p>
            <a:pPr lvl="3"/>
            <a:r>
              <a:rPr lang="en-US" dirty="0"/>
              <a:t>use </a:t>
            </a:r>
            <a:r>
              <a:rPr lang="en-US" dirty="0" err="1"/>
              <a:t>std</a:t>
            </a:r>
            <a:r>
              <a:rPr lang="en-US" dirty="0"/>
              <a:t>::move() when storing the object </a:t>
            </a:r>
          </a:p>
          <a:p>
            <a:pPr lvl="1"/>
            <a:r>
              <a:rPr lang="en-US" dirty="0"/>
              <a:t>otherwise</a:t>
            </a:r>
          </a:p>
          <a:p>
            <a:pPr lvl="2"/>
            <a:r>
              <a:rPr lang="en-US" dirty="0"/>
              <a:t>use </a:t>
            </a:r>
            <a:r>
              <a:rPr lang="en-US" dirty="0" err="1"/>
              <a:t>const</a:t>
            </a:r>
            <a:r>
              <a:rPr lang="en-US" dirty="0"/>
              <a:t> reference: </a:t>
            </a:r>
            <a:r>
              <a:rPr lang="en-US" b="1" dirty="0" err="1"/>
              <a:t>const</a:t>
            </a:r>
            <a:r>
              <a:rPr lang="en-US" b="1" dirty="0"/>
              <a:t> T &amp;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These guidelines do </a:t>
            </a:r>
            <a:r>
              <a:rPr lang="en-US" b="1" dirty="0"/>
              <a:t>not</a:t>
            </a:r>
            <a:r>
              <a:rPr lang="en-US" dirty="0"/>
              <a:t> apply to return values and other contexts</a:t>
            </a:r>
          </a:p>
        </p:txBody>
      </p:sp>
    </p:spTree>
    <p:extLst>
      <p:ext uri="{BB962C8B-B14F-4D97-AF65-F5344CB8AC3E}">
        <p14:creationId xmlns:p14="http://schemas.microsoft.com/office/powerpoint/2010/main" val="74184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Read-only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For read-only arguments passed by reference, </a:t>
            </a:r>
            <a:r>
              <a:rPr lang="en-US" b="1" dirty="0" err="1"/>
              <a:t>const</a:t>
            </a:r>
            <a:r>
              <a:rPr lang="en-US" b="1" dirty="0"/>
              <a:t> is necessary</a:t>
            </a:r>
            <a:endParaRPr lang="en-US" dirty="0"/>
          </a:p>
          <a:p>
            <a:pPr lvl="2"/>
            <a:r>
              <a:rPr lang="en-US" dirty="0"/>
              <a:t>Global function: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b="0" dirty="0" err="1"/>
              <a:t>concat</a:t>
            </a:r>
            <a:r>
              <a:rPr lang="en-US" dirty="0"/>
              <a:t>(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b)</a:t>
            </a:r>
          </a:p>
          <a:p>
            <a:pPr lvl="4"/>
            <a:r>
              <a:rPr lang="en-US" b="0" dirty="0"/>
              <a:t>{ auto </a:t>
            </a:r>
            <a:r>
              <a:rPr lang="en-US" b="0" dirty="0" err="1"/>
              <a:t>tmp</a:t>
            </a:r>
            <a:r>
              <a:rPr lang="en-US" b="0" dirty="0"/>
              <a:t> = a; </a:t>
            </a:r>
            <a:r>
              <a:rPr lang="en-US" b="0" dirty="0" err="1"/>
              <a:t>tmp.append</a:t>
            </a:r>
            <a:r>
              <a:rPr lang="en-US" b="0" dirty="0"/>
              <a:t>( b); return </a:t>
            </a:r>
            <a:r>
              <a:rPr lang="en-US" b="0" dirty="0" err="1"/>
              <a:t>tmp</a:t>
            </a:r>
            <a:r>
              <a:rPr lang="en-US" b="0" dirty="0"/>
              <a:t>; }</a:t>
            </a:r>
          </a:p>
          <a:p>
            <a:pPr lvl="3"/>
            <a:r>
              <a:rPr lang="en-US" dirty="0"/>
              <a:t>A concatenation operator from the standard library</a:t>
            </a:r>
            <a:r>
              <a:rPr lang="cs-CZ" dirty="0"/>
              <a:t>:</a:t>
            </a:r>
            <a:endParaRPr lang="en-US" b="0" dirty="0"/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cs-CZ" dirty="0"/>
              <a:t>operator+</a:t>
            </a:r>
            <a:r>
              <a:rPr lang="en-US" dirty="0"/>
              <a:t>(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b);</a:t>
            </a:r>
          </a:p>
          <a:p>
            <a:pPr lvl="3"/>
            <a:r>
              <a:rPr lang="en-US" dirty="0"/>
              <a:t>Read-only operators shall be defined as global functions – this allows implicit conversions on the left operand, like in "</a:t>
            </a:r>
            <a:r>
              <a:rPr lang="en-US" dirty="0" err="1"/>
              <a:t>abc</a:t>
            </a:r>
            <a:r>
              <a:rPr lang="en-US" dirty="0"/>
              <a:t>"+s</a:t>
            </a:r>
          </a:p>
          <a:p>
            <a:pPr lvl="2"/>
            <a:r>
              <a:rPr lang="en-US" dirty="0"/>
              <a:t>Member functions:</a:t>
            </a:r>
          </a:p>
          <a:p>
            <a:pPr lvl="4"/>
            <a:r>
              <a:rPr lang="en-US" b="0" dirty="0"/>
              <a:t>class </a:t>
            </a:r>
            <a:r>
              <a:rPr lang="en-US" b="0" dirty="0" err="1"/>
              <a:t>my_string</a:t>
            </a:r>
            <a:r>
              <a:rPr lang="en-US" b="0" dirty="0"/>
              <a:t> {</a:t>
            </a:r>
          </a:p>
          <a:p>
            <a:pPr lvl="4"/>
            <a:r>
              <a:rPr lang="en-US" b="0" dirty="0"/>
              <a:t>public:</a:t>
            </a:r>
          </a:p>
          <a:p>
            <a:pPr lvl="4"/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 err="1"/>
              <a:t>my_string</a:t>
            </a:r>
            <a:r>
              <a:rPr lang="en-US" dirty="0"/>
              <a:t> </a:t>
            </a:r>
            <a:r>
              <a:rPr lang="en-US" dirty="0" err="1"/>
              <a:t>concat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my_string</a:t>
            </a:r>
            <a:r>
              <a:rPr lang="en-US" dirty="0"/>
              <a:t> &amp; b)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cs-CZ" dirty="0"/>
              <a:t>  </a:t>
            </a:r>
            <a:r>
              <a:rPr lang="en-US" dirty="0" err="1"/>
              <a:t>my_string</a:t>
            </a:r>
            <a:r>
              <a:rPr lang="en-US" dirty="0"/>
              <a:t> </a:t>
            </a:r>
            <a:r>
              <a:rPr lang="cs-CZ" dirty="0"/>
              <a:t>operator+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my_string</a:t>
            </a:r>
            <a:r>
              <a:rPr lang="en-US" dirty="0"/>
              <a:t> &amp; b)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en-US" b="0" dirty="0"/>
              <a:t>};</a:t>
            </a:r>
            <a:endParaRPr lang="cs-CZ" b="0" dirty="0"/>
          </a:p>
          <a:p>
            <a:pPr lvl="3"/>
            <a:r>
              <a:rPr lang="en-US" dirty="0"/>
              <a:t>the ending </a:t>
            </a:r>
            <a:r>
              <a:rPr lang="cs-CZ" dirty="0">
                <a:solidFill>
                  <a:schemeClr val="accent1"/>
                </a:solidFill>
              </a:rPr>
              <a:t>const </a:t>
            </a:r>
            <a:r>
              <a:rPr lang="en-US" dirty="0"/>
              <a:t>changes the implicit declaration of </a:t>
            </a:r>
            <a:r>
              <a:rPr lang="cs-CZ" dirty="0"/>
              <a:t>this: </a:t>
            </a:r>
            <a:r>
              <a:rPr lang="cs-CZ" dirty="0">
                <a:solidFill>
                  <a:schemeClr val="accent1"/>
                </a:solidFill>
              </a:rPr>
              <a:t>const</a:t>
            </a:r>
            <a:r>
              <a:rPr lang="cs-CZ" dirty="0"/>
              <a:t> my</a:t>
            </a:r>
            <a:r>
              <a:rPr lang="en-US" dirty="0"/>
              <a:t>_</a:t>
            </a:r>
            <a:r>
              <a:rPr lang="cs-CZ" dirty="0"/>
              <a:t>string</a:t>
            </a:r>
            <a:r>
              <a:rPr lang="en-US" dirty="0"/>
              <a:t>* this</a:t>
            </a:r>
            <a:endParaRPr lang="en-US" b="0" dirty="0"/>
          </a:p>
          <a:p>
            <a:pPr lvl="4"/>
            <a:endParaRPr lang="en-US" b="0" dirty="0"/>
          </a:p>
          <a:p>
            <a:pPr lvl="2"/>
            <a:r>
              <a:rPr lang="en-US" dirty="0"/>
              <a:t>Otherwise, the argument could not be bound to an R-value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dirty="0" err="1"/>
              <a:t>concat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/>
              <a:t>std</a:t>
            </a:r>
            <a:r>
              <a:rPr lang="en-US" dirty="0"/>
              <a:t>::string &amp; b);	// WRONG</a:t>
            </a:r>
            <a:endParaRPr lang="cs-CZ" dirty="0"/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cs-CZ" dirty="0"/>
              <a:t>operator</a:t>
            </a:r>
            <a:r>
              <a:rPr lang="en-US" dirty="0"/>
              <a:t>+(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/>
              <a:t>std</a:t>
            </a:r>
            <a:r>
              <a:rPr lang="en-US" dirty="0"/>
              <a:t>::string &amp; b);	// WRONG</a:t>
            </a:r>
            <a:endParaRPr lang="cs-CZ" dirty="0"/>
          </a:p>
          <a:p>
            <a:pPr lvl="4"/>
            <a:endParaRPr lang="en-US" dirty="0"/>
          </a:p>
          <a:p>
            <a:pPr lvl="4"/>
            <a:r>
              <a:rPr lang="en-US" dirty="0"/>
              <a:t>u = </a:t>
            </a:r>
            <a:r>
              <a:rPr lang="en-US" dirty="0" err="1"/>
              <a:t>concat</a:t>
            </a:r>
            <a:r>
              <a:rPr lang="en-US" dirty="0"/>
              <a:t>( </a:t>
            </a:r>
            <a:r>
              <a:rPr lang="en-US" dirty="0" err="1"/>
              <a:t>concat</a:t>
            </a:r>
            <a:r>
              <a:rPr lang="en-US" dirty="0"/>
              <a:t>( x, y), z);		// ERROR</a:t>
            </a:r>
            <a:endParaRPr lang="cs-CZ" dirty="0"/>
          </a:p>
          <a:p>
            <a:pPr lvl="4"/>
            <a:r>
              <a:rPr lang="en-US" dirty="0"/>
              <a:t>u = x</a:t>
            </a:r>
            <a:r>
              <a:rPr lang="cs-CZ" dirty="0"/>
              <a:t> +</a:t>
            </a:r>
            <a:r>
              <a:rPr lang="en-US" dirty="0"/>
              <a:t> y</a:t>
            </a:r>
            <a:r>
              <a:rPr lang="cs-CZ" dirty="0"/>
              <a:t> +</a:t>
            </a:r>
            <a:r>
              <a:rPr lang="en-US" dirty="0"/>
              <a:t> z;		// ERROR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435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Return types of functions</a:t>
            </a:r>
          </a:p>
        </p:txBody>
      </p:sp>
    </p:spTree>
    <p:extLst>
      <p:ext uri="{BB962C8B-B14F-4D97-AF65-F5344CB8AC3E}">
        <p14:creationId xmlns:p14="http://schemas.microsoft.com/office/powerpoint/2010/main" val="3904464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values from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/>
              <a:t>Function </a:t>
            </a:r>
            <a:r>
              <a:rPr lang="en-US" b="1" dirty="0"/>
              <a:t>return type </a:t>
            </a:r>
            <a:r>
              <a:rPr lang="en-US" dirty="0"/>
              <a:t>guidelines</a:t>
            </a:r>
          </a:p>
          <a:p>
            <a:pPr lvl="1"/>
            <a:r>
              <a:rPr lang="en-US" dirty="0"/>
              <a:t>If the function provides access to an element of a data structure</a:t>
            </a:r>
            <a:br>
              <a:rPr lang="en-US" dirty="0"/>
            </a:br>
            <a:r>
              <a:rPr lang="cs-CZ" dirty="0"/>
              <a:t>(</a:t>
            </a:r>
            <a:r>
              <a:rPr lang="en-US" dirty="0"/>
              <a:t>e.g.</a:t>
            </a:r>
            <a:r>
              <a:rPr lang="cs-CZ" dirty="0"/>
              <a:t> operator</a:t>
            </a:r>
            <a:r>
              <a:rPr lang="en-US" dirty="0"/>
              <a:t>[])</a:t>
            </a:r>
            <a:endParaRPr lang="cs-CZ" dirty="0"/>
          </a:p>
          <a:p>
            <a:pPr lvl="2"/>
            <a:r>
              <a:rPr lang="en-US" dirty="0"/>
              <a:t>and if you want to allow modification to the element</a:t>
            </a:r>
          </a:p>
          <a:p>
            <a:pPr lvl="3"/>
            <a:r>
              <a:rPr lang="en-US" dirty="0"/>
              <a:t>use modifiable L-value reference: </a:t>
            </a:r>
            <a:r>
              <a:rPr lang="en-US" b="1" dirty="0"/>
              <a:t>T &amp;</a:t>
            </a:r>
          </a:p>
          <a:p>
            <a:pPr lvl="2"/>
            <a:r>
              <a:rPr lang="en-US" dirty="0"/>
              <a:t>otherwise</a:t>
            </a:r>
          </a:p>
          <a:p>
            <a:pPr lvl="3"/>
            <a:r>
              <a:rPr lang="en-US" dirty="0"/>
              <a:t>use constant reference: </a:t>
            </a:r>
            <a:r>
              <a:rPr lang="cs-CZ" b="1" dirty="0"/>
              <a:t>const </a:t>
            </a:r>
            <a:r>
              <a:rPr lang="en-US" b="1" dirty="0"/>
              <a:t>T &amp;</a:t>
            </a:r>
          </a:p>
          <a:p>
            <a:pPr lvl="2"/>
            <a:r>
              <a:rPr lang="en-US" dirty="0"/>
              <a:t>The returned object </a:t>
            </a:r>
            <a:r>
              <a:rPr lang="en-US" b="1" u="sng" dirty="0">
                <a:solidFill>
                  <a:srgbClr val="FF0000"/>
                </a:solidFill>
              </a:rPr>
              <a:t>must survive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en-US" dirty="0"/>
              <a:t>at least a moment</a:t>
            </a:r>
            <a:r>
              <a:rPr lang="cs-CZ" dirty="0"/>
              <a:t> </a:t>
            </a:r>
            <a:r>
              <a:rPr lang="en-US" b="1" u="sng" dirty="0">
                <a:solidFill>
                  <a:srgbClr val="FF0000"/>
                </a:solidFill>
              </a:rPr>
              <a:t>after exiting the function</a:t>
            </a:r>
          </a:p>
          <a:p>
            <a:pPr lvl="1"/>
            <a:r>
              <a:rPr lang="en-US" dirty="0"/>
              <a:t>In all other cases</a:t>
            </a:r>
            <a:endParaRPr lang="cs-CZ" dirty="0"/>
          </a:p>
          <a:p>
            <a:pPr lvl="2"/>
            <a:r>
              <a:rPr lang="en-US" dirty="0"/>
              <a:t>pass by value: </a:t>
            </a:r>
            <a:r>
              <a:rPr lang="en-US" b="1" dirty="0"/>
              <a:t>T</a:t>
            </a:r>
            <a:endParaRPr lang="cs-CZ" b="1" dirty="0"/>
          </a:p>
          <a:p>
            <a:pPr lvl="2"/>
            <a:r>
              <a:rPr lang="en-US" dirty="0"/>
              <a:t>Do not</a:t>
            </a:r>
            <a:r>
              <a:rPr lang="cs-CZ" dirty="0"/>
              <a:t> </a:t>
            </a:r>
            <a:r>
              <a:rPr lang="en-US" dirty="0"/>
              <a:t>use</a:t>
            </a:r>
            <a:r>
              <a:rPr lang="cs-CZ" dirty="0"/>
              <a:t> </a:t>
            </a:r>
            <a:r>
              <a:rPr lang="cs-CZ" b="1" dirty="0"/>
              <a:t>std::move</a:t>
            </a:r>
            <a:r>
              <a:rPr lang="en-US" b="1" dirty="0"/>
              <a:t>() </a:t>
            </a:r>
            <a:r>
              <a:rPr lang="en-US" dirty="0"/>
              <a:t>in the return statement if the returned object is a local variable</a:t>
            </a:r>
          </a:p>
          <a:p>
            <a:pPr lvl="3"/>
            <a:r>
              <a:rPr lang="en-US" dirty="0"/>
              <a:t>Except when the type T does not support copying</a:t>
            </a:r>
          </a:p>
          <a:p>
            <a:pPr lvl="3"/>
            <a:r>
              <a:rPr lang="en-US" dirty="0"/>
              <a:t>The compiler will optimize the return </a:t>
            </a:r>
            <a:r>
              <a:rPr lang="cs-CZ" dirty="0"/>
              <a:t>by</a:t>
            </a:r>
            <a:r>
              <a:rPr lang="en-US" dirty="0"/>
              <a:t> </a:t>
            </a:r>
            <a:r>
              <a:rPr lang="en-US" i="1" dirty="0"/>
              <a:t>copy-elision: </a:t>
            </a:r>
            <a:r>
              <a:rPr lang="cs-CZ" dirty="0"/>
              <a:t>The local variable will be placed in the space reserved for the return value by the calling function</a:t>
            </a:r>
            <a:endParaRPr lang="cs-CZ" b="1" dirty="0"/>
          </a:p>
          <a:p>
            <a:pPr lvl="1"/>
            <a:r>
              <a:rPr lang="en-US" b="1" u="sng" dirty="0">
                <a:solidFill>
                  <a:srgbClr val="FF0000"/>
                </a:solidFill>
              </a:rPr>
              <a:t>If a function computes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en-US" dirty="0"/>
              <a:t>or somehow constructs the returned value</a:t>
            </a:r>
            <a:r>
              <a:rPr lang="cs-CZ" dirty="0"/>
              <a:t>,</a:t>
            </a:r>
            <a:br>
              <a:rPr lang="en-US" dirty="0"/>
            </a:br>
            <a:r>
              <a:rPr lang="en-US" b="1" u="sng" dirty="0">
                <a:solidFill>
                  <a:srgbClr val="FF0000"/>
                </a:solidFill>
              </a:rPr>
              <a:t>it cannot return by reference</a:t>
            </a:r>
            <a:endParaRPr lang="cs-CZ" b="1" u="sng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the computed</a:t>
            </a:r>
            <a:r>
              <a:rPr lang="cs-CZ" dirty="0"/>
              <a:t> </a:t>
            </a:r>
            <a:r>
              <a:rPr lang="en-US" dirty="0"/>
              <a:t>value</a:t>
            </a:r>
            <a:r>
              <a:rPr lang="cs-CZ" dirty="0"/>
              <a:t> </a:t>
            </a:r>
            <a:r>
              <a:rPr lang="en-US" dirty="0"/>
              <a:t>is stored only in</a:t>
            </a:r>
            <a:r>
              <a:rPr lang="cs-CZ" dirty="0"/>
              <a:t> </a:t>
            </a:r>
            <a:r>
              <a:rPr lang="en-US" dirty="0"/>
              <a:t>local objects which are destroyed before the function is exited</a:t>
            </a:r>
          </a:p>
          <a:p>
            <a:pPr lvl="3"/>
            <a:r>
              <a:rPr lang="en-US" dirty="0"/>
              <a:t>the only accessible object which survives is the temporary created by the calling function to hold the returned value (the return statement initializes this temporary)</a:t>
            </a:r>
          </a:p>
        </p:txBody>
      </p:sp>
      <p:pic>
        <p:nvPicPr>
          <p:cNvPr id="4" name="Picture 2" descr="GHS-pictogram-skull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037" y="1268976"/>
            <a:ext cx="971600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276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Returning by reference</a:t>
            </a:r>
          </a:p>
        </p:txBody>
      </p:sp>
    </p:spTree>
    <p:extLst>
      <p:ext uri="{BB962C8B-B14F-4D97-AF65-F5344CB8AC3E}">
        <p14:creationId xmlns:p14="http://schemas.microsoft.com/office/powerpoint/2010/main" val="2496975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Returning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Returning by reference is possible only if the function provides access to data which will exist after returning from the function</a:t>
            </a:r>
            <a:endParaRPr lang="en-US" dirty="0"/>
          </a:p>
          <a:p>
            <a:pPr lvl="1"/>
            <a:r>
              <a:rPr lang="cs-CZ" dirty="0"/>
              <a:t>All these attempts are </a:t>
            </a:r>
            <a:r>
              <a:rPr lang="cs-CZ" dirty="0">
                <a:solidFill>
                  <a:schemeClr val="accent1"/>
                </a:solidFill>
              </a:rPr>
              <a:t>seriously defective:</a:t>
            </a:r>
          </a:p>
          <a:p>
            <a:pPr lvl="2"/>
            <a:r>
              <a:rPr lang="cs-CZ" dirty="0"/>
              <a:t>anonymous variable</a:t>
            </a:r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</a:t>
            </a:r>
            <a:r>
              <a:rPr lang="cs-CZ" dirty="0"/>
              <a:t>return </a:t>
            </a:r>
            <a:r>
              <a:rPr lang="en-US" dirty="0"/>
              <a:t>Complex(a.re+b.re, a.im+b.im);</a:t>
            </a:r>
          </a:p>
          <a:p>
            <a:pPr lvl="4"/>
            <a:r>
              <a:rPr lang="cs-CZ" dirty="0"/>
              <a:t>  </a:t>
            </a:r>
            <a:r>
              <a:rPr lang="en-US" dirty="0"/>
              <a:t>// </a:t>
            </a:r>
            <a:r>
              <a:rPr lang="cs-CZ" dirty="0">
                <a:solidFill>
                  <a:schemeClr val="accent1"/>
                </a:solidFill>
              </a:rPr>
              <a:t>ERROR</a:t>
            </a:r>
            <a:r>
              <a:rPr lang="en-US" dirty="0"/>
              <a:t>: </a:t>
            </a:r>
            <a:r>
              <a:rPr lang="cs-CZ" dirty="0"/>
              <a:t>the temporary object</a:t>
            </a:r>
            <a:r>
              <a:rPr lang="en-US" dirty="0"/>
              <a:t> will disappear before exiting the function</a:t>
            </a:r>
          </a:p>
          <a:p>
            <a:pPr lvl="4"/>
            <a:r>
              <a:rPr lang="en-US" dirty="0"/>
              <a:t>}</a:t>
            </a:r>
            <a:endParaRPr lang="cs-CZ" dirty="0"/>
          </a:p>
          <a:p>
            <a:pPr lvl="2"/>
            <a:r>
              <a:rPr lang="cs-CZ" dirty="0"/>
              <a:t>local variable</a:t>
            </a:r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Complex </a:t>
            </a:r>
            <a:r>
              <a:rPr lang="en-US" dirty="0" err="1">
                <a:solidFill>
                  <a:schemeClr val="accent1"/>
                </a:solidFill>
              </a:rPr>
              <a:t>tmp</a:t>
            </a:r>
            <a:r>
              <a:rPr lang="en-US" dirty="0"/>
              <a:t>(a.re+b.re, a.im+b.im);</a:t>
            </a:r>
          </a:p>
          <a:p>
            <a:pPr lvl="4"/>
            <a:r>
              <a:rPr lang="en-US" dirty="0"/>
              <a:t>  return </a:t>
            </a:r>
            <a:r>
              <a:rPr lang="en-US" dirty="0" err="1">
                <a:solidFill>
                  <a:schemeClr val="accent1"/>
                </a:solidFill>
              </a:rPr>
              <a:t>tmp</a:t>
            </a:r>
            <a:r>
              <a:rPr lang="en-US" dirty="0"/>
              <a:t>;	// </a:t>
            </a:r>
            <a:r>
              <a:rPr lang="cs-CZ" dirty="0">
                <a:solidFill>
                  <a:schemeClr val="accent1"/>
                </a:solidFill>
              </a:rPr>
              <a:t>ERROR</a:t>
            </a:r>
            <a:r>
              <a:rPr lang="en-US" dirty="0"/>
              <a:t>: </a:t>
            </a:r>
            <a:r>
              <a:rPr lang="en-US" dirty="0" err="1"/>
              <a:t>tmp</a:t>
            </a:r>
            <a:r>
              <a:rPr lang="en-US" dirty="0"/>
              <a:t> will disappear before exiting the function</a:t>
            </a:r>
          </a:p>
          <a:p>
            <a:pPr lvl="4"/>
            <a:r>
              <a:rPr lang="en-US" dirty="0"/>
              <a:t>}</a:t>
            </a:r>
            <a:endParaRPr lang="cs-CZ" dirty="0"/>
          </a:p>
          <a:p>
            <a:pPr lvl="2"/>
            <a:r>
              <a:rPr lang="cs-CZ" dirty="0"/>
              <a:t>global (static) variable</a:t>
            </a:r>
          </a:p>
          <a:p>
            <a:pPr lvl="4"/>
            <a:r>
              <a:rPr lang="cs-CZ" dirty="0"/>
              <a:t>Complex </a:t>
            </a:r>
            <a:r>
              <a:rPr lang="cs-CZ" dirty="0">
                <a:solidFill>
                  <a:schemeClr val="accent1"/>
                </a:solidFill>
              </a:rPr>
              <a:t>tmp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tmp.re = a.re+b.re; tmp.im = a.im+b.im;</a:t>
            </a:r>
          </a:p>
          <a:p>
            <a:pPr lvl="4"/>
            <a:r>
              <a:rPr lang="en-US" dirty="0"/>
              <a:t>  return </a:t>
            </a:r>
            <a:r>
              <a:rPr lang="en-US" dirty="0" err="1">
                <a:solidFill>
                  <a:schemeClr val="accent1"/>
                </a:solidFill>
              </a:rPr>
              <a:t>tmp</a:t>
            </a:r>
            <a:r>
              <a:rPr lang="en-US" dirty="0"/>
              <a:t>;	// correct, but </a:t>
            </a:r>
            <a:r>
              <a:rPr lang="en-US" dirty="0">
                <a:solidFill>
                  <a:schemeClr val="accent1"/>
                </a:solidFill>
              </a:rPr>
              <a:t>unusable for the users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Complex v = (x + y) – (z + u);	// which values are passed to the '-'?</a:t>
            </a:r>
          </a:p>
          <a:p>
            <a:pPr lvl="2"/>
            <a:r>
              <a:rPr lang="cs-CZ" dirty="0"/>
              <a:t>dynamic allocation</a:t>
            </a:r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Complex </a:t>
            </a:r>
            <a:r>
              <a:rPr lang="cs-CZ" dirty="0"/>
              <a:t>* </a:t>
            </a:r>
            <a:r>
              <a:rPr lang="en-US" dirty="0" err="1"/>
              <a:t>tmpp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=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cs-CZ" dirty="0">
                <a:solidFill>
                  <a:schemeClr val="accent1"/>
                </a:solidFill>
              </a:rPr>
              <a:t>new</a:t>
            </a:r>
            <a:r>
              <a:rPr lang="en-US" dirty="0">
                <a:solidFill>
                  <a:schemeClr val="accent1"/>
                </a:solidFill>
              </a:rPr>
              <a:t> Complex</a:t>
            </a:r>
            <a:r>
              <a:rPr lang="en-US" dirty="0"/>
              <a:t>(a.re+b.re, a.im+b.im);</a:t>
            </a:r>
          </a:p>
          <a:p>
            <a:pPr lvl="4"/>
            <a:r>
              <a:rPr lang="en-US" dirty="0"/>
              <a:t>  return * </a:t>
            </a:r>
            <a:r>
              <a:rPr lang="en-US" dirty="0" err="1"/>
              <a:t>tmpp</a:t>
            </a:r>
            <a:r>
              <a:rPr lang="en-US" dirty="0"/>
              <a:t>;	// </a:t>
            </a:r>
            <a:r>
              <a:rPr lang="en-US" dirty="0">
                <a:solidFill>
                  <a:schemeClr val="accent1"/>
                </a:solidFill>
              </a:rPr>
              <a:t>MEMORY LEAK</a:t>
            </a:r>
            <a:r>
              <a:rPr lang="en-US" dirty="0"/>
              <a:t>: nobody will deallocate the block</a:t>
            </a:r>
          </a:p>
          <a:p>
            <a:pPr lvl="4"/>
            <a:r>
              <a:rPr lang="en-US" dirty="0"/>
              <a:t>}</a:t>
            </a:r>
            <a:endParaRPr lang="cs-CZ" dirty="0"/>
          </a:p>
          <a:p>
            <a:pPr lvl="2"/>
            <a:r>
              <a:rPr lang="cs-CZ" dirty="0"/>
              <a:t>smart pointer</a:t>
            </a:r>
          </a:p>
          <a:p>
            <a:pPr lvl="4"/>
            <a:r>
              <a:rPr lang="cs-CZ" dirty="0"/>
              <a:t>const Complex </a:t>
            </a:r>
            <a:r>
              <a:rPr lang="en-US" dirty="0">
                <a:solidFill>
                  <a:schemeClr val="accent1"/>
                </a:solidFill>
              </a:rPr>
              <a:t>&amp; </a:t>
            </a:r>
            <a:r>
              <a:rPr lang="cs-CZ" dirty="0"/>
              <a:t>add</a:t>
            </a:r>
            <a:r>
              <a:rPr lang="en-US" dirty="0"/>
              <a:t>( </a:t>
            </a:r>
            <a:r>
              <a:rPr lang="cs-CZ" dirty="0"/>
              <a:t>const Complex</a:t>
            </a:r>
            <a:r>
              <a:rPr lang="en-US" dirty="0"/>
              <a:t> &amp; 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const Complex </a:t>
            </a:r>
            <a:r>
              <a:rPr lang="en-US" dirty="0"/>
              <a:t>&amp;</a:t>
            </a:r>
            <a:r>
              <a:rPr lang="cs-CZ" dirty="0"/>
              <a:t> b</a:t>
            </a:r>
            <a:r>
              <a:rPr lang="en-US" dirty="0"/>
              <a:t>)	// WRONG</a:t>
            </a:r>
          </a:p>
          <a:p>
            <a:pPr lvl="4"/>
            <a:r>
              <a:rPr lang="en-US" dirty="0"/>
              <a:t>{ </a:t>
            </a:r>
            <a:r>
              <a:rPr lang="cs-CZ" dirty="0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&lt;Complex&gt; </a:t>
            </a:r>
            <a:r>
              <a:rPr lang="en-US" dirty="0" err="1"/>
              <a:t>tmpp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=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std</a:t>
            </a:r>
            <a:r>
              <a:rPr lang="en-US" dirty="0">
                <a:solidFill>
                  <a:schemeClr val="accent1"/>
                </a:solidFill>
              </a:rPr>
              <a:t>::</a:t>
            </a:r>
            <a:r>
              <a:rPr lang="en-US" dirty="0" err="1">
                <a:solidFill>
                  <a:schemeClr val="accent1"/>
                </a:solidFill>
              </a:rPr>
              <a:t>make_shared</a:t>
            </a:r>
            <a:r>
              <a:rPr lang="en-US" dirty="0">
                <a:solidFill>
                  <a:schemeClr val="accent1"/>
                </a:solidFill>
              </a:rPr>
              <a:t>&lt;Complex&gt;</a:t>
            </a:r>
            <a:r>
              <a:rPr lang="en-US" dirty="0"/>
              <a:t>(a.re+b.re, a.im+b.im);</a:t>
            </a:r>
          </a:p>
          <a:p>
            <a:pPr lvl="4"/>
            <a:r>
              <a:rPr lang="en-US" dirty="0"/>
              <a:t>  return * </a:t>
            </a:r>
            <a:r>
              <a:rPr lang="en-US" dirty="0" err="1"/>
              <a:t>tmpp</a:t>
            </a:r>
            <a:r>
              <a:rPr lang="en-US" dirty="0"/>
              <a:t>;	</a:t>
            </a:r>
          </a:p>
          <a:p>
            <a:pPr lvl="4"/>
            <a:r>
              <a:rPr lang="en-US" dirty="0"/>
              <a:t>  // </a:t>
            </a:r>
            <a:r>
              <a:rPr lang="cs-CZ" dirty="0">
                <a:solidFill>
                  <a:schemeClr val="accent1"/>
                </a:solidFill>
              </a:rPr>
              <a:t>ERROR</a:t>
            </a:r>
            <a:r>
              <a:rPr lang="en-US" dirty="0"/>
              <a:t>: the block will be deallocated before exiting the function</a:t>
            </a:r>
          </a:p>
          <a:p>
            <a:pPr lvl="4"/>
            <a:r>
              <a:rPr lang="en-US" dirty="0"/>
              <a:t>}</a:t>
            </a:r>
            <a:endParaRPr lang="cs-CZ" dirty="0"/>
          </a:p>
          <a:p>
            <a:pPr lvl="1"/>
            <a:r>
              <a:rPr lang="cs-CZ" dirty="0">
                <a:solidFill>
                  <a:schemeClr val="accent1"/>
                </a:solidFill>
              </a:rPr>
              <a:t>Beware: All these implementations may appear like functioning</a:t>
            </a:r>
          </a:p>
        </p:txBody>
      </p:sp>
      <p:pic>
        <p:nvPicPr>
          <p:cNvPr id="4" name="Picture 2" descr="GHS-pictogram-skull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36" y="908972"/>
            <a:ext cx="971600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425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Functions returning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cs-CZ" dirty="0"/>
              <a:t>Returning by reference is possible only if the function provides access to data which will exist after returning from the function</a:t>
            </a:r>
            <a:endParaRPr lang="en-US" dirty="0"/>
          </a:p>
          <a:p>
            <a:pPr lvl="1"/>
            <a:r>
              <a:rPr lang="en-US" dirty="0"/>
              <a:t>To provide usable access, </a:t>
            </a:r>
            <a:r>
              <a:rPr lang="en-US" b="1" dirty="0"/>
              <a:t>two</a:t>
            </a:r>
            <a:r>
              <a:rPr lang="en-US" dirty="0"/>
              <a:t> functions are </a:t>
            </a:r>
            <a:r>
              <a:rPr lang="cs-CZ" dirty="0"/>
              <a:t>usually </a:t>
            </a:r>
            <a:r>
              <a:rPr lang="en-US" dirty="0"/>
              <a:t>required</a:t>
            </a:r>
          </a:p>
          <a:p>
            <a:pPr lvl="2"/>
            <a:r>
              <a:rPr lang="en-US" dirty="0"/>
              <a:t>Different headers, usually (syntactically) the same body</a:t>
            </a:r>
          </a:p>
          <a:p>
            <a:pPr lvl="2"/>
            <a:r>
              <a:rPr lang="en-US" dirty="0"/>
              <a:t>Global functions:</a:t>
            </a:r>
          </a:p>
          <a:p>
            <a:pPr lvl="4"/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::vector&lt; T&gt; &amp; v,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)</a:t>
            </a:r>
          </a:p>
          <a:p>
            <a:pPr lvl="4"/>
            <a:r>
              <a:rPr lang="en-US" b="0" dirty="0"/>
              <a:t>{ return v[ </a:t>
            </a:r>
            <a:r>
              <a:rPr lang="en-US" b="0" dirty="0" err="1"/>
              <a:t>i</a:t>
            </a:r>
            <a:r>
              <a:rPr lang="en-US" b="0" dirty="0"/>
              <a:t>]; }</a:t>
            </a:r>
          </a:p>
          <a:p>
            <a:pPr lvl="4"/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::vector&lt; T&gt; &amp; v,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)</a:t>
            </a:r>
          </a:p>
          <a:p>
            <a:pPr lvl="4"/>
            <a:r>
              <a:rPr lang="en-US" b="0" dirty="0"/>
              <a:t>{ return v[ </a:t>
            </a:r>
            <a:r>
              <a:rPr lang="en-US" b="0" dirty="0" err="1"/>
              <a:t>i</a:t>
            </a:r>
            <a:r>
              <a:rPr lang="en-US" b="0" dirty="0"/>
              <a:t>]; }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Member functions:</a:t>
            </a:r>
          </a:p>
          <a:p>
            <a:pPr lvl="4"/>
            <a:r>
              <a:rPr lang="en-US" b="0" dirty="0"/>
              <a:t>class </a:t>
            </a:r>
            <a:r>
              <a:rPr lang="en-US" b="0" dirty="0" err="1"/>
              <a:t>my_hidden_vector</a:t>
            </a:r>
            <a:r>
              <a:rPr lang="en-US" b="0" dirty="0"/>
              <a:t> {</a:t>
            </a:r>
          </a:p>
          <a:p>
            <a:pPr lvl="4"/>
            <a:r>
              <a:rPr lang="en-US" b="0" dirty="0"/>
              <a:t>public:</a:t>
            </a:r>
          </a:p>
          <a:p>
            <a:pPr lvl="4"/>
            <a:r>
              <a:rPr lang="en-US" b="0" dirty="0"/>
              <a:t> 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)</a:t>
            </a:r>
          </a:p>
          <a:p>
            <a:pPr lvl="4"/>
            <a:r>
              <a:rPr lang="en-US" b="0" dirty="0"/>
              <a:t>  { return v_[ </a:t>
            </a:r>
            <a:r>
              <a:rPr lang="en-US" b="0" dirty="0" err="1"/>
              <a:t>i</a:t>
            </a:r>
            <a:r>
              <a:rPr lang="en-US" b="0" dirty="0"/>
              <a:t>]; }</a:t>
            </a:r>
          </a:p>
          <a:p>
            <a:pPr lvl="4"/>
            <a:r>
              <a:rPr lang="en-US" b="0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</a:p>
          <a:p>
            <a:pPr lvl="4"/>
            <a:r>
              <a:rPr lang="en-US" b="0" dirty="0"/>
              <a:t>  { return v_[ </a:t>
            </a:r>
            <a:r>
              <a:rPr lang="en-US" b="0" dirty="0" err="1"/>
              <a:t>i</a:t>
            </a:r>
            <a:r>
              <a:rPr lang="en-US" b="0" dirty="0"/>
              <a:t>]; }</a:t>
            </a:r>
          </a:p>
          <a:p>
            <a:pPr lvl="4"/>
            <a:r>
              <a:rPr lang="en-US" b="0" dirty="0"/>
              <a:t>private:</a:t>
            </a:r>
          </a:p>
          <a:p>
            <a:pPr lvl="4"/>
            <a:r>
              <a:rPr lang="en-US" b="0" dirty="0"/>
              <a:t>  </a:t>
            </a:r>
            <a:r>
              <a:rPr lang="en-US" b="0" dirty="0" err="1"/>
              <a:t>std</a:t>
            </a:r>
            <a:r>
              <a:rPr lang="en-US" b="0" dirty="0"/>
              <a:t>::vector&lt; T&gt; &amp; v_;</a:t>
            </a:r>
          </a:p>
          <a:p>
            <a:pPr lvl="4"/>
            <a:r>
              <a:rPr lang="en-US" b="0" dirty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57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Functions returning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Non-symmetric versions are usually wrong</a:t>
            </a:r>
            <a:endParaRPr lang="en-US" dirty="0"/>
          </a:p>
          <a:p>
            <a:pPr lvl="1"/>
            <a:r>
              <a:rPr lang="cs-CZ" dirty="0"/>
              <a:t>Voluntarily dropping the right to modify</a:t>
            </a:r>
            <a:r>
              <a:rPr lang="en-US" dirty="0"/>
              <a:t>:</a:t>
            </a:r>
          </a:p>
          <a:p>
            <a:pPr lvl="4"/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cs-CZ" dirty="0"/>
              <a:t>T </a:t>
            </a:r>
            <a:r>
              <a:rPr lang="en-US" dirty="0"/>
              <a:t>&amp; </a:t>
            </a:r>
            <a:r>
              <a:rPr lang="en-US" dirty="0" err="1"/>
              <a:t>get_element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::vector&lt; T&gt; &amp; v,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i)</a:t>
            </a:r>
            <a:r>
              <a:rPr lang="cs-CZ" dirty="0"/>
              <a:t> </a:t>
            </a:r>
            <a:r>
              <a:rPr lang="en-US" dirty="0"/>
              <a:t>{ return v[i]; }</a:t>
            </a:r>
            <a:endParaRPr lang="cs-CZ" dirty="0"/>
          </a:p>
          <a:p>
            <a:pPr lvl="2"/>
            <a:r>
              <a:rPr lang="cs-CZ" dirty="0"/>
              <a:t>This method does not need modifiable v</a:t>
            </a:r>
          </a:p>
          <a:p>
            <a:pPr lvl="2"/>
            <a:r>
              <a:rPr lang="cs-CZ" dirty="0"/>
              <a:t>This situation shall be solved by a symmetric double-const version (and without the no-const version)</a:t>
            </a:r>
            <a:endParaRPr lang="en-US" dirty="0"/>
          </a:p>
          <a:p>
            <a:pPr lvl="1"/>
            <a:endParaRPr lang="cs-CZ" dirty="0"/>
          </a:p>
          <a:p>
            <a:pPr lvl="1"/>
            <a:r>
              <a:rPr lang="cs-CZ" dirty="0"/>
              <a:t>Attempting to break the protection (compilation error):</a:t>
            </a:r>
          </a:p>
          <a:p>
            <a:pPr lvl="4"/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b="0" dirty="0"/>
              <a:t>::vector&lt; T&gt; &amp; v,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i)</a:t>
            </a:r>
            <a:r>
              <a:rPr lang="cs-CZ" b="0" dirty="0"/>
              <a:t> </a:t>
            </a:r>
            <a:r>
              <a:rPr lang="en-US" b="0" dirty="0"/>
              <a:t>{ return v[i]; }</a:t>
            </a:r>
            <a:r>
              <a:rPr lang="cs-CZ" b="0" dirty="0"/>
              <a:t>	</a:t>
            </a:r>
            <a:endParaRPr lang="en-US" b="0" dirty="0"/>
          </a:p>
          <a:p>
            <a:pPr lvl="2"/>
            <a:r>
              <a:rPr lang="cs-CZ" b="0" dirty="0"/>
              <a:t>v is const, therefore v</a:t>
            </a:r>
            <a:r>
              <a:rPr lang="en-US" b="0" dirty="0"/>
              <a:t>[i] </a:t>
            </a:r>
            <a:r>
              <a:rPr lang="cs-CZ" dirty="0"/>
              <a:t>invokes this function:</a:t>
            </a:r>
            <a:endParaRPr lang="en-US" dirty="0"/>
          </a:p>
          <a:p>
            <a:pPr lvl="4"/>
            <a:r>
              <a:rPr lang="en-US" b="0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T &amp; </a:t>
            </a:r>
            <a:r>
              <a:rPr lang="en-US" b="0" dirty="0" err="1"/>
              <a:t>std</a:t>
            </a:r>
            <a:r>
              <a:rPr lang="en-US" b="0" dirty="0"/>
              <a:t>:</a:t>
            </a:r>
            <a:r>
              <a:rPr lang="cs-CZ" dirty="0"/>
              <a:t>:vector</a:t>
            </a:r>
            <a:r>
              <a:rPr lang="en-US" dirty="0"/>
              <a:t>&lt;T&gt;::</a:t>
            </a:r>
            <a:r>
              <a:rPr lang="en-US" b="0" dirty="0"/>
              <a:t>operator[](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) </a:t>
            </a:r>
            <a:r>
              <a:rPr lang="en-US" b="0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;</a:t>
            </a:r>
            <a:endParaRPr lang="cs-CZ" b="0" dirty="0"/>
          </a:p>
          <a:p>
            <a:pPr lvl="2"/>
            <a:r>
              <a:rPr lang="cs-CZ" dirty="0"/>
              <a:t>Therefore, v</a:t>
            </a:r>
            <a:r>
              <a:rPr lang="en-US" dirty="0"/>
              <a:t>[i] </a:t>
            </a:r>
            <a:r>
              <a:rPr lang="cs-CZ" dirty="0"/>
              <a:t>is of type</a:t>
            </a:r>
            <a:r>
              <a:rPr lang="en-US" dirty="0"/>
              <a:t> </a:t>
            </a:r>
            <a:r>
              <a:rPr lang="cs-CZ" dirty="0">
                <a:solidFill>
                  <a:schemeClr val="accent1"/>
                </a:solidFill>
              </a:rPr>
              <a:t>const </a:t>
            </a:r>
            <a:r>
              <a:rPr lang="cs-CZ" dirty="0"/>
              <a:t>T and cannot be converted to T</a:t>
            </a:r>
            <a:r>
              <a:rPr lang="en-US" dirty="0"/>
              <a:t>&amp;</a:t>
            </a:r>
            <a:r>
              <a:rPr lang="cs-CZ" dirty="0"/>
              <a:t> by the return statement</a:t>
            </a:r>
            <a:endParaRPr lang="en-US" dirty="0"/>
          </a:p>
          <a:p>
            <a:pPr lvl="2"/>
            <a:endParaRPr lang="en-US" b="0" dirty="0"/>
          </a:p>
          <a:p>
            <a:r>
              <a:rPr lang="cs-CZ" dirty="0"/>
              <a:t>Logical const-ness</a:t>
            </a:r>
          </a:p>
          <a:p>
            <a:pPr lvl="1"/>
            <a:r>
              <a:rPr lang="cs-CZ" dirty="0"/>
              <a:t>The data returned by </a:t>
            </a:r>
            <a:r>
              <a:rPr lang="en-US" dirty="0"/>
              <a:t>[]</a:t>
            </a:r>
            <a:r>
              <a:rPr lang="cs-CZ" dirty="0"/>
              <a:t> are physically outside the vector</a:t>
            </a:r>
          </a:p>
          <a:p>
            <a:pPr lvl="1"/>
            <a:r>
              <a:rPr lang="cs-CZ" b="0" dirty="0"/>
              <a:t>Logically, they are considered a part of the vector, therefore, operator</a:t>
            </a:r>
            <a:r>
              <a:rPr lang="en-US" b="0" dirty="0"/>
              <a:t>[] </a:t>
            </a:r>
            <a:r>
              <a:rPr lang="cs-CZ" b="0" dirty="0"/>
              <a:t>propagates</a:t>
            </a:r>
            <a:r>
              <a:rPr lang="en-US" b="0" dirty="0"/>
              <a:t> </a:t>
            </a:r>
            <a:r>
              <a:rPr lang="en-US" b="0" dirty="0" err="1">
                <a:solidFill>
                  <a:schemeClr val="accent1"/>
                </a:solidFill>
              </a:rPr>
              <a:t>const</a:t>
            </a:r>
            <a:r>
              <a:rPr lang="cs-CZ" b="0" dirty="0">
                <a:solidFill>
                  <a:schemeClr val="accent1"/>
                </a:solidFill>
              </a:rPr>
              <a:t>-ness</a:t>
            </a:r>
          </a:p>
          <a:p>
            <a:pPr lvl="1"/>
            <a:endParaRPr lang="cs-CZ" b="0" dirty="0"/>
          </a:p>
          <a:p>
            <a:pPr lvl="2"/>
            <a:r>
              <a:rPr lang="cs-CZ" b="0" dirty="0"/>
              <a:t>The language rules do not force </a:t>
            </a:r>
            <a:r>
              <a:rPr lang="cs-CZ" dirty="0"/>
              <a:t>vector</a:t>
            </a:r>
            <a:r>
              <a:rPr lang="en-US" dirty="0"/>
              <a:t>&lt;T&gt;::operator[]</a:t>
            </a:r>
            <a:r>
              <a:rPr lang="cs-CZ" dirty="0"/>
              <a:t> to return </a:t>
            </a:r>
            <a:r>
              <a:rPr lang="cs-CZ" dirty="0">
                <a:solidFill>
                  <a:schemeClr val="accent1"/>
                </a:solidFill>
              </a:rPr>
              <a:t>const</a:t>
            </a:r>
            <a:r>
              <a:rPr lang="cs-CZ" dirty="0"/>
              <a:t> T</a:t>
            </a:r>
            <a:r>
              <a:rPr lang="en-US" dirty="0"/>
              <a:t>&amp;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 class vector { public:</a:t>
            </a:r>
          </a:p>
          <a:p>
            <a:pPr lvl="4"/>
            <a:r>
              <a:rPr lang="en-US" dirty="0">
                <a:solidFill>
                  <a:schemeClr val="accent1"/>
                </a:solidFill>
              </a:rPr>
              <a:t>  /*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>
                <a:solidFill>
                  <a:schemeClr val="accent1"/>
                </a:solidFill>
              </a:rPr>
              <a:t>*/</a:t>
            </a:r>
            <a:r>
              <a:rPr lang="en-US" dirty="0"/>
              <a:t> T &amp; operator[](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i)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{ return *(begin_ + i); }</a:t>
            </a:r>
          </a:p>
          <a:p>
            <a:pPr lvl="4"/>
            <a:r>
              <a:rPr lang="en-US" dirty="0"/>
              <a:t>private: </a:t>
            </a:r>
            <a:endParaRPr lang="cs-CZ" dirty="0"/>
          </a:p>
          <a:p>
            <a:pPr lvl="4"/>
            <a:r>
              <a:rPr lang="cs-CZ" dirty="0"/>
              <a:t>  </a:t>
            </a:r>
            <a:r>
              <a:rPr lang="en-US" dirty="0"/>
              <a:t>T * begin_, * end_, * </a:t>
            </a:r>
            <a:r>
              <a:rPr lang="en-US" dirty="0" err="1"/>
              <a:t>block_end</a:t>
            </a:r>
            <a:r>
              <a:rPr lang="en-US" dirty="0"/>
              <a:t>_;</a:t>
            </a:r>
          </a:p>
          <a:p>
            <a:pPr lvl="4"/>
            <a:r>
              <a:rPr lang="en-US" dirty="0"/>
              <a:t>};</a:t>
            </a:r>
            <a:endParaRPr lang="cs-CZ" dirty="0"/>
          </a:p>
          <a:p>
            <a:pPr lvl="2"/>
            <a:r>
              <a:rPr lang="cs-CZ" b="1" dirty="0"/>
              <a:t>const</a:t>
            </a:r>
            <a:r>
              <a:rPr lang="cs-CZ" dirty="0"/>
              <a:t> flag of </a:t>
            </a:r>
            <a:r>
              <a:rPr lang="en-US" dirty="0"/>
              <a:t>a</a:t>
            </a:r>
            <a:r>
              <a:rPr lang="cs-CZ" dirty="0"/>
              <a:t> member</a:t>
            </a:r>
            <a:r>
              <a:rPr lang="en-US" dirty="0"/>
              <a:t>-</a:t>
            </a:r>
            <a:r>
              <a:rPr lang="cs-CZ" dirty="0"/>
              <a:t>function affects </a:t>
            </a:r>
            <a:r>
              <a:rPr lang="cs-CZ" b="1" dirty="0"/>
              <a:t>this </a:t>
            </a:r>
            <a:r>
              <a:rPr lang="en-US" dirty="0"/>
              <a:t>and is propagated to member data</a:t>
            </a:r>
            <a:endParaRPr lang="cs-CZ" dirty="0"/>
          </a:p>
          <a:p>
            <a:pPr lvl="3"/>
            <a:r>
              <a:rPr lang="en-US" dirty="0"/>
              <a:t>except members declared as</a:t>
            </a:r>
            <a:r>
              <a:rPr lang="cs-CZ" dirty="0"/>
              <a:t> </a:t>
            </a:r>
            <a:r>
              <a:rPr lang="cs-CZ" b="1" dirty="0"/>
              <a:t>mutable</a:t>
            </a:r>
          </a:p>
          <a:p>
            <a:pPr lvl="3"/>
            <a:r>
              <a:rPr lang="en-US" dirty="0"/>
              <a:t>in a </a:t>
            </a:r>
            <a:r>
              <a:rPr lang="en-US" dirty="0" err="1"/>
              <a:t>const</a:t>
            </a:r>
            <a:r>
              <a:rPr lang="en-US" dirty="0"/>
              <a:t> member-function, the member data appear as if declared</a:t>
            </a:r>
            <a:r>
              <a:rPr lang="cs-CZ" dirty="0"/>
              <a:t> const:</a:t>
            </a:r>
          </a:p>
          <a:p>
            <a:pPr lvl="4"/>
            <a:r>
              <a:rPr lang="cs-CZ" dirty="0"/>
              <a:t>  T </a:t>
            </a:r>
            <a:r>
              <a:rPr lang="en-US" dirty="0"/>
              <a:t>* </a:t>
            </a:r>
            <a:r>
              <a:rPr lang="en-US" dirty="0" err="1"/>
              <a:t>const</a:t>
            </a:r>
            <a:r>
              <a:rPr lang="en-US" dirty="0"/>
              <a:t> begin_, * </a:t>
            </a:r>
            <a:r>
              <a:rPr lang="en-US" dirty="0" err="1"/>
              <a:t>const</a:t>
            </a:r>
            <a:r>
              <a:rPr lang="en-US" dirty="0"/>
              <a:t> end_, *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block_end</a:t>
            </a:r>
            <a:r>
              <a:rPr lang="en-US" dirty="0"/>
              <a:t>_;</a:t>
            </a:r>
            <a:endParaRPr lang="cs-CZ" dirty="0"/>
          </a:p>
          <a:p>
            <a:pPr lvl="2"/>
            <a:r>
              <a:rPr lang="en-US" dirty="0"/>
              <a:t>the type of the data pointed to by the vector is not affected</a:t>
            </a:r>
          </a:p>
          <a:p>
            <a:pPr lvl="3"/>
            <a:r>
              <a:rPr lang="en-US" b="0" dirty="0"/>
              <a:t>returning non-</a:t>
            </a:r>
            <a:r>
              <a:rPr lang="en-US" b="0" dirty="0" err="1"/>
              <a:t>const</a:t>
            </a:r>
            <a:r>
              <a:rPr lang="en-US" b="0" dirty="0"/>
              <a:t> T&amp; from operator[] is technically possible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902900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Overload resolution in C++</a:t>
            </a:r>
            <a:endParaRPr lang="en-US" dirty="0"/>
          </a:p>
          <a:p>
            <a:pPr lvl="1"/>
            <a:r>
              <a:rPr lang="en-US" b="0" dirty="0"/>
              <a:t>C++ resolves overloaded function calls using only the types of arguments</a:t>
            </a:r>
          </a:p>
          <a:p>
            <a:pPr lvl="2"/>
            <a:r>
              <a:rPr lang="en-US" dirty="0"/>
              <a:t>The use of the result is not considered</a:t>
            </a:r>
          </a:p>
          <a:p>
            <a:pPr lvl="4"/>
            <a:r>
              <a:rPr lang="cs-CZ" dirty="0"/>
              <a:t>T </a:t>
            </a:r>
            <a:r>
              <a:rPr lang="en-US" dirty="0"/>
              <a:t>&amp; </a:t>
            </a:r>
            <a:r>
              <a:rPr lang="en-US" dirty="0" err="1"/>
              <a:t>get_element</a:t>
            </a:r>
            <a:r>
              <a:rPr lang="en-US" dirty="0"/>
              <a:t>( </a:t>
            </a:r>
            <a:r>
              <a:rPr lang="en-US" dirty="0" err="1"/>
              <a:t>std</a:t>
            </a:r>
            <a:r>
              <a:rPr lang="en-US" dirty="0"/>
              <a:t>::vector&lt; T&gt; &amp; v,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i);</a:t>
            </a:r>
          </a:p>
          <a:p>
            <a:pPr lvl="4"/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cs-CZ" dirty="0"/>
              <a:t>T </a:t>
            </a:r>
            <a:r>
              <a:rPr lang="en-US" dirty="0"/>
              <a:t>&amp; </a:t>
            </a:r>
            <a:r>
              <a:rPr lang="en-US" dirty="0" err="1"/>
              <a:t>get_element</a:t>
            </a:r>
            <a:r>
              <a:rPr lang="en-US" dirty="0"/>
              <a:t>(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::vector&lt; T&gt; &amp; v,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i);</a:t>
            </a:r>
          </a:p>
          <a:p>
            <a:pPr lvl="4"/>
            <a:r>
              <a:rPr lang="en-US" b="0" dirty="0"/>
              <a:t>void example1(</a:t>
            </a:r>
            <a:r>
              <a:rPr lang="en-US" b="0" dirty="0" err="1"/>
              <a:t>std</a:t>
            </a:r>
            <a:r>
              <a:rPr lang="en-US" b="0" dirty="0"/>
              <a:t>::vector&lt;T&gt; &amp; w)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get_element</a:t>
            </a:r>
            <a:r>
              <a:rPr lang="en-US" dirty="0"/>
              <a:t>(w,1) = </a:t>
            </a:r>
            <a:r>
              <a:rPr lang="en-US" dirty="0" err="1"/>
              <a:t>get_element</a:t>
            </a:r>
            <a:r>
              <a:rPr lang="en-US" dirty="0"/>
              <a:t>(w,2);	// </a:t>
            </a:r>
            <a:r>
              <a:rPr lang="en-US" dirty="0">
                <a:solidFill>
                  <a:schemeClr val="accent1"/>
                </a:solidFill>
              </a:rPr>
              <a:t>both</a:t>
            </a:r>
            <a:r>
              <a:rPr lang="en-US" dirty="0"/>
              <a:t> calls invoke the </a:t>
            </a:r>
            <a:r>
              <a:rPr lang="en-US" dirty="0">
                <a:solidFill>
                  <a:schemeClr val="accent1"/>
                </a:solidFill>
              </a:rPr>
              <a:t>first</a:t>
            </a:r>
            <a:r>
              <a:rPr lang="en-US" dirty="0"/>
              <a:t> version</a:t>
            </a:r>
          </a:p>
          <a:p>
            <a:pPr lvl="4"/>
            <a:r>
              <a:rPr lang="en-US" b="0" dirty="0"/>
              <a:t>}</a:t>
            </a:r>
          </a:p>
          <a:p>
            <a:pPr lvl="4"/>
            <a:r>
              <a:rPr lang="en-US" dirty="0"/>
              <a:t>T example2(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::vector&lt;T&gt; &amp; w)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return </a:t>
            </a:r>
            <a:r>
              <a:rPr lang="en-US" dirty="0" err="1"/>
              <a:t>get_element</a:t>
            </a:r>
            <a:r>
              <a:rPr lang="en-US" dirty="0"/>
              <a:t>(w,2);	// invokes the </a:t>
            </a:r>
            <a:r>
              <a:rPr lang="en-US" dirty="0">
                <a:solidFill>
                  <a:schemeClr val="accent1"/>
                </a:solidFill>
              </a:rPr>
              <a:t>second</a:t>
            </a:r>
            <a:r>
              <a:rPr lang="en-US" dirty="0"/>
              <a:t> version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With member functions:</a:t>
            </a:r>
          </a:p>
          <a:p>
            <a:pPr lvl="4"/>
            <a:r>
              <a:rPr lang="en-US" b="0" dirty="0"/>
              <a:t>class </a:t>
            </a:r>
            <a:r>
              <a:rPr lang="en-US" b="0" dirty="0" err="1"/>
              <a:t>my_hidden_vector</a:t>
            </a:r>
            <a:r>
              <a:rPr lang="en-US" b="0" dirty="0"/>
              <a:t> { public:</a:t>
            </a:r>
          </a:p>
          <a:p>
            <a:pPr lvl="4"/>
            <a:r>
              <a:rPr lang="en-US" b="0" dirty="0"/>
              <a:t> 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i);</a:t>
            </a:r>
          </a:p>
          <a:p>
            <a:pPr lvl="4"/>
            <a:r>
              <a:rPr lang="en-US" b="0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b="0" dirty="0"/>
              <a:t> </a:t>
            </a:r>
            <a:r>
              <a:rPr lang="cs-CZ" b="0" dirty="0"/>
              <a:t>T </a:t>
            </a:r>
            <a:r>
              <a:rPr lang="en-US" b="0" dirty="0"/>
              <a:t>&amp; </a:t>
            </a:r>
            <a:r>
              <a:rPr lang="en-US" b="0" dirty="0" err="1"/>
              <a:t>get_element</a:t>
            </a:r>
            <a:r>
              <a:rPr lang="en-US" b="0" dirty="0"/>
              <a:t>(</a:t>
            </a:r>
            <a:r>
              <a:rPr lang="en-US" b="0" dirty="0" err="1"/>
              <a:t>std</a:t>
            </a:r>
            <a:r>
              <a:rPr lang="en-US" b="0" dirty="0"/>
              <a:t>::</a:t>
            </a:r>
            <a:r>
              <a:rPr lang="en-US" b="0" dirty="0" err="1"/>
              <a:t>size_t</a:t>
            </a:r>
            <a:r>
              <a:rPr lang="en-US" b="0" dirty="0"/>
              <a:t> i)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;</a:t>
            </a:r>
            <a:endParaRPr lang="en-US" b="0" dirty="0"/>
          </a:p>
          <a:p>
            <a:pPr lvl="4"/>
            <a:r>
              <a:rPr lang="en-US" b="0" dirty="0"/>
              <a:t>};</a:t>
            </a:r>
          </a:p>
          <a:p>
            <a:pPr lvl="2"/>
            <a:r>
              <a:rPr lang="en-US" dirty="0"/>
              <a:t>The 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flag on the object on the left of '.' participates in overload resolution</a:t>
            </a:r>
          </a:p>
          <a:p>
            <a:pPr lvl="4"/>
            <a:r>
              <a:rPr lang="en-US" dirty="0"/>
              <a:t>void example1(</a:t>
            </a:r>
            <a:r>
              <a:rPr lang="en-US" dirty="0" err="1"/>
              <a:t>my_hidden_vector</a:t>
            </a:r>
            <a:r>
              <a:rPr lang="en-US" dirty="0"/>
              <a:t> &amp; w)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w.get_element</a:t>
            </a:r>
            <a:r>
              <a:rPr lang="en-US" dirty="0"/>
              <a:t>(1) = </a:t>
            </a:r>
            <a:r>
              <a:rPr lang="en-US" dirty="0" err="1"/>
              <a:t>w.get_element</a:t>
            </a:r>
            <a:r>
              <a:rPr lang="en-US" dirty="0"/>
              <a:t>(2);	// </a:t>
            </a:r>
            <a:r>
              <a:rPr lang="en-US" dirty="0">
                <a:solidFill>
                  <a:schemeClr val="accent1"/>
                </a:solidFill>
              </a:rPr>
              <a:t>both</a:t>
            </a:r>
            <a:r>
              <a:rPr lang="en-US" dirty="0"/>
              <a:t> calls invoke the </a:t>
            </a:r>
            <a:r>
              <a:rPr lang="en-US" dirty="0">
                <a:solidFill>
                  <a:schemeClr val="accent1"/>
                </a:solidFill>
              </a:rPr>
              <a:t>first</a:t>
            </a:r>
            <a:r>
              <a:rPr lang="en-US" dirty="0"/>
              <a:t> version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T example2(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/>
              <a:t> </a:t>
            </a:r>
            <a:r>
              <a:rPr lang="en-US" dirty="0" err="1"/>
              <a:t>my_hidden_vector</a:t>
            </a:r>
            <a:r>
              <a:rPr lang="en-US" dirty="0"/>
              <a:t>&lt;T&gt; &amp; w)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return </a:t>
            </a:r>
            <a:r>
              <a:rPr lang="en-US" dirty="0" err="1"/>
              <a:t>w.get_element</a:t>
            </a:r>
            <a:r>
              <a:rPr lang="en-US" dirty="0"/>
              <a:t>(2);	// invokes the </a:t>
            </a:r>
            <a:r>
              <a:rPr lang="en-US" dirty="0">
                <a:solidFill>
                  <a:schemeClr val="accent1"/>
                </a:solidFill>
              </a:rPr>
              <a:t>second</a:t>
            </a:r>
            <a:r>
              <a:rPr lang="en-US" dirty="0"/>
              <a:t> version</a:t>
            </a:r>
          </a:p>
          <a:p>
            <a:pPr lvl="4"/>
            <a:r>
              <a:rPr lang="en-US" dirty="0"/>
              <a:t>}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978276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objects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/>
          </a:bodyPr>
          <a:lstStyle/>
          <a:p>
            <a:pPr lvl="1"/>
            <a:r>
              <a:rPr lang="cs-CZ" dirty="0"/>
              <a:t>Reference</a:t>
            </a:r>
            <a:r>
              <a:rPr lang="en-US" dirty="0"/>
              <a:t>s</a:t>
            </a:r>
            <a:endParaRPr lang="cs-CZ" dirty="0"/>
          </a:p>
          <a:p>
            <a:pPr lvl="4"/>
            <a:r>
              <a:rPr lang="en-US" dirty="0"/>
              <a:t>T &amp;, </a:t>
            </a:r>
            <a:r>
              <a:rPr lang="en-US" dirty="0" err="1"/>
              <a:t>const</a:t>
            </a:r>
            <a:r>
              <a:rPr lang="en-US" dirty="0"/>
              <a:t> T &amp;, T &amp;&amp;</a:t>
            </a:r>
            <a:endParaRPr lang="cs-CZ" dirty="0"/>
          </a:p>
          <a:p>
            <a:pPr lvl="2"/>
            <a:r>
              <a:rPr lang="en-US" dirty="0"/>
              <a:t>Built in C++</a:t>
            </a:r>
          </a:p>
          <a:p>
            <a:pPr lvl="2"/>
            <a:r>
              <a:rPr lang="en-US" dirty="0"/>
              <a:t>Must be initialized to point to an object, </a:t>
            </a:r>
            <a:r>
              <a:rPr lang="en-US" b="1" dirty="0"/>
              <a:t>cannot be redirected </a:t>
            </a:r>
            <a:r>
              <a:rPr lang="en-US" dirty="0"/>
              <a:t>later</a:t>
            </a:r>
            <a:endParaRPr lang="cs-CZ" dirty="0"/>
          </a:p>
          <a:p>
            <a:pPr lvl="2"/>
            <a:r>
              <a:rPr lang="en-US" dirty="0"/>
              <a:t>Syntactically identical to values</a:t>
            </a:r>
            <a:r>
              <a:rPr lang="cs-CZ" dirty="0"/>
              <a:t> </a:t>
            </a:r>
            <a:r>
              <a:rPr lang="en-US" dirty="0"/>
              <a:t>when used </a:t>
            </a:r>
            <a:r>
              <a:rPr lang="cs-CZ" dirty="0"/>
              <a:t>(</a:t>
            </a:r>
            <a:r>
              <a:rPr lang="en-US" dirty="0"/>
              <a:t>r</a:t>
            </a:r>
            <a:r>
              <a:rPr lang="cs-CZ" dirty="0"/>
              <a:t>.</a:t>
            </a:r>
            <a:r>
              <a:rPr lang="en-US" dirty="0"/>
              <a:t>a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/>
              <a:t>Raw pointers</a:t>
            </a:r>
            <a:endParaRPr lang="cs-CZ" dirty="0"/>
          </a:p>
          <a:p>
            <a:pPr lvl="4"/>
            <a:r>
              <a:rPr lang="cs-CZ" dirty="0"/>
              <a:t>T </a:t>
            </a:r>
            <a:r>
              <a:rPr lang="en-US" dirty="0"/>
              <a:t>*, </a:t>
            </a:r>
            <a:r>
              <a:rPr lang="en-US" dirty="0" err="1"/>
              <a:t>const</a:t>
            </a:r>
            <a:r>
              <a:rPr lang="en-US" dirty="0"/>
              <a:t> T *</a:t>
            </a:r>
            <a:endParaRPr lang="cs-CZ" dirty="0"/>
          </a:p>
          <a:p>
            <a:pPr lvl="2"/>
            <a:r>
              <a:rPr lang="en-US" dirty="0"/>
              <a:t>Built in </a:t>
            </a:r>
            <a:r>
              <a:rPr lang="cs-CZ" dirty="0"/>
              <a:t>C/C++</a:t>
            </a:r>
          </a:p>
          <a:p>
            <a:pPr lvl="2"/>
            <a:r>
              <a:rPr lang="en-US" dirty="0"/>
              <a:t>Requires special operators to access the referenced value</a:t>
            </a:r>
            <a:r>
              <a:rPr lang="cs-CZ" dirty="0"/>
              <a:t> (*</a:t>
            </a:r>
            <a:r>
              <a:rPr lang="en-US" dirty="0"/>
              <a:t>p</a:t>
            </a:r>
            <a:r>
              <a:rPr lang="cs-CZ" dirty="0"/>
              <a:t>, </a:t>
            </a:r>
            <a:r>
              <a:rPr lang="en-US" dirty="0"/>
              <a:t>p-&gt;a</a:t>
            </a:r>
            <a:r>
              <a:rPr lang="cs-CZ" dirty="0"/>
              <a:t>)</a:t>
            </a:r>
          </a:p>
          <a:p>
            <a:pPr lvl="2"/>
            <a:r>
              <a:rPr lang="en-US" b="1" dirty="0"/>
              <a:t>Pointer </a:t>
            </a:r>
            <a:r>
              <a:rPr lang="en-US" b="1" dirty="0" err="1"/>
              <a:t>arithmetics</a:t>
            </a:r>
            <a:r>
              <a:rPr lang="en-US" b="1" dirty="0"/>
              <a:t> </a:t>
            </a:r>
            <a:r>
              <a:rPr lang="en-US" dirty="0"/>
              <a:t>allows to access adjacent values residing in arrays</a:t>
            </a:r>
            <a:endParaRPr lang="cs-CZ" dirty="0"/>
          </a:p>
          <a:p>
            <a:pPr lvl="2"/>
            <a:r>
              <a:rPr lang="en-US" dirty="0"/>
              <a:t>Ownership semantics requires manual deallocation – </a:t>
            </a:r>
            <a:r>
              <a:rPr lang="en-US" b="1" dirty="0"/>
              <a:t>not recommended after C++11</a:t>
            </a:r>
          </a:p>
          <a:p>
            <a:pPr lvl="1"/>
            <a:r>
              <a:rPr lang="en-US" dirty="0"/>
              <a:t>Smart pointers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 T&gt;,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 T&gt;</a:t>
            </a:r>
            <a:endParaRPr lang="cs-CZ" dirty="0"/>
          </a:p>
          <a:p>
            <a:pPr lvl="2"/>
            <a:r>
              <a:rPr lang="en-US" dirty="0"/>
              <a:t>Class templates in standard</a:t>
            </a:r>
            <a:r>
              <a:rPr lang="cs-CZ" dirty="0"/>
              <a:t> C++</a:t>
            </a:r>
            <a:r>
              <a:rPr lang="en-US" dirty="0"/>
              <a:t> library</a:t>
            </a:r>
            <a:endParaRPr lang="cs-CZ" dirty="0"/>
          </a:p>
          <a:p>
            <a:pPr lvl="2"/>
            <a:r>
              <a:rPr lang="en-US" dirty="0"/>
              <a:t>Operators to access the referenced value</a:t>
            </a:r>
            <a:r>
              <a:rPr lang="cs-CZ" dirty="0"/>
              <a:t> </a:t>
            </a:r>
            <a:r>
              <a:rPr lang="en-US" dirty="0"/>
              <a:t>same as with raw pointers </a:t>
            </a:r>
            <a:r>
              <a:rPr lang="cs-CZ" dirty="0"/>
              <a:t>(*</a:t>
            </a:r>
            <a:r>
              <a:rPr lang="en-US" dirty="0"/>
              <a:t>p</a:t>
            </a:r>
            <a:r>
              <a:rPr lang="cs-CZ" dirty="0"/>
              <a:t>, </a:t>
            </a:r>
            <a:r>
              <a:rPr lang="en-US" dirty="0"/>
              <a:t>p-&gt;a</a:t>
            </a:r>
            <a:r>
              <a:rPr lang="cs-CZ" dirty="0"/>
              <a:t>)</a:t>
            </a:r>
          </a:p>
          <a:p>
            <a:pPr lvl="2"/>
            <a:r>
              <a:rPr lang="en-US" b="1" dirty="0"/>
              <a:t>Represents ownership </a:t>
            </a:r>
            <a:r>
              <a:rPr lang="en-US" dirty="0"/>
              <a:t>- automatic </a:t>
            </a:r>
            <a:r>
              <a:rPr lang="en-US" dirty="0" err="1"/>
              <a:t>deallocation</a:t>
            </a:r>
            <a:r>
              <a:rPr lang="en-US" dirty="0"/>
              <a:t> on destruction of the last reference</a:t>
            </a:r>
          </a:p>
          <a:p>
            <a:pPr lvl="1"/>
            <a:r>
              <a:rPr lang="en-US" dirty="0"/>
              <a:t>Iterators</a:t>
            </a:r>
          </a:p>
          <a:p>
            <a:pPr lvl="4"/>
            <a:r>
              <a:rPr lang="en-US" dirty="0"/>
              <a:t>K::iterator, K::const_iterator</a:t>
            </a:r>
          </a:p>
          <a:p>
            <a:pPr lvl="2"/>
            <a:r>
              <a:rPr lang="en-US" dirty="0"/>
              <a:t>Classes associated</a:t>
            </a:r>
            <a:r>
              <a:rPr lang="cs-CZ" dirty="0"/>
              <a:t> </a:t>
            </a:r>
            <a:r>
              <a:rPr lang="en-US" dirty="0"/>
              <a:t>to every kind of container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K</a:t>
            </a:r>
            <a:r>
              <a:rPr lang="en-US" dirty="0"/>
              <a:t>) in standard C++ library</a:t>
            </a:r>
          </a:p>
          <a:p>
            <a:pPr lvl="2"/>
            <a:r>
              <a:rPr lang="en-US" dirty="0"/>
              <a:t>Returned by container functions as </a:t>
            </a:r>
            <a:r>
              <a:rPr lang="en-US" b="1" dirty="0"/>
              <a:t>pointers to container elements</a:t>
            </a:r>
            <a:endParaRPr lang="cs-CZ" b="1" dirty="0"/>
          </a:p>
          <a:p>
            <a:pPr lvl="2"/>
            <a:r>
              <a:rPr lang="en-US" dirty="0"/>
              <a:t>Operators to access the referenced value</a:t>
            </a:r>
            <a:r>
              <a:rPr lang="cs-CZ" dirty="0"/>
              <a:t> </a:t>
            </a:r>
            <a:r>
              <a:rPr lang="en-US" dirty="0"/>
              <a:t>same as with raw pointers </a:t>
            </a:r>
            <a:r>
              <a:rPr lang="cs-CZ" dirty="0"/>
              <a:t>(*</a:t>
            </a:r>
            <a:r>
              <a:rPr lang="en-US" dirty="0"/>
              <a:t>p</a:t>
            </a:r>
            <a:r>
              <a:rPr lang="cs-CZ" dirty="0"/>
              <a:t>, </a:t>
            </a:r>
            <a:r>
              <a:rPr lang="en-US" dirty="0"/>
              <a:t>p-&gt;a</a:t>
            </a:r>
            <a:r>
              <a:rPr lang="cs-CZ" dirty="0"/>
              <a:t>)</a:t>
            </a:r>
          </a:p>
          <a:p>
            <a:pPr lvl="2"/>
            <a:r>
              <a:rPr lang="en-US" b="1" dirty="0"/>
              <a:t>Pointer </a:t>
            </a:r>
            <a:r>
              <a:rPr lang="en-US" b="1" dirty="0" err="1"/>
              <a:t>arithmetics</a:t>
            </a:r>
            <a:r>
              <a:rPr lang="en-US" b="1" dirty="0"/>
              <a:t> </a:t>
            </a:r>
            <a:r>
              <a:rPr lang="en-US" dirty="0"/>
              <a:t>allows to access adjacent values in the container</a:t>
            </a:r>
          </a:p>
        </p:txBody>
      </p:sp>
    </p:spTree>
    <p:extLst>
      <p:ext uri="{BB962C8B-B14F-4D97-AF65-F5344CB8AC3E}">
        <p14:creationId xmlns:p14="http://schemas.microsoft.com/office/powerpoint/2010/main" val="3680853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Returning by reference</a:t>
            </a:r>
            <a:endParaRPr lang="cs-CZ" altLang="en-US" noProof="1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 dirty="0"/>
              <a:t>Interface design in C++</a:t>
            </a:r>
          </a:p>
          <a:p>
            <a:pPr lvl="1"/>
            <a:r>
              <a:rPr lang="en-US" altLang="en-US" dirty="0"/>
              <a:t>Influenced by t</a:t>
            </a:r>
            <a:r>
              <a:rPr lang="cs-CZ" altLang="en-US" dirty="0"/>
              <a:t>he life</a:t>
            </a:r>
            <a:r>
              <a:rPr lang="en-US" altLang="en-US" dirty="0"/>
              <a:t>-</a:t>
            </a:r>
            <a:r>
              <a:rPr lang="cs-CZ" altLang="en-US" dirty="0"/>
              <a:t>time </a:t>
            </a:r>
            <a:r>
              <a:rPr lang="en-US" altLang="en-US" dirty="0"/>
              <a:t>considerations for returned values</a:t>
            </a:r>
            <a:endParaRPr lang="cs-CZ" altLang="en-US" noProof="1"/>
          </a:p>
          <a:p>
            <a:pPr lvl="2"/>
            <a:r>
              <a:rPr lang="en-US" altLang="en-US" dirty="0"/>
              <a:t>The object must survive the return from the function if returned by reference</a:t>
            </a:r>
          </a:p>
          <a:p>
            <a:pPr lvl="1"/>
            <a:r>
              <a:rPr lang="en-US" altLang="en-US" dirty="0"/>
              <a:t>Returning by value may be slow and exception-unsafe</a:t>
            </a:r>
          </a:p>
          <a:p>
            <a:pPr lvl="2"/>
            <a:r>
              <a:rPr lang="en-US" altLang="en-US" dirty="0"/>
              <a:t>Remedied by C++11/14/17 but still of some concern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class vector {</a:t>
            </a:r>
          </a:p>
          <a:p>
            <a:pPr lvl="4"/>
            <a:r>
              <a:rPr lang="en-US" altLang="en-US" dirty="0"/>
              <a:t>public:</a:t>
            </a:r>
          </a:p>
          <a:p>
            <a:pPr lvl="2"/>
            <a:r>
              <a:rPr lang="en-US" altLang="en-US" dirty="0"/>
              <a:t>back() returns the last element which will remain on the stack</a:t>
            </a:r>
          </a:p>
          <a:p>
            <a:pPr lvl="3"/>
            <a:r>
              <a:rPr lang="en-US" altLang="en-US" dirty="0"/>
              <a:t>it may allow modification of the element</a:t>
            </a:r>
          </a:p>
          <a:p>
            <a:pPr lvl="4"/>
            <a:r>
              <a:rPr lang="en-US" altLang="en-US" dirty="0"/>
              <a:t>  T &amp; back();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>
                <a:solidFill>
                  <a:schemeClr val="accent1"/>
                </a:solidFill>
              </a:rPr>
              <a:t>const</a:t>
            </a:r>
            <a:r>
              <a:rPr lang="en-US" altLang="en-US" dirty="0"/>
              <a:t> T &amp; back() </a:t>
            </a:r>
            <a:r>
              <a:rPr lang="en-US" altLang="en-US" dirty="0" err="1">
                <a:solidFill>
                  <a:schemeClr val="accent1"/>
                </a:solidFill>
              </a:rPr>
              <a:t>const</a:t>
            </a:r>
            <a:r>
              <a:rPr lang="en-US" altLang="en-US" dirty="0"/>
              <a:t>;</a:t>
            </a:r>
          </a:p>
          <a:p>
            <a:pPr lvl="2"/>
            <a:r>
              <a:rPr lang="en-US" altLang="en-US" dirty="0" err="1"/>
              <a:t>pop_back</a:t>
            </a:r>
            <a:r>
              <a:rPr lang="en-US" altLang="en-US" dirty="0"/>
              <a:t>() removes the last element from the stack</a:t>
            </a:r>
          </a:p>
          <a:p>
            <a:pPr lvl="3"/>
            <a:r>
              <a:rPr lang="en-US" altLang="en-US" dirty="0"/>
              <a:t>if it had to return the removed value, it would have to return by value!</a:t>
            </a:r>
          </a:p>
          <a:p>
            <a:pPr lvl="3"/>
            <a:r>
              <a:rPr lang="cs-CZ" altLang="en-US" dirty="0"/>
              <a:t>before C++11</a:t>
            </a:r>
            <a:r>
              <a:rPr lang="en-US" altLang="en-US" dirty="0"/>
              <a:t>: returning by value was</a:t>
            </a:r>
            <a:r>
              <a:rPr lang="cs-CZ" altLang="en-US" dirty="0"/>
              <a:t> </a:t>
            </a:r>
            <a:r>
              <a:rPr lang="en-US" altLang="en-US" dirty="0"/>
              <a:t>slow and exception-unsafe</a:t>
            </a:r>
          </a:p>
          <a:p>
            <a:pPr lvl="4"/>
            <a:r>
              <a:rPr lang="en-US" altLang="en-US" strike="dblStrike" dirty="0"/>
              <a:t>  T </a:t>
            </a:r>
            <a:r>
              <a:rPr lang="en-US" altLang="en-US" strike="dblStrike" dirty="0" err="1"/>
              <a:t>pop_back</a:t>
            </a:r>
            <a:r>
              <a:rPr lang="en-US" altLang="en-US" strike="dblStrike" dirty="0"/>
              <a:t>();</a:t>
            </a:r>
            <a:r>
              <a:rPr lang="cs-CZ" altLang="en-US" strike="dblStrike" dirty="0"/>
              <a:t>	// NO SUCH FUNCTION IN std::vector</a:t>
            </a:r>
            <a:endParaRPr lang="en-US" altLang="en-US" strike="dblStrike" dirty="0"/>
          </a:p>
          <a:p>
            <a:pPr lvl="3"/>
            <a:r>
              <a:rPr lang="en-US" altLang="en-US" dirty="0"/>
              <a:t>therefore, in standard library, the </a:t>
            </a:r>
            <a:r>
              <a:rPr lang="en-US" altLang="en-US" dirty="0" err="1"/>
              <a:t>pop_back</a:t>
            </a:r>
            <a:r>
              <a:rPr lang="en-US" altLang="en-US" dirty="0"/>
              <a:t>() function returns nothing</a:t>
            </a:r>
          </a:p>
          <a:p>
            <a:pPr lvl="4"/>
            <a:r>
              <a:rPr lang="en-US" altLang="en-US" dirty="0"/>
              <a:t>  void </a:t>
            </a:r>
            <a:r>
              <a:rPr lang="en-US" altLang="en-US" dirty="0" err="1"/>
              <a:t>pop_back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// ...</a:t>
            </a:r>
          </a:p>
          <a:p>
            <a:pPr lvl="4"/>
            <a:r>
              <a:rPr lang="en-US" altLang="en-US" dirty="0"/>
              <a:t>};</a:t>
            </a:r>
          </a:p>
          <a:p>
            <a:pPr lvl="1"/>
            <a:r>
              <a:rPr lang="en-US" altLang="en-US" dirty="0"/>
              <a:t>For math-inspired interfaces like operator+, returning by value is necessary</a:t>
            </a:r>
          </a:p>
          <a:p>
            <a:pPr lvl="2"/>
            <a:r>
              <a:rPr lang="en-US" altLang="en-US" dirty="0"/>
              <a:t>Such functions return newly calculated values – no chance to return by reference</a:t>
            </a:r>
          </a:p>
        </p:txBody>
      </p:sp>
    </p:spTree>
    <p:extLst>
      <p:ext uri="{BB962C8B-B14F-4D97-AF65-F5344CB8AC3E}">
        <p14:creationId xmlns:p14="http://schemas.microsoft.com/office/powerpoint/2010/main" val="51326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by value</a:t>
            </a:r>
          </a:p>
        </p:txBody>
      </p:sp>
    </p:spTree>
    <p:extLst>
      <p:ext uri="{BB962C8B-B14F-4D97-AF65-F5344CB8AC3E}">
        <p14:creationId xmlns:p14="http://schemas.microsoft.com/office/powerpoint/2010/main" val="1337478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function implementations returning by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2"/>
            <a:endParaRPr lang="en-US" dirty="0"/>
          </a:p>
          <a:p>
            <a:pPr lvl="2"/>
            <a:r>
              <a:rPr lang="en-US" dirty="0"/>
              <a:t>Returning a newly constructed value</a:t>
            </a:r>
          </a:p>
          <a:p>
            <a:pPr lvl="3"/>
            <a:r>
              <a:rPr lang="en-US" dirty="0"/>
              <a:t>With a local variable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b="0" dirty="0" err="1"/>
              <a:t>concat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b)</a:t>
            </a:r>
          </a:p>
          <a:p>
            <a:pPr lvl="4"/>
            <a:r>
              <a:rPr lang="en-US" b="0" dirty="0"/>
              <a:t>{ auto </a:t>
            </a:r>
            <a:r>
              <a:rPr lang="en-US" b="0" dirty="0" err="1"/>
              <a:t>tmp</a:t>
            </a:r>
            <a:r>
              <a:rPr lang="en-US" b="0" dirty="0"/>
              <a:t> = a; </a:t>
            </a:r>
            <a:r>
              <a:rPr lang="en-US" b="0" dirty="0" err="1"/>
              <a:t>tmp.append</a:t>
            </a:r>
            <a:r>
              <a:rPr lang="en-US" b="0" dirty="0"/>
              <a:t>( b); return </a:t>
            </a:r>
            <a:r>
              <a:rPr lang="en-US" b="0" dirty="0" err="1"/>
              <a:t>tmp</a:t>
            </a:r>
            <a:r>
              <a:rPr lang="en-US" b="0" dirty="0"/>
              <a:t>; }</a:t>
            </a:r>
          </a:p>
          <a:p>
            <a:pPr lvl="4"/>
            <a:endParaRPr lang="en-US" b="0" dirty="0"/>
          </a:p>
          <a:p>
            <a:pPr lvl="3"/>
            <a:r>
              <a:rPr lang="en-US" dirty="0"/>
              <a:t>With an anonymous temporary</a:t>
            </a:r>
          </a:p>
          <a:p>
            <a:pPr lvl="4"/>
            <a:r>
              <a:rPr lang="en-US" dirty="0"/>
              <a:t>Complex </a:t>
            </a:r>
            <a:r>
              <a:rPr lang="en-US" b="0" dirty="0"/>
              <a:t>add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Complex &amp; a, </a:t>
            </a:r>
            <a:r>
              <a:rPr lang="en-US" dirty="0" err="1"/>
              <a:t>const</a:t>
            </a:r>
            <a:r>
              <a:rPr lang="en-US" dirty="0"/>
              <a:t> Complex &amp; b)</a:t>
            </a:r>
          </a:p>
          <a:p>
            <a:pPr lvl="4"/>
            <a:r>
              <a:rPr lang="en-US" dirty="0"/>
              <a:t>{ </a:t>
            </a:r>
            <a:r>
              <a:rPr lang="en-US" b="0" dirty="0"/>
              <a:t>return</a:t>
            </a:r>
            <a:r>
              <a:rPr lang="en-US" dirty="0"/>
              <a:t> Complex( </a:t>
            </a:r>
            <a:r>
              <a:rPr lang="en-US" b="0" dirty="0"/>
              <a:t>a.re + b.re, a.im + b.im</a:t>
            </a:r>
            <a:r>
              <a:rPr lang="en-US" dirty="0"/>
              <a:t>); }</a:t>
            </a:r>
          </a:p>
          <a:p>
            <a:pPr lvl="4"/>
            <a:endParaRPr lang="en-US" dirty="0"/>
          </a:p>
          <a:p>
            <a:pPr lvl="3"/>
            <a:r>
              <a:rPr lang="en-US" dirty="0"/>
              <a:t>Sometimes, a simplified syntax may be used</a:t>
            </a:r>
            <a:endParaRPr lang="cs-CZ" dirty="0"/>
          </a:p>
          <a:p>
            <a:pPr lvl="4"/>
            <a:r>
              <a:rPr lang="en-US" dirty="0"/>
              <a:t>Complex add( </a:t>
            </a:r>
            <a:r>
              <a:rPr lang="en-US" dirty="0" err="1"/>
              <a:t>const</a:t>
            </a:r>
            <a:r>
              <a:rPr lang="en-US" dirty="0"/>
              <a:t> Complex &amp; a, </a:t>
            </a:r>
            <a:r>
              <a:rPr lang="en-US" dirty="0" err="1"/>
              <a:t>const</a:t>
            </a:r>
            <a:r>
              <a:rPr lang="en-US" dirty="0"/>
              <a:t> Complex &amp; b)</a:t>
            </a:r>
          </a:p>
          <a:p>
            <a:pPr lvl="4"/>
            <a:r>
              <a:rPr lang="en-US" dirty="0"/>
              <a:t>{ </a:t>
            </a:r>
            <a:r>
              <a:rPr lang="en-US" b="0" dirty="0"/>
              <a:t>return</a:t>
            </a:r>
            <a:r>
              <a:rPr lang="en-US" dirty="0"/>
              <a:t> { </a:t>
            </a:r>
            <a:r>
              <a:rPr lang="en-US" b="0" dirty="0"/>
              <a:t>a.re + b.re, a.im + b.im</a:t>
            </a:r>
            <a:r>
              <a:rPr lang="en-US" dirty="0"/>
              <a:t>}; }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734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compilers translate returning by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Returning</a:t>
            </a:r>
            <a:r>
              <a:rPr lang="cs-CZ" dirty="0"/>
              <a:t> </a:t>
            </a:r>
            <a:r>
              <a:rPr lang="en-US" dirty="0"/>
              <a:t>structures/classes</a:t>
            </a:r>
            <a:r>
              <a:rPr lang="cs-CZ" dirty="0"/>
              <a:t> </a:t>
            </a:r>
            <a:r>
              <a:rPr lang="en-US" dirty="0"/>
              <a:t>by value - example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b)</a:t>
            </a:r>
          </a:p>
          <a:p>
            <a:pPr lvl="4"/>
            <a:r>
              <a:rPr lang="en-US" b="0" dirty="0"/>
              <a:t>{ auto </a:t>
            </a:r>
            <a:r>
              <a:rPr lang="en-US" dirty="0" err="1"/>
              <a:t>tmp</a:t>
            </a:r>
            <a:r>
              <a:rPr lang="en-US" b="0" dirty="0"/>
              <a:t> = a; </a:t>
            </a:r>
            <a:r>
              <a:rPr lang="en-US" dirty="0" err="1">
                <a:solidFill>
                  <a:schemeClr val="accent2"/>
                </a:solidFill>
              </a:rPr>
              <a:t>tmp.append</a:t>
            </a:r>
            <a:r>
              <a:rPr lang="en-US" dirty="0">
                <a:solidFill>
                  <a:schemeClr val="accent2"/>
                </a:solidFill>
              </a:rPr>
              <a:t>( b); </a:t>
            </a:r>
            <a:r>
              <a:rPr lang="en-US" b="0" dirty="0"/>
              <a:t>return </a:t>
            </a:r>
            <a:r>
              <a:rPr lang="en-US" dirty="0" err="1"/>
              <a:t>tmp</a:t>
            </a:r>
            <a:r>
              <a:rPr lang="en-US" b="0" dirty="0"/>
              <a:t>;</a:t>
            </a:r>
            <a:r>
              <a:rPr lang="cs-CZ" b="0" dirty="0"/>
              <a:t> </a:t>
            </a:r>
            <a:r>
              <a:rPr lang="en-US" b="0" dirty="0"/>
              <a:t>}</a:t>
            </a:r>
            <a:endParaRPr lang="cs-CZ" b="0" dirty="0"/>
          </a:p>
          <a:p>
            <a:pPr lvl="3"/>
            <a:r>
              <a:rPr lang="en-US" dirty="0"/>
              <a:t>Called from an initialization:</a:t>
            </a:r>
            <a:endParaRPr lang="cs-CZ" b="0" dirty="0"/>
          </a:p>
          <a:p>
            <a:pPr lvl="4"/>
            <a:r>
              <a:rPr lang="cs-CZ" b="0" dirty="0"/>
              <a:t>void f</a:t>
            </a:r>
            <a:r>
              <a:rPr lang="en-US" b="0" dirty="0"/>
              <a:t>() { </a:t>
            </a:r>
            <a:r>
              <a:rPr lang="en-US" b="0" dirty="0" err="1"/>
              <a:t>std</a:t>
            </a:r>
            <a:r>
              <a:rPr lang="en-US" b="0" dirty="0"/>
              <a:t>::string x =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y, z); use(x); }</a:t>
            </a:r>
            <a:endParaRPr lang="cs-CZ" b="0" dirty="0"/>
          </a:p>
          <a:p>
            <a:pPr lvl="3"/>
            <a:r>
              <a:rPr lang="en-US" dirty="0"/>
              <a:t>Called from an assignment statement:</a:t>
            </a:r>
            <a:endParaRPr lang="cs-CZ" dirty="0"/>
          </a:p>
          <a:p>
            <a:pPr lvl="4"/>
            <a:r>
              <a:rPr lang="cs-CZ" b="0" dirty="0"/>
              <a:t>void g</a:t>
            </a:r>
            <a:r>
              <a:rPr lang="en-US" b="0" dirty="0"/>
              <a:t>() { </a:t>
            </a:r>
            <a:r>
              <a:rPr lang="en-US" b="0" dirty="0" err="1"/>
              <a:t>std</a:t>
            </a:r>
            <a:r>
              <a:rPr lang="en-US" b="0" dirty="0"/>
              <a:t>::string x;</a:t>
            </a:r>
            <a:r>
              <a:rPr lang="cs-CZ" b="0" dirty="0"/>
              <a:t> x</a:t>
            </a:r>
            <a:r>
              <a:rPr lang="en-US" b="0" dirty="0"/>
              <a:t> =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y, z); use(x); }</a:t>
            </a:r>
            <a:endParaRPr lang="cs-CZ" b="0" dirty="0"/>
          </a:p>
          <a:p>
            <a:pPr lvl="2"/>
            <a:endParaRPr lang="en-US" dirty="0"/>
          </a:p>
          <a:p>
            <a:pPr lvl="1"/>
            <a:r>
              <a:rPr lang="en-US" dirty="0"/>
              <a:t>Translation before</a:t>
            </a:r>
            <a:r>
              <a:rPr lang="cs-CZ" dirty="0"/>
              <a:t> C++11 </a:t>
            </a:r>
            <a:r>
              <a:rPr lang="en-US" dirty="0"/>
              <a:t>and without </a:t>
            </a:r>
            <a:r>
              <a:rPr lang="cs-CZ" i="1" dirty="0"/>
              <a:t>copy-elision</a:t>
            </a:r>
            <a:endParaRPr lang="en-US" i="1" dirty="0"/>
          </a:p>
          <a:p>
            <a:pPr lvl="3"/>
            <a:r>
              <a:rPr lang="en-US" dirty="0"/>
              <a:t>Explained using a hypothetical</a:t>
            </a:r>
            <a:r>
              <a:rPr lang="cs-CZ" dirty="0"/>
              <a:t> </a:t>
            </a:r>
            <a:r>
              <a:rPr lang="en-US" dirty="0"/>
              <a:t>“</a:t>
            </a:r>
            <a:r>
              <a:rPr lang="cs-CZ" dirty="0"/>
              <a:t>C</a:t>
            </a:r>
            <a:r>
              <a:rPr lang="en-US" dirty="0"/>
              <a:t> language with member functions”:</a:t>
            </a:r>
          </a:p>
          <a:p>
            <a:pPr lvl="4"/>
            <a:r>
              <a:rPr lang="cs-CZ" b="0" dirty="0"/>
              <a:t>void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::string</a:t>
            </a:r>
            <a:r>
              <a:rPr lang="cs-CZ" b="0" dirty="0"/>
              <a:t> </a:t>
            </a:r>
            <a:r>
              <a:rPr lang="en-US" b="0" dirty="0"/>
              <a:t>* </a:t>
            </a:r>
            <a:r>
              <a:rPr lang="en-US" b="0" dirty="0">
                <a:solidFill>
                  <a:schemeClr val="accent1"/>
                </a:solidFill>
              </a:rPr>
              <a:t>r</a:t>
            </a:r>
            <a:r>
              <a:rPr lang="en-US" b="0" dirty="0"/>
              <a:t>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a,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b)</a:t>
            </a:r>
          </a:p>
          <a:p>
            <a:pPr lvl="4"/>
            <a:r>
              <a:rPr lang="en-US" b="0" dirty="0"/>
              <a:t>{ </a:t>
            </a:r>
            <a:r>
              <a:rPr lang="en-US" b="0" dirty="0" err="1"/>
              <a:t>std</a:t>
            </a:r>
            <a:r>
              <a:rPr lang="en-US" b="0" dirty="0"/>
              <a:t>::string </a:t>
            </a:r>
            <a:r>
              <a:rPr lang="en-US" b="0" dirty="0" err="1"/>
              <a:t>tmp</a:t>
            </a:r>
            <a:r>
              <a:rPr lang="en-US" b="0" dirty="0"/>
              <a:t>; </a:t>
            </a:r>
            <a:r>
              <a:rPr lang="en-US" b="0" dirty="0" err="1"/>
              <a:t>tmp.copy_ctor</a:t>
            </a:r>
            <a:r>
              <a:rPr lang="en-US" b="0" dirty="0"/>
              <a:t>(a); </a:t>
            </a:r>
            <a:r>
              <a:rPr lang="en-US" dirty="0" err="1">
                <a:solidFill>
                  <a:schemeClr val="accent2"/>
                </a:solidFill>
              </a:rPr>
              <a:t>tmp.append</a:t>
            </a:r>
            <a:r>
              <a:rPr lang="en-US" dirty="0">
                <a:solidFill>
                  <a:schemeClr val="accent2"/>
                </a:solidFill>
              </a:rPr>
              <a:t>(b);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br>
              <a:rPr lang="cs-CZ" dirty="0">
                <a:solidFill>
                  <a:schemeClr val="accent2"/>
                </a:solidFill>
              </a:rPr>
            </a:br>
            <a:r>
              <a:rPr lang="cs-CZ" dirty="0">
                <a:solidFill>
                  <a:schemeClr val="accent2"/>
                </a:solidFill>
              </a:rPr>
              <a:t>  </a:t>
            </a:r>
            <a:r>
              <a:rPr lang="en-US" dirty="0">
                <a:solidFill>
                  <a:schemeClr val="accent1"/>
                </a:solidFill>
              </a:rPr>
              <a:t>r-&gt;</a:t>
            </a:r>
            <a:r>
              <a:rPr lang="en-US" dirty="0" err="1">
                <a:solidFill>
                  <a:schemeClr val="accent1"/>
                </a:solidFill>
              </a:rPr>
              <a:t>copy_ctor</a:t>
            </a:r>
            <a:r>
              <a:rPr lang="en-US" dirty="0">
                <a:solidFill>
                  <a:schemeClr val="accent1"/>
                </a:solidFill>
              </a:rPr>
              <a:t>(&amp;</a:t>
            </a:r>
            <a:r>
              <a:rPr lang="en-US" dirty="0" err="1">
                <a:solidFill>
                  <a:schemeClr val="accent1"/>
                </a:solidFill>
              </a:rPr>
              <a:t>tmp</a:t>
            </a:r>
            <a:r>
              <a:rPr lang="en-US" dirty="0">
                <a:solidFill>
                  <a:schemeClr val="accent1"/>
                </a:solidFill>
              </a:rPr>
              <a:t>); </a:t>
            </a:r>
            <a:r>
              <a:rPr lang="en-US" dirty="0" err="1"/>
              <a:t>tmp.dtor</a:t>
            </a:r>
            <a:r>
              <a:rPr lang="en-US" dirty="0"/>
              <a:t>(); </a:t>
            </a:r>
            <a:r>
              <a:rPr lang="en-US" b="0" dirty="0"/>
              <a:t>}</a:t>
            </a:r>
          </a:p>
          <a:p>
            <a:pPr lvl="3"/>
            <a:r>
              <a:rPr lang="en-US" dirty="0"/>
              <a:t>The compiler assumes that the function called invokes the construction of the object </a:t>
            </a:r>
            <a:r>
              <a:rPr lang="cs-CZ" dirty="0">
                <a:solidFill>
                  <a:schemeClr val="accent1"/>
                </a:solidFill>
              </a:rPr>
              <a:t>*r</a:t>
            </a:r>
            <a:r>
              <a:rPr lang="en-US" dirty="0"/>
              <a:t>:</a:t>
            </a:r>
            <a:endParaRPr lang="en-US" b="0" dirty="0"/>
          </a:p>
          <a:p>
            <a:pPr lvl="4"/>
            <a:r>
              <a:rPr lang="cs-CZ" b="0" dirty="0"/>
              <a:t>void f</a:t>
            </a:r>
            <a:r>
              <a:rPr lang="en-US" b="0" dirty="0"/>
              <a:t>() { </a:t>
            </a:r>
            <a:r>
              <a:rPr lang="en-US" b="0" dirty="0" err="1"/>
              <a:t>std</a:t>
            </a:r>
            <a:r>
              <a:rPr lang="en-US" b="0" dirty="0"/>
              <a:t>::string 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b="0" dirty="0"/>
              <a:t>;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</a:t>
            </a:r>
            <a:r>
              <a:rPr lang="en-US" b="0" dirty="0">
                <a:solidFill>
                  <a:schemeClr val="accent1"/>
                </a:solidFill>
              </a:rPr>
              <a:t>&amp;</a:t>
            </a:r>
            <a:r>
              <a:rPr lang="en-US" b="0" dirty="0" err="1">
                <a:solidFill>
                  <a:schemeClr val="accent1"/>
                </a:solidFill>
              </a:rPr>
              <a:t>x</a:t>
            </a:r>
            <a:r>
              <a:rPr lang="en-US" b="0" dirty="0" err="1"/>
              <a:t>,&amp;y,&amp;z</a:t>
            </a:r>
            <a:r>
              <a:rPr lang="en-US" b="0" dirty="0"/>
              <a:t>); use(</a:t>
            </a:r>
            <a:r>
              <a:rPr lang="en-US" b="0" dirty="0">
                <a:solidFill>
                  <a:schemeClr val="accent1"/>
                </a:solidFill>
              </a:rPr>
              <a:t>&amp;x</a:t>
            </a:r>
            <a:r>
              <a:rPr lang="en-US" b="0" dirty="0"/>
              <a:t>); </a:t>
            </a:r>
            <a:r>
              <a:rPr lang="en-US" dirty="0" err="1">
                <a:solidFill>
                  <a:schemeClr val="accent1"/>
                </a:solidFill>
              </a:rPr>
              <a:t>x.dtor</a:t>
            </a:r>
            <a:r>
              <a:rPr lang="en-US" dirty="0">
                <a:solidFill>
                  <a:schemeClr val="accent1"/>
                </a:solidFill>
              </a:rPr>
              <a:t>(); </a:t>
            </a:r>
            <a:r>
              <a:rPr lang="en-US" b="0" dirty="0"/>
              <a:t>}</a:t>
            </a:r>
            <a:endParaRPr lang="cs-CZ" b="0" dirty="0"/>
          </a:p>
          <a:p>
            <a:pPr lvl="4"/>
            <a:r>
              <a:rPr lang="cs-CZ" b="0" dirty="0"/>
              <a:t>void </a:t>
            </a:r>
            <a:r>
              <a:rPr lang="en-US" b="0" dirty="0"/>
              <a:t>g() { </a:t>
            </a:r>
            <a:r>
              <a:rPr lang="en-US" b="0" dirty="0" err="1"/>
              <a:t>std</a:t>
            </a:r>
            <a:r>
              <a:rPr lang="en-US" b="0" dirty="0"/>
              <a:t>::string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 err="1"/>
              <a:t>,</a:t>
            </a:r>
            <a:r>
              <a:rPr lang="en-US" dirty="0" err="1">
                <a:solidFill>
                  <a:schemeClr val="accent1"/>
                </a:solidFill>
              </a:rPr>
              <a:t>t</a:t>
            </a:r>
            <a:r>
              <a:rPr lang="en-US" b="0" dirty="0"/>
              <a:t>; </a:t>
            </a:r>
            <a:r>
              <a:rPr lang="en-US" dirty="0" err="1">
                <a:solidFill>
                  <a:schemeClr val="tx1"/>
                </a:solidFill>
              </a:rPr>
              <a:t>x.ctor</a:t>
            </a:r>
            <a:r>
              <a:rPr lang="en-US" dirty="0">
                <a:solidFill>
                  <a:schemeClr val="tx1"/>
                </a:solidFill>
              </a:rPr>
              <a:t>()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cs-CZ" b="0" dirty="0">
                <a:solidFill>
                  <a:schemeClr val="accent6"/>
                </a:solidFill>
              </a:rPr>
              <a:t> 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</a:t>
            </a:r>
            <a:r>
              <a:rPr lang="en-US" b="0" dirty="0">
                <a:solidFill>
                  <a:schemeClr val="accent1"/>
                </a:solidFill>
              </a:rPr>
              <a:t>&amp;</a:t>
            </a:r>
            <a:r>
              <a:rPr lang="en-US" b="0" dirty="0" err="1">
                <a:solidFill>
                  <a:schemeClr val="accent1"/>
                </a:solidFill>
              </a:rPr>
              <a:t>t</a:t>
            </a:r>
            <a:r>
              <a:rPr lang="en-US" b="0" dirty="0" err="1"/>
              <a:t>,&amp;y,&amp;z</a:t>
            </a:r>
            <a:r>
              <a:rPr lang="en-US" b="0" dirty="0"/>
              <a:t>); </a:t>
            </a:r>
            <a:r>
              <a:rPr lang="en-US" dirty="0">
                <a:solidFill>
                  <a:schemeClr val="tx1"/>
                </a:solidFill>
              </a:rPr>
              <a:t>x.</a:t>
            </a:r>
            <a:r>
              <a:rPr lang="cs-CZ" dirty="0">
                <a:solidFill>
                  <a:schemeClr val="tx1"/>
                </a:solidFill>
              </a:rPr>
              <a:t>copy</a:t>
            </a:r>
            <a:r>
              <a:rPr lang="en-US" dirty="0">
                <a:solidFill>
                  <a:schemeClr val="tx1"/>
                </a:solidFill>
              </a:rPr>
              <a:t>_</a:t>
            </a:r>
            <a:r>
              <a:rPr lang="en-US" dirty="0" err="1">
                <a:solidFill>
                  <a:schemeClr val="tx1"/>
                </a:solidFill>
              </a:rPr>
              <a:t>asgn</a:t>
            </a:r>
            <a:r>
              <a:rPr lang="en-US" dirty="0">
                <a:solidFill>
                  <a:schemeClr val="accent3"/>
                </a:solidFill>
              </a:rPr>
              <a:t>(</a:t>
            </a:r>
            <a:r>
              <a:rPr lang="en-US" dirty="0">
                <a:solidFill>
                  <a:schemeClr val="accent1"/>
                </a:solidFill>
              </a:rPr>
              <a:t>&amp;t</a:t>
            </a:r>
            <a:r>
              <a:rPr lang="en-US" dirty="0">
                <a:solidFill>
                  <a:schemeClr val="accent3"/>
                </a:solidFill>
              </a:rPr>
              <a:t>);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r>
              <a:rPr lang="cs-CZ" dirty="0">
                <a:solidFill>
                  <a:schemeClr val="accent1"/>
                </a:solidFill>
              </a:rPr>
              <a:t>t.dtor</a:t>
            </a:r>
            <a:r>
              <a:rPr lang="en-US" dirty="0">
                <a:solidFill>
                  <a:schemeClr val="accent1"/>
                </a:solidFill>
              </a:rPr>
              <a:t>(); 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cs-CZ" b="0" dirty="0">
                <a:solidFill>
                  <a:schemeClr val="accent1"/>
                </a:solidFill>
              </a:rPr>
              <a:t>  </a:t>
            </a:r>
            <a:r>
              <a:rPr lang="en-US" b="0" dirty="0"/>
              <a:t>use(</a:t>
            </a:r>
            <a:r>
              <a:rPr lang="en-US" b="0" dirty="0">
                <a:solidFill>
                  <a:schemeClr val="tx1"/>
                </a:solidFill>
              </a:rPr>
              <a:t>&amp;x</a:t>
            </a:r>
            <a:r>
              <a:rPr lang="en-US" b="0" dirty="0"/>
              <a:t>); </a:t>
            </a:r>
            <a:r>
              <a:rPr lang="en-US" dirty="0" err="1">
                <a:solidFill>
                  <a:schemeClr val="tx1"/>
                </a:solidFill>
              </a:rPr>
              <a:t>x.dtor</a:t>
            </a:r>
            <a:r>
              <a:rPr lang="en-US" dirty="0">
                <a:solidFill>
                  <a:schemeClr val="tx1"/>
                </a:solidFill>
              </a:rPr>
              <a:t>();</a:t>
            </a:r>
            <a:r>
              <a:rPr lang="en-US" b="0" dirty="0"/>
              <a:t>}</a:t>
            </a:r>
          </a:p>
          <a:p>
            <a:pPr lvl="3"/>
            <a:r>
              <a:rPr lang="en-US" dirty="0"/>
              <a:t>In assignment, the temporary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t</a:t>
            </a:r>
            <a:r>
              <a:rPr lang="cs-CZ" dirty="0"/>
              <a:t> </a:t>
            </a:r>
            <a:r>
              <a:rPr lang="en-US" dirty="0"/>
              <a:t>is required</a:t>
            </a:r>
            <a:r>
              <a:rPr lang="cs-CZ" dirty="0"/>
              <a:t>, </a:t>
            </a:r>
            <a:r>
              <a:rPr lang="en-US" dirty="0"/>
              <a:t>because</a:t>
            </a:r>
            <a:r>
              <a:rPr lang="cs-CZ" dirty="0"/>
              <a:t> x </a:t>
            </a:r>
            <a:r>
              <a:rPr lang="en-US" dirty="0"/>
              <a:t>was already initialized</a:t>
            </a:r>
            <a:endParaRPr lang="cs-CZ" dirty="0"/>
          </a:p>
          <a:p>
            <a:pPr lvl="3"/>
            <a:r>
              <a:rPr lang="cs-CZ" dirty="0"/>
              <a:t>ctor, cop</a:t>
            </a:r>
            <a:r>
              <a:rPr lang="en-US" dirty="0" err="1"/>
              <a:t>y_ctor</a:t>
            </a:r>
            <a:r>
              <a:rPr lang="en-US" dirty="0"/>
              <a:t>, </a:t>
            </a:r>
            <a:r>
              <a:rPr lang="en-US" dirty="0" err="1"/>
              <a:t>copy_asgn</a:t>
            </a:r>
            <a:r>
              <a:rPr lang="en-US" dirty="0"/>
              <a:t> a </a:t>
            </a:r>
            <a:r>
              <a:rPr lang="en-US" dirty="0" err="1"/>
              <a:t>dtor</a:t>
            </a:r>
            <a:r>
              <a:rPr lang="en-US" dirty="0"/>
              <a:t> are translated versions of these</a:t>
            </a:r>
            <a:r>
              <a:rPr lang="cs-CZ" dirty="0"/>
              <a:t> C++ </a:t>
            </a:r>
            <a:r>
              <a:rPr lang="en-US" dirty="0"/>
              <a:t>member functions</a:t>
            </a:r>
            <a:r>
              <a:rPr lang="cs-CZ" dirty="0"/>
              <a:t>:</a:t>
            </a:r>
          </a:p>
          <a:p>
            <a:pPr lvl="4"/>
            <a:r>
              <a:rPr lang="cs-CZ" dirty="0"/>
              <a:t>string</a:t>
            </a:r>
            <a:r>
              <a:rPr lang="en-US" dirty="0"/>
              <a:t>();</a:t>
            </a:r>
            <a:r>
              <a:rPr lang="cs-CZ" dirty="0"/>
              <a:t> </a:t>
            </a:r>
            <a:r>
              <a:rPr lang="en-US" dirty="0"/>
              <a:t>									</a:t>
            </a:r>
            <a:r>
              <a:rPr lang="cs-CZ" dirty="0"/>
              <a:t>//</a:t>
            </a:r>
            <a:r>
              <a:rPr lang="en-US" dirty="0"/>
              <a:t> default-constructor</a:t>
            </a:r>
            <a:endParaRPr lang="cs-CZ" dirty="0"/>
          </a:p>
          <a:p>
            <a:pPr lvl="4"/>
            <a:r>
              <a:rPr lang="cs-CZ" dirty="0"/>
              <a:t>string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string &amp;); 					// copy-constructor</a:t>
            </a:r>
          </a:p>
          <a:p>
            <a:pPr lvl="4"/>
            <a:r>
              <a:rPr lang="en-US" dirty="0"/>
              <a:t>string &amp; operator=(</a:t>
            </a:r>
            <a:r>
              <a:rPr lang="en-US" dirty="0" err="1"/>
              <a:t>const</a:t>
            </a:r>
            <a:r>
              <a:rPr lang="en-US" dirty="0"/>
              <a:t> string &amp;); 	// copy-assignment</a:t>
            </a:r>
          </a:p>
          <a:p>
            <a:pPr lvl="4"/>
            <a:r>
              <a:rPr lang="en-US" dirty="0"/>
              <a:t>~string(); 									// destructor</a:t>
            </a:r>
          </a:p>
          <a:p>
            <a:pPr lvl="3"/>
            <a:r>
              <a:rPr lang="en-US" dirty="0"/>
              <a:t>In many low-level classes like string, these member functions must be explicitly implemented</a:t>
            </a:r>
          </a:p>
          <a:p>
            <a:pPr lvl="3"/>
            <a:r>
              <a:rPr lang="en-US" dirty="0"/>
              <a:t>In well-designed higher-level classes, the compiler can supply an applicable implementation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6281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compilers translate returning by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Returning</a:t>
            </a:r>
            <a:r>
              <a:rPr lang="cs-CZ" dirty="0"/>
              <a:t> </a:t>
            </a:r>
            <a:r>
              <a:rPr lang="en-US" dirty="0"/>
              <a:t>structures/classes</a:t>
            </a:r>
            <a:r>
              <a:rPr lang="cs-CZ" dirty="0"/>
              <a:t> </a:t>
            </a:r>
            <a:r>
              <a:rPr lang="en-US" dirty="0"/>
              <a:t>by value - example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b)</a:t>
            </a:r>
          </a:p>
          <a:p>
            <a:pPr lvl="4"/>
            <a:r>
              <a:rPr lang="en-US" b="0" dirty="0"/>
              <a:t>{ auto </a:t>
            </a:r>
            <a:r>
              <a:rPr lang="en-US" dirty="0" err="1"/>
              <a:t>tmp</a:t>
            </a:r>
            <a:r>
              <a:rPr lang="en-US" b="0" dirty="0"/>
              <a:t> = a; </a:t>
            </a:r>
            <a:r>
              <a:rPr lang="en-US" dirty="0" err="1">
                <a:solidFill>
                  <a:schemeClr val="accent2"/>
                </a:solidFill>
              </a:rPr>
              <a:t>tmp.append</a:t>
            </a:r>
            <a:r>
              <a:rPr lang="en-US" dirty="0">
                <a:solidFill>
                  <a:schemeClr val="accent2"/>
                </a:solidFill>
              </a:rPr>
              <a:t>( b); </a:t>
            </a:r>
            <a:r>
              <a:rPr lang="en-US" b="0" dirty="0"/>
              <a:t>return </a:t>
            </a:r>
            <a:r>
              <a:rPr lang="en-US" dirty="0" err="1"/>
              <a:t>tmp</a:t>
            </a:r>
            <a:r>
              <a:rPr lang="en-US" b="0" dirty="0"/>
              <a:t>;</a:t>
            </a:r>
            <a:r>
              <a:rPr lang="cs-CZ" b="0" dirty="0"/>
              <a:t> </a:t>
            </a:r>
            <a:r>
              <a:rPr lang="en-US" b="0" dirty="0"/>
              <a:t>}</a:t>
            </a:r>
            <a:endParaRPr lang="cs-CZ" b="0" dirty="0"/>
          </a:p>
          <a:p>
            <a:pPr lvl="3"/>
            <a:r>
              <a:rPr lang="en-US" dirty="0"/>
              <a:t>Called from an initialization:</a:t>
            </a:r>
            <a:endParaRPr lang="cs-CZ" dirty="0"/>
          </a:p>
          <a:p>
            <a:pPr lvl="4"/>
            <a:r>
              <a:rPr lang="cs-CZ" b="0" dirty="0"/>
              <a:t>void f</a:t>
            </a:r>
            <a:r>
              <a:rPr lang="en-US" b="0" dirty="0"/>
              <a:t>() { </a:t>
            </a:r>
            <a:r>
              <a:rPr lang="en-US" b="0" dirty="0" err="1"/>
              <a:t>std</a:t>
            </a:r>
            <a:r>
              <a:rPr lang="en-US" b="0" dirty="0"/>
              <a:t>::string x =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y, z); use(x); }</a:t>
            </a:r>
            <a:endParaRPr lang="cs-CZ" b="0" dirty="0"/>
          </a:p>
          <a:p>
            <a:pPr lvl="3"/>
            <a:r>
              <a:rPr lang="en-US" dirty="0"/>
              <a:t>Called from an assignment statement:</a:t>
            </a:r>
            <a:endParaRPr lang="cs-CZ" dirty="0"/>
          </a:p>
          <a:p>
            <a:pPr lvl="4"/>
            <a:r>
              <a:rPr lang="cs-CZ" b="0" dirty="0"/>
              <a:t>void g</a:t>
            </a:r>
            <a:r>
              <a:rPr lang="en-US" b="0" dirty="0"/>
              <a:t>() { </a:t>
            </a:r>
            <a:r>
              <a:rPr lang="en-US" b="0" dirty="0" err="1"/>
              <a:t>std</a:t>
            </a:r>
            <a:r>
              <a:rPr lang="en-US" b="0" dirty="0"/>
              <a:t>::string x;</a:t>
            </a:r>
            <a:r>
              <a:rPr lang="cs-CZ" b="0" dirty="0"/>
              <a:t> x</a:t>
            </a:r>
            <a:r>
              <a:rPr lang="en-US" b="0" dirty="0"/>
              <a:t> =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y, z); use(x); }</a:t>
            </a:r>
            <a:endParaRPr lang="cs-CZ" b="0" dirty="0"/>
          </a:p>
          <a:p>
            <a:pPr lvl="2"/>
            <a:endParaRPr lang="en-US" dirty="0"/>
          </a:p>
          <a:p>
            <a:pPr lvl="1"/>
            <a:r>
              <a:rPr lang="en-US" dirty="0"/>
              <a:t>Translation</a:t>
            </a:r>
            <a:r>
              <a:rPr lang="cs-CZ" dirty="0"/>
              <a:t> </a:t>
            </a:r>
            <a:r>
              <a:rPr lang="en-US" dirty="0"/>
              <a:t>in C++11 without</a:t>
            </a:r>
            <a:r>
              <a:rPr lang="cs-CZ" dirty="0"/>
              <a:t> </a:t>
            </a:r>
            <a:r>
              <a:rPr lang="cs-CZ" i="1" dirty="0"/>
              <a:t>copy</a:t>
            </a:r>
            <a:r>
              <a:rPr lang="en-US" i="1" dirty="0"/>
              <a:t>-</a:t>
            </a:r>
            <a:r>
              <a:rPr lang="cs-CZ" i="1" dirty="0"/>
              <a:t>elision</a:t>
            </a:r>
            <a:endParaRPr lang="en-US" dirty="0"/>
          </a:p>
          <a:p>
            <a:pPr lvl="3"/>
            <a:r>
              <a:rPr lang="en-US" dirty="0"/>
              <a:t>Explained using a hypothetical</a:t>
            </a:r>
            <a:r>
              <a:rPr lang="cs-CZ" dirty="0"/>
              <a:t> </a:t>
            </a:r>
            <a:r>
              <a:rPr lang="en-US" dirty="0"/>
              <a:t>“</a:t>
            </a:r>
            <a:r>
              <a:rPr lang="cs-CZ" dirty="0"/>
              <a:t>C</a:t>
            </a:r>
            <a:r>
              <a:rPr lang="en-US" dirty="0"/>
              <a:t> language with member functions”:</a:t>
            </a:r>
          </a:p>
          <a:p>
            <a:pPr lvl="4"/>
            <a:r>
              <a:rPr lang="cs-CZ" b="0" dirty="0"/>
              <a:t>void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::string</a:t>
            </a:r>
            <a:r>
              <a:rPr lang="cs-CZ" b="0" dirty="0"/>
              <a:t> </a:t>
            </a:r>
            <a:r>
              <a:rPr lang="en-US" b="0" dirty="0"/>
              <a:t>* r,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a,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b)</a:t>
            </a:r>
          </a:p>
          <a:p>
            <a:pPr lvl="4"/>
            <a:r>
              <a:rPr lang="en-US" b="0" dirty="0"/>
              <a:t>{ </a:t>
            </a:r>
            <a:r>
              <a:rPr lang="en-US" b="0" dirty="0" err="1"/>
              <a:t>std</a:t>
            </a:r>
            <a:r>
              <a:rPr lang="en-US" b="0" dirty="0"/>
              <a:t>::string </a:t>
            </a:r>
            <a:r>
              <a:rPr lang="en-US" b="0" dirty="0" err="1"/>
              <a:t>tmp</a:t>
            </a:r>
            <a:r>
              <a:rPr lang="en-US" b="0" dirty="0"/>
              <a:t>; </a:t>
            </a:r>
            <a:r>
              <a:rPr lang="en-US" b="0" dirty="0" err="1"/>
              <a:t>tmp.copy_ctor</a:t>
            </a:r>
            <a:r>
              <a:rPr lang="en-US" b="0" dirty="0"/>
              <a:t>(a); </a:t>
            </a:r>
            <a:r>
              <a:rPr lang="en-US" dirty="0" err="1">
                <a:solidFill>
                  <a:schemeClr val="accent2"/>
                </a:solidFill>
              </a:rPr>
              <a:t>tmp.append</a:t>
            </a:r>
            <a:r>
              <a:rPr lang="en-US" dirty="0">
                <a:solidFill>
                  <a:schemeClr val="accent2"/>
                </a:solidFill>
              </a:rPr>
              <a:t>(b);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br>
              <a:rPr lang="cs-CZ" dirty="0">
                <a:solidFill>
                  <a:schemeClr val="accent2"/>
                </a:solidFill>
              </a:rPr>
            </a:br>
            <a:r>
              <a:rPr lang="cs-CZ" dirty="0">
                <a:solidFill>
                  <a:schemeClr val="accent2"/>
                </a:solidFill>
              </a:rPr>
              <a:t>  </a:t>
            </a:r>
            <a:r>
              <a:rPr lang="en-US" dirty="0">
                <a:solidFill>
                  <a:schemeClr val="accent1"/>
                </a:solidFill>
              </a:rPr>
              <a:t>r-&gt;</a:t>
            </a:r>
            <a:r>
              <a:rPr lang="en-US" b="1" dirty="0" err="1">
                <a:solidFill>
                  <a:schemeClr val="accent1"/>
                </a:solidFill>
              </a:rPr>
              <a:t>move_ctor</a:t>
            </a:r>
            <a:r>
              <a:rPr lang="en-US" dirty="0">
                <a:solidFill>
                  <a:schemeClr val="accent1"/>
                </a:solidFill>
              </a:rPr>
              <a:t>(&amp;</a:t>
            </a:r>
            <a:r>
              <a:rPr lang="en-US" dirty="0" err="1">
                <a:solidFill>
                  <a:schemeClr val="accent1"/>
                </a:solidFill>
              </a:rPr>
              <a:t>tmp</a:t>
            </a:r>
            <a:r>
              <a:rPr lang="en-US" dirty="0">
                <a:solidFill>
                  <a:schemeClr val="accent1"/>
                </a:solidFill>
              </a:rPr>
              <a:t>); </a:t>
            </a:r>
            <a:r>
              <a:rPr lang="en-US" dirty="0" err="1">
                <a:solidFill>
                  <a:schemeClr val="accent1"/>
                </a:solidFill>
              </a:rPr>
              <a:t>tmp.dtor</a:t>
            </a:r>
            <a:r>
              <a:rPr lang="en-US" dirty="0">
                <a:solidFill>
                  <a:schemeClr val="accent1"/>
                </a:solidFill>
              </a:rPr>
              <a:t>(); </a:t>
            </a:r>
            <a:r>
              <a:rPr lang="en-US" b="0" dirty="0"/>
              <a:t>}</a:t>
            </a:r>
          </a:p>
          <a:p>
            <a:pPr lvl="3"/>
            <a:r>
              <a:rPr lang="en-US" dirty="0"/>
              <a:t>The compiler assumes that the function called invokes the construction of the object </a:t>
            </a:r>
            <a:r>
              <a:rPr lang="cs-CZ" dirty="0">
                <a:solidFill>
                  <a:schemeClr val="accent1"/>
                </a:solidFill>
              </a:rPr>
              <a:t>*r</a:t>
            </a:r>
            <a:r>
              <a:rPr lang="en-US" dirty="0"/>
              <a:t>:</a:t>
            </a:r>
          </a:p>
          <a:p>
            <a:pPr lvl="4"/>
            <a:r>
              <a:rPr lang="cs-CZ" b="0" dirty="0"/>
              <a:t>void f</a:t>
            </a:r>
            <a:r>
              <a:rPr lang="en-US" b="0" dirty="0"/>
              <a:t>()</a:t>
            </a:r>
            <a:r>
              <a:rPr lang="cs-CZ" b="0" dirty="0"/>
              <a:t> </a:t>
            </a:r>
            <a:r>
              <a:rPr lang="en-US" b="0" dirty="0"/>
              <a:t>{ </a:t>
            </a:r>
            <a:r>
              <a:rPr lang="en-US" b="0" dirty="0" err="1"/>
              <a:t>std</a:t>
            </a:r>
            <a:r>
              <a:rPr lang="en-US" b="0" dirty="0"/>
              <a:t>::string 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b="0" dirty="0"/>
              <a:t>;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</a:t>
            </a:r>
            <a:r>
              <a:rPr lang="en-US" b="0" dirty="0">
                <a:solidFill>
                  <a:schemeClr val="accent1"/>
                </a:solidFill>
              </a:rPr>
              <a:t>&amp;</a:t>
            </a:r>
            <a:r>
              <a:rPr lang="en-US" b="0" dirty="0" err="1">
                <a:solidFill>
                  <a:schemeClr val="accent1"/>
                </a:solidFill>
              </a:rPr>
              <a:t>x</a:t>
            </a:r>
            <a:r>
              <a:rPr lang="en-US" b="0" dirty="0" err="1"/>
              <a:t>,&amp;y,&amp;z</a:t>
            </a:r>
            <a:r>
              <a:rPr lang="en-US" b="0" dirty="0"/>
              <a:t>); use(</a:t>
            </a:r>
            <a:r>
              <a:rPr lang="en-US" b="0" dirty="0">
                <a:solidFill>
                  <a:schemeClr val="accent1"/>
                </a:solidFill>
              </a:rPr>
              <a:t>&amp;x</a:t>
            </a:r>
            <a:r>
              <a:rPr lang="en-US" b="0" dirty="0"/>
              <a:t>); </a:t>
            </a:r>
            <a:r>
              <a:rPr lang="en-US" dirty="0" err="1">
                <a:solidFill>
                  <a:schemeClr val="accent1"/>
                </a:solidFill>
              </a:rPr>
              <a:t>x.dtor</a:t>
            </a:r>
            <a:r>
              <a:rPr lang="en-US" dirty="0">
                <a:solidFill>
                  <a:schemeClr val="accent1"/>
                </a:solidFill>
              </a:rPr>
              <a:t>(); </a:t>
            </a:r>
            <a:r>
              <a:rPr lang="en-US" b="0" dirty="0"/>
              <a:t>}</a:t>
            </a:r>
            <a:endParaRPr lang="cs-CZ" b="0" dirty="0"/>
          </a:p>
          <a:p>
            <a:pPr lvl="4"/>
            <a:r>
              <a:rPr lang="cs-CZ" b="0" dirty="0"/>
              <a:t>void </a:t>
            </a:r>
            <a:r>
              <a:rPr lang="en-US" b="0" dirty="0"/>
              <a:t>g()</a:t>
            </a:r>
            <a:r>
              <a:rPr lang="cs-CZ" b="0" dirty="0"/>
              <a:t> </a:t>
            </a:r>
            <a:r>
              <a:rPr lang="en-US" b="0" dirty="0"/>
              <a:t>{ </a:t>
            </a:r>
            <a:r>
              <a:rPr lang="en-US" b="0" dirty="0" err="1"/>
              <a:t>std</a:t>
            </a:r>
            <a:r>
              <a:rPr lang="en-US" b="0" dirty="0"/>
              <a:t>::string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 err="1"/>
              <a:t>,</a:t>
            </a:r>
            <a:r>
              <a:rPr lang="en-US" dirty="0" err="1">
                <a:solidFill>
                  <a:schemeClr val="accent1"/>
                </a:solidFill>
              </a:rPr>
              <a:t>t</a:t>
            </a:r>
            <a:r>
              <a:rPr lang="en-US" b="0" dirty="0"/>
              <a:t>; </a:t>
            </a:r>
            <a:r>
              <a:rPr lang="en-US" dirty="0" err="1">
                <a:solidFill>
                  <a:schemeClr val="tx1"/>
                </a:solidFill>
              </a:rPr>
              <a:t>x.ctor</a:t>
            </a:r>
            <a:r>
              <a:rPr lang="en-US" dirty="0">
                <a:solidFill>
                  <a:schemeClr val="tx1"/>
                </a:solidFill>
              </a:rPr>
              <a:t>()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cs-CZ" b="0" dirty="0">
                <a:solidFill>
                  <a:schemeClr val="accent6"/>
                </a:solidFill>
              </a:rPr>
              <a:t> 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</a:t>
            </a:r>
            <a:r>
              <a:rPr lang="en-US" b="0" dirty="0">
                <a:solidFill>
                  <a:schemeClr val="accent1"/>
                </a:solidFill>
              </a:rPr>
              <a:t>&amp;</a:t>
            </a:r>
            <a:r>
              <a:rPr lang="en-US" b="0" dirty="0" err="1">
                <a:solidFill>
                  <a:schemeClr val="accent1"/>
                </a:solidFill>
              </a:rPr>
              <a:t>t</a:t>
            </a:r>
            <a:r>
              <a:rPr lang="en-US" b="0" dirty="0" err="1"/>
              <a:t>,&amp;y,&amp;z</a:t>
            </a:r>
            <a:r>
              <a:rPr lang="en-US" b="0" dirty="0"/>
              <a:t>); </a:t>
            </a:r>
            <a:r>
              <a:rPr lang="en-US" dirty="0" err="1">
                <a:solidFill>
                  <a:schemeClr val="tx1"/>
                </a:solidFill>
              </a:rPr>
              <a:t>x.</a:t>
            </a:r>
            <a:r>
              <a:rPr lang="en-US" b="1" dirty="0" err="1">
                <a:solidFill>
                  <a:schemeClr val="tx1"/>
                </a:solidFill>
              </a:rPr>
              <a:t>move_asgn</a:t>
            </a:r>
            <a:r>
              <a:rPr lang="en-US" dirty="0">
                <a:solidFill>
                  <a:schemeClr val="accent1"/>
                </a:solidFill>
              </a:rPr>
              <a:t>(&amp;t</a:t>
            </a:r>
            <a:r>
              <a:rPr lang="en-US" dirty="0">
                <a:solidFill>
                  <a:schemeClr val="accent3"/>
                </a:solidFill>
              </a:rPr>
              <a:t>);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r>
              <a:rPr lang="cs-CZ" dirty="0">
                <a:solidFill>
                  <a:schemeClr val="accent1"/>
                </a:solidFill>
              </a:rPr>
              <a:t>t.dtor</a:t>
            </a:r>
            <a:r>
              <a:rPr lang="en-US" dirty="0">
                <a:solidFill>
                  <a:schemeClr val="accent1"/>
                </a:solidFill>
              </a:rPr>
              <a:t>(); 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cs-CZ" b="0" dirty="0">
                <a:solidFill>
                  <a:schemeClr val="accent1"/>
                </a:solidFill>
              </a:rPr>
              <a:t>  </a:t>
            </a:r>
            <a:r>
              <a:rPr lang="en-US" b="0" dirty="0"/>
              <a:t>use(</a:t>
            </a:r>
            <a:r>
              <a:rPr lang="en-US" b="0" dirty="0">
                <a:solidFill>
                  <a:schemeClr val="tx1"/>
                </a:solidFill>
              </a:rPr>
              <a:t>&amp;x</a:t>
            </a:r>
            <a:r>
              <a:rPr lang="en-US" b="0" dirty="0"/>
              <a:t>); </a:t>
            </a:r>
            <a:r>
              <a:rPr lang="en-US" dirty="0" err="1">
                <a:solidFill>
                  <a:schemeClr val="tx1"/>
                </a:solidFill>
              </a:rPr>
              <a:t>x.dtor</a:t>
            </a:r>
            <a:r>
              <a:rPr lang="en-US" dirty="0">
                <a:solidFill>
                  <a:schemeClr val="tx1"/>
                </a:solidFill>
              </a:rPr>
              <a:t>();</a:t>
            </a:r>
            <a:r>
              <a:rPr lang="en-US" b="0" dirty="0"/>
              <a:t>}</a:t>
            </a:r>
          </a:p>
          <a:p>
            <a:pPr lvl="3"/>
            <a:r>
              <a:rPr lang="en-US" dirty="0" err="1"/>
              <a:t>move_ctor</a:t>
            </a:r>
            <a:r>
              <a:rPr lang="en-US" dirty="0"/>
              <a:t> and </a:t>
            </a:r>
            <a:r>
              <a:rPr lang="cs-CZ" dirty="0"/>
              <a:t>move</a:t>
            </a:r>
            <a:r>
              <a:rPr lang="en-US" dirty="0"/>
              <a:t>_</a:t>
            </a:r>
            <a:r>
              <a:rPr lang="en-US" dirty="0" err="1"/>
              <a:t>asgn</a:t>
            </a:r>
            <a:r>
              <a:rPr lang="en-US" dirty="0"/>
              <a:t> correspond to newly</a:t>
            </a:r>
            <a:r>
              <a:rPr lang="cs-CZ" dirty="0"/>
              <a:t> </a:t>
            </a:r>
            <a:r>
              <a:rPr lang="en-US" dirty="0"/>
              <a:t>defined member-functions in </a:t>
            </a:r>
            <a:r>
              <a:rPr lang="cs-CZ" dirty="0"/>
              <a:t>C++11:</a:t>
            </a:r>
          </a:p>
          <a:p>
            <a:pPr lvl="4"/>
            <a:r>
              <a:rPr lang="cs-CZ" dirty="0"/>
              <a:t>string</a:t>
            </a:r>
            <a:r>
              <a:rPr lang="en-US" dirty="0"/>
              <a:t>(string &amp;&amp;); 					// move-constructor</a:t>
            </a:r>
          </a:p>
          <a:p>
            <a:pPr lvl="4"/>
            <a:r>
              <a:rPr lang="en-US" dirty="0"/>
              <a:t>string &amp; operator=(string &amp;&amp;); 	// move-assignment</a:t>
            </a:r>
          </a:p>
          <a:p>
            <a:pPr lvl="3"/>
            <a:r>
              <a:rPr lang="en-US" b="0" dirty="0"/>
              <a:t>for classes carrying data in attached dynamically allocated blocks, move functions may be implemented faster than copy functions, by stealing the data blocks</a:t>
            </a:r>
          </a:p>
        </p:txBody>
      </p:sp>
    </p:spTree>
    <p:extLst>
      <p:ext uri="{BB962C8B-B14F-4D97-AF65-F5344CB8AC3E}">
        <p14:creationId xmlns:p14="http://schemas.microsoft.com/office/powerpoint/2010/main" val="1933102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compilers translate returning by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Returning</a:t>
            </a:r>
            <a:r>
              <a:rPr lang="cs-CZ" dirty="0"/>
              <a:t> </a:t>
            </a:r>
            <a:r>
              <a:rPr lang="en-US" dirty="0"/>
              <a:t>structures/classes</a:t>
            </a:r>
            <a:r>
              <a:rPr lang="cs-CZ" dirty="0"/>
              <a:t> </a:t>
            </a:r>
            <a:r>
              <a:rPr lang="en-US" dirty="0"/>
              <a:t>by value - example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dirty="0" err="1">
                <a:solidFill>
                  <a:schemeClr val="accent6"/>
                </a:solidFill>
              </a:rPr>
              <a:t>concat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a,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::string &amp; b)</a:t>
            </a:r>
          </a:p>
          <a:p>
            <a:pPr lvl="4"/>
            <a:r>
              <a:rPr lang="en-US" dirty="0"/>
              <a:t>{ auto </a:t>
            </a:r>
            <a:r>
              <a:rPr lang="en-US" dirty="0" err="1"/>
              <a:t>tmp</a:t>
            </a:r>
            <a:r>
              <a:rPr lang="en-US" dirty="0"/>
              <a:t> = a; </a:t>
            </a:r>
            <a:r>
              <a:rPr lang="en-US" dirty="0" err="1">
                <a:solidFill>
                  <a:schemeClr val="accent2"/>
                </a:solidFill>
              </a:rPr>
              <a:t>tmp.append</a:t>
            </a:r>
            <a:r>
              <a:rPr lang="en-US" dirty="0">
                <a:solidFill>
                  <a:schemeClr val="accent2"/>
                </a:solidFill>
              </a:rPr>
              <a:t>( b); </a:t>
            </a:r>
            <a:r>
              <a:rPr lang="en-US" dirty="0"/>
              <a:t>return </a:t>
            </a:r>
            <a:r>
              <a:rPr lang="en-US" dirty="0" err="1"/>
              <a:t>tmp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}</a:t>
            </a:r>
            <a:endParaRPr lang="cs-CZ" dirty="0"/>
          </a:p>
          <a:p>
            <a:pPr lvl="3"/>
            <a:r>
              <a:rPr lang="en-US" dirty="0"/>
              <a:t>Called from an initialization:</a:t>
            </a:r>
            <a:endParaRPr lang="cs-CZ" dirty="0"/>
          </a:p>
          <a:p>
            <a:pPr lvl="4"/>
            <a:r>
              <a:rPr lang="cs-CZ" dirty="0"/>
              <a:t>void f</a:t>
            </a:r>
            <a:r>
              <a:rPr lang="en-US" dirty="0"/>
              <a:t>() { </a:t>
            </a:r>
            <a:r>
              <a:rPr lang="en-US" dirty="0" err="1"/>
              <a:t>std</a:t>
            </a:r>
            <a:r>
              <a:rPr lang="en-US" dirty="0"/>
              <a:t>::string x = </a:t>
            </a:r>
            <a:r>
              <a:rPr lang="en-US" dirty="0" err="1">
                <a:solidFill>
                  <a:schemeClr val="accent6"/>
                </a:solidFill>
              </a:rPr>
              <a:t>concat</a:t>
            </a:r>
            <a:r>
              <a:rPr lang="en-US" dirty="0"/>
              <a:t>( y, z); use(x); }</a:t>
            </a:r>
            <a:endParaRPr lang="cs-CZ" dirty="0"/>
          </a:p>
          <a:p>
            <a:pPr lvl="3"/>
            <a:r>
              <a:rPr lang="en-US" dirty="0"/>
              <a:t>Called from an assignment statement:</a:t>
            </a:r>
            <a:endParaRPr lang="cs-CZ" dirty="0"/>
          </a:p>
          <a:p>
            <a:pPr lvl="4"/>
            <a:r>
              <a:rPr lang="cs-CZ" dirty="0"/>
              <a:t>void g</a:t>
            </a:r>
            <a:r>
              <a:rPr lang="en-US" dirty="0"/>
              <a:t>() { </a:t>
            </a:r>
            <a:r>
              <a:rPr lang="en-US" dirty="0" err="1"/>
              <a:t>std</a:t>
            </a:r>
            <a:r>
              <a:rPr lang="en-US" dirty="0"/>
              <a:t>::string x;</a:t>
            </a:r>
            <a:r>
              <a:rPr lang="cs-CZ" dirty="0"/>
              <a:t> x</a:t>
            </a:r>
            <a:r>
              <a:rPr lang="en-US" dirty="0"/>
              <a:t> = </a:t>
            </a:r>
            <a:r>
              <a:rPr lang="en-US" dirty="0" err="1">
                <a:solidFill>
                  <a:schemeClr val="accent6"/>
                </a:solidFill>
              </a:rPr>
              <a:t>concat</a:t>
            </a:r>
            <a:r>
              <a:rPr lang="en-US" dirty="0"/>
              <a:t>( y, z); use(x); }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Translation</a:t>
            </a:r>
            <a:r>
              <a:rPr lang="cs-CZ" dirty="0"/>
              <a:t> </a:t>
            </a:r>
            <a:r>
              <a:rPr lang="en-US" dirty="0"/>
              <a:t>using</a:t>
            </a:r>
            <a:r>
              <a:rPr lang="cs-CZ" dirty="0"/>
              <a:t> </a:t>
            </a:r>
            <a:r>
              <a:rPr lang="cs-CZ" i="1" dirty="0"/>
              <a:t>copy</a:t>
            </a:r>
            <a:r>
              <a:rPr lang="en-US" i="1" dirty="0"/>
              <a:t>-</a:t>
            </a:r>
            <a:r>
              <a:rPr lang="cs-CZ" i="1" dirty="0"/>
              <a:t>elision</a:t>
            </a:r>
            <a:endParaRPr lang="en-US" dirty="0"/>
          </a:p>
          <a:p>
            <a:pPr lvl="3"/>
            <a:r>
              <a:rPr lang="en-US" dirty="0"/>
              <a:t>The</a:t>
            </a:r>
            <a:r>
              <a:rPr lang="cs-CZ" dirty="0"/>
              <a:t> tmp </a:t>
            </a:r>
            <a:r>
              <a:rPr lang="en-US" dirty="0"/>
              <a:t>variable is removed</a:t>
            </a:r>
            <a:r>
              <a:rPr lang="cs-CZ" dirty="0"/>
              <a:t>, </a:t>
            </a:r>
            <a:r>
              <a:rPr lang="en-US" dirty="0">
                <a:solidFill>
                  <a:schemeClr val="accent1"/>
                </a:solidFill>
              </a:rPr>
              <a:t>*r</a:t>
            </a:r>
            <a:r>
              <a:rPr lang="en-US" dirty="0"/>
              <a:t> is used instead</a:t>
            </a:r>
          </a:p>
          <a:p>
            <a:pPr lvl="3"/>
            <a:r>
              <a:rPr lang="en-US" dirty="0"/>
              <a:t>The return statement does nothing</a:t>
            </a:r>
            <a:endParaRPr lang="cs-CZ" dirty="0"/>
          </a:p>
          <a:p>
            <a:pPr lvl="3"/>
            <a:r>
              <a:rPr lang="en-US" dirty="0"/>
              <a:t>Explained using a hypothetical</a:t>
            </a:r>
            <a:r>
              <a:rPr lang="cs-CZ" dirty="0"/>
              <a:t> </a:t>
            </a:r>
            <a:r>
              <a:rPr lang="en-US" dirty="0"/>
              <a:t>“</a:t>
            </a:r>
            <a:r>
              <a:rPr lang="cs-CZ" dirty="0"/>
              <a:t>C</a:t>
            </a:r>
            <a:r>
              <a:rPr lang="en-US" dirty="0"/>
              <a:t> language with member functions”:</a:t>
            </a:r>
          </a:p>
          <a:p>
            <a:pPr lvl="4"/>
            <a:r>
              <a:rPr lang="cs-CZ" b="0" dirty="0"/>
              <a:t>void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::string</a:t>
            </a:r>
            <a:r>
              <a:rPr lang="cs-CZ" b="0" dirty="0"/>
              <a:t> </a:t>
            </a:r>
            <a:r>
              <a:rPr lang="en-US" b="0" dirty="0"/>
              <a:t>* r,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a,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b)</a:t>
            </a:r>
          </a:p>
          <a:p>
            <a:pPr lvl="4"/>
            <a:r>
              <a:rPr lang="en-US" b="0" dirty="0"/>
              <a:t>{ </a:t>
            </a:r>
            <a:r>
              <a:rPr lang="en-US" dirty="0">
                <a:solidFill>
                  <a:schemeClr val="accent1"/>
                </a:solidFill>
              </a:rPr>
              <a:t>r-&gt;</a:t>
            </a:r>
            <a:r>
              <a:rPr lang="en-US" dirty="0" err="1">
                <a:solidFill>
                  <a:schemeClr val="accent1"/>
                </a:solidFill>
              </a:rPr>
              <a:t>copy_ctor</a:t>
            </a:r>
            <a:r>
              <a:rPr lang="en-US" dirty="0">
                <a:solidFill>
                  <a:schemeClr val="accent1"/>
                </a:solidFill>
              </a:rPr>
              <a:t>(a); </a:t>
            </a:r>
            <a:r>
              <a:rPr lang="en-US" dirty="0">
                <a:solidFill>
                  <a:schemeClr val="accent2"/>
                </a:solidFill>
              </a:rPr>
              <a:t>r-&gt;append(b); </a:t>
            </a:r>
            <a:r>
              <a:rPr lang="en-US" b="0" dirty="0"/>
              <a:t>}</a:t>
            </a:r>
          </a:p>
          <a:p>
            <a:pPr lvl="3"/>
            <a:r>
              <a:rPr lang="en-US" dirty="0"/>
              <a:t>At the calling side, the compiler does not know whether copy-elision is applied inside</a:t>
            </a:r>
          </a:p>
          <a:p>
            <a:pPr lvl="3"/>
            <a:r>
              <a:rPr lang="en-US" b="0" dirty="0"/>
              <a:t>The calling code is the same</a:t>
            </a:r>
          </a:p>
          <a:p>
            <a:pPr lvl="4"/>
            <a:r>
              <a:rPr lang="cs-CZ" dirty="0"/>
              <a:t>void f</a:t>
            </a:r>
            <a:r>
              <a:rPr lang="en-US" dirty="0"/>
              <a:t>()</a:t>
            </a:r>
            <a:r>
              <a:rPr lang="cs-CZ" dirty="0"/>
              <a:t> </a:t>
            </a:r>
            <a:r>
              <a:rPr lang="en-US" dirty="0"/>
              <a:t>{ </a:t>
            </a:r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; </a:t>
            </a:r>
            <a:r>
              <a:rPr lang="en-US" dirty="0" err="1">
                <a:solidFill>
                  <a:schemeClr val="accent6"/>
                </a:solidFill>
              </a:rPr>
              <a:t>concat</a:t>
            </a:r>
            <a:r>
              <a:rPr lang="en-US" dirty="0"/>
              <a:t>( </a:t>
            </a:r>
            <a:r>
              <a:rPr lang="en-US" dirty="0">
                <a:solidFill>
                  <a:schemeClr val="accent1"/>
                </a:solidFill>
              </a:rPr>
              <a:t>&amp;</a:t>
            </a:r>
            <a:r>
              <a:rPr lang="en-US" dirty="0" err="1">
                <a:solidFill>
                  <a:schemeClr val="accent1"/>
                </a:solidFill>
              </a:rPr>
              <a:t>x</a:t>
            </a:r>
            <a:r>
              <a:rPr lang="en-US" dirty="0" err="1"/>
              <a:t>,&amp;y,&amp;z</a:t>
            </a:r>
            <a:r>
              <a:rPr lang="en-US" dirty="0"/>
              <a:t>); use(</a:t>
            </a:r>
            <a:r>
              <a:rPr lang="en-US" dirty="0">
                <a:solidFill>
                  <a:schemeClr val="accent1"/>
                </a:solidFill>
              </a:rPr>
              <a:t>&amp;x</a:t>
            </a:r>
            <a:r>
              <a:rPr lang="en-US" dirty="0"/>
              <a:t>); </a:t>
            </a:r>
            <a:r>
              <a:rPr lang="en-US" dirty="0" err="1">
                <a:solidFill>
                  <a:schemeClr val="accent1"/>
                </a:solidFill>
              </a:rPr>
              <a:t>x.dtor</a:t>
            </a:r>
            <a:r>
              <a:rPr lang="en-US" dirty="0">
                <a:solidFill>
                  <a:schemeClr val="accent1"/>
                </a:solidFill>
              </a:rPr>
              <a:t>(); </a:t>
            </a:r>
            <a:r>
              <a:rPr lang="en-US" dirty="0"/>
              <a:t>}</a:t>
            </a:r>
            <a:endParaRPr lang="cs-CZ" dirty="0"/>
          </a:p>
          <a:p>
            <a:pPr lvl="4"/>
            <a:r>
              <a:rPr lang="cs-CZ" dirty="0"/>
              <a:t>void </a:t>
            </a:r>
            <a:r>
              <a:rPr lang="en-US" dirty="0"/>
              <a:t>g()</a:t>
            </a:r>
            <a:r>
              <a:rPr lang="cs-CZ" dirty="0"/>
              <a:t> </a:t>
            </a:r>
            <a:r>
              <a:rPr lang="en-US" dirty="0"/>
              <a:t>{ </a:t>
            </a:r>
            <a:r>
              <a:rPr lang="en-US" dirty="0" err="1"/>
              <a:t>std</a:t>
            </a:r>
            <a:r>
              <a:rPr lang="en-US" dirty="0"/>
              <a:t>::string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 err="1"/>
              <a:t>,</a:t>
            </a:r>
            <a:r>
              <a:rPr lang="en-US" dirty="0" err="1">
                <a:solidFill>
                  <a:schemeClr val="accent1"/>
                </a:solidFill>
              </a:rPr>
              <a:t>t</a:t>
            </a:r>
            <a:r>
              <a:rPr lang="en-US" dirty="0"/>
              <a:t>; </a:t>
            </a:r>
            <a:r>
              <a:rPr lang="en-US" dirty="0" err="1">
                <a:solidFill>
                  <a:schemeClr val="tx1"/>
                </a:solidFill>
              </a:rPr>
              <a:t>x.ctor</a:t>
            </a:r>
            <a:r>
              <a:rPr lang="en-US" dirty="0">
                <a:solidFill>
                  <a:schemeClr val="tx1"/>
                </a:solidFill>
              </a:rPr>
              <a:t>()</a:t>
            </a:r>
            <a:r>
              <a:rPr lang="en-US" dirty="0"/>
              <a:t>;</a:t>
            </a:r>
            <a:endParaRPr lang="cs-CZ" dirty="0"/>
          </a:p>
          <a:p>
            <a:pPr lvl="4"/>
            <a:r>
              <a:rPr lang="cs-CZ" dirty="0">
                <a:solidFill>
                  <a:schemeClr val="accent6"/>
                </a:solidFill>
              </a:rPr>
              <a:t>  </a:t>
            </a:r>
            <a:r>
              <a:rPr lang="en-US" dirty="0" err="1">
                <a:solidFill>
                  <a:schemeClr val="accent6"/>
                </a:solidFill>
              </a:rPr>
              <a:t>concat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&amp;</a:t>
            </a:r>
            <a:r>
              <a:rPr lang="en-US" dirty="0" err="1">
                <a:solidFill>
                  <a:schemeClr val="accent1"/>
                </a:solidFill>
              </a:rPr>
              <a:t>t</a:t>
            </a:r>
            <a:r>
              <a:rPr lang="en-US" dirty="0" err="1"/>
              <a:t>,&amp;y,&amp;z</a:t>
            </a:r>
            <a:r>
              <a:rPr lang="en-US" dirty="0"/>
              <a:t>); </a:t>
            </a:r>
            <a:r>
              <a:rPr lang="en-US" dirty="0" err="1">
                <a:solidFill>
                  <a:schemeClr val="tx1"/>
                </a:solidFill>
              </a:rPr>
              <a:t>x.move_asgn</a:t>
            </a:r>
            <a:r>
              <a:rPr lang="en-US" dirty="0">
                <a:solidFill>
                  <a:schemeClr val="accent1"/>
                </a:solidFill>
              </a:rPr>
              <a:t>(&amp;t</a:t>
            </a:r>
            <a:r>
              <a:rPr lang="en-US" dirty="0"/>
              <a:t>);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t.dtor</a:t>
            </a:r>
            <a:r>
              <a:rPr lang="en-US" dirty="0">
                <a:solidFill>
                  <a:schemeClr val="accent1"/>
                </a:solidFill>
              </a:rPr>
              <a:t>(); 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cs-CZ" dirty="0">
                <a:solidFill>
                  <a:schemeClr val="accent1"/>
                </a:solidFill>
              </a:rPr>
              <a:t>  </a:t>
            </a:r>
            <a:r>
              <a:rPr lang="en-US" dirty="0"/>
              <a:t>use(</a:t>
            </a:r>
            <a:r>
              <a:rPr lang="en-US" dirty="0">
                <a:solidFill>
                  <a:schemeClr val="tx1"/>
                </a:solidFill>
              </a:rPr>
              <a:t>&amp;x</a:t>
            </a:r>
            <a:r>
              <a:rPr lang="en-US" dirty="0"/>
              <a:t>); </a:t>
            </a:r>
            <a:r>
              <a:rPr lang="en-US" dirty="0" err="1">
                <a:solidFill>
                  <a:schemeClr val="tx1"/>
                </a:solidFill>
              </a:rPr>
              <a:t>x.dtor</a:t>
            </a:r>
            <a:r>
              <a:rPr lang="en-US" dirty="0">
                <a:solidFill>
                  <a:schemeClr val="tx1"/>
                </a:solidFill>
              </a:rPr>
              <a:t>(); </a:t>
            </a:r>
            <a:r>
              <a:rPr lang="en-US" dirty="0"/>
              <a:t>}</a:t>
            </a:r>
          </a:p>
          <a:p>
            <a:pPr lvl="3"/>
            <a:r>
              <a:rPr lang="en-US" dirty="0"/>
              <a:t>The move-assignment may be used because </a:t>
            </a:r>
            <a:r>
              <a:rPr lang="en-US" dirty="0">
                <a:solidFill>
                  <a:schemeClr val="accent1"/>
                </a:solidFill>
              </a:rPr>
              <a:t>t</a:t>
            </a:r>
            <a:r>
              <a:rPr lang="en-US" dirty="0"/>
              <a:t> will be killed anyway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881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b="0" dirty="0"/>
              <a:t>C-like equivalent</a:t>
            </a:r>
          </a:p>
          <a:p>
            <a:pPr lvl="4"/>
            <a:r>
              <a:rPr lang="cs-CZ" b="0" dirty="0"/>
              <a:t>void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::string</a:t>
            </a:r>
            <a:r>
              <a:rPr lang="cs-CZ" b="0" dirty="0"/>
              <a:t> </a:t>
            </a:r>
            <a:r>
              <a:rPr lang="en-US" b="0" dirty="0"/>
              <a:t>* r,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a,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b)</a:t>
            </a:r>
          </a:p>
          <a:p>
            <a:pPr lvl="4"/>
            <a:r>
              <a:rPr lang="en-US" b="0" dirty="0"/>
              <a:t>{ </a:t>
            </a:r>
            <a:r>
              <a:rPr lang="en-US" dirty="0">
                <a:solidFill>
                  <a:schemeClr val="accent1"/>
                </a:solidFill>
              </a:rPr>
              <a:t>r-&gt;</a:t>
            </a:r>
            <a:r>
              <a:rPr lang="en-US" dirty="0" err="1">
                <a:solidFill>
                  <a:schemeClr val="accent1"/>
                </a:solidFill>
              </a:rPr>
              <a:t>copy_ctor</a:t>
            </a:r>
            <a:r>
              <a:rPr lang="en-US" dirty="0">
                <a:solidFill>
                  <a:schemeClr val="accent1"/>
                </a:solidFill>
              </a:rPr>
              <a:t>(a); </a:t>
            </a:r>
            <a:r>
              <a:rPr lang="en-US" dirty="0">
                <a:solidFill>
                  <a:schemeClr val="accent2"/>
                </a:solidFill>
              </a:rPr>
              <a:t>r-&gt;append(b); </a:t>
            </a:r>
            <a:r>
              <a:rPr lang="en-US" b="0" dirty="0"/>
              <a:t>}</a:t>
            </a:r>
          </a:p>
          <a:p>
            <a:pPr lvl="4"/>
            <a:r>
              <a:rPr lang="cs-CZ" b="0" dirty="0"/>
              <a:t>void f</a:t>
            </a:r>
            <a:r>
              <a:rPr lang="en-US" b="0" dirty="0"/>
              <a:t>() {</a:t>
            </a:r>
          </a:p>
          <a:p>
            <a:pPr lvl="4"/>
            <a:r>
              <a:rPr lang="en-US" dirty="0"/>
              <a:t>  </a:t>
            </a:r>
            <a:r>
              <a:rPr lang="en-US" b="0" dirty="0" err="1"/>
              <a:t>std</a:t>
            </a:r>
            <a:r>
              <a:rPr lang="en-US" b="0" dirty="0"/>
              <a:t>::string </a:t>
            </a:r>
            <a:r>
              <a:rPr lang="en-US" dirty="0"/>
              <a:t>x</a:t>
            </a:r>
            <a:r>
              <a:rPr lang="en-US" b="0" dirty="0"/>
              <a:t>;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(&amp;</a:t>
            </a:r>
            <a:r>
              <a:rPr lang="en-US" b="0" dirty="0" err="1"/>
              <a:t>x,&amp;y,&amp;z</a:t>
            </a:r>
            <a:r>
              <a:rPr lang="en-US" b="0" dirty="0"/>
              <a:t>); 	// </a:t>
            </a:r>
            <a:r>
              <a:rPr lang="en-US" b="0" dirty="0" err="1"/>
              <a:t>std</a:t>
            </a:r>
            <a:r>
              <a:rPr lang="en-US" dirty="0"/>
              <a:t>::string x = </a:t>
            </a:r>
            <a:r>
              <a:rPr lang="en-US" dirty="0" err="1"/>
              <a:t>concat</a:t>
            </a:r>
            <a:r>
              <a:rPr lang="en-US" dirty="0"/>
              <a:t>(</a:t>
            </a:r>
            <a:r>
              <a:rPr lang="en-US" dirty="0" err="1"/>
              <a:t>y,z</a:t>
            </a:r>
            <a:r>
              <a:rPr lang="en-US" dirty="0"/>
              <a:t>);</a:t>
            </a:r>
            <a:endParaRPr lang="en-US" b="0" dirty="0"/>
          </a:p>
          <a:p>
            <a:pPr lvl="4"/>
            <a:r>
              <a:rPr lang="en-US" dirty="0"/>
              <a:t>  </a:t>
            </a:r>
            <a:r>
              <a:rPr lang="en-US" b="0" dirty="0"/>
              <a:t>use(&amp;x);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x.dtor</a:t>
            </a:r>
            <a:r>
              <a:rPr lang="en-US" dirty="0">
                <a:solidFill>
                  <a:schemeClr val="accent1"/>
                </a:solidFill>
              </a:rPr>
              <a:t>(); </a:t>
            </a:r>
            <a:r>
              <a:rPr lang="en-US" b="0" dirty="0"/>
              <a:t>}</a:t>
            </a:r>
            <a:endParaRPr lang="cs-CZ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compilers translate returning by value (in initialization)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760400" y="775584"/>
            <a:ext cx="72008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10250" y="1741064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6416342" y="769500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cxnSp>
        <p:nvCxnSpPr>
          <p:cNvPr id="55" name="Straight Arrow Connector 54"/>
          <p:cNvCxnSpPr>
            <a:endCxn id="52" idx="1"/>
          </p:cNvCxnSpPr>
          <p:nvPr/>
        </p:nvCxnSpPr>
        <p:spPr>
          <a:xfrm>
            <a:off x="6584178" y="951374"/>
            <a:ext cx="1176222" cy="8876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cxnSp>
        <p:nvCxnSpPr>
          <p:cNvPr id="56" name="Straight Arrow Connector 55"/>
          <p:cNvCxnSpPr>
            <a:endCxn id="57" idx="1"/>
          </p:cNvCxnSpPr>
          <p:nvPr/>
        </p:nvCxnSpPr>
        <p:spPr>
          <a:xfrm flipV="1">
            <a:off x="6610691" y="1908702"/>
            <a:ext cx="1149709" cy="17028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sp>
        <p:nvSpPr>
          <p:cNvPr id="57" name="TextBox 56"/>
          <p:cNvSpPr txBox="1"/>
          <p:nvPr/>
        </p:nvSpPr>
        <p:spPr>
          <a:xfrm>
            <a:off x="7760400" y="1724036"/>
            <a:ext cx="72008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lo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086737" y="764425"/>
            <a:ext cx="720080" cy="36933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/>
              <a:t>Hel</a:t>
            </a:r>
          </a:p>
        </p:txBody>
      </p:sp>
      <p:cxnSp>
        <p:nvCxnSpPr>
          <p:cNvPr id="59" name="Straight Arrow Connector 58"/>
          <p:cNvCxnSpPr>
            <a:endCxn id="58" idx="1"/>
          </p:cNvCxnSpPr>
          <p:nvPr/>
        </p:nvCxnSpPr>
        <p:spPr>
          <a:xfrm flipV="1">
            <a:off x="1929368" y="949091"/>
            <a:ext cx="1157369" cy="15916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headEnd type="oval" w="med" len="med"/>
            <a:tailEnd type="triangle" w="med" len="lg"/>
          </a:ln>
        </p:spPr>
      </p:cxnSp>
      <p:cxnSp>
        <p:nvCxnSpPr>
          <p:cNvPr id="63" name="Curved Connector 62"/>
          <p:cNvCxnSpPr/>
          <p:nvPr/>
        </p:nvCxnSpPr>
        <p:spPr>
          <a:xfrm rot="10800000" flipV="1">
            <a:off x="2744545" y="580782"/>
            <a:ext cx="235918" cy="327937"/>
          </a:xfrm>
          <a:prstGeom prst="curvedConnector2">
            <a:avLst/>
          </a:prstGeom>
          <a:ln w="19050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978202" y="919600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78202" y="1907540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z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742679" y="767496"/>
            <a:ext cx="360040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304539" y="908720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086737" y="2343947"/>
            <a:ext cx="720080" cy="369332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/>
              <a:t>Hello</a:t>
            </a:r>
          </a:p>
        </p:txBody>
      </p:sp>
      <p:cxnSp>
        <p:nvCxnSpPr>
          <p:cNvPr id="71" name="Straight Arrow Connector 70"/>
          <p:cNvCxnSpPr>
            <a:endCxn id="70" idx="1"/>
          </p:cNvCxnSpPr>
          <p:nvPr/>
        </p:nvCxnSpPr>
        <p:spPr>
          <a:xfrm>
            <a:off x="1929368" y="949091"/>
            <a:ext cx="1157369" cy="1579522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grpSp>
        <p:nvGrpSpPr>
          <p:cNvPr id="72" name="Group 71"/>
          <p:cNvGrpSpPr/>
          <p:nvPr/>
        </p:nvGrpSpPr>
        <p:grpSpPr>
          <a:xfrm>
            <a:off x="2321588" y="863344"/>
            <a:ext cx="172409" cy="203325"/>
            <a:chOff x="3758683" y="1450849"/>
            <a:chExt cx="172409" cy="203325"/>
          </a:xfrm>
        </p:grpSpPr>
        <p:cxnSp>
          <p:nvCxnSpPr>
            <p:cNvPr id="73" name="Straight Arrow Connector 72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4"/>
              </a:solidFill>
              <a:headEnd type="none" w="med" len="med"/>
              <a:tailEnd type="none" w="med" len="med"/>
            </a:ln>
          </p:spPr>
        </p:cxnSp>
        <p:cxnSp>
          <p:nvCxnSpPr>
            <p:cNvPr id="74" name="Straight Arrow Connector 73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4"/>
              </a:solidFill>
              <a:headEnd type="none" w="med" len="med"/>
              <a:tailEnd type="none" w="med" len="med"/>
            </a:ln>
          </p:spPr>
        </p:cxnSp>
      </p:grpSp>
      <p:sp>
        <p:nvSpPr>
          <p:cNvPr id="75" name="TextBox 74"/>
          <p:cNvSpPr txBox="1"/>
          <p:nvPr/>
        </p:nvSpPr>
        <p:spPr>
          <a:xfrm>
            <a:off x="539420" y="764425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01280" y="761633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r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V="1">
            <a:off x="719440" y="950737"/>
            <a:ext cx="1044248" cy="2697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sp>
        <p:nvSpPr>
          <p:cNvPr id="78" name="TextBox 77"/>
          <p:cNvSpPr txBox="1"/>
          <p:nvPr/>
        </p:nvSpPr>
        <p:spPr>
          <a:xfrm>
            <a:off x="5206924" y="761633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768784" y="758841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a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5386944" y="947945"/>
            <a:ext cx="1044248" cy="2697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sp>
        <p:nvSpPr>
          <p:cNvPr id="81" name="TextBox 80"/>
          <p:cNvSpPr txBox="1"/>
          <p:nvPr/>
        </p:nvSpPr>
        <p:spPr>
          <a:xfrm>
            <a:off x="5206924" y="1760987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4768784" y="1758195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b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5386944" y="1947299"/>
            <a:ext cx="1044248" cy="2697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sp>
        <p:nvSpPr>
          <p:cNvPr id="87" name="TextBox 86"/>
          <p:cNvSpPr txBox="1"/>
          <p:nvPr/>
        </p:nvSpPr>
        <p:spPr>
          <a:xfrm>
            <a:off x="3000797" y="1443992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</a:rPr>
              <a:t>append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2375770" y="1605188"/>
            <a:ext cx="172409" cy="203325"/>
            <a:chOff x="3758683" y="1450849"/>
            <a:chExt cx="172409" cy="203325"/>
          </a:xfrm>
        </p:grpSpPr>
        <p:cxnSp>
          <p:nvCxnSpPr>
            <p:cNvPr id="99" name="Straight Arrow Connector 98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headEnd type="none" w="med" len="med"/>
              <a:tailEnd type="none" w="med" len="med"/>
            </a:ln>
          </p:spPr>
        </p:cxnSp>
        <p:cxnSp>
          <p:nvCxnSpPr>
            <p:cNvPr id="100" name="Straight Arrow Connector 99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headEnd type="none" w="med" len="med"/>
              <a:tailEnd type="none" w="med" len="med"/>
            </a:ln>
          </p:spPr>
        </p:cxnSp>
      </p:grpSp>
      <p:sp>
        <p:nvSpPr>
          <p:cNvPr id="103" name="TextBox 102"/>
          <p:cNvSpPr txBox="1"/>
          <p:nvPr/>
        </p:nvSpPr>
        <p:spPr>
          <a:xfrm>
            <a:off x="1835696" y="1567825"/>
            <a:ext cx="523550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accent1"/>
                </a:solidFill>
              </a:rPr>
              <a:t>dtor</a:t>
            </a:r>
            <a:endParaRPr lang="en-US" sz="1200" dirty="0">
              <a:solidFill>
                <a:schemeClr val="accent1"/>
              </a:solidFill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3211583" y="711208"/>
            <a:ext cx="470388" cy="490330"/>
            <a:chOff x="3758683" y="1450849"/>
            <a:chExt cx="172409" cy="203325"/>
          </a:xfrm>
        </p:grpSpPr>
        <p:cxnSp>
          <p:nvCxnSpPr>
            <p:cNvPr id="105" name="Straight Arrow Connector 104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4"/>
              </a:solidFill>
              <a:headEnd type="none" w="med" len="med"/>
              <a:tailEnd type="none" w="med" len="med"/>
            </a:ln>
          </p:spPr>
        </p:cxnSp>
        <p:cxnSp>
          <p:nvCxnSpPr>
            <p:cNvPr id="106" name="Straight Arrow Connector 105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4"/>
              </a:solidFill>
              <a:headEnd type="none" w="med" len="med"/>
              <a:tailEnd type="none" w="med" len="med"/>
            </a:ln>
          </p:spPr>
        </p:cxnSp>
      </p:grpSp>
      <p:cxnSp>
        <p:nvCxnSpPr>
          <p:cNvPr id="107" name="Curved Connector 106"/>
          <p:cNvCxnSpPr>
            <a:stCxn id="58" idx="2"/>
            <a:endCxn id="87" idx="0"/>
          </p:cNvCxnSpPr>
          <p:nvPr/>
        </p:nvCxnSpPr>
        <p:spPr>
          <a:xfrm rot="16200000" flipH="1">
            <a:off x="3295978" y="1284555"/>
            <a:ext cx="310235" cy="8637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urved Connector 107"/>
          <p:cNvCxnSpPr>
            <a:stCxn id="87" idx="2"/>
            <a:endCxn id="70" idx="0"/>
          </p:cNvCxnSpPr>
          <p:nvPr/>
        </p:nvCxnSpPr>
        <p:spPr>
          <a:xfrm rot="5400000">
            <a:off x="3139618" y="2028151"/>
            <a:ext cx="622956" cy="8637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2980463" y="442283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accent1"/>
                </a:solidFill>
              </a:rPr>
              <a:t>copy_ctor</a:t>
            </a:r>
            <a:endParaRPr lang="en-US" sz="1200" dirty="0">
              <a:solidFill>
                <a:schemeClr val="accent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211584" y="2276872"/>
            <a:ext cx="470388" cy="483447"/>
            <a:chOff x="3758683" y="1450849"/>
            <a:chExt cx="172409" cy="203325"/>
          </a:xfrm>
        </p:grpSpPr>
        <p:cxnSp>
          <p:nvCxnSpPr>
            <p:cNvPr id="113" name="Straight Arrow Connector 112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headEnd type="none" w="med" len="med"/>
              <a:tailEnd type="none" w="med" len="med"/>
            </a:ln>
          </p:spPr>
        </p:cxnSp>
        <p:cxnSp>
          <p:nvCxnSpPr>
            <p:cNvPr id="114" name="Straight Arrow Connector 113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412191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0" grpId="0" animBg="1"/>
      <p:bldP spid="75" grpId="0" animBg="1"/>
      <p:bldP spid="75" grpId="1" animBg="1"/>
      <p:bldP spid="76" grpId="0"/>
      <p:bldP spid="76" grpId="1"/>
      <p:bldP spid="78" grpId="0" animBg="1"/>
      <p:bldP spid="78" grpId="1" animBg="1"/>
      <p:bldP spid="79" grpId="0"/>
      <p:bldP spid="79" grpId="1"/>
      <p:bldP spid="81" grpId="0" animBg="1"/>
      <p:bldP spid="81" grpId="1" animBg="1"/>
      <p:bldP spid="82" grpId="0"/>
      <p:bldP spid="82" grpId="1"/>
      <p:bldP spid="87" grpId="0"/>
      <p:bldP spid="103" grpId="0"/>
      <p:bldP spid="1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en-US" b="0" dirty="0"/>
              <a:t>C-like equivalent</a:t>
            </a:r>
          </a:p>
          <a:p>
            <a:pPr lvl="4"/>
            <a:r>
              <a:rPr lang="cs-CZ" b="0" dirty="0"/>
              <a:t>void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 </a:t>
            </a:r>
            <a:r>
              <a:rPr lang="en-US" b="0" dirty="0" err="1"/>
              <a:t>std</a:t>
            </a:r>
            <a:r>
              <a:rPr lang="en-US" b="0" dirty="0"/>
              <a:t>::string</a:t>
            </a:r>
            <a:r>
              <a:rPr lang="cs-CZ" b="0" dirty="0"/>
              <a:t> </a:t>
            </a:r>
            <a:r>
              <a:rPr lang="en-US" b="0" dirty="0"/>
              <a:t>* r,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a, </a:t>
            </a:r>
            <a:r>
              <a:rPr lang="en-US" b="0" dirty="0" err="1"/>
              <a:t>const</a:t>
            </a:r>
            <a:r>
              <a:rPr lang="en-US" b="0" dirty="0"/>
              <a:t> </a:t>
            </a:r>
            <a:r>
              <a:rPr lang="en-US" b="0" dirty="0" err="1"/>
              <a:t>std</a:t>
            </a:r>
            <a:r>
              <a:rPr lang="en-US" b="0" dirty="0"/>
              <a:t>::string * b)</a:t>
            </a:r>
          </a:p>
          <a:p>
            <a:pPr lvl="4"/>
            <a:r>
              <a:rPr lang="en-US" b="0" dirty="0"/>
              <a:t>{ </a:t>
            </a:r>
            <a:r>
              <a:rPr lang="en-US" dirty="0">
                <a:solidFill>
                  <a:schemeClr val="accent1"/>
                </a:solidFill>
              </a:rPr>
              <a:t>r-&gt;</a:t>
            </a:r>
            <a:r>
              <a:rPr lang="en-US" dirty="0" err="1">
                <a:solidFill>
                  <a:schemeClr val="accent1"/>
                </a:solidFill>
              </a:rPr>
              <a:t>copy_ctor</a:t>
            </a:r>
            <a:r>
              <a:rPr lang="en-US" dirty="0">
                <a:solidFill>
                  <a:schemeClr val="accent1"/>
                </a:solidFill>
              </a:rPr>
              <a:t>(a); </a:t>
            </a:r>
            <a:r>
              <a:rPr lang="en-US" dirty="0">
                <a:solidFill>
                  <a:schemeClr val="accent2"/>
                </a:solidFill>
              </a:rPr>
              <a:t>r-&gt;append(b); </a:t>
            </a:r>
            <a:r>
              <a:rPr lang="en-US" b="0" dirty="0"/>
              <a:t>}</a:t>
            </a:r>
          </a:p>
          <a:p>
            <a:pPr lvl="4"/>
            <a:r>
              <a:rPr lang="cs-CZ" b="0" dirty="0"/>
              <a:t>void </a:t>
            </a:r>
            <a:r>
              <a:rPr lang="en-US" b="0" dirty="0"/>
              <a:t>g()</a:t>
            </a:r>
          </a:p>
          <a:p>
            <a:pPr lvl="4"/>
            <a:r>
              <a:rPr lang="en-US" b="0" dirty="0"/>
              <a:t>{ </a:t>
            </a:r>
            <a:r>
              <a:rPr lang="en-US" b="0" dirty="0" err="1"/>
              <a:t>std</a:t>
            </a:r>
            <a:r>
              <a:rPr lang="en-US" b="0" dirty="0"/>
              <a:t>::string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 err="1"/>
              <a:t>,</a:t>
            </a:r>
            <a:r>
              <a:rPr lang="en-US" dirty="0" err="1">
                <a:solidFill>
                  <a:schemeClr val="accent1"/>
                </a:solidFill>
              </a:rPr>
              <a:t>t</a:t>
            </a:r>
            <a:r>
              <a:rPr lang="en-US" b="0" dirty="0"/>
              <a:t>; </a:t>
            </a:r>
            <a:r>
              <a:rPr lang="en-US" dirty="0" err="1">
                <a:solidFill>
                  <a:schemeClr val="tx1"/>
                </a:solidFill>
              </a:rPr>
              <a:t>x.ctor</a:t>
            </a:r>
            <a:r>
              <a:rPr lang="en-US" dirty="0">
                <a:solidFill>
                  <a:schemeClr val="tx1"/>
                </a:solidFill>
              </a:rPr>
              <a:t>()</a:t>
            </a:r>
            <a:r>
              <a:rPr lang="en-US" dirty="0"/>
              <a:t>;					 		// </a:t>
            </a:r>
            <a:r>
              <a:rPr lang="en-US" dirty="0" err="1"/>
              <a:t>std</a:t>
            </a:r>
            <a:r>
              <a:rPr lang="en-US" dirty="0"/>
              <a:t>::string x;</a:t>
            </a:r>
          </a:p>
          <a:p>
            <a:pPr lvl="4"/>
            <a:r>
              <a:rPr lang="en-US" b="0" dirty="0">
                <a:solidFill>
                  <a:schemeClr val="accent6"/>
                </a:solidFill>
              </a:rPr>
              <a:t>  </a:t>
            </a:r>
            <a:r>
              <a:rPr lang="en-US" b="0" dirty="0" err="1">
                <a:solidFill>
                  <a:schemeClr val="accent6"/>
                </a:solidFill>
              </a:rPr>
              <a:t>concat</a:t>
            </a:r>
            <a:r>
              <a:rPr lang="en-US" b="0" dirty="0"/>
              <a:t>(&amp;</a:t>
            </a:r>
            <a:r>
              <a:rPr lang="en-US" b="0" dirty="0" err="1"/>
              <a:t>t,&amp;y,&amp;z</a:t>
            </a:r>
            <a:r>
              <a:rPr lang="en-US" b="0" dirty="0"/>
              <a:t>); </a:t>
            </a:r>
            <a:r>
              <a:rPr lang="en-US" dirty="0" err="1">
                <a:solidFill>
                  <a:schemeClr val="accent3"/>
                </a:solidFill>
              </a:rPr>
              <a:t>x.move_asgn</a:t>
            </a:r>
            <a:r>
              <a:rPr lang="en-US" dirty="0">
                <a:solidFill>
                  <a:schemeClr val="accent3"/>
                </a:solidFill>
              </a:rPr>
              <a:t>(&amp;t); </a:t>
            </a:r>
            <a:r>
              <a:rPr lang="cs-CZ" dirty="0">
                <a:solidFill>
                  <a:schemeClr val="accent1"/>
                </a:solidFill>
              </a:rPr>
              <a:t>t.dtor</a:t>
            </a:r>
            <a:r>
              <a:rPr lang="en-US" dirty="0">
                <a:solidFill>
                  <a:schemeClr val="accent1"/>
                </a:solidFill>
              </a:rPr>
              <a:t>();	</a:t>
            </a:r>
            <a:r>
              <a:rPr lang="en-US" dirty="0"/>
              <a:t>// x = </a:t>
            </a:r>
            <a:r>
              <a:rPr lang="en-US" dirty="0" err="1"/>
              <a:t>concat</a:t>
            </a:r>
            <a:r>
              <a:rPr lang="en-US" dirty="0"/>
              <a:t>(</a:t>
            </a:r>
            <a:r>
              <a:rPr lang="en-US" dirty="0" err="1"/>
              <a:t>y,z</a:t>
            </a:r>
            <a:r>
              <a:rPr lang="en-US" dirty="0"/>
              <a:t>);</a:t>
            </a:r>
            <a:endParaRPr lang="en-US" dirty="0">
              <a:solidFill>
                <a:schemeClr val="accent1"/>
              </a:solidFill>
            </a:endParaRPr>
          </a:p>
          <a:p>
            <a:pPr lvl="4"/>
            <a:r>
              <a:rPr lang="en-US" b="0" dirty="0">
                <a:solidFill>
                  <a:schemeClr val="accent1"/>
                </a:solidFill>
              </a:rPr>
              <a:t>  </a:t>
            </a:r>
            <a:r>
              <a:rPr lang="en-US" b="0" dirty="0"/>
              <a:t>use(&amp;x); </a:t>
            </a:r>
            <a:r>
              <a:rPr lang="en-US" dirty="0" err="1">
                <a:solidFill>
                  <a:schemeClr val="tx1"/>
                </a:solidFill>
              </a:rPr>
              <a:t>x.dtor</a:t>
            </a:r>
            <a:r>
              <a:rPr lang="en-US" dirty="0">
                <a:solidFill>
                  <a:schemeClr val="tx1"/>
                </a:solidFill>
              </a:rPr>
              <a:t>();</a:t>
            </a:r>
            <a:r>
              <a:rPr lang="en-US" b="0" dirty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compilers translate returning by value (in assignment)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60400" y="775584"/>
            <a:ext cx="72008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10250" y="1741064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16342" y="769500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cxnSp>
        <p:nvCxnSpPr>
          <p:cNvPr id="8" name="Straight Arrow Connector 7"/>
          <p:cNvCxnSpPr>
            <a:endCxn id="5" idx="1"/>
          </p:cNvCxnSpPr>
          <p:nvPr/>
        </p:nvCxnSpPr>
        <p:spPr>
          <a:xfrm>
            <a:off x="6584178" y="951374"/>
            <a:ext cx="1176222" cy="8876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cxnSp>
        <p:nvCxnSpPr>
          <p:cNvPr id="9" name="Straight Arrow Connector 8"/>
          <p:cNvCxnSpPr>
            <a:endCxn id="10" idx="1"/>
          </p:cNvCxnSpPr>
          <p:nvPr/>
        </p:nvCxnSpPr>
        <p:spPr>
          <a:xfrm flipV="1">
            <a:off x="6610691" y="1908702"/>
            <a:ext cx="1149709" cy="17028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sp>
        <p:nvSpPr>
          <p:cNvPr id="10" name="TextBox 9"/>
          <p:cNvSpPr txBox="1"/>
          <p:nvPr/>
        </p:nvSpPr>
        <p:spPr>
          <a:xfrm>
            <a:off x="7760400" y="1724036"/>
            <a:ext cx="72008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86737" y="764425"/>
            <a:ext cx="720080" cy="36933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/>
              <a:t>Hel</a:t>
            </a:r>
          </a:p>
        </p:txBody>
      </p:sp>
      <p:cxnSp>
        <p:nvCxnSpPr>
          <p:cNvPr id="12" name="Straight Arrow Connector 11"/>
          <p:cNvCxnSpPr>
            <a:endCxn id="11" idx="1"/>
          </p:cNvCxnSpPr>
          <p:nvPr/>
        </p:nvCxnSpPr>
        <p:spPr>
          <a:xfrm flipV="1">
            <a:off x="1929368" y="949091"/>
            <a:ext cx="1157369" cy="15916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headEnd type="oval" w="med" len="med"/>
            <a:tailEnd type="triangle" w="med" len="lg"/>
          </a:ln>
        </p:spPr>
      </p:cxnSp>
      <p:grpSp>
        <p:nvGrpSpPr>
          <p:cNvPr id="13" name="Group 12"/>
          <p:cNvGrpSpPr/>
          <p:nvPr/>
        </p:nvGrpSpPr>
        <p:grpSpPr>
          <a:xfrm>
            <a:off x="2339752" y="3799230"/>
            <a:ext cx="172409" cy="203325"/>
            <a:chOff x="3758683" y="1450849"/>
            <a:chExt cx="172409" cy="203325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  <p:cxnSp>
          <p:nvCxnSpPr>
            <p:cNvPr id="15" name="Straight Arrow Connector 14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</p:grpSp>
      <p:cxnSp>
        <p:nvCxnSpPr>
          <p:cNvPr id="17" name="Curved Connector 16"/>
          <p:cNvCxnSpPr>
            <a:stCxn id="18" idx="1"/>
          </p:cNvCxnSpPr>
          <p:nvPr/>
        </p:nvCxnSpPr>
        <p:spPr>
          <a:xfrm rot="10800000" flipV="1">
            <a:off x="2744545" y="580782"/>
            <a:ext cx="235918" cy="327937"/>
          </a:xfrm>
          <a:prstGeom prst="curvedConnector2">
            <a:avLst/>
          </a:prstGeom>
          <a:ln w="19050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80463" y="442283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accent1"/>
                </a:solidFill>
              </a:rPr>
              <a:t>copy_ctor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78202" y="919600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78202" y="1907540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z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42679" y="767496"/>
            <a:ext cx="360040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304539" y="908720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t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967175" y="3908486"/>
            <a:ext cx="815005" cy="1602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none" w="med" len="lg"/>
          </a:ln>
        </p:spPr>
      </p:cxnSp>
      <p:cxnSp>
        <p:nvCxnSpPr>
          <p:cNvPr id="25" name="Straight Arrow Connector 24"/>
          <p:cNvCxnSpPr/>
          <p:nvPr/>
        </p:nvCxnSpPr>
        <p:spPr>
          <a:xfrm flipV="1">
            <a:off x="2782180" y="3758295"/>
            <a:ext cx="0" cy="272311"/>
          </a:xfrm>
          <a:prstGeom prst="straightConnector1">
            <a:avLst/>
          </a:prstGeom>
          <a:noFill/>
          <a:ln w="76200" cmpd="thinThick">
            <a:solidFill>
              <a:schemeClr val="tx1"/>
            </a:solidFill>
            <a:headEnd type="none" w="med" len="med"/>
            <a:tailEnd type="none" w="med" len="lg"/>
          </a:ln>
        </p:spPr>
      </p:cxnSp>
      <p:sp>
        <p:nvSpPr>
          <p:cNvPr id="27" name="TextBox 26"/>
          <p:cNvSpPr txBox="1"/>
          <p:nvPr/>
        </p:nvSpPr>
        <p:spPr>
          <a:xfrm>
            <a:off x="3086737" y="2343947"/>
            <a:ext cx="720080" cy="369332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/>
              <a:t>Hello</a:t>
            </a:r>
          </a:p>
        </p:txBody>
      </p:sp>
      <p:cxnSp>
        <p:nvCxnSpPr>
          <p:cNvPr id="28" name="Straight Arrow Connector 27"/>
          <p:cNvCxnSpPr>
            <a:endCxn id="27" idx="1"/>
          </p:cNvCxnSpPr>
          <p:nvPr/>
        </p:nvCxnSpPr>
        <p:spPr>
          <a:xfrm>
            <a:off x="1929368" y="949091"/>
            <a:ext cx="1157369" cy="1579522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headEnd type="oval" w="med" len="med"/>
            <a:tailEnd type="triangle" w="med" len="lg"/>
          </a:ln>
        </p:spPr>
      </p:cxnSp>
      <p:grpSp>
        <p:nvGrpSpPr>
          <p:cNvPr id="30" name="Group 29"/>
          <p:cNvGrpSpPr/>
          <p:nvPr/>
        </p:nvGrpSpPr>
        <p:grpSpPr>
          <a:xfrm>
            <a:off x="2321588" y="863344"/>
            <a:ext cx="172409" cy="203325"/>
            <a:chOff x="3758683" y="1450849"/>
            <a:chExt cx="172409" cy="203325"/>
          </a:xfrm>
        </p:grpSpPr>
        <p:cxnSp>
          <p:nvCxnSpPr>
            <p:cNvPr id="31" name="Straight Arrow Connector 30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4"/>
              </a:solidFill>
              <a:headEnd type="none" w="med" len="med"/>
              <a:tailEnd type="none" w="med" len="med"/>
            </a:ln>
          </p:spPr>
        </p:cxnSp>
        <p:cxnSp>
          <p:nvCxnSpPr>
            <p:cNvPr id="32" name="Straight Arrow Connector 31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4"/>
              </a:solidFill>
              <a:headEnd type="none" w="med" len="med"/>
              <a:tailEnd type="none" w="med" len="med"/>
            </a:ln>
          </p:spPr>
        </p:cxnSp>
      </p:grpSp>
      <p:sp>
        <p:nvSpPr>
          <p:cNvPr id="37" name="TextBox 36"/>
          <p:cNvSpPr txBox="1"/>
          <p:nvPr/>
        </p:nvSpPr>
        <p:spPr>
          <a:xfrm>
            <a:off x="539420" y="764425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01280" y="761633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19440" y="950737"/>
            <a:ext cx="1044248" cy="2697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sp>
        <p:nvSpPr>
          <p:cNvPr id="41" name="TextBox 40"/>
          <p:cNvSpPr txBox="1"/>
          <p:nvPr/>
        </p:nvSpPr>
        <p:spPr>
          <a:xfrm>
            <a:off x="5206924" y="761633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768784" y="758841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a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5386944" y="947945"/>
            <a:ext cx="1044248" cy="2697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sp>
        <p:nvSpPr>
          <p:cNvPr id="44" name="TextBox 43"/>
          <p:cNvSpPr txBox="1"/>
          <p:nvPr/>
        </p:nvSpPr>
        <p:spPr>
          <a:xfrm>
            <a:off x="5206924" y="1760987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768784" y="1758195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b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386944" y="1947299"/>
            <a:ext cx="1044248" cy="2697"/>
          </a:xfrm>
          <a:prstGeom prst="straightConnector1">
            <a:avLst/>
          </a:prstGeom>
          <a:noFill/>
          <a:ln w="38100">
            <a:solidFill>
              <a:schemeClr val="tx1"/>
            </a:solidFill>
            <a:headEnd type="oval" w="med" len="med"/>
            <a:tailEnd type="triangle" w="med" len="lg"/>
          </a:ln>
        </p:spPr>
      </p:cxnSp>
      <p:grpSp>
        <p:nvGrpSpPr>
          <p:cNvPr id="47" name="Group 46"/>
          <p:cNvGrpSpPr/>
          <p:nvPr/>
        </p:nvGrpSpPr>
        <p:grpSpPr>
          <a:xfrm>
            <a:off x="2419273" y="1619488"/>
            <a:ext cx="172409" cy="203325"/>
            <a:chOff x="3758683" y="1450849"/>
            <a:chExt cx="172409" cy="203325"/>
          </a:xfrm>
        </p:grpSpPr>
        <p:cxnSp>
          <p:nvCxnSpPr>
            <p:cNvPr id="48" name="Straight Arrow Connector 47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  <p:cxnSp>
          <p:nvCxnSpPr>
            <p:cNvPr id="49" name="Straight Arrow Connector 48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3"/>
              </a:solidFill>
              <a:headEnd type="none" w="med" len="med"/>
              <a:tailEnd type="none" w="med" len="med"/>
            </a:ln>
          </p:spPr>
        </p:cxnSp>
      </p:grpSp>
      <p:sp>
        <p:nvSpPr>
          <p:cNvPr id="50" name="TextBox 49"/>
          <p:cNvSpPr txBox="1"/>
          <p:nvPr/>
        </p:nvSpPr>
        <p:spPr>
          <a:xfrm>
            <a:off x="3000797" y="1443992"/>
            <a:ext cx="909233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</a:rPr>
              <a:t>append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792003" y="3710532"/>
            <a:ext cx="360040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353863" y="3717032"/>
            <a:ext cx="43204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x</a:t>
            </a:r>
          </a:p>
        </p:txBody>
      </p:sp>
      <p:cxnSp>
        <p:nvCxnSpPr>
          <p:cNvPr id="53" name="Straight Arrow Connector 52"/>
          <p:cNvCxnSpPr>
            <a:endCxn id="27" idx="1"/>
          </p:cNvCxnSpPr>
          <p:nvPr/>
        </p:nvCxnSpPr>
        <p:spPr>
          <a:xfrm flipV="1">
            <a:off x="1955046" y="2528613"/>
            <a:ext cx="1131691" cy="1381215"/>
          </a:xfrm>
          <a:prstGeom prst="straightConnector1">
            <a:avLst/>
          </a:prstGeom>
          <a:noFill/>
          <a:ln w="38100">
            <a:solidFill>
              <a:schemeClr val="accent3"/>
            </a:solidFill>
            <a:headEnd type="oval" w="med" len="med"/>
            <a:tailEnd type="triangle" w="med" len="lg"/>
          </a:ln>
        </p:spPr>
      </p:cxnSp>
      <p:cxnSp>
        <p:nvCxnSpPr>
          <p:cNvPr id="54" name="Curved Connector 53"/>
          <p:cNvCxnSpPr>
            <a:stCxn id="55" idx="1"/>
          </p:cNvCxnSpPr>
          <p:nvPr/>
        </p:nvCxnSpPr>
        <p:spPr>
          <a:xfrm rot="10800000" flipV="1">
            <a:off x="2822477" y="3843809"/>
            <a:ext cx="451721" cy="64676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274197" y="3705309"/>
            <a:ext cx="649731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/>
              <a:t>ctor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1609095" y="2336864"/>
            <a:ext cx="911796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accent3"/>
                </a:solidFill>
              </a:rPr>
              <a:t>move_asgn</a:t>
            </a:r>
            <a:endParaRPr lang="en-US" sz="1200" dirty="0">
              <a:solidFill>
                <a:schemeClr val="accent3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2358790" y="3202112"/>
            <a:ext cx="172409" cy="203325"/>
            <a:chOff x="3758683" y="1450849"/>
            <a:chExt cx="172409" cy="203325"/>
          </a:xfrm>
        </p:grpSpPr>
        <p:cxnSp>
          <p:nvCxnSpPr>
            <p:cNvPr id="62" name="Straight Arrow Connector 61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</p:cxnSp>
        <p:cxnSp>
          <p:nvCxnSpPr>
            <p:cNvPr id="63" name="Straight Arrow Connector 62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</p:cxnSp>
      </p:grpSp>
      <p:sp>
        <p:nvSpPr>
          <p:cNvPr id="64" name="TextBox 63"/>
          <p:cNvSpPr txBox="1"/>
          <p:nvPr/>
        </p:nvSpPr>
        <p:spPr>
          <a:xfrm>
            <a:off x="2563188" y="3159152"/>
            <a:ext cx="523550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/>
              <a:t>dtor</a:t>
            </a:r>
            <a:endParaRPr lang="en-US" sz="1200" dirty="0"/>
          </a:p>
        </p:txBody>
      </p:sp>
      <p:grpSp>
        <p:nvGrpSpPr>
          <p:cNvPr id="65" name="Group 64"/>
          <p:cNvGrpSpPr/>
          <p:nvPr/>
        </p:nvGrpSpPr>
        <p:grpSpPr>
          <a:xfrm>
            <a:off x="1868841" y="1357805"/>
            <a:ext cx="172409" cy="203325"/>
            <a:chOff x="3758683" y="1450849"/>
            <a:chExt cx="172409" cy="203325"/>
          </a:xfrm>
        </p:grpSpPr>
        <p:cxnSp>
          <p:nvCxnSpPr>
            <p:cNvPr id="66" name="Straight Arrow Connector 65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headEnd type="none" w="med" len="med"/>
              <a:tailEnd type="none" w="med" len="med"/>
            </a:ln>
          </p:spPr>
        </p:cxnSp>
        <p:cxnSp>
          <p:nvCxnSpPr>
            <p:cNvPr id="67" name="Straight Arrow Connector 66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headEnd type="none" w="med" len="med"/>
              <a:tailEnd type="none" w="med" len="med"/>
            </a:ln>
          </p:spPr>
        </p:cxnSp>
      </p:grpSp>
      <p:cxnSp>
        <p:nvCxnSpPr>
          <p:cNvPr id="68" name="Straight Arrow Connector 67"/>
          <p:cNvCxnSpPr/>
          <p:nvPr/>
        </p:nvCxnSpPr>
        <p:spPr>
          <a:xfrm>
            <a:off x="1926392" y="950250"/>
            <a:ext cx="40783" cy="807945"/>
          </a:xfrm>
          <a:prstGeom prst="straightConnector1">
            <a:avLst/>
          </a:prstGeom>
          <a:noFill/>
          <a:ln w="38100">
            <a:solidFill>
              <a:schemeClr val="accent3"/>
            </a:solidFill>
            <a:headEnd type="oval" w="med" len="med"/>
            <a:tailEnd type="none" w="med" len="lg"/>
          </a:ln>
        </p:spPr>
      </p:cxnSp>
      <p:cxnSp>
        <p:nvCxnSpPr>
          <p:cNvPr id="69" name="Straight Arrow Connector 68"/>
          <p:cNvCxnSpPr/>
          <p:nvPr/>
        </p:nvCxnSpPr>
        <p:spPr>
          <a:xfrm rot="5400000" flipV="1">
            <a:off x="1967175" y="1636660"/>
            <a:ext cx="0" cy="272311"/>
          </a:xfrm>
          <a:prstGeom prst="straightConnector1">
            <a:avLst/>
          </a:prstGeom>
          <a:noFill/>
          <a:ln w="76200" cmpd="thinThick">
            <a:solidFill>
              <a:schemeClr val="accent3"/>
            </a:solidFill>
            <a:headEnd type="none" w="med" len="med"/>
            <a:tailEnd type="none" w="med" len="lg"/>
          </a:ln>
        </p:spPr>
      </p:cxnSp>
      <p:sp>
        <p:nvSpPr>
          <p:cNvPr id="70" name="TextBox 69"/>
          <p:cNvSpPr txBox="1"/>
          <p:nvPr/>
        </p:nvSpPr>
        <p:spPr>
          <a:xfrm>
            <a:off x="1328767" y="1320442"/>
            <a:ext cx="523550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accent1"/>
                </a:solidFill>
              </a:rPr>
              <a:t>dtor</a:t>
            </a:r>
            <a:endParaRPr lang="en-US" sz="1200" dirty="0">
              <a:solidFill>
                <a:schemeClr val="accent1"/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3211583" y="711208"/>
            <a:ext cx="470388" cy="490330"/>
            <a:chOff x="3758683" y="1450849"/>
            <a:chExt cx="172409" cy="203325"/>
          </a:xfrm>
        </p:grpSpPr>
        <p:cxnSp>
          <p:nvCxnSpPr>
            <p:cNvPr id="78" name="Straight Arrow Connector 77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accent4"/>
              </a:solidFill>
              <a:headEnd type="none" w="med" len="med"/>
              <a:tailEnd type="none" w="med" len="med"/>
            </a:ln>
          </p:spPr>
        </p:cxnSp>
        <p:cxnSp>
          <p:nvCxnSpPr>
            <p:cNvPr id="79" name="Straight Arrow Connector 78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accent4"/>
              </a:solidFill>
              <a:headEnd type="none" w="med" len="med"/>
              <a:tailEnd type="none" w="med" len="med"/>
            </a:ln>
          </p:spPr>
        </p:cxnSp>
      </p:grpSp>
      <p:cxnSp>
        <p:nvCxnSpPr>
          <p:cNvPr id="84" name="Curved Connector 83"/>
          <p:cNvCxnSpPr>
            <a:stCxn id="11" idx="2"/>
            <a:endCxn id="50" idx="0"/>
          </p:cNvCxnSpPr>
          <p:nvPr/>
        </p:nvCxnSpPr>
        <p:spPr>
          <a:xfrm rot="16200000" flipH="1">
            <a:off x="3295978" y="1284555"/>
            <a:ext cx="310235" cy="8637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urved Connector 91"/>
          <p:cNvCxnSpPr>
            <a:stCxn id="50" idx="2"/>
            <a:endCxn id="27" idx="0"/>
          </p:cNvCxnSpPr>
          <p:nvPr/>
        </p:nvCxnSpPr>
        <p:spPr>
          <a:xfrm rot="5400000">
            <a:off x="3139618" y="2028151"/>
            <a:ext cx="622956" cy="8637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urved Connector 104"/>
          <p:cNvCxnSpPr>
            <a:stCxn id="57" idx="0"/>
          </p:cNvCxnSpPr>
          <p:nvPr/>
        </p:nvCxnSpPr>
        <p:spPr>
          <a:xfrm rot="16200000" flipV="1">
            <a:off x="1756248" y="2028118"/>
            <a:ext cx="518446" cy="99045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urved Connector 107"/>
          <p:cNvCxnSpPr>
            <a:stCxn id="57" idx="2"/>
          </p:cNvCxnSpPr>
          <p:nvPr/>
        </p:nvCxnSpPr>
        <p:spPr>
          <a:xfrm rot="16200000" flipH="1">
            <a:off x="2257888" y="2420968"/>
            <a:ext cx="303509" cy="689298"/>
          </a:xfrm>
          <a:prstGeom prst="curvedConnector2">
            <a:avLst/>
          </a:prstGeom>
          <a:ln w="19050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3205631" y="2276872"/>
            <a:ext cx="476340" cy="512712"/>
            <a:chOff x="3758683" y="1450849"/>
            <a:chExt cx="172409" cy="203325"/>
          </a:xfrm>
        </p:grpSpPr>
        <p:cxnSp>
          <p:nvCxnSpPr>
            <p:cNvPr id="113" name="Straight Arrow Connector 112"/>
            <p:cNvCxnSpPr/>
            <p:nvPr/>
          </p:nvCxnSpPr>
          <p:spPr>
            <a:xfrm flipH="1">
              <a:off x="3758683" y="1450849"/>
              <a:ext cx="172409" cy="20300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</p:cxnSp>
        <p:cxnSp>
          <p:nvCxnSpPr>
            <p:cNvPr id="114" name="Straight Arrow Connector 113"/>
            <p:cNvCxnSpPr/>
            <p:nvPr/>
          </p:nvCxnSpPr>
          <p:spPr>
            <a:xfrm>
              <a:off x="3758683" y="1450849"/>
              <a:ext cx="172409" cy="2033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25087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/>
      <p:bldP spid="27" grpId="0" animBg="1"/>
      <p:bldP spid="37" grpId="0" animBg="1"/>
      <p:bldP spid="37" grpId="1" animBg="1"/>
      <p:bldP spid="38" grpId="0"/>
      <p:bldP spid="38" grpId="1"/>
      <p:bldP spid="41" grpId="0" animBg="1"/>
      <p:bldP spid="41" grpId="1" animBg="1"/>
      <p:bldP spid="42" grpId="0"/>
      <p:bldP spid="42" grpId="1"/>
      <p:bldP spid="44" grpId="0" animBg="1"/>
      <p:bldP spid="44" grpId="1" animBg="1"/>
      <p:bldP spid="45" grpId="0"/>
      <p:bldP spid="45" grpId="1"/>
      <p:bldP spid="50" grpId="0"/>
      <p:bldP spid="55" grpId="0"/>
      <p:bldP spid="57" grpId="0"/>
      <p:bldP spid="64" grpId="0"/>
      <p:bldP spid="7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Returning by </a:t>
            </a:r>
            <a:r>
              <a:rPr lang="cs-CZ" altLang="en-US" dirty="0"/>
              <a:t>value</a:t>
            </a:r>
            <a:endParaRPr lang="cs-CZ" altLang="en-US" noProof="1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endParaRPr lang="en-US" altLang="en-US" dirty="0"/>
          </a:p>
          <a:p>
            <a:pPr lvl="2"/>
            <a:r>
              <a:rPr lang="en-US" altLang="en-US" dirty="0"/>
              <a:t>With move semantics and copy-elision, T </a:t>
            </a:r>
            <a:r>
              <a:rPr lang="en-US" altLang="en-US" dirty="0" err="1"/>
              <a:t>pop_back</a:t>
            </a:r>
            <a:r>
              <a:rPr lang="en-US" altLang="en-US" dirty="0"/>
              <a:t>() might be implemented</a:t>
            </a:r>
          </a:p>
          <a:p>
            <a:pPr lvl="3"/>
            <a:r>
              <a:rPr lang="en-US" altLang="en-US" dirty="0"/>
              <a:t>it still must return by value, but we can move the value quickly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class </a:t>
            </a:r>
            <a:r>
              <a:rPr lang="en-US" altLang="en-US" dirty="0" err="1"/>
              <a:t>vector_ng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T </a:t>
            </a:r>
            <a:r>
              <a:rPr lang="en-US" altLang="en-US" dirty="0" err="1"/>
              <a:t>pop_back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  {</a:t>
            </a:r>
          </a:p>
          <a:p>
            <a:pPr lvl="4"/>
            <a:r>
              <a:rPr lang="en-US" altLang="en-US" dirty="0"/>
              <a:t>    T </a:t>
            </a:r>
            <a:r>
              <a:rPr lang="en-US" altLang="en-US" dirty="0" err="1"/>
              <a:t>tmp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::move(</a:t>
            </a:r>
            <a:r>
              <a:rPr lang="en-US" altLang="en-US" dirty="0" err="1"/>
              <a:t>arr</a:t>
            </a:r>
            <a:r>
              <a:rPr lang="en-US" altLang="en-US" dirty="0"/>
              <a:t>_[size_-1]);	// move-constructor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arr</a:t>
            </a:r>
            <a:r>
              <a:rPr lang="en-US" altLang="en-US" dirty="0"/>
              <a:t>_[size_-1].T::~T(); 				// destruct the object in the array</a:t>
            </a:r>
          </a:p>
          <a:p>
            <a:pPr lvl="4"/>
            <a:r>
              <a:rPr lang="en-US" altLang="en-US" dirty="0"/>
              <a:t>    --size_; 								// mark the object as unused</a:t>
            </a:r>
          </a:p>
          <a:p>
            <a:pPr lvl="4"/>
            <a:r>
              <a:rPr lang="en-US" altLang="en-US" dirty="0"/>
              <a:t>    return </a:t>
            </a:r>
            <a:r>
              <a:rPr lang="en-US" altLang="en-US" dirty="0" err="1"/>
              <a:t>tmp</a:t>
            </a:r>
            <a:r>
              <a:rPr lang="en-US" altLang="en-US" dirty="0"/>
              <a:t>;								// </a:t>
            </a:r>
            <a:r>
              <a:rPr lang="en-US" altLang="en-US"/>
              <a:t>copy-elision or move</a:t>
            </a:r>
            <a:endParaRPr lang="en-US" altLang="en-US" dirty="0"/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T * </a:t>
            </a:r>
            <a:r>
              <a:rPr lang="en-US" altLang="en-US" dirty="0" err="1"/>
              <a:t>arr</a:t>
            </a:r>
            <a:r>
              <a:rPr lang="en-US" altLang="en-US" dirty="0"/>
              <a:t>_;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size_;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en-US" altLang="en-US" dirty="0"/>
              <a:t>The speed relies on move-constructor and move-assignment of the type T</a:t>
            </a:r>
          </a:p>
          <a:p>
            <a:pPr lvl="2"/>
            <a:r>
              <a:rPr lang="en-US" altLang="en-US" dirty="0"/>
              <a:t>Programmers shall equip their classes with fast move operations</a:t>
            </a:r>
          </a:p>
          <a:p>
            <a:pPr lvl="3"/>
            <a:r>
              <a:rPr lang="en-US" altLang="en-US" dirty="0"/>
              <a:t>If all the data members have fast move operations, the class will acquire it automatically</a:t>
            </a:r>
          </a:p>
          <a:p>
            <a:pPr lvl="3"/>
            <a:r>
              <a:rPr lang="en-US" altLang="en-US" dirty="0"/>
              <a:t>Otherwise, programmers need to implement the move (and copy) operations explicitly</a:t>
            </a:r>
          </a:p>
          <a:p>
            <a:pPr lvl="2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169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Reference</a:t>
            </a:r>
            <a:r>
              <a:rPr lang="en-US" dirty="0"/>
              <a:t>s may be used only in some contexts</a:t>
            </a:r>
          </a:p>
          <a:p>
            <a:pPr lvl="2"/>
            <a:r>
              <a:rPr lang="en-US" dirty="0"/>
              <a:t>Formal arguments of functions (almost always safe and useful)</a:t>
            </a:r>
          </a:p>
          <a:p>
            <a:pPr lvl="3"/>
            <a:r>
              <a:rPr lang="en-US" dirty="0"/>
              <a:t>Like passing by reference in other languages (but more complex)</a:t>
            </a:r>
          </a:p>
          <a:p>
            <a:pPr lvl="2"/>
            <a:r>
              <a:rPr lang="en-US" dirty="0"/>
              <a:t>Return values of functions (dangerous but sometimes necessary)</a:t>
            </a:r>
          </a:p>
          <a:p>
            <a:pPr lvl="2"/>
            <a:r>
              <a:rPr lang="en-US" dirty="0"/>
              <a:t>Local variables (sometimes useful, particularly with </a:t>
            </a:r>
            <a:r>
              <a:rPr lang="en-US" b="1" dirty="0"/>
              <a:t>auto &amp;&amp;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Static variables, data members of classes (limited usability, use a pointer or </a:t>
            </a:r>
            <a:r>
              <a:rPr lang="en-US" dirty="0" err="1"/>
              <a:t>std</a:t>
            </a:r>
            <a:r>
              <a:rPr lang="en-US" dirty="0"/>
              <a:t>::ref instead)</a:t>
            </a:r>
          </a:p>
          <a:p>
            <a:pPr lvl="1"/>
            <a:r>
              <a:rPr lang="en-US" dirty="0"/>
              <a:t>References must be initialized and cannot be redirected later</a:t>
            </a:r>
          </a:p>
          <a:p>
            <a:pPr lvl="2"/>
            <a:r>
              <a:rPr lang="en-US" dirty="0"/>
              <a:t>All uses of references work as if they were the referenced object</a:t>
            </a:r>
          </a:p>
          <a:p>
            <a:pPr lvl="1"/>
            <a:r>
              <a:rPr lang="en-US" dirty="0"/>
              <a:t>References have three flavors</a:t>
            </a:r>
          </a:p>
          <a:p>
            <a:pPr lvl="2"/>
            <a:r>
              <a:rPr lang="en-US" dirty="0"/>
              <a:t>Modifiable L-value reference</a:t>
            </a:r>
            <a:endParaRPr lang="cs-CZ" dirty="0"/>
          </a:p>
          <a:p>
            <a:pPr lvl="4"/>
            <a:r>
              <a:rPr lang="en-US" dirty="0"/>
              <a:t>T &amp;</a:t>
            </a:r>
            <a:endParaRPr lang="cs-CZ" dirty="0"/>
          </a:p>
          <a:p>
            <a:pPr lvl="3"/>
            <a:r>
              <a:rPr lang="en-US" dirty="0"/>
              <a:t>The actual argument (</a:t>
            </a:r>
            <a:r>
              <a:rPr lang="en-US" dirty="0" err="1"/>
              <a:t>init</a:t>
            </a:r>
            <a:r>
              <a:rPr lang="en-US" dirty="0"/>
              <a:t> value) must be an L-value, i.e. a repeatedly accessible object</a:t>
            </a:r>
          </a:p>
          <a:p>
            <a:pPr lvl="2"/>
            <a:r>
              <a:rPr lang="en-US" dirty="0" err="1"/>
              <a:t>Const</a:t>
            </a:r>
            <a:r>
              <a:rPr lang="en-US" dirty="0"/>
              <a:t> (L-value) reference</a:t>
            </a:r>
            <a:endParaRPr lang="cs-CZ" dirty="0"/>
          </a:p>
          <a:p>
            <a:pPr lvl="4"/>
            <a:r>
              <a:rPr lang="en-US" dirty="0" err="1"/>
              <a:t>const</a:t>
            </a:r>
            <a:r>
              <a:rPr lang="en-US" dirty="0"/>
              <a:t> T &amp;</a:t>
            </a:r>
            <a:endParaRPr lang="cs-CZ" dirty="0"/>
          </a:p>
          <a:p>
            <a:pPr lvl="3"/>
            <a:r>
              <a:rPr lang="en-US" dirty="0"/>
              <a:t>The actual argument may be anything of type T</a:t>
            </a:r>
          </a:p>
          <a:p>
            <a:pPr lvl="2"/>
            <a:r>
              <a:rPr lang="en-US" dirty="0"/>
              <a:t>R-value reference</a:t>
            </a:r>
            <a:endParaRPr lang="cs-CZ" dirty="0"/>
          </a:p>
          <a:p>
            <a:pPr lvl="4"/>
            <a:r>
              <a:rPr lang="en-US" dirty="0"/>
              <a:t>T &amp;&amp;</a:t>
            </a:r>
            <a:endParaRPr lang="cs-CZ" dirty="0"/>
          </a:p>
          <a:p>
            <a:pPr lvl="3"/>
            <a:r>
              <a:rPr lang="en-US" dirty="0"/>
              <a:t>The actual argument must be an R-value, i.e. a temporary object or marked with </a:t>
            </a:r>
            <a:r>
              <a:rPr lang="en-US" dirty="0" err="1"/>
              <a:t>std</a:t>
            </a:r>
            <a:r>
              <a:rPr lang="en-US" dirty="0"/>
              <a:t>::move()</a:t>
            </a:r>
          </a:p>
        </p:txBody>
      </p:sp>
    </p:spTree>
    <p:extLst>
      <p:ext uri="{BB962C8B-B14F-4D97-AF65-F5344CB8AC3E}">
        <p14:creationId xmlns:p14="http://schemas.microsoft.com/office/powerpoint/2010/main" val="248725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solidFill>
                  <a:schemeClr val="accent1"/>
                </a:solidFill>
              </a:rPr>
              <a:t>(Modifiable) L-value reference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en-US" dirty="0"/>
              <a:t>T &amp;</a:t>
            </a:r>
            <a:endParaRPr lang="cs-CZ" dirty="0"/>
          </a:p>
          <a:p>
            <a:pPr lvl="2"/>
            <a:r>
              <a:rPr lang="en-US" dirty="0"/>
              <a:t>The initializing expression must be a modifiable</a:t>
            </a:r>
            <a:r>
              <a:rPr lang="cs-CZ" dirty="0"/>
              <a:t> </a:t>
            </a:r>
            <a:r>
              <a:rPr lang="en-US" b="1" dirty="0"/>
              <a:t>L-value</a:t>
            </a:r>
            <a:r>
              <a:rPr lang="en-US" dirty="0"/>
              <a:t>, i.e.</a:t>
            </a:r>
            <a:r>
              <a:rPr lang="cs-CZ" dirty="0"/>
              <a:t> </a:t>
            </a:r>
            <a:r>
              <a:rPr lang="en-US" dirty="0"/>
              <a:t>a repeatedly accessible object without the</a:t>
            </a:r>
            <a:r>
              <a:rPr lang="cs-CZ" dirty="0"/>
              <a:t> </a:t>
            </a:r>
            <a:r>
              <a:rPr lang="cs-CZ" b="1" dirty="0"/>
              <a:t>const</a:t>
            </a:r>
            <a:r>
              <a:rPr lang="en-US" b="1" dirty="0"/>
              <a:t> </a:t>
            </a:r>
            <a:r>
              <a:rPr lang="en-US" dirty="0"/>
              <a:t>flag</a:t>
            </a:r>
            <a:r>
              <a:rPr lang="cs-CZ" dirty="0"/>
              <a:t>:</a:t>
            </a:r>
            <a:endParaRPr lang="en-US" dirty="0"/>
          </a:p>
          <a:p>
            <a:pPr lvl="3"/>
            <a:r>
              <a:rPr lang="cs-CZ" b="1" dirty="0"/>
              <a:t>x</a:t>
            </a:r>
            <a:r>
              <a:rPr lang="cs-CZ" dirty="0"/>
              <a:t>, </a:t>
            </a:r>
            <a:r>
              <a:rPr lang="cs-CZ" b="1" dirty="0"/>
              <a:t>y.x</a:t>
            </a:r>
            <a:r>
              <a:rPr lang="cs-CZ" dirty="0"/>
              <a:t> - </a:t>
            </a:r>
            <a:r>
              <a:rPr lang="en-US" dirty="0"/>
              <a:t>A variable or a data member of type</a:t>
            </a:r>
            <a:r>
              <a:rPr lang="cs-CZ" dirty="0"/>
              <a:t> </a:t>
            </a:r>
            <a:r>
              <a:rPr lang="cs-CZ" b="1" dirty="0"/>
              <a:t>T</a:t>
            </a:r>
            <a:r>
              <a:rPr lang="cs-CZ" dirty="0"/>
              <a:t>, </a:t>
            </a:r>
            <a:r>
              <a:rPr lang="cs-CZ" b="1" dirty="0"/>
              <a:t>T</a:t>
            </a:r>
            <a:r>
              <a:rPr lang="en-US" b="1" dirty="0"/>
              <a:t>&amp;</a:t>
            </a:r>
            <a:r>
              <a:rPr lang="cs-CZ" b="1" dirty="0"/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chemeClr val="accent1"/>
                </a:solidFill>
              </a:rPr>
              <a:t>T&amp;&amp;</a:t>
            </a:r>
          </a:p>
          <a:p>
            <a:pPr lvl="3"/>
            <a:r>
              <a:rPr lang="cs-CZ" b="1" dirty="0"/>
              <a:t>f</a:t>
            </a:r>
            <a:r>
              <a:rPr lang="en-US" b="1" dirty="0"/>
              <a:t>()</a:t>
            </a:r>
            <a:r>
              <a:rPr lang="cs-CZ" dirty="0"/>
              <a:t>, </a:t>
            </a:r>
            <a:r>
              <a:rPr lang="cs-CZ" b="1" dirty="0"/>
              <a:t>cout</a:t>
            </a:r>
            <a:r>
              <a:rPr lang="en-US" b="1" dirty="0"/>
              <a:t>&lt;&lt;x</a:t>
            </a:r>
            <a:r>
              <a:rPr lang="en-US" dirty="0"/>
              <a:t> - A call of a function (or an user-defined operator) returning</a:t>
            </a:r>
            <a:r>
              <a:rPr lang="cs-CZ" dirty="0"/>
              <a:t> </a:t>
            </a:r>
            <a:r>
              <a:rPr lang="cs-CZ" b="1" dirty="0"/>
              <a:t>T</a:t>
            </a:r>
            <a:r>
              <a:rPr lang="en-US" b="1" dirty="0"/>
              <a:t>&amp;</a:t>
            </a:r>
            <a:endParaRPr lang="cs-CZ" b="1" dirty="0"/>
          </a:p>
          <a:p>
            <a:pPr lvl="3"/>
            <a:r>
              <a:rPr lang="en-US" b="1" dirty="0"/>
              <a:t>(T&amp;)e </a:t>
            </a:r>
            <a:r>
              <a:rPr lang="en-US" dirty="0"/>
              <a:t>- A cast to</a:t>
            </a:r>
            <a:r>
              <a:rPr lang="cs-CZ" b="1" dirty="0"/>
              <a:t> T</a:t>
            </a:r>
            <a:r>
              <a:rPr lang="en-US" b="1" dirty="0"/>
              <a:t>&amp;</a:t>
            </a:r>
          </a:p>
          <a:p>
            <a:pPr lvl="3"/>
            <a:r>
              <a:rPr lang="en-US" b="1" dirty="0"/>
              <a:t>*p</a:t>
            </a:r>
            <a:r>
              <a:rPr lang="cs-CZ" dirty="0"/>
              <a:t>,</a:t>
            </a:r>
            <a:r>
              <a:rPr lang="cs-CZ" b="1" dirty="0"/>
              <a:t> p</a:t>
            </a:r>
            <a:r>
              <a:rPr lang="en-US" b="1" dirty="0"/>
              <a:t>[i]</a:t>
            </a:r>
            <a:r>
              <a:rPr lang="en-US" dirty="0"/>
              <a:t> - Dereference of a pointer of type </a:t>
            </a:r>
            <a:r>
              <a:rPr lang="en-US" b="1" dirty="0"/>
              <a:t>T*</a:t>
            </a:r>
            <a:r>
              <a:rPr lang="en-US" dirty="0"/>
              <a:t>, element of an array of type </a:t>
            </a:r>
            <a:r>
              <a:rPr lang="en-US" b="1" dirty="0"/>
              <a:t>T[]</a:t>
            </a:r>
            <a:r>
              <a:rPr lang="en-US" dirty="0"/>
              <a:t> (for smart pointers, these are user-defined operators</a:t>
            </a:r>
            <a:r>
              <a:rPr lang="cs-CZ" dirty="0"/>
              <a:t>)</a:t>
            </a:r>
            <a:endParaRPr lang="en-US" dirty="0"/>
          </a:p>
          <a:p>
            <a:pPr lvl="3"/>
            <a:r>
              <a:rPr lang="en-US" dirty="0"/>
              <a:t>Other rarely occurring cases</a:t>
            </a:r>
          </a:p>
          <a:p>
            <a:pPr lvl="1"/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>
                <a:solidFill>
                  <a:schemeClr val="accent1"/>
                </a:solidFill>
              </a:rPr>
              <a:t> (L-value) reference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en-US" dirty="0" err="1"/>
              <a:t>const</a:t>
            </a:r>
            <a:r>
              <a:rPr lang="en-US" dirty="0"/>
              <a:t> T &amp;</a:t>
            </a:r>
            <a:endParaRPr lang="cs-CZ" dirty="0"/>
          </a:p>
          <a:p>
            <a:pPr lvl="2"/>
            <a:r>
              <a:rPr lang="en-US" dirty="0"/>
              <a:t>The initializing expression may be any expression of type T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en-US" dirty="0"/>
              <a:t>an </a:t>
            </a:r>
            <a:r>
              <a:rPr lang="cs-CZ" dirty="0"/>
              <a:t>L-value </a:t>
            </a:r>
            <a:r>
              <a:rPr lang="en-US" dirty="0"/>
              <a:t>or</a:t>
            </a:r>
            <a:r>
              <a:rPr lang="cs-CZ" dirty="0"/>
              <a:t> </a:t>
            </a:r>
            <a:r>
              <a:rPr lang="en-US" dirty="0"/>
              <a:t>an </a:t>
            </a:r>
            <a:r>
              <a:rPr lang="cs-CZ" dirty="0"/>
              <a:t>R-value, </a:t>
            </a:r>
            <a:r>
              <a:rPr lang="en-US" dirty="0"/>
              <a:t>in addition, it may have modification prohibited (using the const flag)</a:t>
            </a:r>
            <a:endParaRPr lang="cs-CZ" dirty="0"/>
          </a:p>
          <a:p>
            <a:pPr lvl="3"/>
            <a:r>
              <a:rPr lang="en-US" dirty="0"/>
              <a:t>The term</a:t>
            </a:r>
            <a:r>
              <a:rPr lang="cs-CZ" dirty="0"/>
              <a:t> "const L-value reference" </a:t>
            </a:r>
            <a:r>
              <a:rPr lang="en-US" dirty="0"/>
              <a:t>corresponds to the syntax</a:t>
            </a:r>
            <a:r>
              <a:rPr lang="cs-CZ" dirty="0"/>
              <a:t>, </a:t>
            </a:r>
            <a:r>
              <a:rPr lang="en-US" dirty="0"/>
              <a:t>not the semantics</a:t>
            </a:r>
            <a:endParaRPr lang="cs-CZ" dirty="0"/>
          </a:p>
          <a:p>
            <a:pPr lvl="3"/>
            <a:r>
              <a:rPr lang="en-US" dirty="0"/>
              <a:t>Formally, an expression is never of reference type because any reference always behaves as the object being referenced. The </a:t>
            </a:r>
            <a:r>
              <a:rPr lang="cs-CZ" dirty="0"/>
              <a:t>L-value/R-value </a:t>
            </a:r>
            <a:r>
              <a:rPr lang="en-US" dirty="0"/>
              <a:t>and modifiability is used instead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R-value reference</a:t>
            </a:r>
            <a:endParaRPr lang="cs-CZ" dirty="0">
              <a:solidFill>
                <a:schemeClr val="accent1"/>
              </a:solidFill>
            </a:endParaRPr>
          </a:p>
          <a:p>
            <a:pPr lvl="4"/>
            <a:r>
              <a:rPr lang="en-US" dirty="0"/>
              <a:t>T &amp;&amp;</a:t>
            </a:r>
            <a:endParaRPr lang="cs-CZ" dirty="0"/>
          </a:p>
          <a:p>
            <a:pPr lvl="2"/>
            <a:r>
              <a:rPr lang="en-US" dirty="0"/>
              <a:t>The initializing expression must be an</a:t>
            </a:r>
            <a:r>
              <a:rPr lang="cs-CZ" dirty="0"/>
              <a:t> </a:t>
            </a:r>
            <a:r>
              <a:rPr lang="en-US" b="1" dirty="0"/>
              <a:t>R-value</a:t>
            </a:r>
            <a:r>
              <a:rPr lang="cs-CZ" dirty="0"/>
              <a:t>:</a:t>
            </a:r>
          </a:p>
          <a:p>
            <a:pPr lvl="3"/>
            <a:r>
              <a:rPr lang="cs-CZ" b="1" dirty="0"/>
              <a:t>42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en-US" b="1" dirty="0"/>
              <a:t>'c', </a:t>
            </a:r>
            <a:r>
              <a:rPr lang="cs-CZ" b="1" dirty="0"/>
              <a:t>true</a:t>
            </a:r>
            <a:r>
              <a:rPr lang="cs-CZ" dirty="0"/>
              <a:t>,</a:t>
            </a:r>
            <a:r>
              <a:rPr lang="cs-CZ" b="1" dirty="0"/>
              <a:t> nullptr</a:t>
            </a:r>
            <a:r>
              <a:rPr lang="cs-CZ" dirty="0"/>
              <a:t> - </a:t>
            </a:r>
            <a:r>
              <a:rPr lang="en-US" dirty="0"/>
              <a:t>a literal</a:t>
            </a:r>
            <a:r>
              <a:rPr lang="cs-CZ" dirty="0"/>
              <a:t> (</a:t>
            </a:r>
            <a:r>
              <a:rPr lang="en-US" dirty="0"/>
              <a:t>except for string literals</a:t>
            </a:r>
            <a:r>
              <a:rPr lang="cs-CZ" dirty="0"/>
              <a:t>)</a:t>
            </a:r>
          </a:p>
          <a:p>
            <a:pPr lvl="3"/>
            <a:r>
              <a:rPr lang="cs-CZ" b="1" dirty="0"/>
              <a:t>f(), a+b</a:t>
            </a:r>
            <a:r>
              <a:rPr lang="cs-CZ" dirty="0"/>
              <a:t> - </a:t>
            </a:r>
            <a:r>
              <a:rPr lang="en-US" dirty="0"/>
              <a:t>the result of a function</a:t>
            </a:r>
            <a:r>
              <a:rPr lang="cs-CZ" dirty="0"/>
              <a:t> </a:t>
            </a:r>
            <a:r>
              <a:rPr lang="en-US" dirty="0"/>
              <a:t>or operator</a:t>
            </a:r>
            <a:r>
              <a:rPr lang="cs-CZ" dirty="0"/>
              <a:t> </a:t>
            </a:r>
            <a:r>
              <a:rPr lang="en-US" dirty="0"/>
              <a:t>returning</a:t>
            </a:r>
            <a:r>
              <a:rPr lang="cs-CZ" dirty="0"/>
              <a:t> </a:t>
            </a:r>
            <a:r>
              <a:rPr lang="cs-CZ" b="1" dirty="0"/>
              <a:t>T </a:t>
            </a:r>
            <a:r>
              <a:rPr lang="en-US" dirty="0"/>
              <a:t>or </a:t>
            </a:r>
            <a:r>
              <a:rPr lang="en-US" b="1" dirty="0"/>
              <a:t>T&amp;&amp; </a:t>
            </a:r>
            <a:r>
              <a:rPr lang="en-US" dirty="0"/>
              <a:t>(</a:t>
            </a:r>
            <a:r>
              <a:rPr lang="en-US" dirty="0" err="1"/>
              <a:t>e.g</a:t>
            </a:r>
            <a:r>
              <a:rPr lang="cs-CZ" dirty="0"/>
              <a:t>.</a:t>
            </a:r>
            <a:r>
              <a:rPr lang="cs-CZ" b="1" dirty="0"/>
              <a:t> std::move</a:t>
            </a:r>
            <a:r>
              <a:rPr lang="cs-CZ" dirty="0"/>
              <a:t>)</a:t>
            </a:r>
          </a:p>
          <a:p>
            <a:pPr lvl="3"/>
            <a:r>
              <a:rPr lang="en-US" b="1" dirty="0"/>
              <a:t>(T)e</a:t>
            </a:r>
            <a:r>
              <a:rPr lang="en-US" dirty="0"/>
              <a:t>, </a:t>
            </a:r>
            <a:r>
              <a:rPr lang="en-US" b="1" dirty="0"/>
              <a:t>(T&amp;&amp;)e </a:t>
            </a:r>
            <a:r>
              <a:rPr lang="en-US" dirty="0"/>
              <a:t>- A cast to</a:t>
            </a:r>
            <a:r>
              <a:rPr lang="cs-CZ" b="1" dirty="0"/>
              <a:t> </a:t>
            </a:r>
            <a:r>
              <a:rPr lang="en-US" b="1" dirty="0"/>
              <a:t>T </a:t>
            </a:r>
            <a:r>
              <a:rPr lang="en-US" dirty="0"/>
              <a:t>or </a:t>
            </a:r>
            <a:r>
              <a:rPr lang="cs-CZ" b="1" dirty="0"/>
              <a:t>T</a:t>
            </a:r>
            <a:r>
              <a:rPr lang="en-US" b="1" dirty="0"/>
              <a:t>&amp;&amp;</a:t>
            </a:r>
          </a:p>
          <a:p>
            <a:pPr lvl="3"/>
            <a:r>
              <a:rPr lang="en-US" dirty="0"/>
              <a:t>Other rarely occurring cases</a:t>
            </a:r>
          </a:p>
        </p:txBody>
      </p:sp>
    </p:spTree>
    <p:extLst>
      <p:ext uri="{BB962C8B-B14F-4D97-AF65-F5344CB8AC3E}">
        <p14:creationId xmlns:p14="http://schemas.microsoft.com/office/powerpoint/2010/main" val="57990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r>
              <a:rPr lang="en-US" dirty="0"/>
              <a:t>Why</a:t>
            </a:r>
            <a:r>
              <a:rPr lang="cs-CZ" dirty="0"/>
              <a:t> </a:t>
            </a:r>
            <a:r>
              <a:rPr lang="en-US" b="1" dirty="0"/>
              <a:t>T &amp;</a:t>
            </a:r>
            <a:r>
              <a:rPr lang="cs-CZ" dirty="0"/>
              <a:t> </a:t>
            </a:r>
            <a:r>
              <a:rPr lang="en-US" dirty="0"/>
              <a:t>requires an</a:t>
            </a:r>
            <a:r>
              <a:rPr lang="cs-CZ" dirty="0"/>
              <a:t> L-value</a:t>
            </a:r>
          </a:p>
          <a:p>
            <a:pPr lvl="1"/>
            <a:r>
              <a:rPr lang="en-US" dirty="0"/>
              <a:t>T &amp; often used as a</a:t>
            </a:r>
            <a:r>
              <a:rPr lang="cs-CZ" dirty="0"/>
              <a:t> "</a:t>
            </a:r>
            <a:r>
              <a:rPr lang="en-US" dirty="0"/>
              <a:t>result</a:t>
            </a:r>
            <a:r>
              <a:rPr lang="cs-CZ" dirty="0"/>
              <a:t> paramet</a:t>
            </a:r>
            <a:r>
              <a:rPr lang="en-US" dirty="0"/>
              <a:t>e</a:t>
            </a:r>
            <a:r>
              <a:rPr lang="cs-CZ" dirty="0"/>
              <a:t>r"</a:t>
            </a:r>
            <a:endParaRPr lang="en-US" dirty="0"/>
          </a:p>
          <a:p>
            <a:pPr lvl="1"/>
            <a:r>
              <a:rPr lang="en-US" dirty="0"/>
              <a:t>Prohibiting</a:t>
            </a:r>
            <a:r>
              <a:rPr lang="cs-CZ" dirty="0"/>
              <a:t> R-value </a:t>
            </a:r>
            <a:r>
              <a:rPr lang="en-US" dirty="0"/>
              <a:t>protects again programming mistakes</a:t>
            </a:r>
            <a:endParaRPr lang="cs-CZ" dirty="0"/>
          </a:p>
          <a:p>
            <a:pPr lvl="4"/>
            <a:r>
              <a:rPr lang="cs-CZ" dirty="0"/>
              <a:t>void setup</a:t>
            </a:r>
            <a:r>
              <a:rPr lang="en-US" dirty="0"/>
              <a:t>(int &amp; p) { p = 42; }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int x; </a:t>
            </a:r>
          </a:p>
          <a:p>
            <a:pPr lvl="4"/>
            <a:r>
              <a:rPr lang="en-US" dirty="0"/>
              <a:t>setup(x);				// OK</a:t>
            </a:r>
          </a:p>
          <a:p>
            <a:pPr lvl="4"/>
            <a:r>
              <a:rPr lang="en-US" dirty="0"/>
              <a:t>setup(x + 1);		// Error</a:t>
            </a:r>
          </a:p>
          <a:p>
            <a:pPr lvl="4"/>
            <a:r>
              <a:rPr lang="en-US" dirty="0"/>
              <a:t>setup(1);				// Error</a:t>
            </a:r>
          </a:p>
          <a:p>
            <a:pPr lvl="4"/>
            <a:endParaRPr lang="en-US" dirty="0"/>
          </a:p>
          <a:p>
            <a:r>
              <a:rPr lang="en-US" dirty="0"/>
              <a:t>Why</a:t>
            </a:r>
            <a:r>
              <a:rPr lang="cs-CZ" dirty="0"/>
              <a:t> </a:t>
            </a:r>
            <a:r>
              <a:rPr lang="en-US" b="1" dirty="0"/>
              <a:t>const T &amp;</a:t>
            </a:r>
            <a:r>
              <a:rPr lang="cs-CZ" dirty="0"/>
              <a:t> </a:t>
            </a:r>
            <a:r>
              <a:rPr lang="en-US" dirty="0"/>
              <a:t>accepts both</a:t>
            </a:r>
            <a:r>
              <a:rPr lang="cs-CZ" dirty="0"/>
              <a:t> L-value</a:t>
            </a:r>
            <a:r>
              <a:rPr lang="en-US" dirty="0"/>
              <a:t>s</a:t>
            </a:r>
            <a:r>
              <a:rPr lang="cs-CZ" dirty="0"/>
              <a:t> </a:t>
            </a:r>
            <a:r>
              <a:rPr lang="en-US" dirty="0"/>
              <a:t>and</a:t>
            </a:r>
            <a:r>
              <a:rPr lang="cs-CZ" dirty="0"/>
              <a:t> R-value</a:t>
            </a:r>
            <a:r>
              <a:rPr lang="en-US" dirty="0"/>
              <a:t>s</a:t>
            </a:r>
          </a:p>
          <a:p>
            <a:pPr lvl="1"/>
            <a:r>
              <a:rPr lang="en-US" dirty="0"/>
              <a:t>const T &amp; means</a:t>
            </a:r>
            <a:r>
              <a:rPr lang="cs-CZ" dirty="0"/>
              <a:t> "</a:t>
            </a:r>
            <a:r>
              <a:rPr lang="en-US" dirty="0"/>
              <a:t>input</a:t>
            </a:r>
            <a:r>
              <a:rPr lang="cs-CZ" dirty="0"/>
              <a:t> paramet</a:t>
            </a:r>
            <a:r>
              <a:rPr lang="en-US" dirty="0"/>
              <a:t>e</a:t>
            </a:r>
            <a:r>
              <a:rPr lang="cs-CZ" dirty="0"/>
              <a:t>r"</a:t>
            </a:r>
          </a:p>
          <a:p>
            <a:pPr lvl="1"/>
            <a:r>
              <a:rPr lang="en-US" dirty="0"/>
              <a:t>the only reason to use a </a:t>
            </a:r>
            <a:r>
              <a:rPr lang="cs-CZ" dirty="0"/>
              <a:t>reference </a:t>
            </a:r>
            <a:r>
              <a:rPr lang="en-US" dirty="0"/>
              <a:t>is the speed of passing</a:t>
            </a:r>
            <a:endParaRPr lang="cs-CZ" dirty="0"/>
          </a:p>
          <a:p>
            <a:pPr lvl="4"/>
            <a:r>
              <a:rPr lang="cs-CZ" dirty="0"/>
              <a:t>std</a:t>
            </a:r>
            <a:r>
              <a:rPr lang="en-US" dirty="0"/>
              <a:t>::string operator+(const std::string &amp; a, const std::string &amp; b);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std::string x, y, z, u;</a:t>
            </a:r>
          </a:p>
          <a:p>
            <a:pPr lvl="4"/>
            <a:r>
              <a:rPr lang="en-US" dirty="0"/>
              <a:t>u = x + y + z;		// u = ((x + y) + z)</a:t>
            </a:r>
            <a:endParaRPr lang="cs-CZ" dirty="0"/>
          </a:p>
          <a:p>
            <a:pPr lvl="2"/>
            <a:r>
              <a:rPr lang="cs-CZ" dirty="0"/>
              <a:t>(x + y) </a:t>
            </a:r>
            <a:r>
              <a:rPr lang="en-US" dirty="0"/>
              <a:t>is an</a:t>
            </a:r>
            <a:r>
              <a:rPr lang="cs-CZ" dirty="0"/>
              <a:t> R-value</a:t>
            </a:r>
            <a:r>
              <a:rPr lang="en-US" dirty="0"/>
              <a:t> but we still want to pass it by reference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02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r>
              <a:rPr lang="en-US" dirty="0"/>
              <a:t>The purpose of</a:t>
            </a:r>
            <a:r>
              <a:rPr lang="cs-CZ" dirty="0"/>
              <a:t> </a:t>
            </a:r>
            <a:r>
              <a:rPr lang="en-US" dirty="0"/>
              <a:t>R-value references</a:t>
            </a:r>
            <a:r>
              <a:rPr lang="cs-CZ" dirty="0"/>
              <a:t> </a:t>
            </a:r>
            <a:r>
              <a:rPr lang="en-US" b="1" dirty="0"/>
              <a:t>T &amp;&amp;</a:t>
            </a:r>
            <a:endParaRPr lang="cs-CZ" b="1" dirty="0"/>
          </a:p>
          <a:p>
            <a:pPr lvl="2"/>
            <a:r>
              <a:rPr lang="en-US" dirty="0"/>
              <a:t>The initializing expression must be an</a:t>
            </a:r>
            <a:r>
              <a:rPr lang="cs-CZ" dirty="0"/>
              <a:t> </a:t>
            </a:r>
            <a:r>
              <a:rPr lang="en-US" b="1" dirty="0"/>
              <a:t>R-value</a:t>
            </a:r>
            <a:r>
              <a:rPr lang="cs-CZ" dirty="0"/>
              <a:t>:</a:t>
            </a:r>
          </a:p>
          <a:p>
            <a:pPr lvl="3"/>
            <a:r>
              <a:rPr lang="cs-CZ" b="1" dirty="0"/>
              <a:t>42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en-US" b="1" dirty="0"/>
              <a:t>'c', </a:t>
            </a:r>
            <a:r>
              <a:rPr lang="cs-CZ" b="1" dirty="0"/>
              <a:t>true</a:t>
            </a:r>
            <a:r>
              <a:rPr lang="cs-CZ" dirty="0"/>
              <a:t>,</a:t>
            </a:r>
            <a:r>
              <a:rPr lang="cs-CZ" b="1" dirty="0"/>
              <a:t> nullptr</a:t>
            </a:r>
            <a:r>
              <a:rPr lang="cs-CZ" dirty="0"/>
              <a:t> - </a:t>
            </a:r>
            <a:r>
              <a:rPr lang="en-US" dirty="0"/>
              <a:t>a literal</a:t>
            </a:r>
            <a:r>
              <a:rPr lang="cs-CZ" dirty="0"/>
              <a:t> (</a:t>
            </a:r>
            <a:r>
              <a:rPr lang="en-US" dirty="0"/>
              <a:t>except for string literals</a:t>
            </a:r>
            <a:r>
              <a:rPr lang="cs-CZ" dirty="0"/>
              <a:t>)</a:t>
            </a:r>
          </a:p>
          <a:p>
            <a:pPr lvl="3"/>
            <a:r>
              <a:rPr lang="cs-CZ" b="1" dirty="0"/>
              <a:t>f(), a+b</a:t>
            </a:r>
            <a:r>
              <a:rPr lang="cs-CZ" dirty="0"/>
              <a:t> - </a:t>
            </a:r>
            <a:r>
              <a:rPr lang="en-US" dirty="0"/>
              <a:t>the result of a function</a:t>
            </a:r>
            <a:r>
              <a:rPr lang="cs-CZ" dirty="0"/>
              <a:t> </a:t>
            </a:r>
            <a:r>
              <a:rPr lang="en-US" dirty="0"/>
              <a:t>or operator</a:t>
            </a:r>
            <a:r>
              <a:rPr lang="cs-CZ" dirty="0"/>
              <a:t> </a:t>
            </a:r>
            <a:r>
              <a:rPr lang="en-US" dirty="0"/>
              <a:t>returning</a:t>
            </a:r>
            <a:r>
              <a:rPr lang="cs-CZ" dirty="0"/>
              <a:t> </a:t>
            </a:r>
            <a:r>
              <a:rPr lang="cs-CZ" b="1" dirty="0"/>
              <a:t>T </a:t>
            </a:r>
            <a:r>
              <a:rPr lang="en-US" dirty="0"/>
              <a:t>or </a:t>
            </a:r>
            <a:r>
              <a:rPr lang="en-US" b="1" dirty="0"/>
              <a:t>T&amp;&amp; </a:t>
            </a:r>
            <a:r>
              <a:rPr lang="en-US" dirty="0"/>
              <a:t>(</a:t>
            </a:r>
            <a:r>
              <a:rPr lang="en-US" dirty="0" err="1"/>
              <a:t>e.g</a:t>
            </a:r>
            <a:r>
              <a:rPr lang="cs-CZ" dirty="0"/>
              <a:t>.</a:t>
            </a:r>
            <a:r>
              <a:rPr lang="cs-CZ" b="1" dirty="0"/>
              <a:t> std::move</a:t>
            </a:r>
            <a:r>
              <a:rPr lang="cs-CZ" dirty="0"/>
              <a:t>)</a:t>
            </a:r>
          </a:p>
          <a:p>
            <a:pPr lvl="3"/>
            <a:r>
              <a:rPr lang="en-US" b="1" dirty="0"/>
              <a:t>(T)e</a:t>
            </a:r>
            <a:r>
              <a:rPr lang="en-US" dirty="0"/>
              <a:t>, </a:t>
            </a:r>
            <a:r>
              <a:rPr lang="en-US" b="1" dirty="0"/>
              <a:t>(T&amp;&amp;)e </a:t>
            </a:r>
            <a:r>
              <a:rPr lang="en-US" dirty="0"/>
              <a:t>- A cast to</a:t>
            </a:r>
            <a:r>
              <a:rPr lang="cs-CZ" b="1" dirty="0"/>
              <a:t> </a:t>
            </a:r>
            <a:r>
              <a:rPr lang="en-US" b="1" dirty="0"/>
              <a:t>T </a:t>
            </a:r>
            <a:r>
              <a:rPr lang="en-US" dirty="0"/>
              <a:t>or </a:t>
            </a:r>
            <a:r>
              <a:rPr lang="cs-CZ" b="1" dirty="0"/>
              <a:t>T</a:t>
            </a:r>
            <a:r>
              <a:rPr lang="en-US" b="1" dirty="0"/>
              <a:t>&amp;&amp;</a:t>
            </a:r>
          </a:p>
          <a:p>
            <a:pPr lvl="3"/>
            <a:r>
              <a:rPr lang="en-US" dirty="0"/>
              <a:t>Other rarely occurring cases</a:t>
            </a:r>
          </a:p>
          <a:p>
            <a:pPr lvl="2"/>
            <a:r>
              <a:rPr lang="en-US" dirty="0"/>
              <a:t>There are two sub-cases of </a:t>
            </a:r>
            <a:r>
              <a:rPr lang="cs-CZ" dirty="0"/>
              <a:t>R-value</a:t>
            </a:r>
            <a:r>
              <a:rPr lang="en-US" dirty="0"/>
              <a:t>s</a:t>
            </a:r>
            <a:endParaRPr lang="cs-CZ" dirty="0"/>
          </a:p>
          <a:p>
            <a:pPr lvl="3"/>
            <a:r>
              <a:rPr lang="cs-CZ" i="1" dirty="0"/>
              <a:t>prvalue</a:t>
            </a:r>
            <a:r>
              <a:rPr lang="cs-CZ" dirty="0"/>
              <a:t> - </a:t>
            </a:r>
            <a:r>
              <a:rPr lang="en-US" dirty="0"/>
              <a:t>the expression is an anonymous temporary which will not be accessible again</a:t>
            </a:r>
            <a:endParaRPr lang="cs-CZ" dirty="0"/>
          </a:p>
          <a:p>
            <a:pPr lvl="3"/>
            <a:r>
              <a:rPr lang="cs-CZ" i="1" dirty="0"/>
              <a:t>xvalue </a:t>
            </a:r>
            <a:r>
              <a:rPr lang="cs-CZ" b="1" i="1" dirty="0"/>
              <a:t>- </a:t>
            </a:r>
            <a:r>
              <a:rPr lang="en-US" dirty="0"/>
              <a:t>a call to a function or a cast returning</a:t>
            </a:r>
            <a:r>
              <a:rPr lang="cs-CZ" dirty="0"/>
              <a:t> </a:t>
            </a:r>
            <a:r>
              <a:rPr lang="cs-CZ" b="1" dirty="0"/>
              <a:t>T</a:t>
            </a:r>
            <a:r>
              <a:rPr lang="en-US" b="1" dirty="0"/>
              <a:t>&amp;&amp;</a:t>
            </a:r>
            <a:endParaRPr lang="cs-CZ" b="1" dirty="0"/>
          </a:p>
          <a:p>
            <a:pPr lvl="1"/>
            <a:r>
              <a:rPr lang="en-US" dirty="0"/>
              <a:t>The object in an</a:t>
            </a:r>
            <a:r>
              <a:rPr lang="cs-CZ" dirty="0"/>
              <a:t> R-value </a:t>
            </a:r>
            <a:r>
              <a:rPr lang="en-US" dirty="0"/>
              <a:t>expression may be arbitrarily modified because</a:t>
            </a:r>
            <a:endParaRPr lang="cs-CZ" dirty="0"/>
          </a:p>
          <a:p>
            <a:pPr lvl="2"/>
            <a:r>
              <a:rPr lang="en-US" dirty="0"/>
              <a:t>for a</a:t>
            </a:r>
            <a:r>
              <a:rPr lang="cs-CZ" dirty="0"/>
              <a:t> prvalu</a:t>
            </a:r>
            <a:r>
              <a:rPr lang="en-US" dirty="0"/>
              <a:t>e, the modified object will not be seen</a:t>
            </a:r>
            <a:endParaRPr lang="cs-CZ" dirty="0"/>
          </a:p>
          <a:p>
            <a:pPr lvl="3"/>
            <a:r>
              <a:rPr lang="en-US" dirty="0"/>
              <a:t>but beware, the destructor will sooner or later run on the object</a:t>
            </a:r>
            <a:endParaRPr lang="cs-CZ" dirty="0"/>
          </a:p>
          <a:p>
            <a:pPr lvl="2"/>
            <a:r>
              <a:rPr lang="en-US" dirty="0"/>
              <a:t>for an </a:t>
            </a:r>
            <a:r>
              <a:rPr lang="cs-CZ" dirty="0"/>
              <a:t>xvalue</a:t>
            </a:r>
            <a:r>
              <a:rPr lang="en-US" dirty="0"/>
              <a:t>, the programmer explicitly agreed to that</a:t>
            </a:r>
            <a:endParaRPr lang="cs-CZ" dirty="0"/>
          </a:p>
          <a:p>
            <a:pPr lvl="3"/>
            <a:r>
              <a:rPr lang="en-US" dirty="0"/>
              <a:t>the semantics of </a:t>
            </a:r>
            <a:r>
              <a:rPr lang="cs-CZ" dirty="0"/>
              <a:t>T</a:t>
            </a:r>
            <a:r>
              <a:rPr lang="en-US" dirty="0"/>
              <a:t>&amp;&amp;</a:t>
            </a:r>
            <a:r>
              <a:rPr lang="cs-CZ" dirty="0"/>
              <a:t> </a:t>
            </a:r>
            <a:r>
              <a:rPr lang="en-US" dirty="0"/>
              <a:t>is</a:t>
            </a:r>
            <a:r>
              <a:rPr lang="cs-CZ" dirty="0"/>
              <a:t> "</a:t>
            </a:r>
            <a:r>
              <a:rPr lang="en-US" dirty="0"/>
              <a:t>a reference to an object for which the owner no longer cares</a:t>
            </a:r>
            <a:r>
              <a:rPr lang="cs-CZ" dirty="0"/>
              <a:t>"</a:t>
            </a:r>
          </a:p>
          <a:p>
            <a:pPr lvl="3"/>
            <a:r>
              <a:rPr lang="en-US" dirty="0"/>
              <a:t>if the object is used again, the owner must start with assigning a new value</a:t>
            </a:r>
            <a:endParaRPr lang="cs-CZ" dirty="0"/>
          </a:p>
          <a:p>
            <a:pPr lvl="1"/>
            <a:r>
              <a:rPr lang="en-US" dirty="0"/>
              <a:t>The most important uses of</a:t>
            </a:r>
            <a:r>
              <a:rPr lang="cs-CZ" dirty="0"/>
              <a:t> R-value</a:t>
            </a:r>
            <a:r>
              <a:rPr lang="en-US" dirty="0"/>
              <a:t> references</a:t>
            </a:r>
            <a:endParaRPr lang="cs-CZ" dirty="0"/>
          </a:p>
          <a:p>
            <a:pPr lvl="2"/>
            <a:r>
              <a:rPr lang="en-US" dirty="0"/>
              <a:t>Stealing and reusing of the </a:t>
            </a:r>
            <a:r>
              <a:rPr lang="cs-CZ" dirty="0"/>
              <a:t>dynamic</a:t>
            </a:r>
            <a:r>
              <a:rPr lang="en-US" dirty="0"/>
              <a:t>ally</a:t>
            </a:r>
            <a:r>
              <a:rPr lang="cs-CZ" dirty="0"/>
              <a:t> </a:t>
            </a:r>
            <a:r>
              <a:rPr lang="en-US" dirty="0"/>
              <a:t>allocated blocks owned by the object</a:t>
            </a:r>
            <a:endParaRPr lang="cs-CZ" dirty="0"/>
          </a:p>
          <a:p>
            <a:pPr lvl="3"/>
            <a:r>
              <a:rPr lang="en-US" dirty="0"/>
              <a:t>Pointers inside the objects must be set to null to avoid deallocation by destructor</a:t>
            </a:r>
            <a:endParaRPr lang="cs-CZ" dirty="0"/>
          </a:p>
          <a:p>
            <a:pPr lvl="3"/>
            <a:r>
              <a:rPr lang="en-US" dirty="0"/>
              <a:t>Often a hidden optimization</a:t>
            </a:r>
            <a:r>
              <a:rPr lang="cs-CZ" dirty="0"/>
              <a:t> (</a:t>
            </a:r>
            <a:r>
              <a:rPr lang="en-US" dirty="0"/>
              <a:t>but documented as mandatory for containers</a:t>
            </a:r>
            <a:r>
              <a:rPr lang="cs-CZ" dirty="0"/>
              <a:t>)</a:t>
            </a:r>
          </a:p>
          <a:p>
            <a:pPr lvl="2"/>
            <a:r>
              <a:rPr lang="en-US" dirty="0"/>
              <a:t>Passing ownership of a block held by a smart pointer</a:t>
            </a:r>
            <a:endParaRPr lang="cs-CZ" dirty="0"/>
          </a:p>
          <a:p>
            <a:pPr lvl="3"/>
            <a:r>
              <a:rPr lang="en-US" dirty="0"/>
              <a:t>Technically equal to stealing but explicitly documented as part of smart pointer semantics</a:t>
            </a:r>
            <a:endParaRPr lang="cs-CZ" dirty="0"/>
          </a:p>
          <a:p>
            <a:pPr lvl="1"/>
            <a:r>
              <a:rPr lang="en-US" dirty="0"/>
              <a:t>A function with a parameter of type</a:t>
            </a:r>
            <a:r>
              <a:rPr lang="cs-CZ" dirty="0"/>
              <a:t> T</a:t>
            </a:r>
            <a:r>
              <a:rPr lang="en-US" dirty="0"/>
              <a:t>&amp;&amp; will probably steal from 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720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r>
              <a:rPr lang="en-US" b="1" dirty="0"/>
              <a:t>std::move(x) </a:t>
            </a:r>
            <a:r>
              <a:rPr lang="en-US" dirty="0"/>
              <a:t>returns</a:t>
            </a:r>
            <a:r>
              <a:rPr lang="cs-CZ" dirty="0"/>
              <a:t> T</a:t>
            </a:r>
            <a:r>
              <a:rPr lang="en-US" dirty="0"/>
              <a:t>&amp;&amp;, therefore, this expression is an</a:t>
            </a:r>
            <a:r>
              <a:rPr lang="cs-CZ" dirty="0"/>
              <a:t> R-value</a:t>
            </a:r>
          </a:p>
          <a:p>
            <a:pPr lvl="1"/>
            <a:r>
              <a:rPr lang="en-US" dirty="0"/>
              <a:t>inside, there is a cast</a:t>
            </a:r>
            <a:r>
              <a:rPr lang="cs-CZ" dirty="0"/>
              <a:t> </a:t>
            </a:r>
            <a:r>
              <a:rPr lang="en-US" dirty="0"/>
              <a:t>to </a:t>
            </a:r>
            <a:r>
              <a:rPr lang="cs-CZ" dirty="0"/>
              <a:t>T</a:t>
            </a:r>
            <a:r>
              <a:rPr lang="en-US" dirty="0"/>
              <a:t>&amp;&amp;</a:t>
            </a:r>
          </a:p>
          <a:p>
            <a:r>
              <a:rPr lang="en-US" dirty="0"/>
              <a:t>A function with a parameter of type</a:t>
            </a:r>
            <a:r>
              <a:rPr lang="cs-CZ" dirty="0"/>
              <a:t> T</a:t>
            </a:r>
            <a:r>
              <a:rPr lang="en-US" dirty="0"/>
              <a:t>&amp;&amp; will probably steal from it</a:t>
            </a:r>
            <a:endParaRPr lang="cs-CZ" dirty="0"/>
          </a:p>
          <a:p>
            <a:pPr lvl="1"/>
            <a:r>
              <a:rPr lang="en-US" dirty="0"/>
              <a:t>Most often a</a:t>
            </a:r>
            <a:r>
              <a:rPr lang="cs-CZ" dirty="0"/>
              <a:t> move-constructor </a:t>
            </a:r>
            <a:r>
              <a:rPr lang="en-US" dirty="0"/>
              <a:t>or a</a:t>
            </a:r>
            <a:r>
              <a:rPr lang="cs-CZ" dirty="0"/>
              <a:t> move-assignment</a:t>
            </a:r>
          </a:p>
          <a:p>
            <a:pPr lvl="2"/>
            <a:r>
              <a:rPr lang="en-US" dirty="0"/>
              <a:t>both functions move the contents to the target object</a:t>
            </a:r>
            <a:endParaRPr lang="cs-CZ" dirty="0"/>
          </a:p>
          <a:p>
            <a:pPr lvl="2"/>
            <a:r>
              <a:rPr lang="en-US" dirty="0"/>
              <a:t>in addition, </a:t>
            </a:r>
            <a:r>
              <a:rPr lang="cs-CZ" dirty="0"/>
              <a:t>move-assignment </a:t>
            </a:r>
            <a:r>
              <a:rPr lang="en-US" dirty="0"/>
              <a:t>cleans the previous content of the target object</a:t>
            </a:r>
            <a:endParaRPr lang="cs-CZ" dirty="0"/>
          </a:p>
          <a:p>
            <a:pPr lvl="4"/>
            <a:r>
              <a:rPr lang="cs-CZ" dirty="0"/>
              <a:t>class T </a:t>
            </a:r>
            <a:r>
              <a:rPr lang="en-US" dirty="0"/>
              <a:t>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</a:t>
            </a:r>
            <a:r>
              <a:rPr lang="en-US" b="1" dirty="0"/>
              <a:t>T(T &amp;&amp; b) </a:t>
            </a:r>
            <a:r>
              <a:rPr lang="en-US" b="1" dirty="0" err="1"/>
              <a:t>noexcept</a:t>
            </a:r>
            <a:r>
              <a:rPr lang="en-US" b="1" dirty="0"/>
              <a:t> </a:t>
            </a:r>
            <a:r>
              <a:rPr lang="en-US" dirty="0"/>
              <a:t>: data_(</a:t>
            </a:r>
            <a:r>
              <a:rPr lang="en-US" dirty="0" err="1"/>
              <a:t>b.data</a:t>
            </a:r>
            <a:r>
              <a:rPr lang="en-US" dirty="0"/>
              <a:t>_) { </a:t>
            </a:r>
            <a:r>
              <a:rPr lang="en-US" dirty="0" err="1"/>
              <a:t>b.data</a:t>
            </a:r>
            <a:r>
              <a:rPr lang="en-US" dirty="0"/>
              <a:t>_ = </a:t>
            </a:r>
            <a:r>
              <a:rPr lang="en-US" dirty="0" err="1"/>
              <a:t>nullptr</a:t>
            </a:r>
            <a:r>
              <a:rPr lang="en-US" dirty="0"/>
              <a:t>; }</a:t>
            </a:r>
          </a:p>
          <a:p>
            <a:pPr lvl="4"/>
            <a:r>
              <a:rPr lang="en-US" dirty="0"/>
              <a:t>  </a:t>
            </a:r>
            <a:r>
              <a:rPr lang="en-US" b="1" dirty="0"/>
              <a:t>T&amp; operator=(T &amp;&amp; b) </a:t>
            </a:r>
            <a:r>
              <a:rPr lang="en-US" b="1" dirty="0" err="1"/>
              <a:t>noexcept</a:t>
            </a:r>
            <a:r>
              <a:rPr lang="en-US" b="1" dirty="0"/>
              <a:t> </a:t>
            </a:r>
            <a:r>
              <a:rPr lang="en-US" dirty="0"/>
              <a:t>{ </a:t>
            </a:r>
          </a:p>
          <a:p>
            <a:pPr lvl="4"/>
            <a:r>
              <a:rPr lang="en-US" dirty="0"/>
              <a:t>    T </a:t>
            </a:r>
            <a:r>
              <a:rPr lang="en-US" dirty="0" err="1"/>
              <a:t>tmp</a:t>
            </a:r>
            <a:r>
              <a:rPr lang="en-US" dirty="0"/>
              <a:t>(std::move(b)); </a:t>
            </a:r>
            <a:r>
              <a:rPr lang="cs-CZ" dirty="0"/>
              <a:t>			</a:t>
            </a:r>
            <a:r>
              <a:rPr lang="en-US" dirty="0"/>
              <a:t>// calls</a:t>
            </a:r>
            <a:r>
              <a:rPr lang="cs-CZ" dirty="0"/>
              <a:t> move-ctor, </a:t>
            </a:r>
            <a:r>
              <a:rPr lang="en-US" dirty="0"/>
              <a:t>i.e. empties</a:t>
            </a:r>
            <a:r>
              <a:rPr lang="cs-CZ" dirty="0"/>
              <a:t> b</a:t>
            </a:r>
            <a:endParaRPr lang="en-US" dirty="0"/>
          </a:p>
          <a:p>
            <a:pPr lvl="4"/>
            <a:r>
              <a:rPr lang="en-US" dirty="0"/>
              <a:t>	 std::swap(data_, </a:t>
            </a:r>
            <a:r>
              <a:rPr lang="en-US" dirty="0" err="1"/>
              <a:t>tmp.data</a:t>
            </a:r>
            <a:r>
              <a:rPr lang="en-US" dirty="0"/>
              <a:t>_);</a:t>
            </a:r>
            <a:r>
              <a:rPr lang="cs-CZ" dirty="0"/>
              <a:t>	// </a:t>
            </a:r>
            <a:r>
              <a:rPr lang="en-US" dirty="0"/>
              <a:t>swap the pointers</a:t>
            </a:r>
            <a:endParaRPr lang="cs-CZ" dirty="0"/>
          </a:p>
          <a:p>
            <a:pPr lvl="4"/>
            <a:r>
              <a:rPr lang="cs-CZ" dirty="0"/>
              <a:t>    </a:t>
            </a:r>
            <a:r>
              <a:rPr lang="en-US" dirty="0"/>
              <a:t>return * this;</a:t>
            </a:r>
            <a:r>
              <a:rPr lang="cs-CZ" dirty="0"/>
              <a:t>					// </a:t>
            </a:r>
            <a:r>
              <a:rPr lang="en-US" dirty="0"/>
              <a:t>destructor on </a:t>
            </a:r>
            <a:r>
              <a:rPr lang="cs-CZ" dirty="0"/>
              <a:t>tmp</a:t>
            </a:r>
            <a:r>
              <a:rPr lang="en-US" dirty="0"/>
              <a:t> will be called here</a:t>
            </a:r>
          </a:p>
          <a:p>
            <a:pPr lvl="4"/>
            <a:r>
              <a:rPr lang="en-US" dirty="0"/>
              <a:t>  }</a:t>
            </a:r>
          </a:p>
          <a:p>
            <a:pPr lvl="4"/>
            <a:r>
              <a:rPr lang="en-US" dirty="0"/>
              <a:t>  ~T() {</a:t>
            </a:r>
            <a:r>
              <a:rPr lang="cs-CZ" dirty="0"/>
              <a:t> if </a:t>
            </a:r>
            <a:r>
              <a:rPr lang="en-US" dirty="0"/>
              <a:t>(data_) delete data_; }</a:t>
            </a:r>
            <a:r>
              <a:rPr lang="cs-CZ" dirty="0"/>
              <a:t>		// </a:t>
            </a:r>
            <a:r>
              <a:rPr lang="en-US" dirty="0"/>
              <a:t>the destructor does the clean-up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X * data_;</a:t>
            </a:r>
            <a:r>
              <a:rPr lang="cs-CZ" dirty="0"/>
              <a:t>		// </a:t>
            </a:r>
            <a:r>
              <a:rPr lang="en-US" dirty="0"/>
              <a:t>with</a:t>
            </a:r>
            <a:r>
              <a:rPr lang="cs-CZ" dirty="0"/>
              <a:t> unique</a:t>
            </a:r>
            <a:r>
              <a:rPr lang="en-US" dirty="0"/>
              <a:t>_</a:t>
            </a:r>
            <a:r>
              <a:rPr lang="en-US" dirty="0" err="1"/>
              <a:t>ptr</a:t>
            </a:r>
            <a:r>
              <a:rPr lang="en-US" dirty="0"/>
              <a:t>&lt;X&gt;, the three functions would not be needed</a:t>
            </a:r>
          </a:p>
          <a:p>
            <a:pPr lvl="4"/>
            <a:r>
              <a:rPr lang="en-US" dirty="0"/>
              <a:t>};</a:t>
            </a:r>
            <a:endParaRPr lang="cs-CZ" dirty="0"/>
          </a:p>
          <a:p>
            <a:pPr lvl="2"/>
            <a:r>
              <a:rPr lang="en-US" dirty="0"/>
              <a:t>Implementing the </a:t>
            </a:r>
            <a:r>
              <a:rPr lang="cs-CZ" dirty="0"/>
              <a:t>move</a:t>
            </a:r>
            <a:r>
              <a:rPr lang="en-US" dirty="0"/>
              <a:t>-functions</a:t>
            </a:r>
            <a:r>
              <a:rPr lang="cs-CZ" dirty="0"/>
              <a:t> </a:t>
            </a:r>
            <a:r>
              <a:rPr lang="en-US" dirty="0"/>
              <a:t>is considered advanced programming</a:t>
            </a:r>
            <a:endParaRPr lang="cs-CZ" dirty="0"/>
          </a:p>
          <a:p>
            <a:pPr lvl="2"/>
            <a:r>
              <a:rPr lang="en-US" dirty="0"/>
              <a:t>It usually can be avoided by the use of smart pointers etc.</a:t>
            </a:r>
            <a:endParaRPr lang="cs-CZ" dirty="0"/>
          </a:p>
          <a:p>
            <a:pPr lvl="1"/>
            <a:r>
              <a:rPr lang="en-US" dirty="0"/>
              <a:t>Other than in the two move-functions, </a:t>
            </a:r>
            <a:r>
              <a:rPr lang="cs-CZ" dirty="0"/>
              <a:t>T</a:t>
            </a:r>
            <a:r>
              <a:rPr lang="en-US" dirty="0"/>
              <a:t>&amp;&amp; is used for non-copyable types or as an advanced optimization</a:t>
            </a:r>
            <a:endParaRPr lang="cs-CZ" dirty="0"/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70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6209762"/>
          </a:xfrm>
        </p:spPr>
        <p:txBody>
          <a:bodyPr>
            <a:normAutofit/>
          </a:bodyPr>
          <a:lstStyle/>
          <a:p>
            <a:r>
              <a:rPr lang="en-US" b="1" dirty="0"/>
              <a:t>std::move(x) </a:t>
            </a:r>
            <a:r>
              <a:rPr lang="en-US" dirty="0"/>
              <a:t>returns</a:t>
            </a:r>
            <a:r>
              <a:rPr lang="cs-CZ" dirty="0"/>
              <a:t> T</a:t>
            </a:r>
            <a:r>
              <a:rPr lang="en-US" dirty="0"/>
              <a:t>&amp;&amp;, therefore, this expression is an</a:t>
            </a:r>
            <a:r>
              <a:rPr lang="cs-CZ" dirty="0"/>
              <a:t> R-value</a:t>
            </a:r>
          </a:p>
          <a:p>
            <a:pPr lvl="1"/>
            <a:r>
              <a:rPr lang="en-US" dirty="0"/>
              <a:t>inside, there is a cast</a:t>
            </a:r>
            <a:r>
              <a:rPr lang="cs-CZ" dirty="0"/>
              <a:t> </a:t>
            </a:r>
            <a:r>
              <a:rPr lang="en-US" dirty="0"/>
              <a:t>to </a:t>
            </a:r>
            <a:r>
              <a:rPr lang="cs-CZ" dirty="0"/>
              <a:t>T</a:t>
            </a:r>
            <a:r>
              <a:rPr lang="en-US" dirty="0"/>
              <a:t>&amp;&amp;</a:t>
            </a:r>
          </a:p>
          <a:p>
            <a:pPr lvl="1"/>
            <a:r>
              <a:rPr lang="en-US" dirty="0"/>
              <a:t>example usage</a:t>
            </a:r>
            <a:r>
              <a:rPr lang="cs-CZ" dirty="0"/>
              <a:t>:</a:t>
            </a:r>
          </a:p>
          <a:p>
            <a:pPr lvl="4"/>
            <a:r>
              <a:rPr lang="cs-CZ" dirty="0"/>
              <a:t>void swap</a:t>
            </a:r>
            <a:r>
              <a:rPr lang="en-US" dirty="0"/>
              <a:t>(T &amp; a, T &amp; b)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T </a:t>
            </a:r>
            <a:r>
              <a:rPr lang="en-US" dirty="0" err="1"/>
              <a:t>tmp</a:t>
            </a:r>
            <a:r>
              <a:rPr lang="en-US" dirty="0"/>
              <a:t>(std::move(a));</a:t>
            </a:r>
            <a:r>
              <a:rPr lang="cs-CZ" dirty="0"/>
              <a:t>		// call move-constructor, a is probably emptied</a:t>
            </a:r>
            <a:endParaRPr lang="en-US" dirty="0"/>
          </a:p>
          <a:p>
            <a:pPr lvl="4"/>
            <a:r>
              <a:rPr lang="en-US" dirty="0"/>
              <a:t>  a = std::move(b);</a:t>
            </a:r>
            <a:r>
              <a:rPr lang="cs-CZ" dirty="0"/>
              <a:t>			// call move-assignment, b is probably emptied</a:t>
            </a:r>
          </a:p>
          <a:p>
            <a:pPr lvl="4"/>
            <a:r>
              <a:rPr lang="en-US" dirty="0"/>
              <a:t>  b = std::move(</a:t>
            </a:r>
            <a:r>
              <a:rPr lang="en-US" dirty="0" err="1"/>
              <a:t>tmp</a:t>
            </a:r>
            <a:r>
              <a:rPr lang="en-US" dirty="0"/>
              <a:t>);</a:t>
            </a:r>
            <a:r>
              <a:rPr lang="cs-CZ" dirty="0"/>
              <a:t>		// call move-assignment, tmp is no longer needed</a:t>
            </a:r>
            <a:endParaRPr lang="en-US" dirty="0"/>
          </a:p>
          <a:p>
            <a:pPr lvl="4"/>
            <a:r>
              <a:rPr lang="en-US" dirty="0"/>
              <a:t>}</a:t>
            </a:r>
            <a:r>
              <a:rPr lang="cs-CZ" dirty="0"/>
              <a:t>								// call destructor on tmp</a:t>
            </a:r>
          </a:p>
          <a:p>
            <a:pPr lvl="3"/>
            <a:r>
              <a:rPr lang="en-US" dirty="0"/>
              <a:t>The real</a:t>
            </a:r>
            <a:r>
              <a:rPr lang="cs-CZ" dirty="0"/>
              <a:t> std::swap </a:t>
            </a:r>
            <a:r>
              <a:rPr lang="en-US" dirty="0"/>
              <a:t>is a template </a:t>
            </a:r>
            <a:r>
              <a:rPr lang="cs-CZ" dirty="0"/>
              <a:t>- </a:t>
            </a:r>
            <a:r>
              <a:rPr lang="en-US" dirty="0"/>
              <a:t>the correct implementation is more complex</a:t>
            </a:r>
            <a:endParaRPr lang="cs-CZ" dirty="0"/>
          </a:p>
          <a:p>
            <a:pPr lvl="2"/>
            <a:r>
              <a:rPr lang="en-US" dirty="0"/>
              <a:t>Three move operations are significantly faster than three copy operations</a:t>
            </a:r>
            <a:endParaRPr lang="cs-CZ" dirty="0"/>
          </a:p>
          <a:p>
            <a:pPr lvl="3"/>
            <a:r>
              <a:rPr lang="en-US" dirty="0"/>
              <a:t>If </a:t>
            </a:r>
            <a:r>
              <a:rPr lang="cs-CZ" dirty="0"/>
              <a:t>T </a:t>
            </a:r>
            <a:r>
              <a:rPr lang="en-US" dirty="0"/>
              <a:t>holds some dynamically allocated data that can be stolen</a:t>
            </a:r>
            <a:endParaRPr lang="cs-CZ" dirty="0"/>
          </a:p>
          <a:p>
            <a:pPr lvl="3"/>
            <a:r>
              <a:rPr lang="cs-CZ" dirty="0"/>
              <a:t>std::string, std::vector</a:t>
            </a:r>
            <a:r>
              <a:rPr lang="en-US" dirty="0"/>
              <a:t>&lt;U&gt; and many others, including classes containing them</a:t>
            </a:r>
            <a:endParaRPr lang="cs-CZ" dirty="0"/>
          </a:p>
          <a:p>
            <a:pPr lvl="2"/>
            <a:r>
              <a:rPr lang="cs-CZ" dirty="0"/>
              <a:t>Řešení s přesuny funguje i pro nekopírovatelné typy</a:t>
            </a:r>
          </a:p>
          <a:p>
            <a:pPr lvl="3"/>
            <a:r>
              <a:rPr lang="cs-CZ" dirty="0"/>
              <a:t>std::unique_ptr</a:t>
            </a:r>
            <a:r>
              <a:rPr lang="en-US" dirty="0"/>
              <a:t>&lt;X&gt;, std::</a:t>
            </a:r>
            <a:r>
              <a:rPr lang="en-US" dirty="0" err="1"/>
              <a:t>fstream</a:t>
            </a:r>
            <a:r>
              <a:rPr lang="en-US" dirty="0"/>
              <a:t>, std::mutex, ...</a:t>
            </a:r>
            <a:endParaRPr lang="cs-CZ" dirty="0"/>
          </a:p>
          <a:p>
            <a:pPr lvl="3"/>
            <a:endParaRPr lang="cs-CZ" dirty="0"/>
          </a:p>
          <a:p>
            <a:pPr lvl="1"/>
            <a:r>
              <a:rPr lang="en-US" dirty="0"/>
              <a:t>The ability to move things quickly has an impact on program </a:t>
            </a:r>
            <a:r>
              <a:rPr lang="cs-CZ" dirty="0"/>
              <a:t>archite</a:t>
            </a:r>
            <a:r>
              <a:rPr lang="en-US" dirty="0"/>
              <a:t>c</a:t>
            </a:r>
            <a:r>
              <a:rPr lang="cs-CZ" dirty="0"/>
              <a:t>tur</a:t>
            </a:r>
            <a:r>
              <a:rPr lang="en-US" dirty="0"/>
              <a:t>e</a:t>
            </a:r>
            <a:endParaRPr lang="cs-CZ" dirty="0"/>
          </a:p>
          <a:p>
            <a:pPr lvl="2"/>
            <a:r>
              <a:rPr lang="en-US" dirty="0"/>
              <a:t>It is possible to avoid dynamic allocation by moving contents of variables</a:t>
            </a:r>
            <a:endParaRPr lang="cs-CZ" dirty="0"/>
          </a:p>
          <a:p>
            <a:pPr lvl="2"/>
            <a:r>
              <a:rPr lang="en-US" dirty="0"/>
              <a:t>E.g., an</a:t>
            </a:r>
            <a:r>
              <a:rPr lang="cs-CZ" dirty="0"/>
              <a:t> fstream </a:t>
            </a:r>
            <a:r>
              <a:rPr lang="en-US" dirty="0"/>
              <a:t>may be opened inside a function and returned by value</a:t>
            </a:r>
            <a:endParaRPr lang="cs-CZ" dirty="0"/>
          </a:p>
          <a:p>
            <a:pPr lvl="3"/>
            <a:r>
              <a:rPr lang="en-US" dirty="0"/>
              <a:t>A</a:t>
            </a:r>
            <a:r>
              <a:rPr lang="cs-CZ" dirty="0"/>
              <a:t> return </a:t>
            </a:r>
            <a:r>
              <a:rPr lang="en-US" dirty="0"/>
              <a:t>statement with a local variable</a:t>
            </a:r>
            <a:r>
              <a:rPr lang="cs-CZ" dirty="0"/>
              <a:t> </a:t>
            </a:r>
            <a:r>
              <a:rPr lang="en-US" dirty="0"/>
              <a:t>is automatically implemented by moving</a:t>
            </a:r>
            <a:endParaRPr lang="cs-CZ" dirty="0"/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84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with function templates and auto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Forwarding (a.k.a. universal) reference</a:t>
            </a:r>
          </a:p>
          <a:p>
            <a:pPr lvl="2"/>
            <a:r>
              <a:rPr lang="en-US" dirty="0"/>
              <a:t>As template function argument</a:t>
            </a:r>
            <a:endParaRPr lang="cs-CZ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pPr lvl="4"/>
            <a:r>
              <a:rPr lang="en-US" dirty="0"/>
              <a:t>void f( T &amp;&amp; p)</a:t>
            </a:r>
            <a:endParaRPr lang="cs-CZ" dirty="0"/>
          </a:p>
          <a:p>
            <a:pPr lvl="2"/>
            <a:r>
              <a:rPr lang="en-US" dirty="0"/>
              <a:t>As auto variable</a:t>
            </a:r>
            <a:endParaRPr lang="cs-CZ" dirty="0"/>
          </a:p>
          <a:p>
            <a:pPr lvl="4"/>
            <a:r>
              <a:rPr lang="en-US" dirty="0"/>
              <a:t>auto &amp;&amp; x = /*...*/;</a:t>
            </a:r>
            <a:endParaRPr lang="cs-CZ" dirty="0"/>
          </a:p>
          <a:p>
            <a:pPr lvl="2"/>
            <a:endParaRPr lang="en-US" dirty="0"/>
          </a:p>
          <a:p>
            <a:pPr lvl="2"/>
            <a:r>
              <a:rPr lang="en-US" dirty="0"/>
              <a:t>May be bound to both R-values and L-values</a:t>
            </a:r>
            <a:endParaRPr lang="cs-CZ" dirty="0"/>
          </a:p>
          <a:p>
            <a:pPr lvl="3"/>
            <a:r>
              <a:rPr lang="en-US" dirty="0"/>
              <a:t>Beware, there are </a:t>
            </a:r>
            <a:r>
              <a:rPr lang="en-US" i="1" dirty="0"/>
              <a:t>reference combining rules</a:t>
            </a:r>
          </a:p>
          <a:p>
            <a:pPr lvl="4"/>
            <a:r>
              <a:rPr lang="en-US" dirty="0"/>
              <a:t>U a;</a:t>
            </a:r>
          </a:p>
          <a:p>
            <a:pPr lvl="4"/>
            <a:r>
              <a:rPr lang="en-US" dirty="0"/>
              <a:t>auto &amp;&amp; x = a;	// </a:t>
            </a:r>
            <a:r>
              <a:rPr lang="en-US" dirty="0" err="1"/>
              <a:t>decltype</a:t>
            </a:r>
            <a:r>
              <a:rPr lang="en-US" dirty="0"/>
              <a:t>(x) == U &amp;</a:t>
            </a:r>
          </a:p>
          <a:p>
            <a:pPr lvl="4"/>
            <a:r>
              <a:rPr lang="en-US" dirty="0"/>
              <a:t>f( a);		// T == U &amp;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7052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1301</TotalTime>
  <Words>5251</Words>
  <Application>Microsoft Office PowerPoint</Application>
  <PresentationFormat>On-screen Show (4:3)</PresentationFormat>
  <Paragraphs>512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Consolas</vt:lpstr>
      <vt:lpstr>Tahoma</vt:lpstr>
      <vt:lpstr>Office Theme</vt:lpstr>
      <vt:lpstr>References, Pointers, and other links</vt:lpstr>
      <vt:lpstr>Links to objects in C++</vt:lpstr>
      <vt:lpstr>References in C++</vt:lpstr>
      <vt:lpstr>References in C++</vt:lpstr>
      <vt:lpstr>References in C++</vt:lpstr>
      <vt:lpstr>References in C++</vt:lpstr>
      <vt:lpstr>References in C++</vt:lpstr>
      <vt:lpstr>References in C++</vt:lpstr>
      <vt:lpstr>References with function templates and auto</vt:lpstr>
      <vt:lpstr>Function arguments</vt:lpstr>
      <vt:lpstr>Passing arguments in C++</vt:lpstr>
      <vt:lpstr>Read-only arguments</vt:lpstr>
      <vt:lpstr>Return types of functions</vt:lpstr>
      <vt:lpstr>Returning values from functions</vt:lpstr>
      <vt:lpstr>Returning by reference</vt:lpstr>
      <vt:lpstr>Returning by reference</vt:lpstr>
      <vt:lpstr>Functions returning by reference</vt:lpstr>
      <vt:lpstr>Functions returning by reference</vt:lpstr>
      <vt:lpstr>Returning by reference</vt:lpstr>
      <vt:lpstr>Returning by reference</vt:lpstr>
      <vt:lpstr>Returning by value</vt:lpstr>
      <vt:lpstr>Typical function implementations returning by value</vt:lpstr>
      <vt:lpstr>How compilers translate returning by value</vt:lpstr>
      <vt:lpstr>How compilers translate returning by value</vt:lpstr>
      <vt:lpstr>How compilers translate returning by value</vt:lpstr>
      <vt:lpstr>How compilers translate returning by value (in initialization)</vt:lpstr>
      <vt:lpstr>How compilers translate returning by value (in assignment)</vt:lpstr>
      <vt:lpstr>Returning by value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59</cp:revision>
  <dcterms:created xsi:type="dcterms:W3CDTF">2020-09-28T08:40:12Z</dcterms:created>
  <dcterms:modified xsi:type="dcterms:W3CDTF">2023-11-05T20:54:01Z</dcterms:modified>
</cp:coreProperties>
</file>