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98" r:id="rId2"/>
    <p:sldId id="299" r:id="rId3"/>
    <p:sldId id="300" r:id="rId4"/>
    <p:sldId id="328" r:id="rId5"/>
    <p:sldId id="329" r:id="rId6"/>
    <p:sldId id="331" r:id="rId7"/>
    <p:sldId id="330" r:id="rId8"/>
    <p:sldId id="332" r:id="rId9"/>
    <p:sldId id="301" r:id="rId10"/>
    <p:sldId id="319" r:id="rId11"/>
    <p:sldId id="302" r:id="rId12"/>
    <p:sldId id="318" r:id="rId13"/>
    <p:sldId id="320" r:id="rId14"/>
    <p:sldId id="303" r:id="rId15"/>
    <p:sldId id="321" r:id="rId16"/>
    <p:sldId id="317" r:id="rId17"/>
    <p:sldId id="323" r:id="rId18"/>
    <p:sldId id="325" r:id="rId19"/>
    <p:sldId id="324" r:id="rId20"/>
    <p:sldId id="30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4" autoAdjust="0"/>
    <p:restoredTop sz="94660"/>
  </p:normalViewPr>
  <p:slideViewPr>
    <p:cSldViewPr>
      <p:cViewPr varScale="1">
        <p:scale>
          <a:sx n="101" d="100"/>
          <a:sy n="101" d="100"/>
        </p:scale>
        <p:origin x="120" y="1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3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135CE4-1B37-434B-9192-1BD200E71D5E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369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69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314008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135CE4-1B37-434B-9192-1BD200E71D5E}" type="slidenum">
              <a:rPr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9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69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923569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135CE4-1B37-434B-9192-1BD200E71D5E}" type="slidenum">
              <a:rPr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9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69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949274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135CE4-1B37-434B-9192-1BD200E71D5E}" type="slidenum">
              <a:rPr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9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69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79634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5195" y="6492875"/>
            <a:ext cx="977155" cy="365125"/>
          </a:xfrm>
          <a:prstGeom prst="rect">
            <a:avLst/>
          </a:prstGeom>
        </p:spPr>
        <p:txBody>
          <a:bodyPr/>
          <a:lstStyle/>
          <a:p>
            <a:fld id="{AC26B916-54DC-4D54-824A-F020DB5C5E41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</p:spPr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5195" y="6492875"/>
            <a:ext cx="977155" cy="365125"/>
          </a:xfrm>
          <a:prstGeom prst="rect">
            <a:avLst/>
          </a:prstGeom>
        </p:spPr>
        <p:txBody>
          <a:bodyPr/>
          <a:lstStyle/>
          <a:p>
            <a:fld id="{AC26B916-54DC-4D54-824A-F020DB5C5E41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</p:spPr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5195" y="6492875"/>
            <a:ext cx="977155" cy="365125"/>
          </a:xfrm>
          <a:prstGeom prst="rect">
            <a:avLst/>
          </a:prstGeom>
        </p:spPr>
        <p:txBody>
          <a:bodyPr/>
          <a:lstStyle/>
          <a:p>
            <a:fld id="{AC26B916-54DC-4D54-824A-F020DB5C5E41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</p:spPr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>
          <a:xfrm>
            <a:off x="-5195" y="6492875"/>
            <a:ext cx="977155" cy="365125"/>
          </a:xfrm>
          <a:prstGeom prst="rect">
            <a:avLst/>
          </a:prstGeom>
        </p:spPr>
        <p:txBody>
          <a:bodyPr/>
          <a:lstStyle/>
          <a:p>
            <a:fld id="{E913C56C-3800-47C1-AF78-44E226C2CC5B}" type="datetime1">
              <a:rPr lang="cs-CZ" smtClean="0"/>
              <a:pPr/>
              <a:t>16.11.2023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</p:spPr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NPRG041 Programování v C++ - 2019/2020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16631"/>
            <a:ext cx="304774" cy="2194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97908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50" y="458967"/>
            <a:ext cx="9000100" cy="6300070"/>
          </a:xfrm>
        </p:spPr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5195" y="6492875"/>
            <a:ext cx="977155" cy="365125"/>
          </a:xfrm>
          <a:prstGeom prst="rect">
            <a:avLst/>
          </a:prstGeom>
        </p:spPr>
        <p:txBody>
          <a:bodyPr/>
          <a:lstStyle/>
          <a:p>
            <a:fld id="{AC26B916-54DC-4D54-824A-F020DB5C5E41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</p:spPr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-5195" y="6492875"/>
            <a:ext cx="977155" cy="365125"/>
          </a:xfrm>
          <a:prstGeom prst="rect">
            <a:avLst/>
          </a:prstGeom>
        </p:spPr>
        <p:txBody>
          <a:bodyPr/>
          <a:lstStyle/>
          <a:p>
            <a:fld id="{AC26B916-54DC-4D54-824A-F020DB5C5E41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</p:spPr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-5195" y="6492875"/>
            <a:ext cx="977155" cy="365125"/>
          </a:xfrm>
          <a:prstGeom prst="rect">
            <a:avLst/>
          </a:prstGeom>
        </p:spPr>
        <p:txBody>
          <a:bodyPr/>
          <a:lstStyle/>
          <a:p>
            <a:fld id="{AC26B916-54DC-4D54-824A-F020DB5C5E41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</p:spPr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-5195" y="6492875"/>
            <a:ext cx="977155" cy="365125"/>
          </a:xfrm>
          <a:prstGeom prst="rect">
            <a:avLst/>
          </a:prstGeom>
        </p:spPr>
        <p:txBody>
          <a:bodyPr/>
          <a:lstStyle/>
          <a:p>
            <a:fld id="{AC26B916-54DC-4D54-824A-F020DB5C5E41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</p:spPr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-5195" y="6492875"/>
            <a:ext cx="977155" cy="365125"/>
          </a:xfrm>
          <a:prstGeom prst="rect">
            <a:avLst/>
          </a:prstGeom>
        </p:spPr>
        <p:txBody>
          <a:bodyPr/>
          <a:lstStyle/>
          <a:p>
            <a:fld id="{AC26B916-54DC-4D54-824A-F020DB5C5E41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</p:spPr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-5195" y="6492875"/>
            <a:ext cx="977155" cy="365125"/>
          </a:xfrm>
          <a:prstGeom prst="rect">
            <a:avLst/>
          </a:prstGeom>
        </p:spPr>
        <p:txBody>
          <a:bodyPr/>
          <a:lstStyle/>
          <a:p>
            <a:fld id="{AC26B916-54DC-4D54-824A-F020DB5C5E41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</p:spPr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-5195" y="6492875"/>
            <a:ext cx="977155" cy="365125"/>
          </a:xfrm>
          <a:prstGeom prst="rect">
            <a:avLst/>
          </a:prstGeom>
        </p:spPr>
        <p:txBody>
          <a:bodyPr/>
          <a:lstStyle/>
          <a:p>
            <a:fld id="{AC26B916-54DC-4D54-824A-F020DB5C5E41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</p:spPr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Reference</a:t>
            </a:r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2868997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Argumenty funkcí</a:t>
            </a:r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583178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Předávání parametrů</a:t>
            </a:r>
            <a:r>
              <a:rPr lang="en-US" dirty="0"/>
              <a:t> </a:t>
            </a:r>
            <a:r>
              <a:rPr lang="cs-CZ" dirty="0"/>
              <a:t>v</a:t>
            </a:r>
            <a:r>
              <a:rPr lang="en-US" dirty="0"/>
              <a:t> C++</a:t>
            </a:r>
            <a:r>
              <a:rPr lang="cs-CZ" dirty="0"/>
              <a:t>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cs-CZ" dirty="0"/>
              <a:t>Pravidla pro typy </a:t>
            </a:r>
            <a:r>
              <a:rPr lang="cs-CZ" b="1" dirty="0"/>
              <a:t>formálních</a:t>
            </a:r>
            <a:r>
              <a:rPr lang="en-US" b="1" dirty="0"/>
              <a:t> argument</a:t>
            </a:r>
            <a:r>
              <a:rPr lang="cs-CZ" b="1" dirty="0"/>
              <a:t>ů</a:t>
            </a:r>
            <a:endParaRPr lang="en-US" dirty="0"/>
          </a:p>
          <a:p>
            <a:pPr lvl="1"/>
            <a:r>
              <a:rPr lang="cs-CZ" dirty="0"/>
              <a:t>Pokud funkce potřebuje měnit objekt skutečného argumentu</a:t>
            </a:r>
            <a:endParaRPr lang="en-US" dirty="0"/>
          </a:p>
          <a:p>
            <a:pPr lvl="2"/>
            <a:r>
              <a:rPr lang="cs-CZ" dirty="0"/>
              <a:t>použijte modifikovatelnou referenci</a:t>
            </a:r>
            <a:r>
              <a:rPr lang="en-US" dirty="0"/>
              <a:t>: </a:t>
            </a:r>
            <a:r>
              <a:rPr lang="en-US" b="1" dirty="0"/>
              <a:t>T &amp;</a:t>
            </a:r>
          </a:p>
          <a:p>
            <a:pPr lvl="1"/>
            <a:r>
              <a:rPr lang="cs-CZ" dirty="0"/>
              <a:t>jinak</a:t>
            </a:r>
            <a:r>
              <a:rPr lang="en-US" dirty="0"/>
              <a:t>, </a:t>
            </a:r>
            <a:r>
              <a:rPr lang="cs-CZ" dirty="0"/>
              <a:t>pokud je kopírování typu T velmi levné</a:t>
            </a:r>
          </a:p>
          <a:p>
            <a:pPr lvl="2"/>
            <a:r>
              <a:rPr lang="cs-CZ" dirty="0"/>
              <a:t>čísla, syrové ukazatele, malé struktury obsahující pouze tyto typy (např. std::complex, iterátory)</a:t>
            </a:r>
            <a:endParaRPr lang="en-US" dirty="0"/>
          </a:p>
          <a:p>
            <a:pPr lvl="2"/>
            <a:r>
              <a:rPr lang="cs-CZ" dirty="0"/>
              <a:t>předávejte hodnotou</a:t>
            </a:r>
            <a:r>
              <a:rPr lang="en-US" dirty="0"/>
              <a:t>: </a:t>
            </a:r>
            <a:r>
              <a:rPr lang="en-US" b="1" dirty="0"/>
              <a:t>T</a:t>
            </a:r>
          </a:p>
          <a:p>
            <a:pPr lvl="1"/>
            <a:r>
              <a:rPr lang="cs-CZ" dirty="0"/>
              <a:t>jinak</a:t>
            </a:r>
            <a:r>
              <a:rPr lang="en-US" dirty="0"/>
              <a:t>, </a:t>
            </a:r>
            <a:r>
              <a:rPr lang="cs-CZ" dirty="0"/>
              <a:t>pokud typ T nepodporuje kopírování (např. unique</a:t>
            </a:r>
            <a:r>
              <a:rPr lang="en-US" dirty="0"/>
              <a:t>_</a:t>
            </a:r>
            <a:r>
              <a:rPr lang="en-US" dirty="0" err="1"/>
              <a:t>ptr</a:t>
            </a:r>
            <a:r>
              <a:rPr lang="cs-CZ" dirty="0"/>
              <a:t>)</a:t>
            </a:r>
            <a:endParaRPr lang="en-US" dirty="0"/>
          </a:p>
          <a:p>
            <a:pPr lvl="2"/>
            <a:r>
              <a:rPr lang="en-US" dirty="0"/>
              <a:t>p</a:t>
            </a:r>
            <a:r>
              <a:rPr lang="cs-CZ" dirty="0"/>
              <a:t>ředávejte jako </a:t>
            </a:r>
            <a:r>
              <a:rPr lang="en-US" dirty="0"/>
              <a:t>R-value reference: </a:t>
            </a:r>
            <a:r>
              <a:rPr lang="en-US" b="1" dirty="0"/>
              <a:t>T &amp;&amp;</a:t>
            </a:r>
          </a:p>
          <a:p>
            <a:pPr lvl="1"/>
            <a:r>
              <a:rPr lang="en-US" dirty="0"/>
              <a:t>[pro </a:t>
            </a:r>
            <a:r>
              <a:rPr lang="en-US" dirty="0" err="1"/>
              <a:t>pokro</a:t>
            </a:r>
            <a:r>
              <a:rPr lang="cs-CZ" dirty="0"/>
              <a:t>čilé</a:t>
            </a:r>
            <a:r>
              <a:rPr lang="en-US" dirty="0"/>
              <a:t>] </a:t>
            </a:r>
            <a:r>
              <a:rPr lang="cs-CZ" dirty="0"/>
              <a:t>jinak</a:t>
            </a:r>
            <a:r>
              <a:rPr lang="en-US" dirty="0"/>
              <a:t>, </a:t>
            </a:r>
            <a:r>
              <a:rPr lang="cs-CZ" dirty="0"/>
              <a:t>pokud funkce někam ukládá kopii parametru</a:t>
            </a:r>
            <a:endParaRPr lang="en-US" dirty="0"/>
          </a:p>
          <a:p>
            <a:pPr lvl="2"/>
            <a:r>
              <a:rPr lang="cs-CZ" dirty="0"/>
              <a:t>pokud opravdu záleží na rychlosti předávání</a:t>
            </a:r>
            <a:endParaRPr lang="en-US" dirty="0"/>
          </a:p>
          <a:p>
            <a:pPr lvl="3"/>
            <a:r>
              <a:rPr lang="cs-CZ" dirty="0"/>
              <a:t>implementujte dvě verze funkce</a:t>
            </a:r>
            <a:r>
              <a:rPr lang="en-US" dirty="0"/>
              <a:t>, </a:t>
            </a:r>
            <a:r>
              <a:rPr lang="cs-CZ" dirty="0"/>
              <a:t>s</a:t>
            </a:r>
            <a:r>
              <a:rPr lang="en-US" dirty="0"/>
              <a:t> </a:t>
            </a:r>
            <a:r>
              <a:rPr lang="en-US" b="1" dirty="0" err="1"/>
              <a:t>const</a:t>
            </a:r>
            <a:r>
              <a:rPr lang="en-US" b="1" dirty="0"/>
              <a:t> T &amp; </a:t>
            </a:r>
            <a:r>
              <a:rPr lang="en-US" dirty="0"/>
              <a:t>a </a:t>
            </a:r>
            <a:r>
              <a:rPr lang="en-US" b="1" dirty="0"/>
              <a:t>T &amp;&amp;</a:t>
            </a:r>
          </a:p>
          <a:p>
            <a:pPr lvl="2"/>
            <a:r>
              <a:rPr lang="en-US" dirty="0" err="1"/>
              <a:t>zjednodu</a:t>
            </a:r>
            <a:r>
              <a:rPr lang="cs-CZ" dirty="0"/>
              <a:t>šeně</a:t>
            </a:r>
            <a:endParaRPr lang="en-US" dirty="0"/>
          </a:p>
          <a:p>
            <a:pPr lvl="3"/>
            <a:r>
              <a:rPr lang="cs-CZ" dirty="0"/>
              <a:t>předávejte hodnotou</a:t>
            </a:r>
            <a:r>
              <a:rPr lang="en-US" dirty="0"/>
              <a:t>: </a:t>
            </a:r>
            <a:r>
              <a:rPr lang="en-US" b="1" dirty="0"/>
              <a:t>T</a:t>
            </a:r>
          </a:p>
          <a:p>
            <a:pPr lvl="3"/>
            <a:r>
              <a:rPr lang="cs-CZ" dirty="0"/>
              <a:t>použijte</a:t>
            </a:r>
            <a:r>
              <a:rPr lang="en-US" dirty="0"/>
              <a:t> </a:t>
            </a:r>
            <a:r>
              <a:rPr lang="en-US" b="1" dirty="0" err="1"/>
              <a:t>std</a:t>
            </a:r>
            <a:r>
              <a:rPr lang="en-US" b="1" dirty="0"/>
              <a:t>::move()</a:t>
            </a:r>
            <a:r>
              <a:rPr lang="en-US" dirty="0"/>
              <a:t> </a:t>
            </a:r>
            <a:r>
              <a:rPr lang="cs-CZ" dirty="0"/>
              <a:t>při ukládání</a:t>
            </a:r>
            <a:endParaRPr lang="en-US" dirty="0"/>
          </a:p>
          <a:p>
            <a:pPr lvl="1"/>
            <a:r>
              <a:rPr lang="cs-CZ" dirty="0"/>
              <a:t>jinak</a:t>
            </a:r>
            <a:endParaRPr lang="en-US" dirty="0"/>
          </a:p>
          <a:p>
            <a:pPr lvl="2"/>
            <a:r>
              <a:rPr lang="cs-CZ" dirty="0"/>
              <a:t>použijte</a:t>
            </a:r>
            <a:r>
              <a:rPr lang="en-US" dirty="0"/>
              <a:t> </a:t>
            </a:r>
            <a:r>
              <a:rPr lang="cs-CZ" dirty="0"/>
              <a:t>konstantní</a:t>
            </a:r>
            <a:r>
              <a:rPr lang="en-US" dirty="0"/>
              <a:t> </a:t>
            </a:r>
            <a:r>
              <a:rPr lang="en-US" dirty="0" err="1"/>
              <a:t>referenc</a:t>
            </a:r>
            <a:r>
              <a:rPr lang="cs-CZ" dirty="0"/>
              <a:t>i</a:t>
            </a:r>
            <a:r>
              <a:rPr lang="en-US" dirty="0"/>
              <a:t>: </a:t>
            </a:r>
            <a:r>
              <a:rPr lang="en-US" b="1" dirty="0" err="1"/>
              <a:t>const</a:t>
            </a:r>
            <a:r>
              <a:rPr lang="en-US" b="1" dirty="0"/>
              <a:t> T &amp;</a:t>
            </a:r>
          </a:p>
          <a:p>
            <a:pPr lvl="2"/>
            <a:endParaRPr lang="en-US" dirty="0"/>
          </a:p>
          <a:p>
            <a:pPr lvl="1"/>
            <a:r>
              <a:rPr lang="cs-CZ" dirty="0"/>
              <a:t>Tato pravidla </a:t>
            </a:r>
            <a:r>
              <a:rPr lang="cs-CZ" b="1" dirty="0"/>
              <a:t>neplatí</a:t>
            </a:r>
            <a:r>
              <a:rPr lang="en-US" dirty="0"/>
              <a:t> </a:t>
            </a:r>
            <a:r>
              <a:rPr lang="cs-CZ" dirty="0"/>
              <a:t>pro návratové hodnoty a jiné situace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266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parametry předávané odkazem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Pro vstupní parametry předávané odkazem je nutné použít </a:t>
            </a:r>
            <a:r>
              <a:rPr lang="en-US" b="1" i="1" dirty="0" err="1"/>
              <a:t>const</a:t>
            </a:r>
            <a:endParaRPr lang="en-US" i="1" dirty="0"/>
          </a:p>
          <a:p>
            <a:pPr lvl="2"/>
            <a:r>
              <a:rPr lang="cs-CZ" dirty="0"/>
              <a:t>Globální funkce</a:t>
            </a:r>
            <a:r>
              <a:rPr lang="en-US" dirty="0"/>
              <a:t>: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::string </a:t>
            </a:r>
            <a:r>
              <a:rPr lang="en-US" b="0" dirty="0" err="1"/>
              <a:t>concat</a:t>
            </a:r>
            <a:r>
              <a:rPr lang="en-US" dirty="0"/>
              <a:t>(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a,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b)</a:t>
            </a:r>
          </a:p>
          <a:p>
            <a:pPr lvl="4"/>
            <a:r>
              <a:rPr lang="en-US" b="0" dirty="0"/>
              <a:t>{ auto </a:t>
            </a:r>
            <a:r>
              <a:rPr lang="en-US" b="0" dirty="0" err="1"/>
              <a:t>tmp</a:t>
            </a:r>
            <a:r>
              <a:rPr lang="en-US" b="0" dirty="0"/>
              <a:t> = a; </a:t>
            </a:r>
            <a:r>
              <a:rPr lang="en-US" b="0" dirty="0" err="1"/>
              <a:t>tmp.append</a:t>
            </a:r>
            <a:r>
              <a:rPr lang="en-US" b="0" dirty="0"/>
              <a:t>( b); return </a:t>
            </a:r>
            <a:r>
              <a:rPr lang="en-US" b="0" dirty="0" err="1"/>
              <a:t>tmp</a:t>
            </a:r>
            <a:r>
              <a:rPr lang="en-US" b="0" dirty="0"/>
              <a:t>; }</a:t>
            </a:r>
          </a:p>
          <a:p>
            <a:pPr lvl="3"/>
            <a:r>
              <a:rPr lang="cs-CZ" dirty="0"/>
              <a:t>Deklarace</a:t>
            </a:r>
            <a:r>
              <a:rPr lang="en-US" dirty="0"/>
              <a:t> </a:t>
            </a:r>
            <a:r>
              <a:rPr lang="cs-CZ" dirty="0"/>
              <a:t>operátoru + ve standardní knihovně:</a:t>
            </a:r>
            <a:endParaRPr lang="en-US" b="0" dirty="0"/>
          </a:p>
          <a:p>
            <a:pPr lvl="4"/>
            <a:r>
              <a:rPr lang="en-US" dirty="0" err="1"/>
              <a:t>std</a:t>
            </a:r>
            <a:r>
              <a:rPr lang="en-US" dirty="0"/>
              <a:t>::string </a:t>
            </a:r>
            <a:r>
              <a:rPr lang="cs-CZ" dirty="0"/>
              <a:t>operator+</a:t>
            </a:r>
            <a:r>
              <a:rPr lang="en-US" dirty="0"/>
              <a:t>(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a,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b);</a:t>
            </a:r>
          </a:p>
          <a:p>
            <a:pPr lvl="3"/>
            <a:r>
              <a:rPr lang="en-US" dirty="0"/>
              <a:t>Read-only </a:t>
            </a:r>
            <a:r>
              <a:rPr lang="en-US" dirty="0" err="1"/>
              <a:t>oper</a:t>
            </a:r>
            <a:r>
              <a:rPr lang="cs-CZ" dirty="0"/>
              <a:t>átory je vhodné definovat jako globální funkce, jen tak budou fungovat implicitní konverze na levém operandu</a:t>
            </a:r>
            <a:endParaRPr lang="en-US" dirty="0"/>
          </a:p>
          <a:p>
            <a:pPr lvl="2"/>
            <a:r>
              <a:rPr lang="cs-CZ" dirty="0"/>
              <a:t>Metody</a:t>
            </a:r>
            <a:endParaRPr lang="en-US" dirty="0"/>
          </a:p>
          <a:p>
            <a:pPr lvl="4"/>
            <a:r>
              <a:rPr lang="en-US" b="0" dirty="0"/>
              <a:t>class </a:t>
            </a:r>
            <a:r>
              <a:rPr lang="en-US" b="0" dirty="0" err="1"/>
              <a:t>my_string</a:t>
            </a:r>
            <a:r>
              <a:rPr lang="en-US" b="0" dirty="0"/>
              <a:t> {</a:t>
            </a:r>
          </a:p>
          <a:p>
            <a:pPr lvl="4"/>
            <a:r>
              <a:rPr lang="en-US" b="0" dirty="0"/>
              <a:t>public:</a:t>
            </a:r>
          </a:p>
          <a:p>
            <a:pPr lvl="4"/>
            <a:r>
              <a:rPr lang="en-US" dirty="0"/>
              <a:t> </a:t>
            </a:r>
            <a:r>
              <a:rPr lang="cs-CZ" dirty="0"/>
              <a:t> </a:t>
            </a:r>
            <a:r>
              <a:rPr lang="en-US" dirty="0" err="1"/>
              <a:t>my_string</a:t>
            </a:r>
            <a:r>
              <a:rPr lang="en-US" dirty="0"/>
              <a:t> </a:t>
            </a:r>
            <a:r>
              <a:rPr lang="en-US" dirty="0" err="1"/>
              <a:t>concat</a:t>
            </a:r>
            <a:r>
              <a:rPr lang="en-US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my_string</a:t>
            </a:r>
            <a:r>
              <a:rPr lang="en-US" dirty="0"/>
              <a:t> &amp; b)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;</a:t>
            </a:r>
            <a:endParaRPr lang="cs-CZ" dirty="0"/>
          </a:p>
          <a:p>
            <a:pPr lvl="4"/>
            <a:r>
              <a:rPr lang="cs-CZ" dirty="0"/>
              <a:t>  </a:t>
            </a:r>
            <a:r>
              <a:rPr lang="en-US" dirty="0" err="1"/>
              <a:t>my_string</a:t>
            </a:r>
            <a:r>
              <a:rPr lang="en-US" dirty="0"/>
              <a:t> </a:t>
            </a:r>
            <a:r>
              <a:rPr lang="cs-CZ" dirty="0"/>
              <a:t>operator+</a:t>
            </a:r>
            <a:r>
              <a:rPr lang="en-US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my_string</a:t>
            </a:r>
            <a:r>
              <a:rPr lang="en-US" dirty="0"/>
              <a:t> &amp; b)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;</a:t>
            </a:r>
            <a:endParaRPr lang="cs-CZ" dirty="0"/>
          </a:p>
          <a:p>
            <a:pPr lvl="4"/>
            <a:r>
              <a:rPr lang="en-US" b="0" dirty="0"/>
              <a:t>};</a:t>
            </a:r>
            <a:endParaRPr lang="cs-CZ" b="0" dirty="0"/>
          </a:p>
          <a:p>
            <a:pPr lvl="3"/>
            <a:r>
              <a:rPr lang="cs-CZ" dirty="0"/>
              <a:t>const na konci mění impliticní deklaraci this: </a:t>
            </a:r>
            <a:r>
              <a:rPr lang="cs-CZ" dirty="0">
                <a:solidFill>
                  <a:schemeClr val="accent1"/>
                </a:solidFill>
              </a:rPr>
              <a:t>const</a:t>
            </a:r>
            <a:r>
              <a:rPr lang="cs-CZ" dirty="0"/>
              <a:t> my</a:t>
            </a:r>
            <a:r>
              <a:rPr lang="en-US" dirty="0"/>
              <a:t>_</a:t>
            </a:r>
            <a:r>
              <a:rPr lang="cs-CZ" dirty="0"/>
              <a:t>string</a:t>
            </a:r>
            <a:r>
              <a:rPr lang="en-US" dirty="0"/>
              <a:t>* this</a:t>
            </a:r>
            <a:endParaRPr lang="en-US" b="0" dirty="0"/>
          </a:p>
          <a:p>
            <a:pPr lvl="4"/>
            <a:endParaRPr lang="en-US" b="0" dirty="0"/>
          </a:p>
          <a:p>
            <a:pPr lvl="2"/>
            <a:r>
              <a:rPr lang="cs-CZ" dirty="0"/>
              <a:t>Bez </a:t>
            </a:r>
            <a:r>
              <a:rPr lang="cs-CZ" i="1" dirty="0"/>
              <a:t>const</a:t>
            </a:r>
            <a:r>
              <a:rPr lang="cs-CZ" dirty="0"/>
              <a:t> není možné použít</a:t>
            </a:r>
            <a:r>
              <a:rPr lang="en-US" dirty="0"/>
              <a:t> R-value</a:t>
            </a:r>
            <a:r>
              <a:rPr lang="cs-CZ" dirty="0"/>
              <a:t> jako skutečný argument</a:t>
            </a:r>
            <a:endParaRPr lang="en-US" dirty="0"/>
          </a:p>
          <a:p>
            <a:pPr lvl="4"/>
            <a:r>
              <a:rPr lang="en-US" dirty="0" err="1"/>
              <a:t>std</a:t>
            </a:r>
            <a:r>
              <a:rPr lang="en-US" dirty="0"/>
              <a:t>::string </a:t>
            </a:r>
            <a:r>
              <a:rPr lang="en-US" dirty="0" err="1"/>
              <a:t>concat</a:t>
            </a:r>
            <a:r>
              <a:rPr lang="en-US" dirty="0"/>
              <a:t>(</a:t>
            </a:r>
            <a:r>
              <a:rPr lang="en-US" dirty="0" err="1"/>
              <a:t>std</a:t>
            </a:r>
            <a:r>
              <a:rPr lang="en-US" dirty="0"/>
              <a:t>::string &amp; a, </a:t>
            </a:r>
            <a:r>
              <a:rPr lang="en-US" dirty="0" err="1"/>
              <a:t>std</a:t>
            </a:r>
            <a:r>
              <a:rPr lang="en-US" dirty="0"/>
              <a:t>::string &amp; b);	// WRONG</a:t>
            </a:r>
            <a:endParaRPr lang="cs-CZ" dirty="0"/>
          </a:p>
          <a:p>
            <a:pPr lvl="4"/>
            <a:r>
              <a:rPr lang="en-US" dirty="0" err="1"/>
              <a:t>std</a:t>
            </a:r>
            <a:r>
              <a:rPr lang="en-US" dirty="0"/>
              <a:t>::string </a:t>
            </a:r>
            <a:r>
              <a:rPr lang="cs-CZ" dirty="0"/>
              <a:t>operator</a:t>
            </a:r>
            <a:r>
              <a:rPr lang="en-US" dirty="0"/>
              <a:t>+(</a:t>
            </a:r>
            <a:r>
              <a:rPr lang="en-US" dirty="0" err="1"/>
              <a:t>std</a:t>
            </a:r>
            <a:r>
              <a:rPr lang="en-US" dirty="0"/>
              <a:t>::string &amp; a, </a:t>
            </a:r>
            <a:r>
              <a:rPr lang="en-US" dirty="0" err="1"/>
              <a:t>std</a:t>
            </a:r>
            <a:r>
              <a:rPr lang="en-US" dirty="0"/>
              <a:t>::string &amp; b);	// WRONG</a:t>
            </a:r>
            <a:endParaRPr lang="cs-CZ" dirty="0"/>
          </a:p>
          <a:p>
            <a:pPr lvl="4"/>
            <a:endParaRPr lang="en-US" dirty="0"/>
          </a:p>
          <a:p>
            <a:pPr lvl="4"/>
            <a:r>
              <a:rPr lang="en-US" dirty="0"/>
              <a:t>u = </a:t>
            </a:r>
            <a:r>
              <a:rPr lang="en-US" dirty="0" err="1"/>
              <a:t>concat</a:t>
            </a:r>
            <a:r>
              <a:rPr lang="en-US" dirty="0"/>
              <a:t>( </a:t>
            </a:r>
            <a:r>
              <a:rPr lang="en-US" dirty="0" err="1"/>
              <a:t>concat</a:t>
            </a:r>
            <a:r>
              <a:rPr lang="en-US" dirty="0"/>
              <a:t>( x, y), z);		// ERROR</a:t>
            </a:r>
            <a:endParaRPr lang="cs-CZ" dirty="0"/>
          </a:p>
          <a:p>
            <a:pPr lvl="4"/>
            <a:r>
              <a:rPr lang="en-US" dirty="0"/>
              <a:t>u = x</a:t>
            </a:r>
            <a:r>
              <a:rPr lang="cs-CZ" dirty="0"/>
              <a:t> +</a:t>
            </a:r>
            <a:r>
              <a:rPr lang="en-US" dirty="0"/>
              <a:t> y</a:t>
            </a:r>
            <a:r>
              <a:rPr lang="cs-CZ" dirty="0"/>
              <a:t> +</a:t>
            </a:r>
            <a:r>
              <a:rPr lang="en-US" dirty="0"/>
              <a:t> z;		// ERROR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74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Návratové hodnoty funkcí</a:t>
            </a:r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3036591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Předávání návratových hodnot v</a:t>
            </a:r>
            <a:r>
              <a:rPr lang="en-US" dirty="0"/>
              <a:t> C++</a:t>
            </a:r>
            <a:r>
              <a:rPr lang="cs-CZ" dirty="0"/>
              <a:t>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cs-CZ" dirty="0"/>
              <a:t>Pravidla pro typy </a:t>
            </a:r>
            <a:r>
              <a:rPr lang="cs-CZ" b="1" dirty="0"/>
              <a:t>návratových hodnot</a:t>
            </a:r>
            <a:endParaRPr lang="en-US" dirty="0"/>
          </a:p>
          <a:p>
            <a:pPr lvl="1"/>
            <a:r>
              <a:rPr lang="cs-CZ" dirty="0"/>
              <a:t>Pokud funkce </a:t>
            </a:r>
            <a:r>
              <a:rPr lang="cs-CZ" u="sng" dirty="0">
                <a:solidFill>
                  <a:schemeClr val="accent1"/>
                </a:solidFill>
              </a:rPr>
              <a:t>zpřístupňuje objekt </a:t>
            </a:r>
            <a:r>
              <a:rPr lang="cs-CZ" dirty="0"/>
              <a:t>v nějaké datové struktuře (např. operator</a:t>
            </a:r>
            <a:r>
              <a:rPr lang="en-US" dirty="0"/>
              <a:t>[])</a:t>
            </a:r>
            <a:endParaRPr lang="cs-CZ" dirty="0"/>
          </a:p>
          <a:p>
            <a:pPr lvl="2"/>
            <a:r>
              <a:rPr lang="cs-CZ" dirty="0"/>
              <a:t>a pokud chcete dovolit modifikaci tohoto objektu</a:t>
            </a:r>
            <a:endParaRPr lang="en-US" dirty="0"/>
          </a:p>
          <a:p>
            <a:pPr lvl="3"/>
            <a:r>
              <a:rPr lang="cs-CZ" dirty="0"/>
              <a:t>použijte modifikovatelnou referenci</a:t>
            </a:r>
            <a:r>
              <a:rPr lang="en-US" dirty="0"/>
              <a:t>: </a:t>
            </a:r>
            <a:r>
              <a:rPr lang="en-US" b="1" dirty="0"/>
              <a:t>T &amp;</a:t>
            </a:r>
          </a:p>
          <a:p>
            <a:pPr lvl="2"/>
            <a:r>
              <a:rPr lang="cs-CZ" dirty="0"/>
              <a:t>jinak</a:t>
            </a:r>
            <a:endParaRPr lang="en-US" dirty="0"/>
          </a:p>
          <a:p>
            <a:pPr lvl="3"/>
            <a:r>
              <a:rPr lang="cs-CZ" dirty="0"/>
              <a:t>použijte konstatní referenci</a:t>
            </a:r>
            <a:r>
              <a:rPr lang="en-US" dirty="0"/>
              <a:t>: </a:t>
            </a:r>
            <a:r>
              <a:rPr lang="cs-CZ" b="1" dirty="0"/>
              <a:t>const </a:t>
            </a:r>
            <a:r>
              <a:rPr lang="en-US" b="1" dirty="0"/>
              <a:t>T &amp;</a:t>
            </a:r>
          </a:p>
          <a:p>
            <a:pPr lvl="2"/>
            <a:r>
              <a:rPr lang="cs-CZ" dirty="0"/>
              <a:t>Vracený o</a:t>
            </a:r>
            <a:r>
              <a:rPr lang="en-US" dirty="0" err="1"/>
              <a:t>bjekt</a:t>
            </a:r>
            <a:r>
              <a:rPr lang="en-US" dirty="0"/>
              <a:t> </a:t>
            </a:r>
            <a:r>
              <a:rPr lang="en-US" b="1" u="sng" dirty="0">
                <a:solidFill>
                  <a:srgbClr val="FF0000"/>
                </a:solidFill>
              </a:rPr>
              <a:t>MUS</a:t>
            </a:r>
            <a:r>
              <a:rPr lang="cs-CZ" b="1" u="sng" dirty="0">
                <a:solidFill>
                  <a:srgbClr val="FF0000"/>
                </a:solidFill>
              </a:rPr>
              <a:t>Í PŘEŽÍT </a:t>
            </a:r>
            <a:r>
              <a:rPr lang="cs-CZ" dirty="0"/>
              <a:t>alespoň chvíli </a:t>
            </a:r>
            <a:r>
              <a:rPr lang="cs-CZ" b="1" u="sng" dirty="0">
                <a:solidFill>
                  <a:srgbClr val="FF0000"/>
                </a:solidFill>
              </a:rPr>
              <a:t>PO NÁVRATU Z FUNKCE</a:t>
            </a:r>
            <a:endParaRPr lang="en-US" b="1" u="sng" dirty="0">
              <a:solidFill>
                <a:srgbClr val="FF0000"/>
              </a:solidFill>
            </a:endParaRPr>
          </a:p>
          <a:p>
            <a:pPr lvl="1"/>
            <a:r>
              <a:rPr lang="cs-CZ" dirty="0">
                <a:solidFill>
                  <a:schemeClr val="accent1"/>
                </a:solidFill>
              </a:rPr>
              <a:t>Ve všech ostatních případech</a:t>
            </a:r>
          </a:p>
          <a:p>
            <a:pPr lvl="2"/>
            <a:r>
              <a:rPr lang="cs-CZ" dirty="0">
                <a:solidFill>
                  <a:schemeClr val="accent1"/>
                </a:solidFill>
              </a:rPr>
              <a:t>předávejte hodnotou</a:t>
            </a:r>
            <a:r>
              <a:rPr lang="en-US" dirty="0"/>
              <a:t>: </a:t>
            </a:r>
            <a:r>
              <a:rPr lang="en-US" b="1" dirty="0"/>
              <a:t>T</a:t>
            </a:r>
            <a:endParaRPr lang="cs-CZ" b="1" dirty="0"/>
          </a:p>
          <a:p>
            <a:pPr lvl="2"/>
            <a:r>
              <a:rPr lang="en-US" dirty="0" err="1"/>
              <a:t>Nepou</a:t>
            </a:r>
            <a:r>
              <a:rPr lang="cs-CZ" dirty="0"/>
              <a:t>žívejte </a:t>
            </a:r>
            <a:r>
              <a:rPr lang="cs-CZ" b="1" dirty="0"/>
              <a:t>std::move</a:t>
            </a:r>
            <a:r>
              <a:rPr lang="cs-CZ" dirty="0"/>
              <a:t> v příkaze return, pokud v něm je lokální proměnná </a:t>
            </a:r>
          </a:p>
          <a:p>
            <a:pPr lvl="2"/>
            <a:r>
              <a:rPr lang="cs-CZ" dirty="0"/>
              <a:t>Překladače mají právo (a někdy povinnost) provést tzv. copy/move-elision</a:t>
            </a:r>
          </a:p>
          <a:p>
            <a:pPr lvl="3"/>
            <a:r>
              <a:rPr lang="cs-CZ" dirty="0"/>
              <a:t>ztotožnění vraceného objektu s pomocnou proměnnou připravenou pro návratovou hodnotu v místě volání funkce</a:t>
            </a:r>
          </a:p>
          <a:p>
            <a:pPr lvl="3"/>
            <a:r>
              <a:rPr lang="cs-CZ" dirty="0"/>
              <a:t>optimalizace s pozorovatelným efektem na chování programu!</a:t>
            </a:r>
          </a:p>
          <a:p>
            <a:pPr lvl="3"/>
            <a:endParaRPr lang="en-US" dirty="0"/>
          </a:p>
          <a:p>
            <a:pPr lvl="1"/>
            <a:endParaRPr lang="cs-CZ" b="1" dirty="0"/>
          </a:p>
          <a:p>
            <a:pPr lvl="1"/>
            <a:r>
              <a:rPr lang="cs-CZ" b="1" u="sng" dirty="0">
                <a:solidFill>
                  <a:srgbClr val="FF0000"/>
                </a:solidFill>
              </a:rPr>
              <a:t>POKUD FUNKCE POČÍTÁ </a:t>
            </a:r>
            <a:r>
              <a:rPr lang="cs-CZ" dirty="0"/>
              <a:t>či konstruuje vracenou hodnotu, </a:t>
            </a:r>
            <a:r>
              <a:rPr lang="cs-CZ" b="1" u="sng" dirty="0">
                <a:solidFill>
                  <a:srgbClr val="FF0000"/>
                </a:solidFill>
              </a:rPr>
              <a:t>NEMŮŽE VRACET ODKAZ</a:t>
            </a:r>
          </a:p>
          <a:p>
            <a:pPr lvl="2"/>
            <a:r>
              <a:rPr lang="cs-CZ" dirty="0"/>
              <a:t>spočtená/zkonstruovaná hodnota je uložena pouze v lokálních objektech, a ty v okamžiku návratu z funkce zaniknou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98160" y="3429000"/>
            <a:ext cx="596756" cy="246221"/>
          </a:xfrm>
          <a:prstGeom prst="rect">
            <a:avLst/>
          </a:prstGeom>
          <a:solidFill>
            <a:schemeClr val="accent5"/>
          </a:solidFill>
        </p:spPr>
        <p:txBody>
          <a:bodyPr wrap="none" lIns="36000" tIns="0" rIns="36000" bIns="0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</a:rPr>
              <a:t>C++1</a:t>
            </a:r>
            <a:r>
              <a:rPr lang="cs-CZ" sz="1600" dirty="0">
                <a:solidFill>
                  <a:schemeClr val="bg1"/>
                </a:solidFill>
              </a:rPr>
              <a:t>7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6" name="Picture 2" descr="GHS-pictogram-skull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027" y="1358977"/>
            <a:ext cx="971600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4530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Vracení odkazem</a:t>
            </a:r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3538814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vracející odkazem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Vracení odkazem je možné pouze tehdy, pokud funkce zpřístupňuje data, která budou existovat i po návratu z funkce</a:t>
            </a:r>
            <a:endParaRPr lang="en-US" dirty="0"/>
          </a:p>
          <a:p>
            <a:pPr lvl="1"/>
            <a:r>
              <a:rPr lang="en-US" dirty="0"/>
              <a:t>V</a:t>
            </a:r>
            <a:r>
              <a:rPr lang="cs-CZ" dirty="0"/>
              <a:t>šechny následující pokusy jsou </a:t>
            </a:r>
            <a:r>
              <a:rPr lang="cs-CZ" dirty="0">
                <a:solidFill>
                  <a:schemeClr val="accent1"/>
                </a:solidFill>
              </a:rPr>
              <a:t>nefunkční:</a:t>
            </a:r>
          </a:p>
          <a:p>
            <a:pPr lvl="2"/>
            <a:r>
              <a:rPr lang="en-US" dirty="0" err="1"/>
              <a:t>anonymn</a:t>
            </a:r>
            <a:r>
              <a:rPr lang="cs-CZ" dirty="0"/>
              <a:t>í proměnná</a:t>
            </a:r>
          </a:p>
          <a:p>
            <a:pPr lvl="4"/>
            <a:r>
              <a:rPr lang="cs-CZ" dirty="0"/>
              <a:t>const Complex </a:t>
            </a:r>
            <a:r>
              <a:rPr lang="en-US" dirty="0">
                <a:solidFill>
                  <a:schemeClr val="accent1"/>
                </a:solidFill>
              </a:rPr>
              <a:t>&amp; </a:t>
            </a:r>
            <a:r>
              <a:rPr lang="cs-CZ" dirty="0"/>
              <a:t>add</a:t>
            </a:r>
            <a:r>
              <a:rPr lang="en-US" dirty="0"/>
              <a:t>( </a:t>
            </a:r>
            <a:r>
              <a:rPr lang="cs-CZ" dirty="0"/>
              <a:t>const Complex</a:t>
            </a:r>
            <a:r>
              <a:rPr lang="en-US" dirty="0"/>
              <a:t> &amp; </a:t>
            </a:r>
            <a:r>
              <a:rPr lang="cs-CZ" dirty="0"/>
              <a:t>a</a:t>
            </a:r>
            <a:r>
              <a:rPr lang="en-US" dirty="0"/>
              <a:t>, </a:t>
            </a:r>
            <a:r>
              <a:rPr lang="cs-CZ" dirty="0"/>
              <a:t>const Complex </a:t>
            </a:r>
            <a:r>
              <a:rPr lang="en-US" dirty="0"/>
              <a:t>&amp;</a:t>
            </a:r>
            <a:r>
              <a:rPr lang="cs-CZ" dirty="0"/>
              <a:t> b</a:t>
            </a:r>
            <a:r>
              <a:rPr lang="en-US" dirty="0"/>
              <a:t>)	// WRONG</a:t>
            </a:r>
          </a:p>
          <a:p>
            <a:pPr lvl="4"/>
            <a:r>
              <a:rPr lang="en-US" dirty="0"/>
              <a:t>{ </a:t>
            </a:r>
            <a:r>
              <a:rPr lang="cs-CZ" dirty="0"/>
              <a:t>return </a:t>
            </a:r>
            <a:r>
              <a:rPr lang="en-US" dirty="0"/>
              <a:t>Complex(a.re+b.re, a.im+b.im);</a:t>
            </a:r>
          </a:p>
          <a:p>
            <a:pPr lvl="4"/>
            <a:r>
              <a:rPr lang="cs-CZ" dirty="0"/>
              <a:t>  </a:t>
            </a:r>
            <a:r>
              <a:rPr lang="en-US" dirty="0"/>
              <a:t>// </a:t>
            </a:r>
            <a:r>
              <a:rPr lang="cs-CZ" dirty="0">
                <a:solidFill>
                  <a:schemeClr val="accent1"/>
                </a:solidFill>
              </a:rPr>
              <a:t>ERROR</a:t>
            </a:r>
            <a:r>
              <a:rPr lang="en-US" dirty="0"/>
              <a:t>: </a:t>
            </a:r>
            <a:r>
              <a:rPr lang="cs-CZ" dirty="0"/>
              <a:t>the temporary object</a:t>
            </a:r>
            <a:r>
              <a:rPr lang="en-US" dirty="0"/>
              <a:t> will disappear before exiting the function</a:t>
            </a:r>
          </a:p>
          <a:p>
            <a:pPr lvl="4"/>
            <a:r>
              <a:rPr lang="en-US" dirty="0"/>
              <a:t>}</a:t>
            </a:r>
            <a:endParaRPr lang="cs-CZ" dirty="0"/>
          </a:p>
          <a:p>
            <a:pPr lvl="2"/>
            <a:r>
              <a:rPr lang="cs-CZ" dirty="0"/>
              <a:t>lokální proměnná</a:t>
            </a:r>
          </a:p>
          <a:p>
            <a:pPr lvl="4"/>
            <a:r>
              <a:rPr lang="cs-CZ" dirty="0"/>
              <a:t>const Complex </a:t>
            </a:r>
            <a:r>
              <a:rPr lang="en-US" dirty="0">
                <a:solidFill>
                  <a:schemeClr val="accent1"/>
                </a:solidFill>
              </a:rPr>
              <a:t>&amp; </a:t>
            </a:r>
            <a:r>
              <a:rPr lang="cs-CZ" dirty="0"/>
              <a:t>add</a:t>
            </a:r>
            <a:r>
              <a:rPr lang="en-US" dirty="0"/>
              <a:t>( </a:t>
            </a:r>
            <a:r>
              <a:rPr lang="cs-CZ" dirty="0"/>
              <a:t>const Complex</a:t>
            </a:r>
            <a:r>
              <a:rPr lang="en-US" dirty="0"/>
              <a:t> &amp; </a:t>
            </a:r>
            <a:r>
              <a:rPr lang="cs-CZ" dirty="0"/>
              <a:t>a</a:t>
            </a:r>
            <a:r>
              <a:rPr lang="en-US" dirty="0"/>
              <a:t>, </a:t>
            </a:r>
            <a:r>
              <a:rPr lang="cs-CZ" dirty="0"/>
              <a:t>const Complex </a:t>
            </a:r>
            <a:r>
              <a:rPr lang="en-US" dirty="0"/>
              <a:t>&amp;</a:t>
            </a:r>
            <a:r>
              <a:rPr lang="cs-CZ" dirty="0"/>
              <a:t> b</a:t>
            </a:r>
            <a:r>
              <a:rPr lang="en-US" dirty="0"/>
              <a:t>)	// WRONG</a:t>
            </a:r>
          </a:p>
          <a:p>
            <a:pPr lvl="4"/>
            <a:r>
              <a:rPr lang="en-US" dirty="0"/>
              <a:t>{ Complex </a:t>
            </a:r>
            <a:r>
              <a:rPr lang="en-US" dirty="0" err="1">
                <a:solidFill>
                  <a:schemeClr val="accent1"/>
                </a:solidFill>
              </a:rPr>
              <a:t>tmp</a:t>
            </a:r>
            <a:r>
              <a:rPr lang="en-US" dirty="0"/>
              <a:t>(a.re+b.re, a.im+b.im);</a:t>
            </a:r>
          </a:p>
          <a:p>
            <a:pPr lvl="4"/>
            <a:r>
              <a:rPr lang="en-US" dirty="0"/>
              <a:t>  return </a:t>
            </a:r>
            <a:r>
              <a:rPr lang="en-US" dirty="0" err="1">
                <a:solidFill>
                  <a:schemeClr val="accent1"/>
                </a:solidFill>
              </a:rPr>
              <a:t>tmp</a:t>
            </a:r>
            <a:r>
              <a:rPr lang="en-US" dirty="0"/>
              <a:t>;	// </a:t>
            </a:r>
            <a:r>
              <a:rPr lang="cs-CZ" dirty="0">
                <a:solidFill>
                  <a:schemeClr val="accent1"/>
                </a:solidFill>
              </a:rPr>
              <a:t>ERROR</a:t>
            </a:r>
            <a:r>
              <a:rPr lang="en-US" dirty="0"/>
              <a:t>: </a:t>
            </a:r>
            <a:r>
              <a:rPr lang="en-US" dirty="0" err="1"/>
              <a:t>tmp</a:t>
            </a:r>
            <a:r>
              <a:rPr lang="en-US" dirty="0"/>
              <a:t> will disappear before exiting the function</a:t>
            </a:r>
          </a:p>
          <a:p>
            <a:pPr lvl="4"/>
            <a:r>
              <a:rPr lang="en-US" dirty="0"/>
              <a:t>}</a:t>
            </a:r>
            <a:endParaRPr lang="cs-CZ" dirty="0"/>
          </a:p>
          <a:p>
            <a:pPr lvl="2"/>
            <a:r>
              <a:rPr lang="cs-CZ" dirty="0"/>
              <a:t>globální proměnná</a:t>
            </a:r>
          </a:p>
          <a:p>
            <a:pPr lvl="4"/>
            <a:r>
              <a:rPr lang="cs-CZ" dirty="0"/>
              <a:t>Complex </a:t>
            </a:r>
            <a:r>
              <a:rPr lang="cs-CZ" dirty="0">
                <a:solidFill>
                  <a:schemeClr val="accent1"/>
                </a:solidFill>
              </a:rPr>
              <a:t>tmp</a:t>
            </a:r>
            <a:r>
              <a:rPr lang="en-US" dirty="0"/>
              <a:t>;</a:t>
            </a:r>
            <a:endParaRPr lang="cs-CZ" dirty="0"/>
          </a:p>
          <a:p>
            <a:pPr lvl="4"/>
            <a:r>
              <a:rPr lang="cs-CZ" dirty="0"/>
              <a:t>const Complex </a:t>
            </a:r>
            <a:r>
              <a:rPr lang="en-US" dirty="0">
                <a:solidFill>
                  <a:schemeClr val="accent1"/>
                </a:solidFill>
              </a:rPr>
              <a:t>&amp; </a:t>
            </a:r>
            <a:r>
              <a:rPr lang="cs-CZ" dirty="0"/>
              <a:t>add</a:t>
            </a:r>
            <a:r>
              <a:rPr lang="en-US" dirty="0"/>
              <a:t>( </a:t>
            </a:r>
            <a:r>
              <a:rPr lang="cs-CZ" dirty="0"/>
              <a:t>const Complex</a:t>
            </a:r>
            <a:r>
              <a:rPr lang="en-US" dirty="0"/>
              <a:t> &amp; </a:t>
            </a:r>
            <a:r>
              <a:rPr lang="cs-CZ" dirty="0"/>
              <a:t>a</a:t>
            </a:r>
            <a:r>
              <a:rPr lang="en-US" dirty="0"/>
              <a:t>, </a:t>
            </a:r>
            <a:r>
              <a:rPr lang="cs-CZ" dirty="0"/>
              <a:t>const Complex </a:t>
            </a:r>
            <a:r>
              <a:rPr lang="en-US" dirty="0"/>
              <a:t>&amp;</a:t>
            </a:r>
            <a:r>
              <a:rPr lang="cs-CZ" dirty="0"/>
              <a:t> b</a:t>
            </a:r>
            <a:r>
              <a:rPr lang="en-US" dirty="0"/>
              <a:t>)	// WRONG</a:t>
            </a:r>
          </a:p>
          <a:p>
            <a:pPr lvl="4"/>
            <a:r>
              <a:rPr lang="en-US" dirty="0"/>
              <a:t>{ tmp.re = a.re+b.re; tmp.im = a.im+b.im;</a:t>
            </a:r>
          </a:p>
          <a:p>
            <a:pPr lvl="4"/>
            <a:r>
              <a:rPr lang="en-US" dirty="0"/>
              <a:t>  return </a:t>
            </a:r>
            <a:r>
              <a:rPr lang="en-US" dirty="0" err="1">
                <a:solidFill>
                  <a:schemeClr val="accent1"/>
                </a:solidFill>
              </a:rPr>
              <a:t>tmp</a:t>
            </a:r>
            <a:r>
              <a:rPr lang="en-US" dirty="0"/>
              <a:t>;	// correct, but </a:t>
            </a:r>
            <a:r>
              <a:rPr lang="en-US" dirty="0">
                <a:solidFill>
                  <a:schemeClr val="accent1"/>
                </a:solidFill>
              </a:rPr>
              <a:t>unusable for the users</a:t>
            </a:r>
          </a:p>
          <a:p>
            <a:pPr lvl="4"/>
            <a:r>
              <a:rPr lang="en-US" dirty="0"/>
              <a:t>}</a:t>
            </a:r>
          </a:p>
          <a:p>
            <a:pPr lvl="4"/>
            <a:r>
              <a:rPr lang="en-US" dirty="0"/>
              <a:t>Complex v = f(add(</a:t>
            </a:r>
            <a:r>
              <a:rPr lang="en-US" dirty="0" err="1"/>
              <a:t>x,y</a:t>
            </a:r>
            <a:r>
              <a:rPr lang="en-US" dirty="0"/>
              <a:t>), add(</a:t>
            </a:r>
            <a:r>
              <a:rPr lang="en-US" dirty="0" err="1"/>
              <a:t>z,u</a:t>
            </a:r>
            <a:r>
              <a:rPr lang="en-US" dirty="0"/>
              <a:t>));	// which values are passed to f?</a:t>
            </a:r>
          </a:p>
          <a:p>
            <a:pPr lvl="2"/>
            <a:r>
              <a:rPr lang="en-US" dirty="0" err="1"/>
              <a:t>dynamick</a:t>
            </a:r>
            <a:r>
              <a:rPr lang="cs-CZ" dirty="0"/>
              <a:t>á alokace</a:t>
            </a:r>
          </a:p>
          <a:p>
            <a:pPr lvl="4"/>
            <a:r>
              <a:rPr lang="cs-CZ" dirty="0"/>
              <a:t>const Complex </a:t>
            </a:r>
            <a:r>
              <a:rPr lang="en-US" dirty="0">
                <a:solidFill>
                  <a:schemeClr val="accent1"/>
                </a:solidFill>
              </a:rPr>
              <a:t>&amp; </a:t>
            </a:r>
            <a:r>
              <a:rPr lang="cs-CZ" dirty="0"/>
              <a:t>add</a:t>
            </a:r>
            <a:r>
              <a:rPr lang="en-US" dirty="0"/>
              <a:t>( </a:t>
            </a:r>
            <a:r>
              <a:rPr lang="cs-CZ" dirty="0"/>
              <a:t>const Complex</a:t>
            </a:r>
            <a:r>
              <a:rPr lang="en-US" dirty="0"/>
              <a:t> &amp; </a:t>
            </a:r>
            <a:r>
              <a:rPr lang="cs-CZ" dirty="0"/>
              <a:t>a</a:t>
            </a:r>
            <a:r>
              <a:rPr lang="en-US" dirty="0"/>
              <a:t>, </a:t>
            </a:r>
            <a:r>
              <a:rPr lang="cs-CZ" dirty="0"/>
              <a:t>const Complex </a:t>
            </a:r>
            <a:r>
              <a:rPr lang="en-US" dirty="0"/>
              <a:t>&amp;</a:t>
            </a:r>
            <a:r>
              <a:rPr lang="cs-CZ" dirty="0"/>
              <a:t> b</a:t>
            </a:r>
            <a:r>
              <a:rPr lang="en-US" dirty="0"/>
              <a:t>)	// WRONG</a:t>
            </a:r>
          </a:p>
          <a:p>
            <a:pPr lvl="4"/>
            <a:r>
              <a:rPr lang="en-US" dirty="0"/>
              <a:t>{ Complex </a:t>
            </a:r>
            <a:r>
              <a:rPr lang="cs-CZ" dirty="0"/>
              <a:t>* </a:t>
            </a:r>
            <a:r>
              <a:rPr lang="en-US" dirty="0" err="1"/>
              <a:t>tmpp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=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cs-CZ" dirty="0">
                <a:solidFill>
                  <a:schemeClr val="accent1"/>
                </a:solidFill>
              </a:rPr>
              <a:t>new</a:t>
            </a:r>
            <a:r>
              <a:rPr lang="en-US" dirty="0">
                <a:solidFill>
                  <a:schemeClr val="accent1"/>
                </a:solidFill>
              </a:rPr>
              <a:t> Complex</a:t>
            </a:r>
            <a:r>
              <a:rPr lang="en-US" dirty="0"/>
              <a:t>(a.re+b.re, a.im+b.im);</a:t>
            </a:r>
          </a:p>
          <a:p>
            <a:pPr lvl="4"/>
            <a:r>
              <a:rPr lang="en-US" dirty="0"/>
              <a:t>  return * </a:t>
            </a:r>
            <a:r>
              <a:rPr lang="en-US" dirty="0" err="1"/>
              <a:t>tmpp</a:t>
            </a:r>
            <a:r>
              <a:rPr lang="en-US" dirty="0"/>
              <a:t>;	// </a:t>
            </a:r>
            <a:r>
              <a:rPr lang="en-US" dirty="0">
                <a:solidFill>
                  <a:schemeClr val="accent1"/>
                </a:solidFill>
              </a:rPr>
              <a:t>MEMORY LEAK</a:t>
            </a:r>
            <a:r>
              <a:rPr lang="en-US" dirty="0"/>
              <a:t>: nobody will deallocate the block</a:t>
            </a:r>
          </a:p>
          <a:p>
            <a:pPr lvl="4"/>
            <a:r>
              <a:rPr lang="en-US" dirty="0"/>
              <a:t>}</a:t>
            </a:r>
            <a:endParaRPr lang="cs-CZ" dirty="0"/>
          </a:p>
          <a:p>
            <a:pPr lvl="2"/>
            <a:r>
              <a:rPr lang="en-US" dirty="0" err="1"/>
              <a:t>chytr</a:t>
            </a:r>
            <a:r>
              <a:rPr lang="cs-CZ" dirty="0"/>
              <a:t>ý ukazatel</a:t>
            </a:r>
          </a:p>
          <a:p>
            <a:pPr lvl="4"/>
            <a:r>
              <a:rPr lang="cs-CZ" dirty="0"/>
              <a:t>const Complex </a:t>
            </a:r>
            <a:r>
              <a:rPr lang="en-US" dirty="0">
                <a:solidFill>
                  <a:schemeClr val="accent1"/>
                </a:solidFill>
              </a:rPr>
              <a:t>&amp; </a:t>
            </a:r>
            <a:r>
              <a:rPr lang="cs-CZ" dirty="0"/>
              <a:t>add</a:t>
            </a:r>
            <a:r>
              <a:rPr lang="en-US" dirty="0"/>
              <a:t>( </a:t>
            </a:r>
            <a:r>
              <a:rPr lang="cs-CZ" dirty="0"/>
              <a:t>const Complex</a:t>
            </a:r>
            <a:r>
              <a:rPr lang="en-US" dirty="0"/>
              <a:t> &amp; </a:t>
            </a:r>
            <a:r>
              <a:rPr lang="cs-CZ" dirty="0"/>
              <a:t>a</a:t>
            </a:r>
            <a:r>
              <a:rPr lang="en-US" dirty="0"/>
              <a:t>, </a:t>
            </a:r>
            <a:r>
              <a:rPr lang="cs-CZ" dirty="0"/>
              <a:t>const Complex </a:t>
            </a:r>
            <a:r>
              <a:rPr lang="en-US" dirty="0"/>
              <a:t>&amp;</a:t>
            </a:r>
            <a:r>
              <a:rPr lang="cs-CZ" dirty="0"/>
              <a:t> b</a:t>
            </a:r>
            <a:r>
              <a:rPr lang="en-US" dirty="0"/>
              <a:t>)	// WRONG</a:t>
            </a:r>
          </a:p>
          <a:p>
            <a:pPr lvl="4"/>
            <a:r>
              <a:rPr lang="en-US" dirty="0"/>
              <a:t>{ </a:t>
            </a:r>
            <a:r>
              <a:rPr lang="cs-CZ" dirty="0"/>
              <a:t>std</a:t>
            </a:r>
            <a:r>
              <a:rPr lang="en-US" dirty="0"/>
              <a:t>::</a:t>
            </a:r>
            <a:r>
              <a:rPr lang="en-US" dirty="0" err="1"/>
              <a:t>shared_ptr</a:t>
            </a:r>
            <a:r>
              <a:rPr lang="en-US" dirty="0"/>
              <a:t>&lt;Complex&gt; </a:t>
            </a:r>
            <a:r>
              <a:rPr lang="en-US" dirty="0" err="1"/>
              <a:t>tmpp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=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std</a:t>
            </a:r>
            <a:r>
              <a:rPr lang="en-US" dirty="0">
                <a:solidFill>
                  <a:schemeClr val="accent1"/>
                </a:solidFill>
              </a:rPr>
              <a:t>::</a:t>
            </a:r>
            <a:r>
              <a:rPr lang="en-US" dirty="0" err="1">
                <a:solidFill>
                  <a:schemeClr val="accent1"/>
                </a:solidFill>
              </a:rPr>
              <a:t>make_shared</a:t>
            </a:r>
            <a:r>
              <a:rPr lang="en-US" dirty="0">
                <a:solidFill>
                  <a:schemeClr val="accent1"/>
                </a:solidFill>
              </a:rPr>
              <a:t>&lt;Complex&gt;</a:t>
            </a:r>
            <a:r>
              <a:rPr lang="en-US" dirty="0"/>
              <a:t>(a.re+b.re, a.im+b.im);</a:t>
            </a:r>
          </a:p>
          <a:p>
            <a:pPr lvl="4"/>
            <a:r>
              <a:rPr lang="en-US" dirty="0"/>
              <a:t>  return * </a:t>
            </a:r>
            <a:r>
              <a:rPr lang="en-US" dirty="0" err="1"/>
              <a:t>tmpp</a:t>
            </a:r>
            <a:r>
              <a:rPr lang="en-US" dirty="0"/>
              <a:t>;	</a:t>
            </a:r>
          </a:p>
          <a:p>
            <a:pPr lvl="4"/>
            <a:r>
              <a:rPr lang="en-US" dirty="0"/>
              <a:t>  // </a:t>
            </a:r>
            <a:r>
              <a:rPr lang="cs-CZ" dirty="0">
                <a:solidFill>
                  <a:schemeClr val="accent1"/>
                </a:solidFill>
              </a:rPr>
              <a:t>ERROR</a:t>
            </a:r>
            <a:r>
              <a:rPr lang="en-US" dirty="0"/>
              <a:t>: the block will be deallocated before exiting the function</a:t>
            </a:r>
          </a:p>
          <a:p>
            <a:pPr lvl="4"/>
            <a:r>
              <a:rPr lang="en-US" dirty="0"/>
              <a:t>}</a:t>
            </a:r>
            <a:endParaRPr lang="cs-CZ" dirty="0"/>
          </a:p>
          <a:p>
            <a:pPr lvl="1"/>
            <a:r>
              <a:rPr lang="cs-CZ" dirty="0">
                <a:solidFill>
                  <a:schemeClr val="accent1"/>
                </a:solidFill>
              </a:rPr>
              <a:t>Pozor: Všechna tato řešení mohou budit dojem, že fungují</a:t>
            </a:r>
          </a:p>
        </p:txBody>
      </p:sp>
      <p:pic>
        <p:nvPicPr>
          <p:cNvPr id="4" name="Picture 2" descr="GHS-pictogram-skull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36" y="908972"/>
            <a:ext cx="971600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06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vracející odkazem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cs-CZ" dirty="0"/>
              <a:t>Vracení odkazem je možné pouze tehdy, pokud funkce zpřístupňuje data, která budou existovat i po návratu z funkce</a:t>
            </a:r>
            <a:endParaRPr lang="en-US" dirty="0"/>
          </a:p>
          <a:p>
            <a:pPr lvl="1"/>
            <a:r>
              <a:rPr lang="cs-CZ" dirty="0"/>
              <a:t>Kvůli </a:t>
            </a:r>
            <a:r>
              <a:rPr lang="cs-CZ" i="1" dirty="0"/>
              <a:t>const</a:t>
            </a:r>
            <a:r>
              <a:rPr lang="cs-CZ" dirty="0"/>
              <a:t> objektům jsou</a:t>
            </a:r>
            <a:r>
              <a:rPr lang="en-US" dirty="0"/>
              <a:t> </a:t>
            </a:r>
            <a:r>
              <a:rPr lang="en-US" dirty="0" err="1"/>
              <a:t>obvykle</a:t>
            </a:r>
            <a:r>
              <a:rPr lang="cs-CZ" dirty="0"/>
              <a:t> zapotřebí</a:t>
            </a:r>
            <a:r>
              <a:rPr lang="en-US" dirty="0"/>
              <a:t> </a:t>
            </a:r>
            <a:r>
              <a:rPr lang="cs-CZ" b="1" dirty="0"/>
              <a:t>dvě</a:t>
            </a:r>
            <a:r>
              <a:rPr lang="en-US" dirty="0"/>
              <a:t> </a:t>
            </a:r>
            <a:r>
              <a:rPr lang="cs-CZ" dirty="0"/>
              <a:t>funkce</a:t>
            </a:r>
            <a:endParaRPr lang="en-US" dirty="0"/>
          </a:p>
          <a:p>
            <a:pPr lvl="2"/>
            <a:r>
              <a:rPr lang="cs-CZ" dirty="0"/>
              <a:t>Různé hlavičky</a:t>
            </a:r>
            <a:r>
              <a:rPr lang="en-US" dirty="0"/>
              <a:t>, </a:t>
            </a:r>
            <a:r>
              <a:rPr lang="cs-CZ" dirty="0"/>
              <a:t>většinou </a:t>
            </a:r>
            <a:r>
              <a:rPr lang="en-US" dirty="0"/>
              <a:t>(</a:t>
            </a:r>
            <a:r>
              <a:rPr lang="cs-CZ" dirty="0"/>
              <a:t>syntakticky</a:t>
            </a:r>
            <a:r>
              <a:rPr lang="en-US" dirty="0"/>
              <a:t>) </a:t>
            </a:r>
            <a:r>
              <a:rPr lang="cs-CZ" dirty="0"/>
              <a:t>shodná těla</a:t>
            </a:r>
            <a:endParaRPr lang="en-US" dirty="0"/>
          </a:p>
          <a:p>
            <a:pPr lvl="2"/>
            <a:r>
              <a:rPr lang="cs-CZ" dirty="0"/>
              <a:t>Jako globální funkce</a:t>
            </a:r>
            <a:r>
              <a:rPr lang="en-US" dirty="0"/>
              <a:t>:</a:t>
            </a:r>
          </a:p>
          <a:p>
            <a:pPr lvl="4"/>
            <a:r>
              <a:rPr lang="cs-CZ" b="0" dirty="0"/>
              <a:t>T </a:t>
            </a:r>
            <a:r>
              <a:rPr lang="en-US" b="0" dirty="0"/>
              <a:t>&amp; </a:t>
            </a:r>
            <a:r>
              <a:rPr lang="en-US" b="0" dirty="0" err="1"/>
              <a:t>get_element</a:t>
            </a:r>
            <a:r>
              <a:rPr lang="en-US" b="0" dirty="0"/>
              <a:t>( </a:t>
            </a:r>
            <a:r>
              <a:rPr lang="en-US" b="0" dirty="0" err="1"/>
              <a:t>std</a:t>
            </a:r>
            <a:r>
              <a:rPr lang="en-US" b="0" dirty="0"/>
              <a:t>::vector&lt; T&gt; &amp; v, 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 </a:t>
            </a:r>
            <a:r>
              <a:rPr lang="en-US" b="0" dirty="0" err="1"/>
              <a:t>i</a:t>
            </a:r>
            <a:r>
              <a:rPr lang="en-US" b="0" dirty="0"/>
              <a:t>)</a:t>
            </a:r>
          </a:p>
          <a:p>
            <a:pPr lvl="4"/>
            <a:r>
              <a:rPr lang="en-US" b="0" dirty="0"/>
              <a:t>{ return v[ i]; }</a:t>
            </a:r>
            <a:r>
              <a:rPr lang="cs-CZ" b="0" dirty="0"/>
              <a:t>	</a:t>
            </a:r>
            <a:endParaRPr lang="en-US" b="0" dirty="0"/>
          </a:p>
          <a:p>
            <a:pPr lvl="4"/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b="0" dirty="0"/>
              <a:t> </a:t>
            </a:r>
            <a:r>
              <a:rPr lang="cs-CZ" b="0" dirty="0"/>
              <a:t>T </a:t>
            </a:r>
            <a:r>
              <a:rPr lang="en-US" b="0" dirty="0"/>
              <a:t>&amp; </a:t>
            </a:r>
            <a:r>
              <a:rPr lang="en-US" b="0" dirty="0" err="1"/>
              <a:t>get_element</a:t>
            </a:r>
            <a:r>
              <a:rPr lang="en-US" b="0" dirty="0"/>
              <a:t>(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b="0" dirty="0"/>
              <a:t> </a:t>
            </a:r>
            <a:r>
              <a:rPr lang="en-US" b="0" dirty="0" err="1"/>
              <a:t>std</a:t>
            </a:r>
            <a:r>
              <a:rPr lang="en-US" b="0" dirty="0"/>
              <a:t>::vector&lt; T&gt; &amp; v, 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 </a:t>
            </a:r>
            <a:r>
              <a:rPr lang="en-US" b="0" dirty="0" err="1"/>
              <a:t>i</a:t>
            </a:r>
            <a:r>
              <a:rPr lang="en-US" b="0" dirty="0"/>
              <a:t>)</a:t>
            </a:r>
          </a:p>
          <a:p>
            <a:pPr lvl="4"/>
            <a:r>
              <a:rPr lang="en-US" b="0" dirty="0"/>
              <a:t>{ return v[ i]; }</a:t>
            </a:r>
          </a:p>
          <a:p>
            <a:pPr lvl="2"/>
            <a:endParaRPr lang="en-US" dirty="0"/>
          </a:p>
          <a:p>
            <a:pPr lvl="2"/>
            <a:r>
              <a:rPr lang="cs-CZ" dirty="0"/>
              <a:t>Jako metody</a:t>
            </a:r>
            <a:r>
              <a:rPr lang="en-US" dirty="0"/>
              <a:t>:</a:t>
            </a:r>
          </a:p>
          <a:p>
            <a:pPr lvl="4"/>
            <a:r>
              <a:rPr lang="en-US" b="0" dirty="0"/>
              <a:t>class </a:t>
            </a:r>
            <a:r>
              <a:rPr lang="en-US" b="0" dirty="0" err="1"/>
              <a:t>my_hidden_vector</a:t>
            </a:r>
            <a:r>
              <a:rPr lang="en-US" b="0" dirty="0"/>
              <a:t> {</a:t>
            </a:r>
          </a:p>
          <a:p>
            <a:pPr lvl="4"/>
            <a:r>
              <a:rPr lang="en-US" b="0" dirty="0"/>
              <a:t>public:</a:t>
            </a:r>
          </a:p>
          <a:p>
            <a:pPr lvl="4"/>
            <a:r>
              <a:rPr lang="en-US" b="0" dirty="0"/>
              <a:t>  </a:t>
            </a:r>
            <a:r>
              <a:rPr lang="cs-CZ" b="0" dirty="0"/>
              <a:t>T </a:t>
            </a:r>
            <a:r>
              <a:rPr lang="en-US" b="0" dirty="0"/>
              <a:t>&amp; </a:t>
            </a:r>
            <a:r>
              <a:rPr lang="en-US" b="0" dirty="0" err="1"/>
              <a:t>get_element</a:t>
            </a:r>
            <a:r>
              <a:rPr lang="en-US" b="0" dirty="0"/>
              <a:t>( 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 </a:t>
            </a:r>
            <a:r>
              <a:rPr lang="en-US" b="0" dirty="0" err="1"/>
              <a:t>i</a:t>
            </a:r>
            <a:r>
              <a:rPr lang="en-US" b="0" dirty="0"/>
              <a:t>)</a:t>
            </a:r>
          </a:p>
          <a:p>
            <a:pPr lvl="4"/>
            <a:r>
              <a:rPr lang="en-US" b="0" dirty="0"/>
              <a:t>  { return v_[ </a:t>
            </a:r>
            <a:r>
              <a:rPr lang="en-US" b="0" dirty="0" err="1"/>
              <a:t>i</a:t>
            </a:r>
            <a:r>
              <a:rPr lang="en-US" b="0" dirty="0"/>
              <a:t>]; }</a:t>
            </a:r>
          </a:p>
          <a:p>
            <a:pPr lvl="4"/>
            <a:r>
              <a:rPr lang="en-US" b="0" dirty="0"/>
              <a:t> 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b="0" dirty="0"/>
              <a:t> </a:t>
            </a:r>
            <a:r>
              <a:rPr lang="cs-CZ" b="0" dirty="0"/>
              <a:t>T </a:t>
            </a:r>
            <a:r>
              <a:rPr lang="en-US" b="0" dirty="0"/>
              <a:t>&amp; </a:t>
            </a:r>
            <a:r>
              <a:rPr lang="en-US" b="0" dirty="0" err="1"/>
              <a:t>get_element</a:t>
            </a:r>
            <a:r>
              <a:rPr lang="en-US" b="0" dirty="0"/>
              <a:t>(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 </a:t>
            </a:r>
            <a:r>
              <a:rPr lang="en-US" b="0" dirty="0" err="1"/>
              <a:t>i</a:t>
            </a:r>
            <a:r>
              <a:rPr lang="en-US" b="0" dirty="0"/>
              <a:t>)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</a:p>
          <a:p>
            <a:pPr lvl="4"/>
            <a:r>
              <a:rPr lang="en-US" b="0" dirty="0"/>
              <a:t>  { return v_[ </a:t>
            </a:r>
            <a:r>
              <a:rPr lang="en-US" b="0" dirty="0" err="1"/>
              <a:t>i</a:t>
            </a:r>
            <a:r>
              <a:rPr lang="en-US" b="0" dirty="0"/>
              <a:t>]; }</a:t>
            </a:r>
          </a:p>
          <a:p>
            <a:pPr lvl="4"/>
            <a:r>
              <a:rPr lang="en-US" b="0" dirty="0"/>
              <a:t>private:</a:t>
            </a:r>
          </a:p>
          <a:p>
            <a:pPr lvl="4"/>
            <a:r>
              <a:rPr lang="en-US" b="0" dirty="0"/>
              <a:t>  </a:t>
            </a:r>
            <a:r>
              <a:rPr lang="en-US" b="0" dirty="0" err="1"/>
              <a:t>std</a:t>
            </a:r>
            <a:r>
              <a:rPr lang="en-US" b="0" dirty="0"/>
              <a:t>::vector&lt; T&gt; v_;</a:t>
            </a:r>
          </a:p>
          <a:p>
            <a:pPr lvl="4"/>
            <a:r>
              <a:rPr lang="en-US" b="0" dirty="0"/>
              <a:t>};</a:t>
            </a:r>
            <a:endParaRPr lang="cs-CZ" b="0" dirty="0"/>
          </a:p>
          <a:p>
            <a:pPr lvl="2"/>
            <a:r>
              <a:rPr lang="en-US" b="0" dirty="0" err="1"/>
              <a:t>std</a:t>
            </a:r>
            <a:r>
              <a:rPr lang="en-US" b="0" dirty="0"/>
              <a:t>::vector </a:t>
            </a:r>
            <a:r>
              <a:rPr lang="cs-CZ" dirty="0"/>
              <a:t>má</a:t>
            </a:r>
            <a:r>
              <a:rPr lang="en-US" b="0" dirty="0"/>
              <a:t> </a:t>
            </a:r>
            <a:r>
              <a:rPr lang="cs-CZ" dirty="0"/>
              <a:t>ze stejného důvodu </a:t>
            </a:r>
            <a:r>
              <a:rPr lang="en-US" b="0" dirty="0"/>
              <a:t>dv</a:t>
            </a:r>
            <a:r>
              <a:rPr lang="cs-CZ" b="0" dirty="0"/>
              <a:t>ě metody operator</a:t>
            </a:r>
            <a:r>
              <a:rPr lang="en-US" b="0" dirty="0"/>
              <a:t>[]</a:t>
            </a:r>
            <a:r>
              <a:rPr lang="cs-CZ" b="0" dirty="0"/>
              <a:t> </a:t>
            </a:r>
            <a:endParaRPr lang="en-US" b="0" dirty="0"/>
          </a:p>
          <a:p>
            <a:pPr lvl="3"/>
            <a:r>
              <a:rPr lang="en-US" dirty="0" err="1"/>
              <a:t>stejn</a:t>
            </a:r>
            <a:r>
              <a:rPr lang="cs-CZ" dirty="0"/>
              <a:t>á syntaxe v</a:t>
            </a:r>
            <a:r>
              <a:rPr lang="en-US" dirty="0"/>
              <a:t>[i] </a:t>
            </a:r>
            <a:r>
              <a:rPr lang="en-US" dirty="0" err="1"/>
              <a:t>vede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cs-CZ" dirty="0"/>
              <a:t>volání různých funkcí, vracejících odlišné typy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064605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vracející odkazem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Nesouměrné varianty jsou obvykle nevhodné</a:t>
            </a:r>
            <a:endParaRPr lang="en-US" dirty="0"/>
          </a:p>
          <a:p>
            <a:pPr lvl="1"/>
            <a:r>
              <a:rPr lang="cs-CZ" dirty="0"/>
              <a:t>Dobrovolné vzdání se práva zápisu</a:t>
            </a:r>
            <a:r>
              <a:rPr lang="en-US" dirty="0"/>
              <a:t>:</a:t>
            </a:r>
          </a:p>
          <a:p>
            <a:pPr lvl="4"/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cs-CZ" dirty="0"/>
              <a:t>T </a:t>
            </a:r>
            <a:r>
              <a:rPr lang="en-US" dirty="0"/>
              <a:t>&amp; </a:t>
            </a:r>
            <a:r>
              <a:rPr lang="en-US" dirty="0" err="1"/>
              <a:t>get_element</a:t>
            </a:r>
            <a:r>
              <a:rPr lang="en-US" dirty="0"/>
              <a:t>(</a:t>
            </a:r>
            <a:r>
              <a:rPr lang="en-US" dirty="0" err="1"/>
              <a:t>std</a:t>
            </a:r>
            <a:r>
              <a:rPr lang="en-US" dirty="0"/>
              <a:t>::vector&lt; T&gt; &amp; v,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i)</a:t>
            </a:r>
            <a:r>
              <a:rPr lang="cs-CZ" dirty="0"/>
              <a:t> </a:t>
            </a:r>
            <a:r>
              <a:rPr lang="en-US" dirty="0"/>
              <a:t>{ return v[i]; }</a:t>
            </a:r>
            <a:endParaRPr lang="cs-CZ" dirty="0"/>
          </a:p>
          <a:p>
            <a:pPr lvl="2"/>
            <a:r>
              <a:rPr lang="cs-CZ" dirty="0"/>
              <a:t>Tato metoda nevyužívá právo zápisu do v, proto je modifikovatelnost parametru zbytečná</a:t>
            </a:r>
          </a:p>
          <a:p>
            <a:pPr lvl="2"/>
            <a:r>
              <a:rPr lang="cs-CZ" dirty="0"/>
              <a:t>Tato situace měla být řešena souměrnou variantou se dvěma const (bez non-const alternativy)</a:t>
            </a:r>
            <a:endParaRPr lang="en-US" dirty="0"/>
          </a:p>
          <a:p>
            <a:pPr lvl="1"/>
            <a:endParaRPr lang="cs-CZ" dirty="0"/>
          </a:p>
          <a:p>
            <a:pPr lvl="1"/>
            <a:r>
              <a:rPr lang="cs-CZ" dirty="0"/>
              <a:t>Pokus o porušení ochrany (kompilační chyba):</a:t>
            </a:r>
          </a:p>
          <a:p>
            <a:pPr lvl="4"/>
            <a:r>
              <a:rPr lang="cs-CZ" b="0" dirty="0"/>
              <a:t>T </a:t>
            </a:r>
            <a:r>
              <a:rPr lang="en-US" b="0" dirty="0"/>
              <a:t>&amp; </a:t>
            </a:r>
            <a:r>
              <a:rPr lang="en-US" b="0" dirty="0" err="1"/>
              <a:t>get_element</a:t>
            </a:r>
            <a:r>
              <a:rPr lang="en-US" b="0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b="0" dirty="0"/>
              <a:t>::vector&lt; T&gt; &amp; v, 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 i)</a:t>
            </a:r>
            <a:r>
              <a:rPr lang="cs-CZ" b="0" dirty="0"/>
              <a:t> </a:t>
            </a:r>
            <a:r>
              <a:rPr lang="en-US" b="0" dirty="0"/>
              <a:t>{ return v[i]; }</a:t>
            </a:r>
            <a:r>
              <a:rPr lang="cs-CZ" b="0" dirty="0"/>
              <a:t>	</a:t>
            </a:r>
            <a:endParaRPr lang="en-US" b="0" dirty="0"/>
          </a:p>
          <a:p>
            <a:pPr lvl="2"/>
            <a:r>
              <a:rPr lang="cs-CZ" b="0" dirty="0"/>
              <a:t>v je const, proto v</a:t>
            </a:r>
            <a:r>
              <a:rPr lang="en-US" b="0" dirty="0"/>
              <a:t>[i]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cs-CZ" dirty="0"/>
              <a:t>vyřešeno</a:t>
            </a:r>
            <a:r>
              <a:rPr lang="en-US" dirty="0"/>
              <a:t> </a:t>
            </a:r>
            <a:r>
              <a:rPr lang="cs-CZ" dirty="0"/>
              <a:t>voláním</a:t>
            </a:r>
            <a:r>
              <a:rPr lang="en-US" dirty="0"/>
              <a:t> t</a:t>
            </a:r>
            <a:r>
              <a:rPr lang="cs-CZ" dirty="0"/>
              <a:t>éto </a:t>
            </a:r>
            <a:r>
              <a:rPr lang="en-US" dirty="0" err="1"/>
              <a:t>metody</a:t>
            </a:r>
            <a:r>
              <a:rPr lang="cs-CZ" dirty="0"/>
              <a:t>:</a:t>
            </a:r>
            <a:endParaRPr lang="en-US" dirty="0"/>
          </a:p>
          <a:p>
            <a:pPr lvl="4"/>
            <a:r>
              <a:rPr lang="en-US" b="0" dirty="0" err="1">
                <a:solidFill>
                  <a:schemeClr val="accent1"/>
                </a:solidFill>
              </a:rPr>
              <a:t>const</a:t>
            </a:r>
            <a:r>
              <a:rPr lang="en-US" b="0" dirty="0"/>
              <a:t> T &amp; </a:t>
            </a:r>
            <a:r>
              <a:rPr lang="en-US" b="0" dirty="0" err="1"/>
              <a:t>std</a:t>
            </a:r>
            <a:r>
              <a:rPr lang="en-US" b="0" dirty="0"/>
              <a:t>:</a:t>
            </a:r>
            <a:r>
              <a:rPr lang="cs-CZ" dirty="0"/>
              <a:t>:vector</a:t>
            </a:r>
            <a:r>
              <a:rPr lang="en-US" dirty="0"/>
              <a:t>&lt;T&gt;::</a:t>
            </a:r>
            <a:r>
              <a:rPr lang="en-US" b="0" dirty="0"/>
              <a:t>operator[](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) </a:t>
            </a:r>
            <a:r>
              <a:rPr lang="en-US" b="0" dirty="0" err="1">
                <a:solidFill>
                  <a:schemeClr val="accent1"/>
                </a:solidFill>
              </a:rPr>
              <a:t>const</a:t>
            </a:r>
            <a:r>
              <a:rPr lang="en-US" b="0" dirty="0"/>
              <a:t>;</a:t>
            </a:r>
            <a:endParaRPr lang="cs-CZ" b="0" dirty="0"/>
          </a:p>
          <a:p>
            <a:pPr lvl="2"/>
            <a:r>
              <a:rPr lang="cs-CZ" dirty="0"/>
              <a:t>Výraz v</a:t>
            </a:r>
            <a:r>
              <a:rPr lang="en-US" dirty="0"/>
              <a:t>[i] </a:t>
            </a:r>
            <a:r>
              <a:rPr lang="cs-CZ" dirty="0"/>
              <a:t>v příkaze return je tedy </a:t>
            </a:r>
            <a:r>
              <a:rPr lang="en-US" dirty="0" err="1"/>
              <a:t>typu</a:t>
            </a:r>
            <a:r>
              <a:rPr lang="en-US" dirty="0"/>
              <a:t> </a:t>
            </a:r>
            <a:r>
              <a:rPr lang="cs-CZ" dirty="0">
                <a:solidFill>
                  <a:schemeClr val="accent1"/>
                </a:solidFill>
              </a:rPr>
              <a:t>const </a:t>
            </a:r>
            <a:r>
              <a:rPr lang="cs-CZ" dirty="0"/>
              <a:t>T a nesmí být </a:t>
            </a:r>
            <a:r>
              <a:rPr lang="en-US" dirty="0"/>
              <a:t>d</a:t>
            </a:r>
            <a:r>
              <a:rPr lang="cs-CZ" dirty="0"/>
              <a:t>ál předán jako T</a:t>
            </a:r>
            <a:r>
              <a:rPr lang="en-US" dirty="0"/>
              <a:t>&amp;</a:t>
            </a:r>
          </a:p>
          <a:p>
            <a:pPr lvl="2"/>
            <a:endParaRPr lang="en-US" b="0" dirty="0"/>
          </a:p>
          <a:p>
            <a:r>
              <a:rPr lang="en-US" dirty="0" err="1"/>
              <a:t>Logick</a:t>
            </a:r>
            <a:r>
              <a:rPr lang="cs-CZ" dirty="0"/>
              <a:t>á konstantnost</a:t>
            </a:r>
          </a:p>
          <a:p>
            <a:pPr lvl="1"/>
            <a:r>
              <a:rPr lang="cs-CZ" dirty="0"/>
              <a:t>Data vracená operátorem </a:t>
            </a:r>
            <a:r>
              <a:rPr lang="en-US" dirty="0"/>
              <a:t>[]</a:t>
            </a:r>
            <a:r>
              <a:rPr lang="cs-CZ" dirty="0"/>
              <a:t> jsou fyzicky mimo objekt vector</a:t>
            </a:r>
          </a:p>
          <a:p>
            <a:pPr lvl="1"/>
            <a:r>
              <a:rPr lang="cs-CZ" b="0" dirty="0"/>
              <a:t>Logicky jsou považována za jeho součást a proto operator</a:t>
            </a:r>
            <a:r>
              <a:rPr lang="en-US" b="0" dirty="0"/>
              <a:t>[] </a:t>
            </a:r>
            <a:r>
              <a:rPr lang="en-US" b="0" dirty="0" err="1"/>
              <a:t>propaguje</a:t>
            </a:r>
            <a:r>
              <a:rPr lang="en-US" b="0" dirty="0"/>
              <a:t> </a:t>
            </a:r>
            <a:r>
              <a:rPr lang="en-US" b="0" dirty="0" err="1">
                <a:solidFill>
                  <a:schemeClr val="accent1"/>
                </a:solidFill>
              </a:rPr>
              <a:t>const</a:t>
            </a:r>
            <a:endParaRPr lang="cs-CZ" b="0" dirty="0">
              <a:solidFill>
                <a:schemeClr val="accent1"/>
              </a:solidFill>
            </a:endParaRPr>
          </a:p>
          <a:p>
            <a:pPr lvl="1"/>
            <a:endParaRPr lang="cs-CZ" b="0" dirty="0"/>
          </a:p>
          <a:p>
            <a:pPr lvl="2"/>
            <a:r>
              <a:rPr lang="cs-CZ" b="0" dirty="0"/>
              <a:t>Pravidla samotného jazyka nenutí autory </a:t>
            </a:r>
            <a:r>
              <a:rPr lang="cs-CZ" dirty="0"/>
              <a:t>vector</a:t>
            </a:r>
            <a:r>
              <a:rPr lang="en-US" dirty="0"/>
              <a:t>&lt;T&gt;::operator[]</a:t>
            </a:r>
            <a:r>
              <a:rPr lang="cs-CZ" dirty="0"/>
              <a:t> vracet </a:t>
            </a:r>
            <a:r>
              <a:rPr lang="cs-CZ" dirty="0">
                <a:solidFill>
                  <a:schemeClr val="accent1"/>
                </a:solidFill>
              </a:rPr>
              <a:t>const</a:t>
            </a:r>
            <a:r>
              <a:rPr lang="cs-CZ" dirty="0"/>
              <a:t> T</a:t>
            </a:r>
            <a:r>
              <a:rPr lang="en-US" dirty="0"/>
              <a:t>&amp;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T&gt; class vector { public:</a:t>
            </a:r>
          </a:p>
          <a:p>
            <a:pPr lvl="4"/>
            <a:r>
              <a:rPr lang="en-US" dirty="0">
                <a:solidFill>
                  <a:schemeClr val="accent1"/>
                </a:solidFill>
              </a:rPr>
              <a:t>  /*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>
                <a:solidFill>
                  <a:schemeClr val="accent1"/>
                </a:solidFill>
              </a:rPr>
              <a:t>*/</a:t>
            </a:r>
            <a:r>
              <a:rPr lang="en-US" dirty="0"/>
              <a:t> T &amp; operator[](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i)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{ return *(begin_ + i); }</a:t>
            </a:r>
          </a:p>
          <a:p>
            <a:pPr lvl="4"/>
            <a:r>
              <a:rPr lang="en-US" dirty="0"/>
              <a:t>private: </a:t>
            </a:r>
            <a:endParaRPr lang="cs-CZ" dirty="0"/>
          </a:p>
          <a:p>
            <a:pPr lvl="4"/>
            <a:r>
              <a:rPr lang="cs-CZ" dirty="0"/>
              <a:t>  </a:t>
            </a:r>
            <a:r>
              <a:rPr lang="en-US" dirty="0"/>
              <a:t>T * begin_, * end_, * </a:t>
            </a:r>
            <a:r>
              <a:rPr lang="en-US" dirty="0" err="1"/>
              <a:t>block_end</a:t>
            </a:r>
            <a:r>
              <a:rPr lang="en-US" dirty="0"/>
              <a:t>_;</a:t>
            </a:r>
          </a:p>
          <a:p>
            <a:pPr lvl="4"/>
            <a:r>
              <a:rPr lang="en-US" dirty="0"/>
              <a:t>};</a:t>
            </a:r>
            <a:endParaRPr lang="cs-CZ" dirty="0"/>
          </a:p>
          <a:p>
            <a:pPr lvl="2"/>
            <a:r>
              <a:rPr lang="cs-CZ" b="1" dirty="0"/>
              <a:t>const</a:t>
            </a:r>
            <a:r>
              <a:rPr lang="cs-CZ" dirty="0"/>
              <a:t> příznak u metody ovlivňuje typ </a:t>
            </a:r>
            <a:r>
              <a:rPr lang="cs-CZ" b="1" dirty="0"/>
              <a:t>this </a:t>
            </a:r>
            <a:r>
              <a:rPr lang="cs-CZ" dirty="0"/>
              <a:t>a </a:t>
            </a:r>
            <a:r>
              <a:rPr lang="en-US" dirty="0" err="1"/>
              <a:t>propaguje</a:t>
            </a:r>
            <a:r>
              <a:rPr lang="cs-CZ" dirty="0"/>
              <a:t> se na položky třídy</a:t>
            </a:r>
          </a:p>
          <a:p>
            <a:pPr lvl="3"/>
            <a:r>
              <a:rPr lang="cs-CZ" dirty="0"/>
              <a:t>vyjma položek deklarovaných jako </a:t>
            </a:r>
            <a:r>
              <a:rPr lang="cs-CZ" b="1" dirty="0"/>
              <a:t>mutable</a:t>
            </a:r>
          </a:p>
          <a:p>
            <a:pPr lvl="3"/>
            <a:r>
              <a:rPr lang="cs-CZ" dirty="0"/>
              <a:t>v const meto</a:t>
            </a:r>
            <a:r>
              <a:rPr lang="en-US" dirty="0"/>
              <a:t>d</a:t>
            </a:r>
            <a:r>
              <a:rPr lang="cs-CZ" dirty="0"/>
              <a:t>ě se položky chovají jako by byly deklarovány const:</a:t>
            </a:r>
          </a:p>
          <a:p>
            <a:pPr lvl="4"/>
            <a:r>
              <a:rPr lang="cs-CZ" dirty="0"/>
              <a:t>  T </a:t>
            </a:r>
            <a:r>
              <a:rPr lang="en-US" dirty="0"/>
              <a:t>* </a:t>
            </a:r>
            <a:r>
              <a:rPr lang="en-US" dirty="0" err="1"/>
              <a:t>const</a:t>
            </a:r>
            <a:r>
              <a:rPr lang="en-US" dirty="0"/>
              <a:t> begin_, * </a:t>
            </a:r>
            <a:r>
              <a:rPr lang="en-US" dirty="0" err="1"/>
              <a:t>const</a:t>
            </a:r>
            <a:r>
              <a:rPr lang="en-US" dirty="0"/>
              <a:t> end_, *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block_end</a:t>
            </a:r>
            <a:r>
              <a:rPr lang="en-US" dirty="0"/>
              <a:t>_;</a:t>
            </a:r>
            <a:endParaRPr lang="cs-CZ" dirty="0"/>
          </a:p>
          <a:p>
            <a:pPr lvl="2"/>
            <a:r>
              <a:rPr lang="en-US" dirty="0" err="1"/>
              <a:t>typ</a:t>
            </a:r>
            <a:r>
              <a:rPr lang="cs-CZ" dirty="0"/>
              <a:t>, na který tyto ukazatele ukazují, se tím nemění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892382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by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Overload resolution in C++</a:t>
            </a:r>
            <a:endParaRPr lang="en-US" dirty="0"/>
          </a:p>
          <a:p>
            <a:pPr lvl="1"/>
            <a:r>
              <a:rPr lang="en-US" b="0" dirty="0"/>
              <a:t>C++ resolves overloaded function calls using only the types of arguments</a:t>
            </a:r>
          </a:p>
          <a:p>
            <a:pPr lvl="2"/>
            <a:r>
              <a:rPr lang="en-US" dirty="0"/>
              <a:t>The use of the result is not considered</a:t>
            </a:r>
          </a:p>
          <a:p>
            <a:pPr lvl="4"/>
            <a:r>
              <a:rPr lang="cs-CZ" dirty="0"/>
              <a:t>T </a:t>
            </a:r>
            <a:r>
              <a:rPr lang="en-US" dirty="0"/>
              <a:t>&amp; </a:t>
            </a:r>
            <a:r>
              <a:rPr lang="en-US" dirty="0" err="1"/>
              <a:t>get_element</a:t>
            </a:r>
            <a:r>
              <a:rPr lang="en-US" dirty="0"/>
              <a:t>( </a:t>
            </a:r>
            <a:r>
              <a:rPr lang="en-US" dirty="0" err="1"/>
              <a:t>std</a:t>
            </a:r>
            <a:r>
              <a:rPr lang="en-US" dirty="0"/>
              <a:t>::vector&lt; T&gt; &amp; v,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i);</a:t>
            </a:r>
          </a:p>
          <a:p>
            <a:pPr lvl="4"/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cs-CZ" dirty="0"/>
              <a:t>T </a:t>
            </a:r>
            <a:r>
              <a:rPr lang="en-US" dirty="0"/>
              <a:t>&amp; </a:t>
            </a:r>
            <a:r>
              <a:rPr lang="en-US" dirty="0" err="1"/>
              <a:t>get_element</a:t>
            </a:r>
            <a:r>
              <a:rPr lang="en-US" dirty="0"/>
              <a:t>(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::vector&lt; T&gt; &amp; v,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i);</a:t>
            </a:r>
          </a:p>
          <a:p>
            <a:pPr lvl="4"/>
            <a:r>
              <a:rPr lang="en-US" b="0" dirty="0"/>
              <a:t>void example1(</a:t>
            </a:r>
            <a:r>
              <a:rPr lang="en-US" b="0" dirty="0" err="1"/>
              <a:t>std</a:t>
            </a:r>
            <a:r>
              <a:rPr lang="en-US" b="0" dirty="0"/>
              <a:t>::vector&lt;T&gt; &amp; w)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get_element</a:t>
            </a:r>
            <a:r>
              <a:rPr lang="en-US" dirty="0"/>
              <a:t>(w,1) = </a:t>
            </a:r>
            <a:r>
              <a:rPr lang="en-US" dirty="0" err="1"/>
              <a:t>get_element</a:t>
            </a:r>
            <a:r>
              <a:rPr lang="en-US" dirty="0"/>
              <a:t>(w,2);	// </a:t>
            </a:r>
            <a:r>
              <a:rPr lang="en-US" dirty="0">
                <a:solidFill>
                  <a:schemeClr val="accent1"/>
                </a:solidFill>
              </a:rPr>
              <a:t>both</a:t>
            </a:r>
            <a:r>
              <a:rPr lang="en-US" dirty="0"/>
              <a:t> calls invoke the </a:t>
            </a:r>
            <a:r>
              <a:rPr lang="en-US" dirty="0">
                <a:solidFill>
                  <a:schemeClr val="accent1"/>
                </a:solidFill>
              </a:rPr>
              <a:t>first</a:t>
            </a:r>
            <a:r>
              <a:rPr lang="en-US" dirty="0"/>
              <a:t> version</a:t>
            </a:r>
          </a:p>
          <a:p>
            <a:pPr lvl="4"/>
            <a:r>
              <a:rPr lang="en-US" b="0" dirty="0"/>
              <a:t>}</a:t>
            </a:r>
          </a:p>
          <a:p>
            <a:pPr lvl="4"/>
            <a:r>
              <a:rPr lang="en-US" dirty="0"/>
              <a:t>T example2(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::vector&lt;T&gt; &amp; w)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return </a:t>
            </a:r>
            <a:r>
              <a:rPr lang="en-US" dirty="0" err="1"/>
              <a:t>get_element</a:t>
            </a:r>
            <a:r>
              <a:rPr lang="en-US" dirty="0"/>
              <a:t>(w,2);	// invokes the </a:t>
            </a:r>
            <a:r>
              <a:rPr lang="en-US" dirty="0">
                <a:solidFill>
                  <a:schemeClr val="accent1"/>
                </a:solidFill>
              </a:rPr>
              <a:t>second</a:t>
            </a:r>
            <a:r>
              <a:rPr lang="en-US" dirty="0"/>
              <a:t> version</a:t>
            </a:r>
          </a:p>
          <a:p>
            <a:pPr lvl="4"/>
            <a:r>
              <a:rPr lang="en-US" dirty="0"/>
              <a:t>}</a:t>
            </a:r>
          </a:p>
          <a:p>
            <a:pPr lvl="1"/>
            <a:r>
              <a:rPr lang="en-US" dirty="0"/>
              <a:t>With member functions:</a:t>
            </a:r>
          </a:p>
          <a:p>
            <a:pPr lvl="4"/>
            <a:r>
              <a:rPr lang="en-US" b="0" dirty="0"/>
              <a:t>class </a:t>
            </a:r>
            <a:r>
              <a:rPr lang="en-US" b="0" dirty="0" err="1"/>
              <a:t>my_hidden_vector</a:t>
            </a:r>
            <a:r>
              <a:rPr lang="en-US" b="0" dirty="0"/>
              <a:t> { public:</a:t>
            </a:r>
          </a:p>
          <a:p>
            <a:pPr lvl="4"/>
            <a:r>
              <a:rPr lang="en-US" b="0" dirty="0"/>
              <a:t>  </a:t>
            </a:r>
            <a:r>
              <a:rPr lang="cs-CZ" b="0" dirty="0"/>
              <a:t>T </a:t>
            </a:r>
            <a:r>
              <a:rPr lang="en-US" b="0" dirty="0"/>
              <a:t>&amp; </a:t>
            </a:r>
            <a:r>
              <a:rPr lang="en-US" b="0" dirty="0" err="1"/>
              <a:t>get_element</a:t>
            </a:r>
            <a:r>
              <a:rPr lang="en-US" b="0" dirty="0"/>
              <a:t>( 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 i);</a:t>
            </a:r>
          </a:p>
          <a:p>
            <a:pPr lvl="4"/>
            <a:r>
              <a:rPr lang="en-US" b="0" dirty="0"/>
              <a:t> 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b="0" dirty="0"/>
              <a:t> </a:t>
            </a:r>
            <a:r>
              <a:rPr lang="cs-CZ" b="0" dirty="0"/>
              <a:t>T </a:t>
            </a:r>
            <a:r>
              <a:rPr lang="en-US" b="0" dirty="0"/>
              <a:t>&amp; </a:t>
            </a:r>
            <a:r>
              <a:rPr lang="en-US" b="0" dirty="0" err="1"/>
              <a:t>get_element</a:t>
            </a:r>
            <a:r>
              <a:rPr lang="en-US" b="0" dirty="0"/>
              <a:t>(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 i)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;</a:t>
            </a:r>
            <a:endParaRPr lang="en-US" b="0" dirty="0"/>
          </a:p>
          <a:p>
            <a:pPr lvl="4"/>
            <a:r>
              <a:rPr lang="en-US" b="0" dirty="0"/>
              <a:t>};</a:t>
            </a:r>
          </a:p>
          <a:p>
            <a:pPr lvl="2"/>
            <a:r>
              <a:rPr lang="en-US" dirty="0"/>
              <a:t>The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flag on the object on the left of '.' participates in overload resolution</a:t>
            </a:r>
          </a:p>
          <a:p>
            <a:pPr lvl="4"/>
            <a:r>
              <a:rPr lang="en-US" dirty="0"/>
              <a:t>void example1(</a:t>
            </a:r>
            <a:r>
              <a:rPr lang="en-US" dirty="0" err="1"/>
              <a:t>my_hidden_vector</a:t>
            </a:r>
            <a:r>
              <a:rPr lang="en-US" dirty="0"/>
              <a:t> &amp; w)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w.get_element</a:t>
            </a:r>
            <a:r>
              <a:rPr lang="en-US" dirty="0"/>
              <a:t>(1) = </a:t>
            </a:r>
            <a:r>
              <a:rPr lang="en-US" dirty="0" err="1"/>
              <a:t>w.get_element</a:t>
            </a:r>
            <a:r>
              <a:rPr lang="en-US" dirty="0"/>
              <a:t>(2);	// </a:t>
            </a:r>
            <a:r>
              <a:rPr lang="en-US" dirty="0">
                <a:solidFill>
                  <a:schemeClr val="accent1"/>
                </a:solidFill>
              </a:rPr>
              <a:t>both</a:t>
            </a:r>
            <a:r>
              <a:rPr lang="en-US" dirty="0"/>
              <a:t> calls invoke the </a:t>
            </a:r>
            <a:r>
              <a:rPr lang="en-US" dirty="0">
                <a:solidFill>
                  <a:schemeClr val="accent1"/>
                </a:solidFill>
              </a:rPr>
              <a:t>first</a:t>
            </a:r>
            <a:r>
              <a:rPr lang="en-US" dirty="0"/>
              <a:t> version</a:t>
            </a:r>
          </a:p>
          <a:p>
            <a:pPr lvl="4"/>
            <a:r>
              <a:rPr lang="en-US" dirty="0"/>
              <a:t>}</a:t>
            </a:r>
          </a:p>
          <a:p>
            <a:pPr lvl="4"/>
            <a:r>
              <a:rPr lang="en-US" dirty="0"/>
              <a:t>T example2(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my_hidden_vector</a:t>
            </a:r>
            <a:r>
              <a:rPr lang="en-US" dirty="0"/>
              <a:t>&lt;T&gt; &amp; w)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return </a:t>
            </a:r>
            <a:r>
              <a:rPr lang="en-US" dirty="0" err="1"/>
              <a:t>w.get_element</a:t>
            </a:r>
            <a:r>
              <a:rPr lang="en-US" dirty="0"/>
              <a:t>(2);	// invokes the </a:t>
            </a:r>
            <a:r>
              <a:rPr lang="en-US" dirty="0">
                <a:solidFill>
                  <a:schemeClr val="accent1"/>
                </a:solidFill>
              </a:rPr>
              <a:t>second</a:t>
            </a:r>
            <a:r>
              <a:rPr lang="en-US" dirty="0"/>
              <a:t> version</a:t>
            </a:r>
          </a:p>
          <a:p>
            <a:pPr lvl="4"/>
            <a:r>
              <a:rPr lang="en-US" dirty="0"/>
              <a:t>}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90024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odkazů v</a:t>
            </a:r>
            <a:r>
              <a:rPr lang="en-US" dirty="0"/>
              <a:t>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/>
              <a:t>Reference</a:t>
            </a:r>
          </a:p>
          <a:p>
            <a:pPr lvl="4"/>
            <a:r>
              <a:rPr lang="en-US" dirty="0"/>
              <a:t>T &amp;</a:t>
            </a:r>
            <a:r>
              <a:rPr lang="cs-CZ" dirty="0"/>
              <a:t>, </a:t>
            </a:r>
            <a:r>
              <a:rPr lang="en-US" dirty="0" err="1"/>
              <a:t>const</a:t>
            </a:r>
            <a:r>
              <a:rPr lang="en-US" dirty="0"/>
              <a:t> T &amp;</a:t>
            </a:r>
            <a:r>
              <a:rPr lang="cs-CZ" dirty="0"/>
              <a:t>, T </a:t>
            </a:r>
            <a:r>
              <a:rPr lang="en-US" dirty="0"/>
              <a:t>&amp;&amp;</a:t>
            </a:r>
            <a:endParaRPr lang="cs-CZ" dirty="0"/>
          </a:p>
          <a:p>
            <a:pPr lvl="2"/>
            <a:r>
              <a:rPr lang="cs-CZ" dirty="0"/>
              <a:t>Vestavěno v</a:t>
            </a:r>
            <a:r>
              <a:rPr lang="en-US" dirty="0"/>
              <a:t> C++</a:t>
            </a:r>
            <a:endParaRPr lang="cs-CZ" dirty="0"/>
          </a:p>
          <a:p>
            <a:pPr lvl="2"/>
            <a:r>
              <a:rPr lang="cs-CZ" dirty="0"/>
              <a:t>Při inicializaci nasměrovány na objekt, </a:t>
            </a:r>
            <a:r>
              <a:rPr lang="cs-CZ" b="1" dirty="0"/>
              <a:t>nelze je přesměrovat</a:t>
            </a:r>
          </a:p>
          <a:p>
            <a:pPr lvl="2"/>
            <a:r>
              <a:rPr lang="cs-CZ" dirty="0"/>
              <a:t>Při použití syntakticky identické s hodnotami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/>
              <a:t>r</a:t>
            </a:r>
            <a:r>
              <a:rPr lang="cs-CZ" dirty="0"/>
              <a:t>.</a:t>
            </a:r>
            <a:r>
              <a:rPr lang="en-US" dirty="0"/>
              <a:t>a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cs-CZ" dirty="0"/>
              <a:t>(Syrové) ukazatele</a:t>
            </a:r>
          </a:p>
          <a:p>
            <a:pPr lvl="4"/>
            <a:r>
              <a:rPr lang="cs-CZ" dirty="0"/>
              <a:t>T </a:t>
            </a:r>
            <a:r>
              <a:rPr lang="en-US" dirty="0"/>
              <a:t>*, </a:t>
            </a:r>
            <a:r>
              <a:rPr lang="en-US" dirty="0" err="1"/>
              <a:t>const</a:t>
            </a:r>
            <a:r>
              <a:rPr lang="en-US" dirty="0"/>
              <a:t> T *</a:t>
            </a:r>
            <a:endParaRPr lang="cs-CZ" dirty="0"/>
          </a:p>
          <a:p>
            <a:pPr lvl="2"/>
            <a:r>
              <a:rPr lang="cs-CZ" dirty="0"/>
              <a:t>Vestavěno v</a:t>
            </a:r>
            <a:r>
              <a:rPr lang="en-US" dirty="0"/>
              <a:t> </a:t>
            </a:r>
            <a:r>
              <a:rPr lang="cs-CZ" dirty="0"/>
              <a:t>C/C++</a:t>
            </a:r>
          </a:p>
          <a:p>
            <a:pPr lvl="2"/>
            <a:r>
              <a:rPr lang="cs-CZ" dirty="0"/>
              <a:t>Vyžaduje speciální operátory pro přístup k hodnotě (*</a:t>
            </a:r>
            <a:r>
              <a:rPr lang="en-US" dirty="0"/>
              <a:t>p</a:t>
            </a:r>
            <a:r>
              <a:rPr lang="cs-CZ" dirty="0"/>
              <a:t>, </a:t>
            </a:r>
            <a:r>
              <a:rPr lang="en-US" dirty="0"/>
              <a:t>p-&gt;a</a:t>
            </a:r>
            <a:r>
              <a:rPr lang="cs-CZ" dirty="0"/>
              <a:t>)</a:t>
            </a:r>
          </a:p>
          <a:p>
            <a:pPr lvl="2"/>
            <a:r>
              <a:rPr lang="cs-CZ" b="1" dirty="0"/>
              <a:t>Ukazatelová aritmetika </a:t>
            </a:r>
            <a:r>
              <a:rPr lang="cs-CZ" dirty="0"/>
              <a:t>pro přístup k sousedním hodnotám v polích</a:t>
            </a:r>
          </a:p>
          <a:p>
            <a:pPr lvl="2"/>
            <a:r>
              <a:rPr lang="cs-CZ" dirty="0"/>
              <a:t>Ruční</a:t>
            </a:r>
            <a:r>
              <a:rPr lang="en-US" dirty="0"/>
              <a:t> </a:t>
            </a:r>
            <a:r>
              <a:rPr lang="cs-CZ" dirty="0"/>
              <a:t>dealokace</a:t>
            </a:r>
            <a:r>
              <a:rPr lang="en-US" dirty="0"/>
              <a:t> – </a:t>
            </a:r>
            <a:r>
              <a:rPr lang="en-US" b="1" dirty="0" err="1"/>
              <a:t>pou</a:t>
            </a:r>
            <a:r>
              <a:rPr lang="cs-CZ" b="1" dirty="0"/>
              <a:t>žívání ve významu vlastníka je dnes nevhodné</a:t>
            </a:r>
            <a:endParaRPr lang="en-US" b="1" dirty="0"/>
          </a:p>
          <a:p>
            <a:pPr lvl="1"/>
            <a:r>
              <a:rPr lang="cs-CZ" dirty="0"/>
              <a:t>Chytré ukazatele</a:t>
            </a:r>
            <a:endParaRPr lang="en-US" dirty="0"/>
          </a:p>
          <a:p>
            <a:pPr lvl="4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shared_ptr</a:t>
            </a:r>
            <a:r>
              <a:rPr lang="en-US" dirty="0"/>
              <a:t>&lt; T&gt;,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unique_ptr</a:t>
            </a:r>
            <a:r>
              <a:rPr lang="en-US" dirty="0"/>
              <a:t>&lt; T&gt;</a:t>
            </a:r>
            <a:endParaRPr lang="cs-CZ" dirty="0"/>
          </a:p>
          <a:p>
            <a:pPr lvl="2"/>
            <a:r>
              <a:rPr lang="cs-CZ" dirty="0"/>
              <a:t>Šablony tříd ve </a:t>
            </a:r>
            <a:r>
              <a:rPr lang="en-US" dirty="0"/>
              <a:t>standard</a:t>
            </a:r>
            <a:r>
              <a:rPr lang="cs-CZ" dirty="0"/>
              <a:t>ní knihovně C++</a:t>
            </a:r>
          </a:p>
          <a:p>
            <a:pPr lvl="2"/>
            <a:r>
              <a:rPr lang="cs-CZ" dirty="0"/>
              <a:t>Operátory pro přístup shodné se syrovými ukazateli</a:t>
            </a:r>
            <a:r>
              <a:rPr lang="en-US" dirty="0"/>
              <a:t> </a:t>
            </a:r>
            <a:r>
              <a:rPr lang="cs-CZ" dirty="0"/>
              <a:t>(*</a:t>
            </a:r>
            <a:r>
              <a:rPr lang="en-US" dirty="0"/>
              <a:t>p</a:t>
            </a:r>
            <a:r>
              <a:rPr lang="cs-CZ" dirty="0"/>
              <a:t>, </a:t>
            </a:r>
            <a:r>
              <a:rPr lang="en-US" dirty="0"/>
              <a:t>p-&gt;a</a:t>
            </a:r>
            <a:r>
              <a:rPr lang="cs-CZ" dirty="0"/>
              <a:t>)</a:t>
            </a:r>
          </a:p>
          <a:p>
            <a:pPr lvl="2"/>
            <a:r>
              <a:rPr lang="cs-CZ" b="1" dirty="0"/>
              <a:t>Reprezentují vlastnictví </a:t>
            </a:r>
            <a:r>
              <a:rPr lang="cs-CZ" dirty="0"/>
              <a:t>– zrušení posledního odkazu vyvolává dealokaci</a:t>
            </a:r>
            <a:endParaRPr lang="en-US" dirty="0"/>
          </a:p>
          <a:p>
            <a:pPr lvl="1"/>
            <a:r>
              <a:rPr lang="en-US" dirty="0" err="1"/>
              <a:t>Iter</a:t>
            </a:r>
            <a:r>
              <a:rPr lang="cs-CZ" dirty="0"/>
              <a:t>átory</a:t>
            </a:r>
            <a:endParaRPr lang="en-US" dirty="0"/>
          </a:p>
          <a:p>
            <a:pPr lvl="4"/>
            <a:r>
              <a:rPr lang="en-US" dirty="0"/>
              <a:t>K::iterator, K::const_iterator</a:t>
            </a:r>
          </a:p>
          <a:p>
            <a:pPr lvl="2"/>
            <a:r>
              <a:rPr lang="cs-CZ" dirty="0"/>
              <a:t>Třídy spojené s každým druhem kontejneru </a:t>
            </a:r>
            <a:r>
              <a:rPr lang="en-US" dirty="0"/>
              <a:t>(</a:t>
            </a:r>
            <a:r>
              <a:rPr lang="cs-CZ" dirty="0"/>
              <a:t>K</a:t>
            </a:r>
            <a:r>
              <a:rPr lang="en-US" dirty="0"/>
              <a:t>) </a:t>
            </a:r>
            <a:r>
              <a:rPr lang="cs-CZ" dirty="0"/>
              <a:t>ve </a:t>
            </a:r>
            <a:r>
              <a:rPr lang="en-US" dirty="0"/>
              <a:t>standard</a:t>
            </a:r>
            <a:r>
              <a:rPr lang="cs-CZ" dirty="0"/>
              <a:t>ní knihovně C++</a:t>
            </a:r>
            <a:endParaRPr lang="en-US" dirty="0"/>
          </a:p>
          <a:p>
            <a:pPr lvl="2"/>
            <a:r>
              <a:rPr lang="en-US" dirty="0" err="1"/>
              <a:t>Vraceny</a:t>
            </a:r>
            <a:r>
              <a:rPr lang="en-US" dirty="0"/>
              <a:t> </a:t>
            </a:r>
            <a:r>
              <a:rPr lang="en-US" dirty="0" err="1"/>
              <a:t>metodami</a:t>
            </a:r>
            <a:r>
              <a:rPr lang="en-US" dirty="0"/>
              <a:t> </a:t>
            </a:r>
            <a:r>
              <a:rPr lang="en-US" dirty="0" err="1"/>
              <a:t>kontejner</a:t>
            </a:r>
            <a:r>
              <a:rPr lang="cs-CZ" dirty="0"/>
              <a:t>ů jako </a:t>
            </a:r>
            <a:r>
              <a:rPr lang="cs-CZ" b="1" dirty="0"/>
              <a:t>odkazy na prvky kontejnerů</a:t>
            </a:r>
          </a:p>
          <a:p>
            <a:pPr lvl="2"/>
            <a:r>
              <a:rPr lang="cs-CZ" dirty="0"/>
              <a:t>Operátory pro přístup shodné se syrovými ukazateli</a:t>
            </a:r>
            <a:r>
              <a:rPr lang="en-US" dirty="0"/>
              <a:t> </a:t>
            </a:r>
            <a:r>
              <a:rPr lang="cs-CZ" dirty="0"/>
              <a:t>(*</a:t>
            </a:r>
            <a:r>
              <a:rPr lang="en-US" dirty="0"/>
              <a:t>p</a:t>
            </a:r>
            <a:r>
              <a:rPr lang="cs-CZ" dirty="0"/>
              <a:t>, </a:t>
            </a:r>
            <a:r>
              <a:rPr lang="en-US" dirty="0"/>
              <a:t>p-&gt;a</a:t>
            </a:r>
            <a:r>
              <a:rPr lang="cs-CZ" dirty="0"/>
              <a:t>)</a:t>
            </a:r>
          </a:p>
          <a:p>
            <a:pPr lvl="2"/>
            <a:r>
              <a:rPr lang="cs-CZ" b="1" dirty="0"/>
              <a:t>Ukazatelová aritmetika </a:t>
            </a:r>
            <a:r>
              <a:rPr lang="cs-CZ" dirty="0"/>
              <a:t>pro přístup k sousedním hodnotám v kontejneru</a:t>
            </a:r>
          </a:p>
        </p:txBody>
      </p:sp>
    </p:spTree>
    <p:extLst>
      <p:ext uri="{BB962C8B-B14F-4D97-AF65-F5344CB8AC3E}">
        <p14:creationId xmlns:p14="http://schemas.microsoft.com/office/powerpoint/2010/main" val="2252558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Returning by reference</a:t>
            </a:r>
            <a:endParaRPr lang="cs-CZ" altLang="en-US" noProof="1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altLang="en-US" dirty="0"/>
              <a:t>Interface design in C++</a:t>
            </a:r>
          </a:p>
          <a:p>
            <a:pPr lvl="1"/>
            <a:r>
              <a:rPr lang="en-US" altLang="en-US" dirty="0"/>
              <a:t>Influenced by t</a:t>
            </a:r>
            <a:r>
              <a:rPr lang="cs-CZ" altLang="en-US" dirty="0"/>
              <a:t>he life</a:t>
            </a:r>
            <a:r>
              <a:rPr lang="en-US" altLang="en-US" dirty="0"/>
              <a:t>-</a:t>
            </a:r>
            <a:r>
              <a:rPr lang="cs-CZ" altLang="en-US" dirty="0"/>
              <a:t>time </a:t>
            </a:r>
            <a:r>
              <a:rPr lang="en-US" altLang="en-US" dirty="0"/>
              <a:t>considerations for returned values</a:t>
            </a:r>
            <a:endParaRPr lang="cs-CZ" altLang="en-US" noProof="1"/>
          </a:p>
          <a:p>
            <a:pPr lvl="2"/>
            <a:r>
              <a:rPr lang="en-US" altLang="en-US" dirty="0"/>
              <a:t>The object must survive the return from the function if returned by reference</a:t>
            </a:r>
          </a:p>
          <a:p>
            <a:pPr lvl="1"/>
            <a:r>
              <a:rPr lang="en-US" altLang="en-US" dirty="0"/>
              <a:t>Returning by value may be slow and exception-unsafe</a:t>
            </a:r>
          </a:p>
          <a:p>
            <a:pPr lvl="2"/>
            <a:r>
              <a:rPr lang="en-US" altLang="en-US" dirty="0"/>
              <a:t>Remedied by C++11/14/17 but still of some concern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class vector {</a:t>
            </a:r>
          </a:p>
          <a:p>
            <a:pPr lvl="4"/>
            <a:r>
              <a:rPr lang="en-US" altLang="en-US" dirty="0"/>
              <a:t>public:</a:t>
            </a:r>
          </a:p>
          <a:p>
            <a:pPr lvl="2"/>
            <a:r>
              <a:rPr lang="en-US" altLang="en-US" dirty="0"/>
              <a:t>back() returns the last element which will remain on the stack</a:t>
            </a:r>
          </a:p>
          <a:p>
            <a:pPr lvl="3"/>
            <a:r>
              <a:rPr lang="en-US" altLang="en-US" dirty="0"/>
              <a:t>it may allow modification of the element</a:t>
            </a:r>
          </a:p>
          <a:p>
            <a:pPr lvl="4"/>
            <a:r>
              <a:rPr lang="en-US" altLang="en-US" dirty="0"/>
              <a:t>  T &amp; back();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>
                <a:solidFill>
                  <a:schemeClr val="accent1"/>
                </a:solidFill>
              </a:rPr>
              <a:t>const</a:t>
            </a:r>
            <a:r>
              <a:rPr lang="en-US" altLang="en-US" dirty="0"/>
              <a:t> T &amp; back() </a:t>
            </a:r>
            <a:r>
              <a:rPr lang="en-US" altLang="en-US" dirty="0" err="1">
                <a:solidFill>
                  <a:schemeClr val="accent1"/>
                </a:solidFill>
              </a:rPr>
              <a:t>const</a:t>
            </a:r>
            <a:r>
              <a:rPr lang="en-US" altLang="en-US" dirty="0"/>
              <a:t>;</a:t>
            </a:r>
          </a:p>
          <a:p>
            <a:pPr lvl="2"/>
            <a:r>
              <a:rPr lang="en-US" altLang="en-US" dirty="0" err="1"/>
              <a:t>pop_back</a:t>
            </a:r>
            <a:r>
              <a:rPr lang="en-US" altLang="en-US" dirty="0"/>
              <a:t>() removes the last element from the stack</a:t>
            </a:r>
          </a:p>
          <a:p>
            <a:pPr lvl="3"/>
            <a:r>
              <a:rPr lang="en-US" altLang="en-US" dirty="0"/>
              <a:t>if it had to return the removed value, it would have to return by value!</a:t>
            </a:r>
          </a:p>
          <a:p>
            <a:pPr lvl="3"/>
            <a:r>
              <a:rPr lang="cs-CZ" altLang="en-US" dirty="0"/>
              <a:t>before C++11</a:t>
            </a:r>
            <a:r>
              <a:rPr lang="en-US" altLang="en-US" dirty="0"/>
              <a:t>: returning by value was</a:t>
            </a:r>
            <a:r>
              <a:rPr lang="cs-CZ" altLang="en-US" dirty="0"/>
              <a:t> </a:t>
            </a:r>
            <a:r>
              <a:rPr lang="en-US" altLang="en-US" dirty="0"/>
              <a:t>slow and exception-unsafe</a:t>
            </a:r>
          </a:p>
          <a:p>
            <a:pPr lvl="4"/>
            <a:r>
              <a:rPr lang="en-US" altLang="en-US" strike="dblStrike" dirty="0"/>
              <a:t>  T </a:t>
            </a:r>
            <a:r>
              <a:rPr lang="en-US" altLang="en-US" strike="dblStrike" dirty="0" err="1"/>
              <a:t>pop_back</a:t>
            </a:r>
            <a:r>
              <a:rPr lang="en-US" altLang="en-US" strike="dblStrike" dirty="0"/>
              <a:t>();</a:t>
            </a:r>
            <a:r>
              <a:rPr lang="cs-CZ" altLang="en-US" strike="dblStrike" dirty="0"/>
              <a:t>	// NO SUCH FUNCTION IN std::vector</a:t>
            </a:r>
            <a:endParaRPr lang="en-US" altLang="en-US" strike="dblStrike" dirty="0"/>
          </a:p>
          <a:p>
            <a:pPr lvl="3"/>
            <a:r>
              <a:rPr lang="en-US" altLang="en-US" dirty="0"/>
              <a:t>therefore, in standard library, the </a:t>
            </a:r>
            <a:r>
              <a:rPr lang="en-US" altLang="en-US" dirty="0" err="1"/>
              <a:t>pop_back</a:t>
            </a:r>
            <a:r>
              <a:rPr lang="en-US" altLang="en-US" dirty="0"/>
              <a:t>() function returns nothing</a:t>
            </a:r>
          </a:p>
          <a:p>
            <a:pPr lvl="4"/>
            <a:r>
              <a:rPr lang="en-US" altLang="en-US" dirty="0"/>
              <a:t>  void </a:t>
            </a:r>
            <a:r>
              <a:rPr lang="en-US" altLang="en-US" dirty="0" err="1"/>
              <a:t>pop_back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// ...</a:t>
            </a:r>
          </a:p>
          <a:p>
            <a:pPr lvl="4"/>
            <a:r>
              <a:rPr lang="en-US" altLang="en-US" dirty="0"/>
              <a:t>};</a:t>
            </a:r>
          </a:p>
          <a:p>
            <a:pPr lvl="1"/>
            <a:r>
              <a:rPr lang="en-US" altLang="en-US" dirty="0"/>
              <a:t>For math-inspired interfaces like operator+, returning by value is necessary</a:t>
            </a:r>
          </a:p>
          <a:p>
            <a:pPr lvl="2"/>
            <a:r>
              <a:rPr lang="en-US" altLang="en-US" dirty="0"/>
              <a:t>Such functions return newly calculated values – no chance to return by reference</a:t>
            </a:r>
          </a:p>
        </p:txBody>
      </p:sp>
    </p:spTree>
    <p:extLst>
      <p:ext uri="{BB962C8B-B14F-4D97-AF65-F5344CB8AC3E}">
        <p14:creationId xmlns:p14="http://schemas.microsoft.com/office/powerpoint/2010/main" val="50251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</a:t>
            </a:r>
            <a:r>
              <a:rPr lang="cs-CZ" dirty="0"/>
              <a:t>v</a:t>
            </a:r>
            <a:r>
              <a:rPr lang="en-US" dirty="0"/>
              <a:t>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Reference lze použít pouze v některých kontextech</a:t>
            </a:r>
            <a:endParaRPr lang="en-US" dirty="0"/>
          </a:p>
          <a:p>
            <a:pPr lvl="2"/>
            <a:r>
              <a:rPr lang="cs-CZ" dirty="0"/>
              <a:t>Formální parametry funkcí </a:t>
            </a:r>
            <a:r>
              <a:rPr lang="en-US" dirty="0"/>
              <a:t>(</a:t>
            </a:r>
            <a:r>
              <a:rPr lang="cs-CZ" dirty="0"/>
              <a:t>téměř vždy bezpečné a užitečné</a:t>
            </a:r>
            <a:r>
              <a:rPr lang="en-US" dirty="0"/>
              <a:t>)</a:t>
            </a:r>
          </a:p>
          <a:p>
            <a:pPr lvl="3"/>
            <a:r>
              <a:rPr lang="cs-CZ" dirty="0"/>
              <a:t>Obdoba předávání odkazem v jiných jazycích</a:t>
            </a:r>
            <a:r>
              <a:rPr lang="en-US" dirty="0"/>
              <a:t> (</a:t>
            </a:r>
            <a:r>
              <a:rPr lang="cs-CZ" dirty="0"/>
              <a:t>ale složitější</a:t>
            </a:r>
            <a:r>
              <a:rPr lang="en-US" dirty="0"/>
              <a:t>)</a:t>
            </a:r>
          </a:p>
          <a:p>
            <a:pPr lvl="2"/>
            <a:r>
              <a:rPr lang="cs-CZ" dirty="0"/>
              <a:t>Návratové hodnoty funkcí </a:t>
            </a:r>
            <a:r>
              <a:rPr lang="en-US" dirty="0"/>
              <a:t>(</a:t>
            </a:r>
            <a:r>
              <a:rPr lang="cs-CZ" b="1" dirty="0"/>
              <a:t>nebezpečné</a:t>
            </a:r>
            <a:r>
              <a:rPr lang="cs-CZ" dirty="0"/>
              <a:t> ale někdy nutné</a:t>
            </a:r>
            <a:r>
              <a:rPr lang="en-US" dirty="0"/>
              <a:t>)</a:t>
            </a:r>
          </a:p>
          <a:p>
            <a:pPr lvl="2"/>
            <a:r>
              <a:rPr lang="cs-CZ" dirty="0"/>
              <a:t>Lokální proměnné </a:t>
            </a:r>
            <a:r>
              <a:rPr lang="en-US" dirty="0"/>
              <a:t>(</a:t>
            </a:r>
            <a:r>
              <a:rPr lang="cs-CZ" dirty="0"/>
              <a:t>užitečné zvláště jako </a:t>
            </a:r>
            <a:r>
              <a:rPr lang="en-US" b="1" dirty="0"/>
              <a:t>auto &amp;&amp;</a:t>
            </a:r>
            <a:r>
              <a:rPr lang="en-US" dirty="0"/>
              <a:t>)</a:t>
            </a:r>
          </a:p>
          <a:p>
            <a:pPr lvl="2"/>
            <a:r>
              <a:rPr lang="cs-CZ" dirty="0"/>
              <a:t>Statické proměnné</a:t>
            </a:r>
            <a:r>
              <a:rPr lang="en-US" dirty="0"/>
              <a:t>, </a:t>
            </a:r>
            <a:r>
              <a:rPr lang="cs-CZ" dirty="0"/>
              <a:t>datové položky tříd </a:t>
            </a:r>
            <a:r>
              <a:rPr lang="en-US" dirty="0"/>
              <a:t>(</a:t>
            </a:r>
            <a:r>
              <a:rPr lang="cs-CZ" dirty="0"/>
              <a:t>omezené možnosti</a:t>
            </a:r>
            <a:r>
              <a:rPr lang="en-US" dirty="0"/>
              <a:t>, </a:t>
            </a:r>
            <a:r>
              <a:rPr lang="cs-CZ" dirty="0"/>
              <a:t>vhodnější je ukazatel T</a:t>
            </a:r>
            <a:r>
              <a:rPr lang="en-US" dirty="0"/>
              <a:t> </a:t>
            </a:r>
            <a:r>
              <a:rPr lang="cs-CZ" dirty="0"/>
              <a:t>* nebo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reference_wrapper</a:t>
            </a:r>
            <a:r>
              <a:rPr lang="en-US" dirty="0"/>
              <a:t>&lt;T&gt;)</a:t>
            </a:r>
          </a:p>
          <a:p>
            <a:pPr lvl="1"/>
            <a:r>
              <a:rPr lang="en-US" dirty="0"/>
              <a:t>Reference </a:t>
            </a:r>
            <a:r>
              <a:rPr lang="cs-CZ" dirty="0"/>
              <a:t>vždy </a:t>
            </a:r>
            <a:r>
              <a:rPr lang="en-US" dirty="0" err="1"/>
              <a:t>mus</a:t>
            </a:r>
            <a:r>
              <a:rPr lang="cs-CZ" dirty="0"/>
              <a:t>í být inicializována a nelze ji přesměrovat jinam</a:t>
            </a:r>
            <a:endParaRPr lang="en-US" dirty="0"/>
          </a:p>
          <a:p>
            <a:pPr lvl="2"/>
            <a:r>
              <a:rPr lang="cs-CZ" dirty="0"/>
              <a:t>Všechna použití reference se chovají jako objekt, na který odkazuje</a:t>
            </a:r>
            <a:endParaRPr lang="en-US" dirty="0"/>
          </a:p>
          <a:p>
            <a:pPr lvl="1"/>
            <a:r>
              <a:rPr lang="cs-CZ" dirty="0"/>
              <a:t>Reference jsou tří druhů</a:t>
            </a:r>
            <a:endParaRPr lang="en-US" dirty="0"/>
          </a:p>
          <a:p>
            <a:pPr lvl="2"/>
            <a:r>
              <a:rPr lang="en-US" dirty="0">
                <a:solidFill>
                  <a:schemeClr val="accent1"/>
                </a:solidFill>
              </a:rPr>
              <a:t>(Modifiable) L-value reference</a:t>
            </a:r>
            <a:endParaRPr lang="cs-CZ" dirty="0">
              <a:solidFill>
                <a:schemeClr val="accent1"/>
              </a:solidFill>
            </a:endParaRPr>
          </a:p>
          <a:p>
            <a:pPr lvl="4"/>
            <a:r>
              <a:rPr lang="en-US" dirty="0"/>
              <a:t>T &amp;</a:t>
            </a:r>
            <a:endParaRPr lang="cs-CZ" dirty="0"/>
          </a:p>
          <a:p>
            <a:pPr lvl="3"/>
            <a:r>
              <a:rPr lang="cs-CZ" dirty="0"/>
              <a:t>Skutečný parametr </a:t>
            </a:r>
            <a:r>
              <a:rPr lang="en-US" dirty="0"/>
              <a:t>(</a:t>
            </a:r>
            <a:r>
              <a:rPr lang="cs-CZ" dirty="0"/>
              <a:t>inicializační výraz</a:t>
            </a:r>
            <a:r>
              <a:rPr lang="en-US" dirty="0"/>
              <a:t>) </a:t>
            </a:r>
            <a:r>
              <a:rPr lang="cs-CZ" dirty="0"/>
              <a:t>musí být</a:t>
            </a:r>
            <a:r>
              <a:rPr lang="en-US" dirty="0"/>
              <a:t> </a:t>
            </a:r>
            <a:r>
              <a:rPr lang="en-US" b="1" dirty="0"/>
              <a:t>L-value</a:t>
            </a:r>
            <a:r>
              <a:rPr lang="en-US" dirty="0"/>
              <a:t>, </a:t>
            </a:r>
            <a:r>
              <a:rPr lang="cs-CZ" dirty="0"/>
              <a:t>tj. opakovatelně přístupný objekt</a:t>
            </a:r>
            <a:endParaRPr lang="en-US" dirty="0"/>
          </a:p>
          <a:p>
            <a:pPr lvl="2"/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>
                <a:solidFill>
                  <a:schemeClr val="accent1"/>
                </a:solidFill>
              </a:rPr>
              <a:t> (L-value) reference</a:t>
            </a:r>
            <a:endParaRPr lang="cs-CZ" dirty="0">
              <a:solidFill>
                <a:schemeClr val="accent1"/>
              </a:solidFill>
            </a:endParaRPr>
          </a:p>
          <a:p>
            <a:pPr lvl="4"/>
            <a:r>
              <a:rPr lang="en-US" dirty="0" err="1"/>
              <a:t>const</a:t>
            </a:r>
            <a:r>
              <a:rPr lang="en-US" dirty="0"/>
              <a:t> T &amp;</a:t>
            </a:r>
            <a:endParaRPr lang="cs-CZ" dirty="0"/>
          </a:p>
          <a:p>
            <a:pPr lvl="3"/>
            <a:r>
              <a:rPr lang="cs-CZ" dirty="0"/>
              <a:t>Skutečným argumentem může být libovolný objekt typu</a:t>
            </a:r>
            <a:r>
              <a:rPr lang="en-US" dirty="0"/>
              <a:t> T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R-value reference</a:t>
            </a:r>
            <a:endParaRPr lang="cs-CZ" dirty="0">
              <a:solidFill>
                <a:schemeClr val="accent1"/>
              </a:solidFill>
            </a:endParaRPr>
          </a:p>
          <a:p>
            <a:pPr lvl="4"/>
            <a:r>
              <a:rPr lang="en-US" dirty="0"/>
              <a:t>T &amp;&amp;</a:t>
            </a:r>
            <a:endParaRPr lang="cs-CZ" dirty="0"/>
          </a:p>
          <a:p>
            <a:pPr lvl="3"/>
            <a:r>
              <a:rPr lang="cs-CZ" dirty="0"/>
              <a:t>Skutečný parametr </a:t>
            </a:r>
            <a:r>
              <a:rPr lang="en-US" dirty="0"/>
              <a:t>(</a:t>
            </a:r>
            <a:r>
              <a:rPr lang="cs-CZ" dirty="0"/>
              <a:t>inicializační výraz</a:t>
            </a:r>
            <a:r>
              <a:rPr lang="en-US" dirty="0"/>
              <a:t>) </a:t>
            </a:r>
            <a:r>
              <a:rPr lang="cs-CZ" dirty="0"/>
              <a:t>musí být </a:t>
            </a:r>
            <a:r>
              <a:rPr lang="en-US" b="1" dirty="0"/>
              <a:t>R-value</a:t>
            </a:r>
            <a:r>
              <a:rPr lang="en-US" dirty="0"/>
              <a:t>, </a:t>
            </a:r>
            <a:r>
              <a:rPr lang="cs-CZ" dirty="0"/>
              <a:t>tj. dočasný objekt nebo výraz uzavřený v </a:t>
            </a:r>
            <a:r>
              <a:rPr lang="en-US" b="1" dirty="0" err="1"/>
              <a:t>std</a:t>
            </a:r>
            <a:r>
              <a:rPr lang="en-US" b="1" dirty="0"/>
              <a:t>::move()</a:t>
            </a:r>
          </a:p>
        </p:txBody>
      </p:sp>
    </p:spTree>
    <p:extLst>
      <p:ext uri="{BB962C8B-B14F-4D97-AF65-F5344CB8AC3E}">
        <p14:creationId xmlns:p14="http://schemas.microsoft.com/office/powerpoint/2010/main" val="1092343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</a:t>
            </a:r>
            <a:r>
              <a:rPr lang="cs-CZ" dirty="0"/>
              <a:t>v</a:t>
            </a:r>
            <a:r>
              <a:rPr lang="en-US" dirty="0"/>
              <a:t>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6209762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solidFill>
                  <a:schemeClr val="accent1"/>
                </a:solidFill>
              </a:rPr>
              <a:t>(Modifiable) L-value reference</a:t>
            </a:r>
            <a:endParaRPr lang="cs-CZ" dirty="0">
              <a:solidFill>
                <a:schemeClr val="accent1"/>
              </a:solidFill>
            </a:endParaRPr>
          </a:p>
          <a:p>
            <a:pPr lvl="4"/>
            <a:r>
              <a:rPr lang="en-US" dirty="0"/>
              <a:t>T &amp;</a:t>
            </a:r>
            <a:endParaRPr lang="cs-CZ" dirty="0"/>
          </a:p>
          <a:p>
            <a:pPr lvl="2"/>
            <a:r>
              <a:rPr lang="cs-CZ" dirty="0"/>
              <a:t>Inicializační výraz</a:t>
            </a:r>
            <a:r>
              <a:rPr lang="en-US" dirty="0"/>
              <a:t> </a:t>
            </a:r>
            <a:r>
              <a:rPr lang="cs-CZ" dirty="0"/>
              <a:t>musí být</a:t>
            </a:r>
            <a:r>
              <a:rPr lang="en-US" dirty="0"/>
              <a:t> </a:t>
            </a:r>
            <a:r>
              <a:rPr lang="en-US" dirty="0" err="1"/>
              <a:t>modifikovateln</a:t>
            </a:r>
            <a:r>
              <a:rPr lang="cs-CZ" dirty="0"/>
              <a:t>á </a:t>
            </a:r>
            <a:r>
              <a:rPr lang="en-US" b="1" dirty="0"/>
              <a:t>L-value</a:t>
            </a:r>
            <a:r>
              <a:rPr lang="en-US" dirty="0"/>
              <a:t>, </a:t>
            </a:r>
            <a:r>
              <a:rPr lang="cs-CZ" dirty="0"/>
              <a:t>tj. opakovatelně přístupný objekt bez příznaku </a:t>
            </a:r>
            <a:r>
              <a:rPr lang="cs-CZ" b="1" dirty="0"/>
              <a:t>const</a:t>
            </a:r>
            <a:r>
              <a:rPr lang="cs-CZ" dirty="0"/>
              <a:t>:</a:t>
            </a:r>
            <a:endParaRPr lang="en-US" dirty="0"/>
          </a:p>
          <a:p>
            <a:pPr lvl="3"/>
            <a:r>
              <a:rPr lang="cs-CZ" b="1" dirty="0"/>
              <a:t>x</a:t>
            </a:r>
            <a:r>
              <a:rPr lang="cs-CZ" dirty="0"/>
              <a:t>, </a:t>
            </a:r>
            <a:r>
              <a:rPr lang="cs-CZ" b="1" dirty="0"/>
              <a:t>y.x</a:t>
            </a:r>
            <a:r>
              <a:rPr lang="cs-CZ" dirty="0"/>
              <a:t> - </a:t>
            </a:r>
            <a:r>
              <a:rPr lang="en-US" dirty="0"/>
              <a:t>Prom</a:t>
            </a:r>
            <a:r>
              <a:rPr lang="cs-CZ" dirty="0"/>
              <a:t>ěnná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datov</a:t>
            </a:r>
            <a:r>
              <a:rPr lang="cs-CZ" dirty="0"/>
              <a:t>á položka typu </a:t>
            </a:r>
            <a:r>
              <a:rPr lang="cs-CZ" b="1" dirty="0"/>
              <a:t>T</a:t>
            </a:r>
            <a:r>
              <a:rPr lang="cs-CZ" dirty="0"/>
              <a:t>, </a:t>
            </a:r>
            <a:r>
              <a:rPr lang="cs-CZ" b="1" dirty="0"/>
              <a:t>T</a:t>
            </a:r>
            <a:r>
              <a:rPr lang="en-US" b="1" dirty="0"/>
              <a:t>&amp;</a:t>
            </a:r>
            <a:r>
              <a:rPr lang="cs-CZ" b="1" dirty="0"/>
              <a:t> </a:t>
            </a:r>
            <a:r>
              <a:rPr lang="cs-CZ" dirty="0"/>
              <a:t>nebo</a:t>
            </a:r>
            <a:r>
              <a:rPr lang="en-US" dirty="0"/>
              <a:t> </a:t>
            </a:r>
            <a:r>
              <a:rPr lang="en-US" b="1" dirty="0">
                <a:solidFill>
                  <a:schemeClr val="accent1"/>
                </a:solidFill>
              </a:rPr>
              <a:t>T&amp;&amp;</a:t>
            </a:r>
          </a:p>
          <a:p>
            <a:pPr lvl="3"/>
            <a:r>
              <a:rPr lang="cs-CZ" b="1" dirty="0"/>
              <a:t>f</a:t>
            </a:r>
            <a:r>
              <a:rPr lang="en-US" b="1" dirty="0"/>
              <a:t>()</a:t>
            </a:r>
            <a:r>
              <a:rPr lang="cs-CZ" dirty="0"/>
              <a:t>, </a:t>
            </a:r>
            <a:r>
              <a:rPr lang="cs-CZ" b="1" dirty="0"/>
              <a:t>cout</a:t>
            </a:r>
            <a:r>
              <a:rPr lang="en-US" b="1" dirty="0"/>
              <a:t>&lt;&lt;x</a:t>
            </a:r>
            <a:r>
              <a:rPr lang="en-US" dirty="0"/>
              <a:t> - </a:t>
            </a:r>
            <a:r>
              <a:rPr lang="cs-CZ" dirty="0"/>
              <a:t>Volání funkce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cs-CZ" dirty="0"/>
              <a:t>uživatelsky definovaného </a:t>
            </a:r>
            <a:r>
              <a:rPr lang="en-US" dirty="0" err="1"/>
              <a:t>oper</a:t>
            </a:r>
            <a:r>
              <a:rPr lang="cs-CZ" dirty="0"/>
              <a:t>átoru vracející typ </a:t>
            </a:r>
            <a:r>
              <a:rPr lang="cs-CZ" b="1" dirty="0"/>
              <a:t>T</a:t>
            </a:r>
            <a:r>
              <a:rPr lang="en-US" b="1" dirty="0"/>
              <a:t>&amp;</a:t>
            </a:r>
            <a:endParaRPr lang="cs-CZ" b="1" dirty="0"/>
          </a:p>
          <a:p>
            <a:pPr lvl="3"/>
            <a:r>
              <a:rPr lang="en-US" b="1" dirty="0"/>
              <a:t>(T&amp;)e </a:t>
            </a:r>
            <a:r>
              <a:rPr lang="en-US" dirty="0"/>
              <a:t>- v</a:t>
            </a:r>
            <a:r>
              <a:rPr lang="cs-CZ" dirty="0"/>
              <a:t>ýsledek přetypování na</a:t>
            </a:r>
            <a:r>
              <a:rPr lang="cs-CZ" b="1" dirty="0"/>
              <a:t> T</a:t>
            </a:r>
            <a:r>
              <a:rPr lang="en-US" b="1" dirty="0"/>
              <a:t>&amp;</a:t>
            </a:r>
          </a:p>
          <a:p>
            <a:pPr lvl="3"/>
            <a:r>
              <a:rPr lang="en-US" b="1" dirty="0"/>
              <a:t>*p</a:t>
            </a:r>
            <a:r>
              <a:rPr lang="cs-CZ" dirty="0"/>
              <a:t>,</a:t>
            </a:r>
            <a:r>
              <a:rPr lang="cs-CZ" b="1" dirty="0"/>
              <a:t> p</a:t>
            </a:r>
            <a:r>
              <a:rPr lang="en-US" b="1" dirty="0"/>
              <a:t>[i]</a:t>
            </a:r>
            <a:r>
              <a:rPr lang="en-US" dirty="0"/>
              <a:t> - Dereference </a:t>
            </a:r>
            <a:r>
              <a:rPr lang="en-US" dirty="0" err="1"/>
              <a:t>ukazatele</a:t>
            </a:r>
            <a:r>
              <a:rPr lang="en-US" dirty="0"/>
              <a:t> </a:t>
            </a:r>
            <a:r>
              <a:rPr lang="en-US" dirty="0" err="1"/>
              <a:t>typu</a:t>
            </a:r>
            <a:r>
              <a:rPr lang="en-US" dirty="0"/>
              <a:t> </a:t>
            </a:r>
            <a:r>
              <a:rPr lang="en-US" b="1" dirty="0"/>
              <a:t>T*</a:t>
            </a:r>
            <a:r>
              <a:rPr lang="en-US" dirty="0"/>
              <a:t>, </a:t>
            </a:r>
            <a:r>
              <a:rPr lang="en-US" dirty="0" err="1"/>
              <a:t>prvek</a:t>
            </a:r>
            <a:r>
              <a:rPr lang="en-US" dirty="0"/>
              <a:t> pole </a:t>
            </a:r>
            <a:r>
              <a:rPr lang="en-US" dirty="0" err="1"/>
              <a:t>typu</a:t>
            </a:r>
            <a:r>
              <a:rPr lang="en-US" dirty="0"/>
              <a:t> </a:t>
            </a:r>
            <a:r>
              <a:rPr lang="en-US" b="1" dirty="0"/>
              <a:t>T[]</a:t>
            </a:r>
            <a:r>
              <a:rPr lang="en-US" dirty="0"/>
              <a:t> (</a:t>
            </a:r>
            <a:r>
              <a:rPr lang="cs-CZ" dirty="0"/>
              <a:t>pro </a:t>
            </a:r>
            <a:r>
              <a:rPr lang="en-US" dirty="0" err="1"/>
              <a:t>chytr</a:t>
            </a:r>
            <a:r>
              <a:rPr lang="cs-CZ" dirty="0"/>
              <a:t>é ukazetele či kontejnery jde o uživatelsky definovaný operátor)</a:t>
            </a:r>
            <a:endParaRPr lang="en-US" dirty="0"/>
          </a:p>
          <a:p>
            <a:pPr lvl="3"/>
            <a:r>
              <a:rPr lang="en-US" dirty="0"/>
              <a:t>N</a:t>
            </a:r>
            <a:r>
              <a:rPr lang="cs-CZ" dirty="0"/>
              <a:t>ěkolik dalších nevýznamných případů</a:t>
            </a:r>
            <a:endParaRPr lang="en-US" dirty="0"/>
          </a:p>
          <a:p>
            <a:pPr lvl="1"/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>
                <a:solidFill>
                  <a:schemeClr val="accent1"/>
                </a:solidFill>
              </a:rPr>
              <a:t> (L-value) reference</a:t>
            </a:r>
            <a:endParaRPr lang="cs-CZ" dirty="0">
              <a:solidFill>
                <a:schemeClr val="accent1"/>
              </a:solidFill>
            </a:endParaRPr>
          </a:p>
          <a:p>
            <a:pPr lvl="4"/>
            <a:r>
              <a:rPr lang="en-US" dirty="0" err="1"/>
              <a:t>const</a:t>
            </a:r>
            <a:r>
              <a:rPr lang="en-US" dirty="0"/>
              <a:t> T &amp;</a:t>
            </a:r>
            <a:endParaRPr lang="cs-CZ" dirty="0"/>
          </a:p>
          <a:p>
            <a:pPr lvl="2"/>
            <a:r>
              <a:rPr lang="cs-CZ" dirty="0"/>
              <a:t>Inicializační výraz může být libovolný </a:t>
            </a:r>
            <a:r>
              <a:rPr lang="en-US" dirty="0"/>
              <a:t>v</a:t>
            </a:r>
            <a:r>
              <a:rPr lang="cs-CZ" dirty="0"/>
              <a:t>ýraz typu</a:t>
            </a:r>
            <a:r>
              <a:rPr lang="en-US" dirty="0"/>
              <a:t> T</a:t>
            </a:r>
            <a:r>
              <a:rPr lang="cs-CZ" dirty="0"/>
              <a:t>, tedy L-value i R-value, a navíc nemusí být modifikovatelný</a:t>
            </a:r>
          </a:p>
          <a:p>
            <a:pPr lvl="3"/>
            <a:r>
              <a:rPr lang="cs-CZ" dirty="0"/>
              <a:t>Název "const L-value reference" odpovídá syntaxi, ne semantice</a:t>
            </a:r>
          </a:p>
          <a:p>
            <a:pPr lvl="3"/>
            <a:r>
              <a:rPr lang="cs-CZ" dirty="0"/>
              <a:t>Výraz formálně nemůže být typu</a:t>
            </a:r>
            <a:r>
              <a:rPr lang="en-US" dirty="0"/>
              <a:t> reference, </a:t>
            </a:r>
            <a:r>
              <a:rPr lang="cs-CZ" dirty="0"/>
              <a:t>protože reference ve výraze se chová jako odkazovaný objekt. Místo toho se sleduje L-value/R-value kategorie a modifikovatelnost</a:t>
            </a:r>
            <a:endParaRPr lang="en-US" dirty="0"/>
          </a:p>
          <a:p>
            <a:pPr lvl="1"/>
            <a:r>
              <a:rPr lang="en-US" dirty="0">
                <a:solidFill>
                  <a:schemeClr val="accent1"/>
                </a:solidFill>
              </a:rPr>
              <a:t>R-value reference</a:t>
            </a:r>
            <a:endParaRPr lang="cs-CZ" dirty="0">
              <a:solidFill>
                <a:schemeClr val="accent1"/>
              </a:solidFill>
            </a:endParaRPr>
          </a:p>
          <a:p>
            <a:pPr lvl="4"/>
            <a:r>
              <a:rPr lang="en-US" dirty="0"/>
              <a:t>T &amp;&amp;</a:t>
            </a:r>
            <a:endParaRPr lang="cs-CZ" dirty="0"/>
          </a:p>
          <a:p>
            <a:pPr lvl="2"/>
            <a:r>
              <a:rPr lang="cs-CZ" dirty="0"/>
              <a:t>Inicializační výraz</a:t>
            </a:r>
            <a:r>
              <a:rPr lang="en-US" dirty="0"/>
              <a:t> </a:t>
            </a:r>
            <a:r>
              <a:rPr lang="cs-CZ" dirty="0"/>
              <a:t>musí být </a:t>
            </a:r>
            <a:r>
              <a:rPr lang="en-US" b="1" dirty="0"/>
              <a:t>R-value</a:t>
            </a:r>
            <a:r>
              <a:rPr lang="cs-CZ" dirty="0"/>
              <a:t>:</a:t>
            </a:r>
          </a:p>
          <a:p>
            <a:pPr lvl="3"/>
            <a:r>
              <a:rPr lang="cs-CZ" b="1" dirty="0"/>
              <a:t>42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en-US" b="1" dirty="0"/>
              <a:t>'c', </a:t>
            </a:r>
            <a:r>
              <a:rPr lang="cs-CZ" b="1" dirty="0"/>
              <a:t>true</a:t>
            </a:r>
            <a:r>
              <a:rPr lang="cs-CZ" dirty="0"/>
              <a:t>,</a:t>
            </a:r>
            <a:r>
              <a:rPr lang="cs-CZ" b="1" dirty="0"/>
              <a:t> nullptr</a:t>
            </a:r>
            <a:r>
              <a:rPr lang="cs-CZ" dirty="0"/>
              <a:t> - konstanta (vyjma řetězcových)</a:t>
            </a:r>
          </a:p>
          <a:p>
            <a:pPr lvl="3"/>
            <a:r>
              <a:rPr lang="cs-CZ" b="1" dirty="0"/>
              <a:t>f(), a+b</a:t>
            </a:r>
            <a:r>
              <a:rPr lang="cs-CZ" dirty="0"/>
              <a:t> - výsledek funkce (nebo operátoru) vracející typ </a:t>
            </a:r>
            <a:r>
              <a:rPr lang="cs-CZ" b="1" dirty="0"/>
              <a:t>T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b="1" dirty="0"/>
              <a:t>T&amp;&amp; </a:t>
            </a:r>
            <a:r>
              <a:rPr lang="en-US" dirty="0"/>
              <a:t>(nap</a:t>
            </a:r>
            <a:r>
              <a:rPr lang="cs-CZ" dirty="0"/>
              <a:t>ř.</a:t>
            </a:r>
            <a:r>
              <a:rPr lang="cs-CZ" b="1" dirty="0"/>
              <a:t> std::move</a:t>
            </a:r>
            <a:r>
              <a:rPr lang="cs-CZ" dirty="0"/>
              <a:t>)</a:t>
            </a:r>
          </a:p>
          <a:p>
            <a:pPr lvl="3"/>
            <a:r>
              <a:rPr lang="en-US" b="1" dirty="0"/>
              <a:t>(T)e</a:t>
            </a:r>
            <a:r>
              <a:rPr lang="en-US" dirty="0"/>
              <a:t>, </a:t>
            </a:r>
            <a:r>
              <a:rPr lang="en-US" b="1" dirty="0"/>
              <a:t>(T&amp;&amp;)e </a:t>
            </a:r>
            <a:r>
              <a:rPr lang="en-US" dirty="0"/>
              <a:t>- v</a:t>
            </a:r>
            <a:r>
              <a:rPr lang="cs-CZ" dirty="0"/>
              <a:t>ýsledek přetypování na</a:t>
            </a:r>
            <a:r>
              <a:rPr lang="cs-CZ" b="1" dirty="0"/>
              <a:t> </a:t>
            </a:r>
            <a:r>
              <a:rPr lang="en-US" b="1" dirty="0"/>
              <a:t>T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cs-CZ" b="1" dirty="0"/>
              <a:t>T</a:t>
            </a:r>
            <a:r>
              <a:rPr lang="en-US" b="1" dirty="0"/>
              <a:t>&amp;&amp;</a:t>
            </a:r>
          </a:p>
          <a:p>
            <a:pPr lvl="3"/>
            <a:r>
              <a:rPr lang="en-US" dirty="0"/>
              <a:t>N</a:t>
            </a:r>
            <a:r>
              <a:rPr lang="cs-CZ" dirty="0"/>
              <a:t>ěkolik dalších nevýznamných případů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90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</a:t>
            </a:r>
            <a:r>
              <a:rPr lang="cs-CZ" dirty="0"/>
              <a:t>v</a:t>
            </a:r>
            <a:r>
              <a:rPr lang="en-US" dirty="0"/>
              <a:t>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6209762"/>
          </a:xfrm>
        </p:spPr>
        <p:txBody>
          <a:bodyPr>
            <a:normAutofit/>
          </a:bodyPr>
          <a:lstStyle/>
          <a:p>
            <a:r>
              <a:rPr lang="en-US" dirty="0"/>
              <a:t>Pro</a:t>
            </a:r>
            <a:r>
              <a:rPr lang="cs-CZ" dirty="0"/>
              <a:t>č </a:t>
            </a:r>
            <a:r>
              <a:rPr lang="en-US" b="1" dirty="0"/>
              <a:t>T &amp;</a:t>
            </a:r>
            <a:r>
              <a:rPr lang="cs-CZ" dirty="0"/>
              <a:t> vyžaduje L-value</a:t>
            </a:r>
          </a:p>
          <a:p>
            <a:pPr lvl="1"/>
            <a:r>
              <a:rPr lang="en-US" dirty="0"/>
              <a:t>T &amp; </a:t>
            </a:r>
            <a:r>
              <a:rPr lang="cs-CZ" dirty="0"/>
              <a:t>nejčastěji používán jako "výstupní parametr"</a:t>
            </a:r>
            <a:endParaRPr lang="en-US" dirty="0"/>
          </a:p>
          <a:p>
            <a:pPr lvl="1"/>
            <a:r>
              <a:rPr lang="cs-CZ" dirty="0"/>
              <a:t>Zákaz R-value je ochrana proti chybám programátora</a:t>
            </a:r>
          </a:p>
          <a:p>
            <a:pPr lvl="4"/>
            <a:r>
              <a:rPr lang="cs-CZ" dirty="0"/>
              <a:t>void setup</a:t>
            </a:r>
            <a:r>
              <a:rPr lang="en-US" dirty="0"/>
              <a:t>(int &amp; p) { p = 42; }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int x; </a:t>
            </a:r>
          </a:p>
          <a:p>
            <a:pPr lvl="4"/>
            <a:r>
              <a:rPr lang="en-US" dirty="0"/>
              <a:t>setup(x);				// OK</a:t>
            </a:r>
          </a:p>
          <a:p>
            <a:pPr lvl="4"/>
            <a:r>
              <a:rPr lang="en-US" dirty="0"/>
              <a:t>setup(x + 1);		// Error</a:t>
            </a:r>
          </a:p>
          <a:p>
            <a:pPr lvl="4"/>
            <a:r>
              <a:rPr lang="en-US" dirty="0"/>
              <a:t>setup(1);				// Error</a:t>
            </a:r>
          </a:p>
          <a:p>
            <a:pPr lvl="4"/>
            <a:endParaRPr lang="en-US" dirty="0"/>
          </a:p>
          <a:p>
            <a:r>
              <a:rPr lang="en-US" dirty="0"/>
              <a:t>Pro</a:t>
            </a:r>
            <a:r>
              <a:rPr lang="cs-CZ" dirty="0"/>
              <a:t>č </a:t>
            </a:r>
            <a:r>
              <a:rPr lang="en-US" b="1" dirty="0"/>
              <a:t>const T &amp;</a:t>
            </a:r>
            <a:r>
              <a:rPr lang="cs-CZ" dirty="0"/>
              <a:t> </a:t>
            </a:r>
            <a:r>
              <a:rPr lang="en-US" dirty="0"/>
              <a:t>p</a:t>
            </a:r>
            <a:r>
              <a:rPr lang="cs-CZ" dirty="0"/>
              <a:t>řipouští L-value i R-value</a:t>
            </a:r>
            <a:endParaRPr lang="en-US" dirty="0"/>
          </a:p>
          <a:p>
            <a:pPr lvl="1"/>
            <a:r>
              <a:rPr lang="en-US" dirty="0"/>
              <a:t>const T &amp; </a:t>
            </a:r>
            <a:r>
              <a:rPr lang="en-US" dirty="0" err="1"/>
              <a:t>znamen</a:t>
            </a:r>
            <a:r>
              <a:rPr lang="cs-CZ" dirty="0"/>
              <a:t>á "vstupní parametr"</a:t>
            </a:r>
          </a:p>
          <a:p>
            <a:pPr lvl="1"/>
            <a:r>
              <a:rPr lang="cs-CZ" dirty="0"/>
              <a:t>reference je to jen kvůli rychlosti předávání</a:t>
            </a:r>
          </a:p>
          <a:p>
            <a:pPr lvl="4"/>
            <a:r>
              <a:rPr lang="cs-CZ" dirty="0"/>
              <a:t>std</a:t>
            </a:r>
            <a:r>
              <a:rPr lang="en-US" dirty="0"/>
              <a:t>::string operator+(const std::string &amp; a, const std::string &amp; b);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std::string x, y, z, u;</a:t>
            </a:r>
          </a:p>
          <a:p>
            <a:pPr lvl="4"/>
            <a:r>
              <a:rPr lang="en-US" dirty="0"/>
              <a:t>u = x + y + z;		// u = ((x + y) + z)</a:t>
            </a:r>
            <a:endParaRPr lang="cs-CZ" dirty="0"/>
          </a:p>
          <a:p>
            <a:pPr lvl="2"/>
            <a:r>
              <a:rPr lang="cs-CZ" dirty="0"/>
              <a:t>(x + y) je R-value, přesto ji chceme předat odkazem</a:t>
            </a:r>
          </a:p>
        </p:txBody>
      </p:sp>
    </p:spTree>
    <p:extLst>
      <p:ext uri="{BB962C8B-B14F-4D97-AF65-F5344CB8AC3E}">
        <p14:creationId xmlns:p14="http://schemas.microsoft.com/office/powerpoint/2010/main" val="2269028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</a:t>
            </a:r>
            <a:r>
              <a:rPr lang="cs-CZ" dirty="0"/>
              <a:t>v</a:t>
            </a:r>
            <a:r>
              <a:rPr lang="en-US" dirty="0"/>
              <a:t>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6209762"/>
          </a:xfrm>
        </p:spPr>
        <p:txBody>
          <a:bodyPr>
            <a:normAutofit/>
          </a:bodyPr>
          <a:lstStyle/>
          <a:p>
            <a:r>
              <a:rPr lang="cs-CZ" dirty="0"/>
              <a:t>Účel </a:t>
            </a:r>
            <a:r>
              <a:rPr lang="en-US" dirty="0"/>
              <a:t>R-value </a:t>
            </a:r>
            <a:r>
              <a:rPr lang="en-US" dirty="0" err="1"/>
              <a:t>referenc</a:t>
            </a:r>
            <a:r>
              <a:rPr lang="cs-CZ" dirty="0"/>
              <a:t>í </a:t>
            </a:r>
            <a:r>
              <a:rPr lang="en-US" b="1" dirty="0"/>
              <a:t>T &amp;&amp;</a:t>
            </a:r>
            <a:endParaRPr lang="cs-CZ" b="1" dirty="0"/>
          </a:p>
          <a:p>
            <a:pPr lvl="2"/>
            <a:r>
              <a:rPr lang="cs-CZ" dirty="0"/>
              <a:t>Inicializační výraz</a:t>
            </a:r>
            <a:r>
              <a:rPr lang="en-US" dirty="0"/>
              <a:t> </a:t>
            </a:r>
            <a:r>
              <a:rPr lang="cs-CZ" dirty="0"/>
              <a:t>musí být </a:t>
            </a:r>
            <a:r>
              <a:rPr lang="en-US" b="1" dirty="0"/>
              <a:t>R-value</a:t>
            </a:r>
            <a:r>
              <a:rPr lang="cs-CZ" dirty="0"/>
              <a:t>:</a:t>
            </a:r>
          </a:p>
          <a:p>
            <a:pPr lvl="3"/>
            <a:r>
              <a:rPr lang="cs-CZ" b="1" dirty="0"/>
              <a:t>42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en-US" b="1" dirty="0"/>
              <a:t>'c', </a:t>
            </a:r>
            <a:r>
              <a:rPr lang="cs-CZ" b="1" dirty="0"/>
              <a:t>true</a:t>
            </a:r>
            <a:r>
              <a:rPr lang="cs-CZ" dirty="0"/>
              <a:t>,</a:t>
            </a:r>
            <a:r>
              <a:rPr lang="cs-CZ" b="1" dirty="0"/>
              <a:t> nullptr</a:t>
            </a:r>
            <a:r>
              <a:rPr lang="cs-CZ" dirty="0"/>
              <a:t> - konstanta (vyjma řetězcových)</a:t>
            </a:r>
          </a:p>
          <a:p>
            <a:pPr lvl="3"/>
            <a:r>
              <a:rPr lang="cs-CZ" b="1" dirty="0"/>
              <a:t>f(), a+b</a:t>
            </a:r>
            <a:r>
              <a:rPr lang="cs-CZ" dirty="0"/>
              <a:t> - výsledek funkce (nebo operátoru) vracející typ </a:t>
            </a:r>
            <a:r>
              <a:rPr lang="cs-CZ" b="1" dirty="0"/>
              <a:t>T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b="1" dirty="0"/>
              <a:t>T&amp;&amp; </a:t>
            </a:r>
            <a:r>
              <a:rPr lang="en-US" dirty="0"/>
              <a:t>(nap</a:t>
            </a:r>
            <a:r>
              <a:rPr lang="cs-CZ" dirty="0"/>
              <a:t>ř.</a:t>
            </a:r>
            <a:r>
              <a:rPr lang="cs-CZ" b="1" dirty="0"/>
              <a:t> std::move</a:t>
            </a:r>
            <a:r>
              <a:rPr lang="cs-CZ" dirty="0"/>
              <a:t>)</a:t>
            </a:r>
          </a:p>
          <a:p>
            <a:pPr lvl="3"/>
            <a:r>
              <a:rPr lang="en-US" b="1" dirty="0"/>
              <a:t>(T)e</a:t>
            </a:r>
            <a:r>
              <a:rPr lang="en-US" dirty="0"/>
              <a:t>, </a:t>
            </a:r>
            <a:r>
              <a:rPr lang="en-US" b="1" dirty="0"/>
              <a:t>(T&amp;&amp;)e </a:t>
            </a:r>
            <a:r>
              <a:rPr lang="en-US" dirty="0"/>
              <a:t>- v</a:t>
            </a:r>
            <a:r>
              <a:rPr lang="cs-CZ" dirty="0"/>
              <a:t>ýsledek přetypování na</a:t>
            </a:r>
            <a:r>
              <a:rPr lang="cs-CZ" b="1" dirty="0"/>
              <a:t> </a:t>
            </a:r>
            <a:r>
              <a:rPr lang="en-US" b="1" dirty="0"/>
              <a:t>T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cs-CZ" b="1" dirty="0"/>
              <a:t>T</a:t>
            </a:r>
            <a:r>
              <a:rPr lang="en-US" b="1" dirty="0"/>
              <a:t>&amp;&amp;</a:t>
            </a:r>
          </a:p>
          <a:p>
            <a:pPr lvl="3"/>
            <a:r>
              <a:rPr lang="en-US" dirty="0"/>
              <a:t>N</a:t>
            </a:r>
            <a:r>
              <a:rPr lang="cs-CZ" dirty="0"/>
              <a:t>ěkolik dalších nevýznamných případů</a:t>
            </a:r>
          </a:p>
          <a:p>
            <a:pPr lvl="2"/>
            <a:r>
              <a:rPr lang="cs-CZ" dirty="0"/>
              <a:t>R-value se dělí na dva případy</a:t>
            </a:r>
          </a:p>
          <a:p>
            <a:pPr lvl="3"/>
            <a:r>
              <a:rPr lang="cs-CZ" i="1" dirty="0"/>
              <a:t>prvalue</a:t>
            </a:r>
            <a:r>
              <a:rPr lang="cs-CZ" dirty="0"/>
              <a:t> - výraz je anonymní dočasný objekt, který nebude víckrát přístupný</a:t>
            </a:r>
          </a:p>
          <a:p>
            <a:pPr lvl="3"/>
            <a:r>
              <a:rPr lang="cs-CZ" i="1" dirty="0"/>
              <a:t>xvalue </a:t>
            </a:r>
            <a:r>
              <a:rPr lang="cs-CZ" b="1" i="1" dirty="0"/>
              <a:t>- </a:t>
            </a:r>
            <a:r>
              <a:rPr lang="cs-CZ" dirty="0"/>
              <a:t>volání funkce či přetypování vracející </a:t>
            </a:r>
            <a:r>
              <a:rPr lang="cs-CZ" b="1" dirty="0"/>
              <a:t>T</a:t>
            </a:r>
            <a:r>
              <a:rPr lang="en-US" b="1" dirty="0"/>
              <a:t>&amp;&amp;</a:t>
            </a:r>
            <a:endParaRPr lang="cs-CZ" b="1" dirty="0"/>
          </a:p>
          <a:p>
            <a:pPr lvl="1"/>
            <a:r>
              <a:rPr lang="cs-CZ" dirty="0"/>
              <a:t>Objekt v R-value výraze lze libovolně modifikovat, protože</a:t>
            </a:r>
          </a:p>
          <a:p>
            <a:pPr lvl="2"/>
            <a:r>
              <a:rPr lang="cs-CZ" dirty="0"/>
              <a:t>pro prvalue to nikdo nepozná</a:t>
            </a:r>
          </a:p>
          <a:p>
            <a:pPr lvl="3"/>
            <a:r>
              <a:rPr lang="cs-CZ" dirty="0"/>
              <a:t>ale pozor, poběží ještě destruktor objektu</a:t>
            </a:r>
          </a:p>
          <a:p>
            <a:pPr lvl="2"/>
            <a:r>
              <a:rPr lang="cs-CZ" dirty="0"/>
              <a:t>pro xvalue s tím programátor souhlasil</a:t>
            </a:r>
          </a:p>
          <a:p>
            <a:pPr lvl="3"/>
            <a:r>
              <a:rPr lang="cs-CZ" dirty="0"/>
              <a:t>semantika T</a:t>
            </a:r>
            <a:r>
              <a:rPr lang="en-US" dirty="0"/>
              <a:t>&amp;&amp;</a:t>
            </a:r>
            <a:r>
              <a:rPr lang="cs-CZ" dirty="0"/>
              <a:t> je "reference na objekt, jehož majitel se o něj již nezajímá"</a:t>
            </a:r>
          </a:p>
          <a:p>
            <a:pPr lvl="3"/>
            <a:r>
              <a:rPr lang="cs-CZ" dirty="0"/>
              <a:t>případné další použití objektu původním majitelem musí začít jeho kompletním úklidem</a:t>
            </a:r>
          </a:p>
          <a:p>
            <a:pPr lvl="1"/>
            <a:r>
              <a:rPr lang="cs-CZ" dirty="0"/>
              <a:t>Nejvýznamnější využití R-value objektu</a:t>
            </a:r>
          </a:p>
          <a:p>
            <a:pPr lvl="2"/>
            <a:r>
              <a:rPr lang="cs-CZ" dirty="0"/>
              <a:t>Odebrání </a:t>
            </a:r>
            <a:r>
              <a:rPr lang="en-US" dirty="0"/>
              <a:t>a </a:t>
            </a:r>
            <a:r>
              <a:rPr lang="cs-CZ" dirty="0"/>
              <a:t>po</a:t>
            </a:r>
            <a:r>
              <a:rPr lang="en-US" dirty="0"/>
              <a:t>u</a:t>
            </a:r>
            <a:r>
              <a:rPr lang="cs-CZ" dirty="0"/>
              <a:t>žití dynamicky alokovaných bloků vlastněných objektem</a:t>
            </a:r>
          </a:p>
          <a:p>
            <a:pPr lvl="3"/>
            <a:r>
              <a:rPr lang="cs-CZ" dirty="0"/>
              <a:t>Ukazatele uvnitř objektu je nutné vynulovat, aby je jeho destruktor nedealokoval</a:t>
            </a:r>
          </a:p>
          <a:p>
            <a:pPr lvl="3"/>
            <a:r>
              <a:rPr lang="cs-CZ" dirty="0"/>
              <a:t>Většinou jako navenek nepřiznaná optimalizace (u kontejnerů ale dokumentovaná)</a:t>
            </a:r>
          </a:p>
          <a:p>
            <a:pPr lvl="2"/>
            <a:r>
              <a:rPr lang="cs-CZ" dirty="0"/>
              <a:t>Převzetí vlastnictví bloku drženého chytrým ukazatelem</a:t>
            </a:r>
          </a:p>
          <a:p>
            <a:pPr lvl="3"/>
            <a:r>
              <a:rPr lang="cs-CZ" dirty="0"/>
              <a:t>Technicky totéž, ale explicitně publikováno jako součást semantiky chytrých ukazatelů</a:t>
            </a:r>
          </a:p>
          <a:p>
            <a:pPr lvl="1"/>
            <a:r>
              <a:rPr lang="cs-CZ" dirty="0"/>
              <a:t>Funkce, jejíž parametr je typu T</a:t>
            </a:r>
            <a:r>
              <a:rPr lang="en-US" dirty="0"/>
              <a:t>&amp;&amp;, </a:t>
            </a:r>
            <a:r>
              <a:rPr lang="en-US" dirty="0" err="1"/>
              <a:t>tento</a:t>
            </a:r>
            <a:r>
              <a:rPr lang="en-US" dirty="0"/>
              <a:t> parameter </a:t>
            </a:r>
            <a:r>
              <a:rPr lang="en-US" dirty="0" err="1"/>
              <a:t>pravd</a:t>
            </a:r>
            <a:r>
              <a:rPr lang="cs-CZ" dirty="0"/>
              <a:t>ěpodobně vyprázdní</a:t>
            </a:r>
          </a:p>
        </p:txBody>
      </p:sp>
    </p:spTree>
    <p:extLst>
      <p:ext uri="{BB962C8B-B14F-4D97-AF65-F5344CB8AC3E}">
        <p14:creationId xmlns:p14="http://schemas.microsoft.com/office/powerpoint/2010/main" val="2753720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</a:t>
            </a:r>
            <a:r>
              <a:rPr lang="cs-CZ" dirty="0"/>
              <a:t>v</a:t>
            </a:r>
            <a:r>
              <a:rPr lang="en-US" dirty="0"/>
              <a:t>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6209762"/>
          </a:xfrm>
        </p:spPr>
        <p:txBody>
          <a:bodyPr>
            <a:normAutofit/>
          </a:bodyPr>
          <a:lstStyle/>
          <a:p>
            <a:r>
              <a:rPr lang="en-US" b="1" dirty="0"/>
              <a:t>std::move(x) </a:t>
            </a:r>
            <a:r>
              <a:rPr lang="en-US" dirty="0" err="1"/>
              <a:t>vrac</a:t>
            </a:r>
            <a:r>
              <a:rPr lang="cs-CZ" dirty="0"/>
              <a:t>í T</a:t>
            </a:r>
            <a:r>
              <a:rPr lang="en-US" dirty="0"/>
              <a:t>&amp;&amp;, </a:t>
            </a:r>
            <a:r>
              <a:rPr lang="en-US" dirty="0" err="1"/>
              <a:t>tento</a:t>
            </a:r>
            <a:r>
              <a:rPr lang="en-US" dirty="0"/>
              <a:t> v</a:t>
            </a:r>
            <a:r>
              <a:rPr lang="cs-CZ" dirty="0"/>
              <a:t>ýraz je tedy R-value</a:t>
            </a:r>
          </a:p>
          <a:p>
            <a:pPr lvl="1"/>
            <a:r>
              <a:rPr lang="cs-CZ" dirty="0"/>
              <a:t>uvnitř je přetypování x na T</a:t>
            </a:r>
            <a:r>
              <a:rPr lang="en-US" dirty="0"/>
              <a:t>&amp;&amp;</a:t>
            </a:r>
          </a:p>
          <a:p>
            <a:r>
              <a:rPr lang="cs-CZ" dirty="0"/>
              <a:t>Funkce, jejíž parametr je typu T</a:t>
            </a:r>
            <a:r>
              <a:rPr lang="en-US" dirty="0"/>
              <a:t>&amp;&amp;, </a:t>
            </a:r>
            <a:r>
              <a:rPr lang="en-US" dirty="0" err="1"/>
              <a:t>tento</a:t>
            </a:r>
            <a:r>
              <a:rPr lang="en-US" dirty="0"/>
              <a:t> parameter </a:t>
            </a:r>
            <a:r>
              <a:rPr lang="en-US" dirty="0" err="1"/>
              <a:t>pravd</a:t>
            </a:r>
            <a:r>
              <a:rPr lang="cs-CZ" dirty="0"/>
              <a:t>ěpodobně vyprázdní</a:t>
            </a:r>
          </a:p>
          <a:p>
            <a:pPr lvl="1"/>
            <a:r>
              <a:rPr lang="cs-CZ" dirty="0"/>
              <a:t>Nejčastěji move-constructor a move-assignment</a:t>
            </a:r>
          </a:p>
          <a:p>
            <a:pPr lvl="2"/>
            <a:r>
              <a:rPr lang="cs-CZ" dirty="0"/>
              <a:t>oba přemisťují obsah zdroje do cíle</a:t>
            </a:r>
          </a:p>
          <a:p>
            <a:pPr lvl="2"/>
            <a:r>
              <a:rPr lang="cs-CZ" dirty="0"/>
              <a:t>move-assignment navíc řeší úklid předchozího obsahu cíle</a:t>
            </a:r>
          </a:p>
          <a:p>
            <a:pPr lvl="4"/>
            <a:r>
              <a:rPr lang="cs-CZ" dirty="0"/>
              <a:t>class T </a:t>
            </a:r>
            <a:r>
              <a:rPr lang="en-US" dirty="0"/>
              <a:t>{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</a:t>
            </a:r>
            <a:r>
              <a:rPr lang="en-US" b="1" dirty="0"/>
              <a:t>T(T &amp;&amp; b) </a:t>
            </a:r>
            <a:r>
              <a:rPr lang="en-US" b="1" dirty="0" err="1"/>
              <a:t>noexcept</a:t>
            </a:r>
            <a:r>
              <a:rPr lang="en-US" b="1" dirty="0"/>
              <a:t> </a:t>
            </a:r>
            <a:r>
              <a:rPr lang="en-US" dirty="0"/>
              <a:t>: data_(</a:t>
            </a:r>
            <a:r>
              <a:rPr lang="en-US" dirty="0" err="1"/>
              <a:t>b.data</a:t>
            </a:r>
            <a:r>
              <a:rPr lang="en-US" dirty="0"/>
              <a:t>_) { </a:t>
            </a:r>
            <a:r>
              <a:rPr lang="en-US" dirty="0" err="1"/>
              <a:t>b.data</a:t>
            </a:r>
            <a:r>
              <a:rPr lang="en-US" dirty="0"/>
              <a:t>_ = </a:t>
            </a:r>
            <a:r>
              <a:rPr lang="en-US" dirty="0" err="1"/>
              <a:t>nullptr</a:t>
            </a:r>
            <a:r>
              <a:rPr lang="en-US" dirty="0"/>
              <a:t>; }</a:t>
            </a:r>
          </a:p>
          <a:p>
            <a:pPr lvl="4"/>
            <a:r>
              <a:rPr lang="en-US" dirty="0"/>
              <a:t>  </a:t>
            </a:r>
            <a:r>
              <a:rPr lang="en-US" b="1" dirty="0"/>
              <a:t>T&amp; operator=(T &amp;&amp; b) </a:t>
            </a:r>
            <a:r>
              <a:rPr lang="en-US" b="1" dirty="0" err="1"/>
              <a:t>noexcept</a:t>
            </a:r>
            <a:r>
              <a:rPr lang="en-US" b="1" dirty="0"/>
              <a:t> </a:t>
            </a:r>
            <a:r>
              <a:rPr lang="en-US" dirty="0"/>
              <a:t>{ </a:t>
            </a:r>
          </a:p>
          <a:p>
            <a:pPr lvl="4"/>
            <a:r>
              <a:rPr lang="en-US" dirty="0"/>
              <a:t>    T </a:t>
            </a:r>
            <a:r>
              <a:rPr lang="en-US" dirty="0" err="1"/>
              <a:t>tmp</a:t>
            </a:r>
            <a:r>
              <a:rPr lang="en-US" dirty="0"/>
              <a:t>(std::move(b)); </a:t>
            </a:r>
            <a:r>
              <a:rPr lang="cs-CZ" dirty="0"/>
              <a:t>			</a:t>
            </a:r>
            <a:r>
              <a:rPr lang="en-US" dirty="0"/>
              <a:t>// vol</a:t>
            </a:r>
            <a:r>
              <a:rPr lang="cs-CZ" dirty="0"/>
              <a:t>á move-ctor, tedy vyprázdní b</a:t>
            </a:r>
            <a:endParaRPr lang="en-US" dirty="0"/>
          </a:p>
          <a:p>
            <a:pPr lvl="4"/>
            <a:r>
              <a:rPr lang="en-US" dirty="0"/>
              <a:t>	 std::swap(data_, </a:t>
            </a:r>
            <a:r>
              <a:rPr lang="en-US" dirty="0" err="1"/>
              <a:t>tmp.data</a:t>
            </a:r>
            <a:r>
              <a:rPr lang="en-US" dirty="0"/>
              <a:t>_);</a:t>
            </a:r>
            <a:r>
              <a:rPr lang="cs-CZ" dirty="0"/>
              <a:t>	// výměna ukazatelů</a:t>
            </a:r>
          </a:p>
          <a:p>
            <a:pPr lvl="4"/>
            <a:r>
              <a:rPr lang="cs-CZ" dirty="0"/>
              <a:t>    </a:t>
            </a:r>
            <a:r>
              <a:rPr lang="en-US" dirty="0"/>
              <a:t>return * this;</a:t>
            </a:r>
            <a:r>
              <a:rPr lang="cs-CZ" dirty="0"/>
              <a:t>					// následuje volání destruktoru tmp</a:t>
            </a:r>
            <a:endParaRPr lang="en-US" dirty="0"/>
          </a:p>
          <a:p>
            <a:pPr lvl="4"/>
            <a:r>
              <a:rPr lang="en-US" dirty="0"/>
              <a:t>  }</a:t>
            </a:r>
          </a:p>
          <a:p>
            <a:pPr lvl="4"/>
            <a:r>
              <a:rPr lang="en-US" dirty="0"/>
              <a:t>  ~T() {</a:t>
            </a:r>
            <a:r>
              <a:rPr lang="cs-CZ" dirty="0"/>
              <a:t> if </a:t>
            </a:r>
            <a:r>
              <a:rPr lang="en-US" dirty="0"/>
              <a:t>(data_) delete data_; }</a:t>
            </a:r>
            <a:r>
              <a:rPr lang="cs-CZ" dirty="0"/>
              <a:t>		// destruktor uklízí</a:t>
            </a:r>
            <a:endParaRPr lang="en-US" dirty="0"/>
          </a:p>
          <a:p>
            <a:pPr lvl="4"/>
            <a:r>
              <a:rPr lang="en-US" dirty="0"/>
              <a:t>private:</a:t>
            </a:r>
          </a:p>
          <a:p>
            <a:pPr lvl="4"/>
            <a:r>
              <a:rPr lang="en-US" dirty="0"/>
              <a:t>  X * data_;</a:t>
            </a:r>
            <a:r>
              <a:rPr lang="cs-CZ" dirty="0"/>
              <a:t>		// kdyby zde byl unique</a:t>
            </a:r>
            <a:r>
              <a:rPr lang="en-US" dirty="0"/>
              <a:t>_</a:t>
            </a:r>
            <a:r>
              <a:rPr lang="en-US" dirty="0" err="1"/>
              <a:t>ptr</a:t>
            </a:r>
            <a:r>
              <a:rPr lang="en-US" dirty="0"/>
              <a:t>&lt;X&gt;, </a:t>
            </a:r>
            <a:r>
              <a:rPr lang="cs-CZ" dirty="0"/>
              <a:t>metody by nebyly zapotřebí</a:t>
            </a:r>
            <a:endParaRPr lang="en-US" dirty="0"/>
          </a:p>
          <a:p>
            <a:pPr lvl="4"/>
            <a:r>
              <a:rPr lang="en-US" dirty="0"/>
              <a:t>};</a:t>
            </a:r>
            <a:endParaRPr lang="cs-CZ" dirty="0"/>
          </a:p>
          <a:p>
            <a:pPr lvl="2"/>
            <a:r>
              <a:rPr lang="cs-CZ" dirty="0"/>
              <a:t>Vlastní implementace move metod je pokročilá technika</a:t>
            </a:r>
          </a:p>
          <a:p>
            <a:pPr lvl="2"/>
            <a:r>
              <a:rPr lang="cs-CZ" dirty="0"/>
              <a:t>Většinou se tomu lze vyhnout šikovným použitím chytrých ukazatelů apod.</a:t>
            </a:r>
          </a:p>
          <a:p>
            <a:pPr lvl="1"/>
            <a:r>
              <a:rPr lang="cs-CZ" dirty="0"/>
              <a:t>U jiných funkcí se T</a:t>
            </a:r>
            <a:r>
              <a:rPr lang="en-US" dirty="0"/>
              <a:t>&amp;&amp; </a:t>
            </a:r>
            <a:r>
              <a:rPr lang="cs-CZ" dirty="0"/>
              <a:t>používá v případech nekopírovatelných typů nebo jako pokročilá optimalizace rychlosti</a:t>
            </a:r>
          </a:p>
          <a:p>
            <a:pPr lvl="4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70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</a:t>
            </a:r>
            <a:r>
              <a:rPr lang="cs-CZ" dirty="0"/>
              <a:t>v</a:t>
            </a:r>
            <a:r>
              <a:rPr lang="en-US" dirty="0"/>
              <a:t>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6209762"/>
          </a:xfrm>
        </p:spPr>
        <p:txBody>
          <a:bodyPr>
            <a:normAutofit/>
          </a:bodyPr>
          <a:lstStyle/>
          <a:p>
            <a:r>
              <a:rPr lang="en-US" b="1" dirty="0"/>
              <a:t>std::move(x) </a:t>
            </a:r>
            <a:r>
              <a:rPr lang="en-US" dirty="0" err="1"/>
              <a:t>vrac</a:t>
            </a:r>
            <a:r>
              <a:rPr lang="cs-CZ" dirty="0"/>
              <a:t>í T</a:t>
            </a:r>
            <a:r>
              <a:rPr lang="en-US" dirty="0"/>
              <a:t>&amp;&amp;, </a:t>
            </a:r>
            <a:r>
              <a:rPr lang="en-US" dirty="0" err="1"/>
              <a:t>tento</a:t>
            </a:r>
            <a:r>
              <a:rPr lang="en-US" dirty="0"/>
              <a:t> v</a:t>
            </a:r>
            <a:r>
              <a:rPr lang="cs-CZ" dirty="0"/>
              <a:t>ýraz je tedy R-value</a:t>
            </a:r>
          </a:p>
          <a:p>
            <a:pPr lvl="1"/>
            <a:r>
              <a:rPr lang="cs-CZ" dirty="0"/>
              <a:t>uvnitř je přetypování x na T</a:t>
            </a:r>
            <a:r>
              <a:rPr lang="en-US" dirty="0"/>
              <a:t>&amp;&amp;</a:t>
            </a:r>
          </a:p>
          <a:p>
            <a:pPr lvl="1"/>
            <a:r>
              <a:rPr lang="cs-CZ" dirty="0"/>
              <a:t>příklad použití:</a:t>
            </a:r>
          </a:p>
          <a:p>
            <a:pPr lvl="4"/>
            <a:r>
              <a:rPr lang="cs-CZ" dirty="0"/>
              <a:t>void swap</a:t>
            </a:r>
            <a:r>
              <a:rPr lang="en-US" dirty="0"/>
              <a:t>(T &amp; a, T &amp; b)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T </a:t>
            </a:r>
            <a:r>
              <a:rPr lang="en-US" dirty="0" err="1"/>
              <a:t>tmp</a:t>
            </a:r>
            <a:r>
              <a:rPr lang="en-US" dirty="0"/>
              <a:t>(std::move(a));</a:t>
            </a:r>
            <a:r>
              <a:rPr lang="cs-CZ" dirty="0"/>
              <a:t>		// call move-constructor, a is probably emptied</a:t>
            </a:r>
            <a:endParaRPr lang="en-US" dirty="0"/>
          </a:p>
          <a:p>
            <a:pPr lvl="4"/>
            <a:r>
              <a:rPr lang="en-US" dirty="0"/>
              <a:t>  a = std::move(b);</a:t>
            </a:r>
            <a:r>
              <a:rPr lang="cs-CZ" dirty="0"/>
              <a:t>			// call move-assignment, b is probably emptied</a:t>
            </a:r>
          </a:p>
          <a:p>
            <a:pPr lvl="4"/>
            <a:r>
              <a:rPr lang="en-US" dirty="0"/>
              <a:t>  b = std::move(</a:t>
            </a:r>
            <a:r>
              <a:rPr lang="en-US" dirty="0" err="1"/>
              <a:t>tmp</a:t>
            </a:r>
            <a:r>
              <a:rPr lang="en-US" dirty="0"/>
              <a:t>);</a:t>
            </a:r>
            <a:r>
              <a:rPr lang="cs-CZ" dirty="0"/>
              <a:t>		// call move-assignment, tmp is no longer needed</a:t>
            </a:r>
            <a:endParaRPr lang="en-US" dirty="0"/>
          </a:p>
          <a:p>
            <a:pPr lvl="4"/>
            <a:r>
              <a:rPr lang="en-US" dirty="0"/>
              <a:t>}</a:t>
            </a:r>
            <a:r>
              <a:rPr lang="cs-CZ" dirty="0"/>
              <a:t>								// call destructor on tmp</a:t>
            </a:r>
          </a:p>
          <a:p>
            <a:pPr lvl="3"/>
            <a:r>
              <a:rPr lang="en-US" dirty="0" err="1"/>
              <a:t>Skute</a:t>
            </a:r>
            <a:r>
              <a:rPr lang="cs-CZ" dirty="0"/>
              <a:t>čné std::swap je šablona - </a:t>
            </a:r>
            <a:r>
              <a:rPr lang="en-US" dirty="0" err="1"/>
              <a:t>spr</a:t>
            </a:r>
            <a:r>
              <a:rPr lang="cs-CZ" dirty="0"/>
              <a:t>ávné řešení je složitější</a:t>
            </a:r>
          </a:p>
          <a:p>
            <a:pPr lvl="2"/>
            <a:r>
              <a:rPr lang="cs-CZ" dirty="0"/>
              <a:t>Tři přesuny jsou výrazně rychlejší než tři kopírování</a:t>
            </a:r>
          </a:p>
          <a:p>
            <a:pPr lvl="3"/>
            <a:r>
              <a:rPr lang="cs-CZ" dirty="0"/>
              <a:t>Pokud T drží nějaka dynamicky alokovaná data, jejichž vlastnictví lze převzít</a:t>
            </a:r>
          </a:p>
          <a:p>
            <a:pPr lvl="3"/>
            <a:r>
              <a:rPr lang="cs-CZ" dirty="0"/>
              <a:t>std::string, std::vector</a:t>
            </a:r>
            <a:r>
              <a:rPr lang="en-US" dirty="0"/>
              <a:t>&lt;U&gt; a </a:t>
            </a:r>
            <a:r>
              <a:rPr lang="en-US" dirty="0" err="1"/>
              <a:t>mnoho</a:t>
            </a:r>
            <a:r>
              <a:rPr lang="en-US" dirty="0"/>
              <a:t> dal</a:t>
            </a:r>
            <a:r>
              <a:rPr lang="cs-CZ" dirty="0"/>
              <a:t>ších, včetně tříd tyto typy obsahujících</a:t>
            </a:r>
          </a:p>
          <a:p>
            <a:pPr lvl="2"/>
            <a:r>
              <a:rPr lang="cs-CZ" dirty="0"/>
              <a:t>Řešení s přesuny funguje i pro nekopírovatelné typy</a:t>
            </a:r>
          </a:p>
          <a:p>
            <a:pPr lvl="3"/>
            <a:r>
              <a:rPr lang="cs-CZ" dirty="0"/>
              <a:t>std::unique_ptr</a:t>
            </a:r>
            <a:r>
              <a:rPr lang="en-US" dirty="0"/>
              <a:t>&lt;X&gt;, std::</a:t>
            </a:r>
            <a:r>
              <a:rPr lang="en-US" dirty="0" err="1"/>
              <a:t>fstream</a:t>
            </a:r>
            <a:r>
              <a:rPr lang="en-US" dirty="0"/>
              <a:t>, std::mutex, ...</a:t>
            </a:r>
            <a:endParaRPr lang="cs-CZ" dirty="0"/>
          </a:p>
          <a:p>
            <a:pPr lvl="3"/>
            <a:endParaRPr lang="cs-CZ" dirty="0"/>
          </a:p>
          <a:p>
            <a:pPr lvl="1"/>
            <a:r>
              <a:rPr lang="cs-CZ" dirty="0"/>
              <a:t>Schopnost levně přesouvat obsahy tříd mění architekturu programů</a:t>
            </a:r>
          </a:p>
          <a:p>
            <a:pPr lvl="2"/>
            <a:r>
              <a:rPr lang="cs-CZ" dirty="0"/>
              <a:t>Lze se tak vyhnout dynamické alokaci objektů</a:t>
            </a:r>
          </a:p>
          <a:p>
            <a:pPr lvl="2"/>
            <a:r>
              <a:rPr lang="cs-CZ" dirty="0"/>
              <a:t>Např. fstream lze otevřít uvnitř funkce a vrátit jako návratovou hodnotu</a:t>
            </a:r>
          </a:p>
          <a:p>
            <a:pPr lvl="3"/>
            <a:r>
              <a:rPr lang="cs-CZ" dirty="0"/>
              <a:t>Příkaz return s lokální proměnnou je automaticky realizován přesunem</a:t>
            </a:r>
          </a:p>
          <a:p>
            <a:pPr lvl="4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842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</a:t>
            </a:r>
            <a:r>
              <a:rPr lang="cs-CZ" dirty="0"/>
              <a:t>v</a:t>
            </a:r>
            <a:r>
              <a:rPr lang="en-US" dirty="0"/>
              <a:t> </a:t>
            </a:r>
            <a:r>
              <a:rPr lang="cs-CZ" dirty="0"/>
              <a:t>šablonách funkcí </a:t>
            </a:r>
            <a:r>
              <a:rPr lang="en-US" dirty="0"/>
              <a:t>a auto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dirty="0" err="1"/>
              <a:t>Univer</a:t>
            </a:r>
            <a:r>
              <a:rPr lang="cs-CZ" dirty="0"/>
              <a:t>zální</a:t>
            </a:r>
            <a:r>
              <a:rPr lang="en-US" dirty="0"/>
              <a:t> </a:t>
            </a:r>
            <a:r>
              <a:rPr lang="cs-CZ" dirty="0"/>
              <a:t>(forwarding) </a:t>
            </a:r>
            <a:r>
              <a:rPr lang="en-US" dirty="0"/>
              <a:t>reference</a:t>
            </a:r>
          </a:p>
          <a:p>
            <a:pPr lvl="2"/>
            <a:r>
              <a:rPr lang="cs-CZ" dirty="0"/>
              <a:t>Jako</a:t>
            </a:r>
            <a:r>
              <a:rPr lang="en-US" dirty="0"/>
              <a:t> </a:t>
            </a:r>
            <a:r>
              <a:rPr lang="cs-CZ" dirty="0"/>
              <a:t>argument šablony funkce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T&gt;</a:t>
            </a:r>
          </a:p>
          <a:p>
            <a:pPr lvl="4"/>
            <a:r>
              <a:rPr lang="en-US" dirty="0"/>
              <a:t>void f( T &amp;&amp; p)</a:t>
            </a:r>
            <a:endParaRPr lang="cs-CZ" dirty="0"/>
          </a:p>
          <a:p>
            <a:pPr lvl="2"/>
            <a:r>
              <a:rPr lang="cs-CZ" dirty="0"/>
              <a:t>Jako</a:t>
            </a:r>
            <a:r>
              <a:rPr lang="en-US" dirty="0"/>
              <a:t> </a:t>
            </a:r>
            <a:r>
              <a:rPr lang="cs-CZ" dirty="0"/>
              <a:t>proměnná s typem </a:t>
            </a:r>
            <a:r>
              <a:rPr lang="en-US" dirty="0"/>
              <a:t>auto</a:t>
            </a:r>
            <a:endParaRPr lang="cs-CZ" dirty="0"/>
          </a:p>
          <a:p>
            <a:pPr lvl="4"/>
            <a:r>
              <a:rPr lang="en-US" dirty="0"/>
              <a:t>auto &amp;&amp; x = /*...*/;</a:t>
            </a:r>
            <a:endParaRPr lang="cs-CZ" dirty="0"/>
          </a:p>
          <a:p>
            <a:pPr lvl="2"/>
            <a:endParaRPr lang="en-US" dirty="0"/>
          </a:p>
          <a:p>
            <a:pPr lvl="2"/>
            <a:r>
              <a:rPr lang="cs-CZ" dirty="0"/>
              <a:t>Sk</a:t>
            </a:r>
            <a:r>
              <a:rPr lang="en-US" dirty="0"/>
              <a:t>u</a:t>
            </a:r>
            <a:r>
              <a:rPr lang="cs-CZ" dirty="0"/>
              <a:t>tečným argumentem může být </a:t>
            </a:r>
            <a:r>
              <a:rPr lang="en-US" dirty="0"/>
              <a:t>R-value </a:t>
            </a:r>
            <a:r>
              <a:rPr lang="cs-CZ" dirty="0"/>
              <a:t>i</a:t>
            </a:r>
            <a:r>
              <a:rPr lang="en-US" dirty="0"/>
              <a:t> L-value</a:t>
            </a:r>
            <a:endParaRPr lang="cs-CZ" dirty="0"/>
          </a:p>
          <a:p>
            <a:pPr lvl="3"/>
            <a:r>
              <a:rPr lang="cs-CZ" dirty="0"/>
              <a:t>Pozor</a:t>
            </a:r>
            <a:r>
              <a:rPr lang="en-US" dirty="0"/>
              <a:t>, </a:t>
            </a:r>
            <a:r>
              <a:rPr lang="cs-CZ" dirty="0"/>
              <a:t>v pozadí je</a:t>
            </a:r>
            <a:r>
              <a:rPr lang="en-US" dirty="0"/>
              <a:t> </a:t>
            </a:r>
            <a:r>
              <a:rPr lang="cs-CZ" i="1" dirty="0"/>
              <a:t>skládání referencí</a:t>
            </a:r>
            <a:endParaRPr lang="en-US" i="1" dirty="0"/>
          </a:p>
          <a:p>
            <a:pPr lvl="4"/>
            <a:r>
              <a:rPr lang="en-US" dirty="0"/>
              <a:t>U a;</a:t>
            </a:r>
          </a:p>
          <a:p>
            <a:pPr lvl="4"/>
            <a:r>
              <a:rPr lang="en-US" dirty="0"/>
              <a:t>auto &amp;&amp; x = a;	// type of x is U &amp;</a:t>
            </a:r>
          </a:p>
          <a:p>
            <a:pPr lvl="4"/>
            <a:r>
              <a:rPr lang="en-US" dirty="0"/>
              <a:t>f( a);				// calls f&lt;U &amp;&gt;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7675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</TotalTime>
  <Words>3441</Words>
  <Application>Microsoft Office PowerPoint</Application>
  <PresentationFormat>On-screen Show (4:3)</PresentationFormat>
  <Paragraphs>362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Consolas</vt:lpstr>
      <vt:lpstr>Tahoma</vt:lpstr>
      <vt:lpstr>Office Theme</vt:lpstr>
      <vt:lpstr>Reference</vt:lpstr>
      <vt:lpstr>Druhy odkazů v C++</vt:lpstr>
      <vt:lpstr>Reference v C++</vt:lpstr>
      <vt:lpstr>Reference v C++</vt:lpstr>
      <vt:lpstr>Reference v C++</vt:lpstr>
      <vt:lpstr>Reference v C++</vt:lpstr>
      <vt:lpstr>Reference v C++</vt:lpstr>
      <vt:lpstr>Reference v C++</vt:lpstr>
      <vt:lpstr>Reference v šablonách funkcí a auto</vt:lpstr>
      <vt:lpstr>Argumenty funkcí</vt:lpstr>
      <vt:lpstr>Předávání parametrů v C++11</vt:lpstr>
      <vt:lpstr>Vstupní parametry předávané odkazem</vt:lpstr>
      <vt:lpstr>Návratové hodnoty funkcí</vt:lpstr>
      <vt:lpstr>Předávání návratových hodnot v C++11</vt:lpstr>
      <vt:lpstr>Vracení odkazem</vt:lpstr>
      <vt:lpstr>Funkce vracející odkazem</vt:lpstr>
      <vt:lpstr>Funkce vracející odkazem</vt:lpstr>
      <vt:lpstr>Funkce vracející odkazem</vt:lpstr>
      <vt:lpstr>Returning by reference</vt:lpstr>
      <vt:lpstr>Returning by 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65</cp:revision>
  <dcterms:created xsi:type="dcterms:W3CDTF">2020-09-28T08:40:12Z</dcterms:created>
  <dcterms:modified xsi:type="dcterms:W3CDTF">2023-11-16T11:28:35Z</dcterms:modified>
</cp:coreProperties>
</file>