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90" r:id="rId2"/>
    <p:sldId id="291" r:id="rId3"/>
    <p:sldId id="314" r:id="rId4"/>
    <p:sldId id="315" r:id="rId5"/>
    <p:sldId id="293" r:id="rId6"/>
    <p:sldId id="294" r:id="rId7"/>
    <p:sldId id="312" r:id="rId8"/>
    <p:sldId id="311" r:id="rId9"/>
    <p:sldId id="295" r:id="rId10"/>
    <p:sldId id="313" r:id="rId11"/>
    <p:sldId id="316" r:id="rId12"/>
    <p:sldId id="31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21" d="100"/>
          <a:sy n="121" d="100"/>
        </p:scale>
        <p:origin x="10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19.10.2023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en-US" dirty="0"/>
              <a:t>Programming</a:t>
            </a:r>
            <a:r>
              <a:rPr lang="cs-CZ" dirty="0"/>
              <a:t> </a:t>
            </a:r>
            <a:r>
              <a:rPr lang="en-US" dirty="0"/>
              <a:t>in</a:t>
            </a:r>
            <a:r>
              <a:rPr lang="cs-CZ" dirty="0"/>
              <a:t> C++ - 20</a:t>
            </a:r>
            <a:r>
              <a:rPr lang="en-US" dirty="0"/>
              <a:t>23</a:t>
            </a:r>
            <a:r>
              <a:rPr lang="cs-CZ" dirty="0"/>
              <a:t>/202</a:t>
            </a:r>
            <a:r>
              <a:rPr lang="en-US" dirty="0"/>
              <a:t>4 </a:t>
            </a:r>
            <a:r>
              <a:rPr lang="cs-CZ" dirty="0"/>
              <a:t>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706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orizontal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01008"/>
            <a:ext cx="8928992" cy="2952328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356992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19.10.2023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4855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8" r:id="rId12"/>
    <p:sldLayoutId id="214748367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en-US" dirty="0"/>
              <a:t>Programming</a:t>
            </a:r>
            <a:r>
              <a:rPr lang="cs-CZ" dirty="0"/>
              <a:t> </a:t>
            </a:r>
            <a:r>
              <a:rPr lang="en-US" dirty="0"/>
              <a:t>in</a:t>
            </a:r>
            <a:r>
              <a:rPr lang="cs-CZ" dirty="0"/>
              <a:t> C++ - 20</a:t>
            </a:r>
            <a:r>
              <a:rPr lang="en-US" dirty="0"/>
              <a:t>23</a:t>
            </a:r>
            <a:r>
              <a:rPr lang="cs-CZ" dirty="0"/>
              <a:t>/202</a:t>
            </a:r>
            <a:r>
              <a:rPr lang="en-US" dirty="0"/>
              <a:t>4</a:t>
            </a:r>
            <a:r>
              <a:rPr lang="cs-CZ" dirty="0"/>
              <a:t>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vs. references</a:t>
            </a:r>
          </a:p>
        </p:txBody>
      </p:sp>
    </p:spTree>
    <p:extLst>
      <p:ext uri="{BB962C8B-B14F-4D97-AF65-F5344CB8AC3E}">
        <p14:creationId xmlns:p14="http://schemas.microsoft.com/office/powerpoint/2010/main" val="231706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vs. reference types in 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r>
              <a:rPr lang="en-US" dirty="0"/>
              <a:t>Variable may be an object with complex behavior</a:t>
            </a:r>
          </a:p>
          <a:p>
            <a:pPr lvl="1"/>
            <a:r>
              <a:rPr lang="cs-CZ" dirty="0"/>
              <a:t>C/C++ programmer</a:t>
            </a:r>
            <a:r>
              <a:rPr lang="en-US" dirty="0"/>
              <a:t>s</a:t>
            </a:r>
            <a:r>
              <a:rPr lang="cs-CZ" dirty="0"/>
              <a:t> </a:t>
            </a:r>
            <a:r>
              <a:rPr lang="en-US" dirty="0"/>
              <a:t>expect consistent behavior:</a:t>
            </a:r>
          </a:p>
          <a:p>
            <a:pPr lvl="2"/>
            <a:r>
              <a:rPr lang="en-US" dirty="0"/>
              <a:t>if members are accessed using '.', assignment shall copy contents</a:t>
            </a:r>
          </a:p>
          <a:p>
            <a:pPr lvl="4"/>
            <a:r>
              <a:rPr lang="en-US" dirty="0"/>
              <a:t>y = x;					//</a:t>
            </a:r>
            <a:r>
              <a:rPr lang="cs-CZ" dirty="0"/>
              <a:t> </a:t>
            </a:r>
            <a:r>
              <a:rPr lang="en-US" dirty="0"/>
              <a:t>copy contents</a:t>
            </a:r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100</a:t>
            </a:r>
          </a:p>
          <a:p>
            <a:pPr lvl="2"/>
            <a:r>
              <a:rPr lang="en-US" dirty="0"/>
              <a:t>if members are accessed using '-&gt;', assignment shall share object</a:t>
            </a:r>
            <a:endParaRPr lang="cs-CZ" dirty="0"/>
          </a:p>
          <a:p>
            <a:pPr lvl="4"/>
            <a:r>
              <a:rPr lang="en-US" dirty="0"/>
              <a:t>y = x;					//</a:t>
            </a:r>
            <a:r>
              <a:rPr lang="cs-CZ" dirty="0"/>
              <a:t> </a:t>
            </a:r>
            <a:r>
              <a:rPr lang="en-US" dirty="0"/>
              <a:t>copy link</a:t>
            </a:r>
          </a:p>
          <a:p>
            <a:pPr lvl="4"/>
            <a:r>
              <a:rPr lang="en-US" dirty="0"/>
              <a:t>y-&gt;</a:t>
            </a:r>
            <a:r>
              <a:rPr lang="en-US" dirty="0" err="1"/>
              <a:t>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print(x-&gt;health);		// 50</a:t>
            </a:r>
          </a:p>
          <a:p>
            <a:pPr lvl="1"/>
            <a:r>
              <a:rPr lang="cs-CZ" dirty="0"/>
              <a:t>If a class assigns by sharing references, it shall signalize it</a:t>
            </a:r>
          </a:p>
          <a:p>
            <a:pPr lvl="2"/>
            <a:r>
              <a:rPr lang="cs-CZ" dirty="0"/>
              <a:t>Name </a:t>
            </a:r>
            <a:r>
              <a:rPr lang="en-US" dirty="0"/>
              <a:t>the class</a:t>
            </a:r>
            <a:r>
              <a:rPr lang="cs-CZ" dirty="0"/>
              <a:t> </a:t>
            </a:r>
            <a:r>
              <a:rPr lang="en-US" dirty="0"/>
              <a:t>like “</a:t>
            </a:r>
            <a:r>
              <a:rPr lang="cs-CZ" dirty="0"/>
              <a:t>Beast</a:t>
            </a:r>
            <a:r>
              <a:rPr lang="en-US" dirty="0"/>
              <a:t>Pointer” (e.g.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)</a:t>
            </a:r>
            <a:endParaRPr lang="cs-CZ" dirty="0"/>
          </a:p>
          <a:p>
            <a:pPr lvl="2"/>
            <a:r>
              <a:rPr lang="en-US" dirty="0"/>
              <a:t>Use</a:t>
            </a:r>
            <a:r>
              <a:rPr lang="cs-CZ" dirty="0"/>
              <a:t> </a:t>
            </a:r>
            <a:r>
              <a:rPr lang="en-US" dirty="0"/>
              <a:t>-&gt; for member access (define </a:t>
            </a:r>
            <a:r>
              <a:rPr lang="en-US" dirty="0" err="1"/>
              <a:t>BeastPointer</a:t>
            </a:r>
            <a:r>
              <a:rPr lang="en-US" dirty="0"/>
              <a:t>::operator-&gt;)</a:t>
            </a:r>
          </a:p>
          <a:p>
            <a:pPr lvl="1"/>
            <a:r>
              <a:rPr lang="en-US" dirty="0"/>
              <a:t>If a class ...</a:t>
            </a:r>
          </a:p>
          <a:p>
            <a:pPr lvl="2"/>
            <a:r>
              <a:rPr lang="en-US" dirty="0"/>
              <a:t>... assigns by deep-copying the contents, or ...</a:t>
            </a:r>
          </a:p>
          <a:p>
            <a:pPr lvl="2"/>
            <a:r>
              <a:rPr lang="en-US" dirty="0"/>
              <a:t>... the represented object is immutable, or ...</a:t>
            </a:r>
          </a:p>
          <a:p>
            <a:pPr lvl="2"/>
            <a:r>
              <a:rPr lang="en-US" dirty="0"/>
              <a:t>... if it does copy-on-write ...</a:t>
            </a:r>
          </a:p>
          <a:p>
            <a:pPr lvl="1"/>
            <a:r>
              <a:rPr lang="en-US" dirty="0"/>
              <a:t>... then it behaves like a value, therefore</a:t>
            </a:r>
          </a:p>
          <a:p>
            <a:pPr lvl="2"/>
            <a:r>
              <a:rPr lang="en-US" dirty="0"/>
              <a:t>Pretend that the class </a:t>
            </a:r>
            <a:r>
              <a:rPr lang="en-US" i="1" dirty="0"/>
              <a:t>contains</a:t>
            </a:r>
            <a:r>
              <a:rPr lang="en-US" dirty="0"/>
              <a:t> all the data (like containers do)</a:t>
            </a:r>
          </a:p>
          <a:p>
            <a:pPr lvl="2"/>
            <a:r>
              <a:rPr lang="en-US" dirty="0"/>
              <a:t>Name the class like "Beast", not "</a:t>
            </a:r>
            <a:r>
              <a:rPr lang="en-US" dirty="0" err="1"/>
              <a:t>BeastWrapper</a:t>
            </a:r>
            <a:r>
              <a:rPr lang="en-US" dirty="0"/>
              <a:t>"</a:t>
            </a:r>
          </a:p>
          <a:p>
            <a:pPr lvl="2"/>
            <a:r>
              <a:rPr lang="en-US" dirty="0"/>
              <a:t>Use</a:t>
            </a:r>
            <a:r>
              <a:rPr lang="cs-CZ" dirty="0"/>
              <a:t> </a:t>
            </a:r>
            <a:r>
              <a:rPr lang="en-US" dirty="0"/>
              <a:t>. for member access (by implementing all the methods in the object)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633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vs. reference types in C++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If a class ...</a:t>
            </a:r>
          </a:p>
          <a:p>
            <a:pPr lvl="2"/>
            <a:r>
              <a:rPr lang="en-US" dirty="0"/>
              <a:t>... assigns by deep-copying the contents, or ...</a:t>
            </a:r>
          </a:p>
          <a:p>
            <a:pPr lvl="2"/>
            <a:r>
              <a:rPr lang="en-US" dirty="0"/>
              <a:t>... the represented object is immutable, or ...</a:t>
            </a:r>
          </a:p>
          <a:p>
            <a:pPr lvl="2"/>
            <a:r>
              <a:rPr lang="en-US" dirty="0"/>
              <a:t>... if it does copy-on-write ...</a:t>
            </a:r>
          </a:p>
          <a:p>
            <a:pPr lvl="1"/>
            <a:r>
              <a:rPr lang="en-US" dirty="0"/>
              <a:t>... then it behaves like a value, therefore</a:t>
            </a:r>
          </a:p>
          <a:p>
            <a:pPr lvl="2"/>
            <a:r>
              <a:rPr lang="en-US" dirty="0"/>
              <a:t>Pretend that the class </a:t>
            </a:r>
            <a:r>
              <a:rPr lang="en-US" i="1" dirty="0"/>
              <a:t>contains</a:t>
            </a:r>
            <a:r>
              <a:rPr lang="en-US" dirty="0"/>
              <a:t> all the data (like containers do)</a:t>
            </a:r>
          </a:p>
          <a:p>
            <a:pPr lvl="2"/>
            <a:r>
              <a:rPr lang="en-US" dirty="0"/>
              <a:t>Name the class like "Beast", not "</a:t>
            </a:r>
            <a:r>
              <a:rPr lang="en-US" dirty="0" err="1"/>
              <a:t>BeastWrapper</a:t>
            </a:r>
            <a:r>
              <a:rPr lang="en-US" dirty="0"/>
              <a:t>"</a:t>
            </a:r>
          </a:p>
          <a:p>
            <a:pPr lvl="2"/>
            <a:r>
              <a:rPr lang="en-US" dirty="0"/>
              <a:t>Use</a:t>
            </a:r>
            <a:r>
              <a:rPr lang="cs-CZ" dirty="0"/>
              <a:t> </a:t>
            </a:r>
            <a:r>
              <a:rPr lang="en-US" dirty="0"/>
              <a:t>. for member access (by implementing all the methods in the object)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 std::vector&lt;std::string&gt;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4A0108E-514D-9B84-1D8A-1F76960986BD}"/>
              </a:ext>
            </a:extLst>
          </p:cNvPr>
          <p:cNvGrpSpPr/>
          <p:nvPr/>
        </p:nvGrpSpPr>
        <p:grpSpPr>
          <a:xfrm>
            <a:off x="1601967" y="4869016"/>
            <a:ext cx="1980022" cy="540006"/>
            <a:chOff x="5832015" y="998974"/>
            <a:chExt cx="1980022" cy="54000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BA0CCF3-C341-F45F-9B69-83F17667A24F}"/>
                </a:ext>
              </a:extLst>
            </p:cNvPr>
            <p:cNvSpPr txBox="1"/>
            <p:nvPr/>
          </p:nvSpPr>
          <p:spPr>
            <a:xfrm>
              <a:off x="6012016" y="1088974"/>
              <a:ext cx="720008" cy="369332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SOME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6DED957-35F4-B3CB-E7CB-6BBE6497C5C9}"/>
                </a:ext>
              </a:extLst>
            </p:cNvPr>
            <p:cNvSpPr txBox="1"/>
            <p:nvPr/>
          </p:nvSpPr>
          <p:spPr>
            <a:xfrm>
              <a:off x="6912026" y="1089044"/>
              <a:ext cx="720008" cy="369332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ARG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FCC2801-2822-CD95-7AD7-135FF387F687}"/>
                </a:ext>
              </a:extLst>
            </p:cNvPr>
            <p:cNvSpPr/>
            <p:nvPr/>
          </p:nvSpPr>
          <p:spPr>
            <a:xfrm>
              <a:off x="5832015" y="998974"/>
              <a:ext cx="1980022" cy="54000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A5A857-D3B7-2C96-0F44-A28E2C03E7F3}"/>
              </a:ext>
            </a:extLst>
          </p:cNvPr>
          <p:cNvGrpSpPr/>
          <p:nvPr/>
        </p:nvGrpSpPr>
        <p:grpSpPr>
          <a:xfrm>
            <a:off x="4301997" y="3429000"/>
            <a:ext cx="4517298" cy="1909824"/>
            <a:chOff x="4572946" y="458967"/>
            <a:chExt cx="4517298" cy="190982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10ACF7-125E-F450-A7DB-440B0B360EA9}"/>
                </a:ext>
              </a:extLst>
            </p:cNvPr>
            <p:cNvSpPr txBox="1"/>
            <p:nvPr/>
          </p:nvSpPr>
          <p:spPr>
            <a:xfrm>
              <a:off x="4572946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B672149-7822-1A41-D1A2-6EEF285D90D1}"/>
                </a:ext>
              </a:extLst>
            </p:cNvPr>
            <p:cNvSpPr/>
            <p:nvPr/>
          </p:nvSpPr>
          <p:spPr>
            <a:xfrm>
              <a:off x="6021389" y="1996214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3516785-3822-F890-430E-5063DD005FB0}"/>
                </a:ext>
              </a:extLst>
            </p:cNvPr>
            <p:cNvSpPr txBox="1"/>
            <p:nvPr/>
          </p:nvSpPr>
          <p:spPr>
            <a:xfrm>
              <a:off x="5744072" y="197801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accent2"/>
                  </a:solidFill>
                </a:rPr>
                <a:t>x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E1DCF98-635D-406F-2CA8-969A8264FE10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 flipH="1" flipV="1">
              <a:off x="5733899" y="1643428"/>
              <a:ext cx="461295" cy="543035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D12F506-F853-40A8-7A8D-1144B1F082D6}"/>
                </a:ext>
              </a:extLst>
            </p:cNvPr>
            <p:cNvCxnSpPr>
              <a:cxnSpLocks/>
              <a:endCxn id="55" idx="2"/>
            </p:cNvCxnSpPr>
            <p:nvPr/>
          </p:nvCxnSpPr>
          <p:spPr>
            <a:xfrm flipV="1">
              <a:off x="6461709" y="1641553"/>
              <a:ext cx="1088088" cy="55467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193BD8B1-D2E6-20C8-324A-E8608C4CE8D5}"/>
                </a:ext>
              </a:extLst>
            </p:cNvPr>
            <p:cNvCxnSpPr/>
            <p:nvPr/>
          </p:nvCxnSpPr>
          <p:spPr>
            <a:xfrm flipV="1">
              <a:off x="6740580" y="1641553"/>
              <a:ext cx="1701463" cy="54745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38D383B-F9EE-D24B-AC8B-FE153C2E4968}"/>
                </a:ext>
              </a:extLst>
            </p:cNvPr>
            <p:cNvSpPr/>
            <p:nvPr/>
          </p:nvSpPr>
          <p:spPr>
            <a:xfrm>
              <a:off x="5291658" y="1270851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8D53499-CF2B-65E2-33CF-6D8AB09629FC}"/>
                </a:ext>
              </a:extLst>
            </p:cNvPr>
            <p:cNvCxnSpPr/>
            <p:nvPr/>
          </p:nvCxnSpPr>
          <p:spPr>
            <a:xfrm flipH="1" flipV="1">
              <a:off x="4662001" y="867892"/>
              <a:ext cx="803462" cy="593209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F934252-F83A-48C2-9B48-45B187937AF4}"/>
                </a:ext>
              </a:extLst>
            </p:cNvPr>
            <p:cNvCxnSpPr/>
            <p:nvPr/>
          </p:nvCxnSpPr>
          <p:spPr>
            <a:xfrm flipH="1" flipV="1">
              <a:off x="5381063" y="867892"/>
              <a:ext cx="350915" cy="60297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B39C29A-A651-F1EC-2350-0594C8CC7F07}"/>
                </a:ext>
              </a:extLst>
            </p:cNvPr>
            <p:cNvCxnSpPr/>
            <p:nvPr/>
          </p:nvCxnSpPr>
          <p:spPr>
            <a:xfrm flipV="1">
              <a:off x="6010849" y="867892"/>
              <a:ext cx="254696" cy="59574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73D1367-1BE6-08DB-2EA0-392DF8AFBDF3}"/>
                </a:ext>
              </a:extLst>
            </p:cNvPr>
            <p:cNvSpPr txBox="1"/>
            <p:nvPr/>
          </p:nvSpPr>
          <p:spPr>
            <a:xfrm>
              <a:off x="4752947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O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244997F-2982-CCF4-ACF0-83194CE05B81}"/>
                </a:ext>
              </a:extLst>
            </p:cNvPr>
            <p:cNvSpPr txBox="1"/>
            <p:nvPr/>
          </p:nvSpPr>
          <p:spPr>
            <a:xfrm>
              <a:off x="4932005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M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6D50784-45BD-34AD-5459-AB43D9C82097}"/>
                </a:ext>
              </a:extLst>
            </p:cNvPr>
            <p:cNvSpPr txBox="1"/>
            <p:nvPr/>
          </p:nvSpPr>
          <p:spPr>
            <a:xfrm>
              <a:off x="5109447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E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F58DC4E-AABE-8B2A-DCDE-1505C38FB948}"/>
                </a:ext>
              </a:extLst>
            </p:cNvPr>
            <p:cNvSpPr txBox="1"/>
            <p:nvPr/>
          </p:nvSpPr>
          <p:spPr>
            <a:xfrm>
              <a:off x="5292008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F867FB4-F063-F79E-3459-A13952363D62}"/>
                </a:ext>
              </a:extLst>
            </p:cNvPr>
            <p:cNvSpPr txBox="1"/>
            <p:nvPr/>
          </p:nvSpPr>
          <p:spPr>
            <a:xfrm>
              <a:off x="5472009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8F43BD4-C538-C5B4-5123-B76CF714E997}"/>
                </a:ext>
              </a:extLst>
            </p:cNvPr>
            <p:cNvSpPr txBox="1"/>
            <p:nvPr/>
          </p:nvSpPr>
          <p:spPr>
            <a:xfrm>
              <a:off x="5651067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E4021B-8499-AFCE-3AF1-B5A368CADCF8}"/>
                </a:ext>
              </a:extLst>
            </p:cNvPr>
            <p:cNvSpPr txBox="1"/>
            <p:nvPr/>
          </p:nvSpPr>
          <p:spPr>
            <a:xfrm>
              <a:off x="5828509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DB3AC2F-309B-8D05-AC2A-475DB4FF4F89}"/>
                </a:ext>
              </a:extLst>
            </p:cNvPr>
            <p:cNvSpPr txBox="1"/>
            <p:nvPr/>
          </p:nvSpPr>
          <p:spPr>
            <a:xfrm>
              <a:off x="6010400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1731F33-A8B1-CC60-C601-CC1307ACFB82}"/>
                </a:ext>
              </a:extLst>
            </p:cNvPr>
            <p:cNvSpPr txBox="1"/>
            <p:nvPr/>
          </p:nvSpPr>
          <p:spPr>
            <a:xfrm>
              <a:off x="6732024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1C8B5DA-856E-573F-8905-1368A53DD36B}"/>
                </a:ext>
              </a:extLst>
            </p:cNvPr>
            <p:cNvSpPr/>
            <p:nvPr/>
          </p:nvSpPr>
          <p:spPr>
            <a:xfrm>
              <a:off x="6189530" y="1270851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5819015-65BC-4950-9178-E21B32BA03D3}"/>
                </a:ext>
              </a:extLst>
            </p:cNvPr>
            <p:cNvCxnSpPr>
              <a:cxnSpLocks/>
              <a:endCxn id="42" idx="2"/>
            </p:cNvCxnSpPr>
            <p:nvPr/>
          </p:nvCxnSpPr>
          <p:spPr>
            <a:xfrm flipV="1">
              <a:off x="6363335" y="867892"/>
              <a:ext cx="458094" cy="5932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C9C5309-116B-5723-DB52-E1A1EFB2A207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 flipV="1">
              <a:off x="6629852" y="867892"/>
              <a:ext cx="729482" cy="60297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E7A74DC5-59CC-8EE7-786B-C6D0A284EC14}"/>
                </a:ext>
              </a:extLst>
            </p:cNvPr>
            <p:cNvCxnSpPr/>
            <p:nvPr/>
          </p:nvCxnSpPr>
          <p:spPr>
            <a:xfrm flipV="1">
              <a:off x="6908721" y="863386"/>
              <a:ext cx="1533322" cy="600254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4B7D82B-A1E7-8660-42FB-E3C45BF96690}"/>
                </a:ext>
              </a:extLst>
            </p:cNvPr>
            <p:cNvSpPr txBox="1"/>
            <p:nvPr/>
          </p:nvSpPr>
          <p:spPr>
            <a:xfrm>
              <a:off x="6912025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R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A3D6419-EEE6-0065-E058-CAFBF128DF77}"/>
                </a:ext>
              </a:extLst>
            </p:cNvPr>
            <p:cNvSpPr txBox="1"/>
            <p:nvPr/>
          </p:nvSpPr>
          <p:spPr>
            <a:xfrm>
              <a:off x="7091083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G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C278E07-C0E3-CBE9-C8ED-192C5EFC6DD7}"/>
                </a:ext>
              </a:extLst>
            </p:cNvPr>
            <p:cNvSpPr txBox="1"/>
            <p:nvPr/>
          </p:nvSpPr>
          <p:spPr>
            <a:xfrm>
              <a:off x="7268525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372CD4F-6742-B466-7FEA-D4FC381E9A99}"/>
                </a:ext>
              </a:extLst>
            </p:cNvPr>
            <p:cNvSpPr txBox="1"/>
            <p:nvPr/>
          </p:nvSpPr>
          <p:spPr>
            <a:xfrm>
              <a:off x="7451086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752A58C-05B1-2445-BB3D-8486C516D83B}"/>
                </a:ext>
              </a:extLst>
            </p:cNvPr>
            <p:cNvSpPr txBox="1"/>
            <p:nvPr/>
          </p:nvSpPr>
          <p:spPr>
            <a:xfrm>
              <a:off x="7631087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A30A92B-506B-8200-C22C-32F65282E32A}"/>
                </a:ext>
              </a:extLst>
            </p:cNvPr>
            <p:cNvSpPr txBox="1"/>
            <p:nvPr/>
          </p:nvSpPr>
          <p:spPr>
            <a:xfrm>
              <a:off x="7810145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FB47BAC-0621-4D25-E1EA-AFB5ADAB9859}"/>
                </a:ext>
              </a:extLst>
            </p:cNvPr>
            <p:cNvSpPr txBox="1"/>
            <p:nvPr/>
          </p:nvSpPr>
          <p:spPr>
            <a:xfrm>
              <a:off x="7987587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E7B3424-0B85-BD88-76EF-BDDA9083D64C}"/>
                </a:ext>
              </a:extLst>
            </p:cNvPr>
            <p:cNvSpPr txBox="1"/>
            <p:nvPr/>
          </p:nvSpPr>
          <p:spPr>
            <a:xfrm>
              <a:off x="8169478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0BA6633-1622-78DD-830D-6C1BFA0E662D}"/>
                </a:ext>
              </a:extLst>
            </p:cNvPr>
            <p:cNvSpPr/>
            <p:nvPr/>
          </p:nvSpPr>
          <p:spPr>
            <a:xfrm>
              <a:off x="7107556" y="1268976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id="{21EB9981-A845-D0EA-B2DB-5B11C2BB4CF2}"/>
                </a:ext>
              </a:extLst>
            </p:cNvPr>
            <p:cNvSpPr/>
            <p:nvPr/>
          </p:nvSpPr>
          <p:spPr>
            <a:xfrm>
              <a:off x="8532044" y="458967"/>
              <a:ext cx="180002" cy="1285441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DACF516-9CE2-6FE3-F551-DD4C6204FBB1}"/>
                </a:ext>
              </a:extLst>
            </p:cNvPr>
            <p:cNvSpPr txBox="1"/>
            <p:nvPr/>
          </p:nvSpPr>
          <p:spPr>
            <a:xfrm rot="16200000">
              <a:off x="8578405" y="917021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heap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5DFBBF2E-1078-C750-E6C5-AF51F1183C22}"/>
              </a:ext>
            </a:extLst>
          </p:cNvPr>
          <p:cNvSpPr txBox="1"/>
          <p:nvPr/>
        </p:nvSpPr>
        <p:spPr>
          <a:xfrm>
            <a:off x="1327807" y="496565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D433EDA-D774-A7E8-9208-4B4414DF7157}"/>
              </a:ext>
            </a:extLst>
          </p:cNvPr>
          <p:cNvSpPr txBox="1"/>
          <p:nvPr/>
        </p:nvSpPr>
        <p:spPr>
          <a:xfrm>
            <a:off x="1466964" y="5479472"/>
            <a:ext cx="2430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containers and strings pretend that they contain the data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68ECF2C-8753-2546-B78A-B409272AD178}"/>
              </a:ext>
            </a:extLst>
          </p:cNvPr>
          <p:cNvSpPr txBox="1"/>
          <p:nvPr/>
        </p:nvSpPr>
        <p:spPr>
          <a:xfrm>
            <a:off x="4838499" y="5454722"/>
            <a:ext cx="2838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actually, the data reside elsewhere – in dynamically allocated blocks</a:t>
            </a:r>
          </a:p>
        </p:txBody>
      </p:sp>
    </p:spTree>
    <p:extLst>
      <p:ext uri="{BB962C8B-B14F-4D97-AF65-F5344CB8AC3E}">
        <p14:creationId xmlns:p14="http://schemas.microsoft.com/office/powerpoint/2010/main" val="3482354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vs. reference types in C++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Example: std::vector&lt;std::string&gt;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value-like behavior is implemented in these functions:</a:t>
            </a:r>
          </a:p>
          <a:p>
            <a:pPr lvl="4"/>
            <a:r>
              <a:rPr lang="en-US" dirty="0"/>
              <a:t>string::string(const string &amp;) 				// copy-constructor</a:t>
            </a:r>
          </a:p>
          <a:p>
            <a:pPr lvl="4"/>
            <a:r>
              <a:rPr lang="en-US" dirty="0"/>
              <a:t>string &amp; string::operator=(const string &amp;) 	// copy-assignment</a:t>
            </a:r>
          </a:p>
          <a:p>
            <a:pPr lvl="4"/>
            <a:r>
              <a:rPr lang="en-US" dirty="0"/>
              <a:t>string::~string()									// destructor</a:t>
            </a:r>
          </a:p>
          <a:p>
            <a:pPr lvl="2"/>
            <a:r>
              <a:rPr lang="en-US" dirty="0"/>
              <a:t>The copy methods of string and containers perform allocation and deep copying</a:t>
            </a:r>
          </a:p>
          <a:p>
            <a:pPr lvl="3"/>
            <a:r>
              <a:rPr lang="en-US" dirty="0"/>
              <a:t>If they were not implemented explicitly, their behavior would be shallow copying of the pointers</a:t>
            </a:r>
          </a:p>
          <a:p>
            <a:pPr lvl="2"/>
            <a:r>
              <a:rPr lang="en-US" dirty="0"/>
              <a:t>The destructor performs deallocation</a:t>
            </a:r>
          </a:p>
          <a:p>
            <a:pPr lvl="1"/>
            <a:r>
              <a:rPr lang="en-US" dirty="0"/>
              <a:t>Implementing these methods is now considered an </a:t>
            </a:r>
            <a:r>
              <a:rPr lang="en-US" b="1" dirty="0"/>
              <a:t>advanced</a:t>
            </a:r>
            <a:r>
              <a:rPr lang="en-US" dirty="0"/>
              <a:t> technique</a:t>
            </a:r>
          </a:p>
          <a:p>
            <a:pPr lvl="2"/>
            <a:r>
              <a:rPr lang="en-US" dirty="0"/>
              <a:t>It can be avoided in most cases (e.g. </a:t>
            </a:r>
            <a:r>
              <a:rPr lang="en-US"/>
              <a:t>by </a:t>
            </a:r>
            <a:r>
              <a:rPr lang="en-US" dirty="0"/>
              <a:t>using containers as elements)</a:t>
            </a:r>
          </a:p>
          <a:p>
            <a:pPr lvl="2"/>
            <a:r>
              <a:rPr lang="en-US" dirty="0"/>
              <a:t>Details later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4A0108E-514D-9B84-1D8A-1F76960986BD}"/>
              </a:ext>
            </a:extLst>
          </p:cNvPr>
          <p:cNvGrpSpPr/>
          <p:nvPr/>
        </p:nvGrpSpPr>
        <p:grpSpPr>
          <a:xfrm>
            <a:off x="1601967" y="2438989"/>
            <a:ext cx="1980022" cy="540006"/>
            <a:chOff x="5832015" y="998974"/>
            <a:chExt cx="1980022" cy="54000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BA0CCF3-C341-F45F-9B69-83F17667A24F}"/>
                </a:ext>
              </a:extLst>
            </p:cNvPr>
            <p:cNvSpPr txBox="1"/>
            <p:nvPr/>
          </p:nvSpPr>
          <p:spPr>
            <a:xfrm>
              <a:off x="6012016" y="1088974"/>
              <a:ext cx="720008" cy="369332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SOME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6DED957-35F4-B3CB-E7CB-6BBE6497C5C9}"/>
                </a:ext>
              </a:extLst>
            </p:cNvPr>
            <p:cNvSpPr txBox="1"/>
            <p:nvPr/>
          </p:nvSpPr>
          <p:spPr>
            <a:xfrm>
              <a:off x="6912026" y="1089044"/>
              <a:ext cx="720008" cy="369332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ARG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FCC2801-2822-CD95-7AD7-135FF387F687}"/>
                </a:ext>
              </a:extLst>
            </p:cNvPr>
            <p:cNvSpPr/>
            <p:nvPr/>
          </p:nvSpPr>
          <p:spPr>
            <a:xfrm>
              <a:off x="5832015" y="998974"/>
              <a:ext cx="1980022" cy="54000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A5A857-D3B7-2C96-0F44-A28E2C03E7F3}"/>
              </a:ext>
            </a:extLst>
          </p:cNvPr>
          <p:cNvGrpSpPr/>
          <p:nvPr/>
        </p:nvGrpSpPr>
        <p:grpSpPr>
          <a:xfrm>
            <a:off x="4301997" y="998973"/>
            <a:ext cx="4517298" cy="1909824"/>
            <a:chOff x="4572946" y="458967"/>
            <a:chExt cx="4517298" cy="190982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10ACF7-125E-F450-A7DB-440B0B360EA9}"/>
                </a:ext>
              </a:extLst>
            </p:cNvPr>
            <p:cNvSpPr txBox="1"/>
            <p:nvPr/>
          </p:nvSpPr>
          <p:spPr>
            <a:xfrm>
              <a:off x="4572946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B672149-7822-1A41-D1A2-6EEF285D90D1}"/>
                </a:ext>
              </a:extLst>
            </p:cNvPr>
            <p:cNvSpPr/>
            <p:nvPr/>
          </p:nvSpPr>
          <p:spPr>
            <a:xfrm>
              <a:off x="6021389" y="1996214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3516785-3822-F890-430E-5063DD005FB0}"/>
                </a:ext>
              </a:extLst>
            </p:cNvPr>
            <p:cNvSpPr txBox="1"/>
            <p:nvPr/>
          </p:nvSpPr>
          <p:spPr>
            <a:xfrm>
              <a:off x="5744072" y="197801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accent2"/>
                  </a:solidFill>
                </a:rPr>
                <a:t>x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E1DCF98-635D-406F-2CA8-969A8264FE10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 flipH="1" flipV="1">
              <a:off x="5733899" y="1643428"/>
              <a:ext cx="461295" cy="543035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D12F506-F853-40A8-7A8D-1144B1F082D6}"/>
                </a:ext>
              </a:extLst>
            </p:cNvPr>
            <p:cNvCxnSpPr>
              <a:cxnSpLocks/>
              <a:endCxn id="55" idx="2"/>
            </p:cNvCxnSpPr>
            <p:nvPr/>
          </p:nvCxnSpPr>
          <p:spPr>
            <a:xfrm flipV="1">
              <a:off x="6461709" y="1641553"/>
              <a:ext cx="1088088" cy="55467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193BD8B1-D2E6-20C8-324A-E8608C4CE8D5}"/>
                </a:ext>
              </a:extLst>
            </p:cNvPr>
            <p:cNvCxnSpPr/>
            <p:nvPr/>
          </p:nvCxnSpPr>
          <p:spPr>
            <a:xfrm flipV="1">
              <a:off x="6740580" y="1641553"/>
              <a:ext cx="1701463" cy="54745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38D383B-F9EE-D24B-AC8B-FE153C2E4968}"/>
                </a:ext>
              </a:extLst>
            </p:cNvPr>
            <p:cNvSpPr/>
            <p:nvPr/>
          </p:nvSpPr>
          <p:spPr>
            <a:xfrm>
              <a:off x="5291658" y="1270851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8D53499-CF2B-65E2-33CF-6D8AB09629FC}"/>
                </a:ext>
              </a:extLst>
            </p:cNvPr>
            <p:cNvCxnSpPr/>
            <p:nvPr/>
          </p:nvCxnSpPr>
          <p:spPr>
            <a:xfrm flipH="1" flipV="1">
              <a:off x="4662001" y="867892"/>
              <a:ext cx="803462" cy="593209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F934252-F83A-48C2-9B48-45B187937AF4}"/>
                </a:ext>
              </a:extLst>
            </p:cNvPr>
            <p:cNvCxnSpPr/>
            <p:nvPr/>
          </p:nvCxnSpPr>
          <p:spPr>
            <a:xfrm flipH="1" flipV="1">
              <a:off x="5381063" y="867892"/>
              <a:ext cx="350915" cy="60297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B39C29A-A651-F1EC-2350-0594C8CC7F07}"/>
                </a:ext>
              </a:extLst>
            </p:cNvPr>
            <p:cNvCxnSpPr/>
            <p:nvPr/>
          </p:nvCxnSpPr>
          <p:spPr>
            <a:xfrm flipV="1">
              <a:off x="6010849" y="867892"/>
              <a:ext cx="254696" cy="59574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73D1367-1BE6-08DB-2EA0-392DF8AFBDF3}"/>
                </a:ext>
              </a:extLst>
            </p:cNvPr>
            <p:cNvSpPr txBox="1"/>
            <p:nvPr/>
          </p:nvSpPr>
          <p:spPr>
            <a:xfrm>
              <a:off x="4752947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O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244997F-2982-CCF4-ACF0-83194CE05B81}"/>
                </a:ext>
              </a:extLst>
            </p:cNvPr>
            <p:cNvSpPr txBox="1"/>
            <p:nvPr/>
          </p:nvSpPr>
          <p:spPr>
            <a:xfrm>
              <a:off x="4932005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M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6D50784-45BD-34AD-5459-AB43D9C82097}"/>
                </a:ext>
              </a:extLst>
            </p:cNvPr>
            <p:cNvSpPr txBox="1"/>
            <p:nvPr/>
          </p:nvSpPr>
          <p:spPr>
            <a:xfrm>
              <a:off x="5109447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E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F58DC4E-AABE-8B2A-DCDE-1505C38FB948}"/>
                </a:ext>
              </a:extLst>
            </p:cNvPr>
            <p:cNvSpPr txBox="1"/>
            <p:nvPr/>
          </p:nvSpPr>
          <p:spPr>
            <a:xfrm>
              <a:off x="5292008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F867FB4-F063-F79E-3459-A13952363D62}"/>
                </a:ext>
              </a:extLst>
            </p:cNvPr>
            <p:cNvSpPr txBox="1"/>
            <p:nvPr/>
          </p:nvSpPr>
          <p:spPr>
            <a:xfrm>
              <a:off x="5472009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8F43BD4-C538-C5B4-5123-B76CF714E997}"/>
                </a:ext>
              </a:extLst>
            </p:cNvPr>
            <p:cNvSpPr txBox="1"/>
            <p:nvPr/>
          </p:nvSpPr>
          <p:spPr>
            <a:xfrm>
              <a:off x="5651067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E4021B-8499-AFCE-3AF1-B5A368CADCF8}"/>
                </a:ext>
              </a:extLst>
            </p:cNvPr>
            <p:cNvSpPr txBox="1"/>
            <p:nvPr/>
          </p:nvSpPr>
          <p:spPr>
            <a:xfrm>
              <a:off x="5828509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DB3AC2F-309B-8D05-AC2A-475DB4FF4F89}"/>
                </a:ext>
              </a:extLst>
            </p:cNvPr>
            <p:cNvSpPr txBox="1"/>
            <p:nvPr/>
          </p:nvSpPr>
          <p:spPr>
            <a:xfrm>
              <a:off x="6010400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1731F33-A8B1-CC60-C601-CC1307ACFB82}"/>
                </a:ext>
              </a:extLst>
            </p:cNvPr>
            <p:cNvSpPr txBox="1"/>
            <p:nvPr/>
          </p:nvSpPr>
          <p:spPr>
            <a:xfrm>
              <a:off x="6732024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1C8B5DA-856E-573F-8905-1368A53DD36B}"/>
                </a:ext>
              </a:extLst>
            </p:cNvPr>
            <p:cNvSpPr/>
            <p:nvPr/>
          </p:nvSpPr>
          <p:spPr>
            <a:xfrm>
              <a:off x="6189530" y="1270851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5819015-65BC-4950-9178-E21B32BA03D3}"/>
                </a:ext>
              </a:extLst>
            </p:cNvPr>
            <p:cNvCxnSpPr>
              <a:cxnSpLocks/>
              <a:endCxn id="42" idx="2"/>
            </p:cNvCxnSpPr>
            <p:nvPr/>
          </p:nvCxnSpPr>
          <p:spPr>
            <a:xfrm flipV="1">
              <a:off x="6363335" y="867892"/>
              <a:ext cx="458094" cy="5932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C9C5309-116B-5723-DB52-E1A1EFB2A207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 flipV="1">
              <a:off x="6629852" y="867892"/>
              <a:ext cx="729482" cy="60297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E7A74DC5-59CC-8EE7-786B-C6D0A284EC14}"/>
                </a:ext>
              </a:extLst>
            </p:cNvPr>
            <p:cNvCxnSpPr/>
            <p:nvPr/>
          </p:nvCxnSpPr>
          <p:spPr>
            <a:xfrm flipV="1">
              <a:off x="6908721" y="863386"/>
              <a:ext cx="1533322" cy="600254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4B7D82B-A1E7-8660-42FB-E3C45BF96690}"/>
                </a:ext>
              </a:extLst>
            </p:cNvPr>
            <p:cNvSpPr txBox="1"/>
            <p:nvPr/>
          </p:nvSpPr>
          <p:spPr>
            <a:xfrm>
              <a:off x="6912025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R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A3D6419-EEE6-0065-E058-CAFBF128DF77}"/>
                </a:ext>
              </a:extLst>
            </p:cNvPr>
            <p:cNvSpPr txBox="1"/>
            <p:nvPr/>
          </p:nvSpPr>
          <p:spPr>
            <a:xfrm>
              <a:off x="7091083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G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C278E07-C0E3-CBE9-C8ED-192C5EFC6DD7}"/>
                </a:ext>
              </a:extLst>
            </p:cNvPr>
            <p:cNvSpPr txBox="1"/>
            <p:nvPr/>
          </p:nvSpPr>
          <p:spPr>
            <a:xfrm>
              <a:off x="7268525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372CD4F-6742-B466-7FEA-D4FC381E9A99}"/>
                </a:ext>
              </a:extLst>
            </p:cNvPr>
            <p:cNvSpPr txBox="1"/>
            <p:nvPr/>
          </p:nvSpPr>
          <p:spPr>
            <a:xfrm>
              <a:off x="7451086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752A58C-05B1-2445-BB3D-8486C516D83B}"/>
                </a:ext>
              </a:extLst>
            </p:cNvPr>
            <p:cNvSpPr txBox="1"/>
            <p:nvPr/>
          </p:nvSpPr>
          <p:spPr>
            <a:xfrm>
              <a:off x="7631087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A30A92B-506B-8200-C22C-32F65282E32A}"/>
                </a:ext>
              </a:extLst>
            </p:cNvPr>
            <p:cNvSpPr txBox="1"/>
            <p:nvPr/>
          </p:nvSpPr>
          <p:spPr>
            <a:xfrm>
              <a:off x="7810145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FB47BAC-0621-4D25-E1EA-AFB5ADAB9859}"/>
                </a:ext>
              </a:extLst>
            </p:cNvPr>
            <p:cNvSpPr txBox="1"/>
            <p:nvPr/>
          </p:nvSpPr>
          <p:spPr>
            <a:xfrm>
              <a:off x="7987587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E7B3424-0B85-BD88-76EF-BDDA9083D64C}"/>
                </a:ext>
              </a:extLst>
            </p:cNvPr>
            <p:cNvSpPr txBox="1"/>
            <p:nvPr/>
          </p:nvSpPr>
          <p:spPr>
            <a:xfrm>
              <a:off x="8169478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0BA6633-1622-78DD-830D-6C1BFA0E662D}"/>
                </a:ext>
              </a:extLst>
            </p:cNvPr>
            <p:cNvSpPr/>
            <p:nvPr/>
          </p:nvSpPr>
          <p:spPr>
            <a:xfrm>
              <a:off x="7107556" y="1268976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id="{21EB9981-A845-D0EA-B2DB-5B11C2BB4CF2}"/>
                </a:ext>
              </a:extLst>
            </p:cNvPr>
            <p:cNvSpPr/>
            <p:nvPr/>
          </p:nvSpPr>
          <p:spPr>
            <a:xfrm>
              <a:off x="8532044" y="458967"/>
              <a:ext cx="180002" cy="1285441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DACF516-9CE2-6FE3-F551-DD4C6204FBB1}"/>
                </a:ext>
              </a:extLst>
            </p:cNvPr>
            <p:cNvSpPr txBox="1"/>
            <p:nvPr/>
          </p:nvSpPr>
          <p:spPr>
            <a:xfrm rot="16200000">
              <a:off x="8578405" y="917021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heap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5DFBBF2E-1078-C750-E6C5-AF51F1183C22}"/>
              </a:ext>
            </a:extLst>
          </p:cNvPr>
          <p:cNvSpPr txBox="1"/>
          <p:nvPr/>
        </p:nvSpPr>
        <p:spPr>
          <a:xfrm>
            <a:off x="1327807" y="253562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D433EDA-D774-A7E8-9208-4B4414DF7157}"/>
              </a:ext>
            </a:extLst>
          </p:cNvPr>
          <p:cNvSpPr txBox="1"/>
          <p:nvPr/>
        </p:nvSpPr>
        <p:spPr>
          <a:xfrm>
            <a:off x="1466964" y="3049445"/>
            <a:ext cx="2430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containers and strings pretend that they contain the data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68ECF2C-8753-2546-B78A-B409272AD178}"/>
              </a:ext>
            </a:extLst>
          </p:cNvPr>
          <p:cNvSpPr txBox="1"/>
          <p:nvPr/>
        </p:nvSpPr>
        <p:spPr>
          <a:xfrm>
            <a:off x="4838499" y="3024695"/>
            <a:ext cx="2838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actually, the data reside elsewhere – in dynamically allocated blocks</a:t>
            </a:r>
          </a:p>
        </p:txBody>
      </p:sp>
    </p:spTree>
    <p:extLst>
      <p:ext uri="{BB962C8B-B14F-4D97-AF65-F5344CB8AC3E}">
        <p14:creationId xmlns:p14="http://schemas.microsoft.com/office/powerpoint/2010/main" val="134877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How does this work in your preferred language?</a:t>
            </a:r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100</a:t>
            </a:r>
          </a:p>
          <a:p>
            <a:pPr lvl="4"/>
            <a:r>
              <a:rPr lang="en-US" dirty="0"/>
              <a:t>y = x;			// does it create a copy or share a reference?</a:t>
            </a:r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		// </a:t>
            </a:r>
            <a:r>
              <a:rPr lang="en-US" dirty="0" err="1"/>
              <a:t>y.health</a:t>
            </a:r>
            <a:r>
              <a:rPr lang="en-US" dirty="0"/>
              <a:t> -= 50;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100 if copy, 50 if shared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vs. reference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775584"/>
            <a:ext cx="864096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1144916"/>
            <a:ext cx="72008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Beast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775584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5616" y="2012816"/>
            <a:ext cx="864096" cy="369332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  <a:r>
              <a:rPr lang="en-US" dirty="0">
                <a:solidFill>
                  <a:srgbClr val="FF0000"/>
                </a:solidFill>
              </a:rPr>
              <a:t> 50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5616" y="2382148"/>
            <a:ext cx="72008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Beast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3568" y="202640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72200" y="1286080"/>
            <a:ext cx="864096" cy="369332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  <a:r>
              <a:rPr lang="en-US" dirty="0">
                <a:solidFill>
                  <a:srgbClr val="FF0000"/>
                </a:solidFill>
              </a:rPr>
              <a:t> 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2200" y="1655412"/>
            <a:ext cx="72008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Beast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39952" y="76670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2003940"/>
            <a:ext cx="36004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39952" y="2017524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8092" y="769500"/>
            <a:ext cx="36004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21" name="Straight Arrow Connector 20"/>
          <p:cNvCxnSpPr>
            <a:endCxn id="13" idx="1"/>
          </p:cNvCxnSpPr>
          <p:nvPr/>
        </p:nvCxnSpPr>
        <p:spPr>
          <a:xfrm>
            <a:off x="4752020" y="951374"/>
            <a:ext cx="1620180" cy="519372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cxnSp>
        <p:nvCxnSpPr>
          <p:cNvPr id="22" name="Straight Arrow Connector 21"/>
          <p:cNvCxnSpPr>
            <a:endCxn id="13" idx="1"/>
          </p:cNvCxnSpPr>
          <p:nvPr/>
        </p:nvCxnSpPr>
        <p:spPr>
          <a:xfrm flipV="1">
            <a:off x="4752020" y="1470746"/>
            <a:ext cx="1620180" cy="726736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sp>
        <p:nvSpPr>
          <p:cNvPr id="24" name="TextBox 23"/>
          <p:cNvSpPr txBox="1"/>
          <p:nvPr/>
        </p:nvSpPr>
        <p:spPr>
          <a:xfrm>
            <a:off x="1979712" y="2065615"/>
            <a:ext cx="1944216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1"/>
                </a:solidFill>
              </a:rPr>
              <a:t>damage_yourself</a:t>
            </a:r>
            <a:r>
              <a:rPr lang="en-US" sz="1200" dirty="0">
                <a:solidFill>
                  <a:schemeClr val="accent1"/>
                </a:solidFill>
              </a:rPr>
              <a:t>()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36296" y="1343082"/>
            <a:ext cx="1944216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1"/>
                </a:solidFill>
              </a:rPr>
              <a:t>damage_yourself</a:t>
            </a:r>
            <a:r>
              <a:rPr lang="en-US" sz="1200" dirty="0">
                <a:solidFill>
                  <a:schemeClr val="accent1"/>
                </a:solidFill>
              </a:rPr>
              <a:t>()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554472" y="1380079"/>
            <a:ext cx="172409" cy="203325"/>
            <a:chOff x="3758683" y="1450849"/>
            <a:chExt cx="172409" cy="203325"/>
          </a:xfrm>
        </p:grpSpPr>
        <p:cxnSp>
          <p:nvCxnSpPr>
            <p:cNvPr id="29" name="Straight Arrow Connector 28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  <p:cxnSp>
          <p:nvCxnSpPr>
            <p:cNvPr id="30" name="Straight Arrow Connector 29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</p:grpSp>
      <p:grpSp>
        <p:nvGrpSpPr>
          <p:cNvPr id="31" name="Group 30"/>
          <p:cNvGrpSpPr/>
          <p:nvPr/>
        </p:nvGrpSpPr>
        <p:grpSpPr>
          <a:xfrm>
            <a:off x="1295636" y="2102612"/>
            <a:ext cx="172409" cy="203325"/>
            <a:chOff x="3758683" y="1450849"/>
            <a:chExt cx="172409" cy="203325"/>
          </a:xfrm>
        </p:grpSpPr>
        <p:cxnSp>
          <p:nvCxnSpPr>
            <p:cNvPr id="32" name="Straight Arrow Connector 31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  <p:cxnSp>
          <p:nvCxnSpPr>
            <p:cNvPr id="33" name="Straight Arrow Connector 32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06264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B29B967-B405-5CC6-A054-31B9C4203DAC}"/>
              </a:ext>
            </a:extLst>
          </p:cNvPr>
          <p:cNvSpPr txBox="1"/>
          <p:nvPr/>
        </p:nvSpPr>
        <p:spPr>
          <a:xfrm>
            <a:off x="590540" y="1741064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DB5071-AA85-FCD9-5A55-A3D1EA41C090}"/>
              </a:ext>
            </a:extLst>
          </p:cNvPr>
          <p:cNvSpPr txBox="1"/>
          <p:nvPr/>
        </p:nvSpPr>
        <p:spPr>
          <a:xfrm>
            <a:off x="595014" y="785802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Note: The distinction is irrelevant for immutable types</a:t>
            </a:r>
          </a:p>
          <a:p>
            <a:pPr lvl="3"/>
            <a:r>
              <a:rPr lang="en-US" dirty="0"/>
              <a:t>In many languages (not in C++), strings are immutable</a:t>
            </a:r>
          </a:p>
          <a:p>
            <a:pPr lvl="4"/>
            <a:r>
              <a:rPr lang="en-US" dirty="0"/>
              <a:t>x = "Hell";</a:t>
            </a:r>
          </a:p>
          <a:p>
            <a:pPr lvl="4"/>
            <a:r>
              <a:rPr lang="en-US" dirty="0"/>
              <a:t>y = x;			// is it a copy, deep copy, or shared reference?</a:t>
            </a:r>
          </a:p>
          <a:p>
            <a:pPr lvl="4"/>
            <a:r>
              <a:rPr lang="en-US" dirty="0"/>
              <a:t>// </a:t>
            </a:r>
            <a:r>
              <a:rPr lang="en-US" dirty="0" err="1"/>
              <a:t>y.append</a:t>
            </a:r>
            <a:r>
              <a:rPr lang="en-US" dirty="0"/>
              <a:t>("o");		we cannot tell because we cannot modify y in place</a:t>
            </a:r>
          </a:p>
          <a:p>
            <a:pPr lvl="4"/>
            <a:r>
              <a:rPr lang="en-US" dirty="0"/>
              <a:t>y = </a:t>
            </a:r>
            <a:r>
              <a:rPr lang="en-US" dirty="0" err="1"/>
              <a:t>y.append</a:t>
            </a:r>
            <a:r>
              <a:rPr lang="en-US" dirty="0"/>
              <a:t>("o");		// we only have this interface, returning a new object</a:t>
            </a:r>
          </a:p>
          <a:p>
            <a:pPr lvl="3"/>
            <a:r>
              <a:rPr lang="en-US" dirty="0"/>
              <a:t>Boxed primitive types (e.g. Integer in java) are usually immutable reference types</a:t>
            </a:r>
          </a:p>
          <a:p>
            <a:pPr lvl="3"/>
            <a:r>
              <a:rPr lang="en-US" dirty="0"/>
              <a:t>High-level languages always work with objects – numbers are immutable objects there</a:t>
            </a:r>
          </a:p>
          <a:p>
            <a:pPr lvl="4"/>
            <a:r>
              <a:rPr lang="en-US" dirty="0"/>
              <a:t>z = z + 1			// creates a new object (of type </a:t>
            </a:r>
            <a:r>
              <a:rPr lang="en-US" dirty="0" err="1"/>
              <a:t>int</a:t>
            </a:r>
            <a:r>
              <a:rPr lang="en-US" dirty="0"/>
              <a:t>) in python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596375" y="777661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775584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1763524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08304" y="1286080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68144" y="76670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00192" y="1741064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8144" y="175464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06284" y="769500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21" name="Straight Arrow Connector 20"/>
          <p:cNvCxnSpPr>
            <a:endCxn id="13" idx="1"/>
          </p:cNvCxnSpPr>
          <p:nvPr/>
        </p:nvCxnSpPr>
        <p:spPr>
          <a:xfrm>
            <a:off x="6480212" y="951374"/>
            <a:ext cx="828092" cy="519372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cxnSp>
        <p:nvCxnSpPr>
          <p:cNvPr id="22" name="Straight Arrow Connector 21"/>
          <p:cNvCxnSpPr>
            <a:endCxn id="13" idx="1"/>
          </p:cNvCxnSpPr>
          <p:nvPr/>
        </p:nvCxnSpPr>
        <p:spPr>
          <a:xfrm flipV="1">
            <a:off x="6480212" y="1470746"/>
            <a:ext cx="828092" cy="477444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sp>
        <p:nvSpPr>
          <p:cNvPr id="20" name="TextBox 19"/>
          <p:cNvSpPr txBox="1"/>
          <p:nvPr/>
        </p:nvSpPr>
        <p:spPr>
          <a:xfrm>
            <a:off x="4283968" y="775584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01770" y="76670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33818" y="1741064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01770" y="175464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39910" y="769500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27" name="Straight Arrow Connector 26"/>
          <p:cNvCxnSpPr>
            <a:endCxn id="20" idx="1"/>
          </p:cNvCxnSpPr>
          <p:nvPr/>
        </p:nvCxnSpPr>
        <p:spPr>
          <a:xfrm>
            <a:off x="3107746" y="951374"/>
            <a:ext cx="1176222" cy="8876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cxnSp>
        <p:nvCxnSpPr>
          <p:cNvPr id="28" name="Straight Arrow Connector 27"/>
          <p:cNvCxnSpPr>
            <a:endCxn id="29" idx="1"/>
          </p:cNvCxnSpPr>
          <p:nvPr/>
        </p:nvCxnSpPr>
        <p:spPr>
          <a:xfrm flipV="1">
            <a:off x="3134259" y="1908702"/>
            <a:ext cx="1149709" cy="17028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sp>
        <p:nvSpPr>
          <p:cNvPr id="29" name="TextBox 28"/>
          <p:cNvSpPr txBox="1"/>
          <p:nvPr/>
        </p:nvSpPr>
        <p:spPr>
          <a:xfrm>
            <a:off x="4283968" y="1724036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1560" y="2621180"/>
            <a:ext cx="72008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Hello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91628" y="2622736"/>
            <a:ext cx="72008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Hello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08304" y="2622736"/>
            <a:ext cx="72008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Hello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>
          <a:xfrm>
            <a:off x="6480212" y="1933500"/>
            <a:ext cx="828092" cy="873902"/>
          </a:xfrm>
          <a:prstGeom prst="straightConnector1">
            <a:avLst/>
          </a:prstGeom>
          <a:noFill/>
          <a:ln w="38100">
            <a:solidFill>
              <a:schemeClr val="accent3"/>
            </a:solidFill>
            <a:headEnd type="oval" w="med" len="med"/>
            <a:tailEnd type="triangle" w="med" len="lg"/>
          </a:ln>
        </p:spPr>
      </p:cxnSp>
      <p:cxnSp>
        <p:nvCxnSpPr>
          <p:cNvPr id="37" name="Straight Arrow Connector 36"/>
          <p:cNvCxnSpPr>
            <a:endCxn id="32" idx="1"/>
          </p:cNvCxnSpPr>
          <p:nvPr/>
        </p:nvCxnSpPr>
        <p:spPr>
          <a:xfrm>
            <a:off x="3134259" y="1917216"/>
            <a:ext cx="1157369" cy="890186"/>
          </a:xfrm>
          <a:prstGeom prst="straightConnector1">
            <a:avLst/>
          </a:prstGeom>
          <a:noFill/>
          <a:ln w="38100">
            <a:solidFill>
              <a:schemeClr val="accent3"/>
            </a:solidFill>
            <a:headEnd type="oval" w="med" len="med"/>
            <a:tailEnd type="triangle" w="med" len="lg"/>
          </a:ln>
        </p:spPr>
      </p:cxnSp>
      <p:grpSp>
        <p:nvGrpSpPr>
          <p:cNvPr id="42" name="Group 41"/>
          <p:cNvGrpSpPr/>
          <p:nvPr/>
        </p:nvGrpSpPr>
        <p:grpSpPr>
          <a:xfrm>
            <a:off x="3681930" y="1825110"/>
            <a:ext cx="172409" cy="203325"/>
            <a:chOff x="3758683" y="1450849"/>
            <a:chExt cx="172409" cy="203325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  <p:cxnSp>
          <p:nvCxnSpPr>
            <p:cNvPr id="40" name="Straight Arrow Connector 39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</p:grpSp>
      <p:grpSp>
        <p:nvGrpSpPr>
          <p:cNvPr id="43" name="Group 42"/>
          <p:cNvGrpSpPr/>
          <p:nvPr/>
        </p:nvGrpSpPr>
        <p:grpSpPr>
          <a:xfrm>
            <a:off x="6826152" y="1599595"/>
            <a:ext cx="172409" cy="203325"/>
            <a:chOff x="3758683" y="1450849"/>
            <a:chExt cx="172409" cy="203325"/>
          </a:xfrm>
        </p:grpSpPr>
        <p:cxnSp>
          <p:nvCxnSpPr>
            <p:cNvPr id="44" name="Straight Arrow Connector 43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  <p:cxnSp>
          <p:nvCxnSpPr>
            <p:cNvPr id="45" name="Straight Arrow Connector 44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</p:grpSp>
      <p:sp>
        <p:nvSpPr>
          <p:cNvPr id="46" name="TextBox 45"/>
          <p:cNvSpPr txBox="1"/>
          <p:nvPr/>
        </p:nvSpPr>
        <p:spPr>
          <a:xfrm>
            <a:off x="1353900" y="1795000"/>
            <a:ext cx="108421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append()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20004" y="1770202"/>
            <a:ext cx="108421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append()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059787" y="1332246"/>
            <a:ext cx="108421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append()</a:t>
            </a:r>
          </a:p>
        </p:txBody>
      </p:sp>
      <p:cxnSp>
        <p:nvCxnSpPr>
          <p:cNvPr id="59" name="Curved Connector 58"/>
          <p:cNvCxnSpPr>
            <a:stCxn id="46" idx="2"/>
            <a:endCxn id="31" idx="3"/>
          </p:cNvCxnSpPr>
          <p:nvPr/>
        </p:nvCxnSpPr>
        <p:spPr>
          <a:xfrm rot="5400000">
            <a:off x="1246901" y="2156739"/>
            <a:ext cx="733847" cy="564367"/>
          </a:xfrm>
          <a:prstGeom prst="curvedConnector2">
            <a:avLst/>
          </a:pr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721963" y="2386216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returns</a:t>
            </a:r>
          </a:p>
        </p:txBody>
      </p:sp>
      <p:cxnSp>
        <p:nvCxnSpPr>
          <p:cNvPr id="62" name="Curved Connector 61"/>
          <p:cNvCxnSpPr/>
          <p:nvPr/>
        </p:nvCxnSpPr>
        <p:spPr>
          <a:xfrm rot="5400000">
            <a:off x="4938161" y="2171398"/>
            <a:ext cx="695450" cy="548356"/>
          </a:xfrm>
          <a:prstGeom prst="curvedConnector2">
            <a:avLst/>
          </a:pr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402031" y="2373671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returns</a:t>
            </a:r>
          </a:p>
        </p:txBody>
      </p:sp>
      <p:cxnSp>
        <p:nvCxnSpPr>
          <p:cNvPr id="64" name="Curved Connector 63"/>
          <p:cNvCxnSpPr>
            <a:endCxn id="33" idx="3"/>
          </p:cNvCxnSpPr>
          <p:nvPr/>
        </p:nvCxnSpPr>
        <p:spPr>
          <a:xfrm rot="5400000">
            <a:off x="7712922" y="1957855"/>
            <a:ext cx="1165009" cy="534084"/>
          </a:xfrm>
          <a:prstGeom prst="curvedConnector2">
            <a:avLst/>
          </a:pr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287283" y="2482680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returns</a:t>
            </a:r>
          </a:p>
        </p:txBody>
      </p:sp>
      <p:cxnSp>
        <p:nvCxnSpPr>
          <p:cNvPr id="68" name="Curved Connector 67"/>
          <p:cNvCxnSpPr/>
          <p:nvPr/>
        </p:nvCxnSpPr>
        <p:spPr>
          <a:xfrm rot="5400000">
            <a:off x="3527856" y="2113738"/>
            <a:ext cx="414785" cy="106635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734775" y="2105902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assignment</a:t>
            </a:r>
          </a:p>
        </p:txBody>
      </p:sp>
      <p:cxnSp>
        <p:nvCxnSpPr>
          <p:cNvPr id="72" name="Curved Connector 71"/>
          <p:cNvCxnSpPr/>
          <p:nvPr/>
        </p:nvCxnSpPr>
        <p:spPr>
          <a:xfrm rot="5400000">
            <a:off x="6563794" y="2061582"/>
            <a:ext cx="679826" cy="18898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878214" y="1917216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assignment</a:t>
            </a:r>
          </a:p>
        </p:txBody>
      </p:sp>
      <p:cxnSp>
        <p:nvCxnSpPr>
          <p:cNvPr id="75" name="Curved Connector 74"/>
          <p:cNvCxnSpPr>
            <a:stCxn id="31" idx="0"/>
            <a:endCxn id="10" idx="2"/>
          </p:cNvCxnSpPr>
          <p:nvPr/>
        </p:nvCxnSpPr>
        <p:spPr>
          <a:xfrm rot="16200000" flipV="1">
            <a:off x="705389" y="2354968"/>
            <a:ext cx="510784" cy="21639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07504" y="2223809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accent3"/>
                </a:solidFill>
              </a:rPr>
              <a:t>assignment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901FC8-7A64-7954-2FE3-F7DD42A2FB21}"/>
              </a:ext>
            </a:extLst>
          </p:cNvPr>
          <p:cNvSpPr txBox="1"/>
          <p:nvPr/>
        </p:nvSpPr>
        <p:spPr>
          <a:xfrm>
            <a:off x="590540" y="1745709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9921" y="1741064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170619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  <p:bldP spid="13" grpId="0" animBg="1"/>
      <p:bldP spid="20" grpId="0" animBg="1"/>
      <p:bldP spid="29" grpId="0" animBg="1"/>
      <p:bldP spid="31" grpId="0" animBg="1"/>
      <p:bldP spid="32" grpId="0" animBg="1"/>
      <p:bldP spid="33" grpId="0" animBg="1"/>
      <p:bldP spid="46" grpId="0"/>
      <p:bldP spid="47" grpId="0"/>
      <p:bldP spid="48" grpId="0"/>
      <p:bldP spid="61" grpId="0"/>
      <p:bldP spid="63" grpId="0"/>
      <p:bldP spid="65" grpId="0"/>
      <p:bldP spid="69" grpId="0"/>
      <p:bldP spid="73" grpId="0"/>
      <p:bldP spid="76" grpId="0"/>
      <p:bldP spid="6" grpId="0" animBg="1"/>
      <p:bldP spid="6" grpId="1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07504" y="3504952"/>
            <a:ext cx="8928992" cy="2948383"/>
          </a:xfrm>
        </p:spPr>
        <p:txBody>
          <a:bodyPr>
            <a:noAutofit/>
          </a:bodyPr>
          <a:lstStyle/>
          <a:p>
            <a:pPr lvl="1"/>
            <a:r>
              <a:rPr lang="en-US" sz="1600" dirty="0"/>
              <a:t>In C++, std::string is mutable</a:t>
            </a:r>
          </a:p>
          <a:p>
            <a:pPr lvl="4"/>
            <a:r>
              <a:rPr lang="en-US" sz="1400" dirty="0"/>
              <a:t>std::string x, y;</a:t>
            </a:r>
          </a:p>
          <a:p>
            <a:pPr lvl="4"/>
            <a:r>
              <a:rPr lang="en-US" sz="1400" dirty="0"/>
              <a:t>x = "Hell";</a:t>
            </a:r>
          </a:p>
          <a:p>
            <a:pPr lvl="4"/>
            <a:r>
              <a:rPr lang="en-US" sz="1400" dirty="0"/>
              <a:t>y = x;					// this always copies the characters</a:t>
            </a:r>
          </a:p>
          <a:p>
            <a:pPr lvl="4"/>
            <a:r>
              <a:rPr lang="en-US" sz="1400" dirty="0" err="1"/>
              <a:t>y.append</a:t>
            </a:r>
            <a:r>
              <a:rPr lang="en-US" sz="1400" dirty="0"/>
              <a:t>("o");		// this call modifies y but not x</a:t>
            </a:r>
          </a:p>
          <a:p>
            <a:pPr lvl="2"/>
            <a:r>
              <a:rPr lang="en-US" sz="1400" dirty="0" err="1"/>
              <a:t>y.append</a:t>
            </a:r>
            <a:r>
              <a:rPr lang="en-US" sz="1400" dirty="0"/>
              <a:t>() calls a method </a:t>
            </a:r>
            <a:r>
              <a:rPr lang="en-US" sz="1400" dirty="0">
                <a:solidFill>
                  <a:srgbClr val="C00000"/>
                </a:solidFill>
              </a:rPr>
              <a:t>on the variable </a:t>
            </a:r>
            <a:r>
              <a:rPr lang="en-US" sz="1400" dirty="0"/>
              <a:t>y (not on some distant object)</a:t>
            </a:r>
          </a:p>
          <a:p>
            <a:pPr lvl="3"/>
            <a:r>
              <a:rPr lang="en-US" sz="1200" dirty="0"/>
              <a:t>this call (logically) modifies y</a:t>
            </a:r>
          </a:p>
          <a:p>
            <a:pPr lvl="2"/>
            <a:r>
              <a:rPr lang="en-US" sz="1400" dirty="0"/>
              <a:t>(in some implementations) small strings may be located inside the std::string object</a:t>
            </a:r>
          </a:p>
          <a:p>
            <a:pPr lvl="2"/>
            <a:r>
              <a:rPr lang="en-US" sz="1400" dirty="0"/>
              <a:t>(larger) strings are stored in a dynamically allocated block owned by the std::string object</a:t>
            </a:r>
          </a:p>
          <a:p>
            <a:pPr lvl="3"/>
            <a:r>
              <a:rPr lang="en-US" sz="1200" dirty="0"/>
              <a:t>if the appended chars can fit inside the block, they are just appended</a:t>
            </a:r>
          </a:p>
          <a:p>
            <a:pPr lvl="3"/>
            <a:r>
              <a:rPr lang="en-US" sz="1200" dirty="0"/>
              <a:t>otherwise, a larger block is allocated, characters copied, old block deallocated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std::string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775584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775584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1749940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1763524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83968" y="775584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01770" y="76670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33818" y="1741064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01770" y="175464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39910" y="769500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27" name="Straight Arrow Connector 26"/>
          <p:cNvCxnSpPr>
            <a:endCxn id="20" idx="1"/>
          </p:cNvCxnSpPr>
          <p:nvPr/>
        </p:nvCxnSpPr>
        <p:spPr>
          <a:xfrm>
            <a:off x="3107746" y="951374"/>
            <a:ext cx="1176222" cy="8876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cxnSp>
        <p:nvCxnSpPr>
          <p:cNvPr id="28" name="Straight Arrow Connector 27"/>
          <p:cNvCxnSpPr>
            <a:endCxn id="29" idx="1"/>
          </p:cNvCxnSpPr>
          <p:nvPr/>
        </p:nvCxnSpPr>
        <p:spPr>
          <a:xfrm flipV="1">
            <a:off x="3134259" y="1908702"/>
            <a:ext cx="1149709" cy="17028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sp>
        <p:nvSpPr>
          <p:cNvPr id="29" name="TextBox 28"/>
          <p:cNvSpPr txBox="1"/>
          <p:nvPr/>
        </p:nvSpPr>
        <p:spPr>
          <a:xfrm>
            <a:off x="4283968" y="1724036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53900" y="1795000"/>
            <a:ext cx="108421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append()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798590" y="2149317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append()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37438A-2E99-CAE0-B725-A3B1ADCAC24D}"/>
              </a:ext>
            </a:extLst>
          </p:cNvPr>
          <p:cNvSpPr txBox="1"/>
          <p:nvPr/>
        </p:nvSpPr>
        <p:spPr>
          <a:xfrm>
            <a:off x="7677396" y="762511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9128CC-856F-DC8A-FC53-D3474CDCC5C3}"/>
              </a:ext>
            </a:extLst>
          </p:cNvPr>
          <p:cNvSpPr txBox="1"/>
          <p:nvPr/>
        </p:nvSpPr>
        <p:spPr>
          <a:xfrm>
            <a:off x="6327246" y="1727991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602EAD-C5CF-77B1-1E29-DF3C4F0606C2}"/>
              </a:ext>
            </a:extLst>
          </p:cNvPr>
          <p:cNvSpPr txBox="1"/>
          <p:nvPr/>
        </p:nvSpPr>
        <p:spPr>
          <a:xfrm>
            <a:off x="6333338" y="756427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E255289-CCF1-D23E-0DD6-8853DB3ABDEE}"/>
              </a:ext>
            </a:extLst>
          </p:cNvPr>
          <p:cNvCxnSpPr>
            <a:endCxn id="6" idx="1"/>
          </p:cNvCxnSpPr>
          <p:nvPr/>
        </p:nvCxnSpPr>
        <p:spPr>
          <a:xfrm>
            <a:off x="6501174" y="938301"/>
            <a:ext cx="1176222" cy="8876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2025E9-25D7-D756-C27F-01F53B12FA4A}"/>
              </a:ext>
            </a:extLst>
          </p:cNvPr>
          <p:cNvCxnSpPr>
            <a:endCxn id="30" idx="1"/>
          </p:cNvCxnSpPr>
          <p:nvPr/>
        </p:nvCxnSpPr>
        <p:spPr>
          <a:xfrm flipV="1">
            <a:off x="6527687" y="1895629"/>
            <a:ext cx="1149709" cy="17028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A69517A-19CE-5DC8-02C3-33064ECD567A}"/>
              </a:ext>
            </a:extLst>
          </p:cNvPr>
          <p:cNvSpPr txBox="1"/>
          <p:nvPr/>
        </p:nvSpPr>
        <p:spPr>
          <a:xfrm>
            <a:off x="7677396" y="1710963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4C3FED-FDA9-5D4B-DAD6-EA1A04A94B60}"/>
              </a:ext>
            </a:extLst>
          </p:cNvPr>
          <p:cNvSpPr txBox="1"/>
          <p:nvPr/>
        </p:nvSpPr>
        <p:spPr>
          <a:xfrm>
            <a:off x="7685056" y="2609663"/>
            <a:ext cx="720080" cy="36933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Hello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8379D79-BA09-05B6-76E6-4C5E5B5C2D98}"/>
              </a:ext>
            </a:extLst>
          </p:cNvPr>
          <p:cNvCxnSpPr>
            <a:endCxn id="35" idx="1"/>
          </p:cNvCxnSpPr>
          <p:nvPr/>
        </p:nvCxnSpPr>
        <p:spPr>
          <a:xfrm>
            <a:off x="6527687" y="1904143"/>
            <a:ext cx="1157369" cy="890186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oval" w="med" len="med"/>
            <a:tailEnd type="triangle" w="med" len="lg"/>
          </a:ln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B28EDD3-7EB7-02F1-32F7-94EC8B62477B}"/>
              </a:ext>
            </a:extLst>
          </p:cNvPr>
          <p:cNvGrpSpPr/>
          <p:nvPr/>
        </p:nvGrpSpPr>
        <p:grpSpPr>
          <a:xfrm>
            <a:off x="7075358" y="1812037"/>
            <a:ext cx="172409" cy="203325"/>
            <a:chOff x="3758683" y="1450849"/>
            <a:chExt cx="172409" cy="203325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35D769F-3478-7021-94AF-5DEE6B246058}"/>
                </a:ext>
              </a:extLst>
            </p:cNvPr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3FEE7E0B-4A47-DB15-8920-482A0FAA37EE}"/>
                </a:ext>
              </a:extLst>
            </p:cNvPr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</p:grpSp>
      <p:cxnSp>
        <p:nvCxnSpPr>
          <p:cNvPr id="50" name="Curved Connector 67">
            <a:extLst>
              <a:ext uri="{FF2B5EF4-FFF2-40B4-BE49-F238E27FC236}">
                <a16:creationId xmlns:a16="http://schemas.microsoft.com/office/drawing/2014/main" id="{90BAB1DA-A8EF-179A-E011-6ADDF1F6DADF}"/>
              </a:ext>
            </a:extLst>
          </p:cNvPr>
          <p:cNvCxnSpPr/>
          <p:nvPr/>
        </p:nvCxnSpPr>
        <p:spPr>
          <a:xfrm rot="5400000">
            <a:off x="6921284" y="2100665"/>
            <a:ext cx="414785" cy="106635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2F927EE-89C8-6E7A-4A10-FF4139B29161}"/>
              </a:ext>
            </a:extLst>
          </p:cNvPr>
          <p:cNvSpPr txBox="1"/>
          <p:nvPr/>
        </p:nvSpPr>
        <p:spPr>
          <a:xfrm>
            <a:off x="6192018" y="2136244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append()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85ED92-002A-2741-3A26-58E39F6BC79D}"/>
              </a:ext>
            </a:extLst>
          </p:cNvPr>
          <p:cNvSpPr txBox="1"/>
          <p:nvPr/>
        </p:nvSpPr>
        <p:spPr>
          <a:xfrm>
            <a:off x="615568" y="1753706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F2034B-3F69-EEEE-FC11-CD0B6C909035}"/>
              </a:ext>
            </a:extLst>
          </p:cNvPr>
          <p:cNvSpPr txBox="1"/>
          <p:nvPr/>
        </p:nvSpPr>
        <p:spPr>
          <a:xfrm>
            <a:off x="614519" y="1756732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  <a:r>
              <a:rPr lang="en-US" dirty="0">
                <a:solidFill>
                  <a:schemeClr val="accent1"/>
                </a:solidFill>
              </a:rPr>
              <a:t>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1C4C96-BA2D-B2FF-38FC-4CFF191F84D9}"/>
              </a:ext>
            </a:extLst>
          </p:cNvPr>
          <p:cNvSpPr txBox="1"/>
          <p:nvPr/>
        </p:nvSpPr>
        <p:spPr>
          <a:xfrm>
            <a:off x="605468" y="766708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7A523A-955B-BA47-8785-0692079374ED}"/>
              </a:ext>
            </a:extLst>
          </p:cNvPr>
          <p:cNvSpPr txBox="1"/>
          <p:nvPr/>
        </p:nvSpPr>
        <p:spPr>
          <a:xfrm>
            <a:off x="4280138" y="1737894"/>
            <a:ext cx="72008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Hell</a:t>
            </a:r>
            <a:r>
              <a:rPr lang="en-US" dirty="0">
                <a:solidFill>
                  <a:schemeClr val="accent1"/>
                </a:solidFill>
              </a:rPr>
              <a:t>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71046E-A82B-64E4-8600-DD3F7DBAB526}"/>
              </a:ext>
            </a:extLst>
          </p:cNvPr>
          <p:cNvSpPr txBox="1"/>
          <p:nvPr/>
        </p:nvSpPr>
        <p:spPr>
          <a:xfrm>
            <a:off x="5868144" y="76670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CE9CF3-08E4-43D9-84D2-38AE1A0F6768}"/>
              </a:ext>
            </a:extLst>
          </p:cNvPr>
          <p:cNvSpPr txBox="1"/>
          <p:nvPr/>
        </p:nvSpPr>
        <p:spPr>
          <a:xfrm>
            <a:off x="5868144" y="1754648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6643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0" grpId="0" animBg="1"/>
      <p:bldP spid="29" grpId="0" animBg="1"/>
      <p:bldP spid="29" grpId="1" animBg="1"/>
      <p:bldP spid="46" grpId="0"/>
      <p:bldP spid="69" grpId="0"/>
      <p:bldP spid="6" grpId="0" animBg="1"/>
      <p:bldP spid="30" grpId="0" animBg="1"/>
      <p:bldP spid="35" grpId="0" animBg="1"/>
      <p:bldP spid="51" grpId="0"/>
      <p:bldP spid="13" grpId="0" animBg="1"/>
      <p:bldP spid="13" grpId="1" animBg="1"/>
      <p:bldP spid="15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vs. reference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How does this work in various languages?</a:t>
            </a:r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100</a:t>
            </a:r>
          </a:p>
          <a:p>
            <a:pPr lvl="4"/>
            <a:r>
              <a:rPr lang="en-US" dirty="0"/>
              <a:t>y = x;			// does it create a copy or shared reference?</a:t>
            </a:r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100 if copy, 50 if shared</a:t>
            </a:r>
          </a:p>
          <a:p>
            <a:pPr lvl="1"/>
            <a:r>
              <a:rPr lang="en-US" dirty="0"/>
              <a:t>Modern languages are reference-based</a:t>
            </a:r>
          </a:p>
          <a:p>
            <a:pPr lvl="2"/>
            <a:r>
              <a:rPr lang="en-US" dirty="0"/>
              <a:t>At least when working with classes and objects</a:t>
            </a:r>
          </a:p>
          <a:p>
            <a:pPr lvl="2"/>
            <a:r>
              <a:rPr lang="en-US" dirty="0"/>
              <a:t>Modifying y will also modify x</a:t>
            </a:r>
          </a:p>
          <a:p>
            <a:pPr lvl="2"/>
            <a:r>
              <a:rPr lang="en-US" dirty="0"/>
              <a:t>Garbage collector takes care of recycling the memory</a:t>
            </a:r>
          </a:p>
          <a:p>
            <a:pPr lvl="1"/>
            <a:r>
              <a:rPr lang="en-US" dirty="0"/>
              <a:t>Archaic languages sometimes give the programmer a choice</a:t>
            </a:r>
          </a:p>
          <a:p>
            <a:pPr lvl="2"/>
            <a:r>
              <a:rPr lang="en-US" dirty="0"/>
              <a:t>The behavior depends on the type of </a:t>
            </a:r>
            <a:r>
              <a:rPr lang="en-US" dirty="0" err="1"/>
              <a:t>x,y</a:t>
            </a:r>
            <a:r>
              <a:rPr lang="en-US" dirty="0"/>
              <a:t> ...</a:t>
            </a:r>
          </a:p>
          <a:p>
            <a:pPr lvl="2"/>
            <a:r>
              <a:rPr lang="en-US" dirty="0"/>
              <a:t>... if </a:t>
            </a:r>
            <a:r>
              <a:rPr lang="en-US" dirty="0" err="1"/>
              <a:t>x,y</a:t>
            </a:r>
            <a:r>
              <a:rPr lang="en-US" dirty="0"/>
              <a:t> are “structures”, assignment copies their contents</a:t>
            </a:r>
          </a:p>
          <a:p>
            <a:pPr lvl="3"/>
            <a:r>
              <a:rPr lang="en-US" dirty="0"/>
              <a:t>Records in Pascal, structs in C#, structs/classes in C++</a:t>
            </a:r>
          </a:p>
          <a:p>
            <a:pPr lvl="2"/>
            <a:r>
              <a:rPr lang="en-US" dirty="0"/>
              <a:t>... if </a:t>
            </a:r>
            <a:r>
              <a:rPr lang="en-US" dirty="0" err="1"/>
              <a:t>x,y</a:t>
            </a:r>
            <a:r>
              <a:rPr lang="en-US" dirty="0"/>
              <a:t> are pointers, assignment produces two pointers to the same object</a:t>
            </a:r>
          </a:p>
          <a:p>
            <a:pPr lvl="3"/>
            <a:r>
              <a:rPr lang="en-US" dirty="0"/>
              <a:t>Which pointer is now responsible for deallocating the object?</a:t>
            </a:r>
          </a:p>
          <a:p>
            <a:pPr lvl="2"/>
            <a:r>
              <a:rPr lang="en-US" dirty="0"/>
              <a:t>Usually, different syntax is required when accessing members via pointers:</a:t>
            </a:r>
          </a:p>
          <a:p>
            <a:pPr lvl="4"/>
            <a:r>
              <a:rPr lang="en-US" dirty="0" err="1"/>
              <a:t>x^.health</a:t>
            </a:r>
            <a:r>
              <a:rPr lang="en-US" dirty="0"/>
              <a:t>			(* Pascal *)</a:t>
            </a:r>
          </a:p>
          <a:p>
            <a:pPr lvl="4"/>
            <a:r>
              <a:rPr lang="en-US" dirty="0"/>
              <a:t>(*x).health or x-&gt;health	/* C/C++ */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65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variable is the object</a:t>
            </a:r>
          </a:p>
          <a:p>
            <a:pPr lvl="4"/>
            <a:r>
              <a:rPr lang="en-US" dirty="0"/>
              <a:t>Beast x, y;</a:t>
            </a:r>
          </a:p>
          <a:p>
            <a:pPr lvl="1"/>
            <a:r>
              <a:rPr lang="en-US" dirty="0"/>
              <a:t>What are the values now?</a:t>
            </a:r>
          </a:p>
          <a:p>
            <a:pPr lvl="2"/>
            <a:r>
              <a:rPr lang="en-US" dirty="0"/>
              <a:t>Defined by the default constructor Beast::Beast()</a:t>
            </a:r>
          </a:p>
          <a:p>
            <a:pPr lvl="4"/>
            <a:endParaRPr lang="cs-CZ" dirty="0"/>
          </a:p>
          <a:p>
            <a:pPr lvl="4"/>
            <a:endParaRPr lang="cs-CZ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// 100</a:t>
            </a:r>
          </a:p>
          <a:p>
            <a:pPr lvl="1"/>
            <a:r>
              <a:rPr lang="en-US" dirty="0"/>
              <a:t>Assignment copies x over the previous value of y</a:t>
            </a:r>
          </a:p>
          <a:p>
            <a:pPr lvl="4"/>
            <a:r>
              <a:rPr lang="en-US" dirty="0"/>
              <a:t>y = x;	</a:t>
            </a:r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// </a:t>
            </a: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pPr lvl="1"/>
            <a:r>
              <a:rPr lang="en-US" dirty="0"/>
              <a:t>Who will kill the Beasts?</a:t>
            </a:r>
          </a:p>
          <a:p>
            <a:pPr lvl="2"/>
            <a:r>
              <a:rPr lang="en-US" dirty="0"/>
              <a:t>The compiler takes care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variable is a pointer</a:t>
            </a:r>
          </a:p>
          <a:p>
            <a:pPr lvl="1"/>
            <a:r>
              <a:rPr lang="en-US" dirty="0"/>
              <a:t>Raw (C) pointers</a:t>
            </a:r>
          </a:p>
          <a:p>
            <a:pPr lvl="4"/>
            <a:r>
              <a:rPr lang="en-US" dirty="0"/>
              <a:t>Beast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x,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y;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Undefined</a:t>
            </a:r>
            <a:r>
              <a:rPr lang="en-US" dirty="0"/>
              <a:t> values now!</a:t>
            </a:r>
          </a:p>
          <a:p>
            <a:pPr lvl="1"/>
            <a:r>
              <a:rPr lang="en-US" dirty="0"/>
              <a:t>C++11 smart pointers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rgbClr val="FF0000"/>
                </a:solidFill>
              </a:rPr>
              <a:t>shared_ptr</a:t>
            </a:r>
            <a:r>
              <a:rPr lang="en-US" dirty="0"/>
              <a:t>&lt; Beast&gt; x, y;</a:t>
            </a:r>
          </a:p>
          <a:p>
            <a:pPr lvl="2"/>
            <a:r>
              <a:rPr lang="en-US" dirty="0"/>
              <a:t>Initialized as null pointers</a:t>
            </a:r>
          </a:p>
          <a:p>
            <a:pPr lvl="1"/>
            <a:r>
              <a:rPr lang="en-US" dirty="0"/>
              <a:t>Different syntax of member access!</a:t>
            </a:r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print(x</a:t>
            </a:r>
            <a:r>
              <a:rPr lang="en-US" b="1" dirty="0">
                <a:solidFill>
                  <a:srgbClr val="FF0000"/>
                </a:solidFill>
              </a:rPr>
              <a:t>-&gt;</a:t>
            </a:r>
            <a:r>
              <a:rPr lang="en-US" dirty="0"/>
              <a:t>health);	// 100</a:t>
            </a:r>
          </a:p>
          <a:p>
            <a:pPr lvl="1"/>
            <a:r>
              <a:rPr lang="en-US" dirty="0"/>
              <a:t>Assignment creates a second link to the same object</a:t>
            </a:r>
          </a:p>
          <a:p>
            <a:pPr lvl="4"/>
            <a:r>
              <a:rPr lang="en-US" dirty="0"/>
              <a:t>y = x;</a:t>
            </a:r>
          </a:p>
          <a:p>
            <a:pPr lvl="4"/>
            <a:r>
              <a:rPr lang="en-US" dirty="0"/>
              <a:t>y</a:t>
            </a:r>
            <a:r>
              <a:rPr lang="en-US" b="1" dirty="0">
                <a:solidFill>
                  <a:srgbClr val="FF0000"/>
                </a:solidFill>
              </a:rPr>
              <a:t>-&gt;</a:t>
            </a:r>
            <a:r>
              <a:rPr lang="en-US" dirty="0" err="1"/>
              <a:t>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print(x</a:t>
            </a:r>
            <a:r>
              <a:rPr lang="en-US" b="1" dirty="0">
                <a:solidFill>
                  <a:srgbClr val="FF0000"/>
                </a:solidFill>
              </a:rPr>
              <a:t>-&gt;</a:t>
            </a:r>
            <a:r>
              <a:rPr lang="en-US" dirty="0"/>
              <a:t>health);	// </a:t>
            </a:r>
            <a:r>
              <a:rPr lang="en-US" dirty="0">
                <a:solidFill>
                  <a:srgbClr val="FF0000"/>
                </a:solidFill>
              </a:rPr>
              <a:t>50</a:t>
            </a:r>
          </a:p>
          <a:p>
            <a:pPr lvl="1"/>
            <a:r>
              <a:rPr lang="en-US" dirty="0"/>
              <a:t>Who will kill the Beast?</a:t>
            </a:r>
          </a:p>
          <a:p>
            <a:pPr lvl="2"/>
            <a:r>
              <a:rPr lang="en-US" dirty="0"/>
              <a:t>Raw (C) pointers:</a:t>
            </a:r>
          </a:p>
          <a:p>
            <a:pPr lvl="4"/>
            <a:r>
              <a:rPr lang="en-US" dirty="0">
                <a:solidFill>
                  <a:srgbClr val="FF0000"/>
                </a:solidFill>
              </a:rPr>
              <a:t>delete</a:t>
            </a:r>
            <a:r>
              <a:rPr lang="en-US" dirty="0"/>
              <a:t> x;	// or y, but </a:t>
            </a:r>
            <a:r>
              <a:rPr lang="en-US" dirty="0">
                <a:solidFill>
                  <a:srgbClr val="FF0000"/>
                </a:solidFill>
              </a:rPr>
              <a:t>not both</a:t>
            </a:r>
            <a:r>
              <a:rPr lang="en-US" dirty="0"/>
              <a:t>!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shared_ptr</a:t>
            </a:r>
            <a:r>
              <a:rPr lang="en-US" dirty="0"/>
              <a:t> takes care by counting references (run-time cost!)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vs. pointer types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67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variable is a reference</a:t>
            </a:r>
          </a:p>
          <a:p>
            <a:pPr lvl="4"/>
            <a:r>
              <a:rPr lang="en-US" dirty="0"/>
              <a:t>Beast </a:t>
            </a:r>
            <a:r>
              <a:rPr lang="en-US" dirty="0">
                <a:solidFill>
                  <a:srgbClr val="FF0000"/>
                </a:solidFill>
              </a:rPr>
              <a:t>&amp;</a:t>
            </a:r>
            <a:r>
              <a:rPr lang="en-US" dirty="0"/>
              <a:t> x = </a:t>
            </a:r>
            <a:r>
              <a:rPr lang="en-US" dirty="0" err="1"/>
              <a:t>some_beast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Beast </a:t>
            </a:r>
            <a:r>
              <a:rPr lang="en-US" dirty="0">
                <a:solidFill>
                  <a:srgbClr val="FF0000"/>
                </a:solidFill>
              </a:rPr>
              <a:t>&amp;</a:t>
            </a:r>
            <a:r>
              <a:rPr lang="en-US" dirty="0"/>
              <a:t> y2 = </a:t>
            </a:r>
            <a:r>
              <a:rPr lang="en-US" dirty="0" err="1"/>
              <a:t>some_beast</a:t>
            </a:r>
            <a:r>
              <a:rPr lang="en-US" dirty="0"/>
              <a:t>(200);</a:t>
            </a:r>
          </a:p>
          <a:p>
            <a:pPr lvl="2"/>
            <a:r>
              <a:rPr lang="en-US" dirty="0"/>
              <a:t>References must be initialized!</a:t>
            </a:r>
          </a:p>
          <a:p>
            <a:pPr lvl="2"/>
            <a:r>
              <a:rPr lang="en-US" dirty="0"/>
              <a:t>After initialization, references behave as if they were the objects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Assignment copies </a:t>
            </a:r>
            <a:r>
              <a:rPr lang="en-US" dirty="0"/>
              <a:t>the object!</a:t>
            </a:r>
          </a:p>
          <a:p>
            <a:pPr lvl="4"/>
            <a:r>
              <a:rPr lang="en-US" dirty="0"/>
              <a:t>y2 = x;         </a:t>
            </a:r>
          </a:p>
          <a:p>
            <a:pPr lvl="2"/>
            <a:r>
              <a:rPr lang="en-US" dirty="0"/>
              <a:t>The effect of assignment is consistent with the syntax of member access</a:t>
            </a:r>
          </a:p>
          <a:p>
            <a:pPr lvl="4"/>
            <a:r>
              <a:rPr lang="en-US" dirty="0"/>
              <a:t>print(y2.health);	// 100</a:t>
            </a:r>
          </a:p>
          <a:p>
            <a:pPr lvl="4"/>
            <a:r>
              <a:rPr lang="en-US" dirty="0"/>
              <a:t>y2.damage_yourself(50);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</a:t>
            </a: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pPr lvl="1"/>
            <a:r>
              <a:rPr lang="en-US" dirty="0"/>
              <a:t>Who will kill the Beasts?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Someone else must own the Beasts</a:t>
            </a:r>
          </a:p>
          <a:p>
            <a:pPr lvl="2"/>
            <a:r>
              <a:rPr lang="en-US" dirty="0" err="1"/>
              <a:t>some_beast</a:t>
            </a:r>
            <a:r>
              <a:rPr lang="en-US" dirty="0"/>
              <a:t>() only makes it accessible by returning a reference</a:t>
            </a:r>
          </a:p>
          <a:p>
            <a:pPr lvl="3"/>
            <a:r>
              <a:rPr lang="en-US" dirty="0"/>
              <a:t>It must not kill while the references are alive</a:t>
            </a:r>
          </a:p>
          <a:p>
            <a:pPr lvl="3"/>
            <a:r>
              <a:rPr lang="en-US" dirty="0"/>
              <a:t>That's why the name is not "create"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variable is a pointer</a:t>
            </a:r>
          </a:p>
          <a:p>
            <a:pPr lvl="4"/>
            <a:r>
              <a:rPr lang="en-US" dirty="0"/>
              <a:t>Beast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x,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y2;	// either </a:t>
            </a:r>
            <a:r>
              <a:rPr lang="en-US" dirty="0">
                <a:solidFill>
                  <a:srgbClr val="FF0000"/>
                </a:solidFill>
              </a:rPr>
              <a:t>raw</a:t>
            </a:r>
            <a:r>
              <a:rPr lang="en-US" dirty="0"/>
              <a:t> ...</a:t>
            </a:r>
          </a:p>
          <a:p>
            <a:pPr lvl="4"/>
            <a:r>
              <a:rPr lang="en-US" dirty="0"/>
              <a:t>std::</a:t>
            </a:r>
            <a:r>
              <a:rPr lang="en-US" dirty="0" err="1">
                <a:solidFill>
                  <a:srgbClr val="FF0000"/>
                </a:solidFill>
              </a:rPr>
              <a:t>shared_ptr</a:t>
            </a:r>
            <a:r>
              <a:rPr lang="en-US" dirty="0"/>
              <a:t>&lt; Beast&gt; x, y2;//or </a:t>
            </a:r>
            <a:r>
              <a:rPr lang="en-US" dirty="0">
                <a:solidFill>
                  <a:srgbClr val="FF0000"/>
                </a:solidFill>
              </a:rPr>
              <a:t>smart</a:t>
            </a:r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y2 = </a:t>
            </a:r>
            <a:r>
              <a:rPr lang="en-US" dirty="0" err="1"/>
              <a:t>create_beast</a:t>
            </a:r>
            <a:r>
              <a:rPr lang="en-US" dirty="0"/>
              <a:t>(200);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For copying contents, * is needed</a:t>
            </a:r>
          </a:p>
          <a:p>
            <a:pPr lvl="4"/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/>
              <a:t>y2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x;	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Member access requires -&gt;</a:t>
            </a:r>
          </a:p>
          <a:p>
            <a:pPr lvl="4"/>
            <a:r>
              <a:rPr lang="en-US" dirty="0"/>
              <a:t>print(y2</a:t>
            </a:r>
            <a:r>
              <a:rPr lang="en-US" b="1" dirty="0">
                <a:solidFill>
                  <a:srgbClr val="FF0000"/>
                </a:solidFill>
              </a:rPr>
              <a:t>-&gt;</a:t>
            </a:r>
            <a:r>
              <a:rPr lang="en-US" dirty="0"/>
              <a:t>health);	// 100</a:t>
            </a:r>
          </a:p>
          <a:p>
            <a:pPr lvl="4"/>
            <a:r>
              <a:rPr lang="en-US" dirty="0"/>
              <a:t>y</a:t>
            </a:r>
            <a:r>
              <a:rPr lang="en-US" b="1" dirty="0">
                <a:solidFill>
                  <a:srgbClr val="FF0000"/>
                </a:solidFill>
              </a:rPr>
              <a:t>-&gt;</a:t>
            </a:r>
            <a:r>
              <a:rPr lang="en-US" dirty="0" err="1"/>
              <a:t>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print(x</a:t>
            </a:r>
            <a:r>
              <a:rPr lang="en-US" b="1" dirty="0">
                <a:solidFill>
                  <a:srgbClr val="FF0000"/>
                </a:solidFill>
              </a:rPr>
              <a:t>-&gt;</a:t>
            </a:r>
            <a:r>
              <a:rPr lang="en-US" dirty="0"/>
              <a:t>health);	// </a:t>
            </a: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pPr lvl="1"/>
            <a:r>
              <a:rPr lang="en-US" dirty="0"/>
              <a:t>Who will kill the Beasts?</a:t>
            </a:r>
          </a:p>
          <a:p>
            <a:pPr lvl="2"/>
            <a:r>
              <a:rPr lang="en-US" dirty="0"/>
              <a:t>Depends on the semantics of </a:t>
            </a:r>
            <a:r>
              <a:rPr lang="en-US" dirty="0" err="1"/>
              <a:t>create_beast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If it gives away ownership, the pointers will be responsible</a:t>
            </a:r>
          </a:p>
          <a:p>
            <a:pPr lvl="3"/>
            <a:r>
              <a:rPr lang="en-US" dirty="0"/>
              <a:t>difficult with raw (C) pointers</a:t>
            </a:r>
          </a:p>
          <a:p>
            <a:pPr lvl="3"/>
            <a:r>
              <a:rPr lang="en-US" dirty="0" err="1">
                <a:solidFill>
                  <a:srgbClr val="FF0000"/>
                </a:solidFill>
              </a:rPr>
              <a:t>shared_ptr</a:t>
            </a:r>
            <a:r>
              <a:rPr lang="en-US" dirty="0"/>
              <a:t> takes care</a:t>
            </a:r>
          </a:p>
          <a:p>
            <a:pPr lvl="2"/>
            <a:r>
              <a:rPr lang="en-US" dirty="0"/>
              <a:t>Otherwise, the creator must keep the object (or a pointer) and take care</a:t>
            </a:r>
          </a:p>
          <a:p>
            <a:pPr lvl="3"/>
            <a:r>
              <a:rPr lang="en-US" dirty="0"/>
              <a:t>It must not kill while the raw pointers are alive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vs. pointer types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4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variable is the object</a:t>
            </a:r>
          </a:p>
          <a:p>
            <a:pPr lvl="4"/>
            <a:r>
              <a:rPr lang="en-US" dirty="0"/>
              <a:t>Beast x, y;</a:t>
            </a:r>
          </a:p>
          <a:p>
            <a:pPr lvl="1"/>
            <a:r>
              <a:rPr lang="en-US" dirty="0"/>
              <a:t>What are the values now?</a:t>
            </a:r>
          </a:p>
          <a:p>
            <a:pPr lvl="2"/>
            <a:r>
              <a:rPr lang="en-US" dirty="0"/>
              <a:t>Defined by the default constructor Beast::Beast()</a:t>
            </a:r>
          </a:p>
          <a:p>
            <a:pPr lvl="4"/>
            <a:endParaRPr lang="cs-CZ" dirty="0"/>
          </a:p>
          <a:p>
            <a:pPr lvl="4"/>
            <a:endParaRPr lang="en-US" dirty="0"/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// 100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Assignment copies the object</a:t>
            </a:r>
          </a:p>
          <a:p>
            <a:pPr lvl="4"/>
            <a:r>
              <a:rPr lang="en-US" dirty="0"/>
              <a:t>y = x;	</a:t>
            </a:r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// </a:t>
            </a: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Who will kill the Beasts?</a:t>
            </a:r>
          </a:p>
          <a:p>
            <a:pPr lvl="2"/>
            <a:r>
              <a:rPr lang="en-US" dirty="0"/>
              <a:t>The compiler takes care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variable is a reference</a:t>
            </a:r>
          </a:p>
          <a:p>
            <a:pPr lvl="1"/>
            <a:r>
              <a:rPr lang="en-US" dirty="0"/>
              <a:t>References </a:t>
            </a:r>
            <a:r>
              <a:rPr lang="en-US" dirty="0">
                <a:solidFill>
                  <a:srgbClr val="FF0000"/>
                </a:solidFill>
              </a:rPr>
              <a:t>must be initialized</a:t>
            </a:r>
            <a:r>
              <a:rPr lang="en-US" dirty="0"/>
              <a:t>!</a:t>
            </a:r>
          </a:p>
          <a:p>
            <a:pPr lvl="4"/>
            <a:r>
              <a:rPr lang="en-US" strike="dblStrike" dirty="0"/>
              <a:t>// Beast &amp; x, &amp; y;</a:t>
            </a:r>
          </a:p>
          <a:p>
            <a:pPr lvl="4"/>
            <a:r>
              <a:rPr lang="en-US" dirty="0"/>
              <a:t>Beast </a:t>
            </a:r>
            <a:r>
              <a:rPr lang="en-US" dirty="0">
                <a:solidFill>
                  <a:srgbClr val="FF0000"/>
                </a:solidFill>
              </a:rPr>
              <a:t>&amp;</a:t>
            </a:r>
            <a:r>
              <a:rPr lang="en-US" dirty="0"/>
              <a:t> x 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dirty="0"/>
              <a:t> </a:t>
            </a:r>
            <a:r>
              <a:rPr lang="en-US" dirty="0" err="1"/>
              <a:t>some_beast</a:t>
            </a:r>
            <a:r>
              <a:rPr lang="en-US" dirty="0"/>
              <a:t>(100);</a:t>
            </a:r>
          </a:p>
          <a:p>
            <a:pPr lvl="2"/>
            <a:r>
              <a:rPr lang="en-US" dirty="0"/>
              <a:t>Initialization ensures that the reference points to something</a:t>
            </a:r>
          </a:p>
          <a:p>
            <a:pPr lvl="2"/>
            <a:r>
              <a:rPr lang="en-US" dirty="0"/>
              <a:t>The programmer can see that it is an initialization of a reference</a:t>
            </a:r>
          </a:p>
          <a:p>
            <a:pPr lvl="2"/>
            <a:r>
              <a:rPr lang="en-US" dirty="0"/>
              <a:t>References </a:t>
            </a:r>
            <a:r>
              <a:rPr lang="en-US" b="1" u="sng" dirty="0">
                <a:solidFill>
                  <a:srgbClr val="FF0000"/>
                </a:solidFill>
              </a:rPr>
              <a:t>cannot be redirected</a:t>
            </a:r>
            <a:endParaRPr lang="en-US" dirty="0"/>
          </a:p>
          <a:p>
            <a:pPr lvl="1"/>
            <a:r>
              <a:rPr lang="en-US" dirty="0"/>
              <a:t>References act as the objects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</a:t>
            </a:r>
            <a:r>
              <a:rPr lang="en-US" dirty="0" err="1">
                <a:solidFill>
                  <a:srgbClr val="FF0000"/>
                </a:solidFill>
              </a:rPr>
              <a:t>.</a:t>
            </a:r>
            <a:r>
              <a:rPr lang="en-US" dirty="0" err="1"/>
              <a:t>health</a:t>
            </a:r>
            <a:r>
              <a:rPr lang="en-US" dirty="0"/>
              <a:t>);	// 100</a:t>
            </a:r>
          </a:p>
          <a:p>
            <a:pPr lvl="1"/>
            <a:r>
              <a:rPr lang="en-US" dirty="0"/>
              <a:t>Assignment copies the object</a:t>
            </a:r>
          </a:p>
          <a:p>
            <a:pPr lvl="4"/>
            <a:r>
              <a:rPr lang="en-US" dirty="0"/>
              <a:t>Beast </a:t>
            </a:r>
            <a:r>
              <a:rPr lang="en-US" dirty="0">
                <a:solidFill>
                  <a:srgbClr val="FF0000"/>
                </a:solidFill>
              </a:rPr>
              <a:t>&amp;</a:t>
            </a:r>
            <a:r>
              <a:rPr lang="en-US" dirty="0"/>
              <a:t> y2 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dirty="0"/>
              <a:t> </a:t>
            </a:r>
            <a:r>
              <a:rPr lang="en-US" dirty="0" err="1"/>
              <a:t>some_beast</a:t>
            </a:r>
            <a:r>
              <a:rPr lang="en-US" dirty="0"/>
              <a:t>(200);</a:t>
            </a:r>
          </a:p>
          <a:p>
            <a:pPr lvl="4"/>
            <a:r>
              <a:rPr lang="en-US" dirty="0"/>
              <a:t>y2 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dirty="0"/>
              <a:t> x;         // </a:t>
            </a:r>
            <a:r>
              <a:rPr lang="en-US" dirty="0">
                <a:solidFill>
                  <a:srgbClr val="FF0000"/>
                </a:solidFill>
              </a:rPr>
              <a:t>copy of contents</a:t>
            </a:r>
          </a:p>
          <a:p>
            <a:pPr lvl="4"/>
            <a:r>
              <a:rPr lang="en-US" dirty="0"/>
              <a:t>print(y2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/>
              <a:t>health);	// </a:t>
            </a: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pPr lvl="1"/>
            <a:r>
              <a:rPr lang="en-US" dirty="0"/>
              <a:t>For references, </a:t>
            </a:r>
            <a:r>
              <a:rPr lang="en-US" b="1" u="sng" dirty="0">
                <a:solidFill>
                  <a:srgbClr val="FF0000"/>
                </a:solidFill>
              </a:rPr>
              <a:t>initialization is different from assignment</a:t>
            </a:r>
          </a:p>
          <a:p>
            <a:pPr lvl="4"/>
            <a:r>
              <a:rPr lang="en-US" dirty="0"/>
              <a:t>Beast </a:t>
            </a:r>
            <a:r>
              <a:rPr lang="en-US" dirty="0">
                <a:solidFill>
                  <a:srgbClr val="FF0000"/>
                </a:solidFill>
              </a:rPr>
              <a:t>&amp;</a:t>
            </a:r>
            <a:r>
              <a:rPr lang="en-US" dirty="0"/>
              <a:t> y 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dirty="0"/>
              <a:t> x;	// </a:t>
            </a:r>
            <a:r>
              <a:rPr lang="en-US" dirty="0">
                <a:solidFill>
                  <a:srgbClr val="FF0000"/>
                </a:solidFill>
              </a:rPr>
              <a:t>shared reference</a:t>
            </a:r>
          </a:p>
          <a:p>
            <a:pPr lvl="4"/>
            <a:r>
              <a:rPr lang="en-US" dirty="0" err="1"/>
              <a:t>y</a:t>
            </a:r>
            <a:r>
              <a:rPr lang="en-US" dirty="0" err="1">
                <a:solidFill>
                  <a:srgbClr val="FF0000"/>
                </a:solidFill>
              </a:rPr>
              <a:t>.</a:t>
            </a:r>
            <a:r>
              <a:rPr lang="en-US" dirty="0" err="1"/>
              <a:t>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</a:t>
            </a:r>
            <a:r>
              <a:rPr lang="en-US" dirty="0" err="1">
                <a:solidFill>
                  <a:srgbClr val="FF0000"/>
                </a:solidFill>
              </a:rPr>
              <a:t>.</a:t>
            </a:r>
            <a:r>
              <a:rPr lang="en-US" dirty="0" err="1"/>
              <a:t>health</a:t>
            </a:r>
            <a:r>
              <a:rPr lang="en-US" dirty="0"/>
              <a:t>);	// </a:t>
            </a:r>
            <a:r>
              <a:rPr lang="en-US" dirty="0">
                <a:solidFill>
                  <a:srgbClr val="FF0000"/>
                </a:solidFill>
              </a:rPr>
              <a:t>50</a:t>
            </a:r>
          </a:p>
          <a:p>
            <a:pPr lvl="1"/>
            <a:r>
              <a:rPr lang="en-US" dirty="0"/>
              <a:t>Who will kill the Beast?</a:t>
            </a:r>
          </a:p>
          <a:p>
            <a:pPr lvl="2"/>
            <a:r>
              <a:rPr lang="en-US" dirty="0"/>
              <a:t>The references cannot kill!</a:t>
            </a:r>
          </a:p>
          <a:p>
            <a:pPr lvl="4"/>
            <a:r>
              <a:rPr lang="en-US" strike="dblStrike" dirty="0"/>
              <a:t>// delete &amp;x;</a:t>
            </a:r>
          </a:p>
          <a:p>
            <a:pPr lvl="2"/>
            <a:r>
              <a:rPr lang="en-US" dirty="0"/>
              <a:t>Someone else must own the Beast</a:t>
            </a:r>
          </a:p>
          <a:p>
            <a:pPr lvl="2"/>
            <a:r>
              <a:rPr lang="en-US" dirty="0" err="1"/>
              <a:t>some_beast</a:t>
            </a:r>
            <a:r>
              <a:rPr lang="en-US" dirty="0"/>
              <a:t>() only makes it accessible by returning a reference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vs. reference types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26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vs. reference types in 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r>
              <a:rPr lang="en-US" dirty="0"/>
              <a:t>Variable may be an object with complex behavior</a:t>
            </a:r>
          </a:p>
          <a:p>
            <a:pPr lvl="1"/>
            <a:r>
              <a:rPr lang="en-US" dirty="0"/>
              <a:t>The object may contain a pointer to another object</a:t>
            </a:r>
          </a:p>
          <a:p>
            <a:pPr lvl="4"/>
            <a:r>
              <a:rPr lang="en-US" dirty="0" err="1"/>
              <a:t>BeastWrapper</a:t>
            </a:r>
            <a:r>
              <a:rPr lang="en-US" dirty="0"/>
              <a:t> x, y;</a:t>
            </a:r>
          </a:p>
          <a:p>
            <a:pPr lvl="4"/>
            <a:r>
              <a:rPr lang="en-US" dirty="0"/>
              <a:t>x = </a:t>
            </a:r>
            <a:r>
              <a:rPr lang="en-US" dirty="0" err="1"/>
              <a:t>create_beast</a:t>
            </a:r>
            <a:r>
              <a:rPr lang="en-US" dirty="0"/>
              <a:t>(100);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// 100</a:t>
            </a:r>
          </a:p>
          <a:p>
            <a:pPr lvl="1"/>
            <a:r>
              <a:rPr lang="en-US" dirty="0"/>
              <a:t>Assignment does what the author of the </a:t>
            </a:r>
            <a:r>
              <a:rPr lang="cs-CZ" dirty="0"/>
              <a:t>class</a:t>
            </a:r>
            <a:r>
              <a:rPr lang="en-US" dirty="0"/>
              <a:t> wanted</a:t>
            </a:r>
          </a:p>
          <a:p>
            <a:pPr lvl="2"/>
            <a:r>
              <a:rPr lang="en-US" dirty="0"/>
              <a:t>defined by </a:t>
            </a:r>
            <a:r>
              <a:rPr lang="en-US" dirty="0" err="1"/>
              <a:t>BeastWrapper</a:t>
            </a:r>
            <a:r>
              <a:rPr lang="en-US" dirty="0"/>
              <a:t>::operator=</a:t>
            </a:r>
          </a:p>
          <a:p>
            <a:pPr lvl="4"/>
            <a:r>
              <a:rPr lang="en-US" dirty="0"/>
              <a:t>y = x;					//</a:t>
            </a:r>
            <a:r>
              <a:rPr lang="cs-CZ" dirty="0"/>
              <a:t> ???</a:t>
            </a:r>
            <a:endParaRPr lang="en-US" dirty="0"/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???</a:t>
            </a:r>
          </a:p>
          <a:p>
            <a:pPr lvl="1"/>
            <a:r>
              <a:rPr lang="cs-CZ" dirty="0"/>
              <a:t>C/C++ programmer</a:t>
            </a:r>
            <a:r>
              <a:rPr lang="en-US" dirty="0"/>
              <a:t>s</a:t>
            </a:r>
            <a:r>
              <a:rPr lang="cs-CZ" dirty="0"/>
              <a:t> </a:t>
            </a:r>
            <a:r>
              <a:rPr lang="en-US" dirty="0"/>
              <a:t>expect consistent behavior:</a:t>
            </a:r>
          </a:p>
          <a:p>
            <a:pPr lvl="2"/>
            <a:r>
              <a:rPr lang="en-US" dirty="0"/>
              <a:t>if members are accessed using '.', assignment shall copy contents</a:t>
            </a:r>
          </a:p>
          <a:p>
            <a:pPr lvl="4"/>
            <a:r>
              <a:rPr lang="en-US" dirty="0"/>
              <a:t>y = x;					//</a:t>
            </a:r>
            <a:r>
              <a:rPr lang="cs-CZ" dirty="0"/>
              <a:t> </a:t>
            </a:r>
            <a:r>
              <a:rPr lang="en-US" dirty="0"/>
              <a:t>copy contents</a:t>
            </a:r>
          </a:p>
          <a:p>
            <a:pPr lvl="4"/>
            <a:r>
              <a:rPr lang="en-US" dirty="0" err="1"/>
              <a:t>y.damage_yourself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</a:t>
            </a:r>
            <a:r>
              <a:rPr lang="en-US" dirty="0" err="1"/>
              <a:t>x.health</a:t>
            </a:r>
            <a:r>
              <a:rPr lang="en-US" dirty="0"/>
              <a:t>);		// 100</a:t>
            </a:r>
          </a:p>
          <a:p>
            <a:pPr lvl="2"/>
            <a:r>
              <a:rPr lang="en-US" dirty="0"/>
              <a:t>if members are accessed using '-&gt;', assignment shall share object</a:t>
            </a:r>
            <a:endParaRPr lang="cs-CZ" dirty="0"/>
          </a:p>
          <a:p>
            <a:pPr lvl="4"/>
            <a:r>
              <a:rPr lang="en-US" dirty="0"/>
              <a:t>y = x;					//</a:t>
            </a:r>
            <a:r>
              <a:rPr lang="cs-CZ" dirty="0"/>
              <a:t> </a:t>
            </a:r>
            <a:r>
              <a:rPr lang="en-US" dirty="0"/>
              <a:t>copy link</a:t>
            </a:r>
          </a:p>
          <a:p>
            <a:pPr lvl="4"/>
            <a:r>
              <a:rPr lang="en-US" dirty="0"/>
              <a:t>y-&gt;</a:t>
            </a:r>
            <a:r>
              <a:rPr lang="en-US" dirty="0" err="1"/>
              <a:t>damage_yourself</a:t>
            </a:r>
            <a:r>
              <a:rPr lang="en-US" dirty="0"/>
              <a:t>(50);</a:t>
            </a:r>
          </a:p>
          <a:p>
            <a:pPr lvl="4"/>
            <a:r>
              <a:rPr lang="en-US" dirty="0"/>
              <a:t>print(x-&gt;health);		// 50</a:t>
            </a:r>
          </a:p>
          <a:p>
            <a:pPr lvl="1"/>
            <a:r>
              <a:rPr lang="en-US" dirty="0"/>
              <a:t>Who will kill the Beast?</a:t>
            </a:r>
          </a:p>
          <a:p>
            <a:pPr lvl="2"/>
            <a:r>
              <a:rPr lang="en-US" dirty="0"/>
              <a:t>The destructor </a:t>
            </a:r>
            <a:r>
              <a:rPr lang="en-US" dirty="0" err="1"/>
              <a:t>BeastWrapper</a:t>
            </a:r>
            <a:r>
              <a:rPr lang="en-US" dirty="0"/>
              <a:t>::~</a:t>
            </a:r>
            <a:r>
              <a:rPr lang="en-US" dirty="0" err="1"/>
              <a:t>BeastWrapper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284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2234</Words>
  <Application>Microsoft Office PowerPoint</Application>
  <PresentationFormat>On-screen Show (4:3)</PresentationFormat>
  <Paragraphs>352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Tahoma</vt:lpstr>
      <vt:lpstr>Office Theme</vt:lpstr>
      <vt:lpstr>Values vs. references</vt:lpstr>
      <vt:lpstr>Value vs. reference types</vt:lpstr>
      <vt:lpstr>Immutable types</vt:lpstr>
      <vt:lpstr>std::string in C++</vt:lpstr>
      <vt:lpstr>Value vs. reference types</vt:lpstr>
      <vt:lpstr>Value vs. pointer types in C++</vt:lpstr>
      <vt:lpstr>Reference vs. pointer types in C++</vt:lpstr>
      <vt:lpstr>Value vs. reference types in C++</vt:lpstr>
      <vt:lpstr>Value vs. reference types in C++</vt:lpstr>
      <vt:lpstr>Value vs. reference types in C++</vt:lpstr>
      <vt:lpstr>Value vs. reference types in C++</vt:lpstr>
      <vt:lpstr>Value vs. reference types in C++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53</cp:revision>
  <dcterms:created xsi:type="dcterms:W3CDTF">2020-09-28T08:40:12Z</dcterms:created>
  <dcterms:modified xsi:type="dcterms:W3CDTF">2023-10-19T10:45:25Z</dcterms:modified>
</cp:coreProperties>
</file>