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05" autoAdjust="0"/>
    <p:restoredTop sz="94660"/>
  </p:normalViewPr>
  <p:slideViewPr>
    <p:cSldViewPr>
      <p:cViewPr varScale="1">
        <p:scale>
          <a:sx n="135" d="100"/>
          <a:sy n="135" d="100"/>
        </p:scale>
        <p:origin x="40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104" d="100"/>
          <a:sy n="104" d="100"/>
        </p:scale>
        <p:origin x="3480" y="114"/>
      </p:cViewPr>
      <p:guideLst/>
    </p:cSldViewPr>
  </p:notes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34FAD-59B0-4BA4-8177-B4A69B88E669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9CB1A-010A-479B-B423-AC068FC0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50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D2FA3-9092-42B8-A084-0247DD50726A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E58E3-CAE7-4FE6-B193-1993E838C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5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0135CE4-1B37-434B-9192-1BD200E71D5E}" type="slidenum">
              <a:rPr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369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69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481356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8E1BF76-9247-40B2-B559-DB32352530A3}" type="slidenum">
              <a:rPr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86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86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214773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8E1BF76-9247-40B2-B559-DB32352530A3}" type="slidenum">
              <a:rPr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86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86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116541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8E1BF76-9247-40B2-B559-DB32352530A3}" type="slidenum">
              <a:rPr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86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86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504348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461DAFB-A05B-4D5C-B461-B384F5627C15}" type="slidenum">
              <a:rPr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89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89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144292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083A965-881C-41D8-910E-E4782850A15C}" type="slidenum">
              <a:rPr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90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90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9989885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083A965-881C-41D8-910E-E4782850A15C}" type="slidenum">
              <a:rPr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90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90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4452497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083A965-881C-41D8-910E-E4782850A15C}" type="slidenum">
              <a:rPr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90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90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581787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195" y="1122363"/>
            <a:ext cx="9149195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0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6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92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20.11.2023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- 2019/2020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6147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20.11.2023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- 2019/2020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396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defTabSz="360000"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4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195" y="1709739"/>
            <a:ext cx="9149195" cy="285273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5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1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4426232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50" y="818971"/>
            <a:ext cx="4426232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458967"/>
            <a:ext cx="4442900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818971"/>
            <a:ext cx="4442900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8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6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8966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458967"/>
            <a:ext cx="5184659" cy="5940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3539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457382"/>
            <a:ext cx="5184659" cy="594165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6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9000100" cy="594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-5195" y="6492875"/>
            <a:ext cx="977155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fld id="{AC26B916-54DC-4D54-824A-F020DB5C5E41}" type="datetimeFigureOut">
              <a:rPr lang="en-US" smtClean="0"/>
              <a:pPr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NPRG041 - Programming in C++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0B4D5C6-CE1F-4C1B-8A5B-54FC8F45EF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8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4" r:id="rId12"/>
    <p:sldLayoutId id="214748367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bg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3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0" indent="0" algn="l" defTabSz="3600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accent3"/>
          </a:solidFill>
          <a:latin typeface="Consolas" panose="020B0609020204030204" pitchFamily="49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Pointer/reference conventions</a:t>
            </a:r>
            <a:endParaRPr lang="cs-CZ" noProof="1"/>
          </a:p>
        </p:txBody>
      </p:sp>
    </p:spTree>
    <p:extLst>
      <p:ext uri="{BB962C8B-B14F-4D97-AF65-F5344CB8AC3E}">
        <p14:creationId xmlns:p14="http://schemas.microsoft.com/office/powerpoint/2010/main" val="3418958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STL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Containers</a:t>
            </a:r>
            <a:endParaRPr lang="cs-CZ" altLang="en-US"/>
          </a:p>
          <a:p>
            <a:pPr lvl="1"/>
            <a:r>
              <a:rPr lang="en-US" altLang="en-US"/>
              <a:t>Generic data structures</a:t>
            </a:r>
          </a:p>
          <a:p>
            <a:pPr lvl="2"/>
            <a:r>
              <a:rPr lang="en-US" altLang="en-US"/>
              <a:t>Based on arrays, linked lists, trees, or hash-tables</a:t>
            </a:r>
            <a:endParaRPr lang="cs-CZ" altLang="en-US"/>
          </a:p>
          <a:p>
            <a:pPr lvl="1"/>
            <a:r>
              <a:rPr lang="en-US" altLang="en-US"/>
              <a:t>Store objects of given type (template parameter)</a:t>
            </a:r>
          </a:p>
          <a:p>
            <a:pPr lvl="1"/>
            <a:endParaRPr lang="cs-CZ" altLang="en-US"/>
          </a:p>
          <a:p>
            <a:pPr lvl="1"/>
            <a:r>
              <a:rPr lang="en-US" altLang="en-US" noProof="1"/>
              <a:t>The container takes care of allocation/deallocation of the stored objects</a:t>
            </a:r>
            <a:endParaRPr lang="cs-CZ" altLang="en-US" noProof="1"/>
          </a:p>
          <a:p>
            <a:pPr lvl="2"/>
            <a:r>
              <a:rPr lang="en-US" altLang="en-US" noProof="1"/>
              <a:t>All objects must be of the same type (defined by the template parameter)</a:t>
            </a:r>
          </a:p>
          <a:p>
            <a:pPr lvl="3"/>
            <a:r>
              <a:rPr lang="en-US" altLang="en-US"/>
              <a:t>Containers can not directly store polymorphic objects with inheritance</a:t>
            </a:r>
            <a:endParaRPr lang="cs-CZ" altLang="en-US"/>
          </a:p>
          <a:p>
            <a:pPr lvl="2"/>
            <a:r>
              <a:rPr lang="en-US" altLang="en-US"/>
              <a:t>New objects are inserted by copying/moving/constructing in place</a:t>
            </a:r>
          </a:p>
          <a:p>
            <a:pPr lvl="3"/>
            <a:r>
              <a:rPr lang="en-US" altLang="en-US" noProof="1"/>
              <a:t>Containers can not hold objects created outside them</a:t>
            </a:r>
            <a:endParaRPr lang="cs-CZ" altLang="en-US" noProof="1"/>
          </a:p>
          <a:p>
            <a:pPr lvl="1"/>
            <a:endParaRPr lang="en-US" altLang="en-US" noProof="1"/>
          </a:p>
          <a:p>
            <a:pPr lvl="1"/>
            <a:r>
              <a:rPr lang="en-US" altLang="en-US" noProof="1"/>
              <a:t>Inserting/removing objects: Member functions of the container</a:t>
            </a:r>
            <a:endParaRPr lang="cs-CZ" altLang="en-US" noProof="1"/>
          </a:p>
          <a:p>
            <a:pPr lvl="1"/>
            <a:r>
              <a:rPr lang="en-US" altLang="en-US" noProof="1"/>
              <a:t>Reading/modifying objects: Iterators</a:t>
            </a:r>
            <a:endParaRPr lang="cs-CZ" altLang="en-US" noProof="1"/>
          </a:p>
          <a:p>
            <a:endParaRPr lang="cs-CZ" altLang="en-US" noProof="1"/>
          </a:p>
        </p:txBody>
      </p:sp>
    </p:spTree>
    <p:extLst>
      <p:ext uri="{BB962C8B-B14F-4D97-AF65-F5344CB8AC3E}">
        <p14:creationId xmlns:p14="http://schemas.microsoft.com/office/powerpoint/2010/main" val="2077104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STL</a:t>
            </a:r>
            <a:endParaRPr lang="cs-CZ" altLang="en-US" dirty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Sequential containers</a:t>
            </a:r>
            <a:endParaRPr lang="cs-CZ" altLang="en-US"/>
          </a:p>
          <a:p>
            <a:pPr lvl="1"/>
            <a:r>
              <a:rPr lang="en-US" altLang="en-US"/>
              <a:t>New objects are inserted in specified location</a:t>
            </a:r>
          </a:p>
          <a:p>
            <a:pPr lvl="1"/>
            <a:endParaRPr lang="en-US" altLang="en-US"/>
          </a:p>
          <a:p>
            <a:pPr lvl="1"/>
            <a:r>
              <a:rPr lang="en-US" altLang="en-US" noProof="1"/>
              <a:t>array&lt; T, N&gt; - fixed-size array (no insertion/removal)</a:t>
            </a:r>
          </a:p>
          <a:p>
            <a:pPr lvl="1"/>
            <a:r>
              <a:rPr lang="cs-CZ" altLang="en-US"/>
              <a:t>vector</a:t>
            </a:r>
            <a:r>
              <a:rPr lang="en-US" altLang="en-US"/>
              <a:t>&lt; T&gt;</a:t>
            </a:r>
            <a:r>
              <a:rPr lang="cs-CZ" altLang="en-US"/>
              <a:t> - </a:t>
            </a:r>
            <a:r>
              <a:rPr lang="en-US" altLang="en-US"/>
              <a:t>array, fast insertion/removal at the back end</a:t>
            </a:r>
          </a:p>
          <a:p>
            <a:pPr lvl="2"/>
            <a:r>
              <a:rPr lang="cs-CZ" altLang="en-US"/>
              <a:t>stack</a:t>
            </a:r>
            <a:r>
              <a:rPr lang="en-US" altLang="en-US"/>
              <a:t>&lt; T&gt;</a:t>
            </a:r>
            <a:r>
              <a:rPr lang="cs-CZ" altLang="en-US"/>
              <a:t> -</a:t>
            </a:r>
            <a:r>
              <a:rPr lang="en-US" altLang="en-US"/>
              <a:t> insertion/removal only at the top (back end)</a:t>
            </a:r>
            <a:endParaRPr lang="cs-CZ" altLang="en-US" noProof="1"/>
          </a:p>
          <a:p>
            <a:pPr lvl="2"/>
            <a:r>
              <a:rPr lang="cs-CZ" altLang="en-US" noProof="1"/>
              <a:t>priority_queue&lt; T&gt; - </a:t>
            </a:r>
            <a:r>
              <a:rPr lang="en-US" altLang="en-US" noProof="1"/>
              <a:t>priority queue (heap implemented in vector)</a:t>
            </a:r>
            <a:endParaRPr lang="cs-CZ" altLang="en-US"/>
          </a:p>
          <a:p>
            <a:pPr lvl="1"/>
            <a:r>
              <a:rPr lang="cs-CZ" altLang="en-US"/>
              <a:t>basic</a:t>
            </a:r>
            <a:r>
              <a:rPr lang="en-US" altLang="en-US"/>
              <a:t>_string&lt; T&gt; - </a:t>
            </a:r>
            <a:r>
              <a:rPr lang="cs-CZ" altLang="en-US"/>
              <a:t>like a vector, convertible to const char *</a:t>
            </a:r>
            <a:endParaRPr lang="en-US" altLang="en-US"/>
          </a:p>
          <a:p>
            <a:pPr lvl="2"/>
            <a:r>
              <a:rPr lang="en-US" altLang="en-US"/>
              <a:t>string = basic_string&lt; char&gt; </a:t>
            </a:r>
            <a:endParaRPr lang="en-US" altLang="en-US" noProof="1"/>
          </a:p>
          <a:p>
            <a:pPr lvl="2"/>
            <a:r>
              <a:rPr lang="cs-CZ" altLang="en-US"/>
              <a:t>u</a:t>
            </a:r>
            <a:r>
              <a:rPr lang="en-US" altLang="en-US"/>
              <a:t>32string = basic_string&lt; char32_t&gt;</a:t>
            </a:r>
            <a:endParaRPr lang="en-US" altLang="en-US" noProof="1"/>
          </a:p>
          <a:p>
            <a:pPr lvl="1"/>
            <a:r>
              <a:rPr lang="cs-CZ" altLang="en-US"/>
              <a:t>deque</a:t>
            </a:r>
            <a:r>
              <a:rPr lang="en-US" altLang="en-US"/>
              <a:t>&lt; T&gt;</a:t>
            </a:r>
            <a:r>
              <a:rPr lang="cs-CZ" altLang="en-US"/>
              <a:t> - </a:t>
            </a:r>
            <a:r>
              <a:rPr lang="en-US" altLang="en-US" noProof="1"/>
              <a:t>fast insertion/removal at both ends</a:t>
            </a:r>
            <a:endParaRPr lang="cs-CZ" altLang="en-US" noProof="1"/>
          </a:p>
          <a:p>
            <a:pPr lvl="2"/>
            <a:r>
              <a:rPr lang="cs-CZ" altLang="en-US"/>
              <a:t>queue</a:t>
            </a:r>
            <a:r>
              <a:rPr lang="en-US" altLang="en-US"/>
              <a:t>&lt; T&gt;</a:t>
            </a:r>
            <a:r>
              <a:rPr lang="cs-CZ" altLang="en-US"/>
              <a:t> - </a:t>
            </a:r>
            <a:r>
              <a:rPr lang="en-US" altLang="en-US" noProof="1"/>
              <a:t>FIFO (insert to back, remove from front)</a:t>
            </a:r>
            <a:endParaRPr lang="cs-CZ" altLang="en-US" noProof="1"/>
          </a:p>
          <a:p>
            <a:pPr lvl="1"/>
            <a:r>
              <a:rPr lang="en-US" altLang="en-US"/>
              <a:t>forward_</a:t>
            </a:r>
            <a:r>
              <a:rPr lang="cs-CZ" altLang="en-US"/>
              <a:t>list</a:t>
            </a:r>
            <a:r>
              <a:rPr lang="en-US" altLang="en-US"/>
              <a:t>&lt; T&gt;</a:t>
            </a:r>
            <a:r>
              <a:rPr lang="cs-CZ" altLang="en-US"/>
              <a:t> - </a:t>
            </a:r>
            <a:r>
              <a:rPr lang="en-US" altLang="en-US"/>
              <a:t>linked list</a:t>
            </a:r>
            <a:endParaRPr lang="en-US" altLang="en-US" noProof="1"/>
          </a:p>
          <a:p>
            <a:pPr lvl="1"/>
            <a:r>
              <a:rPr lang="cs-CZ" altLang="en-US"/>
              <a:t>list</a:t>
            </a:r>
            <a:r>
              <a:rPr lang="en-US" altLang="en-US"/>
              <a:t>&lt; T&gt;</a:t>
            </a:r>
            <a:r>
              <a:rPr lang="cs-CZ" altLang="en-US"/>
              <a:t> - </a:t>
            </a:r>
            <a:r>
              <a:rPr lang="en-US" altLang="en-US" noProof="1"/>
              <a:t>doubly-linked list</a:t>
            </a:r>
            <a:endParaRPr lang="cs-CZ" altLang="en-US" noProof="1"/>
          </a:p>
          <a:p>
            <a:endParaRPr lang="cs-CZ" altLang="en-US" noProof="1"/>
          </a:p>
        </p:txBody>
      </p:sp>
    </p:spTree>
    <p:extLst>
      <p:ext uri="{BB962C8B-B14F-4D97-AF65-F5344CB8AC3E}">
        <p14:creationId xmlns:p14="http://schemas.microsoft.com/office/powerpoint/2010/main" val="830282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STL</a:t>
            </a:r>
            <a:endParaRPr lang="cs-CZ" altLang="en-US" noProof="1"/>
          </a:p>
        </p:txBody>
      </p:sp>
      <p:sp>
        <p:nvSpPr>
          <p:cNvPr id="138243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r>
              <a:rPr lang="en-US" altLang="en-US" dirty="0"/>
              <a:t>Associative containers</a:t>
            </a:r>
          </a:p>
          <a:p>
            <a:pPr lvl="1"/>
            <a:r>
              <a:rPr lang="en-US" altLang="en-US" dirty="0"/>
              <a:t>New objects are inserted at a position defined by their properties</a:t>
            </a:r>
          </a:p>
          <a:p>
            <a:pPr lvl="2"/>
            <a:r>
              <a:rPr lang="en-US" altLang="en-US" dirty="0"/>
              <a:t>sets: type T must define ordering relation or hash function</a:t>
            </a:r>
          </a:p>
          <a:p>
            <a:pPr lvl="2"/>
            <a:r>
              <a:rPr lang="en-US" altLang="en-US" dirty="0"/>
              <a:t>maps: stored objects are of type pair&lt; const K, T&gt;</a:t>
            </a:r>
          </a:p>
          <a:p>
            <a:pPr lvl="3"/>
            <a:r>
              <a:rPr lang="en-US" altLang="en-US" dirty="0"/>
              <a:t>type K must define ordering or hash</a:t>
            </a:r>
          </a:p>
          <a:p>
            <a:pPr lvl="2"/>
            <a:r>
              <a:rPr lang="en-US" altLang="en-US" dirty="0"/>
              <a:t>multi-: multiple objects with the same (equivalent) key value may be inserted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noProof="1"/>
              <a:t>Ordered (implemented usually by red-black trees)</a:t>
            </a:r>
          </a:p>
          <a:p>
            <a:pPr lvl="2"/>
            <a:r>
              <a:rPr lang="cs-CZ" altLang="en-US" dirty="0"/>
              <a:t>set</a:t>
            </a:r>
            <a:r>
              <a:rPr lang="en-US" altLang="en-US" dirty="0"/>
              <a:t>&lt;T&gt;</a:t>
            </a:r>
            <a:endParaRPr lang="cs-CZ" altLang="en-US" dirty="0"/>
          </a:p>
          <a:p>
            <a:pPr lvl="2"/>
            <a:r>
              <a:rPr lang="cs-CZ" altLang="en-US" dirty="0"/>
              <a:t>multiset</a:t>
            </a:r>
            <a:r>
              <a:rPr lang="en-US" altLang="en-US" dirty="0"/>
              <a:t>&lt;T&gt;</a:t>
            </a:r>
            <a:r>
              <a:rPr lang="cs-CZ" altLang="en-US" dirty="0"/>
              <a:t> </a:t>
            </a:r>
            <a:endParaRPr lang="en-US" altLang="en-US" dirty="0"/>
          </a:p>
          <a:p>
            <a:pPr lvl="2"/>
            <a:r>
              <a:rPr lang="cs-CZ" altLang="en-US" dirty="0"/>
              <a:t>map</a:t>
            </a:r>
            <a:r>
              <a:rPr lang="en-US" altLang="en-US" dirty="0"/>
              <a:t>&lt;K,</a:t>
            </a:r>
            <a:r>
              <a:rPr lang="cs-CZ" altLang="en-US" dirty="0"/>
              <a:t>T</a:t>
            </a:r>
            <a:r>
              <a:rPr lang="en-US" altLang="en-US" dirty="0"/>
              <a:t>&gt;</a:t>
            </a:r>
            <a:endParaRPr lang="cs-CZ" altLang="en-US" dirty="0"/>
          </a:p>
          <a:p>
            <a:pPr lvl="2"/>
            <a:r>
              <a:rPr lang="cs-CZ" altLang="en-US" dirty="0"/>
              <a:t>multimap</a:t>
            </a:r>
            <a:r>
              <a:rPr lang="en-US" altLang="en-US" dirty="0"/>
              <a:t>&lt;</a:t>
            </a:r>
            <a:r>
              <a:rPr lang="en-US" altLang="en-US" dirty="0" err="1"/>
              <a:t>K,T</a:t>
            </a:r>
            <a:r>
              <a:rPr lang="en-US" altLang="en-US" dirty="0"/>
              <a:t>&gt;</a:t>
            </a:r>
            <a:endParaRPr lang="cs-CZ" altLang="en-US" dirty="0"/>
          </a:p>
          <a:p>
            <a:pPr lvl="1"/>
            <a:r>
              <a:rPr lang="en-US" altLang="en-US" noProof="1"/>
              <a:t>Hashed</a:t>
            </a:r>
          </a:p>
          <a:p>
            <a:pPr lvl="2"/>
            <a:r>
              <a:rPr lang="en-US" altLang="en-US" dirty="0"/>
              <a:t>unordered_</a:t>
            </a:r>
            <a:r>
              <a:rPr lang="cs-CZ" altLang="en-US" dirty="0"/>
              <a:t>set</a:t>
            </a:r>
            <a:r>
              <a:rPr lang="en-US" altLang="en-US" dirty="0"/>
              <a:t>&lt;T&gt;</a:t>
            </a:r>
            <a:endParaRPr lang="cs-CZ" altLang="en-US" dirty="0"/>
          </a:p>
          <a:p>
            <a:pPr lvl="2"/>
            <a:r>
              <a:rPr lang="en-US" altLang="en-US" dirty="0"/>
              <a:t>unordered_</a:t>
            </a:r>
            <a:r>
              <a:rPr lang="cs-CZ" altLang="en-US" dirty="0"/>
              <a:t>multiset</a:t>
            </a:r>
            <a:r>
              <a:rPr lang="en-US" altLang="en-US" dirty="0"/>
              <a:t>&lt;T&gt;</a:t>
            </a:r>
            <a:endParaRPr lang="cs-CZ" altLang="en-US" noProof="1"/>
          </a:p>
          <a:p>
            <a:pPr lvl="2"/>
            <a:r>
              <a:rPr lang="en-US" altLang="en-US" dirty="0"/>
              <a:t>unordered_</a:t>
            </a:r>
            <a:r>
              <a:rPr lang="cs-CZ" altLang="en-US" dirty="0"/>
              <a:t>map</a:t>
            </a:r>
            <a:r>
              <a:rPr lang="en-US" altLang="en-US" dirty="0"/>
              <a:t>&lt;K,</a:t>
            </a:r>
            <a:r>
              <a:rPr lang="cs-CZ" altLang="en-US" dirty="0"/>
              <a:t>T</a:t>
            </a:r>
            <a:r>
              <a:rPr lang="en-US" altLang="en-US" dirty="0"/>
              <a:t>&gt;</a:t>
            </a:r>
            <a:endParaRPr lang="cs-CZ" altLang="en-US" dirty="0"/>
          </a:p>
          <a:p>
            <a:pPr lvl="2"/>
            <a:r>
              <a:rPr lang="en-US" altLang="en-US" dirty="0"/>
              <a:t>unordered_</a:t>
            </a:r>
            <a:r>
              <a:rPr lang="cs-CZ" altLang="en-US" dirty="0"/>
              <a:t>multimap</a:t>
            </a:r>
            <a:r>
              <a:rPr lang="en-US" altLang="en-US" dirty="0"/>
              <a:t>&lt;</a:t>
            </a:r>
            <a:r>
              <a:rPr lang="en-US" altLang="en-US" dirty="0" err="1"/>
              <a:t>K,T</a:t>
            </a:r>
            <a:r>
              <a:rPr lang="en-US" altLang="en-US" dirty="0"/>
              <a:t>&gt;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4030719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STL - </a:t>
            </a:r>
            <a:r>
              <a:rPr lang="en-US" altLang="en-US"/>
              <a:t>Ordered Containers</a:t>
            </a:r>
            <a:endParaRPr lang="cs-CZ" altLang="en-US" noProof="1"/>
          </a:p>
        </p:txBody>
      </p:sp>
      <p:sp>
        <p:nvSpPr>
          <p:cNvPr id="14029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en-US" altLang="en-US" dirty="0"/>
              <a:t>Ordered containers require ordering relation on the key type</a:t>
            </a:r>
            <a:endParaRPr lang="cs-CZ" altLang="en-US" dirty="0"/>
          </a:p>
          <a:p>
            <a:pPr lvl="2"/>
            <a:r>
              <a:rPr lang="en-US" altLang="en-US" dirty="0"/>
              <a:t>Only</a:t>
            </a:r>
            <a:r>
              <a:rPr lang="cs-CZ" altLang="en-US" dirty="0"/>
              <a:t> </a:t>
            </a:r>
            <a:r>
              <a:rPr lang="en-US" altLang="en-US" dirty="0"/>
              <a:t>&lt; is used (no need to define &gt;, &lt;=, &gt;=, ==, !=)</a:t>
            </a:r>
            <a:endParaRPr lang="cs-CZ" altLang="en-US" dirty="0"/>
          </a:p>
          <a:p>
            <a:pPr lvl="2"/>
            <a:r>
              <a:rPr lang="en-US" altLang="en-US" dirty="0"/>
              <a:t>In simplest cases, the type has a built-in ordering</a:t>
            </a:r>
            <a:endParaRPr lang="cs-CZ" altLang="en-US" dirty="0"/>
          </a:p>
          <a:p>
            <a:pPr lvl="4"/>
            <a:r>
              <a:rPr lang="cs-CZ" altLang="en-US" dirty="0"/>
              <a:t>std::map</a:t>
            </a:r>
            <a:r>
              <a:rPr lang="en-US" altLang="en-US" dirty="0"/>
              <a:t>&lt; </a:t>
            </a:r>
            <a:r>
              <a:rPr lang="en-US" altLang="en-US" dirty="0" err="1"/>
              <a:t>std</a:t>
            </a:r>
            <a:r>
              <a:rPr lang="en-US" altLang="en-US" dirty="0"/>
              <a:t>::string, </a:t>
            </a:r>
            <a:r>
              <a:rPr lang="en-US" altLang="en-US" dirty="0" err="1"/>
              <a:t>my_value</a:t>
            </a:r>
            <a:r>
              <a:rPr lang="en-US" altLang="en-US" dirty="0"/>
              <a:t>&gt; </a:t>
            </a:r>
            <a:r>
              <a:rPr lang="en-US" altLang="en-US" dirty="0" err="1"/>
              <a:t>my_map</a:t>
            </a:r>
            <a:r>
              <a:rPr lang="en-US" altLang="en-US" dirty="0"/>
              <a:t>;</a:t>
            </a:r>
          </a:p>
          <a:p>
            <a:endParaRPr lang="en-US" altLang="en-US" dirty="0"/>
          </a:p>
          <a:p>
            <a:pPr lvl="2"/>
            <a:r>
              <a:rPr lang="en-US" altLang="en-US" dirty="0"/>
              <a:t>If not built-in, ordering may be defined using a global function</a:t>
            </a:r>
            <a:endParaRPr lang="cs-CZ" altLang="en-US" dirty="0"/>
          </a:p>
          <a:p>
            <a:pPr lvl="4"/>
            <a:r>
              <a:rPr lang="cs-CZ" altLang="en-US" dirty="0"/>
              <a:t>bool operator</a:t>
            </a:r>
            <a:r>
              <a:rPr lang="en-US" altLang="en-US" dirty="0"/>
              <a:t>&lt;( </a:t>
            </a:r>
            <a:r>
              <a:rPr lang="en-US" altLang="en-US" dirty="0" err="1"/>
              <a:t>const</a:t>
            </a:r>
            <a:r>
              <a:rPr lang="en-US" altLang="en-US" dirty="0"/>
              <a:t> </a:t>
            </a:r>
            <a:r>
              <a:rPr lang="en-US" altLang="en-US" dirty="0" err="1"/>
              <a:t>my_key</a:t>
            </a:r>
            <a:r>
              <a:rPr lang="en-US" altLang="en-US" dirty="0"/>
              <a:t> &amp; a, </a:t>
            </a:r>
            <a:r>
              <a:rPr lang="en-US" altLang="en-US" dirty="0" err="1"/>
              <a:t>const</a:t>
            </a:r>
            <a:r>
              <a:rPr lang="en-US" altLang="en-US" dirty="0"/>
              <a:t> </a:t>
            </a:r>
            <a:r>
              <a:rPr lang="en-US" altLang="en-US" dirty="0" err="1"/>
              <a:t>my_key</a:t>
            </a:r>
            <a:r>
              <a:rPr lang="en-US" altLang="en-US" dirty="0"/>
              <a:t> &amp; b) { return /*...*/; }</a:t>
            </a:r>
            <a:endParaRPr lang="cs-CZ" altLang="en-US" dirty="0"/>
          </a:p>
          <a:p>
            <a:pPr lvl="4"/>
            <a:r>
              <a:rPr lang="cs-CZ" altLang="en-US" dirty="0"/>
              <a:t>std::map</a:t>
            </a:r>
            <a:r>
              <a:rPr lang="en-US" altLang="en-US" dirty="0"/>
              <a:t>&lt; </a:t>
            </a:r>
            <a:r>
              <a:rPr lang="en-US" altLang="en-US" dirty="0" err="1"/>
              <a:t>my_key</a:t>
            </a:r>
            <a:r>
              <a:rPr lang="en-US" altLang="en-US" dirty="0"/>
              <a:t>, </a:t>
            </a:r>
            <a:r>
              <a:rPr lang="en-US" altLang="en-US" dirty="0" err="1"/>
              <a:t>my_value</a:t>
            </a:r>
            <a:r>
              <a:rPr lang="en-US" altLang="en-US" dirty="0"/>
              <a:t>&gt; </a:t>
            </a:r>
            <a:r>
              <a:rPr lang="en-US" altLang="en-US" dirty="0" err="1"/>
              <a:t>my_map</a:t>
            </a:r>
            <a:r>
              <a:rPr lang="en-US" altLang="en-US" dirty="0"/>
              <a:t>;</a:t>
            </a:r>
          </a:p>
          <a:p>
            <a:pPr lvl="3"/>
            <a:endParaRPr lang="cs-CZ" altLang="en-US" dirty="0"/>
          </a:p>
          <a:p>
            <a:pPr lvl="2"/>
            <a:r>
              <a:rPr lang="en-US" altLang="en-US" dirty="0"/>
              <a:t>If global definition is not appropriate, ordering may be defined using a </a:t>
            </a:r>
            <a:r>
              <a:rPr lang="en-US" altLang="en-US" b="1" dirty="0" err="1"/>
              <a:t>functor</a:t>
            </a:r>
            <a:endParaRPr lang="cs-CZ" altLang="en-US" b="1" dirty="0"/>
          </a:p>
          <a:p>
            <a:pPr lvl="4"/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my_functor</a:t>
            </a:r>
            <a:r>
              <a:rPr lang="en-US" altLang="en-US" dirty="0"/>
              <a:t> {</a:t>
            </a:r>
          </a:p>
          <a:p>
            <a:pPr lvl="4"/>
            <a:r>
              <a:rPr lang="en-US" altLang="en-US" dirty="0"/>
              <a:t>  bool operator()( const </a:t>
            </a:r>
            <a:r>
              <a:rPr lang="en-US" altLang="en-US" dirty="0" err="1"/>
              <a:t>my_key</a:t>
            </a:r>
            <a:r>
              <a:rPr lang="en-US" altLang="en-US" dirty="0"/>
              <a:t> &amp; a, const </a:t>
            </a:r>
            <a:r>
              <a:rPr lang="en-US" altLang="en-US" dirty="0" err="1"/>
              <a:t>my_key</a:t>
            </a:r>
            <a:r>
              <a:rPr lang="en-US" altLang="en-US" dirty="0"/>
              <a:t> &amp; b) const</a:t>
            </a:r>
          </a:p>
          <a:p>
            <a:pPr lvl="4"/>
            <a:r>
              <a:rPr lang="en-US" altLang="en-US" dirty="0"/>
              <a:t>  { return /*</a:t>
            </a:r>
            <a:r>
              <a:rPr lang="cs-CZ" altLang="en-US" dirty="0"/>
              <a:t>...</a:t>
            </a:r>
            <a:r>
              <a:rPr lang="en-US" altLang="en-US" dirty="0"/>
              <a:t>*/; }</a:t>
            </a:r>
          </a:p>
          <a:p>
            <a:pPr lvl="4"/>
            <a:r>
              <a:rPr lang="en-US" altLang="en-US" dirty="0"/>
              <a:t>};</a:t>
            </a:r>
          </a:p>
          <a:p>
            <a:pPr lvl="4"/>
            <a:r>
              <a:rPr lang="cs-CZ" altLang="en-US" dirty="0"/>
              <a:t>std::map</a:t>
            </a:r>
            <a:r>
              <a:rPr lang="en-US" altLang="en-US" dirty="0"/>
              <a:t>&lt; </a:t>
            </a:r>
            <a:r>
              <a:rPr lang="en-US" altLang="en-US" dirty="0" err="1"/>
              <a:t>my_key</a:t>
            </a:r>
            <a:r>
              <a:rPr lang="en-US" altLang="en-US" dirty="0"/>
              <a:t>, </a:t>
            </a:r>
            <a:r>
              <a:rPr lang="en-US" altLang="en-US" dirty="0" err="1"/>
              <a:t>my_value</a:t>
            </a:r>
            <a:r>
              <a:rPr lang="cs-CZ" altLang="en-US" dirty="0"/>
              <a:t>, </a:t>
            </a:r>
            <a:r>
              <a:rPr lang="en-US" altLang="en-US" dirty="0" err="1"/>
              <a:t>my_functor</a:t>
            </a:r>
            <a:r>
              <a:rPr lang="en-US" altLang="en-US" dirty="0"/>
              <a:t>&gt; </a:t>
            </a:r>
            <a:r>
              <a:rPr lang="en-US" altLang="en-US" dirty="0" err="1"/>
              <a:t>my_map</a:t>
            </a:r>
            <a:r>
              <a:rPr lang="en-US" altLang="en-US" dirty="0"/>
              <a:t>;</a:t>
            </a:r>
          </a:p>
          <a:p>
            <a:endParaRPr lang="cs-CZ" altLang="en-US" dirty="0"/>
          </a:p>
          <a:p>
            <a:pPr lvl="2"/>
            <a:r>
              <a:rPr lang="en-US" altLang="en-US" dirty="0"/>
              <a:t>If the ordering has run-time parameters, the </a:t>
            </a:r>
            <a:r>
              <a:rPr lang="en-US" altLang="en-US" dirty="0" err="1"/>
              <a:t>functor</a:t>
            </a:r>
            <a:r>
              <a:rPr lang="en-US" altLang="en-US" dirty="0"/>
              <a:t> will carry them</a:t>
            </a:r>
            <a:endParaRPr lang="cs-CZ" altLang="en-US" dirty="0"/>
          </a:p>
          <a:p>
            <a:pPr lvl="4"/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my_functor</a:t>
            </a:r>
            <a:r>
              <a:rPr lang="en-US" altLang="en-US" dirty="0"/>
              <a:t> { </a:t>
            </a:r>
            <a:r>
              <a:rPr lang="en-US" altLang="en-US" dirty="0" err="1"/>
              <a:t>my_functor</a:t>
            </a:r>
            <a:r>
              <a:rPr lang="en-US" altLang="en-US" dirty="0"/>
              <a:t>( bool a); /*</a:t>
            </a:r>
            <a:r>
              <a:rPr lang="cs-CZ" altLang="en-US" dirty="0"/>
              <a:t>...</a:t>
            </a:r>
            <a:r>
              <a:rPr lang="en-US" altLang="en-US" dirty="0"/>
              <a:t>*/</a:t>
            </a:r>
            <a:r>
              <a:rPr lang="cs-CZ" altLang="en-US" dirty="0"/>
              <a:t> </a:t>
            </a:r>
            <a:r>
              <a:rPr lang="en-US" altLang="en-US" dirty="0"/>
              <a:t>bool ascending; };</a:t>
            </a:r>
          </a:p>
          <a:p>
            <a:pPr lvl="4"/>
            <a:r>
              <a:rPr lang="cs-CZ" altLang="en-US" dirty="0"/>
              <a:t>std::map</a:t>
            </a:r>
            <a:r>
              <a:rPr lang="en-US" altLang="en-US" dirty="0"/>
              <a:t>&lt; </a:t>
            </a:r>
            <a:r>
              <a:rPr lang="en-US" altLang="en-US" dirty="0" err="1"/>
              <a:t>my_key</a:t>
            </a:r>
            <a:r>
              <a:rPr lang="en-US" altLang="en-US" dirty="0"/>
              <a:t>, </a:t>
            </a:r>
            <a:r>
              <a:rPr lang="en-US" altLang="en-US" dirty="0" err="1"/>
              <a:t>my_value</a:t>
            </a:r>
            <a:r>
              <a:rPr lang="cs-CZ" altLang="en-US" dirty="0"/>
              <a:t>, </a:t>
            </a:r>
            <a:r>
              <a:rPr lang="en-US" altLang="en-US" dirty="0" err="1"/>
              <a:t>my_functor</a:t>
            </a:r>
            <a:r>
              <a:rPr lang="en-US" altLang="en-US" dirty="0"/>
              <a:t>&gt; </a:t>
            </a:r>
            <a:r>
              <a:rPr lang="en-US" altLang="en-US" dirty="0" err="1"/>
              <a:t>my_map</a:t>
            </a:r>
            <a:r>
              <a:rPr lang="en-US" altLang="en-US" dirty="0"/>
              <a:t>( </a:t>
            </a:r>
            <a:r>
              <a:rPr lang="en-US" altLang="en-US" dirty="0" err="1"/>
              <a:t>my_functor</a:t>
            </a:r>
            <a:r>
              <a:rPr lang="en-US" altLang="en-US" dirty="0"/>
              <a:t>( true));</a:t>
            </a:r>
          </a:p>
        </p:txBody>
      </p:sp>
    </p:spTree>
    <p:extLst>
      <p:ext uri="{BB962C8B-B14F-4D97-AF65-F5344CB8AC3E}">
        <p14:creationId xmlns:p14="http://schemas.microsoft.com/office/powerpoint/2010/main" val="1801569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STL - </a:t>
            </a:r>
            <a:r>
              <a:rPr lang="en-US" altLang="en-US"/>
              <a:t>Unordered containers</a:t>
            </a:r>
            <a:endParaRPr lang="cs-CZ" altLang="en-US" noProof="1"/>
          </a:p>
        </p:txBody>
      </p:sp>
      <p:sp>
        <p:nvSpPr>
          <p:cNvPr id="14233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en-US" altLang="en-US" dirty="0"/>
              <a:t>Hashed containers require two functors: </a:t>
            </a:r>
            <a:r>
              <a:rPr lang="cs-CZ" altLang="en-US" dirty="0"/>
              <a:t>hash</a:t>
            </a:r>
            <a:r>
              <a:rPr lang="en-US" altLang="en-US" dirty="0"/>
              <a:t> function</a:t>
            </a:r>
            <a:r>
              <a:rPr lang="cs-CZ" altLang="en-US" dirty="0"/>
              <a:t> a</a:t>
            </a:r>
            <a:r>
              <a:rPr lang="en-US" altLang="en-US" dirty="0" err="1"/>
              <a:t>nd</a:t>
            </a:r>
            <a:r>
              <a:rPr lang="cs-CZ" altLang="en-US" dirty="0"/>
              <a:t> </a:t>
            </a:r>
            <a:r>
              <a:rPr lang="en-US" altLang="en-US" dirty="0"/>
              <a:t>equality comparison</a:t>
            </a:r>
            <a:endParaRPr lang="cs-CZ" altLang="en-US" dirty="0"/>
          </a:p>
          <a:p>
            <a:pPr lvl="4"/>
            <a:r>
              <a:rPr lang="en-US" altLang="en-US" dirty="0"/>
              <a:t>struct my_</a:t>
            </a:r>
            <a:r>
              <a:rPr lang="cs-CZ" altLang="en-US" dirty="0"/>
              <a:t>hash</a:t>
            </a:r>
            <a:r>
              <a:rPr lang="en-US" altLang="en-US" dirty="0"/>
              <a:t> {</a:t>
            </a:r>
          </a:p>
          <a:p>
            <a:pPr lvl="4"/>
            <a:r>
              <a:rPr lang="en-US" altLang="en-US" dirty="0"/>
              <a:t>  </a:t>
            </a:r>
            <a:r>
              <a:rPr lang="cs-CZ" altLang="en-US" dirty="0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size_t</a:t>
            </a:r>
            <a:r>
              <a:rPr lang="en-US" altLang="en-US" dirty="0"/>
              <a:t> operator()( const </a:t>
            </a:r>
            <a:r>
              <a:rPr lang="en-US" altLang="en-US" dirty="0" err="1"/>
              <a:t>my_key</a:t>
            </a:r>
            <a:r>
              <a:rPr lang="en-US" altLang="en-US" dirty="0"/>
              <a:t> &amp; a) const { /*...*/ }</a:t>
            </a:r>
          </a:p>
          <a:p>
            <a:pPr lvl="4"/>
            <a:r>
              <a:rPr lang="en-US" altLang="en-US" dirty="0"/>
              <a:t>};</a:t>
            </a:r>
          </a:p>
          <a:p>
            <a:pPr lvl="4"/>
            <a:r>
              <a:rPr lang="en-US" altLang="en-US" dirty="0"/>
              <a:t>struct </a:t>
            </a:r>
            <a:r>
              <a:rPr lang="en-US" altLang="en-US" dirty="0" err="1"/>
              <a:t>my_equal</a:t>
            </a:r>
            <a:r>
              <a:rPr lang="en-US" altLang="en-US" dirty="0"/>
              <a:t> {</a:t>
            </a:r>
            <a:r>
              <a:rPr lang="cs-CZ" altLang="en-US" dirty="0"/>
              <a:t> public:</a:t>
            </a:r>
          </a:p>
          <a:p>
            <a:pPr lvl="4"/>
            <a:r>
              <a:rPr lang="en-US" altLang="en-US" dirty="0"/>
              <a:t>  bool operator()( const </a:t>
            </a:r>
            <a:r>
              <a:rPr lang="en-US" altLang="en-US" dirty="0" err="1"/>
              <a:t>my_key</a:t>
            </a:r>
            <a:r>
              <a:rPr lang="en-US" altLang="en-US" dirty="0"/>
              <a:t> &amp; a, const </a:t>
            </a:r>
            <a:r>
              <a:rPr lang="en-US" altLang="en-US" dirty="0" err="1"/>
              <a:t>my_key</a:t>
            </a:r>
            <a:r>
              <a:rPr lang="en-US" altLang="en-US" dirty="0"/>
              <a:t> &amp; b) const { /*return a == b;*/ }</a:t>
            </a:r>
          </a:p>
          <a:p>
            <a:pPr lvl="4"/>
            <a:r>
              <a:rPr lang="en-US" altLang="en-US" dirty="0"/>
              <a:t>};</a:t>
            </a:r>
          </a:p>
          <a:p>
            <a:pPr lvl="4"/>
            <a:r>
              <a:rPr lang="en-US" altLang="en-US" dirty="0"/>
              <a:t>std::</a:t>
            </a:r>
            <a:r>
              <a:rPr lang="en-US" altLang="en-US" dirty="0" err="1"/>
              <a:t>unordered_map</a:t>
            </a:r>
            <a:r>
              <a:rPr lang="en-US" altLang="en-US" dirty="0"/>
              <a:t>&lt; </a:t>
            </a:r>
            <a:r>
              <a:rPr lang="en-US" altLang="en-US" dirty="0" err="1"/>
              <a:t>my_key</a:t>
            </a:r>
            <a:r>
              <a:rPr lang="en-US" altLang="en-US" dirty="0"/>
              <a:t>, </a:t>
            </a:r>
            <a:r>
              <a:rPr lang="en-US" altLang="en-US" dirty="0" err="1"/>
              <a:t>my_value</a:t>
            </a:r>
            <a:r>
              <a:rPr lang="en-US" altLang="en-US" dirty="0"/>
              <a:t>, </a:t>
            </a:r>
            <a:r>
              <a:rPr lang="en-US" altLang="en-US" dirty="0" err="1"/>
              <a:t>my_hash</a:t>
            </a:r>
            <a:r>
              <a:rPr lang="en-US" altLang="en-US" dirty="0"/>
              <a:t>, </a:t>
            </a:r>
            <a:r>
              <a:rPr lang="en-US" altLang="en-US" dirty="0" err="1"/>
              <a:t>my_equal</a:t>
            </a:r>
            <a:r>
              <a:rPr lang="en-US" altLang="en-US" dirty="0"/>
              <a:t>&gt; </a:t>
            </a:r>
            <a:r>
              <a:rPr lang="en-US" altLang="en-US" dirty="0" err="1"/>
              <a:t>my_map</a:t>
            </a:r>
            <a:r>
              <a:rPr lang="en-US" altLang="en-US" dirty="0"/>
              <a:t>;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If not explicitly defined by container template parameters, hashed containers try to use generic functors defined in the library</a:t>
            </a:r>
          </a:p>
          <a:p>
            <a:pPr lvl="3"/>
            <a:r>
              <a:rPr lang="en-US" altLang="en-US" dirty="0"/>
              <a:t>std::hash&lt; K&gt;</a:t>
            </a:r>
          </a:p>
          <a:p>
            <a:pPr lvl="3"/>
            <a:r>
              <a:rPr lang="en-US" altLang="en-US" dirty="0"/>
              <a:t>std::</a:t>
            </a:r>
            <a:r>
              <a:rPr lang="en-US" altLang="en-US" dirty="0" err="1"/>
              <a:t>equal_to</a:t>
            </a:r>
            <a:r>
              <a:rPr lang="en-US" altLang="en-US" dirty="0"/>
              <a:t>&lt; K&gt;</a:t>
            </a:r>
          </a:p>
          <a:p>
            <a:pPr lvl="2"/>
            <a:r>
              <a:rPr lang="en-US" altLang="en-US" dirty="0"/>
              <a:t>Defined for numeric types, strings, and some other library types</a:t>
            </a:r>
          </a:p>
          <a:p>
            <a:pPr lvl="4"/>
            <a:r>
              <a:rPr lang="en-US" altLang="en-US" dirty="0"/>
              <a:t>std::</a:t>
            </a:r>
            <a:r>
              <a:rPr lang="en-US" altLang="en-US" dirty="0" err="1"/>
              <a:t>unordered_map</a:t>
            </a:r>
            <a:r>
              <a:rPr lang="en-US" altLang="en-US" dirty="0"/>
              <a:t>&lt; std::string, </a:t>
            </a:r>
            <a:r>
              <a:rPr lang="en-US" altLang="en-US" dirty="0" err="1"/>
              <a:t>my_value</a:t>
            </a:r>
            <a:r>
              <a:rPr lang="en-US" altLang="en-US" dirty="0"/>
              <a:t>&gt; </a:t>
            </a:r>
            <a:r>
              <a:rPr lang="en-US" altLang="en-US" dirty="0" err="1"/>
              <a:t>my_map</a:t>
            </a:r>
            <a:r>
              <a:rPr lang="en-US" alt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153237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STL – </a:t>
            </a:r>
            <a:r>
              <a:rPr lang="cs-CZ" altLang="en-US"/>
              <a:t>Iterators</a:t>
            </a:r>
            <a:endParaRPr lang="cs-CZ" altLang="en-US" noProof="1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cs-CZ" altLang="en-US" dirty="0"/>
              <a:t>Each container defines two </a:t>
            </a:r>
            <a:r>
              <a:rPr lang="en-US" altLang="en-US" dirty="0"/>
              <a:t>member </a:t>
            </a:r>
            <a:r>
              <a:rPr lang="cs-CZ" altLang="en-US" dirty="0"/>
              <a:t>types</a:t>
            </a:r>
            <a:r>
              <a:rPr lang="en-US" altLang="en-US" dirty="0"/>
              <a:t>: iterator and </a:t>
            </a:r>
            <a:r>
              <a:rPr lang="en-US" altLang="en-US" dirty="0" err="1"/>
              <a:t>const_iterator</a:t>
            </a:r>
            <a:endParaRPr lang="en-US" altLang="en-US" dirty="0"/>
          </a:p>
          <a:p>
            <a:pPr lvl="4"/>
            <a:r>
              <a:rPr lang="en-US" altLang="en-US" dirty="0"/>
              <a:t>using </a:t>
            </a:r>
            <a:r>
              <a:rPr lang="en-US" altLang="en-US" dirty="0" err="1"/>
              <a:t>my_container</a:t>
            </a:r>
            <a:r>
              <a:rPr lang="en-US" altLang="en-US" dirty="0"/>
              <a:t> = </a:t>
            </a:r>
            <a:r>
              <a:rPr lang="en-US" altLang="en-US" dirty="0" err="1"/>
              <a:t>std</a:t>
            </a:r>
            <a:r>
              <a:rPr lang="en-US" altLang="en-US" dirty="0"/>
              <a:t>::map&lt; </a:t>
            </a:r>
            <a:r>
              <a:rPr lang="en-US" altLang="en-US" dirty="0" err="1"/>
              <a:t>my_key</a:t>
            </a:r>
            <a:r>
              <a:rPr lang="en-US" altLang="en-US" dirty="0"/>
              <a:t>, </a:t>
            </a:r>
            <a:r>
              <a:rPr lang="en-US" altLang="en-US" dirty="0" err="1"/>
              <a:t>my_value</a:t>
            </a:r>
            <a:r>
              <a:rPr lang="en-US" altLang="en-US" dirty="0"/>
              <a:t>&gt;;</a:t>
            </a:r>
          </a:p>
          <a:p>
            <a:pPr lvl="4"/>
            <a:r>
              <a:rPr lang="en-US" altLang="en-US" dirty="0"/>
              <a:t>using </a:t>
            </a:r>
            <a:r>
              <a:rPr lang="en-US" altLang="en-US" dirty="0" err="1"/>
              <a:t>my_iterator</a:t>
            </a:r>
            <a:r>
              <a:rPr lang="en-US" altLang="en-US" dirty="0"/>
              <a:t> = </a:t>
            </a:r>
            <a:r>
              <a:rPr lang="en-US" altLang="en-US" dirty="0" err="1"/>
              <a:t>my_container</a:t>
            </a:r>
            <a:r>
              <a:rPr lang="en-US" altLang="en-US" dirty="0"/>
              <a:t>::iterator;</a:t>
            </a:r>
          </a:p>
          <a:p>
            <a:pPr lvl="4"/>
            <a:r>
              <a:rPr lang="en-US" altLang="en-US" dirty="0"/>
              <a:t>using </a:t>
            </a:r>
            <a:r>
              <a:rPr lang="en-US" altLang="en-US" dirty="0" err="1"/>
              <a:t>my_const_iterator</a:t>
            </a:r>
            <a:r>
              <a:rPr lang="en-US" altLang="en-US" dirty="0"/>
              <a:t> = </a:t>
            </a:r>
            <a:r>
              <a:rPr lang="en-US" altLang="en-US" dirty="0" err="1"/>
              <a:t>my_container</a:t>
            </a:r>
            <a:r>
              <a:rPr lang="en-US" altLang="en-US" dirty="0"/>
              <a:t>::</a:t>
            </a:r>
            <a:r>
              <a:rPr lang="en-US" altLang="en-US" dirty="0" err="1"/>
              <a:t>const_iterator</a:t>
            </a:r>
            <a:r>
              <a:rPr lang="en-US" altLang="en-US" dirty="0"/>
              <a:t>;</a:t>
            </a:r>
            <a:endParaRPr lang="cs-CZ" altLang="en-US" dirty="0"/>
          </a:p>
          <a:p>
            <a:pPr lvl="2"/>
            <a:endParaRPr lang="en-US" altLang="en-US" dirty="0"/>
          </a:p>
          <a:p>
            <a:pPr lvl="1"/>
            <a:r>
              <a:rPr lang="en-US" altLang="en-US" dirty="0"/>
              <a:t>Iterators act like pointers to objects inside the container</a:t>
            </a:r>
          </a:p>
          <a:p>
            <a:pPr lvl="2"/>
            <a:r>
              <a:rPr lang="en-US" altLang="en-US" dirty="0"/>
              <a:t>objects are accessed using operators *, -&gt;</a:t>
            </a:r>
          </a:p>
          <a:p>
            <a:pPr lvl="2"/>
            <a:r>
              <a:rPr lang="en-US" altLang="en-US" dirty="0" err="1"/>
              <a:t>const_iterator</a:t>
            </a:r>
            <a:r>
              <a:rPr lang="en-US" altLang="en-US" dirty="0"/>
              <a:t> does not allow modification of the objects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An iterator may point </a:t>
            </a:r>
          </a:p>
          <a:p>
            <a:pPr lvl="2"/>
            <a:r>
              <a:rPr lang="en-US" altLang="en-US" dirty="0"/>
              <a:t>to an object inside the container</a:t>
            </a:r>
          </a:p>
          <a:p>
            <a:pPr lvl="2"/>
            <a:r>
              <a:rPr lang="en-US" altLang="en-US" dirty="0"/>
              <a:t>to an imaginary position behind the last object: end()</a:t>
            </a:r>
          </a:p>
          <a:p>
            <a:pPr lvl="2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29680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STL – </a:t>
            </a:r>
            <a:r>
              <a:rPr lang="cs-CZ" altLang="en-US"/>
              <a:t>Iterators</a:t>
            </a:r>
            <a:endParaRPr lang="cs-CZ" altLang="en-US" noProof="1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>
            <a:normAutofit fontScale="85000" lnSpcReduction="20000"/>
          </a:bodyPr>
          <a:lstStyle/>
          <a:p>
            <a:pPr lvl="4"/>
            <a:r>
              <a:rPr lang="en-US" altLang="en-US" dirty="0"/>
              <a:t>void example( </a:t>
            </a:r>
            <a:r>
              <a:rPr lang="en-US" altLang="en-US" dirty="0" err="1"/>
              <a:t>my_container</a:t>
            </a:r>
            <a:r>
              <a:rPr lang="en-US" altLang="en-US" dirty="0"/>
              <a:t> &amp; c1, </a:t>
            </a:r>
            <a:r>
              <a:rPr lang="en-US" altLang="en-US" dirty="0" err="1"/>
              <a:t>const</a:t>
            </a:r>
            <a:r>
              <a:rPr lang="en-US" altLang="en-US" dirty="0"/>
              <a:t> </a:t>
            </a:r>
            <a:r>
              <a:rPr lang="en-US" altLang="en-US" dirty="0" err="1"/>
              <a:t>my_container</a:t>
            </a:r>
            <a:r>
              <a:rPr lang="en-US" altLang="en-US" dirty="0"/>
              <a:t> &amp; c2)</a:t>
            </a:r>
          </a:p>
          <a:p>
            <a:pPr lvl="4"/>
            <a:r>
              <a:rPr lang="en-US" altLang="en-US" dirty="0"/>
              <a:t>{</a:t>
            </a:r>
          </a:p>
          <a:p>
            <a:pPr lvl="1"/>
            <a:r>
              <a:rPr lang="en-US" altLang="en-US" dirty="0"/>
              <a:t>Every container defines functions to access both ends of the container</a:t>
            </a:r>
          </a:p>
          <a:p>
            <a:pPr lvl="2"/>
            <a:r>
              <a:rPr lang="en-US" altLang="en-US" dirty="0"/>
              <a:t>begin(), </a:t>
            </a:r>
            <a:r>
              <a:rPr lang="en-US" altLang="en-US" dirty="0" err="1"/>
              <a:t>cbegin</a:t>
            </a:r>
            <a:r>
              <a:rPr lang="en-US" altLang="en-US" dirty="0"/>
              <a:t>() - the first object (same as end() if the container is empty)</a:t>
            </a:r>
          </a:p>
          <a:p>
            <a:pPr lvl="2"/>
            <a:r>
              <a:rPr lang="en-US" altLang="en-US" dirty="0"/>
              <a:t>end(), </a:t>
            </a:r>
            <a:r>
              <a:rPr lang="en-US" altLang="en-US" dirty="0" err="1"/>
              <a:t>cend</a:t>
            </a:r>
            <a:r>
              <a:rPr lang="en-US" altLang="en-US" dirty="0"/>
              <a:t>() - the imaginary position behind the last object</a:t>
            </a:r>
            <a:endParaRPr lang="cs-CZ" altLang="en-US" dirty="0"/>
          </a:p>
          <a:p>
            <a:pPr lvl="4"/>
            <a:r>
              <a:rPr lang="en-US" altLang="en-US" dirty="0"/>
              <a:t>  auto i1 = </a:t>
            </a:r>
            <a:r>
              <a:rPr lang="en-US" altLang="en-US" dirty="0">
                <a:solidFill>
                  <a:schemeClr val="accent1"/>
                </a:solidFill>
              </a:rPr>
              <a:t>begin</a:t>
            </a:r>
            <a:r>
              <a:rPr lang="en-US" altLang="en-US" dirty="0"/>
              <a:t>( c1);		// also c1.</a:t>
            </a:r>
            <a:r>
              <a:rPr lang="en-US" altLang="en-US" dirty="0">
                <a:solidFill>
                  <a:schemeClr val="accent1"/>
                </a:solidFill>
              </a:rPr>
              <a:t>begin</a:t>
            </a:r>
            <a:r>
              <a:rPr lang="en-US" altLang="en-US" dirty="0"/>
              <a:t>()</a:t>
            </a:r>
          </a:p>
          <a:p>
            <a:pPr lvl="2"/>
            <a:r>
              <a:rPr lang="en-US" altLang="en-US" dirty="0"/>
              <a:t>c*() always returns </a:t>
            </a:r>
            <a:r>
              <a:rPr lang="en-US" altLang="en-US" dirty="0" err="1"/>
              <a:t>const_iterator</a:t>
            </a:r>
            <a:endParaRPr lang="cs-CZ" altLang="en-US" dirty="0"/>
          </a:p>
          <a:p>
            <a:pPr lvl="4"/>
            <a:r>
              <a:rPr lang="en-US" altLang="en-US" dirty="0"/>
              <a:t>  auto i2 = </a:t>
            </a:r>
            <a:r>
              <a:rPr lang="en-US" altLang="en-US" dirty="0" err="1">
                <a:solidFill>
                  <a:schemeClr val="accent1"/>
                </a:solidFill>
              </a:rPr>
              <a:t>cbegin</a:t>
            </a:r>
            <a:r>
              <a:rPr lang="en-US" altLang="en-US" dirty="0"/>
              <a:t>( c1);		// also c1.</a:t>
            </a:r>
            <a:r>
              <a:rPr lang="en-US" altLang="en-US" dirty="0">
                <a:solidFill>
                  <a:schemeClr val="accent1"/>
                </a:solidFill>
              </a:rPr>
              <a:t>cbegin</a:t>
            </a:r>
            <a:r>
              <a:rPr lang="en-US" altLang="en-US" dirty="0"/>
              <a:t>()</a:t>
            </a:r>
          </a:p>
          <a:p>
            <a:pPr lvl="4"/>
            <a:r>
              <a:rPr lang="en-US" altLang="en-US" dirty="0"/>
              <a:t>  auto i3 = </a:t>
            </a:r>
            <a:r>
              <a:rPr lang="en-US" altLang="en-US" dirty="0" err="1">
                <a:solidFill>
                  <a:schemeClr val="accent1"/>
                </a:solidFill>
              </a:rPr>
              <a:t>cbegin</a:t>
            </a:r>
            <a:r>
              <a:rPr lang="en-US" altLang="en-US" dirty="0"/>
              <a:t>( c2);		// also c2.</a:t>
            </a:r>
            <a:r>
              <a:rPr lang="en-US" altLang="en-US" dirty="0">
                <a:solidFill>
                  <a:schemeClr val="accent1"/>
                </a:solidFill>
              </a:rPr>
              <a:t>cbegin</a:t>
            </a:r>
            <a:r>
              <a:rPr lang="en-US" altLang="en-US" dirty="0"/>
              <a:t>(), </a:t>
            </a:r>
            <a:r>
              <a:rPr lang="en-US" altLang="en-US" dirty="0">
                <a:solidFill>
                  <a:schemeClr val="accent1"/>
                </a:solidFill>
              </a:rPr>
              <a:t>begin</a:t>
            </a:r>
            <a:r>
              <a:rPr lang="en-US" altLang="en-US" dirty="0"/>
              <a:t>( c2), c2.</a:t>
            </a:r>
            <a:r>
              <a:rPr lang="en-US" altLang="en-US" dirty="0">
                <a:solidFill>
                  <a:schemeClr val="accent1"/>
                </a:solidFill>
              </a:rPr>
              <a:t>begin</a:t>
            </a:r>
            <a:r>
              <a:rPr lang="en-US" altLang="en-US" dirty="0"/>
              <a:t>()</a:t>
            </a:r>
          </a:p>
          <a:p>
            <a:pPr lvl="1"/>
            <a:r>
              <a:rPr lang="en-US" altLang="en-US" dirty="0"/>
              <a:t>Associative containers allow searching</a:t>
            </a:r>
          </a:p>
          <a:p>
            <a:pPr lvl="2"/>
            <a:r>
              <a:rPr lang="en-US" altLang="en-US" dirty="0"/>
              <a:t>find( k) - first object equal (i.e. not less and not greater) to k, end() if not found</a:t>
            </a:r>
          </a:p>
          <a:p>
            <a:pPr lvl="2"/>
            <a:r>
              <a:rPr lang="en-US" altLang="en-US" dirty="0" err="1"/>
              <a:t>lower_bound</a:t>
            </a:r>
            <a:r>
              <a:rPr lang="en-US" altLang="en-US" dirty="0"/>
              <a:t>( k) - first object not less than k, end() if no such object</a:t>
            </a:r>
          </a:p>
          <a:p>
            <a:pPr lvl="2"/>
            <a:r>
              <a:rPr lang="en-US" altLang="en-US" dirty="0" err="1"/>
              <a:t>upper_bound</a:t>
            </a:r>
            <a:r>
              <a:rPr lang="en-US" altLang="en-US" dirty="0"/>
              <a:t>( k) - first object greater than k, end() if no such object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my_key</a:t>
            </a:r>
            <a:r>
              <a:rPr lang="en-US" altLang="en-US" dirty="0"/>
              <a:t> k = /*...*/;</a:t>
            </a:r>
          </a:p>
          <a:p>
            <a:pPr lvl="4"/>
            <a:r>
              <a:rPr lang="en-US" altLang="en-US" dirty="0"/>
              <a:t>  auto i4 = c1.</a:t>
            </a:r>
            <a:r>
              <a:rPr lang="en-US" altLang="en-US" dirty="0">
                <a:solidFill>
                  <a:schemeClr val="accent1"/>
                </a:solidFill>
              </a:rPr>
              <a:t>find</a:t>
            </a:r>
            <a:r>
              <a:rPr lang="en-US" altLang="en-US" dirty="0"/>
              <a:t>( k);		// </a:t>
            </a:r>
            <a:r>
              <a:rPr lang="en-US" altLang="en-US" dirty="0" err="1"/>
              <a:t>my_container</a:t>
            </a:r>
            <a:r>
              <a:rPr lang="en-US" altLang="en-US" dirty="0"/>
              <a:t>::iterator</a:t>
            </a:r>
          </a:p>
          <a:p>
            <a:pPr lvl="4"/>
            <a:r>
              <a:rPr lang="en-US" altLang="en-US" dirty="0"/>
              <a:t>  auto i5 = c2.</a:t>
            </a:r>
            <a:r>
              <a:rPr lang="en-US" altLang="en-US" dirty="0">
                <a:solidFill>
                  <a:schemeClr val="accent1"/>
                </a:solidFill>
              </a:rPr>
              <a:t>find</a:t>
            </a:r>
            <a:r>
              <a:rPr lang="en-US" altLang="en-US" dirty="0"/>
              <a:t>( k);		// </a:t>
            </a:r>
            <a:r>
              <a:rPr lang="en-US" altLang="en-US" dirty="0" err="1"/>
              <a:t>my_container</a:t>
            </a:r>
            <a:r>
              <a:rPr lang="en-US" altLang="en-US" dirty="0"/>
              <a:t>::</a:t>
            </a:r>
            <a:r>
              <a:rPr lang="en-US" altLang="en-US" dirty="0" err="1"/>
              <a:t>const_iterator</a:t>
            </a:r>
            <a:endParaRPr lang="cs-CZ" altLang="en-US" dirty="0"/>
          </a:p>
          <a:p>
            <a:pPr lvl="1"/>
            <a:r>
              <a:rPr lang="en-US" altLang="en-US" dirty="0"/>
              <a:t>Iterators may be shifted to neighbors in the container</a:t>
            </a:r>
          </a:p>
          <a:p>
            <a:pPr lvl="2"/>
            <a:r>
              <a:rPr lang="en-US" altLang="en-US" dirty="0"/>
              <a:t>all container iterators allow shifting to the right and equality comparison</a:t>
            </a:r>
          </a:p>
          <a:p>
            <a:pPr lvl="4"/>
            <a:r>
              <a:rPr lang="en-US" altLang="en-US" dirty="0"/>
              <a:t>  for ( auto i6 = c1.begin(); i6 </a:t>
            </a:r>
            <a:r>
              <a:rPr lang="en-US" altLang="en-US" dirty="0">
                <a:solidFill>
                  <a:schemeClr val="accent1"/>
                </a:solidFill>
              </a:rPr>
              <a:t>!=</a:t>
            </a:r>
            <a:r>
              <a:rPr lang="en-US" altLang="en-US" dirty="0"/>
              <a:t> c1.end(); </a:t>
            </a:r>
            <a:r>
              <a:rPr lang="en-US" altLang="en-US" dirty="0">
                <a:solidFill>
                  <a:schemeClr val="accent1"/>
                </a:solidFill>
              </a:rPr>
              <a:t>++</a:t>
            </a:r>
            <a:r>
              <a:rPr lang="en-US" altLang="en-US" dirty="0"/>
              <a:t> i6 ) { /*...*/ }</a:t>
            </a:r>
          </a:p>
          <a:p>
            <a:pPr lvl="2"/>
            <a:r>
              <a:rPr lang="en-US" altLang="en-US" b="1" dirty="0"/>
              <a:t>bidirectional</a:t>
            </a:r>
            <a:r>
              <a:rPr lang="en-US" altLang="en-US" dirty="0"/>
              <a:t> iterators (all except </a:t>
            </a:r>
            <a:r>
              <a:rPr lang="en-US" altLang="en-US" dirty="0" err="1"/>
              <a:t>forward_list</a:t>
            </a:r>
            <a:r>
              <a:rPr lang="en-US" altLang="en-US" dirty="0"/>
              <a:t> and unordered_*) allow shifting to the left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>
                <a:solidFill>
                  <a:schemeClr val="accent1"/>
                </a:solidFill>
              </a:rPr>
              <a:t>--</a:t>
            </a:r>
            <a:r>
              <a:rPr lang="en-US" altLang="en-US" dirty="0"/>
              <a:t> i1;</a:t>
            </a:r>
          </a:p>
          <a:p>
            <a:pPr lvl="2"/>
            <a:r>
              <a:rPr lang="en-US" altLang="en-US" b="1" dirty="0"/>
              <a:t>random access </a:t>
            </a:r>
            <a:r>
              <a:rPr lang="en-US" altLang="en-US" dirty="0"/>
              <a:t>iterators (vector, string, </a:t>
            </a:r>
            <a:r>
              <a:rPr lang="en-US" altLang="en-US" dirty="0" err="1"/>
              <a:t>deque</a:t>
            </a:r>
            <a:r>
              <a:rPr lang="en-US" altLang="en-US" dirty="0"/>
              <a:t>) allow addition/subtraction of integers, difference and comparison</a:t>
            </a:r>
          </a:p>
          <a:p>
            <a:pPr lvl="4"/>
            <a:r>
              <a:rPr lang="en-US" altLang="en-US" dirty="0"/>
              <a:t>  auto delta = i4 </a:t>
            </a:r>
            <a:r>
              <a:rPr lang="en-US" altLang="en-US" dirty="0">
                <a:solidFill>
                  <a:schemeClr val="accent1"/>
                </a:solidFill>
              </a:rPr>
              <a:t>-</a:t>
            </a:r>
            <a:r>
              <a:rPr lang="en-US" altLang="en-US" dirty="0"/>
              <a:t> c1.begin();	// number of objects to the left of i4;</a:t>
            </a:r>
          </a:p>
          <a:p>
            <a:pPr lvl="4"/>
            <a:r>
              <a:rPr lang="en-US" altLang="en-US" dirty="0"/>
              <a:t>									// </a:t>
            </a:r>
            <a:r>
              <a:rPr lang="en-US" altLang="en-US" dirty="0" err="1"/>
              <a:t>my_container</a:t>
            </a:r>
            <a:r>
              <a:rPr lang="en-US" altLang="en-US" dirty="0"/>
              <a:t>::</a:t>
            </a:r>
            <a:r>
              <a:rPr lang="en-US" altLang="en-US" dirty="0" err="1"/>
              <a:t>difference_type</a:t>
            </a:r>
            <a:r>
              <a:rPr lang="en-US" altLang="en-US" dirty="0"/>
              <a:t> ===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ptrdiff_t</a:t>
            </a:r>
            <a:endParaRPr lang="en-US" altLang="en-US" dirty="0"/>
          </a:p>
          <a:p>
            <a:pPr lvl="4"/>
            <a:r>
              <a:rPr lang="en-US" altLang="en-US" dirty="0"/>
              <a:t>  auto i7 = c1.end() </a:t>
            </a:r>
            <a:r>
              <a:rPr lang="en-US" altLang="en-US" dirty="0">
                <a:solidFill>
                  <a:schemeClr val="accent1"/>
                </a:solidFill>
              </a:rPr>
              <a:t>-</a:t>
            </a:r>
            <a:r>
              <a:rPr lang="en-US" altLang="en-US" dirty="0"/>
              <a:t> delta;		// locate the same distance from the opposite end;</a:t>
            </a:r>
          </a:p>
          <a:p>
            <a:pPr lvl="4"/>
            <a:r>
              <a:rPr lang="en-US" altLang="en-US" dirty="0"/>
              <a:t>									// </a:t>
            </a:r>
            <a:r>
              <a:rPr lang="en-US" altLang="en-US" dirty="0" err="1"/>
              <a:t>my_container</a:t>
            </a:r>
            <a:r>
              <a:rPr lang="en-US" altLang="en-US" dirty="0"/>
              <a:t>::iterator</a:t>
            </a:r>
          </a:p>
          <a:p>
            <a:pPr lvl="4"/>
            <a:r>
              <a:rPr lang="en-US" altLang="en-US" dirty="0"/>
              <a:t>  if ( i4 </a:t>
            </a:r>
            <a:r>
              <a:rPr lang="en-US" altLang="en-US" dirty="0">
                <a:solidFill>
                  <a:schemeClr val="accent1"/>
                </a:solidFill>
              </a:rPr>
              <a:t>&lt;</a:t>
            </a:r>
            <a:r>
              <a:rPr lang="en-US" altLang="en-US" dirty="0"/>
              <a:t> i7 )		</a:t>
            </a:r>
          </a:p>
          <a:p>
            <a:pPr lvl="4"/>
            <a:r>
              <a:rPr lang="en-US" altLang="en-US" dirty="0"/>
              <a:t>    auto v = i4</a:t>
            </a:r>
            <a:r>
              <a:rPr lang="en-US" altLang="en-US" dirty="0">
                <a:solidFill>
                  <a:schemeClr val="accent1"/>
                </a:solidFill>
              </a:rPr>
              <a:t>[</a:t>
            </a:r>
            <a:r>
              <a:rPr lang="en-US" altLang="en-US" dirty="0"/>
              <a:t> delta</a:t>
            </a:r>
            <a:r>
              <a:rPr lang="en-US" altLang="en-US" dirty="0">
                <a:solidFill>
                  <a:schemeClr val="accent1"/>
                </a:solidFill>
              </a:rPr>
              <a:t>]</a:t>
            </a:r>
            <a:r>
              <a:rPr lang="en-US" altLang="en-US" dirty="0"/>
              <a:t>.second;	// same as (</a:t>
            </a:r>
            <a:r>
              <a:rPr lang="en-US" altLang="en-US" dirty="0">
                <a:solidFill>
                  <a:schemeClr val="accent1"/>
                </a:solidFill>
              </a:rPr>
              <a:t>*</a:t>
            </a:r>
            <a:r>
              <a:rPr lang="en-US" altLang="en-US" dirty="0"/>
              <a:t>(i4 </a:t>
            </a:r>
            <a:r>
              <a:rPr lang="en-US" altLang="en-US" dirty="0">
                <a:solidFill>
                  <a:schemeClr val="accent1"/>
                </a:solidFill>
              </a:rPr>
              <a:t>+</a:t>
            </a:r>
            <a:r>
              <a:rPr lang="en-US" altLang="en-US" dirty="0"/>
              <a:t> delta)).second, (i4 </a:t>
            </a:r>
            <a:r>
              <a:rPr lang="en-US" altLang="en-US" dirty="0">
                <a:solidFill>
                  <a:schemeClr val="accent1"/>
                </a:solidFill>
              </a:rPr>
              <a:t>+</a:t>
            </a:r>
            <a:r>
              <a:rPr lang="en-US" altLang="en-US" dirty="0"/>
              <a:t> delta)</a:t>
            </a:r>
            <a:r>
              <a:rPr lang="en-US" altLang="en-US" dirty="0">
                <a:solidFill>
                  <a:schemeClr val="accent1"/>
                </a:solidFill>
              </a:rPr>
              <a:t>-&gt;</a:t>
            </a:r>
            <a:r>
              <a:rPr lang="en-US" altLang="en-US" dirty="0"/>
              <a:t>second</a:t>
            </a:r>
          </a:p>
          <a:p>
            <a:pPr lvl="4"/>
            <a:r>
              <a:rPr lang="en-US" alt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79636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STL – </a:t>
            </a:r>
            <a:r>
              <a:rPr lang="cs-CZ" altLang="en-US"/>
              <a:t>Iterators</a:t>
            </a:r>
            <a:endParaRPr lang="cs-CZ" altLang="en-US" noProof="1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en-US" altLang="en-US" dirty="0"/>
              <a:t>Caution:</a:t>
            </a:r>
          </a:p>
          <a:p>
            <a:pPr lvl="2"/>
            <a:r>
              <a:rPr lang="en-US" altLang="en-US" dirty="0"/>
              <a:t>Shifting an iterator before begin() or after end() is </a:t>
            </a:r>
            <a:r>
              <a:rPr lang="en-US" altLang="en-US" b="1" dirty="0"/>
              <a:t>illegal</a:t>
            </a:r>
          </a:p>
          <a:p>
            <a:pPr lvl="4"/>
            <a:r>
              <a:rPr lang="en-US" altLang="en-US" dirty="0"/>
              <a:t>for (auto it=c1.end()-1; it&gt;=c1.begin(); --it) // ERROR: underruns begin()</a:t>
            </a:r>
          </a:p>
          <a:p>
            <a:pPr lvl="4"/>
            <a:r>
              <a:rPr lang="en-US" altLang="en-US" dirty="0"/>
              <a:t>for (auto it=c1.</a:t>
            </a:r>
            <a:r>
              <a:rPr lang="en-US" altLang="en-US" dirty="0">
                <a:solidFill>
                  <a:schemeClr val="accent1"/>
                </a:solidFill>
              </a:rPr>
              <a:t>rbegin</a:t>
            </a:r>
            <a:r>
              <a:rPr lang="en-US" altLang="en-US" dirty="0"/>
              <a:t>(); it</a:t>
            </a:r>
            <a:r>
              <a:rPr lang="en-US" altLang="en-US" dirty="0">
                <a:solidFill>
                  <a:schemeClr val="accent1"/>
                </a:solidFill>
              </a:rPr>
              <a:t>!=</a:t>
            </a:r>
            <a:r>
              <a:rPr lang="en-US" altLang="en-US" dirty="0"/>
              <a:t>c1.</a:t>
            </a:r>
            <a:r>
              <a:rPr lang="en-US" altLang="en-US" dirty="0">
                <a:solidFill>
                  <a:schemeClr val="accent1"/>
                </a:solidFill>
              </a:rPr>
              <a:t>rend</a:t>
            </a:r>
            <a:r>
              <a:rPr lang="en-US" altLang="en-US" dirty="0"/>
              <a:t>(); </a:t>
            </a:r>
            <a:r>
              <a:rPr lang="en-US" altLang="en-US" dirty="0">
                <a:solidFill>
                  <a:schemeClr val="accent1"/>
                </a:solidFill>
              </a:rPr>
              <a:t>++</a:t>
            </a:r>
            <a:r>
              <a:rPr lang="en-US" altLang="en-US" dirty="0"/>
              <a:t>it) // CORRECT: </a:t>
            </a:r>
            <a:r>
              <a:rPr lang="en-US" altLang="en-US" dirty="0">
                <a:solidFill>
                  <a:schemeClr val="accent1"/>
                </a:solidFill>
              </a:rPr>
              <a:t>reverse </a:t>
            </a:r>
            <a:r>
              <a:rPr lang="en-US" altLang="en-US" dirty="0"/>
              <a:t>iterator</a:t>
            </a:r>
          </a:p>
          <a:p>
            <a:pPr lvl="2"/>
            <a:r>
              <a:rPr lang="en-US" altLang="en-US" dirty="0"/>
              <a:t>Comparing iterators associated to different (instances of) containers is </a:t>
            </a:r>
            <a:r>
              <a:rPr lang="en-US" altLang="en-US" b="1" dirty="0"/>
              <a:t>illegal</a:t>
            </a:r>
          </a:p>
          <a:p>
            <a:pPr lvl="4"/>
            <a:r>
              <a:rPr lang="en-US" altLang="en-US" dirty="0"/>
              <a:t>if ( c1.begin() &lt; c2.begin() )	// ILLEGAL</a:t>
            </a:r>
          </a:p>
          <a:p>
            <a:pPr lvl="2"/>
            <a:r>
              <a:rPr lang="en-US" altLang="en-US" dirty="0"/>
              <a:t>Insertion/removal of objects in vector/</a:t>
            </a:r>
            <a:r>
              <a:rPr lang="en-US" altLang="en-US" dirty="0" err="1"/>
              <a:t>basic_string</a:t>
            </a:r>
            <a:r>
              <a:rPr lang="en-US" altLang="en-US" dirty="0"/>
              <a:t>/</a:t>
            </a:r>
            <a:r>
              <a:rPr lang="en-US" altLang="en-US" dirty="0" err="1"/>
              <a:t>deque</a:t>
            </a:r>
            <a:r>
              <a:rPr lang="en-US" altLang="en-US" dirty="0"/>
              <a:t> </a:t>
            </a:r>
            <a:r>
              <a:rPr lang="en-US" altLang="en-US" b="1" dirty="0"/>
              <a:t>invalidate</a:t>
            </a:r>
            <a:r>
              <a:rPr lang="en-US" altLang="en-US" dirty="0"/>
              <a:t> all associated iterators (except for some cases explicitly mentioned in the documentation)</a:t>
            </a:r>
          </a:p>
          <a:p>
            <a:pPr lvl="3"/>
            <a:r>
              <a:rPr lang="en-US" altLang="en-US" dirty="0"/>
              <a:t>The only valid iterator is the one returned from insert/erase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::vector&lt; </a:t>
            </a:r>
            <a:r>
              <a:rPr lang="en-US" altLang="en-US" dirty="0" err="1"/>
              <a:t>std</a:t>
            </a:r>
            <a:r>
              <a:rPr lang="en-US" altLang="en-US" dirty="0"/>
              <a:t>::string&gt; c( 10, "A");</a:t>
            </a:r>
          </a:p>
          <a:p>
            <a:pPr lvl="4"/>
            <a:r>
              <a:rPr lang="en-US" altLang="en-US" dirty="0"/>
              <a:t>auto it = </a:t>
            </a:r>
            <a:r>
              <a:rPr lang="en-US" altLang="en-US" dirty="0" err="1"/>
              <a:t>c.begin</a:t>
            </a:r>
            <a:r>
              <a:rPr lang="en-US" altLang="en-US" dirty="0"/>
              <a:t>() + 5;	// the sixth A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cout</a:t>
            </a:r>
            <a:r>
              <a:rPr lang="en-US" altLang="en-US" dirty="0"/>
              <a:t> &lt;&lt; * it;</a:t>
            </a:r>
          </a:p>
          <a:p>
            <a:pPr lvl="4"/>
            <a:r>
              <a:rPr lang="en-US" altLang="en-US" dirty="0"/>
              <a:t>auto it2 = </a:t>
            </a:r>
            <a:r>
              <a:rPr lang="en-US" altLang="en-US" dirty="0" err="1"/>
              <a:t>c.</a:t>
            </a:r>
            <a:r>
              <a:rPr lang="en-US" altLang="en-US" dirty="0" err="1">
                <a:solidFill>
                  <a:schemeClr val="accent1"/>
                </a:solidFill>
              </a:rPr>
              <a:t>insert</a:t>
            </a:r>
            <a:r>
              <a:rPr lang="en-US" altLang="en-US" dirty="0"/>
              <a:t>(</a:t>
            </a:r>
            <a:r>
              <a:rPr lang="en-US" altLang="en-US" dirty="0" err="1"/>
              <a:t>c.begin</a:t>
            </a:r>
            <a:r>
              <a:rPr lang="en-US" altLang="en-US" dirty="0"/>
              <a:t>() + 2, "B");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cout</a:t>
            </a:r>
            <a:r>
              <a:rPr lang="en-US" altLang="en-US" dirty="0"/>
              <a:t> &lt;&lt; * it;		// always ILLEGAL</a:t>
            </a:r>
          </a:p>
          <a:p>
            <a:pPr lvl="4"/>
            <a:r>
              <a:rPr lang="en-US" altLang="en-US" dirty="0"/>
              <a:t>							// may CRASH if insert needed to reallocate</a:t>
            </a:r>
          </a:p>
          <a:p>
            <a:pPr lvl="4"/>
            <a:r>
              <a:rPr lang="en-US" altLang="en-US" dirty="0"/>
              <a:t>it3 = it2 + 4;			// the sixth A</a:t>
            </a:r>
          </a:p>
          <a:p>
            <a:pPr lvl="4"/>
            <a:r>
              <a:rPr lang="en-US" altLang="en-US" dirty="0" err="1"/>
              <a:t>c.</a:t>
            </a:r>
            <a:r>
              <a:rPr lang="en-US" altLang="en-US" dirty="0" err="1">
                <a:solidFill>
                  <a:schemeClr val="accent1"/>
                </a:solidFill>
              </a:rPr>
              <a:t>push_back</a:t>
            </a:r>
            <a:r>
              <a:rPr lang="en-US" altLang="en-US" dirty="0"/>
              <a:t>( "C");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cout</a:t>
            </a:r>
            <a:r>
              <a:rPr lang="en-US" altLang="en-US" dirty="0"/>
              <a:t> &lt;&lt; * it3;		// may CRASH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4572000" y="4329010"/>
            <a:ext cx="2700030" cy="288032"/>
            <a:chOff x="4572000" y="4329010"/>
            <a:chExt cx="2700030" cy="288032"/>
          </a:xfrm>
        </p:grpSpPr>
        <p:sp>
          <p:nvSpPr>
            <p:cNvPr id="6" name="Rectangle 5"/>
            <p:cNvSpPr/>
            <p:nvPr/>
          </p:nvSpPr>
          <p:spPr>
            <a:xfrm>
              <a:off x="4572000" y="4329010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842003" y="4329010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5112006" y="4329010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5382009" y="4329010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652012" y="4329010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922015" y="4329010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192018" y="4329010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462021" y="4329010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732024" y="4329010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002027" y="4329010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4572000" y="5319021"/>
            <a:ext cx="2970033" cy="288032"/>
            <a:chOff x="4572000" y="5319021"/>
            <a:chExt cx="2970033" cy="288032"/>
          </a:xfrm>
        </p:grpSpPr>
        <p:sp>
          <p:nvSpPr>
            <p:cNvPr id="16" name="Rectangle 15"/>
            <p:cNvSpPr/>
            <p:nvPr/>
          </p:nvSpPr>
          <p:spPr>
            <a:xfrm>
              <a:off x="4572000" y="5319021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842003" y="5319021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112006" y="5319021"/>
              <a:ext cx="270003" cy="28803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382009" y="5319021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652012" y="5319021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922015" y="5319021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192018" y="5319021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462021" y="5319021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732024" y="5319021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002027" y="5319021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272030" y="5319021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4572000" y="6309032"/>
            <a:ext cx="3240036" cy="288032"/>
            <a:chOff x="4572000" y="6309032"/>
            <a:chExt cx="3240036" cy="288032"/>
          </a:xfrm>
        </p:grpSpPr>
        <p:sp>
          <p:nvSpPr>
            <p:cNvPr id="27" name="Rectangle 26"/>
            <p:cNvSpPr/>
            <p:nvPr/>
          </p:nvSpPr>
          <p:spPr>
            <a:xfrm>
              <a:off x="4572000" y="6309032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842003" y="6309032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112006" y="6309032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382009" y="6309032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652012" y="6309032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922015" y="6309032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192018" y="6309032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462021" y="6309032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732024" y="6309032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002027" y="6309032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272030" y="6309032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542033" y="6309032"/>
              <a:ext cx="270003" cy="28803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</p:grpSp>
      <p:cxnSp>
        <p:nvCxnSpPr>
          <p:cNvPr id="39" name="Straight Arrow Connector 38"/>
          <p:cNvCxnSpPr>
            <a:stCxn id="44" idx="0"/>
            <a:endCxn id="11" idx="2"/>
          </p:cNvCxnSpPr>
          <p:nvPr/>
        </p:nvCxnSpPr>
        <p:spPr>
          <a:xfrm flipH="1" flipV="1">
            <a:off x="6057017" y="4617042"/>
            <a:ext cx="31199" cy="251974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5894413" y="4869016"/>
            <a:ext cx="387606" cy="288032"/>
          </a:xfrm>
          <a:prstGeom prst="rect">
            <a:avLst/>
          </a:prstGeom>
          <a:solidFill>
            <a:schemeClr val="accent1"/>
          </a:solidFill>
          <a:ln w="28575">
            <a:noFill/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it</a:t>
            </a:r>
          </a:p>
        </p:txBody>
      </p:sp>
      <p:cxnSp>
        <p:nvCxnSpPr>
          <p:cNvPr id="48" name="Straight Arrow Connector 47"/>
          <p:cNvCxnSpPr>
            <a:stCxn id="49" idx="0"/>
          </p:cNvCxnSpPr>
          <p:nvPr/>
        </p:nvCxnSpPr>
        <p:spPr>
          <a:xfrm flipH="1" flipV="1">
            <a:off x="5247008" y="5607053"/>
            <a:ext cx="31199" cy="251974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5084404" y="5859027"/>
            <a:ext cx="387606" cy="288032"/>
          </a:xfrm>
          <a:prstGeom prst="rect">
            <a:avLst/>
          </a:prstGeom>
          <a:solidFill>
            <a:schemeClr val="accent1"/>
          </a:solidFill>
          <a:ln w="28575">
            <a:noFill/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it2</a:t>
            </a:r>
          </a:p>
        </p:txBody>
      </p:sp>
      <p:cxnSp>
        <p:nvCxnSpPr>
          <p:cNvPr id="52" name="Straight Arrow Connector 51"/>
          <p:cNvCxnSpPr>
            <a:stCxn id="53" idx="0"/>
            <a:endCxn id="22" idx="2"/>
          </p:cNvCxnSpPr>
          <p:nvPr/>
        </p:nvCxnSpPr>
        <p:spPr>
          <a:xfrm flipH="1" flipV="1">
            <a:off x="6327020" y="5607053"/>
            <a:ext cx="31199" cy="233945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6164416" y="5840998"/>
            <a:ext cx="387606" cy="288032"/>
          </a:xfrm>
          <a:prstGeom prst="rect">
            <a:avLst/>
          </a:prstGeom>
          <a:solidFill>
            <a:schemeClr val="accent1"/>
          </a:solidFill>
          <a:ln w="28575">
            <a:noFill/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it3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4572000" y="4329010"/>
            <a:ext cx="2700030" cy="288032"/>
            <a:chOff x="4572000" y="4329010"/>
            <a:chExt cx="2700030" cy="288032"/>
          </a:xfrm>
          <a:solidFill>
            <a:schemeClr val="bg2"/>
          </a:solidFill>
        </p:grpSpPr>
        <p:sp>
          <p:nvSpPr>
            <p:cNvPr id="60" name="Rectangle 59"/>
            <p:cNvSpPr/>
            <p:nvPr/>
          </p:nvSpPr>
          <p:spPr>
            <a:xfrm>
              <a:off x="4572000" y="4329010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842003" y="4329010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112006" y="4329010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382009" y="4329010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652012" y="4329010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922015" y="4329010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192018" y="4329010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462021" y="4329010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732024" y="4329010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7002027" y="4329010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4572000" y="5319021"/>
            <a:ext cx="2970033" cy="288032"/>
            <a:chOff x="4572000" y="5319021"/>
            <a:chExt cx="2970033" cy="288032"/>
          </a:xfrm>
          <a:solidFill>
            <a:schemeClr val="bg2"/>
          </a:solidFill>
        </p:grpSpPr>
        <p:sp>
          <p:nvSpPr>
            <p:cNvPr id="71" name="Rectangle 70"/>
            <p:cNvSpPr/>
            <p:nvPr/>
          </p:nvSpPr>
          <p:spPr>
            <a:xfrm>
              <a:off x="4572000" y="5319021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4842003" y="5319021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5112006" y="5319021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5382009" y="5319021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652012" y="5319021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5922015" y="5319021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6192018" y="5319021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6462021" y="5319021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732024" y="5319021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7002027" y="5319021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7272030" y="5319021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48135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9" grpId="0" animBg="1"/>
      <p:bldP spid="5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STL – Insertion/deletion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2"/>
            <a:r>
              <a:rPr lang="en-US" altLang="en-US" dirty="0"/>
              <a:t>Containers may be filled immediately upon construction</a:t>
            </a:r>
          </a:p>
          <a:p>
            <a:pPr lvl="3"/>
            <a:r>
              <a:rPr lang="en-US" altLang="en-US" dirty="0"/>
              <a:t>using n copies of the same object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::vector&lt; </a:t>
            </a:r>
            <a:r>
              <a:rPr lang="en-US" altLang="en-US" dirty="0" err="1"/>
              <a:t>std</a:t>
            </a:r>
            <a:r>
              <a:rPr lang="en-US" altLang="en-US" dirty="0"/>
              <a:t>::string&gt; c1( 10, "dummy");	</a:t>
            </a:r>
          </a:p>
          <a:p>
            <a:pPr lvl="3"/>
            <a:r>
              <a:rPr lang="en-US" altLang="en-US" dirty="0"/>
              <a:t>or by copying from another container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::vector&lt; </a:t>
            </a:r>
            <a:r>
              <a:rPr lang="en-US" altLang="en-US" dirty="0" err="1"/>
              <a:t>std</a:t>
            </a:r>
            <a:r>
              <a:rPr lang="en-US" altLang="en-US" dirty="0"/>
              <a:t>::string&gt; c2( c1.begin() + 2, c1.end() - 2);	</a:t>
            </a:r>
          </a:p>
          <a:p>
            <a:pPr lvl="1"/>
            <a:r>
              <a:rPr lang="en-US" altLang="en-US" dirty="0"/>
              <a:t>Expanding containers - insertion</a:t>
            </a:r>
          </a:p>
          <a:p>
            <a:pPr lvl="2"/>
            <a:r>
              <a:rPr lang="en-US" altLang="en-US" dirty="0"/>
              <a:t>insert - copy or move an object into container</a:t>
            </a:r>
          </a:p>
          <a:p>
            <a:pPr lvl="2"/>
            <a:r>
              <a:rPr lang="en-US" altLang="en-US" dirty="0"/>
              <a:t>emplace - construct a new object (with given parameters) inside container</a:t>
            </a:r>
          </a:p>
          <a:p>
            <a:pPr lvl="1"/>
            <a:r>
              <a:rPr lang="en-US" altLang="en-US" dirty="0"/>
              <a:t>Sequential containers</a:t>
            </a:r>
          </a:p>
          <a:p>
            <a:pPr lvl="2"/>
            <a:r>
              <a:rPr lang="en-US" altLang="en-US" dirty="0"/>
              <a:t>position specified explicitly by an iterator</a:t>
            </a:r>
          </a:p>
          <a:p>
            <a:pPr lvl="3"/>
            <a:r>
              <a:rPr lang="en-US" altLang="en-US" dirty="0"/>
              <a:t>new object(s) will be inserted before this position</a:t>
            </a:r>
          </a:p>
          <a:p>
            <a:pPr lvl="3"/>
            <a:endParaRPr lang="en-US" altLang="en-US" dirty="0"/>
          </a:p>
          <a:p>
            <a:pPr lvl="4"/>
            <a:r>
              <a:rPr lang="en-US" altLang="en-US" dirty="0"/>
              <a:t>c1.insert( c1.begin(), "front"); 	</a:t>
            </a:r>
          </a:p>
          <a:p>
            <a:pPr lvl="4"/>
            <a:r>
              <a:rPr lang="en-US" altLang="en-US" dirty="0"/>
              <a:t>c1.insert( c1.begin() + 5, "middle"); </a:t>
            </a:r>
          </a:p>
          <a:p>
            <a:pPr lvl="4"/>
            <a:r>
              <a:rPr lang="en-US" altLang="en-US" dirty="0"/>
              <a:t>c1.insert( c1.end(), "back"); 	 // same as c1.push_back( "back");</a:t>
            </a:r>
          </a:p>
        </p:txBody>
      </p:sp>
    </p:spTree>
    <p:extLst>
      <p:ext uri="{BB962C8B-B14F-4D97-AF65-F5344CB8AC3E}">
        <p14:creationId xmlns:p14="http://schemas.microsoft.com/office/powerpoint/2010/main" val="3846696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STL – insertion/deletion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r>
              <a:rPr lang="en-US" altLang="en-US" dirty="0"/>
              <a:t>insert by copy</a:t>
            </a:r>
          </a:p>
          <a:p>
            <a:pPr lvl="1"/>
            <a:r>
              <a:rPr lang="en-US" altLang="en-US" dirty="0"/>
              <a:t>slow if copy is expensive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::vector&lt; </a:t>
            </a:r>
            <a:r>
              <a:rPr lang="en-US" altLang="en-US" dirty="0" err="1"/>
              <a:t>std</a:t>
            </a:r>
            <a:r>
              <a:rPr lang="en-US" altLang="en-US" dirty="0"/>
              <a:t>::vector&lt; </a:t>
            </a:r>
            <a:r>
              <a:rPr lang="en-US" altLang="en-US" dirty="0" err="1"/>
              <a:t>int</a:t>
            </a:r>
            <a:r>
              <a:rPr lang="en-US" altLang="en-US" dirty="0"/>
              <a:t>&gt;&gt; c3;</a:t>
            </a:r>
          </a:p>
          <a:p>
            <a:pPr lvl="1"/>
            <a:r>
              <a:rPr lang="en-US" altLang="en-US" dirty="0"/>
              <a:t>not applicable if copy is prohibited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::vector&lt;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unique_ptr</a:t>
            </a:r>
            <a:r>
              <a:rPr lang="en-US" altLang="en-US" dirty="0"/>
              <a:t>&lt; T&gt;&gt; c4;</a:t>
            </a:r>
          </a:p>
          <a:p>
            <a:r>
              <a:rPr lang="en-US" altLang="en-US" dirty="0"/>
              <a:t>insert by move</a:t>
            </a:r>
          </a:p>
          <a:p>
            <a:pPr lvl="1"/>
            <a:r>
              <a:rPr lang="en-US" altLang="en-US" dirty="0"/>
              <a:t>explicitly using </a:t>
            </a:r>
            <a:r>
              <a:rPr lang="en-US" altLang="en-US" dirty="0" err="1"/>
              <a:t>std</a:t>
            </a:r>
            <a:r>
              <a:rPr lang="en-US" altLang="en-US" dirty="0"/>
              <a:t>::move</a:t>
            </a:r>
          </a:p>
          <a:p>
            <a:pPr lvl="4"/>
            <a:r>
              <a:rPr lang="en-US" altLang="en-US" dirty="0"/>
              <a:t>auto p =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make_unique</a:t>
            </a:r>
            <a:r>
              <a:rPr lang="en-US" altLang="en-US" dirty="0"/>
              <a:t>&lt; T&gt;(/*…*/);</a:t>
            </a:r>
          </a:p>
          <a:p>
            <a:pPr lvl="4"/>
            <a:r>
              <a:rPr lang="en-US" altLang="en-US" dirty="0"/>
              <a:t>c4.push_back( </a:t>
            </a:r>
            <a:r>
              <a:rPr lang="en-US" altLang="en-US" dirty="0" err="1"/>
              <a:t>std</a:t>
            </a:r>
            <a:r>
              <a:rPr lang="en-US" altLang="en-US" dirty="0"/>
              <a:t>::move( p));</a:t>
            </a:r>
          </a:p>
          <a:p>
            <a:pPr lvl="1"/>
            <a:r>
              <a:rPr lang="en-US" altLang="en-US" dirty="0"/>
              <a:t>implicitly when argument is </a:t>
            </a:r>
            <a:r>
              <a:rPr lang="en-US" altLang="en-US" dirty="0" err="1"/>
              <a:t>rvalue</a:t>
            </a:r>
            <a:r>
              <a:rPr lang="en-US" altLang="en-US" dirty="0"/>
              <a:t> (temporal object)</a:t>
            </a:r>
            <a:endParaRPr lang="cs-CZ" altLang="en-US" dirty="0"/>
          </a:p>
          <a:p>
            <a:pPr lvl="4"/>
            <a:r>
              <a:rPr lang="en-US" altLang="en-US" dirty="0"/>
              <a:t>c3.insert( begin( c3), </a:t>
            </a:r>
            <a:r>
              <a:rPr lang="en-US" altLang="en-US" dirty="0" err="1"/>
              <a:t>std</a:t>
            </a:r>
            <a:r>
              <a:rPr lang="en-US" altLang="en-US" dirty="0"/>
              <a:t>::vector&lt; </a:t>
            </a:r>
            <a:r>
              <a:rPr lang="en-US" altLang="en-US" dirty="0" err="1"/>
              <a:t>int</a:t>
            </a:r>
            <a:r>
              <a:rPr lang="en-US" altLang="en-US" dirty="0"/>
              <a:t>&gt;( 100, 0));</a:t>
            </a:r>
          </a:p>
          <a:p>
            <a:r>
              <a:rPr lang="en-US" altLang="en-US" dirty="0"/>
              <a:t>emplace</a:t>
            </a:r>
          </a:p>
          <a:p>
            <a:pPr lvl="1"/>
            <a:r>
              <a:rPr lang="en-US" altLang="en-US" dirty="0"/>
              <a:t>constructs a new element from given arguments</a:t>
            </a:r>
          </a:p>
          <a:p>
            <a:pPr lvl="4"/>
            <a:r>
              <a:rPr lang="en-US" altLang="en-US" dirty="0"/>
              <a:t>c3.emplace( begin( c3), 100, 0);</a:t>
            </a:r>
          </a:p>
        </p:txBody>
      </p:sp>
    </p:spTree>
    <p:extLst>
      <p:ext uri="{BB962C8B-B14F-4D97-AF65-F5344CB8AC3E}">
        <p14:creationId xmlns:p14="http://schemas.microsoft.com/office/powerpoint/2010/main" val="855436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Pointer/references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r>
              <a:rPr lang="en-US"/>
              <a:t>C++ allows several ways of passing links to objects</a:t>
            </a:r>
          </a:p>
          <a:p>
            <a:pPr lvl="1"/>
            <a:r>
              <a:rPr lang="en-US"/>
              <a:t>smart pointers</a:t>
            </a:r>
          </a:p>
          <a:p>
            <a:pPr lvl="1"/>
            <a:r>
              <a:rPr lang="en-US"/>
              <a:t>C-like pointers</a:t>
            </a:r>
          </a:p>
          <a:p>
            <a:pPr lvl="1"/>
            <a:r>
              <a:rPr lang="en-US"/>
              <a:t>references</a:t>
            </a:r>
          </a:p>
          <a:p>
            <a:pPr lvl="1"/>
            <a:endParaRPr lang="en-US"/>
          </a:p>
          <a:p>
            <a:r>
              <a:rPr lang="en-US"/>
              <a:t>Technically, all the forms allow almost everything</a:t>
            </a:r>
          </a:p>
          <a:p>
            <a:pPr lvl="1"/>
            <a:r>
              <a:rPr lang="en-US"/>
              <a:t>At least using dirty tricks to bypass language rules</a:t>
            </a:r>
          </a:p>
          <a:p>
            <a:pPr lvl="1"/>
            <a:r>
              <a:rPr lang="cs-CZ"/>
              <a:t>Pointers require different syntax wrt. references</a:t>
            </a:r>
          </a:p>
          <a:p>
            <a:endParaRPr lang="en-US"/>
          </a:p>
          <a:p>
            <a:r>
              <a:rPr lang="en-US"/>
              <a:t>By convention, the use of a specific form signalizes some intent</a:t>
            </a:r>
          </a:p>
          <a:p>
            <a:pPr lvl="1"/>
            <a:r>
              <a:rPr lang="en-US"/>
              <a:t>Conventions (and language rules) limits the way how the object is used</a:t>
            </a:r>
          </a:p>
          <a:p>
            <a:pPr lvl="1"/>
            <a:r>
              <a:rPr lang="en-US"/>
              <a:t>Conventions help to avoid "what-if" questions</a:t>
            </a:r>
          </a:p>
          <a:p>
            <a:pPr lvl="2"/>
            <a:r>
              <a:rPr lang="en-US"/>
              <a:t>What if someone destroys the object I am dealing with?</a:t>
            </a:r>
          </a:p>
          <a:p>
            <a:pPr lvl="2"/>
            <a:r>
              <a:rPr lang="en-US"/>
              <a:t>What if someone modifies the contents of the object unexpectedly?</a:t>
            </a:r>
          </a:p>
          <a:p>
            <a:pPr lvl="2"/>
            <a:r>
              <a:rPr lang="en-US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9787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STL – insertion/deletion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r>
              <a:rPr lang="en-US" altLang="en-US"/>
              <a:t>Shrinking containers - erase/pop</a:t>
            </a:r>
          </a:p>
          <a:p>
            <a:pPr lvl="1"/>
            <a:r>
              <a:rPr lang="en-US" altLang="en-US"/>
              <a:t>single object</a:t>
            </a:r>
          </a:p>
          <a:p>
            <a:pPr lvl="4"/>
            <a:r>
              <a:rPr lang="en-US" altLang="en-US"/>
              <a:t>my_iterator it = /*...*/;</a:t>
            </a:r>
          </a:p>
          <a:p>
            <a:pPr lvl="4"/>
            <a:r>
              <a:rPr lang="en-US" altLang="en-US"/>
              <a:t>c1.erase( it);</a:t>
            </a:r>
          </a:p>
          <a:p>
            <a:pPr lvl="4"/>
            <a:r>
              <a:rPr lang="en-US" altLang="en-US"/>
              <a:t>c2.erase( c2.end() - 1);	// same as c2.pop_back();</a:t>
            </a:r>
          </a:p>
          <a:p>
            <a:pPr lvl="1"/>
            <a:r>
              <a:rPr lang="en-US" altLang="en-US"/>
              <a:t>range of objects</a:t>
            </a:r>
          </a:p>
          <a:p>
            <a:pPr lvl="4"/>
            <a:r>
              <a:rPr lang="en-US" altLang="en-US"/>
              <a:t>my_iterator it1 = /*...*/, it2 = /*...*/;</a:t>
            </a:r>
          </a:p>
          <a:p>
            <a:pPr lvl="4"/>
            <a:r>
              <a:rPr lang="en-US" altLang="en-US"/>
              <a:t>c1.erase( it1, it2);</a:t>
            </a:r>
          </a:p>
          <a:p>
            <a:pPr lvl="4"/>
            <a:r>
              <a:rPr lang="en-US" altLang="en-US"/>
              <a:t>c2.erase( c2.begin(), c2.end());	// same as c2.clear();</a:t>
            </a:r>
          </a:p>
          <a:p>
            <a:pPr lvl="1"/>
            <a:r>
              <a:rPr lang="en-US" altLang="en-US"/>
              <a:t>by key (associative containers only)</a:t>
            </a:r>
          </a:p>
          <a:p>
            <a:pPr lvl="4"/>
            <a:r>
              <a:rPr lang="en-US" altLang="en-US"/>
              <a:t>my_key k = /*...*/;</a:t>
            </a:r>
          </a:p>
          <a:p>
            <a:pPr lvl="4"/>
            <a:r>
              <a:rPr lang="en-US" altLang="en-US"/>
              <a:t>c3.erase( k);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78585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noProof="1"/>
              <a:t>Range-for loop</a:t>
            </a:r>
            <a:endParaRPr lang="en-US" altLang="en-US" noProof="1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4"/>
            <a:r>
              <a:rPr lang="cs-CZ" altLang="en-US" b="1" dirty="0"/>
              <a:t>for</a:t>
            </a:r>
            <a:r>
              <a:rPr lang="cs-CZ" altLang="en-US" dirty="0"/>
              <a:t> </a:t>
            </a:r>
            <a:r>
              <a:rPr lang="en-US" altLang="en-US" dirty="0"/>
              <a:t>( </a:t>
            </a:r>
            <a:r>
              <a:rPr lang="en-US" altLang="en-US" i="1" dirty="0"/>
              <a:t>type</a:t>
            </a:r>
            <a:r>
              <a:rPr lang="en-US" altLang="en-US" dirty="0"/>
              <a:t> </a:t>
            </a:r>
            <a:r>
              <a:rPr lang="en-US" altLang="en-US" i="1" dirty="0"/>
              <a:t>variable</a:t>
            </a:r>
            <a:r>
              <a:rPr lang="en-US" altLang="en-US" dirty="0"/>
              <a:t> : </a:t>
            </a:r>
            <a:r>
              <a:rPr lang="en-US" altLang="en-US" i="1" dirty="0"/>
              <a:t>range</a:t>
            </a:r>
            <a:r>
              <a:rPr lang="en-US" altLang="en-US" dirty="0"/>
              <a:t> )</a:t>
            </a:r>
          </a:p>
          <a:p>
            <a:pPr lvl="4"/>
            <a:r>
              <a:rPr lang="en-US" altLang="en-US" dirty="0"/>
              <a:t>   </a:t>
            </a:r>
            <a:r>
              <a:rPr lang="en-US" altLang="en-US" i="1" dirty="0"/>
              <a:t>statement</a:t>
            </a:r>
            <a:r>
              <a:rPr lang="en-US" altLang="en-US" dirty="0"/>
              <a:t>;</a:t>
            </a:r>
          </a:p>
          <a:p>
            <a:pPr lvl="3"/>
            <a:r>
              <a:rPr lang="en-US" altLang="en-US" dirty="0"/>
              <a:t>range is anything that has begin() and end()</a:t>
            </a:r>
          </a:p>
          <a:p>
            <a:pPr lvl="2"/>
            <a:r>
              <a:rPr lang="en-US" altLang="en-US" dirty="0"/>
              <a:t>most often used with universal reference and a container: </a:t>
            </a:r>
          </a:p>
          <a:p>
            <a:pPr lvl="4"/>
            <a:r>
              <a:rPr lang="cs-CZ" altLang="en-US" b="1" dirty="0"/>
              <a:t>for</a:t>
            </a:r>
            <a:r>
              <a:rPr lang="cs-CZ" altLang="en-US" dirty="0"/>
              <a:t> </a:t>
            </a:r>
            <a:r>
              <a:rPr lang="en-US" altLang="en-US" dirty="0"/>
              <a:t>( </a:t>
            </a:r>
            <a:r>
              <a:rPr lang="en-US" altLang="en-US" b="1" dirty="0"/>
              <a:t>auto</a:t>
            </a:r>
            <a:r>
              <a:rPr lang="en-US" altLang="en-US" dirty="0"/>
              <a:t> &amp;&amp; </a:t>
            </a:r>
            <a:r>
              <a:rPr lang="en-US" altLang="en-US" i="1" dirty="0"/>
              <a:t>variable</a:t>
            </a:r>
            <a:r>
              <a:rPr lang="en-US" altLang="en-US" dirty="0"/>
              <a:t> : </a:t>
            </a:r>
            <a:r>
              <a:rPr lang="en-US" altLang="en-US" i="1" dirty="0"/>
              <a:t>container</a:t>
            </a:r>
            <a:r>
              <a:rPr lang="en-US" altLang="en-US" dirty="0"/>
              <a:t> )</a:t>
            </a:r>
          </a:p>
          <a:p>
            <a:pPr lvl="4"/>
            <a:r>
              <a:rPr lang="en-US" altLang="en-US" dirty="0"/>
              <a:t>   </a:t>
            </a:r>
            <a:r>
              <a:rPr lang="en-US" altLang="en-US" i="1" dirty="0"/>
              <a:t>statement</a:t>
            </a:r>
            <a:r>
              <a:rPr lang="en-US" altLang="en-US" dirty="0"/>
              <a:t>;</a:t>
            </a:r>
          </a:p>
          <a:p>
            <a:pPr lvl="3"/>
            <a:r>
              <a:rPr lang="en-US" altLang="en-US" dirty="0"/>
              <a:t>may be used to modify the contents of the container by modifying the variable</a:t>
            </a:r>
          </a:p>
          <a:p>
            <a:pPr lvl="3"/>
            <a:endParaRPr lang="en-US" altLang="en-US" dirty="0"/>
          </a:p>
          <a:p>
            <a:pPr lvl="1"/>
            <a:r>
              <a:rPr lang="en-US" altLang="en-US" dirty="0"/>
              <a:t>is by definition equivalent to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auto &amp;&amp; R = range;</a:t>
            </a:r>
          </a:p>
          <a:p>
            <a:pPr lvl="4"/>
            <a:r>
              <a:rPr lang="en-US" altLang="en-US" dirty="0"/>
              <a:t>  auto B = begin(R);	// or </a:t>
            </a:r>
            <a:r>
              <a:rPr lang="en-US" altLang="en-US" dirty="0" err="1"/>
              <a:t>R.begin</a:t>
            </a:r>
            <a:r>
              <a:rPr lang="en-US" altLang="en-US" dirty="0"/>
              <a:t>() if it exists</a:t>
            </a:r>
          </a:p>
          <a:p>
            <a:pPr lvl="4"/>
            <a:r>
              <a:rPr lang="en-US" altLang="en-US" dirty="0"/>
              <a:t>  auto E = end(R);		// or </a:t>
            </a:r>
            <a:r>
              <a:rPr lang="en-US" altLang="en-US" dirty="0" err="1"/>
              <a:t>R.end</a:t>
            </a:r>
            <a:r>
              <a:rPr lang="en-US" altLang="en-US" dirty="0"/>
              <a:t>() if it exists</a:t>
            </a:r>
          </a:p>
          <a:p>
            <a:pPr lvl="4"/>
            <a:r>
              <a:rPr lang="en-US" altLang="en-US" dirty="0"/>
              <a:t>  for (; B != E; ++ B)</a:t>
            </a:r>
          </a:p>
          <a:p>
            <a:pPr lvl="4"/>
            <a:r>
              <a:rPr lang="en-US" altLang="en-US" dirty="0"/>
              <a:t>  { type </a:t>
            </a:r>
            <a:r>
              <a:rPr lang="en-US" altLang="en-US" b="1" i="1" dirty="0"/>
              <a:t>variable</a:t>
            </a:r>
            <a:r>
              <a:rPr lang="en-US" altLang="en-US" dirty="0"/>
              <a:t> = * B;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i="1" dirty="0"/>
              <a:t>statement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38312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Passing a pointer/reference in C++ - conventions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385660"/>
              </p:ext>
            </p:extLst>
          </p:nvPr>
        </p:nvGraphicFramePr>
        <p:xfrm>
          <a:off x="107504" y="548681"/>
          <a:ext cx="8928993" cy="622281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2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2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2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83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What the recipient may do?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For how long?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What the others will do meanwhile?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4275">
                <a:tc>
                  <a:txBody>
                    <a:bodyPr/>
                    <a:lstStyle/>
                    <a:p>
                      <a:r>
                        <a:rPr lang="fr-FR" dirty="0" err="1"/>
                        <a:t>std</a:t>
                      </a:r>
                      <a:r>
                        <a:rPr lang="fr-FR" dirty="0"/>
                        <a:t>::</a:t>
                      </a:r>
                      <a:r>
                        <a:rPr lang="fr-FR" dirty="0" err="1"/>
                        <a:t>unique_ptr</a:t>
                      </a:r>
                      <a:r>
                        <a:rPr lang="fr-FR" dirty="0"/>
                        <a:t>&lt;T&gt;</a:t>
                      </a:r>
                      <a:endParaRPr lang="en-US" dirty="0">
                        <a:solidFill>
                          <a:schemeClr val="accent5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Modify the contents and destroy the object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 required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Nothing (usually)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345">
                <a:tc>
                  <a:txBody>
                    <a:bodyPr/>
                    <a:lstStyle/>
                    <a:p>
                      <a:r>
                        <a:rPr lang="fr-FR" dirty="0" err="1"/>
                        <a:t>std</a:t>
                      </a:r>
                      <a:r>
                        <a:rPr lang="fr-FR" dirty="0"/>
                        <a:t>::</a:t>
                      </a:r>
                      <a:r>
                        <a:rPr lang="fr-FR" dirty="0" err="1"/>
                        <a:t>shared_ptr</a:t>
                      </a:r>
                      <a:r>
                        <a:rPr lang="fr-FR" dirty="0"/>
                        <a:t>&lt;T&gt;</a:t>
                      </a:r>
                      <a:endParaRPr lang="en-US" dirty="0">
                        <a:solidFill>
                          <a:schemeClr val="accent5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Modify the contents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 required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Read/modify the contents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8345">
                <a:tc>
                  <a:txBody>
                    <a:bodyPr/>
                    <a:lstStyle/>
                    <a:p>
                      <a:r>
                        <a:rPr lang="fr-FR" dirty="0"/>
                        <a:t>T *</a:t>
                      </a:r>
                      <a:endParaRPr lang="en-US" dirty="0">
                        <a:solidFill>
                          <a:schemeClr val="accent5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Modify the contents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Until notified to stop/by</a:t>
                      </a:r>
                      <a:r>
                        <a:rPr lang="en-US" baseline="0" dirty="0"/>
                        <a:t> agreement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Read/modify the contents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8345">
                <a:tc>
                  <a:txBody>
                    <a:bodyPr/>
                    <a:lstStyle/>
                    <a:p>
                      <a:r>
                        <a:rPr lang="fr-FR" dirty="0" err="1"/>
                        <a:t>const</a:t>
                      </a:r>
                      <a:r>
                        <a:rPr lang="fr-FR" dirty="0"/>
                        <a:t> T *</a:t>
                      </a:r>
                      <a:endParaRPr lang="en-US" dirty="0">
                        <a:solidFill>
                          <a:schemeClr val="accent5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Read the contents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Until notified to stop/by</a:t>
                      </a:r>
                      <a:r>
                        <a:rPr lang="en-US" baseline="0" dirty="0"/>
                        <a:t> agreement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Modify the contents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8345">
                <a:tc>
                  <a:txBody>
                    <a:bodyPr/>
                    <a:lstStyle/>
                    <a:p>
                      <a:r>
                        <a:rPr lang="fr-FR" dirty="0"/>
                        <a:t>T &amp;</a:t>
                      </a:r>
                      <a:endParaRPr lang="fr-FR" dirty="0">
                        <a:solidFill>
                          <a:schemeClr val="accent5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Modify the contents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During a call/statement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Nothing (usually)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8345">
                <a:tc>
                  <a:txBody>
                    <a:bodyPr/>
                    <a:lstStyle/>
                    <a:p>
                      <a:r>
                        <a:rPr lang="fr-FR" dirty="0"/>
                        <a:t>T &amp;&amp;</a:t>
                      </a:r>
                      <a:endParaRPr lang="fr-FR" dirty="0">
                        <a:solidFill>
                          <a:schemeClr val="accent5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Steal the contents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Nothing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58345">
                <a:tc>
                  <a:txBody>
                    <a:bodyPr/>
                    <a:lstStyle/>
                    <a:p>
                      <a:r>
                        <a:rPr lang="fr-FR" dirty="0" err="1"/>
                        <a:t>const</a:t>
                      </a:r>
                      <a:r>
                        <a:rPr lang="fr-FR" dirty="0"/>
                        <a:t> T &amp;</a:t>
                      </a:r>
                      <a:endParaRPr lang="en-US" dirty="0">
                        <a:solidFill>
                          <a:schemeClr val="accent5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Read the contents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During a call/statement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Nothing (usually)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8130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Multiple values in contiguous memory</a:t>
            </a:r>
          </a:p>
        </p:txBody>
      </p:sp>
    </p:spTree>
    <p:extLst>
      <p:ext uri="{BB962C8B-B14F-4D97-AF65-F5344CB8AC3E}">
        <p14:creationId xmlns:p14="http://schemas.microsoft.com/office/powerpoint/2010/main" val="842740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and tuples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Programování v C++ - 2019/2020 David Bednárek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663427815"/>
              </p:ext>
            </p:extLst>
          </p:nvPr>
        </p:nvGraphicFramePr>
        <p:xfrm>
          <a:off x="107950" y="549275"/>
          <a:ext cx="8928099" cy="4485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39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60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Homogeneous (arrays)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Polymorphic (tuples)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/>
                        <a:t>Fixed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// </a:t>
                      </a:r>
                      <a:r>
                        <a:rPr lang="en-US" sz="1400" dirty="0"/>
                        <a:t>modern: container-style</a:t>
                      </a:r>
                      <a:endParaRPr lang="cs-CZ" sz="14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static </a:t>
                      </a:r>
                      <a:r>
                        <a:rPr lang="en-US" sz="1400" dirty="0" err="1"/>
                        <a:t>const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std</a:t>
                      </a:r>
                      <a:r>
                        <a:rPr lang="en-US" sz="1400" dirty="0"/>
                        <a:t>::</a:t>
                      </a:r>
                      <a:r>
                        <a:rPr lang="en-US" sz="1400" dirty="0" err="1"/>
                        <a:t>size_t</a:t>
                      </a:r>
                      <a:r>
                        <a:rPr lang="en-US" sz="1400" dirty="0"/>
                        <a:t> n = 3;</a:t>
                      </a:r>
                    </a:p>
                    <a:p>
                      <a:r>
                        <a:rPr lang="en-US" sz="1400" dirty="0" err="1"/>
                        <a:t>std</a:t>
                      </a:r>
                      <a:r>
                        <a:rPr lang="en-US" sz="1400" dirty="0"/>
                        <a:t>::array&lt;</a:t>
                      </a:r>
                      <a:r>
                        <a:rPr lang="en-US" sz="1400" baseline="0" dirty="0"/>
                        <a:t> T, n&gt; a;</a:t>
                      </a:r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a[ 0] = /*...*/;</a:t>
                      </a:r>
                    </a:p>
                    <a:p>
                      <a:r>
                        <a:rPr lang="en-US" sz="1400" baseline="0" dirty="0"/>
                        <a:t>a[ 1].f();</a:t>
                      </a:r>
                      <a:endParaRPr lang="en-US" sz="14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//</a:t>
                      </a:r>
                      <a:r>
                        <a:rPr lang="cs-CZ" sz="1400" baseline="0" dirty="0"/>
                        <a:t> </a:t>
                      </a:r>
                      <a:r>
                        <a:rPr lang="en-US" sz="1400" baseline="0" dirty="0"/>
                        <a:t>structure/class</a:t>
                      </a:r>
                      <a:endParaRPr lang="cs-CZ" sz="1400" baseline="0" dirty="0"/>
                    </a:p>
                    <a:p>
                      <a:r>
                        <a:rPr lang="en-US" sz="1400" baseline="0" dirty="0" err="1"/>
                        <a:t>struct</a:t>
                      </a:r>
                      <a:r>
                        <a:rPr lang="en-US" sz="1400" baseline="0" dirty="0"/>
                        <a:t> S { T1 x; T2 y; T3 z; };</a:t>
                      </a:r>
                    </a:p>
                    <a:p>
                      <a:r>
                        <a:rPr lang="en-US" sz="1400" baseline="0" dirty="0"/>
                        <a:t>S a;</a:t>
                      </a:r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 err="1"/>
                        <a:t>a.x</a:t>
                      </a:r>
                      <a:r>
                        <a:rPr lang="en-US" sz="1400" baseline="0" dirty="0"/>
                        <a:t> = /*...*/;</a:t>
                      </a:r>
                    </a:p>
                    <a:p>
                      <a:r>
                        <a:rPr lang="en-US" sz="1400" baseline="0" dirty="0" err="1"/>
                        <a:t>a.y.f</a:t>
                      </a:r>
                      <a:r>
                        <a:rPr lang="en-US" sz="1400" baseline="0" dirty="0"/>
                        <a:t>();</a:t>
                      </a:r>
                      <a:endParaRPr lang="en-US" sz="14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// native arrays (avoid!)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static </a:t>
                      </a:r>
                      <a:r>
                        <a:rPr lang="en-US" sz="1400" dirty="0" err="1"/>
                        <a:t>const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std</a:t>
                      </a:r>
                      <a:r>
                        <a:rPr lang="en-US" sz="1400" dirty="0"/>
                        <a:t>::</a:t>
                      </a:r>
                      <a:r>
                        <a:rPr lang="en-US" sz="1400" dirty="0" err="1"/>
                        <a:t>size_t</a:t>
                      </a:r>
                      <a:r>
                        <a:rPr lang="en-US" sz="1400" dirty="0"/>
                        <a:t> n = 3;</a:t>
                      </a:r>
                    </a:p>
                    <a:p>
                      <a:r>
                        <a:rPr lang="en-US" sz="1400" baseline="0" dirty="0"/>
                        <a:t>T a[ n];</a:t>
                      </a:r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a[ 0] = /*...*/;</a:t>
                      </a:r>
                    </a:p>
                    <a:p>
                      <a:r>
                        <a:rPr lang="en-US" sz="1400" baseline="0" dirty="0"/>
                        <a:t>a[ 1].f();</a:t>
                      </a:r>
                      <a:endParaRPr lang="en-US" sz="14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// for generic access</a:t>
                      </a:r>
                    </a:p>
                    <a:p>
                      <a:r>
                        <a:rPr lang="en-US" sz="1400" dirty="0" err="1"/>
                        <a:t>std</a:t>
                      </a:r>
                      <a:r>
                        <a:rPr lang="en-US" sz="1400" dirty="0"/>
                        <a:t>::tuple&lt;</a:t>
                      </a:r>
                      <a:r>
                        <a:rPr lang="en-US" sz="1400" baseline="0" dirty="0"/>
                        <a:t> T1, T2, T3&gt; a;</a:t>
                      </a:r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 err="1"/>
                        <a:t>std</a:t>
                      </a:r>
                      <a:r>
                        <a:rPr lang="en-US" sz="1400" baseline="0" dirty="0"/>
                        <a:t>::get&lt; 0&gt;( a) = /*...*/;</a:t>
                      </a:r>
                    </a:p>
                    <a:p>
                      <a:r>
                        <a:rPr lang="en-US" sz="1400" baseline="0" dirty="0" err="1"/>
                        <a:t>std</a:t>
                      </a:r>
                      <a:r>
                        <a:rPr lang="en-US" sz="1400" baseline="0" dirty="0"/>
                        <a:t>::get&lt; 1&gt;( a).f();</a:t>
                      </a:r>
                      <a:endParaRPr lang="en-US" sz="1400" dirty="0"/>
                    </a:p>
                    <a:p>
                      <a:endParaRPr lang="en-US" sz="14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Variable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std</a:t>
                      </a:r>
                      <a:r>
                        <a:rPr lang="en-US" sz="1400" dirty="0"/>
                        <a:t>::</a:t>
                      </a:r>
                      <a:r>
                        <a:rPr lang="en-US" sz="1400" dirty="0" err="1"/>
                        <a:t>size_t</a:t>
                      </a:r>
                      <a:r>
                        <a:rPr lang="en-US" sz="1400" dirty="0"/>
                        <a:t> n = /*...*/;</a:t>
                      </a:r>
                    </a:p>
                    <a:p>
                      <a:r>
                        <a:rPr lang="en-US" sz="1400" dirty="0" err="1"/>
                        <a:t>std</a:t>
                      </a:r>
                      <a:r>
                        <a:rPr lang="en-US" sz="1400" dirty="0"/>
                        <a:t>::vector&lt;</a:t>
                      </a:r>
                      <a:r>
                        <a:rPr lang="en-US" sz="1400" baseline="0" dirty="0"/>
                        <a:t> T&gt; a(n);</a:t>
                      </a:r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a[ 0] = /*...*/;</a:t>
                      </a:r>
                    </a:p>
                    <a:p>
                      <a:r>
                        <a:rPr lang="en-US" sz="1400" baseline="0" dirty="0"/>
                        <a:t>a[ 1].f();</a:t>
                      </a:r>
                      <a:endParaRPr lang="en-US" sz="1400" baseline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std</a:t>
                      </a:r>
                      <a:r>
                        <a:rPr lang="en-US" sz="1400" dirty="0"/>
                        <a:t>::vector&lt; </a:t>
                      </a:r>
                      <a:r>
                        <a:rPr lang="en-US" sz="1400" dirty="0" err="1"/>
                        <a:t>std</a:t>
                      </a:r>
                      <a:r>
                        <a:rPr lang="en-US" sz="1400" dirty="0"/>
                        <a:t>::</a:t>
                      </a:r>
                      <a:r>
                        <a:rPr lang="en-US" sz="1400" dirty="0" err="1"/>
                        <a:t>unique_ptr</a:t>
                      </a:r>
                      <a:r>
                        <a:rPr lang="en-US" sz="1400" dirty="0"/>
                        <a:t>&lt; </a:t>
                      </a:r>
                      <a:r>
                        <a:rPr lang="en-US" sz="1400" dirty="0" err="1"/>
                        <a:t>Tbase</a:t>
                      </a:r>
                      <a:r>
                        <a:rPr lang="en-US" sz="1400" dirty="0"/>
                        <a:t>&gt;&gt; a;</a:t>
                      </a:r>
                    </a:p>
                    <a:p>
                      <a:r>
                        <a:rPr lang="en-US" sz="1400" dirty="0" err="1"/>
                        <a:t>a.push_back</a:t>
                      </a:r>
                      <a:r>
                        <a:rPr lang="en-US" sz="1400" dirty="0"/>
                        <a:t>(</a:t>
                      </a:r>
                      <a:r>
                        <a:rPr lang="en-US" sz="1400" baseline="0" dirty="0"/>
                        <a:t> </a:t>
                      </a:r>
                      <a:r>
                        <a:rPr lang="cs-CZ" sz="1400" dirty="0"/>
                        <a:t>std</a:t>
                      </a:r>
                      <a:r>
                        <a:rPr lang="en-US" sz="1400" dirty="0"/>
                        <a:t>::</a:t>
                      </a:r>
                      <a:r>
                        <a:rPr lang="en-US" sz="1400" dirty="0" err="1"/>
                        <a:t>make_unique</a:t>
                      </a:r>
                      <a:r>
                        <a:rPr lang="en-US" sz="1400" dirty="0"/>
                        <a:t>&lt;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T1&gt;());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/>
                        <a:t>a.push_back</a:t>
                      </a:r>
                      <a:r>
                        <a:rPr lang="en-US" sz="1400" dirty="0"/>
                        <a:t>( </a:t>
                      </a:r>
                      <a:r>
                        <a:rPr lang="cs-CZ" sz="1400" dirty="0"/>
                        <a:t>std</a:t>
                      </a:r>
                      <a:r>
                        <a:rPr lang="en-US" sz="1400" dirty="0"/>
                        <a:t>::</a:t>
                      </a:r>
                      <a:r>
                        <a:rPr lang="en-US" sz="1400" dirty="0" err="1"/>
                        <a:t>make_unique</a:t>
                      </a:r>
                      <a:r>
                        <a:rPr lang="en-US" sz="1400" dirty="0"/>
                        <a:t>&lt;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T2&gt;());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/>
                        <a:t>a.push_back</a:t>
                      </a:r>
                      <a:r>
                        <a:rPr lang="en-US" sz="1400" dirty="0"/>
                        <a:t>( </a:t>
                      </a:r>
                      <a:r>
                        <a:rPr lang="cs-CZ" sz="1400" dirty="0"/>
                        <a:t>std</a:t>
                      </a:r>
                      <a:r>
                        <a:rPr lang="en-US" sz="1400" dirty="0"/>
                        <a:t>::</a:t>
                      </a:r>
                      <a:r>
                        <a:rPr lang="en-US" sz="1400" dirty="0" err="1"/>
                        <a:t>make_unique</a:t>
                      </a:r>
                      <a:r>
                        <a:rPr lang="en-US" sz="1400" dirty="0"/>
                        <a:t>&lt;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T3&gt;());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/>
                        <a:t>a[ 1]-&gt;f();</a:t>
                      </a:r>
                      <a:endParaRPr lang="en-US" sz="14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9046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and tuple layouts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Programování v C++ - 2019/2020 David Bednárek</a:t>
            </a:r>
          </a:p>
        </p:txBody>
      </p:sp>
      <p:sp>
        <p:nvSpPr>
          <p:cNvPr id="7" name="Rectangle 6"/>
          <p:cNvSpPr/>
          <p:nvPr/>
        </p:nvSpPr>
        <p:spPr>
          <a:xfrm>
            <a:off x="683568" y="1628800"/>
            <a:ext cx="504056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8" name="Rectangle 7"/>
          <p:cNvSpPr/>
          <p:nvPr/>
        </p:nvSpPr>
        <p:spPr>
          <a:xfrm>
            <a:off x="1187624" y="1628800"/>
            <a:ext cx="504056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9" name="Rectangle 8"/>
          <p:cNvSpPr/>
          <p:nvPr/>
        </p:nvSpPr>
        <p:spPr>
          <a:xfrm>
            <a:off x="1691680" y="1628800"/>
            <a:ext cx="504056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7504" y="548680"/>
            <a:ext cx="23374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::array&lt; T, 3&gt;</a:t>
            </a:r>
          </a:p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</a:t>
            </a:r>
            <a:br>
              <a:rPr lang="en-US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T[ 3]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97178" y="5157192"/>
            <a:ext cx="792088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861625" y="5144784"/>
            <a:ext cx="504056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062962" y="5157192"/>
            <a:ext cx="648072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73020" y="608884"/>
            <a:ext cx="36038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{ T1 x; T2 y; T3 z;}</a:t>
            </a:r>
          </a:p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</a:t>
            </a:r>
          </a:p>
          <a:p>
            <a:pPr algn="ctr"/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std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::tuple&lt; T1, T2, T3&gt;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237760" y="3212976"/>
            <a:ext cx="756084" cy="288032"/>
          </a:xfrm>
          <a:prstGeom prst="rect">
            <a:avLst/>
          </a:prstGeom>
          <a:solidFill>
            <a:schemeClr val="accent2"/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57640" y="2564904"/>
            <a:ext cx="2084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::vector&lt; T&gt;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33704" y="4149080"/>
            <a:ext cx="504056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37760" y="4149080"/>
            <a:ext cx="504056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741816" y="4149080"/>
            <a:ext cx="504056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41864" y="4149080"/>
            <a:ext cx="1033991" cy="288032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" name="Straight Arrow Connector 23"/>
          <p:cNvCxnSpPr>
            <a:stCxn id="25" idx="4"/>
          </p:cNvCxnSpPr>
          <p:nvPr/>
        </p:nvCxnSpPr>
        <p:spPr>
          <a:xfrm flipH="1">
            <a:off x="733705" y="3420775"/>
            <a:ext cx="661633" cy="728305"/>
          </a:xfrm>
          <a:prstGeom prst="straightConnector1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1331640" y="3293208"/>
            <a:ext cx="127395" cy="12756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547664" y="3293208"/>
            <a:ext cx="127395" cy="12756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780309" y="3293208"/>
            <a:ext cx="127395" cy="12756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stCxn id="26" idx="4"/>
          </p:cNvCxnSpPr>
          <p:nvPr/>
        </p:nvCxnSpPr>
        <p:spPr>
          <a:xfrm>
            <a:off x="1611362" y="3420775"/>
            <a:ext cx="634510" cy="728305"/>
          </a:xfrm>
          <a:prstGeom prst="straightConnector1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1844006" y="3429823"/>
            <a:ext cx="1431849" cy="719257"/>
          </a:xfrm>
          <a:prstGeom prst="straightConnector1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395536" y="4143760"/>
            <a:ext cx="338168" cy="288032"/>
          </a:xfrm>
          <a:prstGeom prst="rect">
            <a:avLst/>
          </a:prstGeom>
          <a:solidFill>
            <a:schemeClr val="accent6"/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6660232" y="3212976"/>
            <a:ext cx="756084" cy="288032"/>
          </a:xfrm>
          <a:prstGeom prst="rect">
            <a:avLst/>
          </a:prstGeom>
          <a:solidFill>
            <a:schemeClr val="accent2"/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211960" y="2564904"/>
            <a:ext cx="4743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::vector&lt;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::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unique_ptr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Tbase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&gt;&gt;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7664336" y="4149080"/>
            <a:ext cx="1033991" cy="288032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4" name="Straight Arrow Connector 43"/>
          <p:cNvCxnSpPr>
            <a:stCxn id="45" idx="4"/>
          </p:cNvCxnSpPr>
          <p:nvPr/>
        </p:nvCxnSpPr>
        <p:spPr>
          <a:xfrm>
            <a:off x="6817810" y="3420775"/>
            <a:ext cx="0" cy="728305"/>
          </a:xfrm>
          <a:prstGeom prst="straightConnector1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6754112" y="3293208"/>
            <a:ext cx="127395" cy="12756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6970136" y="3293208"/>
            <a:ext cx="127395" cy="12756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7202781" y="3293208"/>
            <a:ext cx="127395" cy="12756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>
            <a:stCxn id="46" idx="4"/>
          </p:cNvCxnSpPr>
          <p:nvPr/>
        </p:nvCxnSpPr>
        <p:spPr>
          <a:xfrm>
            <a:off x="7033834" y="3420775"/>
            <a:ext cx="634510" cy="728305"/>
          </a:xfrm>
          <a:prstGeom prst="straightConnector1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7266478" y="3429823"/>
            <a:ext cx="1431849" cy="719257"/>
          </a:xfrm>
          <a:prstGeom prst="straightConnector1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6483047" y="4143760"/>
            <a:ext cx="338168" cy="288032"/>
          </a:xfrm>
          <a:prstGeom prst="rect">
            <a:avLst/>
          </a:prstGeom>
          <a:solidFill>
            <a:schemeClr val="accent6"/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4759010" y="5157192"/>
            <a:ext cx="338168" cy="288032"/>
          </a:xfrm>
          <a:prstGeom prst="rect">
            <a:avLst/>
          </a:prstGeom>
          <a:solidFill>
            <a:schemeClr val="accent6"/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6523457" y="5144784"/>
            <a:ext cx="338168" cy="288032"/>
          </a:xfrm>
          <a:prstGeom prst="rect">
            <a:avLst/>
          </a:prstGeom>
          <a:solidFill>
            <a:schemeClr val="accent6"/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7724794" y="5157192"/>
            <a:ext cx="338168" cy="288032"/>
          </a:xfrm>
          <a:prstGeom prst="rect">
            <a:avLst/>
          </a:prstGeom>
          <a:solidFill>
            <a:schemeClr val="accent6"/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6821216" y="4149080"/>
            <a:ext cx="280216" cy="288032"/>
          </a:xfrm>
          <a:prstGeom prst="rect">
            <a:avLst/>
          </a:prstGeom>
          <a:solidFill>
            <a:schemeClr val="accent2"/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Oval 56"/>
          <p:cNvSpPr/>
          <p:nvPr/>
        </p:nvSpPr>
        <p:spPr>
          <a:xfrm>
            <a:off x="6892289" y="4229312"/>
            <a:ext cx="127395" cy="127567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7093825" y="4143760"/>
            <a:ext cx="280216" cy="288032"/>
          </a:xfrm>
          <a:prstGeom prst="rect">
            <a:avLst/>
          </a:prstGeom>
          <a:solidFill>
            <a:schemeClr val="accent2"/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Oval 58"/>
          <p:cNvSpPr/>
          <p:nvPr/>
        </p:nvSpPr>
        <p:spPr>
          <a:xfrm>
            <a:off x="7164898" y="4223992"/>
            <a:ext cx="127395" cy="127567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7374041" y="4149080"/>
            <a:ext cx="280216" cy="288032"/>
          </a:xfrm>
          <a:prstGeom prst="rect">
            <a:avLst/>
          </a:prstGeom>
          <a:solidFill>
            <a:schemeClr val="accent2"/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Oval 60"/>
          <p:cNvSpPr/>
          <p:nvPr/>
        </p:nvSpPr>
        <p:spPr>
          <a:xfrm>
            <a:off x="7445114" y="4229312"/>
            <a:ext cx="127395" cy="127567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Arrow Connector 62"/>
          <p:cNvCxnSpPr>
            <a:stCxn id="57" idx="4"/>
            <a:endCxn id="11" idx="0"/>
          </p:cNvCxnSpPr>
          <p:nvPr/>
        </p:nvCxnSpPr>
        <p:spPr>
          <a:xfrm flipH="1">
            <a:off x="5493222" y="4356879"/>
            <a:ext cx="1462765" cy="800313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59" idx="4"/>
          </p:cNvCxnSpPr>
          <p:nvPr/>
        </p:nvCxnSpPr>
        <p:spPr>
          <a:xfrm flipH="1">
            <a:off x="7101433" y="4351559"/>
            <a:ext cx="127163" cy="805633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61" idx="4"/>
            <a:endCxn id="13" idx="0"/>
          </p:cNvCxnSpPr>
          <p:nvPr/>
        </p:nvCxnSpPr>
        <p:spPr>
          <a:xfrm>
            <a:off x="7508812" y="4356879"/>
            <a:ext cx="878186" cy="800313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6224685" y="1772816"/>
            <a:ext cx="792088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T1</a:t>
            </a:r>
          </a:p>
        </p:txBody>
      </p:sp>
      <p:sp>
        <p:nvSpPr>
          <p:cNvPr id="75" name="Rectangle 74"/>
          <p:cNvSpPr/>
          <p:nvPr/>
        </p:nvSpPr>
        <p:spPr>
          <a:xfrm>
            <a:off x="7030447" y="1772816"/>
            <a:ext cx="504056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T2</a:t>
            </a:r>
          </a:p>
        </p:txBody>
      </p:sp>
      <p:sp>
        <p:nvSpPr>
          <p:cNvPr id="76" name="Rectangle 75"/>
          <p:cNvSpPr/>
          <p:nvPr/>
        </p:nvSpPr>
        <p:spPr>
          <a:xfrm>
            <a:off x="7540665" y="1772816"/>
            <a:ext cx="648072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T3</a:t>
            </a:r>
          </a:p>
        </p:txBody>
      </p:sp>
    </p:spTree>
    <p:extLst>
      <p:ext uri="{BB962C8B-B14F-4D97-AF65-F5344CB8AC3E}">
        <p14:creationId xmlns:p14="http://schemas.microsoft.com/office/powerpoint/2010/main" val="271816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pointers and containers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Programování v C++ - 2019/2020 David Bednárek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4294967295"/>
          </p:nvPr>
        </p:nvGraphicFramePr>
        <p:xfrm>
          <a:off x="107950" y="549275"/>
          <a:ext cx="8928546" cy="506476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716685">
                  <a:extLst>
                    <a:ext uri="{9D8B030D-6E8A-4147-A177-3AD203B41FA5}">
                      <a16:colId xmlns:a16="http://schemas.microsoft.com/office/drawing/2014/main" val="3501279906"/>
                    </a:ext>
                  </a:extLst>
                </a:gridCol>
                <a:gridCol w="1167635">
                  <a:extLst>
                    <a:ext uri="{9D8B030D-6E8A-4147-A177-3AD203B41FA5}">
                      <a16:colId xmlns:a16="http://schemas.microsoft.com/office/drawing/2014/main" val="1298928171"/>
                    </a:ext>
                  </a:extLst>
                </a:gridCol>
                <a:gridCol w="1305003">
                  <a:extLst>
                    <a:ext uri="{9D8B030D-6E8A-4147-A177-3AD203B41FA5}">
                      <a16:colId xmlns:a16="http://schemas.microsoft.com/office/drawing/2014/main" val="2062834832"/>
                    </a:ext>
                  </a:extLst>
                </a:gridCol>
                <a:gridCol w="1579741">
                  <a:extLst>
                    <a:ext uri="{9D8B030D-6E8A-4147-A177-3AD203B41FA5}">
                      <a16:colId xmlns:a16="http://schemas.microsoft.com/office/drawing/2014/main" val="3968256034"/>
                    </a:ext>
                  </a:extLst>
                </a:gridCol>
                <a:gridCol w="1579741">
                  <a:extLst>
                    <a:ext uri="{9D8B030D-6E8A-4147-A177-3AD203B41FA5}">
                      <a16:colId xmlns:a16="http://schemas.microsoft.com/office/drawing/2014/main" val="1201352520"/>
                    </a:ext>
                  </a:extLst>
                </a:gridCol>
                <a:gridCol w="1579741">
                  <a:extLst>
                    <a:ext uri="{9D8B030D-6E8A-4147-A177-3AD203B41FA5}">
                      <a16:colId xmlns:a16="http://schemas.microsoft.com/office/drawing/2014/main" val="333560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number of elements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storage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ownership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move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copy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9487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array&lt;T,N&gt;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fixed N</a:t>
                      </a:r>
                      <a:endParaRPr lang="cs-CZ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inside</a:t>
                      </a:r>
                      <a:endParaRPr lang="cs-CZ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(unique)</a:t>
                      </a:r>
                      <a:endParaRPr lang="cs-CZ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by elements</a:t>
                      </a:r>
                      <a:endParaRPr lang="cs-CZ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by elements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7742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optional&lt;T&gt;</a:t>
                      </a:r>
                      <a:endParaRPr lang="cs-CZ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0/1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9553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unique_ptr</a:t>
                      </a:r>
                      <a:r>
                        <a:rPr lang="en-US" dirty="0"/>
                        <a:t>&lt;T&gt;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individually allocated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unique</a:t>
                      </a:r>
                      <a:endParaRPr lang="cs-CZ" dirty="0"/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transfer of ownership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N.A.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9668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shared_ptr</a:t>
                      </a:r>
                      <a:r>
                        <a:rPr lang="en-US" dirty="0"/>
                        <a:t>&lt;T&gt;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shared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sharing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8661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unique_ptr</a:t>
                      </a:r>
                      <a:r>
                        <a:rPr lang="en-US" dirty="0"/>
                        <a:t>&lt;T[]&gt;</a:t>
                      </a:r>
                      <a:endParaRPr lang="cs-CZ" dirty="0"/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any</a:t>
                      </a:r>
                      <a:endParaRPr lang="cs-CZ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contiguous block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unique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N.A.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1651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shared_ptr</a:t>
                      </a:r>
                      <a:r>
                        <a:rPr lang="en-US" dirty="0"/>
                        <a:t>&lt;T[]&gt;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shared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sharing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2058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vector&lt;T&gt;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unique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by elements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7655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deque</a:t>
                      </a:r>
                      <a:r>
                        <a:rPr lang="en-US" dirty="0"/>
                        <a:t>&lt;T&gt;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several contiguous blocks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522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other containers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individually allocated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852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887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pointers and containers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8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Programování v C++ - 2019/2020 David Bednárek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4294967295"/>
          </p:nvPr>
        </p:nvGraphicFramePr>
        <p:xfrm>
          <a:off x="107950" y="549275"/>
          <a:ext cx="8928546" cy="506476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727746">
                  <a:extLst>
                    <a:ext uri="{9D8B030D-6E8A-4147-A177-3AD203B41FA5}">
                      <a16:colId xmlns:a16="http://schemas.microsoft.com/office/drawing/2014/main" val="350127990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29892817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62834832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153011665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46561621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1320772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number of elements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storage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allocation (</a:t>
                      </a:r>
                      <a:r>
                        <a:rPr lang="en-US" dirty="0" err="1"/>
                        <a:t>en</a:t>
                      </a:r>
                      <a:r>
                        <a:rPr lang="en-US" dirty="0"/>
                        <a:t> masse)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insert/erase elements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random access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9487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array&lt;T,N&gt;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fixed, N</a:t>
                      </a:r>
                      <a:endParaRPr lang="cs-CZ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inside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(when constructed)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N.A.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[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]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7742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optional&lt;T&gt;</a:t>
                      </a:r>
                      <a:endParaRPr lang="cs-CZ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0/1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.emplace(...)</a:t>
                      </a:r>
                      <a:endParaRPr lang="cs-CZ" dirty="0"/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dirty="0"/>
                        <a:t>.reset()</a:t>
                      </a:r>
                      <a:endParaRPr lang="cs-CZ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N.A.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2519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unique_ptr</a:t>
                      </a:r>
                      <a:r>
                        <a:rPr lang="en-US" dirty="0"/>
                        <a:t>&lt;T&gt;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individually allocated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=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 err="1"/>
                        <a:t>make_unique</a:t>
                      </a:r>
                      <a:r>
                        <a:rPr lang="en-US" dirty="0"/>
                        <a:t>&lt;T&gt;(...)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9668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shared_ptr</a:t>
                      </a:r>
                      <a:r>
                        <a:rPr lang="en-US" dirty="0"/>
                        <a:t>&lt;T&gt;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= </a:t>
                      </a:r>
                      <a:r>
                        <a:rPr lang="en-US" dirty="0" err="1"/>
                        <a:t>make_shared</a:t>
                      </a:r>
                      <a:r>
                        <a:rPr lang="en-US" dirty="0"/>
                        <a:t>&lt;T&gt;(...)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8661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unique_ptr</a:t>
                      </a:r>
                      <a:r>
                        <a:rPr lang="en-US" dirty="0"/>
                        <a:t>&lt;T[]&gt;</a:t>
                      </a:r>
                      <a:endParaRPr lang="cs-CZ" dirty="0"/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any</a:t>
                      </a:r>
                      <a:endParaRPr lang="cs-CZ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contiguous block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= </a:t>
                      </a:r>
                      <a:r>
                        <a:rPr lang="en-US" dirty="0" err="1"/>
                        <a:t>make_unique</a:t>
                      </a:r>
                      <a:r>
                        <a:rPr lang="en-US" dirty="0"/>
                        <a:t>&lt;T[]&gt;(n)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dirty="0"/>
                        <a:t>[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]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1651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shared_ptr</a:t>
                      </a:r>
                      <a:r>
                        <a:rPr lang="en-US" dirty="0"/>
                        <a:t>&lt;T[]&gt;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= </a:t>
                      </a:r>
                      <a:r>
                        <a:rPr lang="en-US" dirty="0" err="1"/>
                        <a:t>make_shared</a:t>
                      </a:r>
                      <a:r>
                        <a:rPr lang="en-US" dirty="0"/>
                        <a:t>&lt;T[]&gt;(n)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2058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vector&lt;T&gt;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vector&lt;T&gt;(n)</a:t>
                      </a:r>
                    </a:p>
                    <a:p>
                      <a:pPr algn="ctr"/>
                      <a:r>
                        <a:rPr lang="en-US" dirty="0"/>
                        <a:t>or</a:t>
                      </a:r>
                    </a:p>
                    <a:p>
                      <a:pPr algn="ctr"/>
                      <a:r>
                        <a:rPr lang="en-US" dirty="0"/>
                        <a:t>.resize(n)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may move elements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7655358"/>
                  </a:ext>
                </a:extLst>
              </a:tr>
              <a:tr h="9127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deque</a:t>
                      </a:r>
                      <a:r>
                        <a:rPr lang="en-US" dirty="0"/>
                        <a:t>&lt;T&gt;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several contiguous blocks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5522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other containers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individually allocated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elements never move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2852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0435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noProof="1"/>
              <a:t>Containers</a:t>
            </a:r>
            <a:endParaRPr lang="en-US" noProof="1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en-US" noProof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673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arkRG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00B050"/>
      </a:accent2>
      <a:accent3>
        <a:srgbClr val="4472C4"/>
      </a:accent3>
      <a:accent4>
        <a:srgbClr val="FFC000"/>
      </a:accent4>
      <a:accent5>
        <a:srgbClr val="00B0F0"/>
      </a:accent5>
      <a:accent6>
        <a:srgbClr val="7030A0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1496</TotalTime>
  <Words>2992</Words>
  <Application>Microsoft Office PowerPoint</Application>
  <PresentationFormat>On-screen Show (4:3)</PresentationFormat>
  <Paragraphs>467</Paragraphs>
  <Slides>21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Consolas</vt:lpstr>
      <vt:lpstr>Tahoma</vt:lpstr>
      <vt:lpstr>Office Theme</vt:lpstr>
      <vt:lpstr>Pointer/reference conventions</vt:lpstr>
      <vt:lpstr>Pointer/references</vt:lpstr>
      <vt:lpstr>Passing a pointer/reference in C++ - conventions</vt:lpstr>
      <vt:lpstr>Multiple values in contiguous memory</vt:lpstr>
      <vt:lpstr>Arrays and tuples</vt:lpstr>
      <vt:lpstr>Array and tuple layouts</vt:lpstr>
      <vt:lpstr>Smart pointers and containers</vt:lpstr>
      <vt:lpstr>Smart pointers and containers</vt:lpstr>
      <vt:lpstr>Containers</vt:lpstr>
      <vt:lpstr>STL</vt:lpstr>
      <vt:lpstr>STL</vt:lpstr>
      <vt:lpstr>STL</vt:lpstr>
      <vt:lpstr>STL - Ordered Containers</vt:lpstr>
      <vt:lpstr>STL - Unordered containers</vt:lpstr>
      <vt:lpstr>STL – Iterators</vt:lpstr>
      <vt:lpstr>STL – Iterators</vt:lpstr>
      <vt:lpstr>STL – Iterators</vt:lpstr>
      <vt:lpstr>STL – Insertion/deletion</vt:lpstr>
      <vt:lpstr>STL – insertion/deletion</vt:lpstr>
      <vt:lpstr>STL – insertion/deletion</vt:lpstr>
      <vt:lpstr>Range-for loop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</dc:title>
  <dc:creator>David Bednárek</dc:creator>
  <cp:lastModifiedBy>David Bednárek</cp:lastModifiedBy>
  <cp:revision>81</cp:revision>
  <dcterms:created xsi:type="dcterms:W3CDTF">2020-09-28T08:40:12Z</dcterms:created>
  <dcterms:modified xsi:type="dcterms:W3CDTF">2023-11-20T12:55:19Z</dcterms:modified>
</cp:coreProperties>
</file>