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39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>
      <p:cViewPr varScale="1">
        <p:scale>
          <a:sx n="137" d="100"/>
          <a:sy n="137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135CE4-1B37-434B-9192-1BD200E71D5E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409672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27.10.2020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NPRG041 Programming in C++ - 2019/2020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889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27.10.2020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NPRG041 Programování v C++ - 2019/2020 David Bednárek</a:t>
            </a:r>
            <a:endParaRPr lang="cs-CZ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49961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27.10.2020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NPRG041 Programování v C++ - 2019/2020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99524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2020-10-27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2020-10-27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NPRG041 - Programming in C++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  <p:sldLayoutId id="2147483685" r:id="rId13"/>
    <p:sldLayoutId id="2147483686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NPRG041 Programming in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 allocation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69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Předávání ukazatelů a referencí</a:t>
            </a:r>
            <a:r>
              <a:rPr lang="en-US" dirty="0" smtClean="0"/>
              <a:t> – </a:t>
            </a:r>
            <a:r>
              <a:rPr lang="cs-CZ" dirty="0" smtClean="0"/>
              <a:t>konvence pro C++11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690536"/>
              </p:ext>
            </p:extLst>
          </p:nvPr>
        </p:nvGraphicFramePr>
        <p:xfrm>
          <a:off x="107504" y="548681"/>
          <a:ext cx="8928993" cy="6120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50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 smí</a:t>
                      </a:r>
                      <a:r>
                        <a:rPr lang="cs-CZ" baseline="0" dirty="0" smtClean="0"/>
                        <a:t> příjemce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 dlouho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 mezitím smějí ostatní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08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std</a:t>
                      </a:r>
                      <a:r>
                        <a:rPr lang="fr-FR" dirty="0" smtClean="0"/>
                        <a:t>::</a:t>
                      </a:r>
                      <a:r>
                        <a:rPr lang="fr-FR" dirty="0" err="1" smtClean="0"/>
                        <a:t>unique_ptr</a:t>
                      </a:r>
                      <a:r>
                        <a:rPr lang="fr-FR" dirty="0" smtClean="0"/>
                        <a:t>&lt;T&gt;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Změnit obsah, zrušit objekt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Libovolně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Nic (obvykle)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08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std</a:t>
                      </a:r>
                      <a:r>
                        <a:rPr lang="fr-FR" dirty="0" smtClean="0"/>
                        <a:t>::</a:t>
                      </a:r>
                      <a:r>
                        <a:rPr lang="fr-FR" dirty="0" err="1" smtClean="0"/>
                        <a:t>shared_ptr</a:t>
                      </a:r>
                      <a:r>
                        <a:rPr lang="fr-FR" dirty="0" smtClean="0"/>
                        <a:t>&lt;T&gt;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Změnit</a:t>
                      </a:r>
                      <a:r>
                        <a:rPr lang="cs-CZ" baseline="0" dirty="0" smtClean="0"/>
                        <a:t> obsah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Libovolně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Číst/měnit obsah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085">
                <a:tc>
                  <a:txBody>
                    <a:bodyPr/>
                    <a:lstStyle/>
                    <a:p>
                      <a:r>
                        <a:rPr lang="fr-FR" dirty="0" smtClean="0"/>
                        <a:t>T *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Změnit obsah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Až do dohodnutého okamžiku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Číst/měnit obsah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08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const</a:t>
                      </a:r>
                      <a:r>
                        <a:rPr lang="fr-FR" dirty="0" smtClean="0"/>
                        <a:t> T *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Číst obsah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Až do dohodnutého okamžiku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Číst/měnit obsah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085">
                <a:tc>
                  <a:txBody>
                    <a:bodyPr/>
                    <a:lstStyle/>
                    <a:p>
                      <a:r>
                        <a:rPr lang="fr-FR" dirty="0" smtClean="0"/>
                        <a:t>T &amp;</a:t>
                      </a:r>
                      <a:endParaRPr lang="fr-FR" dirty="0" smtClean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Změnit obsah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 dobu běhu </a:t>
                      </a:r>
                      <a:r>
                        <a:rPr lang="cs-CZ" baseline="0" dirty="0" smtClean="0"/>
                        <a:t>funkce/příkazu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Nic (obvykle)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085">
                <a:tc>
                  <a:txBody>
                    <a:bodyPr/>
                    <a:lstStyle/>
                    <a:p>
                      <a:r>
                        <a:rPr lang="fr-FR" dirty="0" smtClean="0"/>
                        <a:t>T &amp;&amp;</a:t>
                      </a:r>
                      <a:endParaRPr lang="fr-FR" dirty="0" smtClean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Ukrást obsah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508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const</a:t>
                      </a:r>
                      <a:r>
                        <a:rPr lang="fr-FR" dirty="0" smtClean="0"/>
                        <a:t> T &amp;</a:t>
                      </a:r>
                      <a:endParaRPr lang="en-US" dirty="0">
                        <a:solidFill>
                          <a:schemeClr val="accent5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Číst obsah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 dobu běhu </a:t>
                      </a:r>
                      <a:r>
                        <a:rPr lang="cs-CZ" baseline="0" dirty="0" smtClean="0"/>
                        <a:t>funkce/příkazu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Nic (obvykle)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25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NPRG041 Programování v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Ukl</a:t>
            </a:r>
            <a:r>
              <a:rPr lang="cs-CZ" dirty="0" smtClean="0"/>
              <a:t>ádání hodnot vedle sebe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Pole</a:t>
            </a:r>
            <a:r>
              <a:rPr lang="en-US" dirty="0" smtClean="0"/>
              <a:t> a n-tice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NPRG041 Programování v C++ - 2019/2020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02240732"/>
              </p:ext>
            </p:extLst>
          </p:nvPr>
        </p:nvGraphicFramePr>
        <p:xfrm>
          <a:off x="107950" y="549275"/>
          <a:ext cx="8928099" cy="4485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6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Homogenní (pole)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Polymorfní (n-tice)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Pevná velikost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// s kontejnerovým rozhraním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static </a:t>
                      </a:r>
                      <a:r>
                        <a:rPr lang="en-US" sz="1400" dirty="0" err="1" smtClean="0"/>
                        <a:t>const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std</a:t>
                      </a:r>
                      <a:r>
                        <a:rPr lang="en-US" sz="1400" dirty="0" smtClean="0"/>
                        <a:t>::</a:t>
                      </a:r>
                      <a:r>
                        <a:rPr lang="en-US" sz="1400" dirty="0" err="1" smtClean="0"/>
                        <a:t>size_t</a:t>
                      </a:r>
                      <a:r>
                        <a:rPr lang="en-US" sz="1400" dirty="0" smtClean="0"/>
                        <a:t> n = 3;</a:t>
                      </a:r>
                    </a:p>
                    <a:p>
                      <a:r>
                        <a:rPr lang="en-US" sz="1400" dirty="0" err="1" smtClean="0"/>
                        <a:t>std</a:t>
                      </a:r>
                      <a:r>
                        <a:rPr lang="en-US" sz="1400" dirty="0" smtClean="0"/>
                        <a:t>::array&lt;</a:t>
                      </a:r>
                      <a:r>
                        <a:rPr lang="en-US" sz="1400" baseline="0" dirty="0" smtClean="0"/>
                        <a:t> T, n&gt; a;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a[ 0] = /*...*/;</a:t>
                      </a:r>
                    </a:p>
                    <a:p>
                      <a:r>
                        <a:rPr lang="en-US" sz="1400" baseline="0" dirty="0" smtClean="0"/>
                        <a:t>a[ 1].f();</a:t>
                      </a:r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//</a:t>
                      </a:r>
                      <a:r>
                        <a:rPr lang="cs-CZ" sz="1400" baseline="0" dirty="0" smtClean="0"/>
                        <a:t> struktura/třída</a:t>
                      </a:r>
                    </a:p>
                    <a:p>
                      <a:r>
                        <a:rPr lang="en-US" sz="1400" baseline="0" dirty="0" err="1" smtClean="0"/>
                        <a:t>struct</a:t>
                      </a:r>
                      <a:r>
                        <a:rPr lang="en-US" sz="1400" baseline="0" dirty="0" smtClean="0"/>
                        <a:t> S { T1 x; T2 y; T3 z; };</a:t>
                      </a:r>
                    </a:p>
                    <a:p>
                      <a:r>
                        <a:rPr lang="en-US" sz="1400" baseline="0" dirty="0" smtClean="0"/>
                        <a:t>S a;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err="1" smtClean="0"/>
                        <a:t>a.x</a:t>
                      </a:r>
                      <a:r>
                        <a:rPr lang="en-US" sz="1400" baseline="0" dirty="0" smtClean="0"/>
                        <a:t> = /*...*/;</a:t>
                      </a:r>
                    </a:p>
                    <a:p>
                      <a:r>
                        <a:rPr lang="en-US" sz="1400" baseline="0" dirty="0" err="1" smtClean="0"/>
                        <a:t>a.y.f</a:t>
                      </a:r>
                      <a:r>
                        <a:rPr lang="en-US" sz="1400" baseline="0" dirty="0" smtClean="0"/>
                        <a:t>();</a:t>
                      </a:r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// </a:t>
                      </a:r>
                      <a:r>
                        <a:rPr lang="en-US" sz="1400" dirty="0" err="1" smtClean="0"/>
                        <a:t>syrov</a:t>
                      </a:r>
                      <a:r>
                        <a:rPr lang="cs-CZ" sz="1400" dirty="0" smtClean="0"/>
                        <a:t>é</a:t>
                      </a:r>
                      <a:r>
                        <a:rPr lang="cs-CZ" sz="1400" baseline="0" dirty="0" smtClean="0"/>
                        <a:t> pole (nedoporučeno)</a:t>
                      </a:r>
                      <a:endParaRPr lang="en-US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static </a:t>
                      </a:r>
                      <a:r>
                        <a:rPr lang="en-US" sz="1400" dirty="0" err="1" smtClean="0"/>
                        <a:t>const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std</a:t>
                      </a:r>
                      <a:r>
                        <a:rPr lang="en-US" sz="1400" dirty="0" smtClean="0"/>
                        <a:t>::</a:t>
                      </a:r>
                      <a:r>
                        <a:rPr lang="en-US" sz="1400" dirty="0" err="1" smtClean="0"/>
                        <a:t>size_t</a:t>
                      </a:r>
                      <a:r>
                        <a:rPr lang="en-US" sz="1400" dirty="0" smtClean="0"/>
                        <a:t> n = 3;</a:t>
                      </a:r>
                    </a:p>
                    <a:p>
                      <a:r>
                        <a:rPr lang="en-US" sz="1400" baseline="0" dirty="0" smtClean="0"/>
                        <a:t>T a[ n];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a[ 0] = /*...*/;</a:t>
                      </a:r>
                    </a:p>
                    <a:p>
                      <a:r>
                        <a:rPr lang="en-US" sz="1400" baseline="0" dirty="0" smtClean="0"/>
                        <a:t>a[ 1].f();</a:t>
                      </a:r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// pro </a:t>
                      </a:r>
                      <a:r>
                        <a:rPr lang="en-US" sz="1400" dirty="0" err="1" smtClean="0"/>
                        <a:t>generick</a:t>
                      </a:r>
                      <a:r>
                        <a:rPr lang="cs-CZ" sz="1400" dirty="0" smtClean="0"/>
                        <a:t>é</a:t>
                      </a:r>
                      <a:r>
                        <a:rPr lang="cs-CZ" sz="1400" baseline="0" dirty="0" smtClean="0"/>
                        <a:t> programování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std</a:t>
                      </a:r>
                      <a:r>
                        <a:rPr lang="en-US" sz="1400" dirty="0" smtClean="0"/>
                        <a:t>::tuple&lt;</a:t>
                      </a:r>
                      <a:r>
                        <a:rPr lang="en-US" sz="1400" baseline="0" dirty="0" smtClean="0"/>
                        <a:t> T1, T2, T3&gt; a;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err="1" smtClean="0"/>
                        <a:t>std</a:t>
                      </a:r>
                      <a:r>
                        <a:rPr lang="en-US" sz="1400" baseline="0" dirty="0" smtClean="0"/>
                        <a:t>::get&lt; 0&gt;( a) = /*...*/;</a:t>
                      </a:r>
                    </a:p>
                    <a:p>
                      <a:r>
                        <a:rPr lang="en-US" sz="1400" baseline="0" dirty="0" err="1" smtClean="0"/>
                        <a:t>std</a:t>
                      </a:r>
                      <a:r>
                        <a:rPr lang="en-US" sz="1400" baseline="0" dirty="0" smtClean="0"/>
                        <a:t>::get&lt; 1&gt;( a).f();</a:t>
                      </a:r>
                      <a:endParaRPr lang="en-US" sz="1400" dirty="0" smtClean="0"/>
                    </a:p>
                    <a:p>
                      <a:endParaRPr lang="en-US" sz="1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Proměnlivá velikost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std</a:t>
                      </a:r>
                      <a:r>
                        <a:rPr lang="en-US" sz="1400" dirty="0" smtClean="0"/>
                        <a:t>::</a:t>
                      </a:r>
                      <a:r>
                        <a:rPr lang="en-US" sz="1400" dirty="0" err="1" smtClean="0"/>
                        <a:t>size_t</a:t>
                      </a:r>
                      <a:r>
                        <a:rPr lang="en-US" sz="1400" dirty="0" smtClean="0"/>
                        <a:t> n = /*...*/;</a:t>
                      </a:r>
                    </a:p>
                    <a:p>
                      <a:r>
                        <a:rPr lang="en-US" sz="1400" dirty="0" err="1" smtClean="0"/>
                        <a:t>std</a:t>
                      </a:r>
                      <a:r>
                        <a:rPr lang="en-US" sz="1400" dirty="0" smtClean="0"/>
                        <a:t>::vector&lt;</a:t>
                      </a:r>
                      <a:r>
                        <a:rPr lang="en-US" sz="1400" baseline="0" dirty="0" smtClean="0"/>
                        <a:t> T&gt; a(n);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a[ 0] = /*...*/;</a:t>
                      </a:r>
                    </a:p>
                    <a:p>
                      <a:r>
                        <a:rPr lang="en-US" sz="1400" baseline="0" dirty="0" smtClean="0"/>
                        <a:t>a[ 1].f();</a:t>
                      </a:r>
                      <a:endParaRPr lang="en-US" sz="1400" baseline="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std</a:t>
                      </a:r>
                      <a:r>
                        <a:rPr lang="en-US" sz="1400" dirty="0" smtClean="0"/>
                        <a:t>::vector&lt; </a:t>
                      </a:r>
                      <a:r>
                        <a:rPr lang="en-US" sz="1400" dirty="0" err="1" smtClean="0"/>
                        <a:t>std</a:t>
                      </a:r>
                      <a:r>
                        <a:rPr lang="en-US" sz="1400" dirty="0" smtClean="0"/>
                        <a:t>::</a:t>
                      </a:r>
                      <a:r>
                        <a:rPr lang="en-US" sz="1400" dirty="0" err="1" smtClean="0"/>
                        <a:t>unique_ptr</a:t>
                      </a:r>
                      <a:r>
                        <a:rPr lang="en-US" sz="1400" dirty="0" smtClean="0"/>
                        <a:t>&lt; </a:t>
                      </a:r>
                      <a:r>
                        <a:rPr lang="en-US" sz="1400" dirty="0" err="1" smtClean="0"/>
                        <a:t>Tbase</a:t>
                      </a:r>
                      <a:r>
                        <a:rPr lang="en-US" sz="1400" dirty="0" smtClean="0"/>
                        <a:t>&gt;&gt; a;</a:t>
                      </a:r>
                    </a:p>
                    <a:p>
                      <a:r>
                        <a:rPr lang="en-US" sz="1400" dirty="0" err="1" smtClean="0"/>
                        <a:t>a.push_back</a:t>
                      </a:r>
                      <a:r>
                        <a:rPr lang="en-US" sz="1400" dirty="0" smtClean="0"/>
                        <a:t>(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cs-CZ" sz="1400" dirty="0" smtClean="0"/>
                        <a:t>std</a:t>
                      </a:r>
                      <a:r>
                        <a:rPr lang="en-US" sz="1400" dirty="0" smtClean="0"/>
                        <a:t>::</a:t>
                      </a:r>
                      <a:r>
                        <a:rPr lang="en-US" sz="1400" dirty="0" err="1" smtClean="0"/>
                        <a:t>make_unique</a:t>
                      </a:r>
                      <a:r>
                        <a:rPr lang="en-US" sz="1400" dirty="0" smtClean="0"/>
                        <a:t>&lt;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T1&gt;());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a.push_back</a:t>
                      </a:r>
                      <a:r>
                        <a:rPr lang="en-US" sz="1400" dirty="0" smtClean="0"/>
                        <a:t>( </a:t>
                      </a:r>
                      <a:r>
                        <a:rPr lang="cs-CZ" sz="1400" dirty="0" smtClean="0"/>
                        <a:t>std</a:t>
                      </a:r>
                      <a:r>
                        <a:rPr lang="en-US" sz="1400" dirty="0" smtClean="0"/>
                        <a:t>::</a:t>
                      </a:r>
                      <a:r>
                        <a:rPr lang="en-US" sz="1400" dirty="0" err="1" smtClean="0"/>
                        <a:t>make_unique</a:t>
                      </a:r>
                      <a:r>
                        <a:rPr lang="en-US" sz="1400" dirty="0" smtClean="0"/>
                        <a:t>&lt;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T2&gt;());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a.push_back</a:t>
                      </a:r>
                      <a:r>
                        <a:rPr lang="en-US" sz="1400" dirty="0" smtClean="0"/>
                        <a:t>( </a:t>
                      </a:r>
                      <a:r>
                        <a:rPr lang="cs-CZ" sz="1400" dirty="0" smtClean="0"/>
                        <a:t>std</a:t>
                      </a:r>
                      <a:r>
                        <a:rPr lang="en-US" sz="1400" dirty="0" smtClean="0"/>
                        <a:t>::</a:t>
                      </a:r>
                      <a:r>
                        <a:rPr lang="en-US" sz="1400" dirty="0" err="1" smtClean="0"/>
                        <a:t>make_unique</a:t>
                      </a:r>
                      <a:r>
                        <a:rPr lang="en-US" sz="1400" dirty="0" smtClean="0"/>
                        <a:t>&lt;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T3&gt;());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a[ 1]-&gt;f();</a:t>
                      </a:r>
                      <a:endParaRPr lang="en-US" sz="1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5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Pole a n-tice v paměti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NPRG041 Programování v C++ - 2019/2020 David Bednárek</a:t>
            </a:r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683568" y="162880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87624" y="162880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91680" y="162880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7504" y="548680"/>
            <a:ext cx="23374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::array&lt; T,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3&gt;</a:t>
            </a:r>
          </a:p>
          <a:p>
            <a:pPr algn="ctr"/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nebo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 smtClean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T[ 3]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97178" y="5157192"/>
            <a:ext cx="792088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61625" y="5144784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062962" y="5157192"/>
            <a:ext cx="648072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73020" y="608884"/>
            <a:ext cx="3603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{ T1 x; T2 y; T3 z;}</a:t>
            </a:r>
          </a:p>
          <a:p>
            <a:pPr algn="ctr"/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nebo</a:t>
            </a:r>
            <a:endParaRPr lang="en-US" dirty="0" smtClean="0">
              <a:solidFill>
                <a:schemeClr val="bg1">
                  <a:lumMod val="6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::tuple&lt; T1, T2, T3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37760" y="3212976"/>
            <a:ext cx="756084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7640" y="2564904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::vector&lt; T&gt;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3704" y="414908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237760" y="414908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741816" y="414908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241864" y="4149080"/>
            <a:ext cx="1033991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5" idx="4"/>
          </p:cNvCxnSpPr>
          <p:nvPr/>
        </p:nvCxnSpPr>
        <p:spPr>
          <a:xfrm flipH="1">
            <a:off x="733705" y="3420775"/>
            <a:ext cx="661633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47664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780309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26" idx="4"/>
          </p:cNvCxnSpPr>
          <p:nvPr/>
        </p:nvCxnSpPr>
        <p:spPr>
          <a:xfrm>
            <a:off x="1611362" y="3420775"/>
            <a:ext cx="634510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844006" y="3429823"/>
            <a:ext cx="1431849" cy="719257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95536" y="4143760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660232" y="3212976"/>
            <a:ext cx="756084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211960" y="2564904"/>
            <a:ext cx="4743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::vector&lt;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unique_ptr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Tbase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&gt;&gt;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664336" y="4149080"/>
            <a:ext cx="1033991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4" name="Straight Arrow Connector 43"/>
          <p:cNvCxnSpPr>
            <a:stCxn id="45" idx="4"/>
          </p:cNvCxnSpPr>
          <p:nvPr/>
        </p:nvCxnSpPr>
        <p:spPr>
          <a:xfrm>
            <a:off x="6817810" y="3420775"/>
            <a:ext cx="0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754112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970136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202781" y="329320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6" idx="4"/>
          </p:cNvCxnSpPr>
          <p:nvPr/>
        </p:nvCxnSpPr>
        <p:spPr>
          <a:xfrm>
            <a:off x="7033834" y="3420775"/>
            <a:ext cx="634510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266478" y="3429823"/>
            <a:ext cx="1431849" cy="719257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6483047" y="4143760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4759010" y="5157192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6523457" y="5144784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7724794" y="5157192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821216" y="4149080"/>
            <a:ext cx="280216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6892289" y="4229312"/>
            <a:ext cx="127395" cy="12756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093825" y="4143760"/>
            <a:ext cx="280216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7164898" y="4223992"/>
            <a:ext cx="127395" cy="12756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374041" y="4149080"/>
            <a:ext cx="280216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7445114" y="4229312"/>
            <a:ext cx="127395" cy="12756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57" idx="4"/>
            <a:endCxn id="11" idx="0"/>
          </p:cNvCxnSpPr>
          <p:nvPr/>
        </p:nvCxnSpPr>
        <p:spPr>
          <a:xfrm flipH="1">
            <a:off x="5493222" y="4356879"/>
            <a:ext cx="1462765" cy="80031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9" idx="4"/>
          </p:cNvCxnSpPr>
          <p:nvPr/>
        </p:nvCxnSpPr>
        <p:spPr>
          <a:xfrm flipH="1">
            <a:off x="7101433" y="4351559"/>
            <a:ext cx="127163" cy="80563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1" idx="4"/>
            <a:endCxn id="13" idx="0"/>
          </p:cNvCxnSpPr>
          <p:nvPr/>
        </p:nvCxnSpPr>
        <p:spPr>
          <a:xfrm>
            <a:off x="7508812" y="4356879"/>
            <a:ext cx="878186" cy="80031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224685" y="1772816"/>
            <a:ext cx="792088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7030447" y="1772816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7540665" y="1772816"/>
            <a:ext cx="648072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9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pointers and containers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NPRG041 Programování v C++ - 2019/2020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07950" y="549275"/>
          <a:ext cx="8928546" cy="50647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16685">
                  <a:extLst>
                    <a:ext uri="{9D8B030D-6E8A-4147-A177-3AD203B41FA5}">
                      <a16:colId xmlns:a16="http://schemas.microsoft.com/office/drawing/2014/main" val="3501279906"/>
                    </a:ext>
                  </a:extLst>
                </a:gridCol>
                <a:gridCol w="1167635">
                  <a:extLst>
                    <a:ext uri="{9D8B030D-6E8A-4147-A177-3AD203B41FA5}">
                      <a16:colId xmlns:a16="http://schemas.microsoft.com/office/drawing/2014/main" val="1298928171"/>
                    </a:ext>
                  </a:extLst>
                </a:gridCol>
                <a:gridCol w="1305003">
                  <a:extLst>
                    <a:ext uri="{9D8B030D-6E8A-4147-A177-3AD203B41FA5}">
                      <a16:colId xmlns:a16="http://schemas.microsoft.com/office/drawing/2014/main" val="2062834832"/>
                    </a:ext>
                  </a:extLst>
                </a:gridCol>
                <a:gridCol w="1579741">
                  <a:extLst>
                    <a:ext uri="{9D8B030D-6E8A-4147-A177-3AD203B41FA5}">
                      <a16:colId xmlns:a16="http://schemas.microsoft.com/office/drawing/2014/main" val="3968256034"/>
                    </a:ext>
                  </a:extLst>
                </a:gridCol>
                <a:gridCol w="1579741">
                  <a:extLst>
                    <a:ext uri="{9D8B030D-6E8A-4147-A177-3AD203B41FA5}">
                      <a16:colId xmlns:a16="http://schemas.microsoft.com/office/drawing/2014/main" val="1201352520"/>
                    </a:ext>
                  </a:extLst>
                </a:gridCol>
                <a:gridCol w="1579741">
                  <a:extLst>
                    <a:ext uri="{9D8B030D-6E8A-4147-A177-3AD203B41FA5}">
                      <a16:colId xmlns:a16="http://schemas.microsoft.com/office/drawing/2014/main" val="333560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elements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storage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ownership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move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copy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48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array&lt;T,N&gt;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 N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(unique)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by elements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by elements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742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optional&lt;T&gt;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0/1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9553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unique_ptr</a:t>
                      </a:r>
                      <a:r>
                        <a:rPr lang="en-US" dirty="0" smtClean="0"/>
                        <a:t>&lt;T&gt;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individually allocated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unique</a:t>
                      </a:r>
                      <a:endParaRPr lang="cs-CZ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transfer of ownership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66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shared_ptr</a:t>
                      </a:r>
                      <a:r>
                        <a:rPr lang="en-US" dirty="0" smtClean="0"/>
                        <a:t>&lt;T&gt;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shared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sharing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8661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unique_ptr</a:t>
                      </a:r>
                      <a:r>
                        <a:rPr lang="en-US" dirty="0" smtClean="0"/>
                        <a:t>&lt;T[]&gt;</a:t>
                      </a:r>
                      <a:endParaRPr lang="cs-CZ" dirty="0" smtClean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contiguous block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unique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165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shared_ptr</a:t>
                      </a:r>
                      <a:r>
                        <a:rPr lang="en-US" dirty="0" smtClean="0"/>
                        <a:t>&lt;T[]&gt;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shared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sharing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2058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vector&lt;T&gt;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unique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by elements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765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deque</a:t>
                      </a:r>
                      <a:r>
                        <a:rPr lang="en-US" dirty="0" smtClean="0"/>
                        <a:t>&lt;T&gt;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several contiguous blocks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52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containers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individually allocated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852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996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pointers and containers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NPRG041 Programování v C++ - 2019/2020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107950" y="549275"/>
          <a:ext cx="8928546" cy="50647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7746">
                  <a:extLst>
                    <a:ext uri="{9D8B030D-6E8A-4147-A177-3AD203B41FA5}">
                      <a16:colId xmlns:a16="http://schemas.microsoft.com/office/drawing/2014/main" val="35012799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29892817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6283483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301166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6561621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32077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elements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storage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allocation (</a:t>
                      </a:r>
                      <a:r>
                        <a:rPr lang="en-US" dirty="0" err="1" smtClean="0"/>
                        <a:t>en</a:t>
                      </a:r>
                      <a:r>
                        <a:rPr lang="en-US" dirty="0" smtClean="0"/>
                        <a:t> masse)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insert/erase elements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random access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48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array&lt;T,N&gt;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fixed, N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(when constructed)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742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optional&lt;T&gt;</a:t>
                      </a:r>
                      <a:endParaRPr lang="cs-CZ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0/1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.emplace(...)</a:t>
                      </a:r>
                      <a:endParaRPr lang="cs-CZ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.reset()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2519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unique_ptr</a:t>
                      </a:r>
                      <a:r>
                        <a:rPr lang="en-US" dirty="0" smtClean="0"/>
                        <a:t>&lt;T&gt;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individually allocated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make_unique</a:t>
                      </a:r>
                      <a:r>
                        <a:rPr lang="en-US" dirty="0" smtClean="0"/>
                        <a:t>&lt;T&gt;(...)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66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shared_ptr</a:t>
                      </a:r>
                      <a:r>
                        <a:rPr lang="en-US" dirty="0" smtClean="0"/>
                        <a:t>&lt;T&gt;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= </a:t>
                      </a:r>
                      <a:r>
                        <a:rPr lang="en-US" dirty="0" err="1" smtClean="0"/>
                        <a:t>make_shared</a:t>
                      </a:r>
                      <a:r>
                        <a:rPr lang="en-US" dirty="0" smtClean="0"/>
                        <a:t>&lt;T&gt;(...)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8661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unique_ptr</a:t>
                      </a:r>
                      <a:r>
                        <a:rPr lang="en-US" dirty="0" smtClean="0"/>
                        <a:t>&lt;T[]&gt;</a:t>
                      </a:r>
                      <a:endParaRPr lang="cs-CZ" dirty="0" smtClean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any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contiguous block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= </a:t>
                      </a:r>
                      <a:r>
                        <a:rPr lang="en-US" dirty="0" err="1" smtClean="0"/>
                        <a:t>make_unique</a:t>
                      </a:r>
                      <a:r>
                        <a:rPr lang="en-US" dirty="0" smtClean="0"/>
                        <a:t>&lt;T[]&gt;(n)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165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shared_ptr</a:t>
                      </a:r>
                      <a:r>
                        <a:rPr lang="en-US" dirty="0" smtClean="0"/>
                        <a:t>&lt;T[]&gt;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 </a:t>
                      </a:r>
                      <a:r>
                        <a:rPr lang="en-US" dirty="0" err="1" smtClean="0"/>
                        <a:t>make_shared</a:t>
                      </a:r>
                      <a:r>
                        <a:rPr lang="en-US" dirty="0" smtClean="0"/>
                        <a:t>&lt;T[]&gt;(n)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2058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vector&lt;T&gt;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vector&lt;T&gt;(n)</a:t>
                      </a:r>
                    </a:p>
                    <a:p>
                      <a:pPr algn="ctr"/>
                      <a:r>
                        <a:rPr lang="en-US" dirty="0" smtClean="0"/>
                        <a:t>or</a:t>
                      </a:r>
                    </a:p>
                    <a:p>
                      <a:pPr algn="ctr"/>
                      <a:r>
                        <a:rPr lang="en-US" dirty="0" smtClean="0"/>
                        <a:t>.resize(n)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may move elements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7655358"/>
                  </a:ext>
                </a:extLst>
              </a:tr>
              <a:tr h="9127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deque</a:t>
                      </a:r>
                      <a:r>
                        <a:rPr lang="en-US" dirty="0" smtClean="0"/>
                        <a:t>&lt;T&gt;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several contiguous blocks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552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containers</a:t>
                      </a:r>
                      <a:endParaRPr lang="cs-CZ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individually allocated</a:t>
                      </a:r>
                      <a:endParaRPr lang="cs-CZ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elements never move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2852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342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allocation in C++11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dirty="0" smtClean="0"/>
              <a:t>Use smart pointers instead of raw (T *) pointers</a:t>
            </a:r>
          </a:p>
          <a:p>
            <a:pPr lvl="4"/>
            <a:r>
              <a:rPr lang="en-US" dirty="0" smtClean="0"/>
              <a:t>#include &lt;memory&gt;</a:t>
            </a:r>
          </a:p>
          <a:p>
            <a:pPr lvl="2"/>
            <a:r>
              <a:rPr lang="en-US" dirty="0" smtClean="0"/>
              <a:t>one owner (pointer cannot be copied)</a:t>
            </a:r>
          </a:p>
          <a:p>
            <a:pPr lvl="3"/>
            <a:r>
              <a:rPr lang="en-US" dirty="0" smtClean="0"/>
              <a:t>negligible runtime cost (almost the same as T *)</a:t>
            </a:r>
          </a:p>
          <a:p>
            <a:pPr lvl="4"/>
            <a:r>
              <a:rPr lang="en-US" dirty="0" smtClean="0"/>
              <a:t>void f() {</a:t>
            </a:r>
          </a:p>
          <a:p>
            <a:pPr lvl="4"/>
            <a:r>
              <a:rPr lang="en-US" dirty="0" smtClean="0"/>
              <a:t> 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unique_ptr</a:t>
            </a:r>
            <a:r>
              <a:rPr lang="en-US" dirty="0" smtClean="0"/>
              <a:t>&lt; T&gt; p =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make_unique</a:t>
            </a:r>
            <a:r>
              <a:rPr lang="en-US" dirty="0" smtClean="0"/>
              <a:t>&lt; T&gt;();</a:t>
            </a:r>
            <a:r>
              <a:rPr lang="en-US" dirty="0"/>
              <a:t>	// invokes </a:t>
            </a:r>
            <a:r>
              <a:rPr lang="en-US" dirty="0" smtClean="0"/>
              <a:t>new</a:t>
            </a:r>
            <a:endParaRPr lang="en-US" dirty="0" smtClean="0"/>
          </a:p>
          <a:p>
            <a:pPr lvl="4"/>
            <a:r>
              <a:rPr lang="en-US" dirty="0" smtClean="0"/>
              <a:t> 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unique_ptr</a:t>
            </a:r>
            <a:r>
              <a:rPr lang="en-US" dirty="0" smtClean="0"/>
              <a:t>&lt; T&gt; q = </a:t>
            </a:r>
            <a:r>
              <a:rPr lang="en-US" dirty="0" err="1" smtClean="0"/>
              <a:t>std</a:t>
            </a:r>
            <a:r>
              <a:rPr lang="en-US" dirty="0" smtClean="0"/>
              <a:t>::move( p);	// pointer moved to q</a:t>
            </a:r>
          </a:p>
          <a:p>
            <a:pPr lvl="4"/>
            <a:r>
              <a:rPr lang="en-US" dirty="0" smtClean="0"/>
              <a:t>  // p is </a:t>
            </a:r>
            <a:r>
              <a:rPr lang="en-US" dirty="0" err="1" smtClean="0"/>
              <a:t>nullptr</a:t>
            </a:r>
            <a:r>
              <a:rPr lang="en-US" dirty="0" smtClean="0"/>
              <a:t> now</a:t>
            </a:r>
          </a:p>
          <a:p>
            <a:pPr lvl="4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shared ownership </a:t>
            </a:r>
          </a:p>
          <a:p>
            <a:pPr lvl="3"/>
            <a:r>
              <a:rPr lang="en-US" dirty="0" smtClean="0"/>
              <a:t>runtime cost of reference counting</a:t>
            </a:r>
          </a:p>
          <a:p>
            <a:pPr lvl="4"/>
            <a:r>
              <a:rPr lang="en-US" dirty="0" smtClean="0"/>
              <a:t>void f() {</a:t>
            </a:r>
          </a:p>
          <a:p>
            <a:pPr lvl="4"/>
            <a:r>
              <a:rPr lang="en-US" dirty="0" smtClean="0"/>
              <a:t> 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shared_ptr</a:t>
            </a:r>
            <a:r>
              <a:rPr lang="en-US" dirty="0" smtClean="0"/>
              <a:t>&lt; T&gt; p =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make_shared</a:t>
            </a:r>
            <a:r>
              <a:rPr lang="en-US" dirty="0" smtClean="0"/>
              <a:t>&lt; T&gt;();	// invokes new</a:t>
            </a:r>
          </a:p>
          <a:p>
            <a:pPr lvl="4"/>
            <a:r>
              <a:rPr lang="en-US" dirty="0" smtClean="0"/>
              <a:t> 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shared_ptr</a:t>
            </a:r>
            <a:r>
              <a:rPr lang="en-US" dirty="0" smtClean="0"/>
              <a:t>&lt; T&gt; q = p;	// pointer copied; object shared between q and p</a:t>
            </a:r>
          </a:p>
          <a:p>
            <a:pPr lvl="4"/>
            <a:r>
              <a:rPr lang="en-US" dirty="0" smtClean="0"/>
              <a:t>}</a:t>
            </a:r>
            <a:endParaRPr lang="en-US" dirty="0"/>
          </a:p>
          <a:p>
            <a:pPr lvl="1"/>
            <a:r>
              <a:rPr lang="en-US" dirty="0" smtClean="0"/>
              <a:t>Memory is deallocated when the last owner disappears</a:t>
            </a:r>
          </a:p>
          <a:p>
            <a:pPr lvl="2"/>
            <a:r>
              <a:rPr lang="en-US" dirty="0" smtClean="0"/>
              <a:t>Destructor of (or assignment to) the smart pointer invokes delete when required</a:t>
            </a:r>
          </a:p>
          <a:p>
            <a:pPr lvl="2"/>
            <a:r>
              <a:rPr lang="en-US" dirty="0" smtClean="0"/>
              <a:t>Reference counting cannot deallocate cyclic structures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46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allocation in C++11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dirty="0" err="1" smtClean="0"/>
              <a:t>unique_ptr</a:t>
            </a:r>
            <a:r>
              <a:rPr lang="en-US" dirty="0" smtClean="0"/>
              <a:t> is uncopiable, </a:t>
            </a:r>
            <a:r>
              <a:rPr lang="en-US" dirty="0" err="1" smtClean="0"/>
              <a:t>shared_ptr</a:t>
            </a:r>
            <a:r>
              <a:rPr lang="en-US" dirty="0" smtClean="0"/>
              <a:t> is expensive to copy</a:t>
            </a:r>
          </a:p>
          <a:p>
            <a:pPr lvl="2"/>
            <a:r>
              <a:rPr lang="en-US" dirty="0" smtClean="0"/>
              <a:t>avoid copying whenever possible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When passing ownership, </a:t>
            </a:r>
            <a:r>
              <a:rPr lang="en-US" dirty="0" smtClean="0"/>
              <a:t>the </a:t>
            </a:r>
            <a:r>
              <a:rPr lang="en-US" dirty="0"/>
              <a:t>parameter </a:t>
            </a:r>
            <a:r>
              <a:rPr lang="en-US" dirty="0" smtClean="0"/>
              <a:t>of the receiving function may be</a:t>
            </a:r>
          </a:p>
          <a:p>
            <a:pPr lvl="2"/>
            <a:r>
              <a:rPr lang="en-US" dirty="0" smtClean="0"/>
              <a:t>passed by value</a:t>
            </a:r>
            <a:endParaRPr lang="en-US" dirty="0" smtClean="0"/>
          </a:p>
          <a:p>
            <a:pPr lvl="4"/>
            <a:r>
              <a:rPr lang="en-US" dirty="0" smtClean="0"/>
              <a:t>void </a:t>
            </a:r>
            <a:r>
              <a:rPr lang="en-US" dirty="0" err="1" smtClean="0"/>
              <a:t>store_pointer</a:t>
            </a:r>
            <a:r>
              <a:rPr lang="en-US" dirty="0" smtClean="0"/>
              <a:t>(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shared_ptr</a:t>
            </a:r>
            <a:r>
              <a:rPr lang="en-US" dirty="0" smtClean="0"/>
              <a:t>&lt;T&gt; a) {</a:t>
            </a:r>
          </a:p>
          <a:p>
            <a:pPr lvl="4"/>
            <a:r>
              <a:rPr lang="en-US" dirty="0" smtClean="0"/>
              <a:t>  storage_ = </a:t>
            </a:r>
            <a:r>
              <a:rPr lang="en-US" dirty="0" err="1" smtClean="0"/>
              <a:t>std</a:t>
            </a:r>
            <a:r>
              <a:rPr lang="en-US" dirty="0" smtClean="0"/>
              <a:t>::move(a);</a:t>
            </a:r>
            <a:endParaRPr lang="en-US" dirty="0" smtClean="0"/>
          </a:p>
          <a:p>
            <a:pPr lvl="4"/>
            <a:r>
              <a:rPr lang="en-US" dirty="0" smtClean="0"/>
              <a:t>}</a:t>
            </a:r>
          </a:p>
          <a:p>
            <a:pPr lvl="2"/>
            <a:r>
              <a:rPr lang="en-US" dirty="0"/>
              <a:t>passed by </a:t>
            </a:r>
            <a:r>
              <a:rPr lang="en-US" dirty="0" err="1" smtClean="0"/>
              <a:t>r-value</a:t>
            </a:r>
            <a:r>
              <a:rPr lang="en-US" dirty="0" smtClean="0"/>
              <a:t> reference</a:t>
            </a:r>
            <a:endParaRPr lang="en-US" dirty="0"/>
          </a:p>
          <a:p>
            <a:pPr lvl="4"/>
            <a:r>
              <a:rPr lang="en-US" dirty="0"/>
              <a:t>void </a:t>
            </a:r>
            <a:r>
              <a:rPr lang="en-US" dirty="0" err="1"/>
              <a:t>store_pointer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&lt;T&gt; </a:t>
            </a:r>
            <a:r>
              <a:rPr lang="en-US" dirty="0" smtClean="0"/>
              <a:t>&amp;&amp; a</a:t>
            </a:r>
            <a:r>
              <a:rPr lang="en-US" dirty="0"/>
              <a:t>) {</a:t>
            </a:r>
          </a:p>
          <a:p>
            <a:pPr lvl="3"/>
            <a:r>
              <a:rPr lang="en-US" dirty="0" smtClean="0"/>
              <a:t>the ownership transfer may be conditional</a:t>
            </a:r>
            <a:endParaRPr lang="en-US" dirty="0"/>
          </a:p>
          <a:p>
            <a:pPr lvl="4"/>
            <a:r>
              <a:rPr lang="en-US" dirty="0" smtClean="0"/>
              <a:t>  if ( /*...*/ )</a:t>
            </a:r>
            <a:endParaRPr lang="en-US" dirty="0"/>
          </a:p>
          <a:p>
            <a:pPr lvl="4"/>
            <a:r>
              <a:rPr lang="en-US" dirty="0" smtClean="0"/>
              <a:t>    storage</a:t>
            </a:r>
            <a:r>
              <a:rPr lang="en-US" dirty="0"/>
              <a:t>_ = </a:t>
            </a:r>
            <a:r>
              <a:rPr lang="en-US" dirty="0" err="1"/>
              <a:t>std</a:t>
            </a:r>
            <a:r>
              <a:rPr lang="en-US" dirty="0"/>
              <a:t>::move(a);</a:t>
            </a:r>
          </a:p>
          <a:p>
            <a:pPr lvl="4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In </a:t>
            </a:r>
            <a:r>
              <a:rPr lang="en-US" b="1" dirty="0" smtClean="0"/>
              <a:t>both</a:t>
            </a:r>
            <a:r>
              <a:rPr lang="en-US" dirty="0" smtClean="0"/>
              <a:t> cases, pass the actual argument using </a:t>
            </a:r>
            <a:r>
              <a:rPr lang="en-US" b="1" dirty="0" smtClean="0"/>
              <a:t>move</a:t>
            </a:r>
            <a:r>
              <a:rPr lang="en-US" dirty="0" smtClean="0"/>
              <a:t>:</a:t>
            </a:r>
            <a:endParaRPr lang="en-US" dirty="0"/>
          </a:p>
          <a:p>
            <a:pPr lvl="4"/>
            <a:r>
              <a:rPr lang="en-US" dirty="0" err="1" smtClean="0"/>
              <a:t>store_pointer</a:t>
            </a:r>
            <a:r>
              <a:rPr lang="en-US" dirty="0" smtClean="0"/>
              <a:t>(</a:t>
            </a:r>
            <a:r>
              <a:rPr lang="en-US" dirty="0" err="1" smtClean="0"/>
              <a:t>std</a:t>
            </a:r>
            <a:r>
              <a:rPr lang="en-US" dirty="0" smtClean="0"/>
              <a:t>::move(p));</a:t>
            </a:r>
          </a:p>
          <a:p>
            <a:pPr lvl="2"/>
            <a:r>
              <a:rPr lang="en-US" dirty="0" smtClean="0"/>
              <a:t>if passed by value, the ownership is immediately moved to the argument a</a:t>
            </a:r>
          </a:p>
          <a:p>
            <a:pPr lvl="3"/>
            <a:r>
              <a:rPr lang="en-US" dirty="0" smtClean="0"/>
              <a:t>and later moved again to the storage</a:t>
            </a:r>
          </a:p>
          <a:p>
            <a:pPr lvl="2"/>
            <a:r>
              <a:rPr lang="en-US" dirty="0" smtClean="0"/>
              <a:t>if passed by reference, the ownership is moved directly to the storage</a:t>
            </a:r>
          </a:p>
          <a:p>
            <a:pPr lvl="3"/>
            <a:r>
              <a:rPr lang="en-US" dirty="0" smtClean="0"/>
              <a:t>and may remain in the actual argument if not actually moved</a:t>
            </a:r>
          </a:p>
          <a:p>
            <a:pPr lvl="3"/>
            <a:r>
              <a:rPr lang="en-US" dirty="0" smtClean="0"/>
              <a:t>if the calling function wants to use p after calling </a:t>
            </a:r>
            <a:r>
              <a:rPr lang="en-US" dirty="0" err="1" smtClean="0"/>
              <a:t>store_pointer</a:t>
            </a:r>
            <a:r>
              <a:rPr lang="en-US" dirty="0" smtClean="0"/>
              <a:t>(</a:t>
            </a:r>
            <a:r>
              <a:rPr lang="en-US" dirty="0" err="1" smtClean="0"/>
              <a:t>std</a:t>
            </a:r>
            <a:r>
              <a:rPr lang="en-US" dirty="0" smtClean="0"/>
              <a:t>::move(p)), there must be a mechanism informing it whether </a:t>
            </a:r>
            <a:r>
              <a:rPr lang="en-US" dirty="0" err="1" smtClean="0"/>
              <a:t>store_pointer</a:t>
            </a:r>
            <a:r>
              <a:rPr lang="en-US" dirty="0" smtClean="0"/>
              <a:t> actually moved or not</a:t>
            </a:r>
          </a:p>
          <a:p>
            <a:pPr lvl="4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5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allocation in C++11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unique_ptr</a:t>
            </a:r>
            <a:r>
              <a:rPr lang="en-US" dirty="0" smtClean="0"/>
              <a:t> is uncopiable, </a:t>
            </a:r>
            <a:r>
              <a:rPr lang="en-US" dirty="0" err="1" smtClean="0"/>
              <a:t>shared_ptr</a:t>
            </a:r>
            <a:r>
              <a:rPr lang="en-US" dirty="0" smtClean="0"/>
              <a:t> is expensive to copy</a:t>
            </a:r>
          </a:p>
          <a:p>
            <a:pPr lvl="2"/>
            <a:r>
              <a:rPr lang="en-US" dirty="0" smtClean="0"/>
              <a:t>avoid copying whenever possible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If you don't need to pass ownership, do not pass smart pointers</a:t>
            </a:r>
            <a:endParaRPr lang="en-US" dirty="0" smtClean="0"/>
          </a:p>
          <a:p>
            <a:pPr lvl="2"/>
            <a:r>
              <a:rPr lang="en-US" dirty="0" smtClean="0"/>
              <a:t>Use a raw T * or </a:t>
            </a:r>
            <a:r>
              <a:rPr lang="en-US" dirty="0" err="1" smtClean="0"/>
              <a:t>const</a:t>
            </a:r>
            <a:r>
              <a:rPr lang="en-US" dirty="0" smtClean="0"/>
              <a:t> T * pointer</a:t>
            </a:r>
          </a:p>
          <a:p>
            <a:pPr lvl="3"/>
            <a:r>
              <a:rPr lang="en-US" dirty="0" smtClean="0"/>
              <a:t>in this case, it is termed a (modifying) observer (to distinguish from old-style owning T *)</a:t>
            </a:r>
          </a:p>
          <a:p>
            <a:pPr lvl="2"/>
            <a:r>
              <a:rPr lang="en-US" dirty="0" smtClean="0"/>
              <a:t>Raw pointers are always passed by value</a:t>
            </a:r>
          </a:p>
          <a:p>
            <a:pPr lvl="4"/>
            <a:r>
              <a:rPr lang="en-US" dirty="0" smtClean="0"/>
              <a:t>void </a:t>
            </a:r>
            <a:r>
              <a:rPr lang="en-US" dirty="0" err="1" smtClean="0"/>
              <a:t>store_pointer</a:t>
            </a:r>
            <a:r>
              <a:rPr lang="en-US" dirty="0" smtClean="0"/>
              <a:t>(T * a) {</a:t>
            </a:r>
          </a:p>
          <a:p>
            <a:pPr lvl="4"/>
            <a:r>
              <a:rPr lang="en-US" dirty="0" smtClean="0"/>
              <a:t>  storage_ = a;</a:t>
            </a:r>
            <a:endParaRPr lang="en-US" dirty="0" smtClean="0"/>
          </a:p>
          <a:p>
            <a:pPr lvl="4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If the actual argument is a smart pointer, it must be explicitly converted</a:t>
            </a:r>
          </a:p>
          <a:p>
            <a:pPr lvl="4"/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shared_ptr</a:t>
            </a:r>
            <a:r>
              <a:rPr lang="en-US" dirty="0" smtClean="0"/>
              <a:t>&lt;T&gt; p = /*...*/</a:t>
            </a:r>
          </a:p>
          <a:p>
            <a:pPr lvl="4"/>
            <a:r>
              <a:rPr lang="en-US" dirty="0" err="1" smtClean="0"/>
              <a:t>store_pointer</a:t>
            </a:r>
            <a:r>
              <a:rPr lang="en-US" dirty="0" smtClean="0"/>
              <a:t>(</a:t>
            </a:r>
            <a:r>
              <a:rPr lang="en-US" dirty="0" err="1" smtClean="0"/>
              <a:t>p.get</a:t>
            </a:r>
            <a:r>
              <a:rPr lang="en-US" dirty="0" smtClean="0"/>
              <a:t>());</a:t>
            </a:r>
          </a:p>
          <a:p>
            <a:pPr lvl="4"/>
            <a:r>
              <a:rPr lang="en-US" dirty="0" err="1" smtClean="0"/>
              <a:t>store_pointer</a:t>
            </a:r>
            <a:r>
              <a:rPr lang="en-US" dirty="0" smtClean="0"/>
              <a:t>(&amp;*p);</a:t>
            </a:r>
          </a:p>
          <a:p>
            <a:pPr lvl="2"/>
            <a:r>
              <a:rPr lang="en-US" dirty="0"/>
              <a:t>The </a:t>
            </a:r>
            <a:r>
              <a:rPr lang="en-US" dirty="0" smtClean="0"/>
              <a:t>&amp;* version is preferred – it works also on iterators or raw pointers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The observers are not considered co-owners</a:t>
            </a:r>
          </a:p>
          <a:p>
            <a:pPr lvl="2"/>
            <a:r>
              <a:rPr lang="en-US" dirty="0" smtClean="0"/>
              <a:t>The object may be destructed by an owner with observers present</a:t>
            </a:r>
          </a:p>
          <a:p>
            <a:pPr lvl="2"/>
            <a:r>
              <a:rPr lang="en-US" dirty="0" smtClean="0"/>
              <a:t>It is the programmers responsibility to avoid using observers after owners die</a:t>
            </a:r>
            <a:endParaRPr lang="en-US" dirty="0"/>
          </a:p>
          <a:p>
            <a:pPr lvl="4"/>
            <a:endParaRPr lang="en-US" dirty="0"/>
          </a:p>
          <a:p>
            <a:pPr lvl="4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4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pointers in modern C++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smtClean="0"/>
              <a:t>Owner of object</a:t>
            </a:r>
          </a:p>
          <a:p>
            <a:pPr lvl="1"/>
            <a:r>
              <a:rPr lang="en-US" smtClean="0"/>
              <a:t>std::unique_ptr&lt; T&gt;, std::shared_ptr&lt; T&gt;</a:t>
            </a:r>
          </a:p>
          <a:p>
            <a:pPr lvl="1"/>
            <a:r>
              <a:rPr lang="en-US" smtClean="0"/>
              <a:t>Use only if objects must be allocated one-by-one</a:t>
            </a:r>
          </a:p>
          <a:p>
            <a:pPr lvl="2"/>
            <a:r>
              <a:rPr lang="en-US" smtClean="0"/>
              <a:t>Possible reasons: Inheritance, irregular life range, graph-like structure, singleton</a:t>
            </a:r>
          </a:p>
          <a:p>
            <a:pPr lvl="2"/>
            <a:r>
              <a:rPr lang="en-US" smtClean="0"/>
              <a:t>For holding multiple objects of the same type, use std::vector&lt; T&gt;</a:t>
            </a:r>
          </a:p>
          <a:p>
            <a:pPr lvl="1"/>
            <a:r>
              <a:rPr lang="en-US" smtClean="0"/>
              <a:t>std::weak_ptr&lt; T&gt;</a:t>
            </a:r>
          </a:p>
          <a:p>
            <a:pPr lvl="2"/>
            <a:r>
              <a:rPr lang="en-US" smtClean="0"/>
              <a:t>To enable circular references with std::shared_ptr&lt; T&gt;, used rarely</a:t>
            </a:r>
          </a:p>
          <a:p>
            <a:r>
              <a:rPr lang="en-US" smtClean="0"/>
              <a:t>Modifying observer</a:t>
            </a:r>
          </a:p>
          <a:p>
            <a:pPr lvl="1"/>
            <a:r>
              <a:rPr lang="en-US" smtClean="0"/>
              <a:t>T *</a:t>
            </a:r>
          </a:p>
          <a:p>
            <a:pPr lvl="2"/>
            <a:r>
              <a:rPr lang="en-US" smtClean="0"/>
              <a:t>In modern C++, native (raw, T*) pointers shall not represent ownership</a:t>
            </a:r>
          </a:p>
          <a:p>
            <a:pPr lvl="1"/>
            <a:r>
              <a:rPr lang="en-US" smtClean="0"/>
              <a:t>Save T * in another object which needs to modify the T object</a:t>
            </a:r>
          </a:p>
          <a:p>
            <a:pPr lvl="2"/>
            <a:r>
              <a:rPr lang="en-US" smtClean="0"/>
              <a:t>Beware of lifetime: The observer must stop observing before the owner dies</a:t>
            </a:r>
          </a:p>
          <a:p>
            <a:pPr lvl="2"/>
            <a:r>
              <a:rPr lang="en-US" smtClean="0"/>
              <a:t>If you are not able to prevent premature owner death, you need shared ownership</a:t>
            </a:r>
          </a:p>
          <a:p>
            <a:r>
              <a:rPr lang="en-US" smtClean="0"/>
              <a:t>Read-only observer</a:t>
            </a:r>
          </a:p>
          <a:p>
            <a:pPr lvl="1"/>
            <a:r>
              <a:rPr lang="en-US" smtClean="0"/>
              <a:t>const T *</a:t>
            </a:r>
          </a:p>
          <a:p>
            <a:pPr lvl="1"/>
            <a:r>
              <a:rPr lang="en-US" smtClean="0"/>
              <a:t>Save const T * in another object which needs to read the T object</a:t>
            </a:r>
          </a:p>
          <a:p>
            <a:r>
              <a:rPr lang="en-US" smtClean="0"/>
              <a:t>Besides pointers, C++ has references (T &amp;, const T &amp;, T &amp;&amp;)</a:t>
            </a:r>
          </a:p>
          <a:p>
            <a:pPr lvl="1"/>
            <a:r>
              <a:rPr lang="en-US" smtClean="0"/>
              <a:t>Used (by convention) for temporary access during a function call etc.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32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Owners and observers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2"/>
            <a:r>
              <a:rPr lang="en-US" dirty="0" smtClean="0"/>
              <a:t>Example</a:t>
            </a:r>
            <a:r>
              <a:rPr lang="cs-CZ" dirty="0" smtClean="0"/>
              <a:t> – </a:t>
            </a:r>
            <a:r>
              <a:rPr lang="en-US" dirty="0" smtClean="0"/>
              <a:t>unique ownership</a:t>
            </a:r>
            <a:endParaRPr lang="cs-CZ" dirty="0" smtClean="0"/>
          </a:p>
          <a:p>
            <a:pPr lvl="4"/>
            <a:r>
              <a:rPr lang="en-US" dirty="0" smtClean="0"/>
              <a:t>auto owner =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make_unique</a:t>
            </a:r>
            <a:r>
              <a:rPr lang="en-US" dirty="0" smtClean="0"/>
              <a:t>&lt; T&gt;();		//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unique_ptr</a:t>
            </a:r>
            <a:r>
              <a:rPr lang="en-US" dirty="0" smtClean="0"/>
              <a:t>&lt; T&gt;</a:t>
            </a:r>
          </a:p>
          <a:p>
            <a:pPr lvl="3"/>
            <a:r>
              <a:rPr lang="cs-CZ" dirty="0" smtClean="0"/>
              <a:t>Observer</a:t>
            </a:r>
            <a:endParaRPr lang="en-US" dirty="0" smtClean="0"/>
          </a:p>
          <a:p>
            <a:pPr lvl="4"/>
            <a:r>
              <a:rPr lang="en-US" dirty="0" smtClean="0"/>
              <a:t>auto </a:t>
            </a:r>
            <a:r>
              <a:rPr lang="en-US" dirty="0" err="1" smtClean="0"/>
              <a:t>modifying_observer</a:t>
            </a:r>
            <a:r>
              <a:rPr lang="en-US" dirty="0" smtClean="0"/>
              <a:t> = </a:t>
            </a:r>
            <a:r>
              <a:rPr lang="en-US" dirty="0" err="1" smtClean="0"/>
              <a:t>owner.get</a:t>
            </a:r>
            <a:r>
              <a:rPr lang="en-US" dirty="0" smtClean="0"/>
              <a:t>();	// T *</a:t>
            </a:r>
          </a:p>
          <a:p>
            <a:pPr lvl="4"/>
            <a:r>
              <a:rPr lang="en-US" dirty="0" smtClean="0"/>
              <a:t>auto modifying_observer2 = &amp;*owner;		// same effect as .get()</a:t>
            </a:r>
          </a:p>
          <a:p>
            <a:pPr lvl="3"/>
            <a:r>
              <a:rPr lang="cs-CZ" dirty="0" smtClean="0"/>
              <a:t>Read-only observer</a:t>
            </a:r>
            <a:endParaRPr lang="en-US" dirty="0" smtClean="0"/>
          </a:p>
          <a:p>
            <a:pPr lvl="4"/>
            <a:r>
              <a:rPr lang="en-US" dirty="0" err="1" smtClean="0"/>
              <a:t>const</a:t>
            </a:r>
            <a:r>
              <a:rPr lang="en-US" dirty="0" smtClean="0"/>
              <a:t> T * </a:t>
            </a:r>
            <a:r>
              <a:rPr lang="en-US" dirty="0" err="1" smtClean="0"/>
              <a:t>read_only_observer</a:t>
            </a:r>
            <a:r>
              <a:rPr lang="en-US" dirty="0" smtClean="0"/>
              <a:t> = </a:t>
            </a:r>
            <a:r>
              <a:rPr lang="en-US" dirty="0" err="1" smtClean="0"/>
              <a:t>owner.get</a:t>
            </a:r>
            <a:r>
              <a:rPr lang="en-US" dirty="0" smtClean="0"/>
              <a:t>();	// implicit conversion</a:t>
            </a:r>
          </a:p>
          <a:p>
            <a:pPr lvl="4"/>
            <a:r>
              <a:rPr lang="en-US" dirty="0" smtClean="0"/>
              <a:t>auto read_only_observer2 = (</a:t>
            </a:r>
            <a:r>
              <a:rPr lang="en-US" dirty="0" err="1" smtClean="0"/>
              <a:t>const</a:t>
            </a:r>
            <a:r>
              <a:rPr lang="en-US" dirty="0" smtClean="0"/>
              <a:t> T *)</a:t>
            </a:r>
            <a:r>
              <a:rPr lang="en-US" dirty="0" err="1" smtClean="0"/>
              <a:t>owner.get</a:t>
            </a:r>
            <a:r>
              <a:rPr lang="en-US" dirty="0" smtClean="0"/>
              <a:t>();	// explicit conversion</a:t>
            </a:r>
          </a:p>
          <a:p>
            <a:pPr lvl="4"/>
            <a:r>
              <a:rPr lang="en-US" dirty="0" err="1" smtClean="0"/>
              <a:t>const</a:t>
            </a:r>
            <a:r>
              <a:rPr lang="en-US" dirty="0" smtClean="0"/>
              <a:t> T * read_only_observer3 = </a:t>
            </a:r>
            <a:r>
              <a:rPr lang="en-US" dirty="0" err="1" smtClean="0"/>
              <a:t>modifying_observer</a:t>
            </a:r>
            <a:r>
              <a:rPr lang="en-US" dirty="0" smtClean="0"/>
              <a:t>;	// implicit conversion 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r>
              <a:rPr lang="en-US" dirty="0" smtClean="0"/>
              <a:t>Owner pointers can point only to a complete dynamically allocated block</a:t>
            </a:r>
            <a:endParaRPr lang="cs-CZ" dirty="0" smtClean="0"/>
          </a:p>
          <a:p>
            <a:pPr lvl="2"/>
            <a:r>
              <a:rPr lang="en-US" dirty="0" smtClean="0"/>
              <a:t>Observer pointers can point to any piece of data anywhere</a:t>
            </a:r>
            <a:endParaRPr lang="cs-CZ" dirty="0" smtClean="0"/>
          </a:p>
          <a:p>
            <a:pPr lvl="3"/>
            <a:r>
              <a:rPr lang="en-US" dirty="0" smtClean="0"/>
              <a:t>Parts of objects</a:t>
            </a:r>
            <a:endParaRPr lang="cs-CZ" dirty="0" smtClean="0"/>
          </a:p>
          <a:p>
            <a:pPr lvl="4"/>
            <a:r>
              <a:rPr lang="cs-CZ" dirty="0" smtClean="0"/>
              <a:t>auto part_observer </a:t>
            </a:r>
            <a:r>
              <a:rPr lang="en-US" dirty="0" smtClean="0"/>
              <a:t>= &amp; owner-&gt;member;</a:t>
            </a:r>
            <a:endParaRPr lang="cs-CZ" dirty="0" smtClean="0"/>
          </a:p>
          <a:p>
            <a:pPr lvl="3"/>
            <a:r>
              <a:rPr lang="en-US" dirty="0" smtClean="0"/>
              <a:t>Static data</a:t>
            </a:r>
          </a:p>
          <a:p>
            <a:pPr lvl="4"/>
            <a:r>
              <a:rPr lang="en-US" dirty="0" smtClean="0"/>
              <a:t>static T </a:t>
            </a:r>
            <a:r>
              <a:rPr lang="en-US" dirty="0" err="1" smtClean="0"/>
              <a:t>static_data</a:t>
            </a:r>
            <a:r>
              <a:rPr lang="en-US" dirty="0" smtClean="0"/>
              <a:t>[ 2];</a:t>
            </a:r>
          </a:p>
          <a:p>
            <a:pPr lvl="4"/>
            <a:r>
              <a:rPr lang="en-US" dirty="0" smtClean="0"/>
              <a:t>auto </a:t>
            </a:r>
            <a:r>
              <a:rPr lang="en-US" dirty="0" err="1" smtClean="0"/>
              <a:t>observer_of_static</a:t>
            </a:r>
            <a:r>
              <a:rPr lang="en-US" dirty="0" smtClean="0"/>
              <a:t> = &amp; </a:t>
            </a:r>
            <a:r>
              <a:rPr lang="en-US" dirty="0" err="1" smtClean="0"/>
              <a:t>static_data</a:t>
            </a:r>
            <a:r>
              <a:rPr lang="en-US" dirty="0" smtClean="0"/>
              <a:t>[ 0];	</a:t>
            </a:r>
            <a:endParaRPr lang="cs-CZ" dirty="0" smtClean="0"/>
          </a:p>
          <a:p>
            <a:pPr lvl="3"/>
            <a:r>
              <a:rPr lang="en-US" dirty="0" smtClean="0"/>
              <a:t>Local data </a:t>
            </a:r>
            <a:r>
              <a:rPr lang="cs-CZ" dirty="0" smtClean="0"/>
              <a:t>(</a:t>
            </a:r>
            <a:r>
              <a:rPr lang="en-US" dirty="0" smtClean="0"/>
              <a:t>their lifetime is limited – avoid propagating observers outside of their scope</a:t>
            </a:r>
            <a:r>
              <a:rPr lang="cs-CZ" dirty="0" smtClean="0"/>
              <a:t>)</a:t>
            </a:r>
            <a:endParaRPr lang="en-US" dirty="0" smtClean="0"/>
          </a:p>
          <a:p>
            <a:pPr lvl="3"/>
            <a:r>
              <a:rPr lang="en-US" dirty="0" smtClean="0"/>
              <a:t>Using references </a:t>
            </a:r>
            <a:r>
              <a:rPr lang="en-US" dirty="0"/>
              <a:t>(T &amp;) is preferred </a:t>
            </a:r>
            <a:r>
              <a:rPr lang="en-US" dirty="0" smtClean="0"/>
              <a:t>here to signalize the limited lifetime</a:t>
            </a:r>
            <a:endParaRPr lang="en-US" dirty="0" smtClean="0"/>
          </a:p>
          <a:p>
            <a:pPr lvl="4"/>
            <a:r>
              <a:rPr lang="en-US" dirty="0" smtClean="0"/>
              <a:t>void g( T * p);	</a:t>
            </a:r>
          </a:p>
          <a:p>
            <a:pPr lvl="4"/>
            <a:r>
              <a:rPr lang="en-US" dirty="0" smtClean="0"/>
              <a:t>void f() { T </a:t>
            </a:r>
            <a:r>
              <a:rPr lang="en-US" dirty="0" err="1" smtClean="0"/>
              <a:t>local_data</a:t>
            </a:r>
            <a:r>
              <a:rPr lang="en-US" dirty="0" smtClean="0"/>
              <a:t>; g( &amp; </a:t>
            </a:r>
            <a:r>
              <a:rPr lang="en-US" dirty="0" err="1" smtClean="0"/>
              <a:t>local_data</a:t>
            </a:r>
            <a:r>
              <a:rPr lang="en-US" dirty="0" smtClean="0"/>
              <a:t>); }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885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allocation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 smtClean="0"/>
              <a:t>Dynamic allocation is slow</a:t>
            </a:r>
          </a:p>
          <a:p>
            <a:pPr lvl="1"/>
            <a:r>
              <a:rPr lang="en-US" dirty="0" smtClean="0"/>
              <a:t>compared to static/automatic storage</a:t>
            </a:r>
          </a:p>
          <a:p>
            <a:pPr lvl="1"/>
            <a:r>
              <a:rPr lang="en-US" dirty="0" smtClean="0"/>
              <a:t>the reason is cache behavior, not only the allocation itself</a:t>
            </a:r>
          </a:p>
          <a:p>
            <a:r>
              <a:rPr lang="en-US" dirty="0" smtClean="0"/>
              <a:t>Use dynamic allocation only when necessary</a:t>
            </a:r>
          </a:p>
          <a:p>
            <a:pPr lvl="1"/>
            <a:r>
              <a:rPr lang="en-US" dirty="0" smtClean="0"/>
              <a:t>variable-sized or large arrays</a:t>
            </a:r>
          </a:p>
          <a:p>
            <a:pPr lvl="1"/>
            <a:r>
              <a:rPr lang="en-US" dirty="0" smtClean="0"/>
              <a:t>polymorphic containers (containing various objects using inheritance)</a:t>
            </a:r>
          </a:p>
          <a:p>
            <a:pPr lvl="1"/>
            <a:r>
              <a:rPr lang="en-US" dirty="0" smtClean="0"/>
              <a:t>object lifetimes not corresponding to function invocations</a:t>
            </a:r>
          </a:p>
          <a:p>
            <a:r>
              <a:rPr lang="en-US" dirty="0" smtClean="0"/>
              <a:t>Avoid data structures with individually allocated items</a:t>
            </a:r>
          </a:p>
          <a:p>
            <a:pPr lvl="1"/>
            <a:r>
              <a:rPr lang="en-US" dirty="0" smtClean="0"/>
              <a:t>linked lists, binary trees, ...</a:t>
            </a:r>
          </a:p>
          <a:p>
            <a:pPr lvl="2"/>
            <a:r>
              <a:rPr lang="en-US" dirty="0" err="1" smtClean="0"/>
              <a:t>std</a:t>
            </a:r>
            <a:r>
              <a:rPr lang="en-US" dirty="0" smtClean="0"/>
              <a:t>::list, </a:t>
            </a:r>
            <a:r>
              <a:rPr lang="en-US" dirty="0" err="1" smtClean="0"/>
              <a:t>std</a:t>
            </a:r>
            <a:r>
              <a:rPr lang="en-US" dirty="0" smtClean="0"/>
              <a:t>::map, ...</a:t>
            </a:r>
          </a:p>
          <a:p>
            <a:pPr lvl="1"/>
            <a:r>
              <a:rPr lang="en-US" dirty="0" smtClean="0"/>
              <a:t>prefer contiguous structures (vectors, hash tables, B-trees, etc.)</a:t>
            </a:r>
          </a:p>
          <a:p>
            <a:pPr lvl="1"/>
            <a:r>
              <a:rPr lang="en-US" dirty="0" smtClean="0"/>
              <a:t>avoiding </a:t>
            </a:r>
            <a:r>
              <a:rPr lang="en-US" dirty="0" err="1" smtClean="0"/>
              <a:t>std</a:t>
            </a:r>
            <a:r>
              <a:rPr lang="en-US" dirty="0" smtClean="0"/>
              <a:t>::map is difficult - do it only if speed is really important</a:t>
            </a:r>
          </a:p>
          <a:p>
            <a:endParaRPr lang="en-US" dirty="0" smtClean="0"/>
          </a:p>
          <a:p>
            <a:r>
              <a:rPr lang="en-US" dirty="0" smtClean="0"/>
              <a:t>This is how C++ programs may be made faster than C#/java</a:t>
            </a:r>
          </a:p>
          <a:p>
            <a:pPr lvl="1"/>
            <a:r>
              <a:rPr lang="en-US" dirty="0" smtClean="0"/>
              <a:t>C#/java requires dynamic allocation of every class instance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962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Ukazatel</a:t>
            </a:r>
            <a:r>
              <a:rPr lang="cs-CZ" dirty="0" smtClean="0"/>
              <a:t>é</a:t>
            </a:r>
            <a:r>
              <a:rPr lang="en-US" dirty="0" smtClean="0"/>
              <a:t>/reference - </a:t>
            </a:r>
            <a:r>
              <a:rPr lang="en-US" dirty="0" err="1" smtClean="0"/>
              <a:t>konvence</a:t>
            </a:r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175266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Ukazatele vs. reference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 smtClean="0"/>
              <a:t>C++ </a:t>
            </a:r>
            <a:r>
              <a:rPr lang="cs-CZ" dirty="0" smtClean="0"/>
              <a:t>definuje několik druhů odkazů</a:t>
            </a:r>
            <a:endParaRPr lang="en-US" dirty="0" smtClean="0"/>
          </a:p>
          <a:p>
            <a:pPr lvl="1"/>
            <a:r>
              <a:rPr lang="cs-CZ" dirty="0" smtClean="0"/>
              <a:t>Chytré ukazatele</a:t>
            </a:r>
            <a:r>
              <a:rPr lang="en-US" dirty="0" smtClean="0"/>
              <a:t> – </a:t>
            </a:r>
            <a:r>
              <a:rPr lang="en-US" dirty="0" err="1" smtClean="0"/>
              <a:t>unique_ptr</a:t>
            </a:r>
            <a:r>
              <a:rPr lang="en-US" dirty="0" smtClean="0"/>
              <a:t>&lt;T&gt;, </a:t>
            </a:r>
            <a:r>
              <a:rPr lang="en-US" dirty="0" err="1" smtClean="0"/>
              <a:t>shared_ptr</a:t>
            </a:r>
            <a:r>
              <a:rPr lang="en-US" dirty="0" smtClean="0"/>
              <a:t>&lt;T&gt;</a:t>
            </a:r>
            <a:endParaRPr lang="en-US" dirty="0" smtClean="0"/>
          </a:p>
          <a:p>
            <a:pPr lvl="1"/>
            <a:r>
              <a:rPr lang="cs-CZ" dirty="0" smtClean="0"/>
              <a:t>Syrové ukazatele</a:t>
            </a:r>
            <a:r>
              <a:rPr lang="en-US" dirty="0" smtClean="0"/>
              <a:t> – T *, </a:t>
            </a:r>
            <a:r>
              <a:rPr lang="en-US" dirty="0" err="1" smtClean="0"/>
              <a:t>const</a:t>
            </a:r>
            <a:r>
              <a:rPr lang="en-US" dirty="0" smtClean="0"/>
              <a:t> T *</a:t>
            </a:r>
          </a:p>
          <a:p>
            <a:pPr lvl="1"/>
            <a:r>
              <a:rPr lang="cs-CZ" dirty="0" smtClean="0"/>
              <a:t>R</a:t>
            </a:r>
            <a:r>
              <a:rPr lang="en-US" dirty="0" err="1" smtClean="0"/>
              <a:t>eference</a:t>
            </a:r>
            <a:r>
              <a:rPr lang="en-US" dirty="0" smtClean="0"/>
              <a:t> – T &amp;, </a:t>
            </a:r>
            <a:r>
              <a:rPr lang="en-US" dirty="0" err="1" smtClean="0"/>
              <a:t>const</a:t>
            </a:r>
            <a:r>
              <a:rPr lang="en-US" dirty="0" smtClean="0"/>
              <a:t> T &amp;, T &amp;&amp;</a:t>
            </a:r>
          </a:p>
          <a:p>
            <a:pPr lvl="1"/>
            <a:endParaRPr lang="en-US" dirty="0" smtClean="0"/>
          </a:p>
          <a:p>
            <a:r>
              <a:rPr lang="cs-CZ" dirty="0" smtClean="0"/>
              <a:t>Technicky všechny formy umožňují téměř všechno</a:t>
            </a:r>
            <a:endParaRPr lang="en-US" dirty="0" smtClean="0"/>
          </a:p>
          <a:p>
            <a:pPr lvl="1"/>
            <a:r>
              <a:rPr lang="cs-CZ" dirty="0" smtClean="0"/>
              <a:t>Přinejmenším za použití nedoporučovaných triků</a:t>
            </a:r>
            <a:endParaRPr lang="en-US" dirty="0" smtClean="0"/>
          </a:p>
          <a:p>
            <a:pPr lvl="1"/>
            <a:r>
              <a:rPr lang="en-US" dirty="0" err="1" smtClean="0"/>
              <a:t>Pou</a:t>
            </a:r>
            <a:r>
              <a:rPr lang="cs-CZ" dirty="0" smtClean="0"/>
              <a:t>žití referencí je syntakticky odlišné od ukazatelů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Použití určité formy odkazu signalizuje úmysl programátora</a:t>
            </a:r>
            <a:endParaRPr lang="en-US" dirty="0" smtClean="0"/>
          </a:p>
          <a:p>
            <a:pPr lvl="1"/>
            <a:r>
              <a:rPr lang="cs-CZ" dirty="0" smtClean="0"/>
              <a:t>Konvence</a:t>
            </a:r>
            <a:r>
              <a:rPr lang="en-US" dirty="0" smtClean="0"/>
              <a:t> (</a:t>
            </a:r>
            <a:r>
              <a:rPr lang="cs-CZ" dirty="0" smtClean="0"/>
              <a:t>a pravidla jazyka</a:t>
            </a:r>
            <a:r>
              <a:rPr lang="en-US" dirty="0" smtClean="0"/>
              <a:t>) </a:t>
            </a:r>
            <a:r>
              <a:rPr lang="cs-CZ" dirty="0" smtClean="0"/>
              <a:t>omezují možnosti použití předaného odkazu</a:t>
            </a:r>
            <a:endParaRPr lang="en-US" dirty="0" smtClean="0"/>
          </a:p>
          <a:p>
            <a:pPr lvl="1"/>
            <a:r>
              <a:rPr lang="cs-CZ" dirty="0" smtClean="0"/>
              <a:t>Konvence omezují nejasnosti týkající se extrémnějších situací:</a:t>
            </a:r>
            <a:endParaRPr lang="en-US" dirty="0" smtClean="0"/>
          </a:p>
          <a:p>
            <a:pPr lvl="2"/>
            <a:r>
              <a:rPr lang="cs-CZ" dirty="0" smtClean="0"/>
              <a:t>Co když někdo zruší objekt, </a:t>
            </a:r>
            <a:r>
              <a:rPr lang="en-US" dirty="0" smtClean="0"/>
              <a:t>s</a:t>
            </a:r>
            <a:r>
              <a:rPr lang="cs-CZ" dirty="0" smtClean="0"/>
              <a:t>e kterým pracuji</a:t>
            </a:r>
            <a:r>
              <a:rPr lang="en-US" dirty="0" smtClean="0"/>
              <a:t>?</a:t>
            </a:r>
          </a:p>
          <a:p>
            <a:pPr lvl="2"/>
            <a:r>
              <a:rPr lang="cs-CZ" dirty="0" smtClean="0"/>
              <a:t>Co když někdo nečekaně modifikuje objekt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22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</TotalTime>
  <Words>1472</Words>
  <Application>Microsoft Office PowerPoint</Application>
  <PresentationFormat>On-screen Show (4:3)</PresentationFormat>
  <Paragraphs>329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Consolas</vt:lpstr>
      <vt:lpstr>Tahoma</vt:lpstr>
      <vt:lpstr>Office Theme</vt:lpstr>
      <vt:lpstr>Dynamic allocation</vt:lpstr>
      <vt:lpstr>Dynamic allocation in C++11</vt:lpstr>
      <vt:lpstr>Dynamic allocation in C++11</vt:lpstr>
      <vt:lpstr>Dynamic allocation in C++11</vt:lpstr>
      <vt:lpstr>Using pointers in modern C++</vt:lpstr>
      <vt:lpstr>Owners and observers</vt:lpstr>
      <vt:lpstr>Dynamic allocation</vt:lpstr>
      <vt:lpstr>Ukazatelé/reference - konvence</vt:lpstr>
      <vt:lpstr>Ukazatele vs. reference</vt:lpstr>
      <vt:lpstr>Předávání ukazatelů a referencí – konvence pro C++11</vt:lpstr>
      <vt:lpstr>Ukládání hodnot vedle sebe</vt:lpstr>
      <vt:lpstr>Pole a n-tice</vt:lpstr>
      <vt:lpstr>Pole a n-tice v paměti</vt:lpstr>
      <vt:lpstr>Smart pointers and containers</vt:lpstr>
      <vt:lpstr>Smart pointers and containers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64</cp:revision>
  <dcterms:created xsi:type="dcterms:W3CDTF">2020-09-28T08:40:12Z</dcterms:created>
  <dcterms:modified xsi:type="dcterms:W3CDTF">2020-10-27T15:03:57Z</dcterms:modified>
</cp:coreProperties>
</file>