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8"/>
  </p:handoutMasterIdLst>
  <p:sldIdLst>
    <p:sldId id="256" r:id="rId2"/>
    <p:sldId id="257" r:id="rId3"/>
    <p:sldId id="259" r:id="rId4"/>
    <p:sldId id="28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87" r:id="rId14"/>
    <p:sldId id="286" r:id="rId15"/>
    <p:sldId id="291" r:id="rId16"/>
    <p:sldId id="288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5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>
      <p:cViewPr varScale="1">
        <p:scale>
          <a:sx n="135" d="100"/>
          <a:sy n="135" d="100"/>
        </p:scale>
        <p:origin x="6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09.10.2023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38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09.10.2023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712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09.10.2023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415368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09.10.2023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958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09.10.2023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6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388242/the-definitive-c-book-guide-and-lis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socpp/CppCoreGuidelines" TargetMode="External"/><Relationship Id="rId2" Type="http://schemas.openxmlformats.org/officeDocument/2006/relationships/hyperlink" Target="http://stackoverflow.com/questions/388242/the-definitive-c-book-guide-and-li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~$nprg041-20181.en.ppt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Bedn</a:t>
            </a:r>
            <a:r>
              <a:rPr lang="cs-CZ" dirty="0"/>
              <a:t>árek</a:t>
            </a:r>
            <a:endParaRPr lang="en-US" dirty="0"/>
          </a:p>
          <a:p>
            <a:r>
              <a:rPr lang="en-US" dirty="0"/>
              <a:t>2022/2023</a:t>
            </a:r>
          </a:p>
        </p:txBody>
      </p:sp>
    </p:spTree>
    <p:extLst>
      <p:ext uri="{BB962C8B-B14F-4D97-AF65-F5344CB8AC3E}">
        <p14:creationId xmlns:p14="http://schemas.microsoft.com/office/powerpoint/2010/main" val="3867786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features specific for C++</a:t>
            </a:r>
            <a:br>
              <a:rPr lang="en-US" dirty="0"/>
            </a:br>
            <a:r>
              <a:rPr lang="en-US" dirty="0"/>
              <a:t>(compared to other modern languages)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084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distinguishing features of C++ (for beginners)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Archaic text-based system for publishing module interfaces</a:t>
            </a:r>
          </a:p>
          <a:p>
            <a:pPr lvl="1"/>
            <a:r>
              <a:rPr lang="en-US" dirty="0"/>
              <a:t>Will be (gradually) replaced by true modules defined in C++20</a:t>
            </a:r>
          </a:p>
          <a:p>
            <a:pPr lvl="2"/>
            <a:r>
              <a:rPr lang="en-US" dirty="0"/>
              <a:t>All major compilers (as of 2023) implement the modules in the language</a:t>
            </a:r>
          </a:p>
          <a:p>
            <a:pPr lvl="2"/>
            <a:r>
              <a:rPr lang="en-US" dirty="0"/>
              <a:t>The standard library implementations are not yet ready for the module interface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No 100%-reliable protections</a:t>
            </a:r>
          </a:p>
          <a:p>
            <a:pPr lvl="1"/>
            <a:r>
              <a:rPr lang="en-US" dirty="0"/>
              <a:t>Programmer’s mistakes may result in uncontrolled crashes</a:t>
            </a:r>
          </a:p>
          <a:p>
            <a:pPr lvl="1"/>
            <a:r>
              <a:rPr lang="en-US" dirty="0"/>
              <a:t>Hard crashes (invalid memory accesses) cannot be caught as exceptions</a:t>
            </a:r>
          </a:p>
          <a:p>
            <a:pPr lvl="2"/>
            <a:r>
              <a:rPr lang="en-US" dirty="0"/>
              <a:t>Some compilers can do it in some cases</a:t>
            </a:r>
          </a:p>
          <a:p>
            <a:pPr lvl="1"/>
            <a:endParaRPr lang="en-US" dirty="0"/>
          </a:p>
          <a:p>
            <a:r>
              <a:rPr lang="en-US" dirty="0"/>
              <a:t>Preference for value types</a:t>
            </a:r>
          </a:p>
          <a:p>
            <a:pPr lvl="1"/>
            <a:r>
              <a:rPr lang="en-US" dirty="0"/>
              <a:t>Similar to old languages, unlike any modern (imperative) language</a:t>
            </a:r>
          </a:p>
          <a:p>
            <a:pPr lvl="1"/>
            <a:r>
              <a:rPr lang="en-US" dirty="0"/>
              <a:t>Objects are often manipulated by copying/moving instead of sharing references to them</a:t>
            </a:r>
          </a:p>
          <a:p>
            <a:pPr lvl="1"/>
            <a:r>
              <a:rPr lang="en-US" dirty="0"/>
              <a:t>No implicit requirement for dynamic allocation</a:t>
            </a:r>
          </a:p>
          <a:p>
            <a:endParaRPr lang="en-US" dirty="0"/>
          </a:p>
          <a:p>
            <a:r>
              <a:rPr lang="en-US" dirty="0"/>
              <a:t>No garbage collector</a:t>
            </a:r>
          </a:p>
          <a:p>
            <a:pPr lvl="1"/>
            <a:r>
              <a:rPr lang="en-US" dirty="0"/>
              <a:t>Approximated by smart pointers since C++11</a:t>
            </a:r>
          </a:p>
          <a:p>
            <a:pPr lvl="2"/>
            <a:r>
              <a:rPr lang="en-US" dirty="0"/>
              <a:t>Safety still dependent on programmer's discipline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- 2021/2022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190828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distinguishing features of C++ (for beginners)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 makes it easy to shoot yourself in the foot;</a:t>
            </a:r>
            <a:br>
              <a:rPr lang="en-US" dirty="0"/>
            </a:br>
            <a:r>
              <a:rPr lang="en-US" dirty="0"/>
              <a:t>C++ makes it harder, but when you do it blows your whole leg off.</a:t>
            </a:r>
          </a:p>
          <a:p>
            <a:pPr lvl="1"/>
            <a:r>
              <a:rPr lang="en-US" dirty="0"/>
              <a:t>Bjarne </a:t>
            </a:r>
            <a:r>
              <a:rPr lang="en-US" dirty="0" err="1"/>
              <a:t>Stroustrup</a:t>
            </a:r>
            <a:r>
              <a:rPr lang="en-US" dirty="0"/>
              <a:t>, creator of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- 2021/2022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1858518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distinguishing features of C++ (for beginners)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0370EBB-251B-A377-FAC6-1ED380C669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java/C#/...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pPr lvl="4"/>
            <a:r>
              <a:rPr lang="en-US" dirty="0"/>
              <a:t>void f(/*...*/)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T v = new T(/*...*/);</a:t>
            </a:r>
          </a:p>
          <a:p>
            <a:pPr lvl="4"/>
            <a:r>
              <a:rPr lang="en-US" dirty="0"/>
              <a:t>		// v </a:t>
            </a:r>
            <a:r>
              <a:rPr lang="en-US" b="1" dirty="0"/>
              <a:t>is a reference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</a:t>
            </a:r>
            <a:r>
              <a:rPr lang="en-US" dirty="0" err="1"/>
              <a:t>do_it</a:t>
            </a:r>
            <a:r>
              <a:rPr lang="en-US" dirty="0"/>
              <a:t>(v);</a:t>
            </a:r>
          </a:p>
          <a:p>
            <a:pPr lvl="4"/>
            <a:r>
              <a:rPr lang="en-US" dirty="0"/>
              <a:t>		// the reference is passed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Do we really need dynamic allocation here?</a:t>
            </a:r>
          </a:p>
          <a:p>
            <a:pPr lvl="2"/>
            <a:r>
              <a:rPr lang="en-US" dirty="0"/>
              <a:t>Probably not, but...</a:t>
            </a:r>
          </a:p>
          <a:p>
            <a:pPr lvl="2"/>
            <a:r>
              <a:rPr lang="en-US" dirty="0"/>
              <a:t>... what if </a:t>
            </a:r>
            <a:r>
              <a:rPr lang="en-US" dirty="0" err="1"/>
              <a:t>do_it</a:t>
            </a:r>
            <a:r>
              <a:rPr lang="en-US" dirty="0"/>
              <a:t> stores a copy of the reference somewhere</a:t>
            </a:r>
          </a:p>
          <a:p>
            <a:pPr lvl="1"/>
            <a:r>
              <a:rPr lang="en-US" dirty="0"/>
              <a:t>Programmers don't care</a:t>
            </a:r>
          </a:p>
          <a:p>
            <a:pPr lvl="2"/>
            <a:r>
              <a:rPr lang="en-US" dirty="0"/>
              <a:t>The language enforces the use of </a:t>
            </a:r>
            <a:r>
              <a:rPr lang="en-US" b="1" dirty="0"/>
              <a:t>new</a:t>
            </a:r>
          </a:p>
          <a:p>
            <a:pPr lvl="2"/>
            <a:r>
              <a:rPr lang="en-US" dirty="0"/>
              <a:t>Advanced compilers (escape analysis) may sometimes detect that dynamic allocation is not needed</a:t>
            </a:r>
          </a:p>
          <a:p>
            <a:pPr lvl="3"/>
            <a:r>
              <a:rPr lang="en-US" dirty="0"/>
              <a:t>The code is then converted into an equivalent of the C++ value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3B0342-B578-74BF-8F0C-3F84B6452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modern C++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2BF38FB-7630-692B-5D68-3E97EB8184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Value-based approach</a:t>
            </a:r>
          </a:p>
          <a:p>
            <a:pPr lvl="1"/>
            <a:endParaRPr lang="en-US" dirty="0"/>
          </a:p>
          <a:p>
            <a:pPr lvl="4"/>
            <a:r>
              <a:rPr lang="en-US" dirty="0"/>
              <a:t>void f(/*...*/)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T v(/*...*/);</a:t>
            </a:r>
          </a:p>
          <a:p>
            <a:pPr lvl="4"/>
            <a:r>
              <a:rPr lang="en-US" dirty="0"/>
              <a:t>		// v </a:t>
            </a:r>
            <a:r>
              <a:rPr lang="en-US" b="1" dirty="0"/>
              <a:t>is the object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</a:t>
            </a:r>
            <a:r>
              <a:rPr lang="en-US" dirty="0" err="1"/>
              <a:t>do_it</a:t>
            </a:r>
            <a:r>
              <a:rPr lang="en-US" dirty="0"/>
              <a:t>(v);</a:t>
            </a:r>
          </a:p>
          <a:p>
            <a:pPr lvl="4"/>
            <a:r>
              <a:rPr lang="en-US" dirty="0"/>
              <a:t>		// usually passed by reference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  <a:p>
            <a:pPr lvl="1"/>
            <a:r>
              <a:rPr lang="en-US" dirty="0" err="1"/>
              <a:t>do_it</a:t>
            </a:r>
            <a:r>
              <a:rPr lang="en-US" dirty="0"/>
              <a:t> shall not store the reference to </a:t>
            </a:r>
            <a:r>
              <a:rPr lang="en-US" b="1" dirty="0"/>
              <a:t>v</a:t>
            </a:r>
            <a:r>
              <a:rPr lang="en-US" dirty="0"/>
              <a:t> anywhere</a:t>
            </a:r>
          </a:p>
          <a:p>
            <a:pPr lvl="2"/>
            <a:r>
              <a:rPr lang="en-US" dirty="0"/>
              <a:t>if it does, the program will probably crash later</a:t>
            </a:r>
          </a:p>
          <a:p>
            <a:pPr lvl="2"/>
            <a:r>
              <a:rPr lang="en-US" dirty="0"/>
              <a:t>see </a:t>
            </a:r>
            <a:r>
              <a:rPr lang="en-US" i="1" dirty="0"/>
              <a:t>"Shooting in one's foot"</a:t>
            </a:r>
          </a:p>
          <a:p>
            <a:pPr lvl="1"/>
            <a:r>
              <a:rPr lang="en-US" dirty="0"/>
              <a:t>C++ conventions include this:</a:t>
            </a:r>
          </a:p>
          <a:p>
            <a:pPr lvl="2"/>
            <a:r>
              <a:rPr lang="en-US" i="1" dirty="0"/>
              <a:t>If an object is passed by reference to a function, the function must stop using the reference upon its exit</a:t>
            </a:r>
          </a:p>
          <a:p>
            <a:pPr lvl="2"/>
            <a:r>
              <a:rPr lang="en-US" dirty="0"/>
              <a:t>technically, </a:t>
            </a:r>
            <a:r>
              <a:rPr lang="en-US" dirty="0" err="1"/>
              <a:t>do_it</a:t>
            </a:r>
            <a:r>
              <a:rPr lang="en-US" dirty="0"/>
              <a:t> </a:t>
            </a:r>
            <a:r>
              <a:rPr lang="en-US" i="1" dirty="0"/>
              <a:t>can</a:t>
            </a:r>
            <a:r>
              <a:rPr lang="en-US" dirty="0"/>
              <a:t> store the reference (e.g. in a static variable), but it requires ugly code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- 2021/2022 David Bednárek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731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distinguishing features of C++ (for beginners)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0370EBB-251B-A377-FAC6-1ED380C669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java/C#/...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pPr lvl="4"/>
            <a:r>
              <a:rPr lang="en-US" dirty="0"/>
              <a:t>void f(/*...*/)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T v = new T(/*...*/);</a:t>
            </a:r>
          </a:p>
          <a:p>
            <a:pPr lvl="4"/>
            <a:r>
              <a:rPr lang="en-US" dirty="0"/>
              <a:t>		// v </a:t>
            </a:r>
            <a:r>
              <a:rPr lang="en-US" b="1" dirty="0"/>
              <a:t>is a reference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</a:t>
            </a:r>
            <a:r>
              <a:rPr lang="en-US" dirty="0" err="1"/>
              <a:t>do_it</a:t>
            </a:r>
            <a:r>
              <a:rPr lang="en-US" dirty="0"/>
              <a:t>(v);</a:t>
            </a:r>
          </a:p>
          <a:p>
            <a:pPr lvl="4"/>
            <a:r>
              <a:rPr lang="en-US" dirty="0"/>
              <a:t>		// the reference is passed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Do we really need dynamic allocation here?</a:t>
            </a:r>
          </a:p>
          <a:p>
            <a:pPr lvl="2"/>
            <a:r>
              <a:rPr lang="en-US" dirty="0"/>
              <a:t>Probably not, but...</a:t>
            </a:r>
          </a:p>
          <a:p>
            <a:pPr lvl="2"/>
            <a:r>
              <a:rPr lang="en-US" dirty="0"/>
              <a:t>... what if </a:t>
            </a:r>
            <a:r>
              <a:rPr lang="en-US" dirty="0" err="1"/>
              <a:t>do_it</a:t>
            </a:r>
            <a:r>
              <a:rPr lang="en-US" dirty="0"/>
              <a:t> stores a copy of the reference somewhere</a:t>
            </a:r>
          </a:p>
          <a:p>
            <a:pPr lvl="1"/>
            <a:r>
              <a:rPr lang="en-US" dirty="0"/>
              <a:t>Programmers don't care</a:t>
            </a:r>
          </a:p>
          <a:p>
            <a:pPr lvl="2"/>
            <a:r>
              <a:rPr lang="en-US" dirty="0"/>
              <a:t>The language enforces the use of </a:t>
            </a:r>
            <a:r>
              <a:rPr lang="en-US" b="1" dirty="0"/>
              <a:t>new</a:t>
            </a:r>
          </a:p>
          <a:p>
            <a:pPr lvl="2"/>
            <a:r>
              <a:rPr lang="en-US" dirty="0"/>
              <a:t>Advanced compilers (escape analysis) may sometimes detect that dynamic allocation is not needed</a:t>
            </a:r>
          </a:p>
          <a:p>
            <a:pPr lvl="3"/>
            <a:r>
              <a:rPr lang="en-US" dirty="0"/>
              <a:t>The code is then converted into an equivalent of the C++ value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3B0342-B578-74BF-8F0C-3F84B6452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modern C++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2BF38FB-7630-692B-5D68-3E97EB8184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Smart pointers</a:t>
            </a:r>
          </a:p>
          <a:p>
            <a:pPr lvl="1"/>
            <a:endParaRPr lang="en-US" dirty="0"/>
          </a:p>
          <a:p>
            <a:pPr lvl="4"/>
            <a:r>
              <a:rPr lang="en-US" dirty="0"/>
              <a:t>void f(/*...*/)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	auto v =</a:t>
            </a:r>
          </a:p>
          <a:p>
            <a:pPr lvl="4"/>
            <a:r>
              <a:rPr lang="en-US" dirty="0"/>
              <a:t>       std::</a:t>
            </a:r>
            <a:r>
              <a:rPr lang="en-US" dirty="0" err="1"/>
              <a:t>make_unique</a:t>
            </a:r>
            <a:r>
              <a:rPr lang="en-US" dirty="0"/>
              <a:t>&lt;T&gt;(/*...*/);</a:t>
            </a:r>
          </a:p>
          <a:p>
            <a:pPr lvl="4"/>
            <a:r>
              <a:rPr lang="en-US" dirty="0"/>
              <a:t>		// v </a:t>
            </a:r>
            <a:r>
              <a:rPr lang="en-US" b="1" dirty="0"/>
              <a:t>is a smart pointer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</a:t>
            </a:r>
            <a:r>
              <a:rPr lang="en-US" dirty="0" err="1"/>
              <a:t>do_it</a:t>
            </a:r>
            <a:r>
              <a:rPr lang="en-US" dirty="0"/>
              <a:t>(std::move(v));</a:t>
            </a:r>
          </a:p>
          <a:p>
            <a:pPr lvl="4"/>
            <a:r>
              <a:rPr lang="en-US" dirty="0"/>
              <a:t>		// ownership of the object</a:t>
            </a:r>
          </a:p>
          <a:p>
            <a:pPr lvl="4"/>
            <a:r>
              <a:rPr lang="en-US" dirty="0"/>
              <a:t>		// transferred to </a:t>
            </a:r>
            <a:r>
              <a:rPr lang="en-US" dirty="0" err="1"/>
              <a:t>do_it</a:t>
            </a:r>
            <a:endParaRPr lang="en-US" dirty="0"/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If we really need to store a reference to </a:t>
            </a:r>
            <a:r>
              <a:rPr lang="en-US" b="1" dirty="0"/>
              <a:t>v</a:t>
            </a:r>
            <a:r>
              <a:rPr lang="en-US" dirty="0"/>
              <a:t> forever</a:t>
            </a:r>
          </a:p>
          <a:p>
            <a:pPr lvl="2"/>
            <a:r>
              <a:rPr lang="en-US" dirty="0"/>
              <a:t>Dynamic allocation required</a:t>
            </a:r>
          </a:p>
          <a:p>
            <a:pPr lvl="2"/>
            <a:r>
              <a:rPr lang="en-US" dirty="0"/>
              <a:t>Wrapped into smart-pointers</a:t>
            </a:r>
          </a:p>
          <a:p>
            <a:pPr lvl="1"/>
            <a:r>
              <a:rPr lang="en-US" dirty="0"/>
              <a:t>Passing smart pointers around often requires special syntax</a:t>
            </a:r>
          </a:p>
          <a:p>
            <a:pPr lvl="2"/>
            <a:r>
              <a:rPr lang="en-US" dirty="0"/>
              <a:t>It acts as a warning to readers</a:t>
            </a:r>
          </a:p>
          <a:p>
            <a:pPr lvl="2"/>
            <a:r>
              <a:rPr lang="en-US" dirty="0"/>
              <a:t>It is far more complex than java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- 2021/2022 David Bednárek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492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distinguishing features of C++ (for beginners)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0370EBB-251B-A377-FAC6-1ED380C669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Value-based approach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Suitable function declaration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do_it</a:t>
            </a:r>
            <a:r>
              <a:rPr lang="en-US" dirty="0"/>
              <a:t>(T </a:t>
            </a:r>
            <a:r>
              <a:rPr lang="en-US" b="1" dirty="0"/>
              <a:t>&amp;</a:t>
            </a:r>
            <a:r>
              <a:rPr lang="en-US" dirty="0"/>
              <a:t> p);</a:t>
            </a:r>
          </a:p>
          <a:p>
            <a:pPr lvl="2"/>
            <a:r>
              <a:rPr lang="en-US" dirty="0"/>
              <a:t>or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do_it</a:t>
            </a:r>
            <a:r>
              <a:rPr lang="en-US" dirty="0"/>
              <a:t>(</a:t>
            </a:r>
            <a:r>
              <a:rPr lang="en-US" b="1" dirty="0"/>
              <a:t>const</a:t>
            </a:r>
            <a:r>
              <a:rPr lang="en-US" dirty="0"/>
              <a:t> T </a:t>
            </a:r>
            <a:r>
              <a:rPr lang="en-US" b="1" dirty="0"/>
              <a:t>&amp;</a:t>
            </a:r>
            <a:r>
              <a:rPr lang="en-US" dirty="0"/>
              <a:t> p);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Usage</a:t>
            </a:r>
          </a:p>
          <a:p>
            <a:pPr lvl="4"/>
            <a:r>
              <a:rPr lang="en-US" dirty="0"/>
              <a:t>void f(/*...*/)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T v(/*...*/);</a:t>
            </a:r>
          </a:p>
          <a:p>
            <a:pPr lvl="4"/>
            <a:r>
              <a:rPr lang="en-US" dirty="0"/>
              <a:t>		// v </a:t>
            </a:r>
            <a:r>
              <a:rPr lang="en-US" b="1" dirty="0"/>
              <a:t>is the object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</a:t>
            </a:r>
            <a:r>
              <a:rPr lang="en-US" dirty="0" err="1"/>
              <a:t>do_it</a:t>
            </a:r>
            <a:r>
              <a:rPr lang="en-US" dirty="0"/>
              <a:t>(v);</a:t>
            </a:r>
          </a:p>
          <a:p>
            <a:pPr lvl="4"/>
            <a:r>
              <a:rPr lang="en-US" dirty="0"/>
              <a:t>		// usually passed by reference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C++ conventions include this:</a:t>
            </a:r>
          </a:p>
          <a:p>
            <a:pPr lvl="2"/>
            <a:r>
              <a:rPr lang="en-US" i="1" dirty="0"/>
              <a:t>If an object is passed by reference to a function, the function must stop using the reference upon its exit</a:t>
            </a:r>
          </a:p>
          <a:p>
            <a:pPr lvl="1"/>
            <a:r>
              <a:rPr lang="en-US" dirty="0"/>
              <a:t>This is NOT enforced by the language itself</a:t>
            </a:r>
          </a:p>
          <a:p>
            <a:pPr lvl="2"/>
            <a:r>
              <a:rPr lang="en-US" dirty="0"/>
              <a:t>technically, </a:t>
            </a:r>
            <a:r>
              <a:rPr lang="en-US" dirty="0" err="1"/>
              <a:t>do_it</a:t>
            </a:r>
            <a:r>
              <a:rPr lang="en-US" dirty="0"/>
              <a:t> </a:t>
            </a:r>
            <a:r>
              <a:rPr lang="en-US" i="1" dirty="0"/>
              <a:t>can</a:t>
            </a:r>
            <a:r>
              <a:rPr lang="en-US" dirty="0"/>
              <a:t> store the reference (e.g. in a static variable), but it requires unusual code</a:t>
            </a:r>
          </a:p>
          <a:p>
            <a:pPr lvl="4"/>
            <a:r>
              <a:rPr lang="en-US" dirty="0"/>
              <a:t>T * g = </a:t>
            </a:r>
            <a:r>
              <a:rPr lang="en-US" dirty="0" err="1"/>
              <a:t>nullptr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do_it</a:t>
            </a:r>
            <a:r>
              <a:rPr lang="en-US" dirty="0"/>
              <a:t>(T &amp; p) { g = &amp;p; }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3B0342-B578-74BF-8F0C-3F84B6452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Smart pointers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2BF38FB-7630-692B-5D68-3E97EB8184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Suitable function declaration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do_it</a:t>
            </a:r>
            <a:r>
              <a:rPr lang="en-US" dirty="0"/>
              <a:t>(std::</a:t>
            </a:r>
            <a:r>
              <a:rPr lang="en-US" b="1" dirty="0" err="1"/>
              <a:t>unique_ptr</a:t>
            </a:r>
            <a:r>
              <a:rPr lang="en-US" dirty="0"/>
              <a:t>&lt;T&gt; p);</a:t>
            </a:r>
          </a:p>
          <a:p>
            <a:pPr lvl="2"/>
            <a:r>
              <a:rPr lang="en-US" dirty="0"/>
              <a:t>or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do_it</a:t>
            </a:r>
            <a:r>
              <a:rPr lang="en-US" dirty="0"/>
              <a:t>(std::</a:t>
            </a:r>
            <a:r>
              <a:rPr lang="en-US" b="1" dirty="0" err="1"/>
              <a:t>unique_ptr</a:t>
            </a:r>
            <a:r>
              <a:rPr lang="en-US" dirty="0"/>
              <a:t>&lt;T&gt; </a:t>
            </a:r>
            <a:r>
              <a:rPr lang="en-US" b="1" dirty="0"/>
              <a:t>&amp;&amp;</a:t>
            </a:r>
            <a:r>
              <a:rPr lang="en-US" dirty="0"/>
              <a:t> p);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Usage</a:t>
            </a:r>
          </a:p>
          <a:p>
            <a:pPr lvl="4"/>
            <a:r>
              <a:rPr lang="en-US" dirty="0"/>
              <a:t>void f(/*...*/)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	auto v =</a:t>
            </a:r>
          </a:p>
          <a:p>
            <a:pPr lvl="4"/>
            <a:r>
              <a:rPr lang="en-US" dirty="0"/>
              <a:t>       std::</a:t>
            </a:r>
            <a:r>
              <a:rPr lang="en-US" dirty="0" err="1"/>
              <a:t>make_unique</a:t>
            </a:r>
            <a:r>
              <a:rPr lang="en-US" dirty="0"/>
              <a:t>&lt;T&gt;(/*...*/);</a:t>
            </a:r>
          </a:p>
          <a:p>
            <a:pPr lvl="4"/>
            <a:r>
              <a:rPr lang="en-US" dirty="0"/>
              <a:t>		// v </a:t>
            </a:r>
            <a:r>
              <a:rPr lang="en-US" b="1" dirty="0"/>
              <a:t>is a smart pointer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</a:t>
            </a:r>
            <a:r>
              <a:rPr lang="en-US" dirty="0" err="1"/>
              <a:t>do_it</a:t>
            </a:r>
            <a:r>
              <a:rPr lang="en-US" dirty="0"/>
              <a:t>(std::</a:t>
            </a:r>
            <a:r>
              <a:rPr lang="en-US" b="1" dirty="0"/>
              <a:t>move</a:t>
            </a:r>
            <a:r>
              <a:rPr lang="en-US" dirty="0"/>
              <a:t>(v));</a:t>
            </a:r>
          </a:p>
          <a:p>
            <a:pPr lvl="4"/>
            <a:r>
              <a:rPr lang="en-US" dirty="0"/>
              <a:t>		// ownership of the object</a:t>
            </a:r>
          </a:p>
          <a:p>
            <a:pPr lvl="4"/>
            <a:r>
              <a:rPr lang="en-US" dirty="0"/>
              <a:t>		// transferred to </a:t>
            </a:r>
            <a:r>
              <a:rPr lang="en-US" dirty="0" err="1"/>
              <a:t>do_it</a:t>
            </a:r>
            <a:endParaRPr lang="en-US" dirty="0"/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Passing smart pointers around often requires special syntax</a:t>
            </a:r>
          </a:p>
          <a:p>
            <a:pPr lvl="2"/>
            <a:r>
              <a:rPr lang="en-US" dirty="0"/>
              <a:t>std::move(v), &amp;*v, etc.</a:t>
            </a:r>
          </a:p>
          <a:p>
            <a:pPr lvl="2"/>
            <a:r>
              <a:rPr lang="en-US" dirty="0"/>
              <a:t>It acts as a warning to readers</a:t>
            </a:r>
          </a:p>
          <a:p>
            <a:pPr lvl="1"/>
            <a:r>
              <a:rPr lang="en-US" dirty="0"/>
              <a:t>There are other smart pointers</a:t>
            </a:r>
          </a:p>
          <a:p>
            <a:pPr lvl="2"/>
            <a:r>
              <a:rPr lang="en-US" dirty="0"/>
              <a:t>std::</a:t>
            </a:r>
            <a:r>
              <a:rPr lang="en-US" dirty="0" err="1"/>
              <a:t>shared_ptr</a:t>
            </a:r>
            <a:r>
              <a:rPr lang="en-US" dirty="0"/>
              <a:t>&lt;T&gt;</a:t>
            </a:r>
          </a:p>
          <a:p>
            <a:pPr lvl="1"/>
            <a:r>
              <a:rPr lang="en-US" dirty="0"/>
              <a:t>There are </a:t>
            </a:r>
            <a:r>
              <a:rPr lang="en-US" i="1" dirty="0"/>
              <a:t>observer</a:t>
            </a:r>
            <a:r>
              <a:rPr lang="en-US" dirty="0"/>
              <a:t> pointers</a:t>
            </a:r>
          </a:p>
          <a:p>
            <a:pPr lvl="2"/>
            <a:r>
              <a:rPr lang="en-US" dirty="0"/>
              <a:t>T *</a:t>
            </a:r>
          </a:p>
          <a:p>
            <a:pPr lvl="2"/>
            <a:r>
              <a:rPr lang="en-US" dirty="0"/>
              <a:t>const T *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- 2021/2022 David Bednárek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064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distinguishing features of C++ (for beginners)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0370EBB-251B-A377-FAC6-1ED380C669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java/C#/...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/>
              <a:t>Programmers don't care</a:t>
            </a:r>
            <a:br>
              <a:rPr lang="en-US" b="1" dirty="0"/>
            </a:br>
            <a:r>
              <a:rPr lang="en-US" dirty="0"/>
              <a:t>about the lifetime of objects</a:t>
            </a:r>
          </a:p>
          <a:p>
            <a:pPr lvl="2"/>
            <a:r>
              <a:rPr lang="en-US" dirty="0"/>
              <a:t>The have no choice anyway</a:t>
            </a:r>
            <a:endParaRPr lang="en-US" b="1" dirty="0"/>
          </a:p>
          <a:p>
            <a:pPr lvl="2"/>
            <a:r>
              <a:rPr lang="en-US" dirty="0"/>
              <a:t>Advanced compilers may optimize</a:t>
            </a:r>
          </a:p>
          <a:p>
            <a:pPr lvl="2"/>
            <a:endParaRPr lang="en-US" dirty="0"/>
          </a:p>
          <a:p>
            <a:pPr lvl="1"/>
            <a:r>
              <a:rPr lang="en-US" i="1" dirty="0"/>
              <a:t>Shouldn't a programmer have an idea of what will happen to their object?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3B0342-B578-74BF-8F0C-3F84B6452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modern C++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2BF38FB-7630-692B-5D68-3E97EB8184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/>
              <a:t>Programmers must think</a:t>
            </a:r>
            <a:br>
              <a:rPr lang="en-US" b="1" dirty="0"/>
            </a:br>
            <a:r>
              <a:rPr lang="en-US" dirty="0"/>
              <a:t>about the lifetime of objects</a:t>
            </a:r>
            <a:endParaRPr lang="en-US" b="1" dirty="0"/>
          </a:p>
          <a:p>
            <a:pPr lvl="2"/>
            <a:r>
              <a:rPr lang="en-US" dirty="0"/>
              <a:t>It kills beginners</a:t>
            </a:r>
          </a:p>
          <a:p>
            <a:pPr lvl="2"/>
            <a:r>
              <a:rPr lang="en-US" dirty="0"/>
              <a:t>It helps in large projects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You have to select from a variety of pointer/reference types</a:t>
            </a:r>
          </a:p>
          <a:p>
            <a:pPr lvl="1"/>
            <a:r>
              <a:rPr lang="en-US" dirty="0"/>
              <a:t>You sometimes have to use some operators when passing pointer/references around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acts as a documentation!</a:t>
            </a:r>
          </a:p>
          <a:p>
            <a:pPr lvl="2"/>
            <a:r>
              <a:rPr lang="en-US" dirty="0"/>
              <a:t>If you adhere to conventions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Details later…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- 2021/2022 David Bednárek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443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distinguishing features of C++ (for advanced programmers)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User-defined operators</a:t>
            </a:r>
          </a:p>
          <a:p>
            <a:pPr lvl="1"/>
            <a:r>
              <a:rPr lang="en-US" dirty="0"/>
              <a:t>Pack sophisticated technologies into symbolic interfaces</a:t>
            </a:r>
          </a:p>
          <a:p>
            <a:pPr lvl="1"/>
            <a:r>
              <a:rPr lang="en-US" dirty="0"/>
              <a:t>C and the standard library of C++ define widely-used conventions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Extremely strong generic-programming mechanisms</a:t>
            </a:r>
          </a:p>
          <a:p>
            <a:pPr lvl="1"/>
            <a:r>
              <a:rPr lang="en-US" dirty="0"/>
              <a:t>Turing-complete compile-time computing environment for meta-programming</a:t>
            </a:r>
          </a:p>
          <a:p>
            <a:pPr lvl="1"/>
            <a:r>
              <a:rPr lang="en-US" dirty="0"/>
              <a:t>No run-time component – zero runtime cost of being generic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C++ is now more complex than any other general programming language ever created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- 2021/2022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820536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 and compilers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50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Compilers produce binary packages from source code</a:t>
            </a:r>
          </a:p>
          <a:p>
            <a:pPr lvl="1"/>
            <a:r>
              <a:rPr lang="en-US" dirty="0"/>
              <a:t>These packages are also read by the compiler when referenced</a:t>
            </a:r>
          </a:p>
          <a:p>
            <a:pPr lvl="2"/>
            <a:r>
              <a:rPr lang="en-US" dirty="0"/>
              <a:t>All languages created after 1990 use something like import/require clauses</a:t>
            </a:r>
          </a:p>
          <a:p>
            <a:pPr lvl="1"/>
            <a:r>
              <a:rPr lang="en-US" dirty="0"/>
              <a:t>But not in C/C++ before C++20</a:t>
            </a:r>
          </a:p>
          <a:p>
            <a:pPr lvl="2"/>
            <a:r>
              <a:rPr lang="en-US" dirty="0"/>
              <a:t>C++20 has modules and module interfaces, more complex than in java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in modern languages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404" y="703729"/>
            <a:ext cx="129614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a.java</a:t>
            </a:r>
          </a:p>
          <a:p>
            <a:pPr algn="ctr"/>
            <a:endParaRPr lang="en-US" b="1" i="1" dirty="0"/>
          </a:p>
          <a:p>
            <a:r>
              <a:rPr lang="en-US" dirty="0"/>
              <a:t>module a;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404" y="2636912"/>
            <a:ext cx="1296144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b.java</a:t>
            </a:r>
          </a:p>
          <a:p>
            <a:pPr algn="ctr"/>
            <a:endParaRPr lang="en-US" dirty="0"/>
          </a:p>
          <a:p>
            <a:r>
              <a:rPr lang="en-US" dirty="0"/>
              <a:t>module b;</a:t>
            </a:r>
          </a:p>
          <a:p>
            <a:r>
              <a:rPr lang="en-US" dirty="0"/>
              <a:t>requires a;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71800" y="98072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/>
              <a:t>javac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9430" y="3045484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/>
              <a:t>javac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980728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a.class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3045484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b.class</a:t>
            </a:r>
            <a:endParaRPr lang="en-US" b="1" i="1" dirty="0"/>
          </a:p>
        </p:txBody>
      </p:sp>
      <p:cxnSp>
        <p:nvCxnSpPr>
          <p:cNvPr id="13" name="Straight Arrow Connector 12"/>
          <p:cNvCxnSpPr>
            <a:stCxn id="6" idx="3"/>
            <a:endCxn id="8" idx="1"/>
          </p:cNvCxnSpPr>
          <p:nvPr/>
        </p:nvCxnSpPr>
        <p:spPr>
          <a:xfrm>
            <a:off x="1774548" y="1165394"/>
            <a:ext cx="99725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563888" y="1165394"/>
            <a:ext cx="100811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</p:cNvCxnSpPr>
          <p:nvPr/>
        </p:nvCxnSpPr>
        <p:spPr>
          <a:xfrm flipV="1">
            <a:off x="1774548" y="3230150"/>
            <a:ext cx="984882" cy="6927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51518" y="3230150"/>
            <a:ext cx="100811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2"/>
            <a:endCxn id="9" idx="0"/>
          </p:cNvCxnSpPr>
          <p:nvPr/>
        </p:nvCxnSpPr>
        <p:spPr>
          <a:xfrm flipH="1">
            <a:off x="3155474" y="1350060"/>
            <a:ext cx="2064598" cy="1695424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24" idx="1"/>
          </p:cNvCxnSpPr>
          <p:nvPr/>
        </p:nvCxnSpPr>
        <p:spPr>
          <a:xfrm>
            <a:off x="5868144" y="1156193"/>
            <a:ext cx="1656184" cy="1041579"/>
          </a:xfrm>
          <a:prstGeom prst="straightConnector1">
            <a:avLst/>
          </a:prstGeom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24328" y="2013106"/>
            <a:ext cx="79208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JRE</a:t>
            </a:r>
          </a:p>
        </p:txBody>
      </p:sp>
      <p:cxnSp>
        <p:nvCxnSpPr>
          <p:cNvPr id="26" name="Straight Arrow Connector 25"/>
          <p:cNvCxnSpPr>
            <a:stCxn id="11" idx="3"/>
            <a:endCxn id="24" idx="1"/>
          </p:cNvCxnSpPr>
          <p:nvPr/>
        </p:nvCxnSpPr>
        <p:spPr>
          <a:xfrm flipV="1">
            <a:off x="5868144" y="2197772"/>
            <a:ext cx="1656184" cy="1032378"/>
          </a:xfrm>
          <a:prstGeom prst="straightConnector1">
            <a:avLst/>
          </a:prstGeom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82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and Literature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710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not in C/C++? There are disadvantages:</a:t>
            </a:r>
          </a:p>
          <a:p>
            <a:pPr lvl="1"/>
            <a:r>
              <a:rPr lang="en-US" dirty="0"/>
              <a:t>When anything inside a.java changes, new timestamp of </a:t>
            </a:r>
            <a:r>
              <a:rPr lang="en-US" dirty="0" err="1"/>
              <a:t>a.class</a:t>
            </a:r>
            <a:r>
              <a:rPr lang="en-US" dirty="0"/>
              <a:t> induces recompilation of b.java</a:t>
            </a:r>
          </a:p>
          <a:p>
            <a:pPr lvl="2"/>
            <a:r>
              <a:rPr lang="en-US" dirty="0"/>
              <a:t>Even if the change is not in the public interface</a:t>
            </a:r>
          </a:p>
          <a:p>
            <a:pPr lvl="1"/>
            <a:r>
              <a:rPr lang="en-US" dirty="0"/>
              <a:t>How do you handle cyclic references?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in modern languages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404" y="703729"/>
            <a:ext cx="129614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a.java</a:t>
            </a:r>
          </a:p>
          <a:p>
            <a:pPr algn="ctr"/>
            <a:endParaRPr lang="en-US" b="1" i="1" dirty="0"/>
          </a:p>
          <a:p>
            <a:r>
              <a:rPr lang="en-US" dirty="0"/>
              <a:t>module a;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404" y="2636912"/>
            <a:ext cx="1296144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b.java</a:t>
            </a:r>
          </a:p>
          <a:p>
            <a:pPr algn="ctr"/>
            <a:endParaRPr lang="en-US" dirty="0"/>
          </a:p>
          <a:p>
            <a:r>
              <a:rPr lang="en-US" dirty="0"/>
              <a:t>module b;</a:t>
            </a:r>
          </a:p>
          <a:p>
            <a:r>
              <a:rPr lang="en-US" dirty="0"/>
              <a:t>requires a;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72202" y="98072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/>
              <a:t>javac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59832" y="3045484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/>
              <a:t>javac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20072" y="980728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a.class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220072" y="3045484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b.class</a:t>
            </a:r>
            <a:endParaRPr lang="en-US" b="1" i="1" dirty="0"/>
          </a:p>
        </p:txBody>
      </p:sp>
      <p:cxnSp>
        <p:nvCxnSpPr>
          <p:cNvPr id="13" name="Straight Arrow Connector 12"/>
          <p:cNvCxnSpPr>
            <a:stCxn id="6" idx="3"/>
            <a:endCxn id="8" idx="1"/>
          </p:cNvCxnSpPr>
          <p:nvPr/>
        </p:nvCxnSpPr>
        <p:spPr>
          <a:xfrm>
            <a:off x="1774548" y="1165394"/>
            <a:ext cx="1297654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3864290" y="1165394"/>
            <a:ext cx="135578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9" idx="1"/>
          </p:cNvCxnSpPr>
          <p:nvPr/>
        </p:nvCxnSpPr>
        <p:spPr>
          <a:xfrm flipV="1">
            <a:off x="1774548" y="3230150"/>
            <a:ext cx="1285284" cy="6927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>
            <a:off x="3851920" y="3230150"/>
            <a:ext cx="136815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2"/>
            <a:endCxn id="9" idx="0"/>
          </p:cNvCxnSpPr>
          <p:nvPr/>
        </p:nvCxnSpPr>
        <p:spPr>
          <a:xfrm flipH="1">
            <a:off x="3455876" y="1350060"/>
            <a:ext cx="2412268" cy="1695424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75376" y="855591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58420" y="1187219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19596448">
            <a:off x="4075301" y="1949256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55140" y="2926040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38184" y="3257668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108336" y="2913258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91380" y="3244886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091226" y="845692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74270" y="1177320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466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C, the situation was simple</a:t>
            </a:r>
          </a:p>
          <a:p>
            <a:pPr lvl="1"/>
            <a:r>
              <a:rPr lang="en-US" dirty="0"/>
              <a:t>Interface = function headers</a:t>
            </a:r>
            <a:r>
              <a:rPr lang="cs-CZ" dirty="0"/>
              <a:t> in „header files“</a:t>
            </a:r>
            <a:endParaRPr lang="en-US" dirty="0"/>
          </a:p>
          <a:p>
            <a:pPr lvl="2"/>
            <a:r>
              <a:rPr lang="en-US" dirty="0"/>
              <a:t>Typically small</a:t>
            </a:r>
          </a:p>
          <a:p>
            <a:pPr lvl="1"/>
            <a:r>
              <a:rPr lang="cs-CZ" dirty="0"/>
              <a:t>Implementation </a:t>
            </a:r>
            <a:r>
              <a:rPr lang="en-US" dirty="0"/>
              <a:t>= function bodies in “C files”</a:t>
            </a:r>
          </a:p>
          <a:p>
            <a:pPr lvl="2"/>
            <a:r>
              <a:rPr lang="en-US" dirty="0"/>
              <a:t>Change of </a:t>
            </a:r>
            <a:r>
              <a:rPr lang="en-US" dirty="0" err="1"/>
              <a:t>a.c</a:t>
            </a:r>
            <a:r>
              <a:rPr lang="en-US" dirty="0"/>
              <a:t> does not require recompilation of </a:t>
            </a:r>
            <a:r>
              <a:rPr lang="en-US" dirty="0" err="1"/>
              <a:t>b.c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in 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703729"/>
            <a:ext cx="218256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a.c</a:t>
            </a:r>
            <a:endParaRPr lang="en-US" b="1" i="1" dirty="0"/>
          </a:p>
          <a:p>
            <a:pPr algn="ctr"/>
            <a:endParaRPr lang="en-US" b="1" i="1" dirty="0"/>
          </a:p>
          <a:p>
            <a:r>
              <a:rPr lang="en-US" dirty="0"/>
              <a:t>#</a:t>
            </a:r>
            <a:r>
              <a:rPr lang="cs-CZ" dirty="0"/>
              <a:t>i</a:t>
            </a:r>
            <a:r>
              <a:rPr lang="en-US" dirty="0" err="1"/>
              <a:t>nclude</a:t>
            </a:r>
            <a:r>
              <a:rPr lang="en-US" dirty="0"/>
              <a:t> “</a:t>
            </a:r>
            <a:r>
              <a:rPr lang="en-US" dirty="0" err="1"/>
              <a:t>a.h</a:t>
            </a:r>
            <a:r>
              <a:rPr lang="en-US" dirty="0"/>
              <a:t>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604" y="2799540"/>
            <a:ext cx="218256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b.c</a:t>
            </a:r>
            <a:endParaRPr lang="en-US" b="1" i="1" dirty="0"/>
          </a:p>
          <a:p>
            <a:pPr algn="ctr"/>
            <a:endParaRPr lang="en-US" b="1" i="1" dirty="0"/>
          </a:p>
          <a:p>
            <a:r>
              <a:rPr lang="en-US" dirty="0"/>
              <a:t>#</a:t>
            </a:r>
            <a:r>
              <a:rPr lang="cs-CZ" dirty="0"/>
              <a:t>i</a:t>
            </a:r>
            <a:r>
              <a:rPr lang="en-US" dirty="0" err="1"/>
              <a:t>nclude</a:t>
            </a:r>
            <a:r>
              <a:rPr lang="en-US" dirty="0"/>
              <a:t> “</a:t>
            </a:r>
            <a:r>
              <a:rPr lang="en-US" dirty="0" err="1"/>
              <a:t>a.h</a:t>
            </a:r>
            <a:r>
              <a:rPr lang="en-US" dirty="0"/>
              <a:t>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8266" y="98072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6" y="3045484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6136" y="980728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a.o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96136" y="3045484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b.o</a:t>
            </a:r>
            <a:endParaRPr lang="en-US" b="1" i="1" dirty="0"/>
          </a:p>
        </p:txBody>
      </p:sp>
      <p:cxnSp>
        <p:nvCxnSpPr>
          <p:cNvPr id="13" name="Straight Arrow Connector 12"/>
          <p:cNvCxnSpPr>
            <a:endCxn id="8" idx="1"/>
          </p:cNvCxnSpPr>
          <p:nvPr/>
        </p:nvCxnSpPr>
        <p:spPr>
          <a:xfrm>
            <a:off x="2350612" y="1165394"/>
            <a:ext cx="1297654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4440354" y="1165394"/>
            <a:ext cx="135578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9" idx="1"/>
          </p:cNvCxnSpPr>
          <p:nvPr/>
        </p:nvCxnSpPr>
        <p:spPr>
          <a:xfrm flipV="1">
            <a:off x="2350612" y="3230150"/>
            <a:ext cx="1285284" cy="6927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>
            <a:off x="4427984" y="3230150"/>
            <a:ext cx="136815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6" idx="3"/>
          </p:cNvCxnSpPr>
          <p:nvPr/>
        </p:nvCxnSpPr>
        <p:spPr>
          <a:xfrm>
            <a:off x="2362076" y="2197772"/>
            <a:ext cx="1250706" cy="1002274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231072">
            <a:off x="2697505" y="1647676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39752" y="836712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2266656">
            <a:off x="2754901" y="2401585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52148" y="3257668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67444" y="3244886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450334" y="1177320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9512" y="2013106"/>
            <a:ext cx="218256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a.h</a:t>
            </a:r>
            <a:endParaRPr lang="en-US" b="1" i="1" dirty="0"/>
          </a:p>
        </p:txBody>
      </p:sp>
      <p:cxnSp>
        <p:nvCxnSpPr>
          <p:cNvPr id="28" name="Straight Arrow Connector 27"/>
          <p:cNvCxnSpPr>
            <a:stCxn id="26" idx="3"/>
            <a:endCxn id="8" idx="1"/>
          </p:cNvCxnSpPr>
          <p:nvPr/>
        </p:nvCxnSpPr>
        <p:spPr>
          <a:xfrm flipV="1">
            <a:off x="2362076" y="1165394"/>
            <a:ext cx="1286190" cy="1032378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846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modern C++, the separate compilation is no longer an advantage</a:t>
            </a:r>
          </a:p>
          <a:p>
            <a:pPr lvl="1"/>
            <a:r>
              <a:rPr lang="en-US" dirty="0"/>
              <a:t>Interface (classes etc.) is often larger than implementation (function bodies)</a:t>
            </a:r>
          </a:p>
          <a:p>
            <a:pPr lvl="1"/>
            <a:r>
              <a:rPr lang="en-US" dirty="0"/>
              <a:t>Changes often affect the interface, not (only) the body</a:t>
            </a:r>
          </a:p>
          <a:p>
            <a:r>
              <a:rPr lang="en-US" dirty="0"/>
              <a:t>The purely textual behavior of #include is anachronism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in C++ (before C++20 modules)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703729"/>
            <a:ext cx="218256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a.cpp</a:t>
            </a:r>
          </a:p>
          <a:p>
            <a:pPr algn="ctr"/>
            <a:endParaRPr lang="en-US" b="1" i="1" dirty="0"/>
          </a:p>
          <a:p>
            <a:r>
              <a:rPr lang="en-US" dirty="0"/>
              <a:t>#</a:t>
            </a:r>
            <a:r>
              <a:rPr lang="cs-CZ" dirty="0"/>
              <a:t>i</a:t>
            </a:r>
            <a:r>
              <a:rPr lang="en-US" dirty="0" err="1"/>
              <a:t>nclude</a:t>
            </a:r>
            <a:r>
              <a:rPr lang="en-US" dirty="0"/>
              <a:t> “a.hpp”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604" y="2799540"/>
            <a:ext cx="218256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b.cpp</a:t>
            </a:r>
          </a:p>
          <a:p>
            <a:pPr algn="ctr"/>
            <a:endParaRPr lang="en-US" b="1" i="1" dirty="0"/>
          </a:p>
          <a:p>
            <a:r>
              <a:rPr lang="en-US" dirty="0"/>
              <a:t>#</a:t>
            </a:r>
            <a:r>
              <a:rPr lang="cs-CZ" dirty="0"/>
              <a:t>i</a:t>
            </a:r>
            <a:r>
              <a:rPr lang="en-US" dirty="0" err="1"/>
              <a:t>nclude</a:t>
            </a:r>
            <a:r>
              <a:rPr lang="en-US" dirty="0"/>
              <a:t> “a.hpp”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8266" y="98072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6" y="3045484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6136" y="980728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a.o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96136" y="3045484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b.o</a:t>
            </a:r>
            <a:endParaRPr lang="en-US" b="1" i="1" dirty="0"/>
          </a:p>
        </p:txBody>
      </p:sp>
      <p:cxnSp>
        <p:nvCxnSpPr>
          <p:cNvPr id="13" name="Straight Arrow Connector 12"/>
          <p:cNvCxnSpPr>
            <a:endCxn id="8" idx="1"/>
          </p:cNvCxnSpPr>
          <p:nvPr/>
        </p:nvCxnSpPr>
        <p:spPr>
          <a:xfrm>
            <a:off x="2350612" y="1165394"/>
            <a:ext cx="1297654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4440354" y="1165394"/>
            <a:ext cx="135578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9" idx="1"/>
          </p:cNvCxnSpPr>
          <p:nvPr/>
        </p:nvCxnSpPr>
        <p:spPr>
          <a:xfrm flipV="1">
            <a:off x="2350612" y="3230150"/>
            <a:ext cx="1285284" cy="6927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>
            <a:off x="4427984" y="3230150"/>
            <a:ext cx="136815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6" idx="3"/>
          </p:cNvCxnSpPr>
          <p:nvPr/>
        </p:nvCxnSpPr>
        <p:spPr>
          <a:xfrm>
            <a:off x="2362076" y="2197772"/>
            <a:ext cx="1250706" cy="1002274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231072">
            <a:off x="2697505" y="1647676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39752" y="836712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2266656">
            <a:off x="2754901" y="2401585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52148" y="3257668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67444" y="3244886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450334" y="1177320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9512" y="2013106"/>
            <a:ext cx="218256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a.hpp</a:t>
            </a:r>
          </a:p>
        </p:txBody>
      </p:sp>
      <p:cxnSp>
        <p:nvCxnSpPr>
          <p:cNvPr id="28" name="Straight Arrow Connector 27"/>
          <p:cNvCxnSpPr>
            <a:stCxn id="26" idx="3"/>
            <a:endCxn id="8" idx="1"/>
          </p:cNvCxnSpPr>
          <p:nvPr/>
        </p:nvCxnSpPr>
        <p:spPr>
          <a:xfrm flipV="1">
            <a:off x="2362076" y="1165394"/>
            <a:ext cx="1286190" cy="1032378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738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of generic functions (templates) must be visible where called</a:t>
            </a:r>
          </a:p>
          <a:p>
            <a:pPr lvl="1"/>
            <a:r>
              <a:rPr lang="en-US" dirty="0"/>
              <a:t>Explanation later…</a:t>
            </a:r>
          </a:p>
          <a:p>
            <a:r>
              <a:rPr lang="en-US" dirty="0"/>
              <a:t>Generic code often comprises of header files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of generic code in C++ (before C++20 modules)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604" y="2799540"/>
            <a:ext cx="218256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b.cpp</a:t>
            </a:r>
          </a:p>
          <a:p>
            <a:pPr algn="ctr"/>
            <a:endParaRPr lang="en-US" b="1" i="1" dirty="0"/>
          </a:p>
          <a:p>
            <a:r>
              <a:rPr lang="en-US" dirty="0"/>
              <a:t>#</a:t>
            </a:r>
            <a:r>
              <a:rPr lang="cs-CZ" dirty="0"/>
              <a:t>i</a:t>
            </a:r>
            <a:r>
              <a:rPr lang="en-US" dirty="0" err="1"/>
              <a:t>nclude</a:t>
            </a:r>
            <a:r>
              <a:rPr lang="en-US" dirty="0"/>
              <a:t> “a.hpp”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6" y="3045484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96136" y="3045484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b.o</a:t>
            </a:r>
            <a:endParaRPr lang="en-US" b="1" i="1" dirty="0"/>
          </a:p>
        </p:txBody>
      </p:sp>
      <p:cxnSp>
        <p:nvCxnSpPr>
          <p:cNvPr id="15" name="Straight Arrow Connector 14"/>
          <p:cNvCxnSpPr>
            <a:endCxn id="9" idx="1"/>
          </p:cNvCxnSpPr>
          <p:nvPr/>
        </p:nvCxnSpPr>
        <p:spPr>
          <a:xfrm flipV="1">
            <a:off x="2350612" y="3230150"/>
            <a:ext cx="1285284" cy="6927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>
            <a:off x="4427984" y="3230150"/>
            <a:ext cx="136815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6" idx="3"/>
          </p:cNvCxnSpPr>
          <p:nvPr/>
        </p:nvCxnSpPr>
        <p:spPr>
          <a:xfrm>
            <a:off x="2362076" y="2197772"/>
            <a:ext cx="1250706" cy="1002274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2266656">
            <a:off x="2613437" y="2333492"/>
            <a:ext cx="833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interface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52148" y="3257668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67444" y="3244886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9512" y="2013106"/>
            <a:ext cx="218256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a.hpp</a:t>
            </a:r>
          </a:p>
        </p:txBody>
      </p:sp>
      <p:sp>
        <p:nvSpPr>
          <p:cNvPr id="25" name="TextBox 24"/>
          <p:cNvSpPr txBox="1"/>
          <p:nvPr/>
        </p:nvSpPr>
        <p:spPr>
          <a:xfrm rot="2246632">
            <a:off x="2165930" y="2645652"/>
            <a:ext cx="135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528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files (.o, .</a:t>
            </a:r>
            <a:r>
              <a:rPr lang="en-US" dirty="0" err="1"/>
              <a:t>obj</a:t>
            </a:r>
            <a:r>
              <a:rPr lang="en-US" dirty="0"/>
              <a:t>) contain binary code of target platform</a:t>
            </a:r>
          </a:p>
          <a:p>
            <a:pPr lvl="1"/>
            <a:r>
              <a:rPr lang="en-US" dirty="0"/>
              <a:t>They are incomplete – not executable yet</a:t>
            </a:r>
          </a:p>
          <a:p>
            <a:r>
              <a:rPr lang="en-US" dirty="0"/>
              <a:t>Linker/loader merges them together with library code</a:t>
            </a:r>
          </a:p>
          <a:p>
            <a:pPr lvl="1"/>
            <a:r>
              <a:rPr lang="en-US" dirty="0"/>
              <a:t>Static/dynamic libraries. Details later…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in C++ (before C++20 modules)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703729"/>
            <a:ext cx="1894532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a.cpp</a:t>
            </a:r>
          </a:p>
          <a:p>
            <a:pPr algn="ctr"/>
            <a:endParaRPr lang="en-US" b="1" i="1" dirty="0"/>
          </a:p>
          <a:p>
            <a:r>
              <a:rPr lang="en-US" dirty="0"/>
              <a:t>#</a:t>
            </a:r>
            <a:r>
              <a:rPr lang="cs-CZ" dirty="0"/>
              <a:t>i</a:t>
            </a:r>
            <a:r>
              <a:rPr lang="en-US" dirty="0" err="1"/>
              <a:t>nclude</a:t>
            </a:r>
            <a:r>
              <a:rPr lang="en-US" dirty="0"/>
              <a:t> “a.hpp”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2799540"/>
            <a:ext cx="189562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b.cpp</a:t>
            </a:r>
          </a:p>
          <a:p>
            <a:pPr algn="ctr"/>
            <a:endParaRPr lang="en-US" b="1" i="1" dirty="0"/>
          </a:p>
          <a:p>
            <a:r>
              <a:rPr lang="en-US" dirty="0"/>
              <a:t>#</a:t>
            </a:r>
            <a:r>
              <a:rPr lang="cs-CZ" dirty="0"/>
              <a:t>i</a:t>
            </a:r>
            <a:r>
              <a:rPr lang="en-US" dirty="0" err="1"/>
              <a:t>nclude</a:t>
            </a:r>
            <a:r>
              <a:rPr lang="en-US" dirty="0"/>
              <a:t> “a.hpp”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72202" y="98072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832" y="3045484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27984" y="980728"/>
            <a:ext cx="79208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a.o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27984" y="3045484"/>
            <a:ext cx="79208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b.o</a:t>
            </a:r>
            <a:endParaRPr lang="en-US" b="1" i="1" dirty="0"/>
          </a:p>
        </p:txBody>
      </p:sp>
      <p:cxnSp>
        <p:nvCxnSpPr>
          <p:cNvPr id="13" name="Straight Arrow Connector 12"/>
          <p:cNvCxnSpPr>
            <a:endCxn id="8" idx="1"/>
          </p:cNvCxnSpPr>
          <p:nvPr/>
        </p:nvCxnSpPr>
        <p:spPr>
          <a:xfrm>
            <a:off x="2350612" y="1165394"/>
            <a:ext cx="721590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3864290" y="1165394"/>
            <a:ext cx="563694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9" idx="1"/>
          </p:cNvCxnSpPr>
          <p:nvPr/>
        </p:nvCxnSpPr>
        <p:spPr>
          <a:xfrm flipV="1">
            <a:off x="2350612" y="3230150"/>
            <a:ext cx="709220" cy="6928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>
            <a:off x="3851920" y="3230150"/>
            <a:ext cx="576064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6" idx="3"/>
            <a:endCxn id="9" idx="1"/>
          </p:cNvCxnSpPr>
          <p:nvPr/>
        </p:nvCxnSpPr>
        <p:spPr>
          <a:xfrm>
            <a:off x="2362076" y="2197772"/>
            <a:ext cx="697756" cy="1032378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7544" y="2013106"/>
            <a:ext cx="189453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a.hpp</a:t>
            </a:r>
          </a:p>
        </p:txBody>
      </p:sp>
      <p:cxnSp>
        <p:nvCxnSpPr>
          <p:cNvPr id="28" name="Straight Arrow Connector 27"/>
          <p:cNvCxnSpPr>
            <a:stCxn id="26" idx="3"/>
            <a:endCxn id="8" idx="1"/>
          </p:cNvCxnSpPr>
          <p:nvPr/>
        </p:nvCxnSpPr>
        <p:spPr>
          <a:xfrm flipV="1">
            <a:off x="2362076" y="1165394"/>
            <a:ext cx="710126" cy="1032378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580112" y="206084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linker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82136" y="206084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loader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40987" y="1922362"/>
            <a:ext cx="9001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Execu</a:t>
            </a:r>
            <a:r>
              <a:rPr lang="en-US" b="1" i="1" dirty="0"/>
              <a:t>-table</a:t>
            </a:r>
          </a:p>
        </p:txBody>
      </p:sp>
      <p:cxnSp>
        <p:nvCxnSpPr>
          <p:cNvPr id="37" name="Straight Arrow Connector 36"/>
          <p:cNvCxnSpPr>
            <a:stCxn id="10" idx="3"/>
            <a:endCxn id="33" idx="1"/>
          </p:cNvCxnSpPr>
          <p:nvPr/>
        </p:nvCxnSpPr>
        <p:spPr>
          <a:xfrm>
            <a:off x="5220072" y="1165394"/>
            <a:ext cx="360040" cy="108012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3"/>
            <a:endCxn id="33" idx="1"/>
          </p:cNvCxnSpPr>
          <p:nvPr/>
        </p:nvCxnSpPr>
        <p:spPr>
          <a:xfrm flipV="1">
            <a:off x="5220072" y="2245514"/>
            <a:ext cx="360040" cy="984636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3" idx="3"/>
            <a:endCxn id="36" idx="1"/>
          </p:cNvCxnSpPr>
          <p:nvPr/>
        </p:nvCxnSpPr>
        <p:spPr>
          <a:xfrm>
            <a:off x="6372200" y="2245514"/>
            <a:ext cx="368787" cy="14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580112" y="3789334"/>
            <a:ext cx="79208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lib1.a</a:t>
            </a:r>
          </a:p>
        </p:txBody>
      </p:sp>
      <p:cxnSp>
        <p:nvCxnSpPr>
          <p:cNvPr id="46" name="Straight Arrow Connector 45"/>
          <p:cNvCxnSpPr>
            <a:stCxn id="36" idx="3"/>
            <a:endCxn id="35" idx="1"/>
          </p:cNvCxnSpPr>
          <p:nvPr/>
        </p:nvCxnSpPr>
        <p:spPr>
          <a:xfrm flipV="1">
            <a:off x="7641087" y="2245514"/>
            <a:ext cx="441049" cy="14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740987" y="3796445"/>
            <a:ext cx="9001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lib2.so</a:t>
            </a:r>
          </a:p>
        </p:txBody>
      </p:sp>
      <p:cxnSp>
        <p:nvCxnSpPr>
          <p:cNvPr id="50" name="Straight Arrow Connector 49"/>
          <p:cNvCxnSpPr>
            <a:stCxn id="45" idx="0"/>
            <a:endCxn id="33" idx="2"/>
          </p:cNvCxnSpPr>
          <p:nvPr/>
        </p:nvCxnSpPr>
        <p:spPr>
          <a:xfrm flipV="1">
            <a:off x="5976156" y="2430180"/>
            <a:ext cx="0" cy="1359154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9" idx="0"/>
            <a:endCxn id="35" idx="2"/>
          </p:cNvCxnSpPr>
          <p:nvPr/>
        </p:nvCxnSpPr>
        <p:spPr>
          <a:xfrm flipV="1">
            <a:off x="7191037" y="2430180"/>
            <a:ext cx="1287143" cy="1366265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834608" y="620688"/>
            <a:ext cx="27003" cy="3744416"/>
          </a:xfrm>
          <a:prstGeom prst="line">
            <a:avLst/>
          </a:prstGeom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834608" y="647976"/>
            <a:ext cx="1118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Operating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system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6518368" y="640940"/>
            <a:ext cx="27003" cy="3744416"/>
          </a:xfrm>
          <a:prstGeom prst="line">
            <a:avLst/>
          </a:prstGeom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64786" y="643625"/>
            <a:ext cx="1037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4"/>
                </a:solidFill>
              </a:rPr>
              <a:t>Compiler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suite</a:t>
            </a:r>
          </a:p>
        </p:txBody>
      </p:sp>
    </p:spTree>
    <p:extLst>
      <p:ext uri="{BB962C8B-B14F-4D97-AF65-F5344CB8AC3E}">
        <p14:creationId xmlns:p14="http://schemas.microsoft.com/office/powerpoint/2010/main" val="800030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(contents of) a .o [</a:t>
            </a:r>
            <a:r>
              <a:rPr lang="en-US" dirty="0" err="1"/>
              <a:t>unix</a:t>
            </a:r>
            <a:r>
              <a:rPr lang="en-US" dirty="0"/>
              <a:t>] or .</a:t>
            </a:r>
            <a:r>
              <a:rPr lang="en-US" dirty="0" err="1"/>
              <a:t>obj</a:t>
            </a:r>
            <a:r>
              <a:rPr lang="en-US" dirty="0"/>
              <a:t> [windows] file is called a </a:t>
            </a:r>
            <a:r>
              <a:rPr lang="en-US" dirty="0">
                <a:solidFill>
                  <a:srgbClr val="C00000"/>
                </a:solidFill>
              </a:rPr>
              <a:t>module</a:t>
            </a:r>
          </a:p>
          <a:p>
            <a:pPr lvl="1"/>
            <a:r>
              <a:rPr lang="en-US" dirty="0"/>
              <a:t>also applied to the corresponding .c or .</a:t>
            </a:r>
            <a:r>
              <a:rPr lang="en-US" dirty="0" err="1"/>
              <a:t>cpp</a:t>
            </a:r>
            <a:r>
              <a:rPr lang="en-US" dirty="0"/>
              <a:t> file</a:t>
            </a:r>
          </a:p>
          <a:p>
            <a:pPr lvl="1"/>
            <a:r>
              <a:rPr lang="en-US" dirty="0"/>
              <a:t>one module = one independent run of the compiler</a:t>
            </a:r>
          </a:p>
          <a:p>
            <a:pPr lvl="2"/>
            <a:r>
              <a:rPr lang="en-US" dirty="0"/>
              <a:t>if more .cpp files specified at compiler command-line, they are still independent</a:t>
            </a:r>
          </a:p>
          <a:p>
            <a:r>
              <a:rPr lang="en-US" dirty="0"/>
              <a:t>This is related but </a:t>
            </a:r>
            <a:r>
              <a:rPr lang="en-US" dirty="0">
                <a:solidFill>
                  <a:srgbClr val="C00000"/>
                </a:solidFill>
              </a:rPr>
              <a:t>not the same </a:t>
            </a:r>
            <a:r>
              <a:rPr lang="en-US" dirty="0"/>
              <a:t>meaning as in C++20 modules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in C++ (before C++20 modules)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703729"/>
            <a:ext cx="1894532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a.cpp</a:t>
            </a:r>
          </a:p>
          <a:p>
            <a:pPr algn="ctr"/>
            <a:endParaRPr lang="en-US" b="1" i="1" dirty="0"/>
          </a:p>
          <a:p>
            <a:r>
              <a:rPr lang="en-US" dirty="0"/>
              <a:t>#</a:t>
            </a:r>
            <a:r>
              <a:rPr lang="cs-CZ" dirty="0"/>
              <a:t>i</a:t>
            </a:r>
            <a:r>
              <a:rPr lang="en-US" dirty="0" err="1"/>
              <a:t>nclude</a:t>
            </a:r>
            <a:r>
              <a:rPr lang="en-US" dirty="0"/>
              <a:t> “a.hpp”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2799540"/>
            <a:ext cx="189562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b.cpp</a:t>
            </a:r>
          </a:p>
          <a:p>
            <a:pPr algn="ctr"/>
            <a:endParaRPr lang="en-US" b="1" i="1" dirty="0"/>
          </a:p>
          <a:p>
            <a:r>
              <a:rPr lang="en-US" dirty="0"/>
              <a:t>#</a:t>
            </a:r>
            <a:r>
              <a:rPr lang="cs-CZ" dirty="0"/>
              <a:t>i</a:t>
            </a:r>
            <a:r>
              <a:rPr lang="en-US" dirty="0" err="1"/>
              <a:t>nclude</a:t>
            </a:r>
            <a:r>
              <a:rPr lang="en-US" dirty="0"/>
              <a:t> “a.hpp”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72202" y="98072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832" y="3045484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27984" y="980728"/>
            <a:ext cx="79208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a.o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27984" y="3045484"/>
            <a:ext cx="79208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b.o</a:t>
            </a:r>
            <a:endParaRPr lang="en-US" b="1" i="1" dirty="0"/>
          </a:p>
        </p:txBody>
      </p:sp>
      <p:cxnSp>
        <p:nvCxnSpPr>
          <p:cNvPr id="13" name="Straight Arrow Connector 12"/>
          <p:cNvCxnSpPr>
            <a:endCxn id="8" idx="1"/>
          </p:cNvCxnSpPr>
          <p:nvPr/>
        </p:nvCxnSpPr>
        <p:spPr>
          <a:xfrm>
            <a:off x="2350612" y="1165394"/>
            <a:ext cx="721590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3864290" y="1165394"/>
            <a:ext cx="563694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9" idx="1"/>
          </p:cNvCxnSpPr>
          <p:nvPr/>
        </p:nvCxnSpPr>
        <p:spPr>
          <a:xfrm flipV="1">
            <a:off x="2350612" y="3230150"/>
            <a:ext cx="709220" cy="6928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>
            <a:off x="3851920" y="3230150"/>
            <a:ext cx="576064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6" idx="3"/>
            <a:endCxn id="9" idx="1"/>
          </p:cNvCxnSpPr>
          <p:nvPr/>
        </p:nvCxnSpPr>
        <p:spPr>
          <a:xfrm>
            <a:off x="2362076" y="2197772"/>
            <a:ext cx="697756" cy="1032378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7544" y="2013106"/>
            <a:ext cx="189453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a.hpp</a:t>
            </a:r>
          </a:p>
        </p:txBody>
      </p:sp>
      <p:cxnSp>
        <p:nvCxnSpPr>
          <p:cNvPr id="28" name="Straight Arrow Connector 27"/>
          <p:cNvCxnSpPr>
            <a:stCxn id="26" idx="3"/>
            <a:endCxn id="8" idx="1"/>
          </p:cNvCxnSpPr>
          <p:nvPr/>
        </p:nvCxnSpPr>
        <p:spPr>
          <a:xfrm flipV="1">
            <a:off x="2362076" y="1165394"/>
            <a:ext cx="710126" cy="1032378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580112" y="206084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linker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82136" y="206084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loader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40987" y="1922362"/>
            <a:ext cx="9001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Execu</a:t>
            </a:r>
            <a:r>
              <a:rPr lang="en-US" b="1" i="1" dirty="0"/>
              <a:t>-table</a:t>
            </a:r>
          </a:p>
        </p:txBody>
      </p:sp>
      <p:cxnSp>
        <p:nvCxnSpPr>
          <p:cNvPr id="37" name="Straight Arrow Connector 36"/>
          <p:cNvCxnSpPr>
            <a:stCxn id="10" idx="3"/>
            <a:endCxn id="33" idx="1"/>
          </p:cNvCxnSpPr>
          <p:nvPr/>
        </p:nvCxnSpPr>
        <p:spPr>
          <a:xfrm>
            <a:off x="5220072" y="1165394"/>
            <a:ext cx="360040" cy="108012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3"/>
            <a:endCxn id="33" idx="1"/>
          </p:cNvCxnSpPr>
          <p:nvPr/>
        </p:nvCxnSpPr>
        <p:spPr>
          <a:xfrm flipV="1">
            <a:off x="5220072" y="2245514"/>
            <a:ext cx="360040" cy="984636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3" idx="3"/>
            <a:endCxn id="36" idx="1"/>
          </p:cNvCxnSpPr>
          <p:nvPr/>
        </p:nvCxnSpPr>
        <p:spPr>
          <a:xfrm>
            <a:off x="6372200" y="2245514"/>
            <a:ext cx="368787" cy="14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580112" y="3789334"/>
            <a:ext cx="79208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lib1.a</a:t>
            </a:r>
          </a:p>
        </p:txBody>
      </p:sp>
      <p:cxnSp>
        <p:nvCxnSpPr>
          <p:cNvPr id="46" name="Straight Arrow Connector 45"/>
          <p:cNvCxnSpPr>
            <a:stCxn id="36" idx="3"/>
            <a:endCxn id="35" idx="1"/>
          </p:cNvCxnSpPr>
          <p:nvPr/>
        </p:nvCxnSpPr>
        <p:spPr>
          <a:xfrm flipV="1">
            <a:off x="7641087" y="2245514"/>
            <a:ext cx="441049" cy="14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740987" y="3796445"/>
            <a:ext cx="9001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lib2.so</a:t>
            </a:r>
          </a:p>
        </p:txBody>
      </p:sp>
      <p:cxnSp>
        <p:nvCxnSpPr>
          <p:cNvPr id="50" name="Straight Arrow Connector 49"/>
          <p:cNvCxnSpPr>
            <a:stCxn id="45" idx="0"/>
            <a:endCxn id="33" idx="2"/>
          </p:cNvCxnSpPr>
          <p:nvPr/>
        </p:nvCxnSpPr>
        <p:spPr>
          <a:xfrm flipV="1">
            <a:off x="5976156" y="2430180"/>
            <a:ext cx="0" cy="1359154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9" idx="0"/>
            <a:endCxn id="35" idx="2"/>
          </p:cNvCxnSpPr>
          <p:nvPr/>
        </p:nvCxnSpPr>
        <p:spPr>
          <a:xfrm flipV="1">
            <a:off x="7191037" y="2430180"/>
            <a:ext cx="1287143" cy="1366265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834608" y="620688"/>
            <a:ext cx="27003" cy="3744416"/>
          </a:xfrm>
          <a:prstGeom prst="line">
            <a:avLst/>
          </a:prstGeom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834608" y="647976"/>
            <a:ext cx="1118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Operating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system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6518368" y="640940"/>
            <a:ext cx="27003" cy="3744416"/>
          </a:xfrm>
          <a:prstGeom prst="line">
            <a:avLst/>
          </a:prstGeom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64786" y="643625"/>
            <a:ext cx="1037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4"/>
                </a:solidFill>
              </a:rPr>
              <a:t>Compiler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suite</a:t>
            </a:r>
          </a:p>
        </p:txBody>
      </p:sp>
    </p:spTree>
    <p:extLst>
      <p:ext uri="{BB962C8B-B14F-4D97-AF65-F5344CB8AC3E}">
        <p14:creationId xmlns:p14="http://schemas.microsoft.com/office/powerpoint/2010/main" val="32221897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Problems</a:t>
            </a:r>
          </a:p>
          <a:p>
            <a:pPr lvl="1"/>
            <a:r>
              <a:rPr lang="en-US" altLang="en-US" dirty="0"/>
              <a:t>The files can no longer be compiled in arbitrary order</a:t>
            </a:r>
          </a:p>
          <a:p>
            <a:pPr lvl="1"/>
            <a:r>
              <a:rPr lang="en-US" altLang="en-US" dirty="0"/>
              <a:t>New build system required</a:t>
            </a:r>
          </a:p>
          <a:p>
            <a:pPr lvl="2"/>
            <a:r>
              <a:rPr lang="en-US" altLang="en-US" dirty="0"/>
              <a:t>Module interface files must be compiled before module implementation files</a:t>
            </a:r>
          </a:p>
          <a:p>
            <a:pPr lvl="3"/>
            <a:r>
              <a:rPr lang="en-US" altLang="en-US" dirty="0"/>
              <a:t>The suffix </a:t>
            </a:r>
            <a:r>
              <a:rPr lang="en-US" altLang="en-US" dirty="0">
                <a:solidFill>
                  <a:schemeClr val="accent1"/>
                </a:solidFill>
              </a:rPr>
              <a:t>.</a:t>
            </a:r>
            <a:r>
              <a:rPr lang="en-US" altLang="en-US" dirty="0" err="1">
                <a:solidFill>
                  <a:schemeClr val="accent1"/>
                </a:solidFill>
              </a:rPr>
              <a:t>ixx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of </a:t>
            </a:r>
            <a:r>
              <a:rPr lang="en-US" altLang="en-US" i="1" dirty="0"/>
              <a:t>module interface files </a:t>
            </a:r>
            <a:r>
              <a:rPr lang="en-US" altLang="en-US" dirty="0"/>
              <a:t>is Microsoft-specific solution of this problem</a:t>
            </a:r>
          </a:p>
          <a:p>
            <a:pPr lvl="2"/>
            <a:r>
              <a:rPr lang="en-US" altLang="en-US" dirty="0"/>
              <a:t>There may be dependences between different </a:t>
            </a:r>
            <a:r>
              <a:rPr lang="en-US" altLang="en-US" i="1" dirty="0"/>
              <a:t>module interface files</a:t>
            </a:r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with C++20 modules (preview)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703729"/>
            <a:ext cx="218256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a.cpp</a:t>
            </a:r>
          </a:p>
          <a:p>
            <a:r>
              <a:rPr lang="en-US" dirty="0"/>
              <a:t>module a;</a:t>
            </a:r>
          </a:p>
          <a:p>
            <a:r>
              <a:rPr lang="en-US" dirty="0"/>
              <a:t>/*implementation*/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604" y="3405680"/>
            <a:ext cx="218256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b.cpp</a:t>
            </a:r>
          </a:p>
          <a:p>
            <a:r>
              <a:rPr lang="en-US" dirty="0"/>
              <a:t>module b;</a:t>
            </a:r>
          </a:p>
          <a:p>
            <a:r>
              <a:rPr lang="en-US" dirty="0"/>
              <a:t>import a;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9938" y="980728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9938" y="3682679"/>
            <a:ext cx="79208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15902" y="980728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a.o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7362031" y="3682679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b.o</a:t>
            </a:r>
            <a:endParaRPr lang="en-US" b="1" i="1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2362076" y="1165394"/>
            <a:ext cx="3757862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6912026" y="1165394"/>
            <a:ext cx="503876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  <a:stCxn id="7" idx="3"/>
          </p:cNvCxnSpPr>
          <p:nvPr/>
        </p:nvCxnSpPr>
        <p:spPr>
          <a:xfrm flipV="1">
            <a:off x="2363168" y="3851818"/>
            <a:ext cx="3756770" cy="15527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6912026" y="3867345"/>
            <a:ext cx="450005" cy="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9512" y="2013106"/>
            <a:ext cx="218256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err="1"/>
              <a:t>a.ixx</a:t>
            </a:r>
            <a:endParaRPr lang="en-US" b="1" i="1" dirty="0"/>
          </a:p>
          <a:p>
            <a:r>
              <a:rPr lang="en-US" dirty="0"/>
              <a:t>export module a;</a:t>
            </a:r>
          </a:p>
          <a:p>
            <a:r>
              <a:rPr lang="en-US" dirty="0"/>
              <a:t>/*interface*/</a:t>
            </a:r>
          </a:p>
        </p:txBody>
      </p:sp>
      <p:cxnSp>
        <p:nvCxnSpPr>
          <p:cNvPr id="28" name="Straight Arrow Connector 27"/>
          <p:cNvCxnSpPr>
            <a:cxnSpLocks/>
            <a:stCxn id="26" idx="3"/>
            <a:endCxn id="19" idx="1"/>
          </p:cNvCxnSpPr>
          <p:nvPr/>
        </p:nvCxnSpPr>
        <p:spPr>
          <a:xfrm>
            <a:off x="2362076" y="2474771"/>
            <a:ext cx="436283" cy="0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D637B3E-AF68-799D-8EF6-157AF2F774EC}"/>
              </a:ext>
            </a:extLst>
          </p:cNvPr>
          <p:cNvSpPr txBox="1"/>
          <p:nvPr/>
        </p:nvSpPr>
        <p:spPr>
          <a:xfrm>
            <a:off x="2798359" y="2290105"/>
            <a:ext cx="792088" cy="36933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cc++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CF3DB4-A74C-3420-5EA4-526A967C6034}"/>
              </a:ext>
            </a:extLst>
          </p:cNvPr>
          <p:cNvSpPr txBox="1"/>
          <p:nvPr/>
        </p:nvSpPr>
        <p:spPr>
          <a:xfrm>
            <a:off x="3905863" y="2290105"/>
            <a:ext cx="12961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a.???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BE2C833-8337-17AD-8000-1A581EE05A06}"/>
              </a:ext>
            </a:extLst>
          </p:cNvPr>
          <p:cNvCxnSpPr>
            <a:cxnSpLocks/>
          </p:cNvCxnSpPr>
          <p:nvPr/>
        </p:nvCxnSpPr>
        <p:spPr>
          <a:xfrm>
            <a:off x="3590447" y="2470745"/>
            <a:ext cx="315416" cy="0"/>
          </a:xfrm>
          <a:prstGeom prst="straightConnector1">
            <a:avLst/>
          </a:prstGeom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7A51093-73D0-D29B-9D6D-3A50D29B7B04}"/>
              </a:ext>
            </a:extLst>
          </p:cNvPr>
          <p:cNvCxnSpPr>
            <a:cxnSpLocks/>
            <a:stCxn id="23" idx="3"/>
            <a:endCxn id="9" idx="0"/>
          </p:cNvCxnSpPr>
          <p:nvPr/>
        </p:nvCxnSpPr>
        <p:spPr>
          <a:xfrm>
            <a:off x="5202007" y="2474771"/>
            <a:ext cx="1313975" cy="1207908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7CD2B8C-AB36-A612-41BD-19668ACC4103}"/>
              </a:ext>
            </a:extLst>
          </p:cNvPr>
          <p:cNvCxnSpPr>
            <a:cxnSpLocks/>
            <a:stCxn id="23" idx="3"/>
            <a:endCxn id="8" idx="1"/>
          </p:cNvCxnSpPr>
          <p:nvPr/>
        </p:nvCxnSpPr>
        <p:spPr>
          <a:xfrm flipV="1">
            <a:off x="5202007" y="1165394"/>
            <a:ext cx="917931" cy="1309377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03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63" name="Straight Connector 214"/>
          <p:cNvCxnSpPr>
            <a:cxnSpLocks noChangeShapeType="1"/>
            <a:stCxn id="19" idx="2"/>
            <a:endCxn id="14362" idx="0"/>
          </p:cNvCxnSpPr>
          <p:nvPr/>
        </p:nvCxnSpPr>
        <p:spPr bwMode="auto">
          <a:xfrm flipH="1">
            <a:off x="657436" y="2978995"/>
            <a:ext cx="919746" cy="3026317"/>
          </a:xfrm>
          <a:prstGeom prst="line">
            <a:avLst/>
          </a:prstGeom>
          <a:noFill/>
          <a:ln w="57150" algn="ctr">
            <a:solidFill>
              <a:srgbClr val="00B0F0"/>
            </a:solidFill>
            <a:round/>
            <a:headEnd/>
            <a:tailEnd/>
          </a:ln>
        </p:spPr>
      </p:cxnSp>
      <p:sp>
        <p:nvSpPr>
          <p:cNvPr id="28" name="Oval 228">
            <a:extLst>
              <a:ext uri="{FF2B5EF4-FFF2-40B4-BE49-F238E27FC236}">
                <a16:creationId xmlns:a16="http://schemas.microsoft.com/office/drawing/2014/main" id="{F9C6577F-ADB7-405F-BDD8-3DCFAE796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4249" y="3699003"/>
            <a:ext cx="1437731" cy="868411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templates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exceptions</a:t>
            </a:r>
          </a:p>
          <a:p>
            <a:pPr algn="ctr" eaLnBrk="1" hangingPunct="1"/>
            <a:r>
              <a:rPr lang="en-US" altLang="en-US" sz="1400" dirty="0">
                <a:solidFill>
                  <a:srgbClr val="FF0000"/>
                </a:solidFill>
              </a:rPr>
              <a:t>1991</a:t>
            </a:r>
            <a:endParaRPr lang="cs-CZ" altLang="en-US" dirty="0">
              <a:solidFill>
                <a:srgbClr val="FF0000"/>
              </a:solidFill>
            </a:endParaRPr>
          </a:p>
        </p:txBody>
      </p:sp>
      <p:sp>
        <p:nvSpPr>
          <p:cNvPr id="87" name="Oval 228"/>
          <p:cNvSpPr>
            <a:spLocks noChangeArrowheads="1"/>
          </p:cNvSpPr>
          <p:nvPr/>
        </p:nvSpPr>
        <p:spPr bwMode="auto">
          <a:xfrm>
            <a:off x="279831" y="1165422"/>
            <a:ext cx="1009105" cy="733561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FF0000"/>
                </a:solidFill>
              </a:rPr>
              <a:t>classes</a:t>
            </a:r>
          </a:p>
          <a:p>
            <a:pPr algn="ctr" eaLnBrk="1" hangingPunct="1"/>
            <a:r>
              <a:rPr lang="en-US" altLang="en-US" sz="1200" dirty="0">
                <a:solidFill>
                  <a:srgbClr val="FF0000"/>
                </a:solidFill>
              </a:rPr>
              <a:t>messages</a:t>
            </a:r>
            <a:endParaRPr lang="cs-CZ" altLang="en-US" sz="1200" dirty="0">
              <a:solidFill>
                <a:srgbClr val="FF0000"/>
              </a:solidFill>
            </a:endParaRPr>
          </a:p>
        </p:txBody>
      </p:sp>
      <p:sp>
        <p:nvSpPr>
          <p:cNvPr id="85" name="Oval 228"/>
          <p:cNvSpPr>
            <a:spLocks noChangeArrowheads="1"/>
          </p:cNvSpPr>
          <p:nvPr/>
        </p:nvSpPr>
        <p:spPr bwMode="auto">
          <a:xfrm>
            <a:off x="7308296" y="318030"/>
            <a:ext cx="1277830" cy="905610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dirty="0">
                <a:solidFill>
                  <a:srgbClr val="FF0000"/>
                </a:solidFill>
              </a:rPr>
              <a:t>classes</a:t>
            </a:r>
          </a:p>
          <a:p>
            <a:pPr algn="ctr" eaLnBrk="1" hangingPunct="1"/>
            <a:r>
              <a:rPr lang="en-US" altLang="en-US" sz="1400" dirty="0">
                <a:solidFill>
                  <a:srgbClr val="FF0000"/>
                </a:solidFill>
              </a:rPr>
              <a:t>virtual</a:t>
            </a:r>
            <a:br>
              <a:rPr lang="en-US" altLang="en-US" sz="1400" dirty="0">
                <a:solidFill>
                  <a:srgbClr val="FF0000"/>
                </a:solidFill>
              </a:rPr>
            </a:br>
            <a:r>
              <a:rPr lang="en-US" altLang="en-US" sz="1400" dirty="0">
                <a:solidFill>
                  <a:srgbClr val="FF0000"/>
                </a:solidFill>
              </a:rPr>
              <a:t>methods</a:t>
            </a:r>
            <a:endParaRPr lang="cs-CZ" altLang="en-US" sz="1400" dirty="0">
              <a:solidFill>
                <a:srgbClr val="FF0000"/>
              </a:solidFill>
            </a:endParaRPr>
          </a:p>
        </p:txBody>
      </p:sp>
      <p:sp>
        <p:nvSpPr>
          <p:cNvPr id="15" name="Oval 228">
            <a:extLst>
              <a:ext uri="{FF2B5EF4-FFF2-40B4-BE49-F238E27FC236}">
                <a16:creationId xmlns:a16="http://schemas.microsoft.com/office/drawing/2014/main" id="{B27A3C03-B42E-FD9E-FFBC-5198C9CC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338" y="2178558"/>
            <a:ext cx="1383453" cy="762473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function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prototypes</a:t>
            </a:r>
            <a:endParaRPr lang="cs-CZ" altLang="en-US" dirty="0">
              <a:solidFill>
                <a:srgbClr val="FF0000"/>
              </a:solidFill>
            </a:endParaRPr>
          </a:p>
        </p:txBody>
      </p:sp>
      <p:sp>
        <p:nvSpPr>
          <p:cNvPr id="14350" name="Oval 228"/>
          <p:cNvSpPr>
            <a:spLocks noChangeArrowheads="1"/>
          </p:cNvSpPr>
          <p:nvPr/>
        </p:nvSpPr>
        <p:spPr bwMode="auto">
          <a:xfrm>
            <a:off x="7879405" y="5283438"/>
            <a:ext cx="1264595" cy="1114682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en-US" altLang="en-US" dirty="0">
                <a:solidFill>
                  <a:srgbClr val="FF0000"/>
                </a:solidFill>
              </a:rPr>
              <a:t>STL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=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containers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+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algorithms</a:t>
            </a:r>
          </a:p>
        </p:txBody>
      </p:sp>
      <p:sp>
        <p:nvSpPr>
          <p:cNvPr id="3" name="Oval 228">
            <a:extLst>
              <a:ext uri="{FF2B5EF4-FFF2-40B4-BE49-F238E27FC236}">
                <a16:creationId xmlns:a16="http://schemas.microsoft.com/office/drawing/2014/main" id="{9806A134-87B5-B700-BB53-DDB49F29D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87" y="5864435"/>
            <a:ext cx="2555683" cy="894602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 err="1">
                <a:solidFill>
                  <a:srgbClr val="FF0000"/>
                </a:solidFill>
              </a:rPr>
              <a:t>alloca</a:t>
            </a:r>
            <a:br>
              <a:rPr lang="en-US" altLang="en-US" b="1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variable-sized arrays</a:t>
            </a:r>
            <a:endParaRPr lang="cs-CZ" altLang="en-US" dirty="0">
              <a:solidFill>
                <a:srgbClr val="FF0000"/>
              </a:solidFill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Ancient h</a:t>
            </a:r>
            <a:r>
              <a:rPr lang="cs-CZ" altLang="en-US" dirty="0" err="1"/>
              <a:t>istor</a:t>
            </a:r>
            <a:r>
              <a:rPr lang="en-US" altLang="en-US" dirty="0"/>
              <a:t>y of</a:t>
            </a:r>
            <a:r>
              <a:rPr lang="cs-CZ" altLang="en-US" dirty="0"/>
              <a:t> </a:t>
            </a:r>
            <a:r>
              <a:rPr lang="en-US" altLang="en-US" dirty="0"/>
              <a:t>C and </a:t>
            </a:r>
            <a:r>
              <a:rPr lang="cs-CZ" altLang="en-US" dirty="0"/>
              <a:t>C++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1758950" y="439738"/>
            <a:ext cx="1231900" cy="5016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B</a:t>
            </a:r>
          </a:p>
          <a:p>
            <a:pPr algn="ctr">
              <a:defRPr/>
            </a:pPr>
            <a:r>
              <a:rPr lang="cs-CZ" sz="1200" dirty="0"/>
              <a:t>(Bell Labs. 1969)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138113" y="446088"/>
            <a:ext cx="1306512" cy="5016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BCPL</a:t>
            </a:r>
          </a:p>
          <a:p>
            <a:pPr algn="ctr">
              <a:defRPr/>
            </a:pPr>
            <a:r>
              <a:rPr lang="cs-CZ" sz="1200" dirty="0"/>
              <a:t>(Cambridge 1966)</a:t>
            </a:r>
            <a:endParaRPr lang="en-US" sz="1200" dirty="0"/>
          </a:p>
        </p:txBody>
      </p:sp>
      <p:cxnSp>
        <p:nvCxnSpPr>
          <p:cNvPr id="23" name="Straight Arrow Connector 22"/>
          <p:cNvCxnSpPr>
            <a:stCxn id="5" idx="3"/>
            <a:endCxn id="4" idx="1"/>
          </p:cNvCxnSpPr>
          <p:nvPr/>
        </p:nvCxnSpPr>
        <p:spPr bwMode="auto">
          <a:xfrm flipV="1">
            <a:off x="1444625" y="690563"/>
            <a:ext cx="314325" cy="6350"/>
          </a:xfrm>
          <a:prstGeom prst="straightConnector1">
            <a:avLst/>
          </a:prstGeom>
          <a:noFill/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24" name="Straight Arrow Connector 23"/>
          <p:cNvCxnSpPr>
            <a:stCxn id="4" idx="3"/>
            <a:endCxn id="6" idx="1"/>
          </p:cNvCxnSpPr>
          <p:nvPr/>
        </p:nvCxnSpPr>
        <p:spPr bwMode="auto">
          <a:xfrm>
            <a:off x="2990850" y="690563"/>
            <a:ext cx="265113" cy="6350"/>
          </a:xfrm>
          <a:prstGeom prst="straightConnector1">
            <a:avLst/>
          </a:prstGeom>
          <a:noFill/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1" name="TextBox 10"/>
          <p:cNvSpPr txBox="1"/>
          <p:nvPr/>
        </p:nvSpPr>
        <p:spPr bwMode="auto">
          <a:xfrm>
            <a:off x="6289561" y="1366838"/>
            <a:ext cx="1790930" cy="5343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C with classes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 err="1"/>
              <a:t>Stroustrup</a:t>
            </a:r>
            <a:r>
              <a:rPr lang="en-US" sz="1200" dirty="0"/>
              <a:t>, Bell Labs</a:t>
            </a:r>
            <a:r>
              <a:rPr lang="cs-CZ" sz="1200" dirty="0"/>
              <a:t> </a:t>
            </a:r>
            <a:r>
              <a:rPr lang="en-US" sz="1200" dirty="0"/>
              <a:t>1979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 bwMode="auto">
          <a:xfrm>
            <a:off x="5640023" y="2475041"/>
            <a:ext cx="3090004" cy="5343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The C++ programming language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1st edition - </a:t>
            </a:r>
            <a:r>
              <a:rPr lang="en-US" sz="1200" dirty="0" err="1"/>
              <a:t>Stroustrup</a:t>
            </a:r>
            <a:r>
              <a:rPr lang="cs-CZ" sz="1200" dirty="0"/>
              <a:t> </a:t>
            </a:r>
            <a:r>
              <a:rPr lang="en-US" sz="1200" dirty="0"/>
              <a:t>1985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14404" name="TextBox 12"/>
          <p:cNvSpPr txBox="1">
            <a:spLocks noChangeArrowheads="1"/>
          </p:cNvSpPr>
          <p:nvPr/>
        </p:nvSpPr>
        <p:spPr bwMode="auto">
          <a:xfrm>
            <a:off x="6383130" y="5589024"/>
            <a:ext cx="1592376" cy="503511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/>
              <a:t>C++98</a:t>
            </a:r>
            <a:endParaRPr lang="cs-CZ" altLang="en-US" b="1"/>
          </a:p>
          <a:p>
            <a:pPr algn="ctr" eaLnBrk="1" hangingPunct="1"/>
            <a:r>
              <a:rPr lang="cs-CZ" altLang="en-US" sz="1200"/>
              <a:t>(</a:t>
            </a:r>
            <a:r>
              <a:rPr lang="en-US" altLang="en-US" sz="1200"/>
              <a:t>ISO/IEC 14882 1998</a:t>
            </a:r>
            <a:r>
              <a:rPr lang="cs-CZ" altLang="en-US" sz="1200"/>
              <a:t>)</a:t>
            </a:r>
            <a:endParaRPr lang="en-US" altLang="en-US" sz="1200"/>
          </a:p>
        </p:txBody>
      </p:sp>
      <p:cxnSp>
        <p:nvCxnSpPr>
          <p:cNvPr id="14408" name="Straight Arrow Connector 46"/>
          <p:cNvCxnSpPr>
            <a:cxnSpLocks noChangeShapeType="1"/>
            <a:stCxn id="11" idx="2"/>
            <a:endCxn id="12" idx="0"/>
          </p:cNvCxnSpPr>
          <p:nvPr/>
        </p:nvCxnSpPr>
        <p:spPr bwMode="auto">
          <a:xfrm flipH="1">
            <a:off x="7185025" y="1901206"/>
            <a:ext cx="1" cy="573835"/>
          </a:xfrm>
          <a:prstGeom prst="straightConnector1">
            <a:avLst/>
          </a:prstGeom>
          <a:noFill/>
          <a:ln w="57150" algn="ctr">
            <a:solidFill>
              <a:srgbClr val="00B050"/>
            </a:solidFill>
            <a:round/>
            <a:headEnd/>
            <a:tailEnd type="triangle" w="med" len="sm"/>
          </a:ln>
        </p:spPr>
      </p:cxnSp>
      <p:cxnSp>
        <p:nvCxnSpPr>
          <p:cNvPr id="14409" name="Straight Arrow Connector 49"/>
          <p:cNvCxnSpPr>
            <a:cxnSpLocks noChangeShapeType="1"/>
            <a:stCxn id="12" idx="2"/>
            <a:endCxn id="14404" idx="0"/>
          </p:cNvCxnSpPr>
          <p:nvPr/>
        </p:nvCxnSpPr>
        <p:spPr bwMode="auto">
          <a:xfrm flipH="1">
            <a:off x="7179318" y="3009409"/>
            <a:ext cx="5707" cy="2579615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sp>
        <p:nvSpPr>
          <p:cNvPr id="6" name="TextBox 5"/>
          <p:cNvSpPr txBox="1"/>
          <p:nvPr/>
        </p:nvSpPr>
        <p:spPr bwMode="auto">
          <a:xfrm>
            <a:off x="3255963" y="444500"/>
            <a:ext cx="1230312" cy="5032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C</a:t>
            </a:r>
          </a:p>
          <a:p>
            <a:pPr algn="ctr">
              <a:defRPr/>
            </a:pPr>
            <a:r>
              <a:rPr lang="cs-CZ" sz="1200" dirty="0"/>
              <a:t>(Bell Labs. 1971)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2442944" y="1268413"/>
            <a:ext cx="2856350" cy="5343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The C programming language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Kernigan &amp; Ritchie</a:t>
            </a:r>
            <a:r>
              <a:rPr lang="cs-CZ" sz="1200" dirty="0"/>
              <a:t> 197</a:t>
            </a:r>
            <a:r>
              <a:rPr lang="en-US" sz="1200" dirty="0"/>
              <a:t>8</a:t>
            </a:r>
            <a:r>
              <a:rPr lang="cs-CZ" sz="1200" dirty="0"/>
              <a:t>)</a:t>
            </a:r>
            <a:endParaRPr lang="en-US" sz="1200" dirty="0"/>
          </a:p>
        </p:txBody>
      </p:sp>
      <p:cxnSp>
        <p:nvCxnSpPr>
          <p:cNvPr id="14400" name="Straight Arrow Connector 26"/>
          <p:cNvCxnSpPr>
            <a:cxnSpLocks noChangeShapeType="1"/>
          </p:cNvCxnSpPr>
          <p:nvPr/>
        </p:nvCxnSpPr>
        <p:spPr bwMode="auto">
          <a:xfrm>
            <a:off x="3871230" y="947992"/>
            <a:ext cx="0" cy="320167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14401" name="Straight Arrow Connector 62"/>
          <p:cNvCxnSpPr>
            <a:cxnSpLocks noChangeShapeType="1"/>
            <a:stCxn id="7" idx="3"/>
            <a:endCxn id="11" idx="1"/>
          </p:cNvCxnSpPr>
          <p:nvPr/>
        </p:nvCxnSpPr>
        <p:spPr bwMode="auto">
          <a:xfrm>
            <a:off x="5299294" y="1535597"/>
            <a:ext cx="990267" cy="98425"/>
          </a:xfrm>
          <a:prstGeom prst="straightConnector1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med" len="sm"/>
          </a:ln>
        </p:spPr>
      </p:cxnSp>
      <p:sp>
        <p:nvSpPr>
          <p:cNvPr id="18" name="TextBox 17"/>
          <p:cNvSpPr txBox="1"/>
          <p:nvPr/>
        </p:nvSpPr>
        <p:spPr bwMode="auto">
          <a:xfrm>
            <a:off x="900113" y="1755749"/>
            <a:ext cx="1352550" cy="5032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Objective-C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Cox &amp; Love 1981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 bwMode="auto">
          <a:xfrm>
            <a:off x="504825" y="2536082"/>
            <a:ext cx="2144713" cy="442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sz="1200" b="1" dirty="0"/>
              <a:t>Object-Oriented Programing</a:t>
            </a:r>
            <a:endParaRPr lang="cs-CZ" sz="1200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Cox</a:t>
            </a:r>
            <a:r>
              <a:rPr lang="cs-CZ" sz="1200" dirty="0"/>
              <a:t> </a:t>
            </a:r>
            <a:r>
              <a:rPr lang="en-US" sz="1200" dirty="0"/>
              <a:t>1986</a:t>
            </a:r>
            <a:r>
              <a:rPr lang="cs-CZ" sz="1200" dirty="0"/>
              <a:t>)</a:t>
            </a:r>
            <a:endParaRPr lang="en-US" sz="1200" dirty="0"/>
          </a:p>
        </p:txBody>
      </p:sp>
      <p:cxnSp>
        <p:nvCxnSpPr>
          <p:cNvPr id="14392" name="Straight Arrow Connector 35"/>
          <p:cNvCxnSpPr>
            <a:cxnSpLocks noChangeShapeType="1"/>
            <a:stCxn id="18" idx="2"/>
            <a:endCxn id="19" idx="0"/>
          </p:cNvCxnSpPr>
          <p:nvPr/>
        </p:nvCxnSpPr>
        <p:spPr bwMode="auto">
          <a:xfrm>
            <a:off x="1576388" y="2258987"/>
            <a:ext cx="794" cy="277095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14395" name="Straight Arrow Connector 60"/>
          <p:cNvCxnSpPr>
            <a:cxnSpLocks noChangeShapeType="1"/>
            <a:stCxn id="7" idx="1"/>
            <a:endCxn id="18" idx="3"/>
          </p:cNvCxnSpPr>
          <p:nvPr/>
        </p:nvCxnSpPr>
        <p:spPr bwMode="auto">
          <a:xfrm flipH="1">
            <a:off x="2252663" y="1535597"/>
            <a:ext cx="190281" cy="471771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sp>
        <p:nvSpPr>
          <p:cNvPr id="14381" name="TextBox 7"/>
          <p:cNvSpPr txBox="1">
            <a:spLocks noChangeArrowheads="1"/>
          </p:cNvSpPr>
          <p:nvPr/>
        </p:nvSpPr>
        <p:spPr bwMode="auto">
          <a:xfrm>
            <a:off x="3179945" y="3519001"/>
            <a:ext cx="1383453" cy="503675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/>
              <a:t>ANSI </a:t>
            </a:r>
            <a:r>
              <a:rPr lang="cs-CZ" altLang="en-US" b="1"/>
              <a:t>C</a:t>
            </a:r>
          </a:p>
          <a:p>
            <a:pPr algn="ctr" eaLnBrk="1" hangingPunct="1"/>
            <a:r>
              <a:rPr lang="cs-CZ" altLang="en-US" sz="1200"/>
              <a:t>(</a:t>
            </a:r>
            <a:r>
              <a:rPr lang="en-US" altLang="en-US" sz="1200"/>
              <a:t>ANSI X3J11</a:t>
            </a:r>
            <a:r>
              <a:rPr lang="cs-CZ" altLang="en-US" sz="1200"/>
              <a:t> </a:t>
            </a:r>
            <a:r>
              <a:rPr lang="en-US" altLang="en-US" sz="1200"/>
              <a:t>1989</a:t>
            </a:r>
            <a:r>
              <a:rPr lang="cs-CZ" altLang="en-US" sz="1200"/>
              <a:t>)</a:t>
            </a:r>
            <a:endParaRPr lang="en-US" altLang="en-US" sz="1200"/>
          </a:p>
        </p:txBody>
      </p:sp>
      <p:sp>
        <p:nvSpPr>
          <p:cNvPr id="14383" name="TextBox 9"/>
          <p:cNvSpPr txBox="1">
            <a:spLocks noChangeArrowheads="1"/>
          </p:cNvSpPr>
          <p:nvPr/>
        </p:nvSpPr>
        <p:spPr bwMode="auto">
          <a:xfrm>
            <a:off x="3106738" y="5647480"/>
            <a:ext cx="1507048" cy="503675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/>
              <a:t>C99</a:t>
            </a:r>
            <a:endParaRPr lang="cs-CZ" altLang="en-US" b="1"/>
          </a:p>
          <a:p>
            <a:pPr algn="ctr" eaLnBrk="1" hangingPunct="1"/>
            <a:r>
              <a:rPr lang="cs-CZ" altLang="en-US" sz="1200"/>
              <a:t>(</a:t>
            </a:r>
            <a:r>
              <a:rPr lang="en-US" altLang="en-US" sz="1200"/>
              <a:t>ISO/IEC 9899 1999</a:t>
            </a:r>
            <a:r>
              <a:rPr lang="cs-CZ" altLang="en-US" sz="1200"/>
              <a:t>)</a:t>
            </a:r>
            <a:endParaRPr lang="en-US" altLang="en-US" sz="1200"/>
          </a:p>
        </p:txBody>
      </p:sp>
      <p:cxnSp>
        <p:nvCxnSpPr>
          <p:cNvPr id="14384" name="Straight Arrow Connector 29"/>
          <p:cNvCxnSpPr>
            <a:cxnSpLocks noChangeShapeType="1"/>
            <a:stCxn id="7" idx="2"/>
            <a:endCxn id="14381" idx="0"/>
          </p:cNvCxnSpPr>
          <p:nvPr/>
        </p:nvCxnSpPr>
        <p:spPr bwMode="auto">
          <a:xfrm>
            <a:off x="3871119" y="1802781"/>
            <a:ext cx="553" cy="171622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sm"/>
          </a:ln>
        </p:spPr>
      </p:cxnSp>
      <p:cxnSp>
        <p:nvCxnSpPr>
          <p:cNvPr id="14385" name="Straight Arrow Connector 31"/>
          <p:cNvCxnSpPr>
            <a:cxnSpLocks noChangeShapeType="1"/>
            <a:stCxn id="14381" idx="2"/>
            <a:endCxn id="14383" idx="0"/>
          </p:cNvCxnSpPr>
          <p:nvPr/>
        </p:nvCxnSpPr>
        <p:spPr bwMode="auto">
          <a:xfrm flipH="1">
            <a:off x="3860262" y="4022676"/>
            <a:ext cx="11410" cy="1624804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sm"/>
          </a:ln>
        </p:spPr>
      </p:cxnSp>
      <p:cxnSp>
        <p:nvCxnSpPr>
          <p:cNvPr id="14387" name="Straight Arrow Connector 158"/>
          <p:cNvCxnSpPr>
            <a:cxnSpLocks noChangeShapeType="1"/>
            <a:stCxn id="14381" idx="3"/>
            <a:endCxn id="14404" idx="1"/>
          </p:cNvCxnSpPr>
          <p:nvPr/>
        </p:nvCxnSpPr>
        <p:spPr bwMode="auto">
          <a:xfrm>
            <a:off x="4563398" y="3770839"/>
            <a:ext cx="1819732" cy="2069941"/>
          </a:xfrm>
          <a:prstGeom prst="straightConnector1">
            <a:avLst/>
          </a:prstGeom>
          <a:noFill/>
          <a:ln w="57150" algn="ctr">
            <a:solidFill>
              <a:srgbClr val="00B050"/>
            </a:solidFill>
            <a:round/>
            <a:headEnd/>
            <a:tailEnd type="triangle" w="med" len="sm"/>
          </a:ln>
        </p:spPr>
      </p:cxnSp>
      <p:cxnSp>
        <p:nvCxnSpPr>
          <p:cNvPr id="156" name="Straight Arrow Connector 155"/>
          <p:cNvCxnSpPr/>
          <p:nvPr/>
        </p:nvCxnSpPr>
        <p:spPr bwMode="auto">
          <a:xfrm flipV="1">
            <a:off x="91689" y="3511725"/>
            <a:ext cx="314325" cy="6350"/>
          </a:xfrm>
          <a:prstGeom prst="straightConnector1">
            <a:avLst/>
          </a:prstGeom>
          <a:noFill/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14374" name="Straight Arrow Connector 156"/>
          <p:cNvCxnSpPr>
            <a:cxnSpLocks noChangeShapeType="1"/>
          </p:cNvCxnSpPr>
          <p:nvPr/>
        </p:nvCxnSpPr>
        <p:spPr bwMode="auto">
          <a:xfrm>
            <a:off x="99570" y="3755622"/>
            <a:ext cx="306043" cy="0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14375" name="Straight Arrow Connector 161"/>
          <p:cNvCxnSpPr>
            <a:cxnSpLocks noChangeShapeType="1"/>
          </p:cNvCxnSpPr>
          <p:nvPr/>
        </p:nvCxnSpPr>
        <p:spPr bwMode="auto">
          <a:xfrm>
            <a:off x="93795" y="4011102"/>
            <a:ext cx="306043" cy="0"/>
          </a:xfrm>
          <a:prstGeom prst="straightConnector1">
            <a:avLst/>
          </a:prstGeom>
          <a:noFill/>
          <a:ln w="57150" algn="ctr">
            <a:solidFill>
              <a:srgbClr val="00B050"/>
            </a:solidFill>
            <a:round/>
            <a:headEnd/>
            <a:tailEnd type="triangle" w="med" len="sm"/>
          </a:ln>
        </p:spPr>
      </p:cxnSp>
      <p:cxnSp>
        <p:nvCxnSpPr>
          <p:cNvPr id="14376" name="Straight Arrow Connector 164"/>
          <p:cNvCxnSpPr>
            <a:cxnSpLocks noChangeShapeType="1"/>
          </p:cNvCxnSpPr>
          <p:nvPr/>
        </p:nvCxnSpPr>
        <p:spPr bwMode="auto">
          <a:xfrm>
            <a:off x="95388" y="4239009"/>
            <a:ext cx="304450" cy="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sm"/>
          </a:ln>
        </p:spPr>
      </p:cxnSp>
      <p:sp>
        <p:nvSpPr>
          <p:cNvPr id="168" name="TextBox 167"/>
          <p:cNvSpPr txBox="1"/>
          <p:nvPr/>
        </p:nvSpPr>
        <p:spPr bwMode="auto">
          <a:xfrm>
            <a:off x="419674" y="3878183"/>
            <a:ext cx="1069386" cy="257369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i="1" dirty="0">
                <a:latin typeface="+mn-lt"/>
              </a:rPr>
              <a:t>almost superset</a:t>
            </a:r>
          </a:p>
        </p:txBody>
      </p:sp>
      <p:sp>
        <p:nvSpPr>
          <p:cNvPr id="169" name="TextBox 168"/>
          <p:cNvSpPr txBox="1"/>
          <p:nvPr/>
        </p:nvSpPr>
        <p:spPr bwMode="auto">
          <a:xfrm>
            <a:off x="419674" y="3370437"/>
            <a:ext cx="572392" cy="257369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sz="1200" i="1" dirty="0"/>
              <a:t>inspired</a:t>
            </a:r>
          </a:p>
        </p:txBody>
      </p:sp>
      <p:sp>
        <p:nvSpPr>
          <p:cNvPr id="170" name="TextBox 169"/>
          <p:cNvSpPr txBox="1"/>
          <p:nvPr/>
        </p:nvSpPr>
        <p:spPr bwMode="auto">
          <a:xfrm>
            <a:off x="419674" y="3618087"/>
            <a:ext cx="609453" cy="257369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i="1" dirty="0">
                <a:latin typeface="+mn-lt"/>
              </a:rPr>
              <a:t>superset</a:t>
            </a:r>
          </a:p>
        </p:txBody>
      </p:sp>
      <p:sp>
        <p:nvSpPr>
          <p:cNvPr id="171" name="TextBox 170"/>
          <p:cNvSpPr txBox="1"/>
          <p:nvPr/>
        </p:nvSpPr>
        <p:spPr bwMode="auto">
          <a:xfrm>
            <a:off x="419674" y="4143295"/>
            <a:ext cx="1189226" cy="257369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i="1" dirty="0">
                <a:latin typeface="+mn-lt"/>
              </a:rPr>
              <a:t>significant change</a:t>
            </a:r>
          </a:p>
        </p:txBody>
      </p:sp>
      <p:sp>
        <p:nvSpPr>
          <p:cNvPr id="175" name="TextBox 174"/>
          <p:cNvSpPr txBox="1"/>
          <p:nvPr/>
        </p:nvSpPr>
        <p:spPr bwMode="auto">
          <a:xfrm>
            <a:off x="8080491" y="4599013"/>
            <a:ext cx="831850" cy="5032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Java</a:t>
            </a:r>
          </a:p>
          <a:p>
            <a:pPr algn="ctr">
              <a:defRPr/>
            </a:pPr>
            <a:r>
              <a:rPr lang="cs-CZ" sz="1200" dirty="0"/>
              <a:t>(Sun 1995)</a:t>
            </a:r>
            <a:endParaRPr lang="en-US" sz="1200" dirty="0"/>
          </a:p>
        </p:txBody>
      </p:sp>
      <p:cxnSp>
        <p:nvCxnSpPr>
          <p:cNvPr id="176" name="Straight Arrow Connector 175"/>
          <p:cNvCxnSpPr>
            <a:stCxn id="12" idx="2"/>
            <a:endCxn id="175" idx="0"/>
          </p:cNvCxnSpPr>
          <p:nvPr/>
        </p:nvCxnSpPr>
        <p:spPr bwMode="auto">
          <a:xfrm>
            <a:off x="7185025" y="3009409"/>
            <a:ext cx="1311391" cy="158960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14355" name="Straight Connector 210"/>
          <p:cNvCxnSpPr>
            <a:cxnSpLocks noChangeShapeType="1"/>
            <a:stCxn id="14381" idx="1"/>
            <a:endCxn id="14362" idx="0"/>
          </p:cNvCxnSpPr>
          <p:nvPr/>
        </p:nvCxnSpPr>
        <p:spPr bwMode="auto">
          <a:xfrm flipH="1">
            <a:off x="657436" y="3770839"/>
            <a:ext cx="2522509" cy="2234473"/>
          </a:xfrm>
          <a:prstGeom prst="line">
            <a:avLst/>
          </a:prstGeom>
          <a:noFill/>
          <a:ln w="57150" algn="ctr">
            <a:solidFill>
              <a:srgbClr val="00B0F0"/>
            </a:solidFill>
            <a:round/>
            <a:headEnd/>
            <a:tailEnd/>
          </a:ln>
        </p:spPr>
      </p:cxnSp>
      <p:sp>
        <p:nvSpPr>
          <p:cNvPr id="14356" name="Oval 187"/>
          <p:cNvSpPr>
            <a:spLocks noChangeArrowheads="1"/>
          </p:cNvSpPr>
          <p:nvPr/>
        </p:nvSpPr>
        <p:spPr bwMode="auto">
          <a:xfrm>
            <a:off x="2834010" y="4176107"/>
            <a:ext cx="972111" cy="632179"/>
          </a:xfrm>
          <a:prstGeom prst="ellipse">
            <a:avLst/>
          </a:prstGeom>
          <a:solidFill>
            <a:srgbClr val="00B0F0"/>
          </a:solidFill>
          <a:ln w="38100" algn="ctr">
            <a:solidFill>
              <a:srgbClr val="FFFFFF"/>
            </a:solidFill>
            <a:round/>
            <a:headEnd/>
            <a:tailEnd/>
          </a:ln>
        </p:spPr>
        <p:txBody>
          <a:bodyPr wrap="none" lIns="36000" tIns="36000" rIns="36000" bIns="360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>
                <a:solidFill>
                  <a:srgbClr val="FFFFFF"/>
                </a:solidFill>
              </a:rPr>
              <a:t>Linux</a:t>
            </a:r>
          </a:p>
          <a:p>
            <a:pPr algn="ctr" eaLnBrk="1" hangingPunct="1"/>
            <a:r>
              <a:rPr lang="en-US" altLang="en-US" sz="1200" b="1" dirty="0">
                <a:solidFill>
                  <a:srgbClr val="FFFFFF"/>
                </a:solidFill>
              </a:rPr>
              <a:t>1991</a:t>
            </a:r>
            <a:endParaRPr lang="en-US" altLang="en-US" b="1" dirty="0">
              <a:solidFill>
                <a:srgbClr val="FFFFFF"/>
              </a:solidFill>
            </a:endParaRPr>
          </a:p>
        </p:txBody>
      </p:sp>
      <p:sp>
        <p:nvSpPr>
          <p:cNvPr id="14357" name="Oval 188"/>
          <p:cNvSpPr>
            <a:spLocks noChangeArrowheads="1"/>
          </p:cNvSpPr>
          <p:nvPr/>
        </p:nvSpPr>
        <p:spPr bwMode="auto">
          <a:xfrm>
            <a:off x="4880145" y="377825"/>
            <a:ext cx="972111" cy="632179"/>
          </a:xfrm>
          <a:prstGeom prst="ellipse">
            <a:avLst/>
          </a:prstGeom>
          <a:solidFill>
            <a:srgbClr val="00B0F0"/>
          </a:solidFill>
          <a:ln w="38100" algn="ctr">
            <a:solidFill>
              <a:srgbClr val="FFFFFF"/>
            </a:solidFill>
            <a:round/>
            <a:headEnd/>
            <a:tailEnd/>
          </a:ln>
        </p:spPr>
        <p:txBody>
          <a:bodyPr wrap="none" lIns="36000" tIns="36000" rIns="36000" bIns="360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FF"/>
                </a:solidFill>
              </a:rPr>
              <a:t>Unix</a:t>
            </a:r>
          </a:p>
          <a:p>
            <a:pPr algn="ctr" eaLnBrk="1" hangingPunct="1"/>
            <a:r>
              <a:rPr lang="en-US" altLang="en-US" sz="1200" b="1">
                <a:solidFill>
                  <a:srgbClr val="FFFFFF"/>
                </a:solidFill>
              </a:rPr>
              <a:t>1973</a:t>
            </a:r>
            <a:endParaRPr lang="en-US" altLang="en-US" b="1">
              <a:solidFill>
                <a:srgbClr val="FFFFFF"/>
              </a:solidFill>
            </a:endParaRPr>
          </a:p>
        </p:txBody>
      </p:sp>
      <p:cxnSp>
        <p:nvCxnSpPr>
          <p:cNvPr id="14358" name="Straight Connector 190"/>
          <p:cNvCxnSpPr>
            <a:cxnSpLocks noChangeShapeType="1"/>
            <a:stCxn id="6" idx="3"/>
            <a:endCxn id="14357" idx="2"/>
          </p:cNvCxnSpPr>
          <p:nvPr/>
        </p:nvCxnSpPr>
        <p:spPr bwMode="auto">
          <a:xfrm flipV="1">
            <a:off x="4487112" y="693915"/>
            <a:ext cx="393033" cy="2882"/>
          </a:xfrm>
          <a:prstGeom prst="line">
            <a:avLst/>
          </a:prstGeom>
          <a:noFill/>
          <a:ln w="76200" algn="ctr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359" name="Straight Connector 191"/>
          <p:cNvCxnSpPr>
            <a:cxnSpLocks noChangeShapeType="1"/>
            <a:stCxn id="14356" idx="7"/>
            <a:endCxn id="14381" idx="2"/>
          </p:cNvCxnSpPr>
          <p:nvPr/>
        </p:nvCxnSpPr>
        <p:spPr bwMode="auto">
          <a:xfrm flipV="1">
            <a:off x="3663759" y="4022676"/>
            <a:ext cx="207913" cy="246011"/>
          </a:xfrm>
          <a:prstGeom prst="line">
            <a:avLst/>
          </a:prstGeom>
          <a:noFill/>
          <a:ln w="76200" algn="ctr">
            <a:solidFill>
              <a:srgbClr val="00B0F0"/>
            </a:solidFill>
            <a:round/>
            <a:headEnd/>
            <a:tailEnd/>
          </a:ln>
        </p:spPr>
      </p:cxnSp>
      <p:sp>
        <p:nvSpPr>
          <p:cNvPr id="14360" name="Oval 195"/>
          <p:cNvSpPr>
            <a:spLocks noChangeArrowheads="1"/>
          </p:cNvSpPr>
          <p:nvPr/>
        </p:nvSpPr>
        <p:spPr bwMode="auto">
          <a:xfrm>
            <a:off x="3975644" y="4776843"/>
            <a:ext cx="1496366" cy="632179"/>
          </a:xfrm>
          <a:prstGeom prst="ellipse">
            <a:avLst/>
          </a:prstGeom>
          <a:solidFill>
            <a:srgbClr val="00B0F0"/>
          </a:solidFill>
          <a:ln w="38100" algn="ctr">
            <a:solidFill>
              <a:srgbClr val="FFFFFF"/>
            </a:solidFill>
            <a:round/>
            <a:headEnd/>
            <a:tailEnd/>
          </a:ln>
        </p:spPr>
        <p:txBody>
          <a:bodyPr wrap="none" lIns="36000" tIns="36000" rIns="36000" bIns="360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>
                <a:solidFill>
                  <a:srgbClr val="FFFFFF"/>
                </a:solidFill>
              </a:rPr>
              <a:t>Windows NT</a:t>
            </a:r>
          </a:p>
          <a:p>
            <a:pPr algn="ctr" eaLnBrk="1" hangingPunct="1"/>
            <a:r>
              <a:rPr lang="en-US" altLang="en-US" sz="1200" b="1" dirty="0">
                <a:solidFill>
                  <a:srgbClr val="FFFFFF"/>
                </a:solidFill>
              </a:rPr>
              <a:t>1993</a:t>
            </a:r>
            <a:endParaRPr lang="en-US" altLang="en-US" b="1" dirty="0">
              <a:solidFill>
                <a:srgbClr val="FFFFFF"/>
              </a:solidFill>
            </a:endParaRPr>
          </a:p>
        </p:txBody>
      </p:sp>
      <p:cxnSp>
        <p:nvCxnSpPr>
          <p:cNvPr id="14361" name="Straight Connector 196"/>
          <p:cNvCxnSpPr>
            <a:cxnSpLocks noChangeShapeType="1"/>
            <a:stCxn id="14381" idx="2"/>
            <a:endCxn id="14360" idx="0"/>
          </p:cNvCxnSpPr>
          <p:nvPr/>
        </p:nvCxnSpPr>
        <p:spPr bwMode="auto">
          <a:xfrm>
            <a:off x="3871672" y="4022676"/>
            <a:ext cx="852155" cy="754167"/>
          </a:xfrm>
          <a:prstGeom prst="line">
            <a:avLst/>
          </a:prstGeom>
          <a:noFill/>
          <a:ln w="76200" algn="ctr">
            <a:solidFill>
              <a:srgbClr val="00B0F0"/>
            </a:solidFill>
            <a:round/>
            <a:headEnd/>
            <a:tailEnd/>
          </a:ln>
        </p:spPr>
      </p:cxnSp>
      <p:sp>
        <p:nvSpPr>
          <p:cNvPr id="14362" name="Oval 209"/>
          <p:cNvSpPr>
            <a:spLocks noChangeArrowheads="1"/>
          </p:cNvSpPr>
          <p:nvPr/>
        </p:nvSpPr>
        <p:spPr bwMode="auto">
          <a:xfrm>
            <a:off x="138113" y="6005312"/>
            <a:ext cx="1038645" cy="632179"/>
          </a:xfrm>
          <a:prstGeom prst="ellipse">
            <a:avLst/>
          </a:prstGeom>
          <a:solidFill>
            <a:srgbClr val="00B0F0"/>
          </a:solidFill>
          <a:ln w="38100" algn="ctr">
            <a:solidFill>
              <a:srgbClr val="FFFFFF"/>
            </a:solidFill>
            <a:round/>
            <a:headEnd/>
            <a:tailEnd/>
          </a:ln>
        </p:spPr>
        <p:txBody>
          <a:bodyPr wrap="none" lIns="36000" tIns="36000" rIns="36000" bIns="360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FF"/>
                </a:solidFill>
              </a:rPr>
              <a:t>OS-X</a:t>
            </a:r>
          </a:p>
          <a:p>
            <a:pPr algn="ctr" eaLnBrk="1" hangingPunct="1"/>
            <a:r>
              <a:rPr lang="en-US" altLang="en-US" sz="1200" b="1">
                <a:solidFill>
                  <a:srgbClr val="FFFFFF"/>
                </a:solidFill>
              </a:rPr>
              <a:t>2000</a:t>
            </a:r>
            <a:endParaRPr lang="en-US" altLang="en-US" b="1">
              <a:solidFill>
                <a:srgbClr val="FFFFFF"/>
              </a:solidFill>
            </a:endParaRPr>
          </a:p>
        </p:txBody>
      </p:sp>
      <p:sp>
        <p:nvSpPr>
          <p:cNvPr id="14364" name="Oval 217"/>
          <p:cNvSpPr>
            <a:spLocks noChangeArrowheads="1"/>
          </p:cNvSpPr>
          <p:nvPr/>
        </p:nvSpPr>
        <p:spPr bwMode="auto">
          <a:xfrm>
            <a:off x="2591978" y="2256815"/>
            <a:ext cx="1038645" cy="632179"/>
          </a:xfrm>
          <a:prstGeom prst="ellipse">
            <a:avLst/>
          </a:prstGeom>
          <a:solidFill>
            <a:srgbClr val="00B0F0"/>
          </a:solidFill>
          <a:ln w="38100" algn="ctr">
            <a:solidFill>
              <a:srgbClr val="FFFFFF"/>
            </a:solidFill>
            <a:round/>
            <a:headEnd/>
            <a:tailEnd/>
          </a:ln>
        </p:spPr>
        <p:txBody>
          <a:bodyPr wrap="none" lIns="36000" tIns="36000" rIns="36000" bIns="360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FF"/>
                </a:solidFill>
              </a:rPr>
              <a:t>MacOS</a:t>
            </a:r>
          </a:p>
          <a:p>
            <a:pPr algn="ctr" eaLnBrk="1" hangingPunct="1"/>
            <a:r>
              <a:rPr lang="en-US" altLang="en-US" sz="1200" b="1">
                <a:solidFill>
                  <a:srgbClr val="FFFFFF"/>
                </a:solidFill>
              </a:rPr>
              <a:t>1984</a:t>
            </a:r>
            <a:endParaRPr lang="en-US" altLang="en-US" b="1">
              <a:solidFill>
                <a:srgbClr val="FFFFFF"/>
              </a:solidFill>
            </a:endParaRPr>
          </a:p>
        </p:txBody>
      </p:sp>
      <p:cxnSp>
        <p:nvCxnSpPr>
          <p:cNvPr id="14365" name="Straight Connector 218"/>
          <p:cNvCxnSpPr>
            <a:cxnSpLocks noChangeShapeType="1"/>
            <a:stCxn id="14364" idx="1"/>
            <a:endCxn id="18" idx="3"/>
          </p:cNvCxnSpPr>
          <p:nvPr/>
        </p:nvCxnSpPr>
        <p:spPr bwMode="auto">
          <a:xfrm flipH="1" flipV="1">
            <a:off x="2252663" y="2007368"/>
            <a:ext cx="491421" cy="342027"/>
          </a:xfrm>
          <a:prstGeom prst="line">
            <a:avLst/>
          </a:prstGeom>
          <a:noFill/>
          <a:ln w="57150" algn="ctr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366" name="Straight Connector 222"/>
          <p:cNvCxnSpPr>
            <a:cxnSpLocks noChangeShapeType="1"/>
            <a:stCxn id="14364" idx="7"/>
            <a:endCxn id="7" idx="2"/>
          </p:cNvCxnSpPr>
          <p:nvPr/>
        </p:nvCxnSpPr>
        <p:spPr bwMode="auto">
          <a:xfrm flipV="1">
            <a:off x="3478517" y="1802781"/>
            <a:ext cx="392602" cy="546614"/>
          </a:xfrm>
          <a:prstGeom prst="line">
            <a:avLst/>
          </a:prstGeom>
          <a:noFill/>
          <a:ln w="57150" algn="ctr">
            <a:solidFill>
              <a:srgbClr val="00B0F0"/>
            </a:solidFill>
            <a:round/>
            <a:headEnd/>
            <a:tailEnd/>
          </a:ln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D61BD36-91AC-3CBE-EC6A-88740409A739}"/>
              </a:ext>
            </a:extLst>
          </p:cNvPr>
          <p:cNvSpPr txBox="1"/>
          <p:nvPr/>
        </p:nvSpPr>
        <p:spPr bwMode="auto">
          <a:xfrm>
            <a:off x="6819961" y="475636"/>
            <a:ext cx="718714" cy="5343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Simula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(196</a:t>
            </a:r>
            <a:r>
              <a:rPr lang="en-US" sz="1200" dirty="0"/>
              <a:t>7</a:t>
            </a:r>
            <a:r>
              <a:rPr lang="cs-CZ" sz="1200" dirty="0"/>
              <a:t>)</a:t>
            </a:r>
            <a:endParaRPr lang="en-US" sz="1200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6556E16-2F8A-37DC-2AC0-F8CC6AD9171D}"/>
              </a:ext>
            </a:extLst>
          </p:cNvPr>
          <p:cNvCxnSpPr>
            <a:cxnSpLocks/>
            <a:stCxn id="22" idx="2"/>
            <a:endCxn id="11" idx="0"/>
          </p:cNvCxnSpPr>
          <p:nvPr/>
        </p:nvCxnSpPr>
        <p:spPr bwMode="auto">
          <a:xfrm>
            <a:off x="7179318" y="1010004"/>
            <a:ext cx="5708" cy="356834"/>
          </a:xfrm>
          <a:prstGeom prst="straightConnector1">
            <a:avLst/>
          </a:prstGeom>
          <a:noFill/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39" name="Arrow: Pentagon 38">
            <a:extLst>
              <a:ext uri="{FF2B5EF4-FFF2-40B4-BE49-F238E27FC236}">
                <a16:creationId xmlns:a16="http://schemas.microsoft.com/office/drawing/2014/main" id="{F52D8A24-0D54-6E52-7DA6-23FD2223227F}"/>
              </a:ext>
            </a:extLst>
          </p:cNvPr>
          <p:cNvSpPr/>
          <p:nvPr/>
        </p:nvSpPr>
        <p:spPr>
          <a:xfrm>
            <a:off x="2999124" y="2905302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gcc</a:t>
            </a:r>
            <a:endParaRPr lang="en-US" dirty="0"/>
          </a:p>
          <a:p>
            <a:pPr algn="ctr"/>
            <a:r>
              <a:rPr lang="en-US" sz="1400" dirty="0"/>
              <a:t>1987</a:t>
            </a:r>
            <a:endParaRPr lang="en-US" dirty="0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id="{D8F6EF60-251D-337A-8D2C-27947C9AEB9A}"/>
              </a:ext>
            </a:extLst>
          </p:cNvPr>
          <p:cNvSpPr/>
          <p:nvPr/>
        </p:nvSpPr>
        <p:spPr>
          <a:xfrm>
            <a:off x="3042547" y="4839730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MSVC</a:t>
            </a:r>
          </a:p>
          <a:p>
            <a:pPr algn="ctr"/>
            <a:r>
              <a:rPr lang="en-US" sz="1400" dirty="0"/>
              <a:t>1993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22BE95-9040-A030-CCAB-4B5FBB928938}"/>
              </a:ext>
            </a:extLst>
          </p:cNvPr>
          <p:cNvSpPr txBox="1"/>
          <p:nvPr/>
        </p:nvSpPr>
        <p:spPr bwMode="auto">
          <a:xfrm>
            <a:off x="4122772" y="6463920"/>
            <a:ext cx="652990" cy="2573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sz="1200" i="1" dirty="0"/>
              <a:t>language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40A18C4-50E1-C9FA-BFB3-A3761D1B4283}"/>
              </a:ext>
            </a:extLst>
          </p:cNvPr>
          <p:cNvSpPr txBox="1"/>
          <p:nvPr/>
        </p:nvSpPr>
        <p:spPr bwMode="auto">
          <a:xfrm>
            <a:off x="4865663" y="5923213"/>
            <a:ext cx="625098" cy="8113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noFill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sz="1200" i="1" dirty="0"/>
              <a:t>book</a:t>
            </a:r>
          </a:p>
          <a:p>
            <a:pPr algn="ctr">
              <a:defRPr/>
            </a:pPr>
            <a:r>
              <a:rPr lang="en-US" sz="1200" i="1" dirty="0"/>
              <a:t>=</a:t>
            </a:r>
          </a:p>
          <a:p>
            <a:pPr algn="ctr">
              <a:defRPr/>
            </a:pPr>
            <a:r>
              <a:rPr lang="en-US" sz="1200" i="1" dirty="0"/>
              <a:t>de-facto</a:t>
            </a:r>
            <a:br>
              <a:rPr lang="en-US" sz="1200" i="1" dirty="0"/>
            </a:br>
            <a:r>
              <a:rPr lang="en-US" sz="1200" i="1" dirty="0"/>
              <a:t>standard</a:t>
            </a:r>
            <a:endParaRPr lang="cs-CZ" sz="1200" i="1" dirty="0"/>
          </a:p>
        </p:txBody>
      </p:sp>
      <p:sp>
        <p:nvSpPr>
          <p:cNvPr id="57" name="TextBox 7">
            <a:extLst>
              <a:ext uri="{FF2B5EF4-FFF2-40B4-BE49-F238E27FC236}">
                <a16:creationId xmlns:a16="http://schemas.microsoft.com/office/drawing/2014/main" id="{0A700F2F-F564-28BA-18AE-1F57D0146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2824" y="6473525"/>
            <a:ext cx="669020" cy="257369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i="1" dirty="0"/>
              <a:t>standard</a:t>
            </a:r>
          </a:p>
        </p:txBody>
      </p:sp>
      <p:sp>
        <p:nvSpPr>
          <p:cNvPr id="58" name="Oval 188">
            <a:extLst>
              <a:ext uri="{FF2B5EF4-FFF2-40B4-BE49-F238E27FC236}">
                <a16:creationId xmlns:a16="http://schemas.microsoft.com/office/drawing/2014/main" id="{417AF067-90F3-DE5B-D2B5-9A716EA6F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296" y="6392943"/>
            <a:ext cx="340018" cy="337951"/>
          </a:xfrm>
          <a:prstGeom prst="ellipse">
            <a:avLst/>
          </a:prstGeom>
          <a:solidFill>
            <a:srgbClr val="00B0F0"/>
          </a:solidFill>
          <a:ln w="38100" algn="ctr">
            <a:noFill/>
            <a:round/>
            <a:headEnd/>
            <a:tailEnd/>
          </a:ln>
        </p:spPr>
        <p:txBody>
          <a:bodyPr wrap="none" lIns="36000" tIns="36000" rIns="36000" bIns="360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i="1" dirty="0">
                <a:solidFill>
                  <a:srgbClr val="FFFFFF"/>
                </a:solidFill>
              </a:rPr>
              <a:t>OS</a:t>
            </a:r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id="{45EDD1E9-43BF-82C3-43D7-92A535FFF29F}"/>
              </a:ext>
            </a:extLst>
          </p:cNvPr>
          <p:cNvSpPr/>
          <p:nvPr/>
        </p:nvSpPr>
        <p:spPr>
          <a:xfrm>
            <a:off x="6355605" y="6309032"/>
            <a:ext cx="865200" cy="42454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/>
              <a:t>notable</a:t>
            </a:r>
          </a:p>
          <a:p>
            <a:pPr algn="ctr"/>
            <a:r>
              <a:rPr lang="en-US" sz="1200" i="1" dirty="0"/>
              <a:t>compiler</a:t>
            </a:r>
          </a:p>
        </p:txBody>
      </p:sp>
      <p:sp>
        <p:nvSpPr>
          <p:cNvPr id="60" name="Arrow: Pentagon 59">
            <a:extLst>
              <a:ext uri="{FF2B5EF4-FFF2-40B4-BE49-F238E27FC236}">
                <a16:creationId xmlns:a16="http://schemas.microsoft.com/office/drawing/2014/main" id="{7FA05BFD-6F05-3459-0F88-1B51D577D05E}"/>
              </a:ext>
            </a:extLst>
          </p:cNvPr>
          <p:cNvSpPr/>
          <p:nvPr/>
        </p:nvSpPr>
        <p:spPr>
          <a:xfrm>
            <a:off x="4301997" y="2944368"/>
            <a:ext cx="1382852" cy="484632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Turbo C IDE</a:t>
            </a:r>
          </a:p>
          <a:p>
            <a:pPr algn="ctr"/>
            <a:r>
              <a:rPr lang="en-US" sz="1400" dirty="0"/>
              <a:t>1987</a:t>
            </a:r>
            <a:endParaRPr lang="en-US" dirty="0"/>
          </a:p>
        </p:txBody>
      </p:sp>
      <p:sp>
        <p:nvSpPr>
          <p:cNvPr id="61" name="Oval 188">
            <a:extLst>
              <a:ext uri="{FF2B5EF4-FFF2-40B4-BE49-F238E27FC236}">
                <a16:creationId xmlns:a16="http://schemas.microsoft.com/office/drawing/2014/main" id="{73E36FF3-FD88-4A61-07D6-DBEBBA7A4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2003" y="1806810"/>
            <a:ext cx="972111" cy="632179"/>
          </a:xfrm>
          <a:prstGeom prst="ellipse">
            <a:avLst/>
          </a:prstGeom>
          <a:solidFill>
            <a:srgbClr val="00B0F0"/>
          </a:solidFill>
          <a:ln w="38100" algn="ctr">
            <a:solidFill>
              <a:srgbClr val="FFFFFF"/>
            </a:solidFill>
            <a:round/>
            <a:headEnd/>
            <a:tailEnd/>
          </a:ln>
        </p:spPr>
        <p:txBody>
          <a:bodyPr wrap="none" lIns="36000" tIns="36000" rIns="36000" bIns="360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i="1" dirty="0">
                <a:solidFill>
                  <a:srgbClr val="FFFFFF"/>
                </a:solidFill>
              </a:rPr>
              <a:t>PC-DOS</a:t>
            </a:r>
          </a:p>
          <a:p>
            <a:pPr algn="ctr" eaLnBrk="1" hangingPunct="1"/>
            <a:r>
              <a:rPr lang="en-US" altLang="en-US" sz="1200" b="1" dirty="0">
                <a:solidFill>
                  <a:srgbClr val="FFFFFF"/>
                </a:solidFill>
              </a:rPr>
              <a:t>1981</a:t>
            </a:r>
            <a:endParaRPr lang="en-US" altLang="en-US" b="1" dirty="0">
              <a:solidFill>
                <a:srgbClr val="FFFFFF"/>
              </a:solidFill>
            </a:endParaRPr>
          </a:p>
        </p:txBody>
      </p:sp>
      <p:cxnSp>
        <p:nvCxnSpPr>
          <p:cNvPr id="14342" name="Straight Connector 222">
            <a:extLst>
              <a:ext uri="{FF2B5EF4-FFF2-40B4-BE49-F238E27FC236}">
                <a16:creationId xmlns:a16="http://schemas.microsoft.com/office/drawing/2014/main" id="{BB24B6BA-E206-6A5D-B11D-0CB916E2AA4F}"/>
              </a:ext>
            </a:extLst>
          </p:cNvPr>
          <p:cNvCxnSpPr>
            <a:cxnSpLocks noChangeShapeType="1"/>
            <a:stCxn id="7" idx="2"/>
            <a:endCxn id="61" idx="2"/>
          </p:cNvCxnSpPr>
          <p:nvPr/>
        </p:nvCxnSpPr>
        <p:spPr bwMode="auto">
          <a:xfrm>
            <a:off x="3871119" y="1802781"/>
            <a:ext cx="970884" cy="320119"/>
          </a:xfrm>
          <a:prstGeom prst="line">
            <a:avLst/>
          </a:prstGeom>
          <a:noFill/>
          <a:ln w="57150" algn="ctr">
            <a:solidFill>
              <a:srgbClr val="00B0F0"/>
            </a:solidFill>
            <a:prstDash val="sysDot"/>
            <a:round/>
            <a:headEnd/>
            <a:tailEnd/>
          </a:ln>
        </p:spPr>
      </p:cxnSp>
      <p:cxnSp>
        <p:nvCxnSpPr>
          <p:cNvPr id="14347" name="Connector: Curved 14346">
            <a:extLst>
              <a:ext uri="{FF2B5EF4-FFF2-40B4-BE49-F238E27FC236}">
                <a16:creationId xmlns:a16="http://schemas.microsoft.com/office/drawing/2014/main" id="{D9E0E20F-8A91-0685-8A52-DA8608412AA1}"/>
              </a:ext>
            </a:extLst>
          </p:cNvPr>
          <p:cNvCxnSpPr>
            <a:stCxn id="39" idx="1"/>
            <a:endCxn id="14356" idx="2"/>
          </p:cNvCxnSpPr>
          <p:nvPr/>
        </p:nvCxnSpPr>
        <p:spPr>
          <a:xfrm rot="10800000" flipV="1">
            <a:off x="2834010" y="3147617"/>
            <a:ext cx="165114" cy="1344579"/>
          </a:xfrm>
          <a:prstGeom prst="curvedConnector3">
            <a:avLst>
              <a:gd name="adj1" fmla="val 23845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8" name="Connector: Curved 14347">
            <a:extLst>
              <a:ext uri="{FF2B5EF4-FFF2-40B4-BE49-F238E27FC236}">
                <a16:creationId xmlns:a16="http://schemas.microsoft.com/office/drawing/2014/main" id="{00EFDCD4-3CFA-5FB3-46D8-840952B1AA76}"/>
              </a:ext>
            </a:extLst>
          </p:cNvPr>
          <p:cNvCxnSpPr>
            <a:cxnSpLocks/>
            <a:stCxn id="61" idx="4"/>
            <a:endCxn id="60" idx="0"/>
          </p:cNvCxnSpPr>
          <p:nvPr/>
        </p:nvCxnSpPr>
        <p:spPr>
          <a:xfrm rot="5400000">
            <a:off x="4847473" y="2463781"/>
            <a:ext cx="505379" cy="455794"/>
          </a:xfrm>
          <a:prstGeom prst="curved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71" name="Arrow: Pentagon 14370">
            <a:extLst>
              <a:ext uri="{FF2B5EF4-FFF2-40B4-BE49-F238E27FC236}">
                <a16:creationId xmlns:a16="http://schemas.microsoft.com/office/drawing/2014/main" id="{0A8CB4F1-B9D0-3CEA-1A3F-E8EAB653FFB2}"/>
              </a:ext>
            </a:extLst>
          </p:cNvPr>
          <p:cNvSpPr/>
          <p:nvPr/>
        </p:nvSpPr>
        <p:spPr>
          <a:xfrm>
            <a:off x="5739254" y="3098612"/>
            <a:ext cx="1306196" cy="484632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Watcom</a:t>
            </a:r>
            <a:r>
              <a:rPr lang="en-US" dirty="0"/>
              <a:t> C</a:t>
            </a:r>
          </a:p>
          <a:p>
            <a:pPr algn="ctr"/>
            <a:r>
              <a:rPr lang="en-US" sz="1400" dirty="0"/>
              <a:t>1988</a:t>
            </a:r>
            <a:endParaRPr lang="en-US" dirty="0"/>
          </a:p>
        </p:txBody>
      </p:sp>
      <p:sp>
        <p:nvSpPr>
          <p:cNvPr id="14373" name="Oval 188">
            <a:extLst>
              <a:ext uri="{FF2B5EF4-FFF2-40B4-BE49-F238E27FC236}">
                <a16:creationId xmlns:a16="http://schemas.microsoft.com/office/drawing/2014/main" id="{4884214A-9B7E-85A0-C3F0-E39FF4341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186" y="6392943"/>
            <a:ext cx="340018" cy="337951"/>
          </a:xfrm>
          <a:prstGeom prst="ellipse">
            <a:avLst/>
          </a:prstGeom>
          <a:solidFill>
            <a:schemeClr val="accent2"/>
          </a:solidFill>
          <a:ln w="38100" algn="ctr">
            <a:noFill/>
            <a:round/>
            <a:headEnd/>
            <a:tailEnd/>
          </a:ln>
        </p:spPr>
        <p:txBody>
          <a:bodyPr wrap="none" lIns="36000" tIns="36000" rIns="36000" bIns="360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i="1" dirty="0">
                <a:solidFill>
                  <a:srgbClr val="FFFFFF"/>
                </a:solidFill>
              </a:rPr>
              <a:t>SW</a:t>
            </a:r>
          </a:p>
        </p:txBody>
      </p:sp>
      <p:sp>
        <p:nvSpPr>
          <p:cNvPr id="14377" name="Oval 188">
            <a:extLst>
              <a:ext uri="{FF2B5EF4-FFF2-40B4-BE49-F238E27FC236}">
                <a16:creationId xmlns:a16="http://schemas.microsoft.com/office/drawing/2014/main" id="{3B7DBA7D-6BDE-86EA-44F0-73B822FFB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350" y="4855902"/>
            <a:ext cx="583439" cy="534368"/>
          </a:xfrm>
          <a:prstGeom prst="ellipse">
            <a:avLst/>
          </a:prstGeom>
          <a:solidFill>
            <a:schemeClr val="accent2"/>
          </a:solidFill>
          <a:ln w="38100" algn="ctr">
            <a:noFill/>
            <a:round/>
            <a:headEnd/>
            <a:tailEnd/>
          </a:ln>
        </p:spPr>
        <p:txBody>
          <a:bodyPr wrap="none" lIns="36000" tIns="36000" rIns="36000" bIns="360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FFFFFF"/>
                </a:solidFill>
              </a:rPr>
              <a:t>DOOM</a:t>
            </a:r>
          </a:p>
          <a:p>
            <a:pPr algn="ctr" eaLnBrk="1" hangingPunct="1"/>
            <a:r>
              <a:rPr lang="en-US" altLang="en-US" sz="1200" dirty="0">
                <a:solidFill>
                  <a:srgbClr val="FFFFFF"/>
                </a:solidFill>
              </a:rPr>
              <a:t>1993</a:t>
            </a:r>
          </a:p>
        </p:txBody>
      </p:sp>
      <p:cxnSp>
        <p:nvCxnSpPr>
          <p:cNvPr id="14378" name="Connector: Curved 14377">
            <a:extLst>
              <a:ext uri="{FF2B5EF4-FFF2-40B4-BE49-F238E27FC236}">
                <a16:creationId xmlns:a16="http://schemas.microsoft.com/office/drawing/2014/main" id="{40450566-0FC8-8665-22ED-C759D47E8E12}"/>
              </a:ext>
            </a:extLst>
          </p:cNvPr>
          <p:cNvCxnSpPr>
            <a:cxnSpLocks/>
            <a:stCxn id="14371" idx="2"/>
            <a:endCxn id="14377" idx="2"/>
          </p:cNvCxnSpPr>
          <p:nvPr/>
        </p:nvCxnSpPr>
        <p:spPr>
          <a:xfrm rot="5400000">
            <a:off x="5342851" y="4194743"/>
            <a:ext cx="1539842" cy="316844"/>
          </a:xfrm>
          <a:prstGeom prst="curvedConnector4">
            <a:avLst>
              <a:gd name="adj1" fmla="val 10395"/>
              <a:gd name="adj2" fmla="val 1721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42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229">
            <a:extLst>
              <a:ext uri="{FF2B5EF4-FFF2-40B4-BE49-F238E27FC236}">
                <a16:creationId xmlns:a16="http://schemas.microsoft.com/office/drawing/2014/main" id="{12C386C0-341E-7821-DBE9-B9F97A03A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820" y="4974053"/>
            <a:ext cx="1636017" cy="1185748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</a:rPr>
              <a:t>modules</a:t>
            </a:r>
          </a:p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</a:rPr>
              <a:t>concepts</a:t>
            </a:r>
          </a:p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</a:rPr>
              <a:t>ranges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coroutines</a:t>
            </a:r>
          </a:p>
        </p:txBody>
      </p:sp>
      <p:sp>
        <p:nvSpPr>
          <p:cNvPr id="48" name="Oval 229">
            <a:extLst>
              <a:ext uri="{FF2B5EF4-FFF2-40B4-BE49-F238E27FC236}">
                <a16:creationId xmlns:a16="http://schemas.microsoft.com/office/drawing/2014/main" id="{92C1FD9C-DDEC-F19C-FF64-31207E801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2654" y="4129384"/>
            <a:ext cx="2098602" cy="1277347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fold-expressions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deduction guides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optional, variant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filesystem</a:t>
            </a:r>
          </a:p>
        </p:txBody>
      </p:sp>
      <p:sp>
        <p:nvSpPr>
          <p:cNvPr id="49" name="Oval 229">
            <a:extLst>
              <a:ext uri="{FF2B5EF4-FFF2-40B4-BE49-F238E27FC236}">
                <a16:creationId xmlns:a16="http://schemas.microsoft.com/office/drawing/2014/main" id="{5E86E49E-AD43-B27D-01BC-63A2C9A23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814" y="3538129"/>
            <a:ext cx="1996023" cy="632242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 err="1">
                <a:solidFill>
                  <a:srgbClr val="FF0000"/>
                </a:solidFill>
              </a:rPr>
              <a:t>make_unique</a:t>
            </a:r>
            <a:endParaRPr lang="en-US" altLang="en-US" dirty="0">
              <a:solidFill>
                <a:srgbClr val="FF0000"/>
              </a:solidFill>
            </a:endParaRP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variable templates</a:t>
            </a:r>
          </a:p>
        </p:txBody>
      </p:sp>
      <p:sp>
        <p:nvSpPr>
          <p:cNvPr id="53" name="Oval 229">
            <a:extLst>
              <a:ext uri="{FF2B5EF4-FFF2-40B4-BE49-F238E27FC236}">
                <a16:creationId xmlns:a16="http://schemas.microsoft.com/office/drawing/2014/main" id="{9ECDAB44-D52B-82D2-03FB-015EFAE85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611" y="6011670"/>
            <a:ext cx="1438468" cy="738140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</a:rPr>
              <a:t>import std;</a:t>
            </a:r>
          </a:p>
          <a:p>
            <a:pPr algn="ctr" eaLnBrk="1" hangingPunct="1"/>
            <a:r>
              <a:rPr lang="en-US" altLang="en-US" dirty="0" err="1">
                <a:solidFill>
                  <a:srgbClr val="FF0000"/>
                </a:solidFill>
              </a:rPr>
              <a:t>mdspan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4351" name="Oval 229"/>
          <p:cNvSpPr>
            <a:spLocks noChangeArrowheads="1"/>
          </p:cNvSpPr>
          <p:nvPr/>
        </p:nvSpPr>
        <p:spPr bwMode="auto">
          <a:xfrm>
            <a:off x="6677276" y="1933036"/>
            <a:ext cx="2304773" cy="2112821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auto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range-for </a:t>
            </a:r>
          </a:p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</a:rPr>
              <a:t>move-semantics</a:t>
            </a:r>
          </a:p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</a:rPr>
              <a:t>smart pointers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type templates</a:t>
            </a:r>
          </a:p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</a:rPr>
              <a:t>variadic templates</a:t>
            </a:r>
          </a:p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</a:rPr>
              <a:t>lambda</a:t>
            </a:r>
          </a:p>
          <a:p>
            <a:pPr algn="ctr" eaLnBrk="1" hangingPunct="1"/>
            <a:r>
              <a:rPr lang="cs-CZ" altLang="en-US" b="1" dirty="0" err="1">
                <a:solidFill>
                  <a:srgbClr val="FF0000"/>
                </a:solidFill>
              </a:rPr>
              <a:t>paral</a:t>
            </a:r>
            <a:r>
              <a:rPr lang="en-US" altLang="en-US" b="1" dirty="0">
                <a:solidFill>
                  <a:srgbClr val="FF0000"/>
                </a:solidFill>
              </a:rPr>
              <a:t>l</a:t>
            </a:r>
            <a:r>
              <a:rPr lang="cs-CZ" altLang="en-US" b="1" dirty="0" err="1">
                <a:solidFill>
                  <a:srgbClr val="FF0000"/>
                </a:solidFill>
              </a:rPr>
              <a:t>elism</a:t>
            </a:r>
            <a:endParaRPr lang="cs-CZ" altLang="en-US" b="1" dirty="0">
              <a:solidFill>
                <a:srgbClr val="FF0000"/>
              </a:solidFill>
            </a:endParaRPr>
          </a:p>
        </p:txBody>
      </p:sp>
      <p:sp>
        <p:nvSpPr>
          <p:cNvPr id="46" name="Oval 229">
            <a:extLst>
              <a:ext uri="{FF2B5EF4-FFF2-40B4-BE49-F238E27FC236}">
                <a16:creationId xmlns:a16="http://schemas.microsoft.com/office/drawing/2014/main" id="{4CAEAC42-D9E0-012D-453D-45C9E7719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982" y="2618991"/>
            <a:ext cx="1438468" cy="632242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b="1" dirty="0" err="1">
                <a:solidFill>
                  <a:srgbClr val="FF0000"/>
                </a:solidFill>
              </a:rPr>
              <a:t>paral</a:t>
            </a:r>
            <a:r>
              <a:rPr lang="en-US" altLang="en-US" b="1" dirty="0">
                <a:solidFill>
                  <a:srgbClr val="FF0000"/>
                </a:solidFill>
              </a:rPr>
              <a:t>l</a:t>
            </a:r>
            <a:r>
              <a:rPr lang="cs-CZ" altLang="en-US" b="1" dirty="0" err="1">
                <a:solidFill>
                  <a:srgbClr val="FF0000"/>
                </a:solidFill>
              </a:rPr>
              <a:t>elism</a:t>
            </a:r>
            <a:endParaRPr lang="cs-CZ" altLang="en-US" b="1" dirty="0">
              <a:solidFill>
                <a:srgbClr val="FF0000"/>
              </a:solidFill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h</a:t>
            </a:r>
            <a:r>
              <a:rPr lang="cs-CZ" altLang="en-US" dirty="0" err="1"/>
              <a:t>istor</a:t>
            </a:r>
            <a:r>
              <a:rPr lang="en-US" altLang="en-US" dirty="0"/>
              <a:t>y of</a:t>
            </a:r>
            <a:r>
              <a:rPr lang="cs-CZ" altLang="en-US" dirty="0"/>
              <a:t> C++</a:t>
            </a:r>
            <a:r>
              <a:rPr lang="en-US" altLang="en-US" dirty="0"/>
              <a:t> and related languages</a:t>
            </a:r>
          </a:p>
        </p:txBody>
      </p:sp>
      <p:sp>
        <p:nvSpPr>
          <p:cNvPr id="14404" name="TextBox 12"/>
          <p:cNvSpPr txBox="1">
            <a:spLocks noChangeArrowheads="1"/>
          </p:cNvSpPr>
          <p:nvPr/>
        </p:nvSpPr>
        <p:spPr bwMode="auto">
          <a:xfrm>
            <a:off x="5250830" y="477260"/>
            <a:ext cx="1592376" cy="503590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/>
              <a:t>C++98</a:t>
            </a:r>
            <a:endParaRPr lang="cs-CZ" altLang="en-US" b="1" dirty="0"/>
          </a:p>
          <a:p>
            <a:pPr algn="ctr" eaLnBrk="1" hangingPunct="1"/>
            <a:r>
              <a:rPr lang="cs-CZ" altLang="en-US" sz="1200" dirty="0"/>
              <a:t>(</a:t>
            </a:r>
            <a:r>
              <a:rPr lang="en-US" altLang="en-US" sz="1200" dirty="0"/>
              <a:t>ISO/IEC 14882 1998</a:t>
            </a:r>
            <a:r>
              <a:rPr lang="cs-CZ" altLang="en-US" sz="1200" dirty="0"/>
              <a:t>)</a:t>
            </a:r>
            <a:endParaRPr lang="en-US" altLang="en-US" sz="1200" dirty="0"/>
          </a:p>
        </p:txBody>
      </p:sp>
      <p:sp>
        <p:nvSpPr>
          <p:cNvPr id="14405" name="TextBox 13"/>
          <p:cNvSpPr txBox="1">
            <a:spLocks noChangeArrowheads="1"/>
          </p:cNvSpPr>
          <p:nvPr/>
        </p:nvSpPr>
        <p:spPr bwMode="auto">
          <a:xfrm>
            <a:off x="5708596" y="1269742"/>
            <a:ext cx="688256" cy="503590"/>
          </a:xfrm>
          <a:prstGeom prst="rect">
            <a:avLst/>
          </a:prstGeom>
          <a:solidFill>
            <a:srgbClr val="FFC0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/>
              <a:t>C++03</a:t>
            </a:r>
            <a:endParaRPr lang="cs-CZ" altLang="en-US" b="1" dirty="0"/>
          </a:p>
          <a:p>
            <a:pPr algn="ctr" eaLnBrk="1" hangingPunct="1"/>
            <a:r>
              <a:rPr lang="cs-CZ" altLang="en-US" sz="1200" dirty="0"/>
              <a:t>(</a:t>
            </a:r>
            <a:r>
              <a:rPr lang="en-US" altLang="en-US" sz="1200" dirty="0"/>
              <a:t>2003</a:t>
            </a:r>
            <a:r>
              <a:rPr lang="cs-CZ" altLang="en-US" sz="1200" dirty="0"/>
              <a:t>)</a:t>
            </a:r>
            <a:endParaRPr lang="en-US" altLang="en-US" sz="1200" dirty="0"/>
          </a:p>
        </p:txBody>
      </p:sp>
      <p:sp>
        <p:nvSpPr>
          <p:cNvPr id="14407" name="TextBox 15"/>
          <p:cNvSpPr txBox="1">
            <a:spLocks noChangeArrowheads="1"/>
          </p:cNvSpPr>
          <p:nvPr/>
        </p:nvSpPr>
        <p:spPr bwMode="auto">
          <a:xfrm>
            <a:off x="5294284" y="2781206"/>
            <a:ext cx="1516880" cy="503590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/>
              <a:t>C++0x = </a:t>
            </a:r>
            <a:r>
              <a:rPr lang="en-US" altLang="en-US" b="1" dirty="0"/>
              <a:t>C++11</a:t>
            </a:r>
            <a:endParaRPr lang="cs-CZ" altLang="en-US" b="1" dirty="0"/>
          </a:p>
          <a:p>
            <a:pPr algn="ctr" eaLnBrk="1" hangingPunct="1"/>
            <a:r>
              <a:rPr lang="cs-CZ" altLang="en-US" sz="1200" dirty="0"/>
              <a:t>(</a:t>
            </a:r>
            <a:r>
              <a:rPr lang="en-US" altLang="en-US" sz="1200" dirty="0"/>
              <a:t>2011</a:t>
            </a:r>
            <a:r>
              <a:rPr lang="cs-CZ" altLang="en-US" sz="1200" dirty="0"/>
              <a:t>)</a:t>
            </a:r>
            <a:endParaRPr lang="en-US" altLang="en-US" sz="1200" dirty="0"/>
          </a:p>
        </p:txBody>
      </p:sp>
      <p:cxnSp>
        <p:nvCxnSpPr>
          <p:cNvPr id="14410" name="Straight Arrow Connector 52"/>
          <p:cNvCxnSpPr>
            <a:cxnSpLocks noChangeShapeType="1"/>
            <a:stCxn id="14404" idx="2"/>
            <a:endCxn id="14405" idx="0"/>
          </p:cNvCxnSpPr>
          <p:nvPr/>
        </p:nvCxnSpPr>
        <p:spPr bwMode="auto">
          <a:xfrm>
            <a:off x="6047018" y="980850"/>
            <a:ext cx="5706" cy="288892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14412" name="Straight Arrow Connector 57"/>
          <p:cNvCxnSpPr>
            <a:cxnSpLocks noChangeShapeType="1"/>
            <a:stCxn id="14405" idx="2"/>
          </p:cNvCxnSpPr>
          <p:nvPr/>
        </p:nvCxnSpPr>
        <p:spPr bwMode="auto">
          <a:xfrm>
            <a:off x="6052724" y="1773332"/>
            <a:ext cx="1" cy="1007874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sm"/>
          </a:ln>
        </p:spPr>
      </p:cxnSp>
      <p:sp>
        <p:nvSpPr>
          <p:cNvPr id="68" name="TextBox 67"/>
          <p:cNvSpPr txBox="1"/>
          <p:nvPr/>
        </p:nvSpPr>
        <p:spPr>
          <a:xfrm>
            <a:off x="5708596" y="3625795"/>
            <a:ext cx="688256" cy="50359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defPPr>
              <a:defRPr lang="cs-CZ"/>
            </a:defPPr>
            <a:lvl1pPr algn="ctr">
              <a:defRPr sz="1600" b="1"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dirty="0"/>
              <a:t>C++14</a:t>
            </a:r>
            <a:endParaRPr lang="cs-CZ" dirty="0"/>
          </a:p>
          <a:p>
            <a:r>
              <a:rPr lang="cs-CZ" sz="1100" dirty="0"/>
              <a:t>(</a:t>
            </a:r>
            <a:r>
              <a:rPr lang="en-US" sz="1100" dirty="0"/>
              <a:t>2014</a:t>
            </a:r>
            <a:r>
              <a:rPr lang="cs-CZ" sz="1100" dirty="0"/>
              <a:t>)</a:t>
            </a:r>
            <a:endParaRPr lang="en-US" sz="1100" dirty="0"/>
          </a:p>
        </p:txBody>
      </p:sp>
      <p:cxnSp>
        <p:nvCxnSpPr>
          <p:cNvPr id="14343" name="Straight Arrow Connector 102"/>
          <p:cNvCxnSpPr>
            <a:cxnSpLocks noChangeShapeType="1"/>
            <a:stCxn id="14407" idx="2"/>
            <a:endCxn id="68" idx="0"/>
          </p:cNvCxnSpPr>
          <p:nvPr/>
        </p:nvCxnSpPr>
        <p:spPr bwMode="auto">
          <a:xfrm>
            <a:off x="6052724" y="3284796"/>
            <a:ext cx="0" cy="340999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sp>
        <p:nvSpPr>
          <p:cNvPr id="18" name="TextBox 17"/>
          <p:cNvSpPr txBox="1"/>
          <p:nvPr/>
        </p:nvSpPr>
        <p:spPr bwMode="auto">
          <a:xfrm>
            <a:off x="247676" y="458967"/>
            <a:ext cx="1352550" cy="5032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Objective-C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Cox &amp; Love 1981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 bwMode="auto">
          <a:xfrm>
            <a:off x="161951" y="1395745"/>
            <a:ext cx="1557337" cy="5032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Objective-</a:t>
            </a:r>
            <a:r>
              <a:rPr lang="cs-CZ" b="1" dirty="0"/>
              <a:t>C</a:t>
            </a:r>
            <a:r>
              <a:rPr lang="en-US" b="1" dirty="0"/>
              <a:t> 2.0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Apple</a:t>
            </a:r>
            <a:r>
              <a:rPr lang="cs-CZ" sz="1200" dirty="0"/>
              <a:t> </a:t>
            </a:r>
            <a:r>
              <a:rPr lang="en-US" sz="1200" dirty="0"/>
              <a:t>2006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 bwMode="auto">
          <a:xfrm>
            <a:off x="220688" y="2348988"/>
            <a:ext cx="1454150" cy="503238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Objective-C++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Apple 2010</a:t>
            </a:r>
            <a:r>
              <a:rPr lang="cs-CZ" sz="1200" dirty="0"/>
              <a:t>)</a:t>
            </a:r>
            <a:endParaRPr lang="en-US" sz="1200" dirty="0"/>
          </a:p>
        </p:txBody>
      </p:sp>
      <p:cxnSp>
        <p:nvCxnSpPr>
          <p:cNvPr id="14393" name="Straight Arrow Connector 40"/>
          <p:cNvCxnSpPr>
            <a:cxnSpLocks noChangeShapeType="1"/>
            <a:stCxn id="18" idx="2"/>
            <a:endCxn id="20" idx="0"/>
          </p:cNvCxnSpPr>
          <p:nvPr/>
        </p:nvCxnSpPr>
        <p:spPr bwMode="auto">
          <a:xfrm>
            <a:off x="923951" y="962205"/>
            <a:ext cx="16669" cy="433540"/>
          </a:xfrm>
          <a:prstGeom prst="straightConnector1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med" len="sm"/>
          </a:ln>
        </p:spPr>
      </p:cxnSp>
      <p:cxnSp>
        <p:nvCxnSpPr>
          <p:cNvPr id="14394" name="Straight Arrow Connector 43"/>
          <p:cNvCxnSpPr>
            <a:cxnSpLocks noChangeShapeType="1"/>
            <a:stCxn id="20" idx="2"/>
            <a:endCxn id="21" idx="0"/>
          </p:cNvCxnSpPr>
          <p:nvPr/>
        </p:nvCxnSpPr>
        <p:spPr bwMode="auto">
          <a:xfrm>
            <a:off x="940620" y="1898983"/>
            <a:ext cx="7143" cy="450005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14396" name="Straight Arrow Connector 149"/>
          <p:cNvCxnSpPr>
            <a:cxnSpLocks noChangeShapeType="1"/>
            <a:stCxn id="14405" idx="1"/>
            <a:endCxn id="21" idx="3"/>
          </p:cNvCxnSpPr>
          <p:nvPr/>
        </p:nvCxnSpPr>
        <p:spPr bwMode="auto">
          <a:xfrm flipH="1">
            <a:off x="1674838" y="1521537"/>
            <a:ext cx="4033758" cy="1079070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14397" name="Straight Arrow Connector 152"/>
          <p:cNvCxnSpPr>
            <a:cxnSpLocks noChangeShapeType="1"/>
            <a:stCxn id="14383" idx="2"/>
            <a:endCxn id="20" idx="0"/>
          </p:cNvCxnSpPr>
          <p:nvPr/>
        </p:nvCxnSpPr>
        <p:spPr bwMode="auto">
          <a:xfrm flipH="1">
            <a:off x="940620" y="962642"/>
            <a:ext cx="1887845" cy="433103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sp>
        <p:nvSpPr>
          <p:cNvPr id="14382" name="TextBox 8"/>
          <p:cNvSpPr txBox="1">
            <a:spLocks noChangeArrowheads="1"/>
          </p:cNvSpPr>
          <p:nvPr/>
        </p:nvSpPr>
        <p:spPr bwMode="auto">
          <a:xfrm>
            <a:off x="2582309" y="2737610"/>
            <a:ext cx="503719" cy="503590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/>
              <a:t>C11</a:t>
            </a:r>
            <a:endParaRPr lang="cs-CZ" altLang="en-US" b="1" dirty="0"/>
          </a:p>
          <a:p>
            <a:pPr algn="ctr" eaLnBrk="1" hangingPunct="1"/>
            <a:r>
              <a:rPr lang="cs-CZ" altLang="en-US" sz="1200" dirty="0"/>
              <a:t>(</a:t>
            </a:r>
            <a:r>
              <a:rPr lang="en-US" altLang="en-US" sz="1200" dirty="0"/>
              <a:t>2011</a:t>
            </a:r>
            <a:r>
              <a:rPr lang="cs-CZ" altLang="en-US" sz="1200" dirty="0"/>
              <a:t>)</a:t>
            </a:r>
            <a:endParaRPr lang="en-US" altLang="en-US" sz="1200" dirty="0"/>
          </a:p>
        </p:txBody>
      </p:sp>
      <p:sp>
        <p:nvSpPr>
          <p:cNvPr id="14383" name="TextBox 9"/>
          <p:cNvSpPr txBox="1">
            <a:spLocks noChangeArrowheads="1"/>
          </p:cNvSpPr>
          <p:nvPr/>
        </p:nvSpPr>
        <p:spPr bwMode="auto">
          <a:xfrm>
            <a:off x="2074941" y="458967"/>
            <a:ext cx="1507048" cy="503675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/>
              <a:t>C99</a:t>
            </a:r>
            <a:endParaRPr lang="cs-CZ" altLang="en-US" b="1" dirty="0"/>
          </a:p>
          <a:p>
            <a:pPr algn="ctr" eaLnBrk="1" hangingPunct="1"/>
            <a:r>
              <a:rPr lang="cs-CZ" altLang="en-US" sz="1200" dirty="0"/>
              <a:t>(</a:t>
            </a:r>
            <a:r>
              <a:rPr lang="en-US" altLang="en-US" sz="1200" dirty="0"/>
              <a:t>ISO/IEC 9899 1999</a:t>
            </a:r>
            <a:r>
              <a:rPr lang="cs-CZ" altLang="en-US" sz="1200" dirty="0"/>
              <a:t>)</a:t>
            </a:r>
            <a:endParaRPr lang="en-US" altLang="en-US" sz="1200" dirty="0"/>
          </a:p>
        </p:txBody>
      </p:sp>
      <p:cxnSp>
        <p:nvCxnSpPr>
          <p:cNvPr id="14386" name="Straight Arrow Connector 34"/>
          <p:cNvCxnSpPr>
            <a:cxnSpLocks noChangeShapeType="1"/>
            <a:stCxn id="14383" idx="2"/>
            <a:endCxn id="14382" idx="0"/>
          </p:cNvCxnSpPr>
          <p:nvPr/>
        </p:nvCxnSpPr>
        <p:spPr bwMode="auto">
          <a:xfrm>
            <a:off x="2828465" y="962642"/>
            <a:ext cx="5704" cy="1774968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sp>
        <p:nvSpPr>
          <p:cNvPr id="174" name="TextBox 173"/>
          <p:cNvSpPr txBox="1"/>
          <p:nvPr/>
        </p:nvSpPr>
        <p:spPr bwMode="auto">
          <a:xfrm>
            <a:off x="3810814" y="908972"/>
            <a:ext cx="1182687" cy="5032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C</a:t>
            </a:r>
            <a:r>
              <a:rPr lang="en-US" b="1" dirty="0"/>
              <a:t>#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Microsoft</a:t>
            </a:r>
            <a:r>
              <a:rPr lang="cs-CZ" sz="1200" dirty="0"/>
              <a:t> </a:t>
            </a:r>
            <a:r>
              <a:rPr lang="en-US" sz="1200" dirty="0"/>
              <a:t>2002</a:t>
            </a:r>
            <a:r>
              <a:rPr lang="cs-CZ" sz="1200" dirty="0"/>
              <a:t>)</a:t>
            </a:r>
            <a:endParaRPr lang="en-US" sz="1200" dirty="0"/>
          </a:p>
        </p:txBody>
      </p:sp>
      <p:cxnSp>
        <p:nvCxnSpPr>
          <p:cNvPr id="179" name="Straight Arrow Connector 178"/>
          <p:cNvCxnSpPr>
            <a:cxnSpLocks/>
            <a:stCxn id="14404" idx="1"/>
            <a:endCxn id="174" idx="3"/>
          </p:cNvCxnSpPr>
          <p:nvPr/>
        </p:nvCxnSpPr>
        <p:spPr bwMode="auto">
          <a:xfrm flipH="1">
            <a:off x="4993501" y="729055"/>
            <a:ext cx="257329" cy="43153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84" name="TextBox 183"/>
          <p:cNvSpPr txBox="1"/>
          <p:nvPr/>
        </p:nvSpPr>
        <p:spPr bwMode="auto">
          <a:xfrm>
            <a:off x="3810814" y="1624010"/>
            <a:ext cx="1182688" cy="503237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C</a:t>
            </a:r>
            <a:r>
              <a:rPr lang="en-US" b="1" dirty="0"/>
              <a:t>++/CLI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Microsoft</a:t>
            </a:r>
            <a:r>
              <a:rPr lang="cs-CZ" sz="1200" dirty="0"/>
              <a:t> </a:t>
            </a:r>
            <a:r>
              <a:rPr lang="en-US" sz="1200" dirty="0"/>
              <a:t>2005</a:t>
            </a:r>
            <a:r>
              <a:rPr lang="cs-CZ" sz="1200" dirty="0"/>
              <a:t>)</a:t>
            </a:r>
            <a:endParaRPr lang="en-US" sz="1200" dirty="0"/>
          </a:p>
        </p:txBody>
      </p:sp>
      <p:cxnSp>
        <p:nvCxnSpPr>
          <p:cNvPr id="14372" name="Straight Arrow Connector 184"/>
          <p:cNvCxnSpPr>
            <a:cxnSpLocks noChangeShapeType="1"/>
            <a:stCxn id="14405" idx="1"/>
            <a:endCxn id="184" idx="3"/>
          </p:cNvCxnSpPr>
          <p:nvPr/>
        </p:nvCxnSpPr>
        <p:spPr bwMode="auto">
          <a:xfrm flipH="1">
            <a:off x="4993502" y="1521537"/>
            <a:ext cx="715094" cy="354092"/>
          </a:xfrm>
          <a:prstGeom prst="straightConnector1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med" len="sm"/>
          </a:ln>
        </p:spPr>
      </p:cxnSp>
      <p:sp>
        <p:nvSpPr>
          <p:cNvPr id="82" name="TextBox 81"/>
          <p:cNvSpPr txBox="1"/>
          <p:nvPr/>
        </p:nvSpPr>
        <p:spPr>
          <a:xfrm>
            <a:off x="5708596" y="4470463"/>
            <a:ext cx="688256" cy="50359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defPPr>
              <a:defRPr lang="cs-CZ"/>
            </a:defPPr>
            <a:lvl1pPr algn="ctr">
              <a:defRPr sz="1600" b="1"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dirty="0"/>
              <a:t>C++17</a:t>
            </a:r>
          </a:p>
          <a:p>
            <a:r>
              <a:rPr lang="en-US" sz="1100" dirty="0"/>
              <a:t>(2017)</a:t>
            </a:r>
            <a:endParaRPr lang="cs-CZ" sz="1100" dirty="0"/>
          </a:p>
        </p:txBody>
      </p:sp>
      <p:cxnSp>
        <p:nvCxnSpPr>
          <p:cNvPr id="83" name="Straight Arrow Connector 102"/>
          <p:cNvCxnSpPr>
            <a:cxnSpLocks noChangeShapeType="1"/>
            <a:stCxn id="68" idx="2"/>
            <a:endCxn id="82" idx="0"/>
          </p:cNvCxnSpPr>
          <p:nvPr/>
        </p:nvCxnSpPr>
        <p:spPr bwMode="auto">
          <a:xfrm>
            <a:off x="6052724" y="4129385"/>
            <a:ext cx="0" cy="341078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sp>
        <p:nvSpPr>
          <p:cNvPr id="79" name="TextBox 78"/>
          <p:cNvSpPr txBox="1"/>
          <p:nvPr/>
        </p:nvSpPr>
        <p:spPr>
          <a:xfrm>
            <a:off x="5708596" y="5315131"/>
            <a:ext cx="688256" cy="503590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algn="ctr">
              <a:defRPr sz="1600" b="1"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dirty="0"/>
              <a:t>C++20</a:t>
            </a:r>
          </a:p>
          <a:p>
            <a:r>
              <a:rPr lang="en-US" sz="1100" dirty="0"/>
              <a:t>(2020)</a:t>
            </a:r>
            <a:endParaRPr lang="cs-CZ" sz="1100" dirty="0"/>
          </a:p>
        </p:txBody>
      </p:sp>
      <p:cxnSp>
        <p:nvCxnSpPr>
          <p:cNvPr id="80" name="Straight Arrow Connector 102"/>
          <p:cNvCxnSpPr>
            <a:cxnSpLocks noChangeShapeType="1"/>
            <a:stCxn id="82" idx="2"/>
            <a:endCxn id="79" idx="0"/>
          </p:cNvCxnSpPr>
          <p:nvPr/>
        </p:nvCxnSpPr>
        <p:spPr bwMode="auto">
          <a:xfrm>
            <a:off x="6052724" y="4974053"/>
            <a:ext cx="0" cy="341078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prstDash val="solid"/>
            <a:round/>
            <a:headEnd/>
            <a:tailEnd type="triangle" w="med" len="sm"/>
          </a:ln>
        </p:spPr>
      </p:cxnSp>
      <p:sp>
        <p:nvSpPr>
          <p:cNvPr id="84" name="TextBox 8"/>
          <p:cNvSpPr txBox="1">
            <a:spLocks noChangeArrowheads="1"/>
          </p:cNvSpPr>
          <p:nvPr/>
        </p:nvSpPr>
        <p:spPr bwMode="auto">
          <a:xfrm>
            <a:off x="2591978" y="4779015"/>
            <a:ext cx="479866" cy="488201"/>
          </a:xfrm>
          <a:prstGeom prst="rect">
            <a:avLst/>
          </a:prstGeom>
          <a:solidFill>
            <a:srgbClr val="FFC0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algn="ctr">
              <a:defRPr sz="1600" b="1"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altLang="en-US" dirty="0"/>
              <a:t>C18</a:t>
            </a:r>
            <a:endParaRPr lang="cs-CZ" altLang="en-US" dirty="0"/>
          </a:p>
          <a:p>
            <a:r>
              <a:rPr lang="en-US" altLang="en-US" sz="1100" b="0" dirty="0"/>
              <a:t>(2018)</a:t>
            </a:r>
          </a:p>
        </p:txBody>
      </p:sp>
      <p:cxnSp>
        <p:nvCxnSpPr>
          <p:cNvPr id="89" name="Straight Arrow Connector 52"/>
          <p:cNvCxnSpPr>
            <a:cxnSpLocks noChangeShapeType="1"/>
            <a:stCxn id="14382" idx="2"/>
            <a:endCxn id="84" idx="0"/>
          </p:cNvCxnSpPr>
          <p:nvPr/>
        </p:nvCxnSpPr>
        <p:spPr bwMode="auto">
          <a:xfrm flipH="1">
            <a:off x="2831911" y="3241200"/>
            <a:ext cx="2258" cy="1537815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DDEE3D0-AC3D-01B4-CFA0-5363E752CF67}"/>
              </a:ext>
            </a:extLst>
          </p:cNvPr>
          <p:cNvCxnSpPr>
            <a:cxnSpLocks/>
            <a:stCxn id="174" idx="2"/>
            <a:endCxn id="184" idx="0"/>
          </p:cNvCxnSpPr>
          <p:nvPr/>
        </p:nvCxnSpPr>
        <p:spPr bwMode="auto">
          <a:xfrm>
            <a:off x="4402158" y="1412209"/>
            <a:ext cx="0" cy="2118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85F0099-9256-3FF1-B57E-5996D226812D}"/>
              </a:ext>
            </a:extLst>
          </p:cNvPr>
          <p:cNvSpPr txBox="1"/>
          <p:nvPr/>
        </p:nvSpPr>
        <p:spPr>
          <a:xfrm>
            <a:off x="5708596" y="6159801"/>
            <a:ext cx="688256" cy="488201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defPPr>
              <a:defRPr lang="cs-CZ"/>
            </a:defPPr>
            <a:lvl1pPr algn="ctr">
              <a:defRPr sz="1600" b="1"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dirty="0"/>
              <a:t>C++23</a:t>
            </a:r>
          </a:p>
          <a:p>
            <a:r>
              <a:rPr lang="en-US" sz="1100" dirty="0"/>
              <a:t>(2023)</a:t>
            </a:r>
            <a:endParaRPr lang="cs-CZ" sz="1100" dirty="0"/>
          </a:p>
        </p:txBody>
      </p:sp>
      <p:cxnSp>
        <p:nvCxnSpPr>
          <p:cNvPr id="54" name="Straight Arrow Connector 102">
            <a:extLst>
              <a:ext uri="{FF2B5EF4-FFF2-40B4-BE49-F238E27FC236}">
                <a16:creationId xmlns:a16="http://schemas.microsoft.com/office/drawing/2014/main" id="{13F54FA5-4748-61DE-FE3B-52FD71C096F1}"/>
              </a:ext>
            </a:extLst>
          </p:cNvPr>
          <p:cNvCxnSpPr>
            <a:cxnSpLocks noChangeShapeType="1"/>
            <a:stCxn id="79" idx="2"/>
            <a:endCxn id="52" idx="0"/>
          </p:cNvCxnSpPr>
          <p:nvPr/>
        </p:nvCxnSpPr>
        <p:spPr bwMode="auto">
          <a:xfrm>
            <a:off x="6052724" y="5818721"/>
            <a:ext cx="0" cy="341080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prstDash val="solid"/>
            <a:round/>
            <a:headEnd/>
            <a:tailEnd type="triangle" w="med" len="sm"/>
          </a:ln>
        </p:spPr>
      </p:cxnSp>
      <p:sp>
        <p:nvSpPr>
          <p:cNvPr id="14340" name="Arrow: Pentagon 14339">
            <a:extLst>
              <a:ext uri="{FF2B5EF4-FFF2-40B4-BE49-F238E27FC236}">
                <a16:creationId xmlns:a16="http://schemas.microsoft.com/office/drawing/2014/main" id="{382225CA-63EE-B987-6E5B-9E2B46EF65B5}"/>
              </a:ext>
            </a:extLst>
          </p:cNvPr>
          <p:cNvSpPr/>
          <p:nvPr/>
        </p:nvSpPr>
        <p:spPr>
          <a:xfrm>
            <a:off x="5165426" y="2062145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clang</a:t>
            </a:r>
          </a:p>
          <a:p>
            <a:pPr algn="ctr"/>
            <a:r>
              <a:rPr lang="en-US" sz="1400" dirty="0"/>
              <a:t>2007</a:t>
            </a:r>
            <a:endParaRPr lang="en-US" dirty="0"/>
          </a:p>
        </p:txBody>
      </p:sp>
      <p:sp>
        <p:nvSpPr>
          <p:cNvPr id="14341" name="TextBox 14340">
            <a:extLst>
              <a:ext uri="{FF2B5EF4-FFF2-40B4-BE49-F238E27FC236}">
                <a16:creationId xmlns:a16="http://schemas.microsoft.com/office/drawing/2014/main" id="{44D0B95A-102E-6830-C0B3-F1F9F1D7491B}"/>
              </a:ext>
            </a:extLst>
          </p:cNvPr>
          <p:cNvSpPr txBox="1"/>
          <p:nvPr/>
        </p:nvSpPr>
        <p:spPr bwMode="auto">
          <a:xfrm>
            <a:off x="161951" y="4419011"/>
            <a:ext cx="652990" cy="2573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sz="1200" i="1" dirty="0"/>
              <a:t>language</a:t>
            </a:r>
          </a:p>
        </p:txBody>
      </p:sp>
      <p:sp>
        <p:nvSpPr>
          <p:cNvPr id="14342" name="TextBox 7">
            <a:extLst>
              <a:ext uri="{FF2B5EF4-FFF2-40B4-BE49-F238E27FC236}">
                <a16:creationId xmlns:a16="http://schemas.microsoft.com/office/drawing/2014/main" id="{DC0C8E4A-1F2B-31AA-4751-F92974B82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51" y="5215551"/>
            <a:ext cx="1685324" cy="257369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i="1" dirty="0"/>
              <a:t>very important standard</a:t>
            </a:r>
          </a:p>
        </p:txBody>
      </p:sp>
      <p:sp>
        <p:nvSpPr>
          <p:cNvPr id="14344" name="Arrow: Pentagon 14343">
            <a:extLst>
              <a:ext uri="{FF2B5EF4-FFF2-40B4-BE49-F238E27FC236}">
                <a16:creationId xmlns:a16="http://schemas.microsoft.com/office/drawing/2014/main" id="{698E5539-C442-C7B8-6D11-BDAC9C7964DA}"/>
              </a:ext>
            </a:extLst>
          </p:cNvPr>
          <p:cNvSpPr/>
          <p:nvPr/>
        </p:nvSpPr>
        <p:spPr>
          <a:xfrm>
            <a:off x="161951" y="6410359"/>
            <a:ext cx="865200" cy="28195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/>
              <a:t>compiler</a:t>
            </a:r>
          </a:p>
        </p:txBody>
      </p:sp>
      <p:sp>
        <p:nvSpPr>
          <p:cNvPr id="14345" name="TextBox 14344">
            <a:extLst>
              <a:ext uri="{FF2B5EF4-FFF2-40B4-BE49-F238E27FC236}">
                <a16:creationId xmlns:a16="http://schemas.microsoft.com/office/drawing/2014/main" id="{8411912B-CE46-8ACE-937D-D2CED2ED5425}"/>
              </a:ext>
            </a:extLst>
          </p:cNvPr>
          <p:cNvSpPr txBox="1"/>
          <p:nvPr/>
        </p:nvSpPr>
        <p:spPr bwMode="auto">
          <a:xfrm>
            <a:off x="161951" y="4817281"/>
            <a:ext cx="1107153" cy="257369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noFill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sz="1200" i="1" dirty="0"/>
              <a:t>extinct language</a:t>
            </a:r>
          </a:p>
        </p:txBody>
      </p:sp>
      <p:sp>
        <p:nvSpPr>
          <p:cNvPr id="14346" name="TextBox 7">
            <a:extLst>
              <a:ext uri="{FF2B5EF4-FFF2-40B4-BE49-F238E27FC236}">
                <a16:creationId xmlns:a16="http://schemas.microsoft.com/office/drawing/2014/main" id="{88E37816-BFB0-9EC3-DEBE-F765E104B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51" y="5613821"/>
            <a:ext cx="1351899" cy="257369"/>
          </a:xfrm>
          <a:prstGeom prst="rect">
            <a:avLst/>
          </a:prstGeom>
          <a:solidFill>
            <a:srgbClr val="00B050"/>
          </a:solidFill>
          <a:ln w="381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i="1" dirty="0"/>
              <a:t>important standard</a:t>
            </a:r>
          </a:p>
        </p:txBody>
      </p:sp>
      <p:sp>
        <p:nvSpPr>
          <p:cNvPr id="14347" name="TextBox 7">
            <a:extLst>
              <a:ext uri="{FF2B5EF4-FFF2-40B4-BE49-F238E27FC236}">
                <a16:creationId xmlns:a16="http://schemas.microsoft.com/office/drawing/2014/main" id="{B21AE5F1-D42F-3E7F-ED61-764522E17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51" y="6012091"/>
            <a:ext cx="1855243" cy="257369"/>
          </a:xfrm>
          <a:prstGeom prst="rect">
            <a:avLst/>
          </a:prstGeom>
          <a:solidFill>
            <a:srgbClr val="FFC000"/>
          </a:solidFill>
          <a:ln w="381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i="1" dirty="0"/>
              <a:t>defect-correcting standard</a:t>
            </a:r>
          </a:p>
        </p:txBody>
      </p:sp>
    </p:spTree>
    <p:extLst>
      <p:ext uri="{BB962C8B-B14F-4D97-AF65-F5344CB8AC3E}">
        <p14:creationId xmlns:p14="http://schemas.microsoft.com/office/powerpoint/2010/main" val="309750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Books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2"/>
            <a:r>
              <a:rPr lang="en-US" u="sng" dirty="0">
                <a:hlinkClick r:id="rId2"/>
              </a:rPr>
              <a:t>http://stackoverflow.com/questions/388242/the-definitive-c-book-guide-and-list</a:t>
            </a:r>
            <a:endParaRPr lang="en-US" altLang="en-US" u="sng" noProof="1">
              <a:solidFill>
                <a:srgbClr val="FF0000"/>
              </a:solidFill>
            </a:endParaRPr>
          </a:p>
          <a:p>
            <a:pPr lvl="2"/>
            <a:r>
              <a:rPr lang="en-US" altLang="en-US" noProof="1"/>
              <a:t>Be sure that you have (at least) the </a:t>
            </a:r>
            <a:r>
              <a:rPr lang="en-US" altLang="en-US" u="sng" noProof="1">
                <a:solidFill>
                  <a:srgbClr val="FF0000"/>
                </a:solidFill>
              </a:rPr>
              <a:t>C++11 versions </a:t>
            </a:r>
            <a:r>
              <a:rPr lang="en-US" altLang="en-US" noProof="1"/>
              <a:t>of the books</a:t>
            </a:r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Introduction to programming (using C++)</a:t>
            </a:r>
          </a:p>
          <a:p>
            <a:pPr lvl="2"/>
            <a:r>
              <a:rPr lang="en-US" altLang="en-US" noProof="1"/>
              <a:t>Stanley B. Lippman, Josée Lajoie, Barbara E. Moo: C++ Primer (</a:t>
            </a:r>
            <a:r>
              <a:rPr lang="en-US" altLang="en-US" u="sng" noProof="1">
                <a:solidFill>
                  <a:srgbClr val="FF0000"/>
                </a:solidFill>
              </a:rPr>
              <a:t>5th Edition</a:t>
            </a:r>
            <a:r>
              <a:rPr lang="en-US" altLang="en-US" noProof="1"/>
              <a:t>) </a:t>
            </a:r>
          </a:p>
          <a:p>
            <a:pPr lvl="3"/>
            <a:r>
              <a:rPr lang="en-US" altLang="en-US" noProof="1"/>
              <a:t>Addison-Wesley 2012 (976 pages)</a:t>
            </a:r>
          </a:p>
          <a:p>
            <a:pPr lvl="2"/>
            <a:r>
              <a:rPr lang="en-US" altLang="en-US" noProof="1"/>
              <a:t>Bjarne Stroustrup: Programming: Principles and Practice Using C++ (</a:t>
            </a:r>
            <a:r>
              <a:rPr lang="en-US" altLang="en-US" u="sng" noProof="1">
                <a:solidFill>
                  <a:srgbClr val="FF0000"/>
                </a:solidFill>
              </a:rPr>
              <a:t>2nd Edition</a:t>
            </a:r>
            <a:r>
              <a:rPr lang="en-US" altLang="en-US" noProof="1"/>
              <a:t>)</a:t>
            </a:r>
            <a:endParaRPr lang="en-US" altLang="en-US" u="sng" noProof="1">
              <a:solidFill>
                <a:srgbClr val="FF0000"/>
              </a:solidFill>
            </a:endParaRPr>
          </a:p>
          <a:p>
            <a:pPr lvl="3"/>
            <a:r>
              <a:rPr lang="en-US" altLang="en-US" noProof="1"/>
              <a:t>Addison-Wesley 2014 (1312 pages)</a:t>
            </a:r>
          </a:p>
          <a:p>
            <a:pPr lvl="1"/>
            <a:r>
              <a:rPr lang="en-US" altLang="en-US" noProof="1"/>
              <a:t>Introduction to C++</a:t>
            </a:r>
          </a:p>
          <a:p>
            <a:pPr lvl="2"/>
            <a:r>
              <a:rPr lang="en-US" altLang="en-US" noProof="1"/>
              <a:t>Bjarne Stroustrup: A Tour of C++ (</a:t>
            </a:r>
            <a:r>
              <a:rPr lang="en-US" altLang="en-US" u="sng" noProof="1">
                <a:solidFill>
                  <a:srgbClr val="FF0000"/>
                </a:solidFill>
              </a:rPr>
              <a:t>2nd Edition</a:t>
            </a:r>
            <a:r>
              <a:rPr lang="en-US" altLang="en-US" noProof="1"/>
              <a:t>)</a:t>
            </a:r>
          </a:p>
          <a:p>
            <a:pPr lvl="3"/>
            <a:r>
              <a:rPr lang="en-US" altLang="en-US" noProof="1"/>
              <a:t>Addison-Wesley 2018 (256 pages)</a:t>
            </a:r>
          </a:p>
          <a:p>
            <a:pPr lvl="1"/>
            <a:r>
              <a:rPr lang="en-US" altLang="en-US" noProof="1"/>
              <a:t>Reference</a:t>
            </a:r>
          </a:p>
          <a:p>
            <a:pPr lvl="2" eaLnBrk="1" hangingPunct="1"/>
            <a:r>
              <a:rPr lang="en-US" altLang="en-US" noProof="1"/>
              <a:t>Bjarne Stroustrup: The C++ Programming Language - </a:t>
            </a:r>
            <a:r>
              <a:rPr lang="cs-CZ" altLang="en-US" u="sng" noProof="1">
                <a:solidFill>
                  <a:srgbClr val="FF0000"/>
                </a:solidFill>
              </a:rPr>
              <a:t>4</a:t>
            </a:r>
            <a:r>
              <a:rPr lang="en-US" altLang="en-US" u="sng" noProof="1">
                <a:solidFill>
                  <a:srgbClr val="FF0000"/>
                </a:solidFill>
              </a:rPr>
              <a:t>th Edition</a:t>
            </a:r>
          </a:p>
          <a:p>
            <a:pPr lvl="3" eaLnBrk="1" hangingPunct="1"/>
            <a:r>
              <a:rPr lang="en-US" altLang="en-US" sz="1600" noProof="1"/>
              <a:t>Addison-Wesley 2013</a:t>
            </a:r>
          </a:p>
          <a:p>
            <a:pPr lvl="2"/>
            <a:r>
              <a:rPr lang="en-US" altLang="en-US" noProof="1"/>
              <a:t>Nicolai M. Josuttis: The C++ Standard Library: A Tutorial and Reference (</a:t>
            </a:r>
            <a:r>
              <a:rPr lang="en-US" altLang="en-US" u="sng" noProof="1">
                <a:solidFill>
                  <a:srgbClr val="FF0000"/>
                </a:solidFill>
              </a:rPr>
              <a:t>2nd Edition</a:t>
            </a:r>
            <a:r>
              <a:rPr lang="en-US" altLang="en-US" noProof="1"/>
              <a:t>)</a:t>
            </a:r>
          </a:p>
          <a:p>
            <a:pPr lvl="3"/>
            <a:r>
              <a:rPr lang="en-US" altLang="en-US" noProof="1"/>
              <a:t>Addison-Wesley 2012</a:t>
            </a:r>
          </a:p>
          <a:p>
            <a:pPr lvl="2" eaLnBrk="1" hangingPunct="1"/>
            <a:endParaRPr lang="en-US" altLang="en-US" u="sng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84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Books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2"/>
            <a:r>
              <a:rPr lang="en-US" u="sng">
                <a:hlinkClick r:id="rId2"/>
              </a:rPr>
              <a:t>http://stackoverflow.com/questions/388242/the-definitive-c-book-guide-and-list</a:t>
            </a:r>
            <a:endParaRPr lang="en-US" altLang="en-US" u="sng" noProof="1">
              <a:solidFill>
                <a:srgbClr val="FF0000"/>
              </a:solidFill>
            </a:endParaRPr>
          </a:p>
          <a:p>
            <a:pPr lvl="2"/>
            <a:r>
              <a:rPr lang="en-US" altLang="en-US" noProof="1"/>
              <a:t>Be sure that you have the </a:t>
            </a:r>
            <a:r>
              <a:rPr lang="en-US" altLang="en-US" u="sng" noProof="1">
                <a:solidFill>
                  <a:srgbClr val="FF0000"/>
                </a:solidFill>
              </a:rPr>
              <a:t>C++11 versions </a:t>
            </a:r>
            <a:r>
              <a:rPr lang="en-US" altLang="en-US" noProof="1"/>
              <a:t>of the books</a:t>
            </a:r>
          </a:p>
          <a:p>
            <a:pPr indent="0"/>
            <a:endParaRPr lang="en-US" altLang="en-US" noProof="1"/>
          </a:p>
          <a:p>
            <a:pPr lvl="1"/>
            <a:r>
              <a:rPr lang="en-US" altLang="en-US" noProof="1"/>
              <a:t>Best practices</a:t>
            </a:r>
          </a:p>
          <a:p>
            <a:pPr lvl="2" eaLnBrk="1" hangingPunct="1"/>
            <a:r>
              <a:rPr lang="cs-CZ" altLang="en-US" noProof="1"/>
              <a:t>Scott Meyers: Effective </a:t>
            </a:r>
            <a:r>
              <a:rPr lang="cs-CZ" altLang="en-US" u="sng" noProof="1">
                <a:solidFill>
                  <a:srgbClr val="FF0000"/>
                </a:solidFill>
              </a:rPr>
              <a:t>Modern</a:t>
            </a:r>
            <a:r>
              <a:rPr lang="cs-CZ" altLang="en-US" noProof="1"/>
              <a:t> C++</a:t>
            </a:r>
            <a:endParaRPr lang="en-US" altLang="en-US" noProof="1"/>
          </a:p>
          <a:p>
            <a:pPr lvl="3"/>
            <a:r>
              <a:rPr lang="en-US" altLang="en-US" noProof="1"/>
              <a:t>O'Reilly 2014 (334 pages)</a:t>
            </a:r>
          </a:p>
          <a:p>
            <a:pPr lvl="1"/>
            <a:r>
              <a:rPr lang="en-US" altLang="en-US" noProof="1"/>
              <a:t>Advanced [not in this course]</a:t>
            </a:r>
            <a:endParaRPr lang="cs-CZ" altLang="en-US" noProof="1"/>
          </a:p>
          <a:p>
            <a:pPr lvl="2"/>
            <a:r>
              <a:rPr lang="en-US" altLang="en-US" noProof="1"/>
              <a:t>David Vandevoorde, Nicolai M. Josuttis, Douglas Gregor:</a:t>
            </a:r>
            <a:br>
              <a:rPr lang="en-US" altLang="en-US" noProof="1"/>
            </a:br>
            <a:r>
              <a:rPr lang="en-US" altLang="en-US" noProof="1"/>
              <a:t>C++ Templates: The Complete Guide (</a:t>
            </a:r>
            <a:r>
              <a:rPr lang="en-US" altLang="en-US" u="sng" noProof="1">
                <a:solidFill>
                  <a:srgbClr val="FF0000"/>
                </a:solidFill>
              </a:rPr>
              <a:t>2nd Edition</a:t>
            </a:r>
            <a:r>
              <a:rPr lang="en-US" altLang="en-US" noProof="1"/>
              <a:t>)</a:t>
            </a:r>
          </a:p>
          <a:p>
            <a:pPr lvl="3"/>
            <a:r>
              <a:rPr lang="en-US" altLang="en-US" noProof="1"/>
              <a:t>Addison-Wesley 2017 (832 pages)</a:t>
            </a:r>
          </a:p>
          <a:p>
            <a:pPr lvl="2"/>
            <a:r>
              <a:rPr lang="en-US" altLang="en-US" noProof="1"/>
              <a:t>Anthony Williams: C++ Concurrency in Action: Practical Multithreading</a:t>
            </a:r>
          </a:p>
          <a:p>
            <a:pPr lvl="3"/>
            <a:r>
              <a:rPr lang="en-US" altLang="en-US" noProof="1"/>
              <a:t>Manning Publications 2012 (528 pages)</a:t>
            </a:r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On-line materials</a:t>
            </a:r>
          </a:p>
          <a:p>
            <a:pPr lvl="2"/>
            <a:r>
              <a:rPr lang="en-US" altLang="en-US" noProof="1"/>
              <a:t>Bjarne Stroustrup, Herb Sutter: C++ Core Guidelines</a:t>
            </a:r>
          </a:p>
          <a:p>
            <a:pPr lvl="3"/>
            <a:r>
              <a:rPr lang="en-US" altLang="en-US" noProof="1">
                <a:hlinkClick r:id="rId3"/>
              </a:rPr>
              <a:t>github.com/isocpp/CppCoreGuidelines</a:t>
            </a:r>
            <a:endParaRPr lang="en-US" altLang="en-US" noProof="1"/>
          </a:p>
          <a:p>
            <a:pPr lvl="2"/>
            <a:r>
              <a:rPr lang="en-US" altLang="en-US" noProof="1"/>
              <a:t>Nate Kohl et al.: C++ reference [C++98, C++03, C++11, C++14, C++17, C++20]</a:t>
            </a:r>
          </a:p>
          <a:p>
            <a:pPr lvl="3"/>
            <a:r>
              <a:rPr lang="en-US" altLang="en-US" noProof="1">
                <a:hlinkClick r:id="rId4" action="ppaction://hlinkpres?slideindex=1&amp;slidetitle="/>
              </a:rPr>
              <a:t>cppreference.com</a:t>
            </a:r>
            <a:endParaRPr lang="en-US" altLang="en-US" noProof="1"/>
          </a:p>
          <a:p>
            <a:pPr lvl="2" eaLnBrk="1" hangingPunct="1"/>
            <a:endParaRPr lang="en-US" altLang="en-US" u="sng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28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cs-CZ" dirty="0"/>
              <a:t>C++</a:t>
            </a:r>
            <a:r>
              <a:rPr lang="en-US" dirty="0"/>
              <a:t> Programming Language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26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C/C++ can live alone</a:t>
            </a:r>
          </a:p>
          <a:p>
            <a:pPr lvl="1"/>
            <a:r>
              <a:rPr lang="en-US" dirty="0"/>
              <a:t>No need for an interpreter or JIT compiler at run-time</a:t>
            </a:r>
          </a:p>
          <a:p>
            <a:pPr lvl="1"/>
            <a:r>
              <a:rPr lang="en-US" dirty="0"/>
              <a:t>Run-time support library contains only the parts really required</a:t>
            </a:r>
          </a:p>
          <a:p>
            <a:pPr lvl="1"/>
            <a:r>
              <a:rPr lang="en-US" dirty="0"/>
              <a:t>Restricted environments may run with less-than-standard support</a:t>
            </a:r>
          </a:p>
          <a:p>
            <a:pPr lvl="2"/>
            <a:r>
              <a:rPr lang="en-US" dirty="0"/>
              <a:t>Dynamic allocation and/or exceptions may be stripped off</a:t>
            </a:r>
          </a:p>
          <a:p>
            <a:pPr lvl="2"/>
            <a:r>
              <a:rPr lang="en-US" dirty="0"/>
              <a:t>Code may work with no run-time support at all</a:t>
            </a:r>
          </a:p>
          <a:p>
            <a:pPr lvl="1"/>
            <a:r>
              <a:rPr lang="en-US" dirty="0"/>
              <a:t>Compilers allow injection of system/other instructions within C/C++ code</a:t>
            </a:r>
          </a:p>
          <a:p>
            <a:pPr lvl="2"/>
            <a:r>
              <a:rPr lang="en-US" dirty="0"/>
              <a:t>Inline assembler or intrinsic functions</a:t>
            </a:r>
          </a:p>
          <a:p>
            <a:pPr lvl="1"/>
            <a:r>
              <a:rPr lang="en-US" dirty="0"/>
              <a:t>Code may be mixed with/imported to other languages</a:t>
            </a:r>
          </a:p>
          <a:p>
            <a:pPr lvl="2"/>
            <a:endParaRPr lang="en-US" dirty="0"/>
          </a:p>
          <a:p>
            <a:r>
              <a:rPr lang="en-US" dirty="0"/>
              <a:t>There is no other major language capable of this</a:t>
            </a:r>
          </a:p>
          <a:p>
            <a:pPr lvl="1"/>
            <a:r>
              <a:rPr lang="en-US" dirty="0"/>
              <a:t>All current major OS kernels are implemented in C</a:t>
            </a:r>
          </a:p>
          <a:p>
            <a:pPr lvl="2"/>
            <a:r>
              <a:rPr lang="en-US" dirty="0"/>
              <a:t>C was designed for this role as part of the second implementation of Unix</a:t>
            </a:r>
          </a:p>
          <a:p>
            <a:pPr lvl="2"/>
            <a:r>
              <a:rPr lang="en-US" dirty="0"/>
              <a:t>C++ would be safer but it did not exist</a:t>
            </a:r>
          </a:p>
          <a:p>
            <a:pPr lvl="1"/>
            <a:r>
              <a:rPr lang="en-US" dirty="0"/>
              <a:t>Almost all run-time libraries of other languages are implemented in C/C++</a:t>
            </a:r>
          </a:p>
          <a:p>
            <a:pPr lvl="2"/>
            <a:r>
              <a:rPr lang="en-US" dirty="0"/>
              <a:t>If C/C++ dies, all the other languages will die too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654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C++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C/C++ is fast</a:t>
            </a:r>
          </a:p>
          <a:p>
            <a:pPr lvl="1"/>
            <a:r>
              <a:rPr lang="en-US" dirty="0"/>
              <a:t>Only FORTRAN can currently match C/C++</a:t>
            </a:r>
          </a:p>
          <a:p>
            <a:pPr lvl="1"/>
            <a:r>
              <a:rPr lang="en-US" dirty="0"/>
              <a:t>C++ is exactly as fast as C</a:t>
            </a:r>
          </a:p>
          <a:p>
            <a:pPr lvl="2"/>
            <a:r>
              <a:rPr lang="en-US" dirty="0"/>
              <a:t>But programming practices in C++ often trade speed for safety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The effort spent by FORTRAN/C/C++ compiler teams on optimization</a:t>
            </a:r>
          </a:p>
          <a:p>
            <a:pPr lvl="2"/>
            <a:r>
              <a:rPr lang="en-US" dirty="0"/>
              <a:t>40 years of development</a:t>
            </a:r>
          </a:p>
          <a:p>
            <a:pPr lvl="1"/>
            <a:r>
              <a:rPr lang="en-US" dirty="0"/>
              <a:t>Strongly typed language with minimum high-level features </a:t>
            </a:r>
          </a:p>
          <a:p>
            <a:pPr lvl="2"/>
            <a:r>
              <a:rPr lang="en-US" dirty="0"/>
              <a:t>No garbage-collection, </a:t>
            </a:r>
            <a:r>
              <a:rPr lang="en-US" dirty="0" err="1"/>
              <a:t>reflexion</a:t>
            </a:r>
            <a:r>
              <a:rPr lang="en-US" dirty="0"/>
              <a:t>, introspection, …</a:t>
            </a:r>
          </a:p>
          <a:p>
            <a:pPr lvl="1"/>
            <a:r>
              <a:rPr lang="en-US" dirty="0"/>
              <a:t>The language does not enforce any particular programming paradigm</a:t>
            </a:r>
          </a:p>
          <a:p>
            <a:pPr lvl="2"/>
            <a:r>
              <a:rPr lang="en-US" dirty="0"/>
              <a:t>C++ is not necessarily object-oriented</a:t>
            </a:r>
          </a:p>
          <a:p>
            <a:pPr lvl="1"/>
            <a:r>
              <a:rPr lang="en-US" dirty="0"/>
              <a:t>The programmer controls the placement and lifetime of objects</a:t>
            </a:r>
          </a:p>
          <a:p>
            <a:pPr lvl="1"/>
            <a:r>
              <a:rPr lang="en-US" dirty="0"/>
              <a:t>If necessary, the code may be almost as low-level as assembly language</a:t>
            </a:r>
          </a:p>
          <a:p>
            <a:pPr lvl="1"/>
            <a:endParaRPr lang="en-US" dirty="0"/>
          </a:p>
          <a:p>
            <a:r>
              <a:rPr lang="en-US" dirty="0"/>
              <a:t>High-Performance Computing (HPC) is done in FORTRAN and C/C++</a:t>
            </a:r>
          </a:p>
          <a:p>
            <a:pPr lvl="1"/>
            <a:endParaRPr lang="en-US" dirty="0"/>
          </a:p>
          <a:p>
            <a:r>
              <a:rPr lang="en-US" dirty="0"/>
              <a:t>python/R/</a:t>
            </a:r>
            <a:r>
              <a:rPr lang="en-US" dirty="0" err="1"/>
              <a:t>matlab</a:t>
            </a:r>
            <a:r>
              <a:rPr lang="en-US" dirty="0"/>
              <a:t> may also work in HPC well…</a:t>
            </a:r>
          </a:p>
          <a:p>
            <a:pPr lvl="1"/>
            <a:r>
              <a:rPr lang="en-US" dirty="0"/>
              <a:t>…but only if most work is done inside library functions (implemented in 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dirty="0"/>
              <a:t>NPRG041 Programming in C++ - 2021/2022 David Bednárek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fld id="{5A8723E3-C62D-4372-A5B7-F817763A1A22}" type="slidenum">
              <a:rPr lang="cs-CZ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96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</TotalTime>
  <Words>2986</Words>
  <Application>Microsoft Office PowerPoint</Application>
  <PresentationFormat>On-screen Show (4:3)</PresentationFormat>
  <Paragraphs>609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Consolas</vt:lpstr>
      <vt:lpstr>Tahoma</vt:lpstr>
      <vt:lpstr>Office Theme</vt:lpstr>
      <vt:lpstr>Programming in C++</vt:lpstr>
      <vt:lpstr>History and Literature</vt:lpstr>
      <vt:lpstr>Ancient history of C and C++</vt:lpstr>
      <vt:lpstr>Modern history of C++ and related languages</vt:lpstr>
      <vt:lpstr>Books</vt:lpstr>
      <vt:lpstr>Books</vt:lpstr>
      <vt:lpstr>The C++ Programming Language</vt:lpstr>
      <vt:lpstr>C++</vt:lpstr>
      <vt:lpstr>C++</vt:lpstr>
      <vt:lpstr>Major features specific for C++ (compared to other modern languages)</vt:lpstr>
      <vt:lpstr>Major distinguishing features of C++ (for beginners)</vt:lpstr>
      <vt:lpstr>Major distinguishing features of C++ (for beginners)</vt:lpstr>
      <vt:lpstr>Major distinguishing features of C++ (for beginners)</vt:lpstr>
      <vt:lpstr>Major distinguishing features of C++ (for beginners)</vt:lpstr>
      <vt:lpstr>Major distinguishing features of C++ (for beginners)</vt:lpstr>
      <vt:lpstr>Major distinguishing features of C++ (for beginners)</vt:lpstr>
      <vt:lpstr>Major distinguishing features of C++ (for advanced programmers)</vt:lpstr>
      <vt:lpstr>Programming languages and compilers</vt:lpstr>
      <vt:lpstr>Compilation in modern languages</vt:lpstr>
      <vt:lpstr>Compilation in modern languages</vt:lpstr>
      <vt:lpstr>Compilation in C</vt:lpstr>
      <vt:lpstr>Compilation in C++ (before C++20 modules)</vt:lpstr>
      <vt:lpstr>Compilation of generic code in C++ (before C++20 modules)</vt:lpstr>
      <vt:lpstr>Compilation in C++ (before C++20 modules)</vt:lpstr>
      <vt:lpstr>Compilation in C++ (before C++20 modules)</vt:lpstr>
      <vt:lpstr>Compilation with C++20 modules (preview)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35</cp:revision>
  <dcterms:created xsi:type="dcterms:W3CDTF">2020-09-28T08:40:12Z</dcterms:created>
  <dcterms:modified xsi:type="dcterms:W3CDTF">2023-10-09T11:17:46Z</dcterms:modified>
</cp:coreProperties>
</file>