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303" r:id="rId14"/>
    <p:sldId id="278" r:id="rId15"/>
    <p:sldId id="293" r:id="rId16"/>
    <p:sldId id="295" r:id="rId17"/>
    <p:sldId id="294" r:id="rId18"/>
    <p:sldId id="296" r:id="rId19"/>
    <p:sldId id="297" r:id="rId20"/>
    <p:sldId id="281" r:id="rId21"/>
    <p:sldId id="282" r:id="rId22"/>
    <p:sldId id="283" r:id="rId23"/>
    <p:sldId id="298" r:id="rId24"/>
    <p:sldId id="299" r:id="rId25"/>
    <p:sldId id="300" r:id="rId26"/>
    <p:sldId id="301" r:id="rId27"/>
    <p:sldId id="302" r:id="rId28"/>
    <p:sldId id="30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05F36E-F201-47BF-B1A3-0DD1FBD810ED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76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6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64360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1208A5-705E-4A42-9A43-744538A308E7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62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2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19956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1208A5-705E-4A42-9A43-744538A308E7}" type="slidenum">
              <a:rPr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62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2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9691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5D6513-EDA2-40AA-91B5-6A3F15FE8419}" type="slidenum">
              <a:rPr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43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31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7589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268E32-A3F0-4807-B0B0-787C18583B37}" type="slidenum">
              <a:rPr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32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32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2464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A1E1A8-E113-4E15-99EA-9DE2D3C0E33F}" type="slidenum">
              <a:rPr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66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6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418086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11F752-FF11-41C7-944A-212EA8C46DB3}" type="slidenum">
              <a:rPr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68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68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99571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457365-7C3B-4C34-AF5E-CFA79FD97D6B}" type="slidenum">
              <a:rPr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470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0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25460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862398-78E0-4A2C-9788-8B4975A6F9CD}" type="slidenum">
              <a:rPr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474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74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24344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06.01.2022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79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06.01.2022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080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2022-01-06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Class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04250" y="6597650"/>
            <a:ext cx="539750" cy="260350"/>
          </a:xfrm>
        </p:spPr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002081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</a:t>
            </a:r>
            <a:endParaRPr lang="cs-CZ" altLang="en-US" noProof="1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public: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b="1" dirty="0"/>
              <a:t>virtual</a:t>
            </a:r>
            <a:r>
              <a:rPr lang="en-US" altLang="en-US" dirty="0"/>
              <a:t> ~Base()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b="1" dirty="0"/>
              <a:t>virtual</a:t>
            </a:r>
            <a:r>
              <a:rPr lang="cs-CZ" altLang="en-US" dirty="0"/>
              <a:t> void f</a:t>
            </a:r>
            <a:r>
              <a:rPr lang="en-US" altLang="en-US" dirty="0"/>
              <a:t>() { /* ... */ }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Derived final : public Base { </a:t>
            </a:r>
          </a:p>
          <a:p>
            <a:pPr lvl="4"/>
            <a:r>
              <a:rPr lang="en-US" altLang="en-US" dirty="0"/>
              <a:t>  virtual void f() </a:t>
            </a:r>
            <a:r>
              <a:rPr lang="en-US" altLang="en-US" b="1" dirty="0"/>
              <a:t>override</a:t>
            </a:r>
            <a:r>
              <a:rPr lang="en-US" altLang="en-US" dirty="0"/>
              <a:t> { /* ... */ }</a:t>
            </a:r>
          </a:p>
          <a:p>
            <a:pPr lvl="4"/>
            <a:r>
              <a:rPr lang="en-US" altLang="en-US" dirty="0"/>
              <a:t>};</a:t>
            </a:r>
          </a:p>
          <a:p>
            <a:r>
              <a:rPr lang="cs-CZ" altLang="en-US" dirty="0"/>
              <a:t>Derived </a:t>
            </a:r>
            <a:r>
              <a:rPr lang="en-US" altLang="en-US" dirty="0"/>
              <a:t>class </a:t>
            </a:r>
          </a:p>
          <a:p>
            <a:pPr lvl="1"/>
            <a:r>
              <a:rPr lang="en-US" altLang="en-US" dirty="0"/>
              <a:t>Contains all types, data elements and functions of </a:t>
            </a:r>
            <a:r>
              <a:rPr lang="cs-CZ" altLang="en-US" dirty="0"/>
              <a:t>Base</a:t>
            </a:r>
            <a:endParaRPr lang="en-US" altLang="en-US" dirty="0"/>
          </a:p>
          <a:p>
            <a:pPr lvl="2"/>
            <a:r>
              <a:rPr lang="en-US" altLang="en-US" dirty="0"/>
              <a:t>Because of this, a pointer/reference to Derived may be silently converted to a pointer/reference to Base</a:t>
            </a:r>
          </a:p>
          <a:p>
            <a:pPr lvl="2"/>
            <a:r>
              <a:rPr lang="en-US" altLang="en-US" dirty="0"/>
              <a:t>The opposite conversion is available as explicit cast</a:t>
            </a:r>
            <a:endParaRPr lang="cs-CZ" altLang="en-US" dirty="0"/>
          </a:p>
          <a:p>
            <a:pPr lvl="1"/>
            <a:r>
              <a:rPr lang="en-US" altLang="en-US" dirty="0"/>
              <a:t>New types/data/functions may be added</a:t>
            </a:r>
            <a:endParaRPr lang="cs-CZ" altLang="en-US" dirty="0"/>
          </a:p>
          <a:p>
            <a:pPr lvl="2"/>
            <a:r>
              <a:rPr lang="en-US" altLang="en-US" dirty="0"/>
              <a:t>Hiding old names by new names is not wise</a:t>
            </a:r>
            <a:r>
              <a:rPr lang="cs-CZ" altLang="en-US" dirty="0"/>
              <a:t>, </a:t>
            </a:r>
            <a:r>
              <a:rPr lang="en-US" altLang="en-US" dirty="0"/>
              <a:t>except for virtual functions</a:t>
            </a:r>
            <a:endParaRPr lang="cs-CZ" altLang="en-US" dirty="0"/>
          </a:p>
          <a:p>
            <a:pPr lvl="1"/>
            <a:r>
              <a:rPr lang="en-US" altLang="en-US" dirty="0"/>
              <a:t>Functions declared as </a:t>
            </a:r>
            <a:r>
              <a:rPr lang="en-US" altLang="en-US" b="1" dirty="0"/>
              <a:t>virtual</a:t>
            </a:r>
            <a:r>
              <a:rPr lang="en-US" altLang="en-US" dirty="0"/>
              <a:t> in Base may change their behavior by reimplementation in Derived</a:t>
            </a:r>
          </a:p>
          <a:p>
            <a:pPr lvl="2"/>
            <a:r>
              <a:rPr lang="en-US" altLang="en-US" dirty="0"/>
              <a:t>private virtual functions may be overridden too</a:t>
            </a:r>
            <a:endParaRPr lang="cs-CZ" altLang="en-US" dirty="0"/>
          </a:p>
          <a:p>
            <a:pPr lvl="2"/>
            <a:r>
              <a:rPr lang="cs-CZ" altLang="en-US" b="1" dirty="0"/>
              <a:t>override</a:t>
            </a:r>
            <a:r>
              <a:rPr lang="cs-CZ" altLang="en-US" dirty="0"/>
              <a:t> – </a:t>
            </a:r>
            <a:r>
              <a:rPr lang="en-US" altLang="en-US" dirty="0"/>
              <a:t>verify</a:t>
            </a:r>
            <a:r>
              <a:rPr lang="cs-CZ" altLang="en-US" dirty="0"/>
              <a:t> existence </a:t>
            </a:r>
            <a:r>
              <a:rPr lang="en-US" altLang="en-US" dirty="0"/>
              <a:t>of this</a:t>
            </a:r>
            <a:r>
              <a:rPr lang="cs-CZ" altLang="en-US" dirty="0"/>
              <a:t> virtu</a:t>
            </a:r>
            <a:r>
              <a:rPr lang="en-US" altLang="en-US" dirty="0"/>
              <a:t>al</a:t>
            </a:r>
            <a:r>
              <a:rPr lang="cs-CZ" altLang="en-US" dirty="0"/>
              <a:t> </a:t>
            </a:r>
            <a:r>
              <a:rPr lang="en-US" altLang="en-US" dirty="0"/>
              <a:t>function in (some of) the base classes</a:t>
            </a:r>
            <a:endParaRPr lang="cs-CZ" altLang="en-US" dirty="0"/>
          </a:p>
          <a:p>
            <a:pPr lvl="1"/>
            <a:r>
              <a:rPr lang="en-US" altLang="en-US" dirty="0"/>
              <a:t>Virtual destructor needed in Base to ensure proper delete</a:t>
            </a:r>
          </a:p>
          <a:p>
            <a:pPr lvl="1"/>
            <a:r>
              <a:rPr lang="cs-CZ" altLang="en-US" b="1" dirty="0"/>
              <a:t>final</a:t>
            </a:r>
            <a:r>
              <a:rPr lang="cs-CZ" altLang="en-US" dirty="0"/>
              <a:t> – </a:t>
            </a:r>
            <a:r>
              <a:rPr lang="en-US" altLang="en-US" dirty="0"/>
              <a:t>disable derivation from this class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17736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in inheritance</a:t>
            </a:r>
            <a:endParaRPr lang="cs-CZ" altLang="en-US" noProof="1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Abstract class</a:t>
            </a:r>
            <a:endParaRPr lang="cs-CZ" altLang="en-US" dirty="0"/>
          </a:p>
          <a:p>
            <a:pPr lvl="2"/>
            <a:r>
              <a:rPr lang="en-US" altLang="en-US" dirty="0"/>
              <a:t>Definition in</a:t>
            </a:r>
            <a:r>
              <a:rPr lang="cs-CZ" altLang="en-US" dirty="0"/>
              <a:t> C++: </a:t>
            </a:r>
            <a:r>
              <a:rPr lang="en-US" altLang="en-US" dirty="0"/>
              <a:t>A class that contains some pure virtual functions</a:t>
            </a:r>
          </a:p>
          <a:p>
            <a:pPr lvl="4"/>
            <a:r>
              <a:rPr lang="en-US" altLang="en-US" dirty="0"/>
              <a:t>virtual void f() = 0;</a:t>
            </a:r>
          </a:p>
          <a:p>
            <a:pPr lvl="3"/>
            <a:r>
              <a:rPr lang="en-US" altLang="en-US" dirty="0"/>
              <a:t>Such class is incomplete and cannot be instantiated alone</a:t>
            </a:r>
            <a:endParaRPr lang="cs-CZ" altLang="en-US" dirty="0"/>
          </a:p>
          <a:p>
            <a:pPr lvl="2"/>
            <a:r>
              <a:rPr lang="en-US" altLang="en-US" dirty="0"/>
              <a:t>General definition</a:t>
            </a:r>
            <a:r>
              <a:rPr lang="cs-CZ" altLang="en-US" dirty="0"/>
              <a:t>: </a:t>
            </a:r>
            <a:r>
              <a:rPr lang="en-US" altLang="en-US" dirty="0"/>
              <a:t>A class that will not be instantiated alone (even if it could)</a:t>
            </a:r>
            <a:endParaRPr lang="cs-CZ" altLang="en-US" dirty="0"/>
          </a:p>
          <a:p>
            <a:pPr lvl="2"/>
            <a:r>
              <a:rPr lang="en-US" altLang="en-US" dirty="0"/>
              <a:t>Defines the interface which will be implemented by the derived classes</a:t>
            </a:r>
            <a:endParaRPr lang="cs-CZ" altLang="en-US" dirty="0"/>
          </a:p>
          <a:p>
            <a:pPr lvl="1"/>
            <a:endParaRPr lang="cs-CZ" altLang="en-US" dirty="0"/>
          </a:p>
          <a:p>
            <a:pPr lvl="1"/>
            <a:r>
              <a:rPr lang="en-US" altLang="en-US" dirty="0"/>
              <a:t>Concrete class</a:t>
            </a:r>
            <a:endParaRPr lang="cs-CZ" altLang="en-US" dirty="0"/>
          </a:p>
          <a:p>
            <a:pPr lvl="2"/>
            <a:r>
              <a:rPr lang="en-US" altLang="en-US" dirty="0"/>
              <a:t>A class that will be instantiated as an object</a:t>
            </a:r>
            <a:endParaRPr lang="cs-CZ" altLang="en-US" dirty="0"/>
          </a:p>
          <a:p>
            <a:pPr lvl="2"/>
            <a:r>
              <a:rPr lang="en-US" altLang="en-US" dirty="0"/>
              <a:t>Implements the interface required by its base class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47181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functions</a:t>
            </a:r>
            <a:endParaRPr lang="cs-CZ" altLang="en-US" noProof="1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 public:</a:t>
            </a:r>
          </a:p>
          <a:p>
            <a:pPr lvl="4"/>
            <a:r>
              <a:rPr lang="en-US" altLang="en-US" dirty="0"/>
              <a:t>  virtual ~Base()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virtual void f</a:t>
            </a:r>
            <a:r>
              <a:rPr lang="en-US" altLang="en-US" dirty="0"/>
              <a:t>() { /* ... */ } 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4"/>
            <a:r>
              <a:rPr lang="en-US" altLang="en-US" dirty="0"/>
              <a:t>class Derived : public Base { public:</a:t>
            </a:r>
          </a:p>
          <a:p>
            <a:pPr lvl="4"/>
            <a:r>
              <a:rPr lang="en-US" altLang="en-US" dirty="0"/>
              <a:t>  virtual void f() { /* ... */ }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/>
            <a:r>
              <a:rPr lang="en-US" altLang="en-US" dirty="0"/>
              <a:t>Virtual function call works only in the presence of pointers or references</a:t>
            </a:r>
            <a:endParaRPr lang="cs-CZ" altLang="en-US" dirty="0"/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</a:t>
            </a:r>
            <a:r>
              <a:rPr lang="cs-CZ" altLang="en-US" dirty="0"/>
              <a:t>Base</a:t>
            </a:r>
            <a:r>
              <a:rPr lang="en-US" altLang="en-US" dirty="0"/>
              <a:t>&gt;</a:t>
            </a:r>
            <a:r>
              <a:rPr lang="cs-CZ" altLang="en-US" dirty="0"/>
              <a:t> p </a:t>
            </a:r>
            <a:r>
              <a:rPr lang="en-US" altLang="en-US" dirty="0"/>
              <a:t>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Derived&gt;();	// automatic conversion</a:t>
            </a:r>
          </a:p>
          <a:p>
            <a:pPr lvl="4"/>
            <a:r>
              <a:rPr lang="en-US" altLang="en-US" dirty="0"/>
              <a:t>p-&gt;f(); </a:t>
            </a:r>
            <a:r>
              <a:rPr lang="cs-CZ" altLang="en-US" dirty="0"/>
              <a:t>	</a:t>
            </a:r>
            <a:r>
              <a:rPr lang="en-US" altLang="en-US" dirty="0"/>
              <a:t>// calls</a:t>
            </a:r>
            <a:r>
              <a:rPr lang="cs-CZ" altLang="en-US" dirty="0"/>
              <a:t> Derived::f</a:t>
            </a:r>
            <a:r>
              <a:rPr lang="en-US" altLang="en-US" dirty="0"/>
              <a:t> although p is pointer to Base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Without pointers/references, having functions virtual has no sense</a:t>
            </a:r>
            <a:endParaRPr lang="cs-CZ" altLang="en-US" dirty="0"/>
          </a:p>
          <a:p>
            <a:pPr lvl="4"/>
            <a:r>
              <a:rPr lang="cs-CZ" altLang="en-US" dirty="0"/>
              <a:t>Derived d</a:t>
            </a:r>
            <a:r>
              <a:rPr lang="en-US" altLang="en-US" dirty="0"/>
              <a:t>;</a:t>
            </a:r>
          </a:p>
          <a:p>
            <a:pPr lvl="4"/>
            <a:r>
              <a:rPr lang="cs-CZ" altLang="en-US" dirty="0"/>
              <a:t>d.</a:t>
            </a:r>
            <a:r>
              <a:rPr lang="en-US" altLang="en-US" dirty="0"/>
              <a:t>f(); </a:t>
            </a:r>
            <a:r>
              <a:rPr lang="cs-CZ" altLang="en-US" dirty="0"/>
              <a:t>	</a:t>
            </a:r>
            <a:r>
              <a:rPr lang="en-US" altLang="en-US" dirty="0"/>
              <a:t>	// calls</a:t>
            </a:r>
            <a:r>
              <a:rPr lang="cs-CZ" altLang="en-US" dirty="0"/>
              <a:t> Derived::f</a:t>
            </a:r>
            <a:r>
              <a:rPr lang="en-US" altLang="en-US" dirty="0"/>
              <a:t> even for non-virtual f</a:t>
            </a:r>
            <a:endParaRPr lang="cs-CZ" altLang="en-US" dirty="0"/>
          </a:p>
          <a:p>
            <a:pPr lvl="4"/>
            <a:endParaRPr lang="en-US" altLang="en-US" dirty="0"/>
          </a:p>
          <a:p>
            <a:pPr lvl="4"/>
            <a:r>
              <a:rPr lang="cs-CZ" altLang="en-US" dirty="0"/>
              <a:t>Base b </a:t>
            </a:r>
            <a:r>
              <a:rPr lang="en-US" altLang="en-US" dirty="0"/>
              <a:t>= d;</a:t>
            </a:r>
            <a:r>
              <a:rPr lang="cs-CZ" altLang="en-US" dirty="0"/>
              <a:t>	// slicing </a:t>
            </a:r>
            <a:r>
              <a:rPr lang="en-US" altLang="en-US" dirty="0"/>
              <a:t>= copying a part of an object</a:t>
            </a:r>
          </a:p>
          <a:p>
            <a:pPr lvl="4"/>
            <a:r>
              <a:rPr lang="cs-CZ" altLang="en-US" dirty="0"/>
              <a:t>b.</a:t>
            </a:r>
            <a:r>
              <a:rPr lang="en-US" altLang="en-US" dirty="0"/>
              <a:t>f(); </a:t>
            </a:r>
            <a:r>
              <a:rPr lang="cs-CZ" altLang="en-US" dirty="0"/>
              <a:t>	</a:t>
            </a:r>
            <a:r>
              <a:rPr lang="en-US" altLang="en-US" dirty="0"/>
              <a:t>	// calls</a:t>
            </a:r>
            <a:r>
              <a:rPr lang="cs-CZ" altLang="en-US" dirty="0"/>
              <a:t> </a:t>
            </a:r>
            <a:r>
              <a:rPr lang="en-US" altLang="en-US" dirty="0"/>
              <a:t>Base</a:t>
            </a:r>
            <a:r>
              <a:rPr lang="cs-CZ" altLang="en-US" dirty="0"/>
              <a:t>::f </a:t>
            </a:r>
            <a:r>
              <a:rPr lang="en-US" altLang="en-US" dirty="0"/>
              <a:t>even for virtual f</a:t>
            </a:r>
            <a:endParaRPr lang="cs-CZ" altLang="en-US" dirty="0"/>
          </a:p>
          <a:p>
            <a:pPr lvl="2"/>
            <a:r>
              <a:rPr lang="cs-CZ" altLang="en-US" dirty="0"/>
              <a:t>Slicing </a:t>
            </a:r>
            <a:r>
              <a:rPr lang="en-US" altLang="en-US" dirty="0"/>
              <a:t>is specific to </a:t>
            </a:r>
            <a:r>
              <a:rPr lang="cs-CZ" altLang="en-US" dirty="0"/>
              <a:t>C++</a:t>
            </a:r>
            <a:endParaRPr lang="en-US" altLang="en-US" dirty="0"/>
          </a:p>
          <a:p>
            <a:pPr lvl="3"/>
            <a:r>
              <a:rPr lang="en-US" altLang="en-US" dirty="0"/>
              <a:t>Often prohibited due to Base being abstract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2095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 cast</a:t>
            </a:r>
            <a:endParaRPr lang="cs-CZ" altLang="en-US" noProof="1"/>
          </a:p>
        </p:txBody>
      </p:sp>
      <p:sp>
        <p:nvSpPr>
          <p:cNvPr id="27136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endParaRPr lang="en-US" altLang="en-US" dirty="0"/>
          </a:p>
          <a:p>
            <a:pPr lvl="4"/>
            <a:r>
              <a:rPr lang="cs-CZ" altLang="en-US" dirty="0"/>
              <a:t>dynamic</a:t>
            </a:r>
            <a:r>
              <a:rPr lang="en-US" altLang="en-US" dirty="0"/>
              <a:t>_cast&lt;T&gt;(e)</a:t>
            </a:r>
            <a:endParaRPr lang="cs-CZ" altLang="en-US" dirty="0"/>
          </a:p>
          <a:p>
            <a:pPr lvl="1"/>
            <a:r>
              <a:rPr lang="en-US" altLang="en-US" dirty="0"/>
              <a:t>Base-to-derived pointer/reference conversions</a:t>
            </a:r>
            <a:endParaRPr lang="cs-CZ" altLang="en-US" dirty="0"/>
          </a:p>
          <a:p>
            <a:pPr lvl="2"/>
            <a:r>
              <a:rPr lang="en-US" altLang="en-US" dirty="0"/>
              <a:t>Runtime checks included – requires type information in the </a:t>
            </a:r>
            <a:r>
              <a:rPr lang="en-US" altLang="en-US" b="1" dirty="0"/>
              <a:t>e</a:t>
            </a:r>
            <a:r>
              <a:rPr lang="en-US" altLang="en-US" dirty="0"/>
              <a:t> object</a:t>
            </a:r>
          </a:p>
          <a:p>
            <a:pPr lvl="3"/>
            <a:r>
              <a:rPr lang="en-US" altLang="en-US" dirty="0"/>
              <a:t>At least one virtual function required in the type of </a:t>
            </a:r>
            <a:r>
              <a:rPr lang="en-US" altLang="en-US" b="1" dirty="0"/>
              <a:t>e</a:t>
            </a:r>
          </a:p>
          <a:p>
            <a:pPr lvl="2"/>
            <a:r>
              <a:rPr lang="en-US" altLang="en-US" dirty="0"/>
              <a:t>If the dynamic type of </a:t>
            </a:r>
            <a:r>
              <a:rPr lang="en-US" altLang="en-US" b="1" dirty="0"/>
              <a:t>e</a:t>
            </a:r>
            <a:r>
              <a:rPr lang="en-US" altLang="en-US" dirty="0"/>
              <a:t> is not </a:t>
            </a:r>
            <a:r>
              <a:rPr lang="en-US" altLang="en-US" b="1" dirty="0"/>
              <a:t>T</a:t>
            </a:r>
            <a:r>
              <a:rPr lang="en-US" altLang="en-US" dirty="0"/>
              <a:t> (or derived from T)...</a:t>
            </a:r>
          </a:p>
          <a:p>
            <a:pPr lvl="3"/>
            <a:r>
              <a:rPr lang="en-US" altLang="en-US" dirty="0"/>
              <a:t>Pointers: Returns </a:t>
            </a:r>
            <a:r>
              <a:rPr lang="en-US" altLang="en-US" b="1" dirty="0" err="1"/>
              <a:t>nullptr</a:t>
            </a:r>
            <a:endParaRPr lang="en-US" altLang="en-US" dirty="0"/>
          </a:p>
          <a:p>
            <a:pPr lvl="3"/>
            <a:r>
              <a:rPr lang="en-US" altLang="en-US" dirty="0"/>
              <a:t>References: Throws </a:t>
            </a:r>
            <a:r>
              <a:rPr lang="en-US" altLang="en-US" b="1" dirty="0" err="1"/>
              <a:t>std</a:t>
            </a:r>
            <a:r>
              <a:rPr lang="en-US" altLang="en-US" b="1" dirty="0"/>
              <a:t>::</a:t>
            </a:r>
            <a:r>
              <a:rPr lang="en-US" altLang="en-US" b="1" dirty="0" err="1"/>
              <a:t>bad_cast</a:t>
            </a:r>
            <a:endParaRPr lang="en-US" altLang="en-US" b="1" dirty="0"/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class Base { public:  </a:t>
            </a:r>
          </a:p>
          <a:p>
            <a:pPr lvl="4"/>
            <a:r>
              <a:rPr lang="en-US" altLang="en-US" dirty="0"/>
              <a:t>  virtual ~Base(); /* base class must have at least one virtual function</a:t>
            </a:r>
            <a:r>
              <a:rPr lang="cs-CZ" altLang="en-US" dirty="0"/>
              <a:t> </a:t>
            </a:r>
            <a:r>
              <a:rPr lang="en-US" altLang="en-US" dirty="0"/>
              <a:t>*/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X : public Base { /* ... */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class Y : public Base { /* ... */ 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Base * p = /* ... */;</a:t>
            </a:r>
          </a:p>
          <a:p>
            <a:pPr lvl="4"/>
            <a:r>
              <a:rPr lang="en-US" altLang="en-US" dirty="0"/>
              <a:t>X * </a:t>
            </a:r>
            <a:r>
              <a:rPr lang="en-US" altLang="en-US" dirty="0" err="1"/>
              <a:t>xp</a:t>
            </a:r>
            <a:r>
              <a:rPr lang="en-US" altLang="en-US" dirty="0"/>
              <a:t> = </a:t>
            </a:r>
            <a:r>
              <a:rPr lang="en-US" altLang="en-US" dirty="0" err="1"/>
              <a:t>dynamic_cast</a:t>
            </a:r>
            <a:r>
              <a:rPr lang="en-US" altLang="en-US" dirty="0"/>
              <a:t>&lt; X *&gt;( p); </a:t>
            </a:r>
          </a:p>
          <a:p>
            <a:pPr lvl="4"/>
            <a:r>
              <a:rPr lang="en-US" altLang="en-US" dirty="0"/>
              <a:t>if ( </a:t>
            </a:r>
            <a:r>
              <a:rPr lang="en-US" altLang="en-US" dirty="0" err="1"/>
              <a:t>xp</a:t>
            </a:r>
            <a:r>
              <a:rPr lang="en-US" altLang="en-US" dirty="0"/>
              <a:t> ) { /* ... */ } </a:t>
            </a:r>
          </a:p>
          <a:p>
            <a:pPr lvl="4"/>
            <a:r>
              <a:rPr lang="en-US" altLang="en-US" dirty="0"/>
              <a:t>Y * </a:t>
            </a:r>
            <a:r>
              <a:rPr lang="en-US" altLang="en-US" dirty="0" err="1"/>
              <a:t>yp</a:t>
            </a:r>
            <a:r>
              <a:rPr lang="en-US" altLang="en-US" dirty="0"/>
              <a:t> = </a:t>
            </a:r>
            <a:r>
              <a:rPr lang="en-US" altLang="en-US" dirty="0" err="1"/>
              <a:t>dynamic_cast</a:t>
            </a:r>
            <a:r>
              <a:rPr lang="en-US" altLang="en-US" dirty="0"/>
              <a:t>&lt; Y *&gt;( p); </a:t>
            </a:r>
          </a:p>
          <a:p>
            <a:pPr lvl="4"/>
            <a:r>
              <a:rPr lang="en-US" altLang="en-US" dirty="0"/>
              <a:t>if ( </a:t>
            </a:r>
            <a:r>
              <a:rPr lang="en-US" altLang="en-US" dirty="0" err="1"/>
              <a:t>yp</a:t>
            </a:r>
            <a:r>
              <a:rPr lang="en-US" altLang="en-US" dirty="0"/>
              <a:t> ) { /* ... */ } 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129527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lvl="1"/>
            <a:endParaRPr lang="cs-CZ" altLang="en-US" dirty="0"/>
          </a:p>
          <a:p>
            <a:pPr lvl="4"/>
            <a:r>
              <a:rPr lang="cs-CZ" altLang="en-US" dirty="0"/>
              <a:t>class Base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virtual ~</a:t>
            </a:r>
            <a:r>
              <a:rPr lang="cs-CZ" altLang="en-US" dirty="0"/>
              <a:t>Base</a:t>
            </a:r>
            <a:r>
              <a:rPr lang="en-US" altLang="en-US" dirty="0"/>
              <a:t>()</a:t>
            </a:r>
            <a:r>
              <a:rPr lang="cs-CZ" altLang="en-US" dirty="0"/>
              <a:t> </a:t>
            </a:r>
            <a:r>
              <a:rPr lang="en-US" altLang="en-US" dirty="0" err="1"/>
              <a:t>noexcept</a:t>
            </a:r>
            <a:r>
              <a:rPr lang="en-US" altLang="en-US" dirty="0"/>
              <a:t> {}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class </a:t>
            </a:r>
            <a:r>
              <a:rPr lang="cs-CZ" altLang="en-US" dirty="0"/>
              <a:t>Derived </a:t>
            </a:r>
            <a:r>
              <a:rPr lang="en-US" altLang="en-US" dirty="0"/>
              <a:t>: public </a:t>
            </a:r>
            <a:r>
              <a:rPr lang="cs-CZ" altLang="en-US" dirty="0"/>
              <a:t>Base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public: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virtual </a:t>
            </a:r>
            <a:r>
              <a:rPr lang="en-US" altLang="en-US" dirty="0"/>
              <a:t>~</a:t>
            </a:r>
            <a:r>
              <a:rPr lang="cs-CZ" altLang="en-US" dirty="0"/>
              <a:t>Derived(</a:t>
            </a:r>
            <a:r>
              <a:rPr lang="en-US" altLang="en-US" dirty="0"/>
              <a:t>) </a:t>
            </a:r>
            <a:r>
              <a:rPr lang="en-US" altLang="en-US" dirty="0" err="1"/>
              <a:t>noexcept</a:t>
            </a:r>
            <a:r>
              <a:rPr lang="en-US" altLang="en-US" dirty="0"/>
              <a:t> {/**/}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endParaRPr lang="en-US" altLang="en-US" dirty="0"/>
          </a:p>
          <a:p>
            <a:pPr lvl="3"/>
            <a:r>
              <a:rPr lang="en-US" altLang="en-US" dirty="0"/>
              <a:t>Old-style</a:t>
            </a:r>
          </a:p>
          <a:p>
            <a:pPr lvl="4"/>
            <a:r>
              <a:rPr lang="cs-CZ" altLang="en-US" dirty="0"/>
              <a:t>Base </a:t>
            </a:r>
            <a:r>
              <a:rPr lang="en-US" altLang="en-US" dirty="0"/>
              <a:t>* p = new </a:t>
            </a:r>
            <a:r>
              <a:rPr lang="cs-CZ" altLang="en-US" dirty="0"/>
              <a:t>Derived</a:t>
            </a:r>
            <a:r>
              <a:rPr lang="en-US" altLang="en-US" dirty="0"/>
              <a:t>;</a:t>
            </a:r>
          </a:p>
          <a:p>
            <a:pPr lvl="4"/>
            <a:r>
              <a:rPr lang="cs-CZ" altLang="en-US" dirty="0"/>
              <a:t>delete p</a:t>
            </a:r>
            <a:r>
              <a:rPr lang="en-US" altLang="en-US" dirty="0"/>
              <a:t>;</a:t>
            </a:r>
          </a:p>
          <a:p>
            <a:pPr lvl="3"/>
            <a:r>
              <a:rPr lang="en-US" altLang="en-US" dirty="0"/>
              <a:t>Modern-style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</a:t>
            </a:r>
            <a:r>
              <a:rPr lang="cs-CZ" altLang="en-US" dirty="0"/>
              <a:t>Base</a:t>
            </a:r>
            <a:r>
              <a:rPr lang="en-US" altLang="en-US" dirty="0"/>
              <a:t>&gt;</a:t>
            </a:r>
            <a:r>
              <a:rPr lang="cs-CZ" altLang="en-US" dirty="0"/>
              <a:t> p </a:t>
            </a:r>
            <a:r>
              <a:rPr lang="en-US" altLang="en-US" dirty="0"/>
              <a:t>=   </a:t>
            </a:r>
            <a:br>
              <a:rPr lang="en-US" altLang="en-US" dirty="0"/>
            </a:br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Derived&gt;();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7"/>
            <a:endParaRPr lang="cs-CZ" altLang="en-US" dirty="0"/>
          </a:p>
        </p:txBody>
      </p:sp>
      <p:sp>
        <p:nvSpPr>
          <p:cNvPr id="23757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Language rule:</a:t>
            </a:r>
            <a:endParaRPr lang="cs-CZ" altLang="en-US" dirty="0"/>
          </a:p>
          <a:p>
            <a:pPr lvl="2"/>
            <a:r>
              <a:rPr lang="en-US" altLang="en-US" dirty="0"/>
              <a:t>If an object is destroyed using a pointer to a base class, the base class must have a </a:t>
            </a:r>
            <a:r>
              <a:rPr lang="en-US" altLang="en-US" i="1" dirty="0"/>
              <a:t>virtual </a:t>
            </a:r>
            <a:r>
              <a:rPr lang="en-US" altLang="en-US" dirty="0"/>
              <a:t>destructor</a:t>
            </a:r>
            <a:endParaRPr lang="cs-CZ" altLang="en-US" dirty="0"/>
          </a:p>
          <a:p>
            <a:pPr lvl="2"/>
            <a:r>
              <a:rPr lang="en-US" altLang="en-US" dirty="0"/>
              <a:t>This triggers the more complex implementation of delete:</a:t>
            </a:r>
          </a:p>
          <a:p>
            <a:pPr lvl="3"/>
            <a:r>
              <a:rPr lang="en-US" altLang="en-US" dirty="0"/>
              <a:t>Correctly destruct the complete object</a:t>
            </a:r>
          </a:p>
          <a:p>
            <a:pPr lvl="3"/>
            <a:r>
              <a:rPr lang="en-US" altLang="en-US" dirty="0"/>
              <a:t>Correctly determine the memory block</a:t>
            </a:r>
            <a:endParaRPr lang="cs-CZ" altLang="en-US" dirty="0"/>
          </a:p>
          <a:p>
            <a:pPr lvl="1"/>
            <a:r>
              <a:rPr lang="en-US" altLang="en-US" dirty="0"/>
              <a:t>Recommendation:</a:t>
            </a:r>
            <a:endParaRPr lang="cs-CZ" altLang="en-US" dirty="0"/>
          </a:p>
          <a:p>
            <a:pPr lvl="2"/>
            <a:r>
              <a:rPr lang="en-US" altLang="en-US" dirty="0"/>
              <a:t>Every abstract class shall have a virtual destructor</a:t>
            </a:r>
            <a:endParaRPr lang="cs-CZ" altLang="en-US" dirty="0"/>
          </a:p>
          <a:p>
            <a:pPr lvl="3"/>
            <a:r>
              <a:rPr lang="en-US" altLang="en-US" dirty="0"/>
              <a:t>Cost is negligible because other virtual functions are present</a:t>
            </a:r>
            <a:endParaRPr lang="cs-CZ" altLang="en-US" dirty="0"/>
          </a:p>
          <a:p>
            <a:pPr lvl="3"/>
            <a:r>
              <a:rPr lang="en-US" altLang="en-US" dirty="0"/>
              <a:t>A pointer to the abstract class will likely be used for destruction</a:t>
            </a:r>
            <a:endParaRPr lang="cs-CZ" altLang="en-US" dirty="0"/>
          </a:p>
          <a:p>
            <a:endParaRPr lang="cs-CZ" altLang="en-US" noProof="1"/>
          </a:p>
        </p:txBody>
      </p:sp>
      <p:sp>
        <p:nvSpPr>
          <p:cNvPr id="2375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Inheritance </a:t>
            </a:r>
            <a:r>
              <a:rPr lang="cs-CZ" altLang="en-US" dirty="0"/>
              <a:t>a</a:t>
            </a:r>
            <a:r>
              <a:rPr lang="en-US" altLang="en-US" dirty="0" err="1"/>
              <a:t>nd</a:t>
            </a:r>
            <a:r>
              <a:rPr lang="cs-CZ" altLang="en-US" dirty="0"/>
              <a:t> </a:t>
            </a:r>
            <a:r>
              <a:rPr lang="en-US" altLang="en-US" dirty="0"/>
              <a:t>the </a:t>
            </a:r>
            <a:r>
              <a:rPr lang="cs-CZ" altLang="en-US" dirty="0"/>
              <a:t>destru</a:t>
            </a:r>
            <a:r>
              <a:rPr lang="en-US" altLang="en-US" dirty="0"/>
              <a:t>c</a:t>
            </a:r>
            <a:r>
              <a:rPr lang="cs-CZ" altLang="en-US" dirty="0"/>
              <a:t>tor</a:t>
            </a:r>
            <a:r>
              <a:rPr lang="cs-CZ" altLang="en-US" noProof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158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4842004" y="3428999"/>
            <a:ext cx="1620017" cy="720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non-virtual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C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R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{/**/}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{/**/}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istream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d_;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auto p =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make_unique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&lt;C&gt;();</a:t>
            </a:r>
          </a:p>
          <a:p>
            <a:pPr marL="0" lvl="4" defTabSz="360000"/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unique_ptr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&lt;R&gt; r = move(p);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S* s = &amp;*r;</a:t>
            </a:r>
          </a:p>
          <a:p>
            <a:pPr marL="0" lvl="4" defTabSz="360000"/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r.reset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();	// C::~C()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2018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92016" y="2529900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6012016" y="818972"/>
            <a:ext cx="900009" cy="540006"/>
            <a:chOff x="4842003" y="818972"/>
            <a:chExt cx="900009" cy="540006"/>
          </a:xfrm>
        </p:grpSpPr>
        <p:sp>
          <p:nvSpPr>
            <p:cNvPr id="24" name="Rectangle 23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 flipH="1">
            <a:off x="6552022" y="1178975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4572001" y="908971"/>
            <a:ext cx="540005" cy="364219"/>
            <a:chOff x="5126704" y="908972"/>
            <a:chExt cx="540005" cy="364219"/>
          </a:xfrm>
        </p:grpSpPr>
        <p:sp>
          <p:nvSpPr>
            <p:cNvPr id="137" name="Rectangle 136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457200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cxnSp>
        <p:nvCxnSpPr>
          <p:cNvPr id="140" name="Straight Arrow Connector 139"/>
          <p:cNvCxnSpPr>
            <a:stCxn id="138" idx="4"/>
            <a:endCxn id="139" idx="0"/>
          </p:cNvCxnSpPr>
          <p:nvPr/>
        </p:nvCxnSpPr>
        <p:spPr>
          <a:xfrm>
            <a:off x="4932005" y="1178974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5292009" y="468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S-in-C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C::seek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5292007" y="5229931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R-in-C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C::read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5112007" y="3519003"/>
            <a:ext cx="900009" cy="540006"/>
            <a:chOff x="4842003" y="818972"/>
            <a:chExt cx="900009" cy="540006"/>
          </a:xfrm>
        </p:grpSpPr>
        <p:sp>
          <p:nvSpPr>
            <p:cNvPr id="163" name="Rectangle 162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67" name="Straight Arrow Connector 166"/>
          <p:cNvCxnSpPr>
            <a:stCxn id="166" idx="4"/>
            <a:endCxn id="160" idx="0"/>
          </p:cNvCxnSpPr>
          <p:nvPr/>
        </p:nvCxnSpPr>
        <p:spPr>
          <a:xfrm flipH="1">
            <a:off x="5652013" y="3879006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6102017" y="3609002"/>
            <a:ext cx="284701" cy="3600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d_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292008" y="5769938"/>
            <a:ext cx="720007" cy="269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752001" y="2798991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175" name="Straight Arrow Connector 174"/>
          <p:cNvCxnSpPr>
            <a:stCxn id="173" idx="2"/>
          </p:cNvCxnSpPr>
          <p:nvPr/>
        </p:nvCxnSpPr>
        <p:spPr>
          <a:xfrm>
            <a:off x="4842003" y="306899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5022004" y="2888994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r</a:t>
            </a:r>
          </a:p>
        </p:txBody>
      </p:sp>
      <p:cxnSp>
        <p:nvCxnSpPr>
          <p:cNvPr id="178" name="Straight Arrow Connector 177"/>
          <p:cNvCxnSpPr>
            <a:stCxn id="177" idx="2"/>
          </p:cNvCxnSpPr>
          <p:nvPr/>
        </p:nvCxnSpPr>
        <p:spPr>
          <a:xfrm>
            <a:off x="5112006" y="3158998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5292008" y="2978994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</a:t>
            </a:r>
          </a:p>
        </p:txBody>
      </p:sp>
      <p:cxnSp>
        <p:nvCxnSpPr>
          <p:cNvPr id="180" name="Straight Arrow Connector 179"/>
          <p:cNvCxnSpPr>
            <a:stCxn id="179" idx="2"/>
          </p:cNvCxnSpPr>
          <p:nvPr/>
        </p:nvCxnSpPr>
        <p:spPr>
          <a:xfrm>
            <a:off x="5382010" y="3248998"/>
            <a:ext cx="14698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212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non-virtual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write(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M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R,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public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marL="0" lvl="4" defTabSz="360000"/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) {/**/}</a:t>
            </a:r>
          </a:p>
          <a:p>
            <a:pPr marL="0" lvl="4" defTabSz="360000"/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    // ERROR: which seek?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92018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92016" y="2529900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6012016" y="818972"/>
            <a:ext cx="900009" cy="540006"/>
            <a:chOff x="4842003" y="818972"/>
            <a:chExt cx="900009" cy="540006"/>
          </a:xfrm>
        </p:grpSpPr>
        <p:sp>
          <p:nvSpPr>
            <p:cNvPr id="24" name="Rectangle 23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" name="Rectangle 34"/>
          <p:cNvSpPr/>
          <p:nvPr/>
        </p:nvSpPr>
        <p:spPr>
          <a:xfrm>
            <a:off x="7812037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12035" y="2529901"/>
            <a:ext cx="720007" cy="539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192019" y="5949028"/>
            <a:ext cx="720007" cy="3387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742013" y="3609001"/>
            <a:ext cx="2160024" cy="7200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</p:txBody>
      </p: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 flipH="1">
            <a:off x="6552022" y="1178975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7466730" y="818972"/>
            <a:ext cx="885312" cy="540006"/>
            <a:chOff x="7196727" y="818972"/>
            <a:chExt cx="885312" cy="540006"/>
          </a:xfrm>
        </p:grpSpPr>
        <p:sp>
          <p:nvSpPr>
            <p:cNvPr id="37" name="Rectangle 36"/>
            <p:cNvSpPr/>
            <p:nvPr/>
          </p:nvSpPr>
          <p:spPr>
            <a:xfrm>
              <a:off x="7196727" y="818972"/>
              <a:ext cx="885312" cy="5400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7452032" y="908972"/>
              <a:ext cx="540005" cy="364219"/>
              <a:chOff x="5126704" y="908972"/>
              <a:chExt cx="540005" cy="364219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4" name="Straight Arrow Connector 33"/>
          <p:cNvCxnSpPr>
            <a:stCxn id="127" idx="4"/>
            <a:endCxn id="35" idx="0"/>
          </p:cNvCxnSpPr>
          <p:nvPr/>
        </p:nvCxnSpPr>
        <p:spPr>
          <a:xfrm>
            <a:off x="8082039" y="1178975"/>
            <a:ext cx="90002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4572001" y="908971"/>
            <a:ext cx="540005" cy="364219"/>
            <a:chOff x="5126704" y="908972"/>
            <a:chExt cx="540005" cy="364219"/>
          </a:xfrm>
        </p:grpSpPr>
        <p:sp>
          <p:nvSpPr>
            <p:cNvPr id="137" name="Rectangle 136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Rectangle 138"/>
          <p:cNvSpPr/>
          <p:nvPr/>
        </p:nvSpPr>
        <p:spPr>
          <a:xfrm>
            <a:off x="457200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cxnSp>
        <p:nvCxnSpPr>
          <p:cNvPr id="140" name="Straight Arrow Connector 139"/>
          <p:cNvCxnSpPr>
            <a:stCxn id="138" idx="4"/>
            <a:endCxn id="139" idx="0"/>
          </p:cNvCxnSpPr>
          <p:nvPr/>
        </p:nvCxnSpPr>
        <p:spPr>
          <a:xfrm>
            <a:off x="4932005" y="1178974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6192018" y="486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6192016" y="5409931"/>
            <a:ext cx="720007" cy="539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6012016" y="3699003"/>
            <a:ext cx="900009" cy="540006"/>
            <a:chOff x="4842003" y="818972"/>
            <a:chExt cx="900009" cy="540006"/>
          </a:xfrm>
        </p:grpSpPr>
        <p:sp>
          <p:nvSpPr>
            <p:cNvPr id="147" name="Rectangle 146"/>
            <p:cNvSpPr/>
            <p:nvPr/>
          </p:nvSpPr>
          <p:spPr>
            <a:xfrm>
              <a:off x="4842003" y="818972"/>
              <a:ext cx="900009" cy="5400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R</a:t>
              </a: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5126704" y="908972"/>
              <a:ext cx="540005" cy="364219"/>
              <a:chOff x="5126704" y="908972"/>
              <a:chExt cx="540005" cy="364219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7452034" y="4869015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7452032" y="5409932"/>
            <a:ext cx="720007" cy="539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</p:txBody>
      </p:sp>
      <p:cxnSp>
        <p:nvCxnSpPr>
          <p:cNvPr id="153" name="Straight Arrow Connector 152"/>
          <p:cNvCxnSpPr>
            <a:stCxn id="150" idx="4"/>
            <a:endCxn id="144" idx="0"/>
          </p:cNvCxnSpPr>
          <p:nvPr/>
        </p:nvCxnSpPr>
        <p:spPr>
          <a:xfrm flipH="1">
            <a:off x="6552022" y="4059006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Group 153"/>
          <p:cNvGrpSpPr/>
          <p:nvPr/>
        </p:nvGrpSpPr>
        <p:grpSpPr>
          <a:xfrm>
            <a:off x="6912026" y="3699003"/>
            <a:ext cx="885312" cy="540006"/>
            <a:chOff x="7196727" y="818972"/>
            <a:chExt cx="885312" cy="540006"/>
          </a:xfrm>
        </p:grpSpPr>
        <p:sp>
          <p:nvSpPr>
            <p:cNvPr id="155" name="Rectangle 154"/>
            <p:cNvSpPr/>
            <p:nvPr/>
          </p:nvSpPr>
          <p:spPr>
            <a:xfrm>
              <a:off x="7196727" y="818972"/>
              <a:ext cx="885312" cy="5400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</a:p>
          </p:txBody>
        </p:sp>
        <p:grpSp>
          <p:nvGrpSpPr>
            <p:cNvPr id="156" name="Group 155"/>
            <p:cNvGrpSpPr/>
            <p:nvPr/>
          </p:nvGrpSpPr>
          <p:grpSpPr>
            <a:xfrm>
              <a:off x="7452032" y="908972"/>
              <a:ext cx="540005" cy="364219"/>
              <a:chOff x="5126704" y="908972"/>
              <a:chExt cx="540005" cy="364219"/>
            </a:xfrm>
          </p:grpSpPr>
          <p:sp>
            <p:nvSpPr>
              <p:cNvPr id="157" name="Rectangle 156"/>
              <p:cNvSpPr/>
              <p:nvPr/>
            </p:nvSpPr>
            <p:spPr>
              <a:xfrm>
                <a:off x="5126704" y="908972"/>
                <a:ext cx="540005" cy="36421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5396707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59" name="Straight Arrow Connector 158"/>
          <p:cNvCxnSpPr>
            <a:stCxn id="158" idx="4"/>
            <a:endCxn id="151" idx="0"/>
          </p:cNvCxnSpPr>
          <p:nvPr/>
        </p:nvCxnSpPr>
        <p:spPr>
          <a:xfrm>
            <a:off x="7527335" y="4059006"/>
            <a:ext cx="284703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496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inheritance -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51" y="548968"/>
            <a:ext cx="38700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S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~S() = default;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seek(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R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read()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S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 public: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  virtual void write(</a:t>
            </a:r>
            <a:r>
              <a:rPr lang="en-US" sz="16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) = 0;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class M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: public virtual R, 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  public virtual W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{};</a:t>
            </a:r>
          </a:p>
          <a:p>
            <a:pPr marL="0" lvl="4" defTabSz="360000"/>
            <a:endParaRPr lang="en-US" sz="16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void copy(W &amp;, R &amp;);</a:t>
            </a:r>
          </a:p>
          <a:p>
            <a:pPr marL="0" lvl="4" defTabSz="360000"/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void sort(M &amp;);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72011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1" y="1988984"/>
            <a:ext cx="720007" cy="720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off-RS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4572000" y="399924"/>
            <a:ext cx="1094709" cy="873267"/>
            <a:chOff x="4737304" y="399924"/>
            <a:chExt cx="1094709" cy="873267"/>
          </a:xfrm>
        </p:grpSpPr>
        <p:grpSp>
          <p:nvGrpSpPr>
            <p:cNvPr id="108" name="Group 107"/>
            <p:cNvGrpSpPr/>
            <p:nvPr/>
          </p:nvGrpSpPr>
          <p:grpSpPr>
            <a:xfrm>
              <a:off x="5292008" y="868186"/>
              <a:ext cx="540005" cy="405005"/>
              <a:chOff x="5292008" y="868186"/>
              <a:chExt cx="540005" cy="40500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292008" y="868186"/>
                <a:ext cx="540005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562011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737304" y="868186"/>
              <a:ext cx="554704" cy="405005"/>
              <a:chOff x="4737304" y="868186"/>
              <a:chExt cx="554704" cy="40500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737304" y="868186"/>
                <a:ext cx="554704" cy="40500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R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022005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1" name="Elbow Connector 30"/>
            <p:cNvCxnSpPr>
              <a:stCxn id="24" idx="0"/>
              <a:endCxn id="7" idx="0"/>
            </p:cNvCxnSpPr>
            <p:nvPr/>
          </p:nvCxnSpPr>
          <p:spPr>
            <a:xfrm rot="5400000" flipH="1" flipV="1">
              <a:off x="5288333" y="594509"/>
              <a:ext cx="12700" cy="547355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946702" y="399924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off-RS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7812037" y="198898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912027" y="1988984"/>
            <a:ext cx="720007" cy="720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off-WS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6912027" y="399924"/>
            <a:ext cx="1065313" cy="873267"/>
            <a:chOff x="6912027" y="399924"/>
            <a:chExt cx="1065313" cy="873267"/>
          </a:xfrm>
        </p:grpSpPr>
        <p:grpSp>
          <p:nvGrpSpPr>
            <p:cNvPr id="106" name="Group 105"/>
            <p:cNvGrpSpPr/>
            <p:nvPr/>
          </p:nvGrpSpPr>
          <p:grpSpPr>
            <a:xfrm>
              <a:off x="7452034" y="868186"/>
              <a:ext cx="525306" cy="405005"/>
              <a:chOff x="7452034" y="868186"/>
              <a:chExt cx="525306" cy="40500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452034" y="868186"/>
                <a:ext cx="525306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17338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6912027" y="868186"/>
              <a:ext cx="540006" cy="405005"/>
              <a:chOff x="6912027" y="868186"/>
              <a:chExt cx="540006" cy="405005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912027" y="868186"/>
                <a:ext cx="540006" cy="4050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W</a:t>
                </a: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182029" y="1003188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" name="Elbow Connector 40"/>
            <p:cNvCxnSpPr>
              <a:stCxn id="37" idx="0"/>
              <a:endCxn id="33" idx="0"/>
            </p:cNvCxnSpPr>
            <p:nvPr/>
          </p:nvCxnSpPr>
          <p:spPr>
            <a:xfrm rot="5400000" flipH="1" flipV="1">
              <a:off x="7448358" y="601858"/>
              <a:ext cx="12700" cy="532657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106727" y="399924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off-WS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5112006" y="5610273"/>
            <a:ext cx="720007" cy="9687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off-MR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off-MW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off-MS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28863" y="5587799"/>
            <a:ext cx="720007" cy="720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read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off-RS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826731" y="5589024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seek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895180" y="5589024"/>
            <a:ext cx="720007" cy="720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W-in-M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write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off-WS</a:t>
            </a:r>
          </a:p>
        </p:txBody>
      </p:sp>
      <p:grpSp>
        <p:nvGrpSpPr>
          <p:cNvPr id="117" name="Group 116"/>
          <p:cNvGrpSpPr/>
          <p:nvPr/>
        </p:nvGrpSpPr>
        <p:grpSpPr>
          <a:xfrm>
            <a:off x="5472011" y="3519001"/>
            <a:ext cx="2160023" cy="1347879"/>
            <a:chOff x="4571999" y="3926142"/>
            <a:chExt cx="2160023" cy="1347879"/>
          </a:xfrm>
        </p:grpSpPr>
        <p:grpSp>
          <p:nvGrpSpPr>
            <p:cNvPr id="102" name="Group 101"/>
            <p:cNvGrpSpPr/>
            <p:nvPr/>
          </p:nvGrpSpPr>
          <p:grpSpPr>
            <a:xfrm>
              <a:off x="4571999" y="4869016"/>
              <a:ext cx="540007" cy="405005"/>
              <a:chOff x="3581989" y="4887273"/>
              <a:chExt cx="540007" cy="405005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581989" y="4887273"/>
                <a:ext cx="540007" cy="40500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M</a:t>
                </a: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851992" y="5019741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5112006" y="4869016"/>
              <a:ext cx="540007" cy="405005"/>
              <a:chOff x="5112005" y="4887273"/>
              <a:chExt cx="540007" cy="40500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5112005" y="4887273"/>
                <a:ext cx="540007" cy="40500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R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382009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Elbow Connector 50"/>
            <p:cNvCxnSpPr>
              <a:stCxn id="47" idx="0"/>
              <a:endCxn id="53" idx="0"/>
            </p:cNvCxnSpPr>
            <p:nvPr/>
          </p:nvCxnSpPr>
          <p:spPr>
            <a:xfrm rot="5400000" flipH="1" flipV="1">
              <a:off x="5922015" y="4329011"/>
              <a:ext cx="12700" cy="1080010"/>
            </a:xfrm>
            <a:prstGeom prst="bentConnector3">
              <a:avLst>
                <a:gd name="adj1" fmla="val 32679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846712" y="4174101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off-RS</a:t>
              </a: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6192018" y="4869016"/>
              <a:ext cx="540004" cy="405005"/>
              <a:chOff x="7812038" y="4887273"/>
              <a:chExt cx="540004" cy="405005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7812038" y="4887273"/>
                <a:ext cx="540004" cy="4050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8082039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5652012" y="4869016"/>
              <a:ext cx="540007" cy="405005"/>
              <a:chOff x="7272030" y="4887273"/>
              <a:chExt cx="540007" cy="40500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7272030" y="4887273"/>
                <a:ext cx="540007" cy="40500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36000" tIns="36000" rIns="36000" bIns="36000" rtlCol="0" anchor="t" anchorCtr="0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W</a:t>
                </a: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542033" y="5022275"/>
                <a:ext cx="180002" cy="175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1" name="Elbow Connector 60"/>
            <p:cNvCxnSpPr>
              <a:stCxn id="57" idx="0"/>
              <a:endCxn id="53" idx="0"/>
            </p:cNvCxnSpPr>
            <p:nvPr/>
          </p:nvCxnSpPr>
          <p:spPr>
            <a:xfrm rot="5400000" flipH="1" flipV="1">
              <a:off x="6192018" y="4599014"/>
              <a:ext cx="12700" cy="540004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846712" y="4372576"/>
              <a:ext cx="705310" cy="316438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off-WS</a:t>
              </a:r>
            </a:p>
          </p:txBody>
        </p:sp>
        <p:cxnSp>
          <p:nvCxnSpPr>
            <p:cNvPr id="74" name="Elbow Connector 73"/>
            <p:cNvCxnSpPr>
              <a:stCxn id="43" idx="0"/>
              <a:endCxn id="47" idx="0"/>
            </p:cNvCxnSpPr>
            <p:nvPr/>
          </p:nvCxnSpPr>
          <p:spPr>
            <a:xfrm rot="5400000" flipH="1" flipV="1">
              <a:off x="5112006" y="4599013"/>
              <a:ext cx="12700" cy="540007"/>
            </a:xfrm>
            <a:prstGeom prst="bentConnector3">
              <a:avLst>
                <a:gd name="adj1" fmla="val 166017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4766700" y="4376147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off-MR</a:t>
              </a:r>
            </a:p>
          </p:txBody>
        </p:sp>
        <p:cxnSp>
          <p:nvCxnSpPr>
            <p:cNvPr id="79" name="Elbow Connector 78"/>
            <p:cNvCxnSpPr>
              <a:stCxn id="43" idx="0"/>
              <a:endCxn id="57" idx="0"/>
            </p:cNvCxnSpPr>
            <p:nvPr/>
          </p:nvCxnSpPr>
          <p:spPr>
            <a:xfrm rot="5400000" flipH="1" flipV="1">
              <a:off x="5382009" y="4329010"/>
              <a:ext cx="12700" cy="1080013"/>
            </a:xfrm>
            <a:prstGeom prst="bentConnector3">
              <a:avLst>
                <a:gd name="adj1" fmla="val 501551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022005" y="3926142"/>
              <a:ext cx="705310" cy="312867"/>
            </a:xfrm>
            <a:prstGeom prst="rect">
              <a:avLst/>
            </a:prstGeom>
            <a:noFill/>
            <a:ln w="1905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36000" tIns="36000" rIns="36000" bIns="36000" numCol="1" spcCol="0" rtlCol="0" fromWordArt="0" anchor="b" anchorCtr="1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400">
                  <a:latin typeface="Consolas" panose="020B0609020204030204" pitchFamily="49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200" dirty="0">
                  <a:solidFill>
                    <a:schemeClr val="accent1"/>
                  </a:solidFill>
                </a:rPr>
                <a:t>off-MW</a:t>
              </a:r>
            </a:p>
          </p:txBody>
        </p:sp>
      </p:grpSp>
      <p:cxnSp>
        <p:nvCxnSpPr>
          <p:cNvPr id="10" name="Straight Arrow Connector 9"/>
          <p:cNvCxnSpPr>
            <a:stCxn id="18" idx="4"/>
            <a:endCxn id="13" idx="0"/>
          </p:cNvCxnSpPr>
          <p:nvPr/>
        </p:nvCxnSpPr>
        <p:spPr>
          <a:xfrm>
            <a:off x="5486708" y="1178975"/>
            <a:ext cx="345307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7" idx="4"/>
            <a:endCxn id="26" idx="0"/>
          </p:cNvCxnSpPr>
          <p:nvPr/>
        </p:nvCxnSpPr>
        <p:spPr>
          <a:xfrm flipH="1">
            <a:off x="4932005" y="1178975"/>
            <a:ext cx="14697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6" idx="4"/>
            <a:endCxn id="35" idx="0"/>
          </p:cNvCxnSpPr>
          <p:nvPr/>
        </p:nvCxnSpPr>
        <p:spPr>
          <a:xfrm>
            <a:off x="7707339" y="1178975"/>
            <a:ext cx="464702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0" idx="4"/>
            <a:endCxn id="39" idx="0"/>
          </p:cNvCxnSpPr>
          <p:nvPr/>
        </p:nvCxnSpPr>
        <p:spPr>
          <a:xfrm>
            <a:off x="7272030" y="1178975"/>
            <a:ext cx="1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6" idx="4"/>
            <a:endCxn id="45" idx="0"/>
          </p:cNvCxnSpPr>
          <p:nvPr/>
        </p:nvCxnSpPr>
        <p:spPr>
          <a:xfrm flipH="1">
            <a:off x="5472010" y="4770130"/>
            <a:ext cx="360005" cy="840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0" idx="4"/>
            <a:endCxn id="49" idx="0"/>
          </p:cNvCxnSpPr>
          <p:nvPr/>
        </p:nvCxnSpPr>
        <p:spPr>
          <a:xfrm>
            <a:off x="6372023" y="4772664"/>
            <a:ext cx="16844" cy="815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6" idx="4"/>
            <a:endCxn id="55" idx="0"/>
          </p:cNvCxnSpPr>
          <p:nvPr/>
        </p:nvCxnSpPr>
        <p:spPr>
          <a:xfrm>
            <a:off x="7452032" y="4772664"/>
            <a:ext cx="734703" cy="816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0" idx="4"/>
            <a:endCxn id="59" idx="0"/>
          </p:cNvCxnSpPr>
          <p:nvPr/>
        </p:nvCxnSpPr>
        <p:spPr>
          <a:xfrm>
            <a:off x="6912028" y="4772664"/>
            <a:ext cx="343156" cy="816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446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</a:t>
            </a:r>
            <a:endParaRPr lang="cs-CZ" altLang="en-US" noProof="1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Inheritance mechanisms in C++ are very strong</a:t>
            </a:r>
            <a:endParaRPr lang="cs-CZ" altLang="en-US" dirty="0"/>
          </a:p>
          <a:p>
            <a:pPr lvl="2"/>
            <a:r>
              <a:rPr lang="en-US" altLang="en-US" dirty="0"/>
              <a:t>Often misused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Inheritance shall be used only in these cases</a:t>
            </a:r>
            <a:endParaRPr lang="cs-CZ" altLang="en-US" dirty="0"/>
          </a:p>
          <a:p>
            <a:pPr lvl="2"/>
            <a:endParaRPr lang="cs-CZ" altLang="en-US" dirty="0"/>
          </a:p>
          <a:p>
            <a:pPr lvl="2"/>
            <a:r>
              <a:rPr lang="cs-CZ" altLang="en-US" dirty="0"/>
              <a:t>IS</a:t>
            </a:r>
            <a:r>
              <a:rPr lang="en-US" altLang="en-US" dirty="0"/>
              <a:t>-</a:t>
            </a:r>
            <a:r>
              <a:rPr lang="cs-CZ" altLang="en-US" dirty="0"/>
              <a:t>A </a:t>
            </a:r>
            <a:r>
              <a:rPr lang="en-US" altLang="en-US" dirty="0" err="1"/>
              <a:t>hiearachy</a:t>
            </a:r>
            <a:endParaRPr lang="cs-CZ" altLang="en-US" dirty="0"/>
          </a:p>
          <a:p>
            <a:pPr lvl="3"/>
            <a:r>
              <a:rPr lang="en-US" altLang="en-US" dirty="0"/>
              <a:t>Eagle </a:t>
            </a:r>
            <a:r>
              <a:rPr lang="en-US" altLang="en-US" dirty="0">
                <a:solidFill>
                  <a:srgbClr val="C00000"/>
                </a:solidFill>
              </a:rPr>
              <a:t>IS A </a:t>
            </a:r>
            <a:r>
              <a:rPr lang="en-US" altLang="en-US" dirty="0"/>
              <a:t>Bird</a:t>
            </a:r>
          </a:p>
          <a:p>
            <a:pPr lvl="3"/>
            <a:r>
              <a:rPr lang="en-US" altLang="en-US" dirty="0"/>
              <a:t>Square-Rectangle-Polygon-</a:t>
            </a:r>
            <a:r>
              <a:rPr lang="en-US" altLang="en-US" dirty="0" err="1"/>
              <a:t>Drawable</a:t>
            </a:r>
            <a:r>
              <a:rPr lang="en-US" altLang="en-US" dirty="0"/>
              <a:t>-Object</a:t>
            </a:r>
            <a:endParaRPr lang="cs-CZ" altLang="en-US" dirty="0"/>
          </a:p>
          <a:p>
            <a:pPr lvl="2"/>
            <a:endParaRPr lang="cs-CZ" altLang="en-US" dirty="0"/>
          </a:p>
          <a:p>
            <a:pPr lvl="2"/>
            <a:r>
              <a:rPr lang="en-US" altLang="en-US" dirty="0"/>
              <a:t>I</a:t>
            </a:r>
            <a:r>
              <a:rPr lang="cs-CZ" altLang="en-US" dirty="0"/>
              <a:t>nterface-implement</a:t>
            </a:r>
            <a:r>
              <a:rPr lang="en-US" altLang="en-US" dirty="0" err="1"/>
              <a:t>ation</a:t>
            </a:r>
            <a:endParaRPr lang="cs-CZ" altLang="en-US" dirty="0"/>
          </a:p>
          <a:p>
            <a:pPr lvl="3"/>
            <a:r>
              <a:rPr lang="cs-CZ" altLang="en-US" dirty="0"/>
              <a:t>Readable-InputFile</a:t>
            </a:r>
          </a:p>
          <a:p>
            <a:pPr lvl="3"/>
            <a:r>
              <a:rPr lang="cs-CZ" altLang="en-US" dirty="0"/>
              <a:t>Writable-OutputFile</a:t>
            </a:r>
          </a:p>
          <a:p>
            <a:pPr lvl="3"/>
            <a:r>
              <a:rPr lang="cs-CZ" altLang="en-US" dirty="0"/>
              <a:t>(Readable+Writable)-IOFile</a:t>
            </a:r>
          </a:p>
          <a:p>
            <a:pPr lvl="3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63982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Inheritance</a:t>
            </a:r>
            <a:endParaRPr lang="cs-CZ" altLang="en-US" noProof="1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3"/>
            <a:endParaRPr lang="cs-CZ" altLang="en-US" dirty="0"/>
          </a:p>
          <a:p>
            <a:pPr lvl="1"/>
            <a:r>
              <a:rPr lang="cs-CZ" altLang="en-US" dirty="0"/>
              <a:t>ISA </a:t>
            </a:r>
            <a:r>
              <a:rPr lang="en-US" altLang="en-US" dirty="0"/>
              <a:t>hierarchy</a:t>
            </a:r>
          </a:p>
          <a:p>
            <a:pPr lvl="2"/>
            <a:r>
              <a:rPr lang="cs-CZ" altLang="en-US" dirty="0"/>
              <a:t>C++: </a:t>
            </a:r>
            <a:r>
              <a:rPr lang="en-US" altLang="en-US" dirty="0"/>
              <a:t>Single non-virtual public inheritance</a:t>
            </a:r>
            <a:endParaRPr lang="cs-CZ" altLang="en-US" dirty="0"/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public Base</a:t>
            </a:r>
          </a:p>
          <a:p>
            <a:pPr lvl="2"/>
            <a:r>
              <a:rPr lang="en-US" altLang="en-US" dirty="0"/>
              <a:t>Abstract classes may contain data (although usually do not)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Interface-implementation</a:t>
            </a:r>
            <a:endParaRPr lang="cs-CZ" altLang="en-US" dirty="0"/>
          </a:p>
          <a:p>
            <a:pPr lvl="2"/>
            <a:r>
              <a:rPr lang="cs-CZ" altLang="en-US" dirty="0"/>
              <a:t>C++: </a:t>
            </a:r>
            <a:r>
              <a:rPr lang="en-US" altLang="en-US" dirty="0"/>
              <a:t>Multiple virtual public inheritance</a:t>
            </a:r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</a:t>
            </a:r>
            <a:r>
              <a:rPr lang="en-US" altLang="en-US" dirty="0"/>
              <a:t>virtual </a:t>
            </a:r>
            <a:r>
              <a:rPr lang="cs-CZ" altLang="en-US" dirty="0"/>
              <a:t>public Base</a:t>
            </a:r>
            <a:r>
              <a:rPr lang="en-US" altLang="en-US" dirty="0"/>
              <a:t>1, </a:t>
            </a:r>
          </a:p>
          <a:p>
            <a:pPr lvl="4"/>
            <a:r>
              <a:rPr lang="en-US" altLang="en-US" dirty="0"/>
              <a:t>				 virtual public Base2</a:t>
            </a:r>
            <a:endParaRPr lang="cs-CZ" altLang="en-US" dirty="0"/>
          </a:p>
          <a:p>
            <a:pPr lvl="3"/>
            <a:r>
              <a:rPr lang="en-US" altLang="en-US" dirty="0"/>
              <a:t>virtual inheritance merges copies of a base class multiply included via diamond patterns</a:t>
            </a:r>
          </a:p>
          <a:p>
            <a:pPr lvl="2"/>
            <a:r>
              <a:rPr lang="en-US" altLang="en-US" dirty="0"/>
              <a:t>Abstract classes usually contain no data</a:t>
            </a:r>
            <a:endParaRPr lang="cs-CZ" altLang="en-US" dirty="0"/>
          </a:p>
          <a:p>
            <a:pPr lvl="2"/>
            <a:r>
              <a:rPr lang="en-US" altLang="en-US" dirty="0"/>
              <a:t>Interfaces are (typically) not used to own (destroy) the object</a:t>
            </a:r>
            <a:endParaRPr lang="cs-CZ" altLang="en-US" dirty="0"/>
          </a:p>
          <a:p>
            <a:pPr lvl="3"/>
            <a:endParaRPr lang="cs-CZ" altLang="en-US" dirty="0"/>
          </a:p>
          <a:p>
            <a:pPr lvl="1"/>
            <a:r>
              <a:rPr lang="en-US" altLang="en-US" dirty="0"/>
              <a:t>Often combined</a:t>
            </a:r>
            <a:endParaRPr lang="cs-CZ" altLang="en-US" dirty="0"/>
          </a:p>
          <a:p>
            <a:pPr lvl="4"/>
            <a:r>
              <a:rPr lang="en-US" altLang="en-US" dirty="0"/>
              <a:t>		</a:t>
            </a:r>
            <a:r>
              <a:rPr lang="cs-CZ" altLang="en-US" dirty="0"/>
              <a:t>class Derived : public Base</a:t>
            </a:r>
            <a:r>
              <a:rPr lang="en-US" altLang="en-US" dirty="0"/>
              <a:t>, </a:t>
            </a:r>
          </a:p>
          <a:p>
            <a:pPr lvl="4"/>
            <a:r>
              <a:rPr lang="en-US" altLang="en-US" dirty="0"/>
              <a:t>				 virtual </a:t>
            </a:r>
            <a:r>
              <a:rPr lang="cs-CZ" altLang="en-US" dirty="0"/>
              <a:t>public Interface</a:t>
            </a:r>
            <a:r>
              <a:rPr lang="en-US" altLang="en-US" dirty="0"/>
              <a:t>1, </a:t>
            </a:r>
          </a:p>
          <a:p>
            <a:pPr lvl="4"/>
            <a:r>
              <a:rPr lang="en-US" altLang="en-US" dirty="0"/>
              <a:t>				 virtual public </a:t>
            </a:r>
            <a:r>
              <a:rPr lang="cs-CZ" altLang="en-US" dirty="0"/>
              <a:t>Interface</a:t>
            </a:r>
            <a:r>
              <a:rPr lang="en-US" altLang="en-US" dirty="0"/>
              <a:t>2</a:t>
            </a:r>
            <a:endParaRPr lang="cs-CZ" altLang="en-US" dirty="0"/>
          </a:p>
          <a:p>
            <a:pPr lvl="7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12053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r>
              <a:rPr lang="en-US" dirty="0"/>
              <a:t>Class in C++ is an extremely powerful construct</a:t>
            </a:r>
          </a:p>
          <a:p>
            <a:pPr lvl="2"/>
            <a:r>
              <a:rPr lang="en-US" dirty="0"/>
              <a:t>Other languages often have several less powerful constructs (</a:t>
            </a:r>
            <a:r>
              <a:rPr lang="en-US" dirty="0" err="1"/>
              <a:t>class+interface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Requires caution and conventions</a:t>
            </a:r>
          </a:p>
          <a:p>
            <a:r>
              <a:rPr lang="en-US" dirty="0"/>
              <a:t>Three degrees of usage</a:t>
            </a:r>
          </a:p>
          <a:p>
            <a:pPr lvl="1"/>
            <a:r>
              <a:rPr lang="en-US" dirty="0"/>
              <a:t>Non-instantiated class - a pack of declarations (used in generic programming)</a:t>
            </a:r>
          </a:p>
          <a:p>
            <a:pPr lvl="1"/>
            <a:r>
              <a:rPr lang="en-US" dirty="0"/>
              <a:t>Class with data members</a:t>
            </a:r>
          </a:p>
          <a:p>
            <a:pPr lvl="1"/>
            <a:r>
              <a:rPr lang="en-US" dirty="0"/>
              <a:t>Class with inheritance and virtual functions (object-oriented programming)</a:t>
            </a:r>
          </a:p>
          <a:p>
            <a:pPr lvl="2"/>
            <a:r>
              <a:rPr lang="en-US" dirty="0"/>
              <a:t>Only these classes carry their type information at runtime</a:t>
            </a:r>
          </a:p>
          <a:p>
            <a:r>
              <a:rPr lang="en-US" dirty="0"/>
              <a:t>class =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 err="1"/>
              <a:t>struct</a:t>
            </a:r>
            <a:r>
              <a:rPr lang="en-US" dirty="0"/>
              <a:t> members are by default public</a:t>
            </a:r>
          </a:p>
          <a:p>
            <a:pPr lvl="2"/>
            <a:r>
              <a:rPr lang="en-US" dirty="0"/>
              <a:t>by convention used for simple or non-instantiated classes</a:t>
            </a:r>
          </a:p>
          <a:p>
            <a:pPr lvl="1"/>
            <a:r>
              <a:rPr lang="en-US" dirty="0"/>
              <a:t>class members are by default private</a:t>
            </a:r>
          </a:p>
          <a:p>
            <a:pPr lvl="2"/>
            <a:r>
              <a:rPr lang="en-US" dirty="0"/>
              <a:t>by convention used for large classes and OOP</a:t>
            </a:r>
          </a:p>
        </p:txBody>
      </p:sp>
    </p:spTree>
    <p:extLst>
      <p:ext uri="{BB962C8B-B14F-4D97-AF65-F5344CB8AC3E}">
        <p14:creationId xmlns:p14="http://schemas.microsoft.com/office/powerpoint/2010/main" val="381842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Misuse of inheritance</a:t>
            </a:r>
            <a:endParaRPr lang="cs-CZ" altLang="en-US" noProof="1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US" altLang="en-US" dirty="0"/>
              <a:t>Misuse of inheritance - #</a:t>
            </a:r>
            <a:r>
              <a:rPr lang="cs-CZ" altLang="en-US" dirty="0"/>
              <a:t>1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Real </a:t>
            </a:r>
            <a:r>
              <a:rPr lang="en-US" altLang="en-US" dirty="0"/>
              <a:t>{ public: double Re; };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class Complex : public Real { public: double </a:t>
            </a:r>
            <a:r>
              <a:rPr lang="en-US" altLang="en-US" dirty="0" err="1"/>
              <a:t>Im</a:t>
            </a:r>
            <a:r>
              <a:rPr lang="en-US" altLang="en-US" dirty="0"/>
              <a:t>; };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lvl="2"/>
            <a:r>
              <a:rPr lang="en-US" altLang="en-US" dirty="0"/>
              <a:t>Leads to slicing: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double</a:t>
            </a:r>
            <a:r>
              <a:rPr lang="cs-CZ" altLang="en-US" dirty="0"/>
              <a:t> </a:t>
            </a:r>
            <a:r>
              <a:rPr lang="en-US" altLang="en-US" dirty="0"/>
              <a:t>abs</a:t>
            </a:r>
            <a:r>
              <a:rPr lang="cs-CZ" altLang="en-US" dirty="0"/>
              <a:t>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cs-CZ" altLang="en-US" dirty="0"/>
              <a:t>Real </a:t>
            </a:r>
            <a:r>
              <a:rPr lang="en-US" altLang="en-US" dirty="0"/>
              <a:t>&amp; </a:t>
            </a:r>
            <a:r>
              <a:rPr lang="cs-CZ" altLang="en-US" dirty="0"/>
              <a:t>p) </a:t>
            </a:r>
            <a:r>
              <a:rPr lang="en-US" altLang="en-US" dirty="0"/>
              <a:t>{ return </a:t>
            </a:r>
            <a:r>
              <a:rPr lang="en-US" altLang="en-US" dirty="0" err="1"/>
              <a:t>p.Re</a:t>
            </a:r>
            <a:r>
              <a:rPr lang="en-US" altLang="en-US" dirty="0"/>
              <a:t> &gt; 0 ? </a:t>
            </a:r>
            <a:r>
              <a:rPr lang="en-US" altLang="en-US" dirty="0" err="1"/>
              <a:t>p.Re</a:t>
            </a:r>
            <a:r>
              <a:rPr lang="en-US" altLang="en-US" dirty="0"/>
              <a:t> : - </a:t>
            </a:r>
            <a:r>
              <a:rPr lang="en-US" altLang="en-US" dirty="0" err="1"/>
              <a:t>p.Re</a:t>
            </a:r>
            <a:r>
              <a:rPr lang="en-US" altLang="en-US" dirty="0"/>
              <a:t>; }</a:t>
            </a:r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Complex x;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double a = abs( x);</a:t>
            </a:r>
            <a:r>
              <a:rPr lang="cs-CZ" altLang="en-US" dirty="0"/>
              <a:t>	</a:t>
            </a:r>
            <a:r>
              <a:rPr lang="en-US" altLang="en-US" dirty="0"/>
              <a:t>// it CAN be compiled - but it should not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altLang="en-US" dirty="0"/>
          </a:p>
          <a:p>
            <a:pPr lvl="2"/>
            <a:r>
              <a:rPr lang="en-US" altLang="en-US" dirty="0"/>
              <a:t>Reference to the derived class may be assigned to a reference to the base class</a:t>
            </a:r>
            <a:endParaRPr lang="cs-CZ" altLang="en-US" dirty="0"/>
          </a:p>
          <a:p>
            <a:pPr lvl="3"/>
            <a:r>
              <a:rPr lang="cs-CZ" altLang="en-US" sz="2000" dirty="0"/>
              <a:t>Complex =</a:t>
            </a:r>
            <a:r>
              <a:rPr lang="en-US" altLang="en-US" sz="2000" dirty="0"/>
              <a:t>&gt; Complex &amp; =&gt; Real &amp; =&gt; 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Real &amp;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93247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Misuse of inheritance</a:t>
            </a:r>
            <a:endParaRPr lang="cs-CZ" altLang="en-US" noProof="1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Misuse of inheritance - #</a:t>
            </a:r>
            <a:r>
              <a:rPr lang="cs-CZ" altLang="en-US" dirty="0"/>
              <a:t>2</a:t>
            </a:r>
          </a:p>
          <a:p>
            <a:endParaRPr lang="en-US" altLang="en-US" dirty="0"/>
          </a:p>
          <a:p>
            <a:pPr lvl="4"/>
            <a:r>
              <a:rPr lang="cs-CZ" altLang="en-US" dirty="0"/>
              <a:t>class Complex </a:t>
            </a:r>
            <a:r>
              <a:rPr lang="en-US" altLang="en-US" dirty="0"/>
              <a:t>{ public: double Re</a:t>
            </a:r>
            <a:r>
              <a:rPr lang="cs-CZ" altLang="en-US" dirty="0"/>
              <a:t>, Im</a:t>
            </a:r>
            <a:r>
              <a:rPr lang="en-US" altLang="en-US" dirty="0"/>
              <a:t>; };</a:t>
            </a:r>
          </a:p>
          <a:p>
            <a:pPr lvl="4"/>
            <a:r>
              <a:rPr lang="en-US" altLang="en-US" dirty="0"/>
              <a:t>class </a:t>
            </a:r>
            <a:r>
              <a:rPr lang="cs-CZ" altLang="en-US" dirty="0"/>
              <a:t>Real</a:t>
            </a:r>
            <a:r>
              <a:rPr lang="en-US" altLang="en-US" dirty="0"/>
              <a:t> : public </a:t>
            </a:r>
            <a:r>
              <a:rPr lang="cs-CZ" altLang="en-US" dirty="0"/>
              <a:t>Complex</a:t>
            </a:r>
            <a:r>
              <a:rPr lang="en-US" altLang="en-US" dirty="0"/>
              <a:t> { public: </a:t>
            </a:r>
            <a:r>
              <a:rPr lang="cs-CZ" altLang="en-US" dirty="0"/>
              <a:t>Real( double r)</a:t>
            </a:r>
            <a:r>
              <a:rPr lang="en-US" altLang="en-US" dirty="0"/>
              <a:t>; };</a:t>
            </a:r>
          </a:p>
          <a:p>
            <a:pPr lvl="2"/>
            <a:r>
              <a:rPr lang="en-US" altLang="en-US" dirty="0"/>
              <a:t>Mistake: Objects in</a:t>
            </a:r>
            <a:r>
              <a:rPr lang="cs-CZ" altLang="en-US" dirty="0"/>
              <a:t> C++ </a:t>
            </a:r>
            <a:r>
              <a:rPr lang="en-US" altLang="en-US" dirty="0"/>
              <a:t>are not mathematical objects</a:t>
            </a:r>
          </a:p>
          <a:p>
            <a:pPr lvl="3"/>
            <a:endParaRPr lang="en-US" altLang="en-US" dirty="0"/>
          </a:p>
          <a:p>
            <a:pPr lvl="4"/>
            <a:r>
              <a:rPr lang="cs-CZ" altLang="en-US" dirty="0"/>
              <a:t>void set</a:t>
            </a:r>
            <a:r>
              <a:rPr lang="en-US" altLang="en-US" dirty="0"/>
              <a:t>_</a:t>
            </a:r>
            <a:r>
              <a:rPr lang="en-US" altLang="en-US" dirty="0" err="1"/>
              <a:t>to_i</a:t>
            </a:r>
            <a:r>
              <a:rPr lang="cs-CZ" altLang="en-US" dirty="0"/>
              <a:t>( </a:t>
            </a:r>
            <a:r>
              <a:rPr lang="en-US" altLang="en-US" dirty="0"/>
              <a:t>Complex</a:t>
            </a:r>
            <a:r>
              <a:rPr lang="cs-CZ" altLang="en-US" dirty="0"/>
              <a:t> </a:t>
            </a:r>
            <a:r>
              <a:rPr lang="en-US" altLang="en-US" dirty="0"/>
              <a:t>&amp; </a:t>
            </a:r>
            <a:r>
              <a:rPr lang="cs-CZ" altLang="en-US" dirty="0"/>
              <a:t>p) </a:t>
            </a:r>
            <a:r>
              <a:rPr lang="en-US" altLang="en-US" dirty="0"/>
              <a:t>{ </a:t>
            </a:r>
            <a:r>
              <a:rPr lang="en-US" altLang="en-US" dirty="0" err="1"/>
              <a:t>p.Re</a:t>
            </a:r>
            <a:r>
              <a:rPr lang="en-US" altLang="en-US" dirty="0"/>
              <a:t> = 0; </a:t>
            </a:r>
            <a:r>
              <a:rPr lang="en-US" altLang="en-US" dirty="0" err="1"/>
              <a:t>p.Im</a:t>
            </a:r>
            <a:r>
              <a:rPr lang="en-US" altLang="en-US" dirty="0"/>
              <a:t> = 1; 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Real x;</a:t>
            </a:r>
          </a:p>
          <a:p>
            <a:pPr lvl="4"/>
            <a:r>
              <a:rPr lang="en-US" altLang="en-US" dirty="0" err="1"/>
              <a:t>set_to_i</a:t>
            </a:r>
            <a:r>
              <a:rPr lang="en-US" altLang="en-US" dirty="0"/>
              <a:t>( x);</a:t>
            </a:r>
            <a:r>
              <a:rPr lang="cs-CZ" altLang="en-US" dirty="0"/>
              <a:t>	</a:t>
            </a:r>
            <a:r>
              <a:rPr lang="en-US" altLang="en-US" dirty="0"/>
              <a:t>// it CAN be compiled - but it should not</a:t>
            </a:r>
          </a:p>
          <a:p>
            <a:pPr lvl="3"/>
            <a:r>
              <a:rPr lang="en-US" altLang="en-US" dirty="0"/>
              <a:t>Real</a:t>
            </a:r>
            <a:r>
              <a:rPr lang="cs-CZ" altLang="en-US" dirty="0"/>
              <a:t> =</a:t>
            </a:r>
            <a:r>
              <a:rPr lang="en-US" altLang="en-US" dirty="0"/>
              <a:t>&gt; Real &amp; =&gt; Complex &amp;</a:t>
            </a:r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78402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7" indent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6000"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Classes without inheritance</a:t>
            </a:r>
            <a:endParaRPr lang="cs-CZ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Classes with inheritance</a:t>
            </a:r>
            <a:endParaRPr lang="cs-CZ" dirty="0"/>
          </a:p>
        </p:txBody>
      </p:sp>
      <p:sp>
        <p:nvSpPr>
          <p:cNvPr id="237572" name="Rectangle 10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>
                <a:solidFill>
                  <a:srgbClr val="FF0000"/>
                </a:solidFill>
              </a:rPr>
              <a:t>No virtual functions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No visible pointers usually required</a:t>
            </a:r>
          </a:p>
          <a:p>
            <a:pPr lvl="2"/>
            <a:r>
              <a:rPr lang="en-US" altLang="en-US" dirty="0"/>
              <a:t>When multiple objects exist</a:t>
            </a:r>
          </a:p>
          <a:p>
            <a:pPr lvl="3"/>
            <a:r>
              <a:rPr lang="en-US" altLang="en-US" dirty="0"/>
              <a:t>Allocated usually via containers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MyClass</a:t>
            </a:r>
            <a:r>
              <a:rPr lang="en-US" altLang="en-US" dirty="0"/>
              <a:t>&gt; k;</a:t>
            </a:r>
          </a:p>
          <a:p>
            <a:pPr lvl="2"/>
            <a:r>
              <a:rPr lang="en-US" altLang="en-US" dirty="0"/>
              <a:t>When standalone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c;</a:t>
            </a:r>
          </a:p>
          <a:p>
            <a:pPr lvl="1"/>
            <a:r>
              <a:rPr lang="en-US" altLang="en-US" dirty="0"/>
              <a:t>If ownership must be transferred, moving may be used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MyClass</a:t>
            </a:r>
            <a:r>
              <a:rPr lang="en-US" altLang="en-US" dirty="0"/>
              <a:t>&gt; k2 = move( k);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c2 = </a:t>
            </a:r>
            <a:r>
              <a:rPr lang="en-US" altLang="en-US" dirty="0" err="1"/>
              <a:t>std</a:t>
            </a:r>
            <a:r>
              <a:rPr lang="en-US" altLang="en-US" dirty="0"/>
              <a:t>::move( c);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Move required</a:t>
            </a:r>
          </a:p>
          <a:p>
            <a:pPr lvl="2"/>
            <a:r>
              <a:rPr lang="en-US" altLang="en-US" dirty="0"/>
              <a:t>For insertion into containers</a:t>
            </a:r>
          </a:p>
          <a:p>
            <a:pPr lvl="2"/>
            <a:r>
              <a:rPr lang="en-US" altLang="en-US" dirty="0"/>
              <a:t>For transfer of ownership</a:t>
            </a:r>
          </a:p>
          <a:p>
            <a:pPr lvl="1"/>
            <a:r>
              <a:rPr lang="en-US" altLang="en-US" dirty="0"/>
              <a:t>Copy often required too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Individual allocation required only if</a:t>
            </a:r>
          </a:p>
          <a:p>
            <a:pPr lvl="2"/>
            <a:r>
              <a:rPr lang="en-US" altLang="en-US" dirty="0"/>
              <a:t>ownership must be transferred</a:t>
            </a:r>
          </a:p>
          <a:p>
            <a:pPr lvl="2"/>
            <a:r>
              <a:rPr lang="en-US" altLang="en-US" dirty="0"/>
              <a:t>and observers are required</a:t>
            </a:r>
          </a:p>
          <a:p>
            <a:pPr lvl="4"/>
            <a:r>
              <a:rPr lang="en-US" altLang="en-US" dirty="0"/>
              <a:t>auto p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</a:t>
            </a:r>
            <a:r>
              <a:rPr lang="en-US" altLang="en-US" dirty="0" err="1"/>
              <a:t>MyClass</a:t>
            </a:r>
            <a:r>
              <a:rPr lang="en-US" altLang="en-US" dirty="0"/>
              <a:t>&gt;();</a:t>
            </a:r>
          </a:p>
          <a:p>
            <a:pPr lvl="4"/>
            <a:r>
              <a:rPr lang="en-US" altLang="en-US" dirty="0" err="1"/>
              <a:t>MyClass</a:t>
            </a:r>
            <a:r>
              <a:rPr lang="en-US" altLang="en-US" dirty="0"/>
              <a:t> * observer = </a:t>
            </a:r>
            <a:r>
              <a:rPr lang="en-US" altLang="en-US" dirty="0" err="1"/>
              <a:t>p.get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auto p2 = move( p);</a:t>
            </a:r>
            <a:endParaRPr lang="cs-CZ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Concrete classes of different size and layout</a:t>
            </a:r>
          </a:p>
          <a:p>
            <a:pPr lvl="3"/>
            <a:r>
              <a:rPr lang="en-US" dirty="0"/>
              <a:t>Usually mixed in a data structure</a:t>
            </a:r>
          </a:p>
          <a:p>
            <a:pPr lvl="3"/>
            <a:r>
              <a:rPr lang="en-US" dirty="0"/>
              <a:t>Cannot be allocated in a common block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Individual dynamic allocation</a:t>
            </a:r>
          </a:p>
          <a:p>
            <a:pPr lvl="2"/>
            <a:r>
              <a:rPr lang="en-US" dirty="0"/>
              <a:t>Common base class</a:t>
            </a:r>
          </a:p>
          <a:p>
            <a:pPr lvl="3"/>
            <a:r>
              <a:rPr lang="en-US" dirty="0"/>
              <a:t>Serves as a unified handle for different concrete classes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Pointers required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&lt;Base&gt;&gt; k;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Virtual destructor required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Copy/move not required/supported</a:t>
            </a:r>
          </a:p>
          <a:p>
            <a:pPr lvl="3"/>
            <a:r>
              <a:rPr lang="en-US" dirty="0"/>
              <a:t>Pointers are copied/moved instead</a:t>
            </a:r>
          </a:p>
          <a:p>
            <a:pPr lvl="3"/>
            <a:r>
              <a:rPr lang="en-US" dirty="0"/>
              <a:t>Objects often have identity</a:t>
            </a:r>
          </a:p>
        </p:txBody>
      </p:sp>
      <p:sp>
        <p:nvSpPr>
          <p:cNvPr id="2375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 worlds of classes in C++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693824798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noProof="1">
                <a:effectLst>
                  <a:outerShdw blurRad="38100" dist="38100" dir="2700000" algn="tl">
                    <a:srgbClr val="C0C0C0"/>
                  </a:outerShdw>
                </a:effectLst>
              </a:rPr>
              <a:t>Conversions</a:t>
            </a:r>
            <a:endParaRPr lang="cs-CZ" noProof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3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 member functions</a:t>
            </a:r>
            <a:endParaRPr lang="cs-CZ" altLang="en-US" noProof="1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Conversion constructors</a:t>
            </a:r>
          </a:p>
          <a:p>
            <a:pPr lvl="4"/>
            <a:r>
              <a:rPr lang="cs-CZ" altLang="en-US" dirty="0"/>
              <a:t>class T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T</a:t>
            </a:r>
            <a:r>
              <a:rPr lang="en-US" altLang="en-US" dirty="0"/>
              <a:t>( </a:t>
            </a:r>
            <a:r>
              <a:rPr lang="cs-CZ" altLang="en-US" dirty="0"/>
              <a:t>U x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/>
            <a:r>
              <a:rPr lang="en-US" altLang="en-US" dirty="0"/>
              <a:t>Generalized copy constructor</a:t>
            </a:r>
            <a:endParaRPr lang="cs-CZ" altLang="en-US" dirty="0"/>
          </a:p>
          <a:p>
            <a:pPr lvl="2"/>
            <a:r>
              <a:rPr lang="en-US" altLang="en-US" dirty="0"/>
              <a:t>Defines conversion from</a:t>
            </a:r>
            <a:r>
              <a:rPr lang="cs-CZ" altLang="en-US" dirty="0"/>
              <a:t> U </a:t>
            </a:r>
            <a:r>
              <a:rPr lang="en-US" altLang="en-US" dirty="0"/>
              <a:t>to</a:t>
            </a:r>
            <a:r>
              <a:rPr lang="cs-CZ" altLang="en-US" dirty="0"/>
              <a:t> T</a:t>
            </a:r>
          </a:p>
          <a:p>
            <a:pPr lvl="2"/>
            <a:r>
              <a:rPr lang="en-US" altLang="en-US" dirty="0"/>
              <a:t>If conversion effect is not desired</a:t>
            </a:r>
            <a:r>
              <a:rPr lang="cs-CZ" altLang="en-US" dirty="0"/>
              <a:t>, </a:t>
            </a:r>
            <a:r>
              <a:rPr lang="en-US" altLang="en-US" dirty="0"/>
              <a:t>all one-argument constructors must be "explicit"</a:t>
            </a:r>
            <a:r>
              <a:rPr lang="cs-CZ" altLang="en-US" dirty="0"/>
              <a:t>:</a:t>
            </a:r>
          </a:p>
          <a:p>
            <a:pPr lvl="4"/>
            <a:r>
              <a:rPr lang="cs-CZ" altLang="en-US" dirty="0"/>
              <a:t>explicit T( U v)</a:t>
            </a:r>
            <a:r>
              <a:rPr lang="en-US" altLang="en-US" dirty="0"/>
              <a:t>;</a:t>
            </a:r>
            <a:endParaRPr lang="cs-CZ" altLang="en-US" dirty="0"/>
          </a:p>
          <a:p>
            <a:endParaRPr lang="cs-CZ" altLang="en-US" dirty="0"/>
          </a:p>
          <a:p>
            <a:pPr lvl="1"/>
            <a:r>
              <a:rPr lang="en-US" altLang="en-US" dirty="0"/>
              <a:t>Conversion operators</a:t>
            </a:r>
            <a:endParaRPr lang="cs-CZ" altLang="en-US" dirty="0"/>
          </a:p>
          <a:p>
            <a:pPr lvl="4"/>
            <a:r>
              <a:rPr lang="cs-CZ" altLang="en-US" dirty="0"/>
              <a:t>class T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operator U</a:t>
            </a:r>
            <a:r>
              <a:rPr lang="en-US" altLang="en-US" dirty="0"/>
              <a:t>()</a:t>
            </a:r>
            <a:r>
              <a:rPr lang="cs-CZ" altLang="en-US" dirty="0"/>
              <a:t> const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};</a:t>
            </a:r>
            <a:endParaRPr lang="cs-CZ" altLang="en-US" dirty="0"/>
          </a:p>
          <a:p>
            <a:pPr lvl="2"/>
            <a:r>
              <a:rPr lang="en-US" altLang="en-US" dirty="0"/>
              <a:t>Defines conversion from</a:t>
            </a:r>
            <a:r>
              <a:rPr lang="cs-CZ" altLang="en-US" dirty="0"/>
              <a:t> T </a:t>
            </a:r>
            <a:r>
              <a:rPr lang="en-US" altLang="en-US" dirty="0"/>
              <a:t>to</a:t>
            </a:r>
            <a:r>
              <a:rPr lang="cs-CZ" altLang="en-US" dirty="0"/>
              <a:t> U</a:t>
            </a:r>
            <a:endParaRPr lang="en-US" altLang="en-US" dirty="0"/>
          </a:p>
          <a:p>
            <a:pPr lvl="2"/>
            <a:r>
              <a:rPr lang="en-US" altLang="en-US" dirty="0"/>
              <a:t>Returns </a:t>
            </a:r>
            <a:r>
              <a:rPr lang="cs-CZ" altLang="en-US" dirty="0"/>
              <a:t>U </a:t>
            </a:r>
            <a:r>
              <a:rPr lang="en-US" altLang="en-US" dirty="0"/>
              <a:t>by value </a:t>
            </a:r>
            <a:r>
              <a:rPr lang="cs-CZ" altLang="en-US" dirty="0"/>
              <a:t>(</a:t>
            </a:r>
            <a:r>
              <a:rPr lang="en-US" altLang="en-US" dirty="0"/>
              <a:t>using copy-constructor of U</a:t>
            </a:r>
            <a:r>
              <a:rPr lang="cs-CZ" altLang="en-US" dirty="0"/>
              <a:t>, </a:t>
            </a:r>
            <a:r>
              <a:rPr lang="en-US" altLang="en-US" dirty="0"/>
              <a:t>if </a:t>
            </a:r>
            <a:r>
              <a:rPr lang="cs-CZ" altLang="en-US" dirty="0"/>
              <a:t>U </a:t>
            </a:r>
            <a:r>
              <a:rPr lang="en-US" altLang="en-US" dirty="0"/>
              <a:t>is a class</a:t>
            </a:r>
            <a:r>
              <a:rPr lang="cs-CZ" altLang="en-US" dirty="0"/>
              <a:t>)</a:t>
            </a:r>
            <a:endParaRPr lang="en-US" altLang="en-US" dirty="0"/>
          </a:p>
          <a:p>
            <a:pPr lvl="3"/>
            <a:r>
              <a:rPr lang="en-US" altLang="en-US" dirty="0"/>
              <a:t>U may be a reference like V&amp; if life-time considerations allow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Compilers will never use more than one user-defined conversion in a chain</a:t>
            </a:r>
          </a:p>
          <a:p>
            <a:pPr lvl="2"/>
            <a:r>
              <a:rPr lang="en-US" altLang="en-US" noProof="1"/>
              <a:t>The user-defined conversion may be combined with several built-in conversions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285223256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cast</a:t>
            </a:r>
            <a:endParaRPr lang="cs-CZ" altLang="en-US" noProof="1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/>
              <a:t>Various syntax styles</a:t>
            </a:r>
            <a:endParaRPr lang="cs-CZ" altLang="en-US"/>
          </a:p>
          <a:p>
            <a:pPr lvl="1"/>
            <a:r>
              <a:rPr lang="cs-CZ" altLang="en-US"/>
              <a:t>C-style cast</a:t>
            </a:r>
          </a:p>
          <a:p>
            <a:pPr lvl="4"/>
            <a:r>
              <a:rPr lang="en-US" altLang="en-US"/>
              <a:t>(T)e</a:t>
            </a:r>
            <a:endParaRPr lang="cs-CZ" altLang="en-US"/>
          </a:p>
          <a:p>
            <a:pPr lvl="2"/>
            <a:r>
              <a:rPr lang="en-US" altLang="en-US"/>
              <a:t>Inherited from</a:t>
            </a:r>
            <a:r>
              <a:rPr lang="cs-CZ" altLang="en-US"/>
              <a:t> C</a:t>
            </a:r>
          </a:p>
          <a:p>
            <a:pPr lvl="1"/>
            <a:r>
              <a:rPr lang="cs-CZ" altLang="en-US"/>
              <a:t>Function-style cast</a:t>
            </a:r>
          </a:p>
          <a:p>
            <a:pPr lvl="4"/>
            <a:r>
              <a:rPr lang="en-US" altLang="en-US"/>
              <a:t>T(e)</a:t>
            </a:r>
            <a:endParaRPr lang="cs-CZ" altLang="en-US"/>
          </a:p>
          <a:p>
            <a:pPr lvl="2"/>
            <a:r>
              <a:rPr lang="en-US" altLang="en-US"/>
              <a:t>Equivalent to</a:t>
            </a:r>
            <a:r>
              <a:rPr lang="cs-CZ" altLang="en-US"/>
              <a:t> </a:t>
            </a:r>
            <a:r>
              <a:rPr lang="en-US" altLang="en-US"/>
              <a:t>(T)e</a:t>
            </a:r>
          </a:p>
          <a:p>
            <a:pPr lvl="2"/>
            <a:r>
              <a:rPr lang="en-US" altLang="en-US"/>
              <a:t>T must be single type identifier or single keyword</a:t>
            </a:r>
            <a:endParaRPr lang="cs-CZ" altLang="en-US"/>
          </a:p>
          <a:p>
            <a:pPr lvl="1"/>
            <a:r>
              <a:rPr lang="en-US" altLang="en-US"/>
              <a:t>Type conversion operators</a:t>
            </a:r>
            <a:endParaRPr lang="cs-CZ" altLang="en-US"/>
          </a:p>
          <a:p>
            <a:pPr lvl="2"/>
            <a:r>
              <a:rPr lang="en-US" altLang="en-US"/>
              <a:t>Differentiated by intent</a:t>
            </a:r>
            <a:r>
              <a:rPr lang="cs-CZ" altLang="en-US"/>
              <a:t> (</a:t>
            </a:r>
            <a:r>
              <a:rPr lang="en-US" altLang="en-US"/>
              <a:t>strength</a:t>
            </a:r>
            <a:r>
              <a:rPr lang="cs-CZ" altLang="en-US"/>
              <a:t> </a:t>
            </a:r>
            <a:r>
              <a:rPr lang="en-US" altLang="en-US"/>
              <a:t>and associated danger</a:t>
            </a:r>
            <a:r>
              <a:rPr lang="cs-CZ" altLang="en-US"/>
              <a:t>) </a:t>
            </a:r>
            <a:r>
              <a:rPr lang="en-US" altLang="en-US"/>
              <a:t>of cast</a:t>
            </a:r>
            <a:r>
              <a:rPr lang="cs-CZ" altLang="en-US"/>
              <a:t>:</a:t>
            </a:r>
          </a:p>
          <a:p>
            <a:pPr lvl="4"/>
            <a:r>
              <a:rPr lang="en-US" altLang="en-US"/>
              <a:t>const_cast&lt;T&gt;(e)</a:t>
            </a:r>
          </a:p>
          <a:p>
            <a:pPr lvl="4"/>
            <a:r>
              <a:rPr lang="en-US" altLang="en-US"/>
              <a:t>static_cast&lt;T&gt;(e)</a:t>
            </a:r>
            <a:endParaRPr lang="cs-CZ" altLang="en-US"/>
          </a:p>
          <a:p>
            <a:pPr lvl="4"/>
            <a:r>
              <a:rPr lang="en-US" altLang="en-US"/>
              <a:t>reinterpret_cast&lt;T&gt;(e)</a:t>
            </a:r>
            <a:endParaRPr lang="cs-CZ" altLang="en-US"/>
          </a:p>
          <a:p>
            <a:pPr lvl="2"/>
            <a:r>
              <a:rPr lang="en-US" altLang="en-US"/>
              <a:t>New</a:t>
            </a:r>
            <a:r>
              <a:rPr lang="cs-CZ" altLang="en-US"/>
              <a:t> - </a:t>
            </a:r>
            <a:r>
              <a:rPr lang="en-US" altLang="en-US"/>
              <a:t>run-time assisted cast</a:t>
            </a:r>
            <a:r>
              <a:rPr lang="cs-CZ" altLang="en-US"/>
              <a:t>:</a:t>
            </a:r>
          </a:p>
          <a:p>
            <a:pPr lvl="4"/>
            <a:r>
              <a:rPr lang="en-US" altLang="en-US"/>
              <a:t>dynamic_cast&lt;T&gt;(e)</a:t>
            </a:r>
            <a:endParaRPr lang="cs-CZ" altLang="en-US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536546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Const</a:t>
            </a:r>
            <a:r>
              <a:rPr lang="en-US" altLang="en-US" dirty="0"/>
              <a:t> cast</a:t>
            </a:r>
            <a:endParaRPr lang="cs-CZ" altLang="en-US" noProof="1"/>
          </a:p>
        </p:txBody>
      </p:sp>
      <p:sp>
        <p:nvSpPr>
          <p:cNvPr id="264195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 err="1"/>
              <a:t>const_cast</a:t>
            </a:r>
            <a:r>
              <a:rPr lang="en-US" altLang="en-US" dirty="0"/>
              <a:t>&lt;T&gt;(e)</a:t>
            </a:r>
            <a:endParaRPr lang="cs-CZ" altLang="en-US" dirty="0"/>
          </a:p>
          <a:p>
            <a:pPr lvl="1"/>
            <a:r>
              <a:rPr lang="en-US" altLang="en-US" dirty="0"/>
              <a:t>Suppressing </a:t>
            </a:r>
            <a:r>
              <a:rPr lang="en-US" altLang="en-US" dirty="0" err="1"/>
              <a:t>const</a:t>
            </a:r>
            <a:r>
              <a:rPr lang="en-US" altLang="en-US" dirty="0"/>
              <a:t> flags of pointers/references</a:t>
            </a:r>
            <a:endParaRPr lang="cs-CZ" altLang="en-US" dirty="0"/>
          </a:p>
          <a:p>
            <a:pPr lvl="2"/>
            <a:r>
              <a:rPr lang="cs-CZ" altLang="en-US" dirty="0"/>
              <a:t>const U </a:t>
            </a:r>
            <a:r>
              <a:rPr lang="en-US" altLang="en-US" dirty="0"/>
              <a:t>&amp; =&gt; U &amp;</a:t>
            </a:r>
          </a:p>
          <a:p>
            <a:pPr lvl="2"/>
            <a:r>
              <a:rPr lang="en-US" altLang="en-US" dirty="0" err="1"/>
              <a:t>const</a:t>
            </a:r>
            <a:r>
              <a:rPr lang="en-US" altLang="en-US" dirty="0"/>
              <a:t> U * =&gt; U *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It allows violation of </a:t>
            </a:r>
            <a:r>
              <a:rPr lang="en-US" altLang="en-US" dirty="0" err="1"/>
              <a:t>const</a:t>
            </a:r>
            <a:r>
              <a:rPr lang="en-US" altLang="en-US" dirty="0"/>
              <a:t>-ness</a:t>
            </a:r>
          </a:p>
          <a:p>
            <a:pPr lvl="1"/>
            <a:r>
              <a:rPr lang="en-US" altLang="en-US" dirty="0"/>
              <a:t>In most cases, </a:t>
            </a:r>
            <a:r>
              <a:rPr lang="en-US" altLang="en-US" b="1" dirty="0"/>
              <a:t>mutable </a:t>
            </a:r>
            <a:r>
              <a:rPr lang="en-US" altLang="en-US" dirty="0"/>
              <a:t>is a better solution</a:t>
            </a:r>
            <a:endParaRPr lang="cs-CZ" altLang="en-US" dirty="0"/>
          </a:p>
          <a:p>
            <a:pPr lvl="2"/>
            <a:r>
              <a:rPr lang="en-US" altLang="en-US" dirty="0"/>
              <a:t>Example</a:t>
            </a:r>
            <a:r>
              <a:rPr lang="cs-CZ" altLang="en-US" dirty="0"/>
              <a:t>: </a:t>
            </a:r>
            <a:r>
              <a:rPr lang="en-US" altLang="en-US" dirty="0"/>
              <a:t>Counting references to a logically constant object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Data </a:t>
            </a:r>
            <a:r>
              <a:rPr lang="en-US" altLang="en-US" dirty="0"/>
              <a:t>{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public: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void register</a:t>
            </a:r>
            <a:r>
              <a:rPr lang="cs-CZ" altLang="en-US" dirty="0"/>
              <a:t>_pointer() const 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{ references++; }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private: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/* ... data ... */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</a:t>
            </a:r>
            <a:r>
              <a:rPr lang="cs-CZ" altLang="en-US" dirty="0">
                <a:solidFill>
                  <a:srgbClr val="FF0000"/>
                </a:solidFill>
              </a:rPr>
              <a:t>mutable</a:t>
            </a:r>
            <a:r>
              <a:rPr lang="cs-CZ" altLang="en-US" dirty="0"/>
              <a:t> </a:t>
            </a:r>
            <a:r>
              <a:rPr lang="en-US" altLang="en-US" dirty="0" err="1"/>
              <a:t>int</a:t>
            </a:r>
            <a:r>
              <a:rPr lang="en-US" altLang="en-US" dirty="0"/>
              <a:t> references;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02364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cast</a:t>
            </a:r>
            <a:endParaRPr lang="cs-CZ" altLang="en-US" noProof="1"/>
          </a:p>
        </p:txBody>
      </p:sp>
      <p:sp>
        <p:nvSpPr>
          <p:cNvPr id="265219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r>
              <a:rPr lang="cs-CZ" altLang="en-US" dirty="0"/>
              <a:t>static</a:t>
            </a:r>
            <a:r>
              <a:rPr lang="en-US" altLang="en-US" dirty="0"/>
              <a:t>_cast&lt;T&gt;(e)</a:t>
            </a:r>
            <a:endParaRPr lang="cs-CZ" altLang="en-US" dirty="0"/>
          </a:p>
          <a:p>
            <a:r>
              <a:rPr lang="en-US" altLang="en-US" dirty="0"/>
              <a:t>All implicit conversions</a:t>
            </a:r>
          </a:p>
          <a:p>
            <a:pPr lvl="2"/>
            <a:r>
              <a:rPr lang="en-US" altLang="en-US" dirty="0"/>
              <a:t>Explicit cast used to enforce the conversion in ambiguous situations</a:t>
            </a:r>
            <a:endParaRPr lang="cs-CZ" altLang="en-US" dirty="0"/>
          </a:p>
          <a:p>
            <a:pPr lvl="1"/>
            <a:r>
              <a:rPr lang="en-US" altLang="en-US" dirty="0"/>
              <a:t>Loss-less and </a:t>
            </a:r>
            <a:r>
              <a:rPr lang="en-US" altLang="en-US" dirty="0" err="1"/>
              <a:t>lossy</a:t>
            </a:r>
            <a:r>
              <a:rPr lang="cs-CZ" altLang="en-US" dirty="0"/>
              <a:t> </a:t>
            </a:r>
            <a:r>
              <a:rPr lang="en-US" altLang="en-US" dirty="0"/>
              <a:t>number conversions </a:t>
            </a:r>
            <a:r>
              <a:rPr lang="cs-CZ" altLang="en-US" dirty="0"/>
              <a:t>(</a:t>
            </a:r>
            <a:r>
              <a:rPr lang="en-US" altLang="en-US" dirty="0"/>
              <a:t>e.g. </a:t>
            </a:r>
            <a:r>
              <a:rPr lang="en-US" altLang="en-US" dirty="0" err="1"/>
              <a:t>int</a:t>
            </a:r>
            <a:r>
              <a:rPr lang="en-US" altLang="en-US" dirty="0"/>
              <a:t> &lt;=&gt; double)</a:t>
            </a:r>
            <a:endParaRPr lang="cs-CZ" altLang="en-US" dirty="0"/>
          </a:p>
          <a:p>
            <a:pPr lvl="1"/>
            <a:r>
              <a:rPr lang="en-US" altLang="en-US" dirty="0"/>
              <a:t>Adding</a:t>
            </a:r>
            <a:r>
              <a:rPr lang="cs-CZ" altLang="en-US" dirty="0"/>
              <a:t> const</a:t>
            </a:r>
            <a:r>
              <a:rPr lang="en-US" altLang="en-US" dirty="0"/>
              <a:t>/</a:t>
            </a:r>
            <a:r>
              <a:rPr lang="cs-CZ" altLang="en-US" dirty="0"/>
              <a:t>volatile</a:t>
            </a:r>
            <a:r>
              <a:rPr lang="en-US" altLang="en-US" dirty="0"/>
              <a:t> modifiers to pointers/references</a:t>
            </a:r>
          </a:p>
          <a:p>
            <a:pPr lvl="1"/>
            <a:r>
              <a:rPr lang="en-US" altLang="en-US" dirty="0"/>
              <a:t>Pointer to void*</a:t>
            </a:r>
          </a:p>
          <a:p>
            <a:pPr lvl="1"/>
            <a:r>
              <a:rPr lang="en-US" altLang="en-US" dirty="0"/>
              <a:t>Derived-to-base pointer/reference conversions</a:t>
            </a:r>
            <a:endParaRPr lang="cs-CZ" altLang="en-US" dirty="0"/>
          </a:p>
          <a:p>
            <a:pPr lvl="1"/>
            <a:r>
              <a:rPr lang="en-US" altLang="en-US" dirty="0"/>
              <a:t>Invoke any constructor of T</a:t>
            </a:r>
            <a:r>
              <a:rPr lang="cs-CZ" altLang="en-US" dirty="0"/>
              <a:t> </a:t>
            </a:r>
            <a:r>
              <a:rPr lang="en-US" altLang="en-US" dirty="0"/>
              <a:t>capable to accept e</a:t>
            </a:r>
            <a:endParaRPr lang="cs-CZ" altLang="en-US" dirty="0"/>
          </a:p>
          <a:p>
            <a:pPr lvl="2"/>
            <a:r>
              <a:rPr lang="en-US" altLang="en-US" dirty="0"/>
              <a:t>Including copy/move-constructors and explicit constructors</a:t>
            </a:r>
            <a:endParaRPr lang="cs-CZ" altLang="en-US" dirty="0"/>
          </a:p>
          <a:p>
            <a:pPr lvl="1"/>
            <a:r>
              <a:rPr lang="en-US" altLang="en-US" dirty="0"/>
              <a:t>Invoke a conversion </a:t>
            </a:r>
            <a:r>
              <a:rPr lang="cs-CZ" altLang="en-US" dirty="0"/>
              <a:t>operator T()</a:t>
            </a:r>
          </a:p>
          <a:p>
            <a:r>
              <a:rPr lang="en-US" altLang="en-US" dirty="0"/>
              <a:t>Some explicit conversions</a:t>
            </a:r>
          </a:p>
          <a:p>
            <a:pPr lvl="1"/>
            <a:r>
              <a:rPr lang="en-US" altLang="en-US" dirty="0"/>
              <a:t>Anything to void, i.e. discarding the value (e.g. in a conditional expression)</a:t>
            </a:r>
            <a:endParaRPr lang="cs-CZ" altLang="en-US" dirty="0"/>
          </a:p>
          <a:p>
            <a:pPr lvl="1"/>
            <a:r>
              <a:rPr lang="en-US" altLang="en-US" dirty="0"/>
              <a:t>Base-to-derived pointer/reference conversions</a:t>
            </a:r>
            <a:endParaRPr lang="cs-CZ" altLang="en-US" dirty="0"/>
          </a:p>
          <a:p>
            <a:pPr lvl="2"/>
            <a:r>
              <a:rPr lang="en-US" altLang="en-US" dirty="0">
                <a:solidFill>
                  <a:schemeClr val="accent1"/>
                </a:solidFill>
              </a:rPr>
              <a:t>No runtime checks, it may produce invalid pointers – use </a:t>
            </a:r>
            <a:r>
              <a:rPr lang="en-US" altLang="en-US" b="1" dirty="0" err="1">
                <a:solidFill>
                  <a:schemeClr val="accent1"/>
                </a:solidFill>
              </a:rPr>
              <a:t>dynamic_cast</a:t>
            </a:r>
            <a:r>
              <a:rPr lang="en-US" altLang="en-US" b="1" dirty="0">
                <a:solidFill>
                  <a:schemeClr val="accent1"/>
                </a:solidFill>
              </a:rPr>
              <a:t> </a:t>
            </a:r>
            <a:r>
              <a:rPr lang="en-US" altLang="en-US" dirty="0">
                <a:solidFill>
                  <a:schemeClr val="accent1"/>
                </a:solidFill>
              </a:rPr>
              <a:t>to check</a:t>
            </a:r>
            <a:endParaRPr lang="cs-CZ" altLang="en-US" dirty="0">
              <a:solidFill>
                <a:schemeClr val="accent1"/>
              </a:solidFill>
            </a:endParaRPr>
          </a:p>
          <a:p>
            <a:pPr lvl="1"/>
            <a:r>
              <a:rPr lang="en-US" altLang="en-US" dirty="0"/>
              <a:t>Integer to an enumeration</a:t>
            </a:r>
            <a:endParaRPr lang="cs-CZ" altLang="en-US" dirty="0"/>
          </a:p>
          <a:p>
            <a:pPr lvl="2"/>
            <a:r>
              <a:rPr lang="en-US" altLang="en-US" dirty="0"/>
              <a:t>May produce undefined results if not </a:t>
            </a:r>
            <a:r>
              <a:rPr lang="en-US" altLang="en-US" dirty="0" err="1"/>
              <a:t>mappable</a:t>
            </a:r>
            <a:endParaRPr lang="cs-CZ" altLang="en-US" dirty="0"/>
          </a:p>
          <a:p>
            <a:pPr lvl="1"/>
            <a:r>
              <a:rPr lang="cs-CZ" altLang="en-US" dirty="0"/>
              <a:t>void* </a:t>
            </a:r>
            <a:r>
              <a:rPr lang="en-US" altLang="en-US" dirty="0"/>
              <a:t>to any pointer</a:t>
            </a:r>
          </a:p>
          <a:p>
            <a:pPr lvl="2"/>
            <a:r>
              <a:rPr lang="en-US" altLang="en-US" dirty="0"/>
              <a:t>No runtime checks possible (even if the object contain type information)</a:t>
            </a:r>
          </a:p>
        </p:txBody>
      </p:sp>
    </p:spTree>
    <p:extLst>
      <p:ext uri="{BB962C8B-B14F-4D97-AF65-F5344CB8AC3E}">
        <p14:creationId xmlns:p14="http://schemas.microsoft.com/office/powerpoint/2010/main" val="1099384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Reinterpret cast</a:t>
            </a:r>
            <a:endParaRPr lang="cs-CZ" altLang="en-US" noProof="1"/>
          </a:p>
        </p:txBody>
      </p:sp>
      <p:sp>
        <p:nvSpPr>
          <p:cNvPr id="26931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endParaRPr lang="en-US" altLang="en-US" dirty="0"/>
          </a:p>
          <a:p>
            <a:pPr lvl="4"/>
            <a:r>
              <a:rPr lang="en-US" altLang="en-US" dirty="0" err="1"/>
              <a:t>reinterpret_cast</a:t>
            </a:r>
            <a:r>
              <a:rPr lang="en-US" altLang="en-US" dirty="0"/>
              <a:t>&lt;T&gt;(e)</a:t>
            </a:r>
            <a:endParaRPr lang="cs-CZ" altLang="en-US" dirty="0"/>
          </a:p>
          <a:p>
            <a:r>
              <a:rPr lang="en-US" altLang="en-US" dirty="0"/>
              <a:t>Implementation-dependent conversions</a:t>
            </a:r>
          </a:p>
          <a:p>
            <a:pPr lvl="1"/>
            <a:r>
              <a:rPr lang="en-US" altLang="en-US" dirty="0"/>
              <a:t>Pointer to integer</a:t>
            </a:r>
            <a:endParaRPr lang="cs-CZ" altLang="en-US" dirty="0"/>
          </a:p>
          <a:p>
            <a:pPr lvl="1"/>
            <a:r>
              <a:rPr lang="en-US" altLang="en-US" dirty="0"/>
              <a:t>Integer to pointer</a:t>
            </a:r>
            <a:endParaRPr lang="cs-CZ" altLang="en-US" dirty="0"/>
          </a:p>
          <a:p>
            <a:pPr lvl="1"/>
            <a:r>
              <a:rPr lang="en-US" altLang="en-US" dirty="0"/>
              <a:t>Any function-pointer to any function-pointer</a:t>
            </a:r>
          </a:p>
          <a:p>
            <a:pPr lvl="1"/>
            <a:r>
              <a:rPr lang="en-US" altLang="en-US" dirty="0"/>
              <a:t>Any data-pointer to any other data-pointer</a:t>
            </a:r>
          </a:p>
          <a:p>
            <a:pPr lvl="2"/>
            <a:r>
              <a:rPr lang="en-US" altLang="en-US" dirty="0"/>
              <a:t>No address correction even if pointers are related by inheritance</a:t>
            </a:r>
          </a:p>
          <a:p>
            <a:pPr lvl="1"/>
            <a:r>
              <a:rPr lang="en-US" altLang="en-US" dirty="0"/>
              <a:t>Any reference to any other reference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Mostly used to read/write binary files/packets/...</a:t>
            </a:r>
            <a:endParaRPr lang="cs-CZ" altLang="en-US" dirty="0"/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put_double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ostream</a:t>
            </a:r>
            <a:r>
              <a:rPr lang="en-US" altLang="en-US" dirty="0"/>
              <a:t> &amp; o, </a:t>
            </a:r>
            <a:r>
              <a:rPr lang="en-US" altLang="en-US" dirty="0" err="1"/>
              <a:t>const</a:t>
            </a:r>
            <a:r>
              <a:rPr lang="en-US" altLang="en-US" dirty="0"/>
              <a:t> double &amp; d)</a:t>
            </a:r>
          </a:p>
          <a:p>
            <a:pPr lvl="4"/>
            <a:r>
              <a:rPr lang="en-US" altLang="en-US" dirty="0"/>
              <a:t>{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o.write</a:t>
            </a:r>
            <a:r>
              <a:rPr lang="en-US" altLang="en-US" dirty="0"/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reinterpret_cast</a:t>
            </a:r>
            <a:r>
              <a:rPr lang="en-US" altLang="en-US" dirty="0"/>
              <a:t>&lt; char *&gt;( &amp; d), </a:t>
            </a:r>
            <a:r>
              <a:rPr lang="en-US" altLang="en-US" dirty="0" err="1"/>
              <a:t>sizeof</a:t>
            </a:r>
            <a:r>
              <a:rPr lang="en-US" altLang="en-US" dirty="0"/>
              <a:t>( double)); 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3"/>
            <a:r>
              <a:rPr lang="en-US" altLang="en-US" dirty="0"/>
              <a:t>The file contents is implementation-dependent – not portable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0418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Non-instantiated class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Classes with inheritance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t;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c = 1;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int</a:t>
            </a:r>
            <a:r>
              <a:rPr lang="en-US" dirty="0"/>
              <a:t> f( </a:t>
            </a:r>
            <a:r>
              <a:rPr lang="en-US" dirty="0" err="1"/>
              <a:t>int</a:t>
            </a:r>
            <a:r>
              <a:rPr lang="en-US" dirty="0"/>
              <a:t> p)</a:t>
            </a:r>
          </a:p>
          <a:p>
            <a:pPr lvl="4"/>
            <a:r>
              <a:rPr lang="en-US" dirty="0"/>
              <a:t>  { return p + 1; }</a:t>
            </a:r>
          </a:p>
          <a:p>
            <a:pPr lvl="4"/>
            <a:r>
              <a:rPr lang="en-US" dirty="0"/>
              <a:t>};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4"/>
            <a:r>
              <a:rPr lang="en-US"/>
              <a:t>class U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virtual ~U() {}</a:t>
            </a:r>
          </a:p>
          <a:p>
            <a:pPr lvl="4"/>
            <a:r>
              <a:rPr lang="en-US"/>
              <a:t>  void f()</a:t>
            </a:r>
          </a:p>
          <a:p>
            <a:pPr lvl="4"/>
            <a:r>
              <a:rPr lang="en-US"/>
              <a:t>  { f_();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virtual void f_() = 0;</a:t>
            </a:r>
          </a:p>
          <a:p>
            <a:pPr lvl="4"/>
            <a:r>
              <a:rPr lang="en-US"/>
              <a:t>};</a:t>
            </a:r>
          </a:p>
          <a:p>
            <a:pPr lvl="4"/>
            <a:endParaRPr lang="en-US"/>
          </a:p>
          <a:p>
            <a:pPr lvl="4"/>
            <a:r>
              <a:rPr lang="en-US"/>
              <a:t>class V : public U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V() : m_( 0) {}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int m_;</a:t>
            </a:r>
          </a:p>
          <a:p>
            <a:pPr lvl="4"/>
            <a:r>
              <a:rPr lang="en-US"/>
              <a:t>  virtual void f_()</a:t>
            </a:r>
          </a:p>
          <a:p>
            <a:pPr lvl="4"/>
            <a:r>
              <a:rPr lang="en-US"/>
              <a:t>  { ++ m_; }</a:t>
            </a:r>
          </a:p>
          <a:p>
            <a:pPr lvl="4"/>
            <a:r>
              <a:rPr lang="en-US"/>
              <a:t>};</a:t>
            </a:r>
          </a:p>
          <a:p>
            <a:pPr lvl="4"/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degrees of classes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4"/>
            <a:r>
              <a:rPr lang="en-US"/>
              <a:t>class Y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Y() </a:t>
            </a:r>
          </a:p>
          <a:p>
            <a:pPr lvl="4"/>
            <a:r>
              <a:rPr lang="en-US"/>
              <a:t>    : m_( 0)</a:t>
            </a:r>
          </a:p>
          <a:p>
            <a:pPr lvl="4"/>
            <a:r>
              <a:rPr lang="en-US"/>
              <a:t>  {}</a:t>
            </a:r>
          </a:p>
          <a:p>
            <a:pPr lvl="4"/>
            <a:r>
              <a:rPr lang="en-US"/>
              <a:t>  int get_m() const</a:t>
            </a:r>
          </a:p>
          <a:p>
            <a:pPr lvl="4"/>
            <a:r>
              <a:rPr lang="en-US"/>
              <a:t>  { return m_; }</a:t>
            </a:r>
          </a:p>
          <a:p>
            <a:pPr lvl="4"/>
            <a:r>
              <a:rPr lang="en-US"/>
              <a:t>  void set_m( int m)</a:t>
            </a:r>
          </a:p>
          <a:p>
            <a:pPr lvl="4"/>
            <a:r>
              <a:rPr lang="en-US"/>
              <a:t>  { m_ = m;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int m_;</a:t>
            </a:r>
          </a:p>
          <a:p>
            <a:pPr lvl="4"/>
            <a:r>
              <a:rPr lang="en-US"/>
              <a:t>};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Class with data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7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and static members of classes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using t2 = unsigned long;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static t f( t p)</a:t>
            </a:r>
          </a:p>
          <a:p>
            <a:pPr lvl="4"/>
            <a:r>
              <a:rPr lang="en-US" dirty="0"/>
              <a:t>  { return p + v_; 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static t v_;	// decl. of X::v_</a:t>
            </a:r>
          </a:p>
          <a:p>
            <a:pPr lvl="4"/>
            <a:r>
              <a:rPr lang="en-US" dirty="0"/>
              <a:t>};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X::t X::v_ = X::c;	// def. of X::v_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void f2()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X::t a = 1;</a:t>
            </a:r>
          </a:p>
          <a:p>
            <a:pPr lvl="4"/>
            <a:r>
              <a:rPr lang="en-US" dirty="0"/>
              <a:t>  a = X::f( a);</a:t>
            </a:r>
          </a:p>
          <a:p>
            <a:pPr lvl="4"/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Type and static members...</a:t>
            </a:r>
          </a:p>
          <a:p>
            <a:pPr lvl="1"/>
            <a:r>
              <a:rPr lang="en-US"/>
              <a:t>Nested class definitions</a:t>
            </a:r>
          </a:p>
          <a:p>
            <a:pPr lvl="1"/>
            <a:r>
              <a:rPr lang="en-US"/>
              <a:t>typedef/using definitions</a:t>
            </a:r>
          </a:p>
          <a:p>
            <a:pPr lvl="1"/>
            <a:r>
              <a:rPr lang="en-US"/>
              <a:t>static member constants</a:t>
            </a:r>
          </a:p>
          <a:p>
            <a:pPr lvl="1"/>
            <a:r>
              <a:rPr lang="en-US"/>
              <a:t>static member functions</a:t>
            </a:r>
          </a:p>
          <a:p>
            <a:pPr lvl="1"/>
            <a:r>
              <a:rPr lang="en-US"/>
              <a:t>static member variables</a:t>
            </a:r>
          </a:p>
          <a:p>
            <a:r>
              <a:rPr lang="en-US"/>
              <a:t>... are not bound to any class instance (object)</a:t>
            </a:r>
          </a:p>
          <a:p>
            <a:r>
              <a:rPr lang="en-US"/>
              <a:t>Equivalent to global types/variables/functions</a:t>
            </a:r>
          </a:p>
          <a:p>
            <a:pPr lvl="1"/>
            <a:r>
              <a:rPr lang="en-US"/>
              <a:t>But referenced using qualified names (prefix X::)</a:t>
            </a:r>
          </a:p>
          <a:p>
            <a:pPr lvl="1"/>
            <a:r>
              <a:rPr lang="en-US"/>
              <a:t>Encapsulation in a class avoids name clashes</a:t>
            </a:r>
          </a:p>
          <a:p>
            <a:pPr lvl="2"/>
            <a:r>
              <a:rPr lang="en-US"/>
              <a:t>But namespaces do it better</a:t>
            </a:r>
          </a:p>
          <a:p>
            <a:pPr lvl="1"/>
            <a:r>
              <a:rPr lang="en-US"/>
              <a:t>Some members may be private</a:t>
            </a:r>
          </a:p>
          <a:p>
            <a:pPr lvl="1"/>
            <a:r>
              <a:rPr lang="en-US"/>
              <a:t>Class may be passed to a template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88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Uninstantiated classes vs. namespaces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Uninstantiated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Class definitions are intended for objects</a:t>
            </a:r>
          </a:p>
          <a:p>
            <a:pPr lvl="2"/>
            <a:r>
              <a:rPr lang="en-US" dirty="0"/>
              <a:t>Static members must be explicitly marked</a:t>
            </a:r>
          </a:p>
          <a:p>
            <a:pPr lvl="1"/>
            <a:r>
              <a:rPr lang="en-US" dirty="0"/>
              <a:t>Class members may be public/protected/private</a:t>
            </a:r>
          </a:p>
          <a:p>
            <a:pPr lvl="4"/>
            <a:r>
              <a:rPr lang="en-US" dirty="0"/>
              <a:t>class X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static t f( N p);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static t v;	// decl. of X::v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Class must be defined in one piece</a:t>
            </a:r>
          </a:p>
          <a:p>
            <a:pPr lvl="2"/>
            <a:r>
              <a:rPr lang="en-US" dirty="0"/>
              <a:t>Except of definitions placed outside</a:t>
            </a:r>
          </a:p>
          <a:p>
            <a:pPr lvl="4"/>
            <a:r>
              <a:rPr lang="en-US" dirty="0"/>
              <a:t>X::t X::v = X::c;		// def. of X::v</a:t>
            </a:r>
          </a:p>
          <a:p>
            <a:pPr lvl="4"/>
            <a:r>
              <a:rPr lang="en-US" dirty="0"/>
              <a:t>X::t X::f( N p) { return </a:t>
            </a:r>
            <a:r>
              <a:rPr lang="en-US" dirty="0" err="1"/>
              <a:t>p.m</a:t>
            </a:r>
            <a:r>
              <a:rPr lang="en-US" dirty="0"/>
              <a:t> + v; }	</a:t>
            </a:r>
          </a:p>
          <a:p>
            <a:pPr lvl="1"/>
            <a:r>
              <a:rPr lang="en-US" dirty="0"/>
              <a:t>Access to members requires qualified names</a:t>
            </a:r>
          </a:p>
          <a:p>
            <a:pPr lvl="4"/>
            <a:r>
              <a:rPr lang="en-US" dirty="0"/>
              <a:t>void f2()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X::N a;</a:t>
            </a:r>
          </a:p>
          <a:p>
            <a:pPr lvl="4"/>
            <a:r>
              <a:rPr lang="en-US" dirty="0"/>
              <a:t>  auto b = X::f( a);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A class may become a template argument</a:t>
            </a:r>
          </a:p>
          <a:p>
            <a:pPr lvl="2"/>
            <a:r>
              <a:rPr lang="en-US" dirty="0"/>
              <a:t>This is the (only) reason for </a:t>
            </a:r>
            <a:r>
              <a:rPr lang="en-US" dirty="0" err="1"/>
              <a:t>uninstantiated</a:t>
            </a:r>
            <a:r>
              <a:rPr lang="en-US" dirty="0"/>
              <a:t> classes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my_class</a:t>
            </a:r>
            <a:r>
              <a:rPr lang="en-US" dirty="0"/>
              <a:t> = </a:t>
            </a:r>
            <a:r>
              <a:rPr lang="en-US" dirty="0" err="1"/>
              <a:t>some_generic_class</a:t>
            </a:r>
            <a:r>
              <a:rPr lang="en-US" dirty="0"/>
              <a:t>&lt; X&gt;;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Namespace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Namespace members are always static</a:t>
            </a:r>
          </a:p>
          <a:p>
            <a:pPr lvl="2"/>
            <a:r>
              <a:rPr lang="en-US" dirty="0"/>
              <a:t>No objects can be made from namespaces</a:t>
            </a:r>
          </a:p>
          <a:p>
            <a:pPr lvl="2"/>
            <a:r>
              <a:rPr lang="en-US" dirty="0"/>
              <a:t>Functions/variables are not automatically inline/extern</a:t>
            </a:r>
          </a:p>
          <a:p>
            <a:pPr lvl="4"/>
            <a:r>
              <a:rPr lang="en-US" dirty="0"/>
              <a:t>namespace X {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constexpr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extern t v;	// decl. of X::v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Namespace may be reopened and member declarations added</a:t>
            </a:r>
          </a:p>
          <a:p>
            <a:pPr lvl="2"/>
            <a:r>
              <a:rPr lang="en-US" dirty="0"/>
              <a:t>Namespace may be split into several header files</a:t>
            </a:r>
          </a:p>
          <a:p>
            <a:pPr lvl="4"/>
            <a:r>
              <a:rPr lang="en-US" dirty="0"/>
              <a:t>namespace X {</a:t>
            </a:r>
          </a:p>
          <a:p>
            <a:pPr lvl="4"/>
            <a:r>
              <a:rPr lang="en-US" dirty="0"/>
              <a:t>  inline t f( N p) { return </a:t>
            </a:r>
            <a:r>
              <a:rPr lang="en-US" dirty="0" err="1"/>
              <a:t>p.m</a:t>
            </a:r>
            <a:r>
              <a:rPr lang="en-US" dirty="0"/>
              <a:t> + v;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Definitions of previously declared namespace members may be outside</a:t>
            </a:r>
          </a:p>
          <a:p>
            <a:pPr lvl="4"/>
            <a:r>
              <a:rPr lang="en-US" dirty="0"/>
              <a:t>X::t X::v = X::c;	// def. of X::v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3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Namespace members are always static</a:t>
            </a:r>
          </a:p>
          <a:p>
            <a:pPr lvl="2"/>
            <a:r>
              <a:rPr lang="en-US" dirty="0"/>
              <a:t>No objects can be made from namespaces</a:t>
            </a:r>
          </a:p>
          <a:p>
            <a:pPr lvl="2"/>
            <a:r>
              <a:rPr lang="en-US" dirty="0"/>
              <a:t>Functions/variables are not automatically inline/extern</a:t>
            </a:r>
          </a:p>
          <a:p>
            <a:pPr lvl="4"/>
            <a:r>
              <a:rPr lang="en-US" dirty="0"/>
              <a:t>namespace X {</a:t>
            </a:r>
          </a:p>
          <a:p>
            <a:pPr lvl="4"/>
            <a:r>
              <a:rPr lang="en-US" dirty="0"/>
              <a:t>  class N { /*...*/ };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typedef</a:t>
            </a:r>
            <a:r>
              <a:rPr lang="en-US" dirty="0"/>
              <a:t> unsigned long 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constexpr</a:t>
            </a:r>
            <a:r>
              <a:rPr lang="en-US" dirty="0"/>
              <a:t> t c = 1;</a:t>
            </a:r>
          </a:p>
          <a:p>
            <a:pPr lvl="4"/>
            <a:r>
              <a:rPr lang="en-US" dirty="0"/>
              <a:t>  extern t v;	// decl. of X::v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Namespace may be reopened and member declarations added</a:t>
            </a:r>
          </a:p>
          <a:p>
            <a:pPr lvl="2"/>
            <a:r>
              <a:rPr lang="en-US" dirty="0"/>
              <a:t>Namespace may be split into several header files</a:t>
            </a:r>
          </a:p>
          <a:p>
            <a:pPr lvl="4"/>
            <a:r>
              <a:rPr lang="en-US" dirty="0"/>
              <a:t>namespace X {</a:t>
            </a:r>
          </a:p>
          <a:p>
            <a:pPr lvl="4"/>
            <a:r>
              <a:rPr lang="en-US" dirty="0"/>
              <a:t>  inline t f( N p) { return </a:t>
            </a:r>
            <a:r>
              <a:rPr lang="en-US" dirty="0" err="1"/>
              <a:t>p.m</a:t>
            </a:r>
            <a:r>
              <a:rPr lang="en-US" dirty="0"/>
              <a:t> + v;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Definitions of previously declared namespace members may be outside</a:t>
            </a:r>
          </a:p>
          <a:p>
            <a:pPr lvl="4"/>
            <a:r>
              <a:rPr lang="en-US" dirty="0"/>
              <a:t>X::t X::v = X::c;	// def. of X::v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4"/>
            <a:r>
              <a:rPr lang="en-US" dirty="0"/>
              <a:t>void f2()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X::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a;</a:t>
            </a:r>
          </a:p>
          <a:p>
            <a:pPr lvl="2"/>
            <a:r>
              <a:rPr lang="en-US" dirty="0"/>
              <a:t>Functions in namespaces are visible by </a:t>
            </a:r>
            <a:r>
              <a:rPr lang="en-US" i="1" dirty="0"/>
              <a:t>argument-dependent lookup</a:t>
            </a:r>
          </a:p>
          <a:p>
            <a:pPr lvl="4"/>
            <a:r>
              <a:rPr lang="en-US" dirty="0"/>
              <a:t>  auto b =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( a);	</a:t>
            </a:r>
          </a:p>
          <a:p>
            <a:pPr lvl="3"/>
            <a:r>
              <a:rPr lang="en-US" dirty="0"/>
              <a:t>calls X::f because the class type of a is a member of X</a:t>
            </a:r>
          </a:p>
          <a:p>
            <a:pPr lvl="2"/>
            <a:r>
              <a:rPr lang="en-US" dirty="0"/>
              <a:t>Namespace members can be made directly visible</a:t>
            </a:r>
          </a:p>
          <a:p>
            <a:pPr lvl="4"/>
            <a:r>
              <a:rPr lang="en-US" dirty="0"/>
              <a:t>  using X::t;</a:t>
            </a:r>
          </a:p>
          <a:p>
            <a:pPr lvl="4"/>
            <a:r>
              <a:rPr lang="en-US" dirty="0">
                <a:solidFill>
                  <a:srgbClr val="FF0000"/>
                </a:solidFill>
              </a:rPr>
              <a:t>  t</a:t>
            </a:r>
            <a:r>
              <a:rPr lang="en-US" dirty="0"/>
              <a:t> b = 2;</a:t>
            </a:r>
          </a:p>
          <a:p>
            <a:pPr lvl="4"/>
            <a:r>
              <a:rPr lang="en-US" dirty="0"/>
              <a:t>  using namespace X;</a:t>
            </a:r>
          </a:p>
          <a:p>
            <a:pPr lvl="4"/>
            <a:r>
              <a:rPr lang="en-US" dirty="0"/>
              <a:t>  b =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}</a:t>
            </a:r>
          </a:p>
          <a:p>
            <a:pPr lvl="1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90285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with data members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/>
              <a:t>class Y {</a:t>
            </a:r>
          </a:p>
          <a:p>
            <a:pPr lvl="4"/>
            <a:r>
              <a:rPr lang="en-US"/>
              <a:t>public:</a:t>
            </a:r>
          </a:p>
          <a:p>
            <a:pPr lvl="4"/>
            <a:r>
              <a:rPr lang="en-US"/>
              <a:t>  Y() </a:t>
            </a:r>
          </a:p>
          <a:p>
            <a:pPr lvl="4"/>
            <a:r>
              <a:rPr lang="en-US"/>
              <a:t>    : m_( 0)</a:t>
            </a:r>
          </a:p>
          <a:p>
            <a:pPr lvl="4"/>
            <a:r>
              <a:rPr lang="en-US"/>
              <a:t>  {}</a:t>
            </a:r>
          </a:p>
          <a:p>
            <a:pPr lvl="4"/>
            <a:r>
              <a:rPr lang="en-US"/>
              <a:t>  int get_m() const</a:t>
            </a:r>
          </a:p>
          <a:p>
            <a:pPr lvl="4"/>
            <a:r>
              <a:rPr lang="en-US"/>
              <a:t>  { return m_; }</a:t>
            </a:r>
          </a:p>
          <a:p>
            <a:pPr lvl="4"/>
            <a:r>
              <a:rPr lang="en-US"/>
              <a:t>  void set_m( int m)</a:t>
            </a:r>
          </a:p>
          <a:p>
            <a:pPr lvl="4"/>
            <a:r>
              <a:rPr lang="en-US"/>
              <a:t>  { m_ = m; }</a:t>
            </a:r>
          </a:p>
          <a:p>
            <a:pPr lvl="4"/>
            <a:r>
              <a:rPr lang="en-US"/>
              <a:t>private:</a:t>
            </a:r>
          </a:p>
          <a:p>
            <a:pPr lvl="4"/>
            <a:r>
              <a:rPr lang="en-US"/>
              <a:t>  int m_;</a:t>
            </a:r>
          </a:p>
          <a:p>
            <a:pPr lvl="4"/>
            <a:r>
              <a:rPr lang="en-US"/>
              <a:t>};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 (i.e. type) may be instantiated (into objects)</a:t>
            </a:r>
          </a:p>
          <a:p>
            <a:pPr lvl="1"/>
            <a:r>
              <a:rPr lang="en-US" dirty="0"/>
              <a:t>Using a variable of class type</a:t>
            </a:r>
          </a:p>
          <a:p>
            <a:pPr lvl="4"/>
            <a:r>
              <a:rPr lang="en-US" dirty="0"/>
              <a:t>Y v1;</a:t>
            </a:r>
          </a:p>
          <a:p>
            <a:pPr lvl="2"/>
            <a:r>
              <a:rPr lang="en-US" dirty="0"/>
              <a:t>This is NOT a reference!</a:t>
            </a:r>
          </a:p>
          <a:p>
            <a:pPr lvl="1"/>
            <a:r>
              <a:rPr lang="en-US" dirty="0"/>
              <a:t>Dynamically allocated</a:t>
            </a:r>
          </a:p>
          <a:p>
            <a:pPr lvl="2"/>
            <a:r>
              <a:rPr lang="en-US" dirty="0"/>
              <a:t>Held by a (smart) pointer</a:t>
            </a:r>
          </a:p>
          <a:p>
            <a:pPr lvl="4"/>
            <a:r>
              <a:rPr lang="en-US" dirty="0"/>
              <a:t>auto p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make_unique</a:t>
            </a:r>
            <a:r>
              <a:rPr lang="en-US" dirty="0"/>
              <a:t>&lt; Y&gt;();</a:t>
            </a:r>
          </a:p>
          <a:p>
            <a:pPr lvl="4"/>
            <a:r>
              <a:rPr lang="en-US" dirty="0"/>
              <a:t>auto q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make_shared</a:t>
            </a:r>
            <a:r>
              <a:rPr lang="en-US" dirty="0"/>
              <a:t>&lt; Y&gt;();</a:t>
            </a:r>
          </a:p>
          <a:p>
            <a:pPr lvl="1"/>
            <a:r>
              <a:rPr lang="en-US" dirty="0"/>
              <a:t>Element of a larger type</a:t>
            </a:r>
          </a:p>
          <a:p>
            <a:pPr lvl="4"/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::array&lt; Y, 5&gt; A;</a:t>
            </a:r>
          </a:p>
          <a:p>
            <a:pPr lvl="4"/>
            <a:r>
              <a:rPr lang="en-US" dirty="0"/>
              <a:t>class C1 { public: Y v; };</a:t>
            </a:r>
          </a:p>
          <a:p>
            <a:pPr lvl="4"/>
            <a:r>
              <a:rPr lang="en-US" dirty="0"/>
              <a:t>class C2 : public Y {};</a:t>
            </a:r>
          </a:p>
          <a:p>
            <a:pPr lvl="2"/>
            <a:r>
              <a:rPr lang="en-US" dirty="0"/>
              <a:t>Embedded into the larger type</a:t>
            </a:r>
          </a:p>
          <a:p>
            <a:pPr lvl="2"/>
            <a:r>
              <a:rPr lang="en-US" dirty="0"/>
              <a:t>NO explicit instantiation by new!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Membership (C1::v) and inheritance (C2) are fairly similar</a:t>
            </a:r>
          </a:p>
          <a:p>
            <a:pPr lvl="2"/>
            <a:r>
              <a:rPr lang="en-US" dirty="0"/>
              <a:t>The same physical layout</a:t>
            </a:r>
          </a:p>
          <a:p>
            <a:pPr lvl="2"/>
            <a:r>
              <a:rPr lang="en-US" dirty="0"/>
              <a:t>Inheritance may have unintended consequences</a:t>
            </a:r>
          </a:p>
          <a:p>
            <a:pPr lvl="2"/>
            <a:r>
              <a:rPr lang="en-US" dirty="0"/>
              <a:t>Use inheritance only when you need to override virtual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55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dirty="0"/>
              <a:t>class Y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Y() </a:t>
            </a:r>
          </a:p>
          <a:p>
            <a:pPr lvl="4"/>
            <a:r>
              <a:rPr lang="en-US" dirty="0"/>
              <a:t>    : m_( 0)</a:t>
            </a:r>
          </a:p>
          <a:p>
            <a:pPr lvl="4"/>
            <a:r>
              <a:rPr lang="en-US" dirty="0"/>
              <a:t>  {}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get_m</a:t>
            </a:r>
            <a:r>
              <a:rPr lang="en-US" dirty="0"/>
              <a:t>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return m_; }</a:t>
            </a:r>
          </a:p>
          <a:p>
            <a:pPr lvl="4"/>
            <a:r>
              <a:rPr lang="en-US" dirty="0"/>
              <a:t>  void </a:t>
            </a:r>
            <a:r>
              <a:rPr lang="en-US" dirty="0" err="1"/>
              <a:t>set_m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m)</a:t>
            </a:r>
          </a:p>
          <a:p>
            <a:pPr lvl="4"/>
            <a:r>
              <a:rPr lang="en-US" dirty="0"/>
              <a:t>  { m_ = m; 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m_;</a:t>
            </a:r>
          </a:p>
          <a:p>
            <a:pPr lvl="4"/>
            <a:r>
              <a:rPr lang="en-US" dirty="0"/>
              <a:t>};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 (i.e. type) may be instantiated (into objects)</a:t>
            </a:r>
          </a:p>
          <a:p>
            <a:pPr lvl="4"/>
            <a:r>
              <a:rPr lang="en-US" dirty="0"/>
              <a:t>Y v1;</a:t>
            </a:r>
          </a:p>
          <a:p>
            <a:pPr lvl="4"/>
            <a:r>
              <a:rPr lang="en-US" dirty="0"/>
              <a:t>auto p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make_unique</a:t>
            </a:r>
            <a:r>
              <a:rPr lang="en-US" dirty="0"/>
              <a:t>&lt; Y&gt;();</a:t>
            </a:r>
          </a:p>
          <a:p>
            <a:pPr lvl="1"/>
            <a:r>
              <a:rPr lang="en-US" dirty="0"/>
              <a:t>Non-static data members constitute the object</a:t>
            </a:r>
          </a:p>
          <a:p>
            <a:pPr lvl="1"/>
            <a:r>
              <a:rPr lang="en-US" dirty="0"/>
              <a:t>Non-static member functions are invoked on the object</a:t>
            </a:r>
          </a:p>
          <a:p>
            <a:pPr lvl="1"/>
            <a:r>
              <a:rPr lang="en-US" dirty="0"/>
              <a:t>Object must be specified when referring to non-static members</a:t>
            </a:r>
          </a:p>
          <a:p>
            <a:pPr lvl="4"/>
            <a:r>
              <a:rPr lang="en-US" dirty="0"/>
              <a:t>v1.get_m()</a:t>
            </a:r>
          </a:p>
          <a:p>
            <a:pPr lvl="4"/>
            <a:r>
              <a:rPr lang="en-US" dirty="0"/>
              <a:t>p-&gt;</a:t>
            </a:r>
            <a:r>
              <a:rPr lang="en-US" dirty="0" err="1"/>
              <a:t>set_m</a:t>
            </a:r>
            <a:r>
              <a:rPr lang="en-US" dirty="0"/>
              <a:t>(0)</a:t>
            </a:r>
          </a:p>
          <a:p>
            <a:pPr lvl="2"/>
            <a:r>
              <a:rPr lang="en-US" dirty="0"/>
              <a:t>References from outside may be prohibited by "private"/"protected"</a:t>
            </a:r>
          </a:p>
          <a:p>
            <a:pPr lvl="4"/>
            <a:r>
              <a:rPr lang="en-US" dirty="0"/>
              <a:t>v1.m_	// error</a:t>
            </a:r>
          </a:p>
          <a:p>
            <a:pPr lvl="2"/>
            <a:r>
              <a:rPr lang="en-US" dirty="0"/>
              <a:t>Only "</a:t>
            </a:r>
            <a:r>
              <a:rPr lang="en-US" dirty="0" err="1"/>
              <a:t>const</a:t>
            </a:r>
            <a:r>
              <a:rPr lang="en-US" dirty="0"/>
              <a:t>" methods may be called on </a:t>
            </a:r>
            <a:r>
              <a:rPr lang="en-US" dirty="0" err="1"/>
              <a:t>const</a:t>
            </a:r>
            <a:r>
              <a:rPr lang="en-US" dirty="0"/>
              <a:t> objects</a:t>
            </a:r>
          </a:p>
          <a:p>
            <a:pPr lvl="4"/>
            <a:r>
              <a:rPr lang="en-US" dirty="0" err="1"/>
              <a:t>const</a:t>
            </a:r>
            <a:r>
              <a:rPr lang="en-US" dirty="0"/>
              <a:t> Y * pp = </a:t>
            </a:r>
            <a:r>
              <a:rPr lang="en-US" dirty="0" err="1"/>
              <a:t>p.get</a:t>
            </a:r>
            <a:r>
              <a:rPr lang="en-US" dirty="0"/>
              <a:t>(); </a:t>
            </a:r>
          </a:p>
          <a:p>
            <a:pPr lvl="4"/>
            <a:r>
              <a:rPr lang="en-US" dirty="0"/>
              <a:t>pp-&gt;</a:t>
            </a:r>
            <a:r>
              <a:rPr lang="en-US" dirty="0" err="1"/>
              <a:t>set_m</a:t>
            </a:r>
            <a:r>
              <a:rPr lang="en-US" dirty="0"/>
              <a:t>(0)	// error</a:t>
            </a:r>
          </a:p>
          <a:p>
            <a:pPr lvl="4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with data members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14783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and virtual functions</a:t>
            </a:r>
          </a:p>
        </p:txBody>
      </p:sp>
    </p:spTree>
    <p:extLst>
      <p:ext uri="{BB962C8B-B14F-4D97-AF65-F5344CB8AC3E}">
        <p14:creationId xmlns:p14="http://schemas.microsoft.com/office/powerpoint/2010/main" val="58665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3615</Words>
  <Application>Microsoft Office PowerPoint</Application>
  <PresentationFormat>On-screen Show (4:3)</PresentationFormat>
  <Paragraphs>699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Consolas</vt:lpstr>
      <vt:lpstr>Tahoma</vt:lpstr>
      <vt:lpstr>Wingdings</vt:lpstr>
      <vt:lpstr>Office Theme</vt:lpstr>
      <vt:lpstr>Class</vt:lpstr>
      <vt:lpstr>Class</vt:lpstr>
      <vt:lpstr>Three degrees of classes</vt:lpstr>
      <vt:lpstr>Type and static members of classes</vt:lpstr>
      <vt:lpstr>Uninstantiated classes vs. namespaces</vt:lpstr>
      <vt:lpstr>Namespaces</vt:lpstr>
      <vt:lpstr>Class with data members</vt:lpstr>
      <vt:lpstr>Class with data members</vt:lpstr>
      <vt:lpstr>Inheritance and virtual functions</vt:lpstr>
      <vt:lpstr>Inheritance</vt:lpstr>
      <vt:lpstr>Classes in inheritance</vt:lpstr>
      <vt:lpstr>Virtual functions</vt:lpstr>
      <vt:lpstr>Dynamic cast</vt:lpstr>
      <vt:lpstr>Inheritance and the destructor </vt:lpstr>
      <vt:lpstr>Single non-virtual inheritance - example</vt:lpstr>
      <vt:lpstr>Multiple non-virtual inheritance - example</vt:lpstr>
      <vt:lpstr>Virtual inheritance - example</vt:lpstr>
      <vt:lpstr>Inheritance</vt:lpstr>
      <vt:lpstr>Inheritance</vt:lpstr>
      <vt:lpstr>Misuse of inheritance</vt:lpstr>
      <vt:lpstr>Misuse of inheritance</vt:lpstr>
      <vt:lpstr>Two worlds of classes in C++</vt:lpstr>
      <vt:lpstr>Conversions</vt:lpstr>
      <vt:lpstr>Special member functions</vt:lpstr>
      <vt:lpstr>Type cast</vt:lpstr>
      <vt:lpstr>Const cast</vt:lpstr>
      <vt:lpstr>Static cast</vt:lpstr>
      <vt:lpstr>Reinterpret cast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109</cp:revision>
  <dcterms:created xsi:type="dcterms:W3CDTF">2020-09-28T08:40:12Z</dcterms:created>
  <dcterms:modified xsi:type="dcterms:W3CDTF">2022-01-06T10:20:22Z</dcterms:modified>
</cp:coreProperties>
</file>