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319" r:id="rId2"/>
    <p:sldId id="308" r:id="rId3"/>
    <p:sldId id="309" r:id="rId4"/>
    <p:sldId id="310" r:id="rId5"/>
    <p:sldId id="311" r:id="rId6"/>
    <p:sldId id="312" r:id="rId7"/>
    <p:sldId id="305" r:id="rId8"/>
    <p:sldId id="318" r:id="rId9"/>
    <p:sldId id="296" r:id="rId10"/>
    <p:sldId id="297" r:id="rId11"/>
    <p:sldId id="298" r:id="rId12"/>
    <p:sldId id="299" r:id="rId13"/>
    <p:sldId id="300" r:id="rId14"/>
    <p:sldId id="301" r:id="rId15"/>
    <p:sldId id="313" r:id="rId16"/>
    <p:sldId id="302" r:id="rId17"/>
    <p:sldId id="303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314" r:id="rId26"/>
    <p:sldId id="304" r:id="rId27"/>
    <p:sldId id="306" r:id="rId28"/>
    <p:sldId id="307" r:id="rId29"/>
    <p:sldId id="315" r:id="rId30"/>
    <p:sldId id="316" r:id="rId31"/>
    <p:sldId id="31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660"/>
  </p:normalViewPr>
  <p:slideViewPr>
    <p:cSldViewPr>
      <p:cViewPr varScale="1">
        <p:scale>
          <a:sx n="168" d="100"/>
          <a:sy n="168" d="100"/>
        </p:scale>
        <p:origin x="120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036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C1208A5-705E-4A42-9A43-744538A308E7}" type="slidenum">
              <a:rPr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62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62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6784260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C1208A5-705E-4A42-9A43-744538A308E7}" type="slidenum">
              <a:rPr altLang="en-US" smtClean="0"/>
              <a:pPr eaLnBrk="1" hangingPunct="1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462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62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133719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DD85E-490B-4ECE-A416-B9AD062DD090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800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5D6513-EDA2-40AA-91B5-6A3F15FE8419}" type="slidenum">
              <a:rPr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431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31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895313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2268E32-A3F0-4807-B0B0-787C18583B37}" type="slidenum">
              <a:rPr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432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32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398076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A1E1A8-E113-4E15-99EA-9DE2D3C0E33F}" type="slidenum">
              <a:rPr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466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66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11354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11F752-FF11-41C7-944A-212EA8C46DB3}" type="slidenum">
              <a:rPr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468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68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476367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7457365-7C3B-4C34-AF5E-CFA79FD97D6B}" type="slidenum">
              <a:rPr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470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70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640413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605F36E-F201-47BF-B1A3-0DD1FBD810ED}" type="slidenum">
              <a:rPr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476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76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0845186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0862398-78E0-4A2C-9788-8B4975A6F9CD}" type="slidenum">
              <a:rPr altLang="en-US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474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74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643677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21.12.2022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Programování v C++ - 2019/2020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16631"/>
            <a:ext cx="304774" cy="2194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3820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12/21/2022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cs-CZ" dirty="0"/>
              <a:t>ědičnost</a:t>
            </a:r>
            <a:br>
              <a:rPr lang="cs-CZ" dirty="0"/>
            </a:br>
            <a:r>
              <a:rPr lang="cs-CZ" dirty="0"/>
              <a:t>Filosofický pohled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39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4"/>
            <a:r>
              <a:rPr lang="en-US"/>
              <a:t>class X {</a:t>
            </a:r>
          </a:p>
          <a:p>
            <a:pPr lvl="4"/>
            <a:r>
              <a:rPr lang="en-US"/>
              <a:t>  /*...*/</a:t>
            </a:r>
          </a:p>
          <a:p>
            <a:pPr lvl="4"/>
            <a:r>
              <a:rPr lang="en-US"/>
              <a:t>};</a:t>
            </a:r>
          </a:p>
          <a:p>
            <a:r>
              <a:rPr lang="cs-CZ"/>
              <a:t>Třída v </a:t>
            </a:r>
            <a:r>
              <a:rPr lang="en-US"/>
              <a:t>C++ </a:t>
            </a:r>
            <a:r>
              <a:rPr lang="cs-CZ"/>
              <a:t>je velmi silná univerzální konstrukce</a:t>
            </a:r>
            <a:endParaRPr lang="en-US"/>
          </a:p>
          <a:p>
            <a:pPr lvl="2"/>
            <a:r>
              <a:rPr lang="cs-CZ"/>
              <a:t>Jiné jazyky většinou mívají několik slabších </a:t>
            </a:r>
            <a:r>
              <a:rPr lang="en-US"/>
              <a:t>(class+interface)</a:t>
            </a:r>
          </a:p>
          <a:p>
            <a:pPr lvl="1"/>
            <a:r>
              <a:rPr lang="cs-CZ"/>
              <a:t>Vyžaduje opatrnost a dodržování konvencí</a:t>
            </a:r>
            <a:endParaRPr lang="en-US"/>
          </a:p>
          <a:p>
            <a:r>
              <a:rPr lang="cs-CZ"/>
              <a:t>Tři stupně použití konstrukce class</a:t>
            </a:r>
            <a:endParaRPr lang="en-US"/>
          </a:p>
          <a:p>
            <a:pPr lvl="1"/>
            <a:r>
              <a:rPr lang="cs-CZ"/>
              <a:t>Ne-instanciovaná třída </a:t>
            </a:r>
            <a:r>
              <a:rPr lang="en-US"/>
              <a:t>= bal</a:t>
            </a:r>
            <a:r>
              <a:rPr lang="cs-CZ"/>
              <a:t>ík deklarací</a:t>
            </a:r>
            <a:r>
              <a:rPr lang="en-US"/>
              <a:t> (</a:t>
            </a:r>
            <a:r>
              <a:rPr lang="cs-CZ"/>
              <a:t>pro </a:t>
            </a:r>
            <a:r>
              <a:rPr lang="en-US"/>
              <a:t>generick</a:t>
            </a:r>
            <a:r>
              <a:rPr lang="cs-CZ"/>
              <a:t>é</a:t>
            </a:r>
            <a:r>
              <a:rPr lang="en-US"/>
              <a:t> program</a:t>
            </a:r>
            <a:r>
              <a:rPr lang="cs-CZ"/>
              <a:t>ování</a:t>
            </a:r>
            <a:r>
              <a:rPr lang="en-US"/>
              <a:t>)</a:t>
            </a:r>
          </a:p>
          <a:p>
            <a:pPr lvl="1"/>
            <a:r>
              <a:rPr lang="cs-CZ"/>
              <a:t>Třída s datovými položkami a metodami</a:t>
            </a:r>
            <a:r>
              <a:rPr lang="en-US"/>
              <a:t> (</a:t>
            </a:r>
            <a:r>
              <a:rPr lang="cs-CZ"/>
              <a:t>nejčastější použití v C++</a:t>
            </a:r>
            <a:r>
              <a:rPr lang="en-US"/>
              <a:t>)</a:t>
            </a:r>
          </a:p>
          <a:p>
            <a:pPr lvl="1"/>
            <a:r>
              <a:rPr lang="cs-CZ"/>
              <a:t>Třída</a:t>
            </a:r>
            <a:r>
              <a:rPr lang="en-US"/>
              <a:t> </a:t>
            </a:r>
            <a:r>
              <a:rPr lang="cs-CZ"/>
              <a:t>s dědičností a virtuálními funkcemi </a:t>
            </a:r>
            <a:r>
              <a:rPr lang="en-US"/>
              <a:t>(</a:t>
            </a:r>
            <a:r>
              <a:rPr lang="cs-CZ"/>
              <a:t>objektové programování</a:t>
            </a:r>
            <a:r>
              <a:rPr lang="en-US"/>
              <a:t>)</a:t>
            </a:r>
          </a:p>
          <a:p>
            <a:r>
              <a:rPr lang="en-US"/>
              <a:t>class = struct</a:t>
            </a:r>
          </a:p>
          <a:p>
            <a:pPr lvl="1"/>
            <a:r>
              <a:rPr lang="en-US"/>
              <a:t>struct</a:t>
            </a:r>
            <a:r>
              <a:rPr lang="cs-CZ"/>
              <a:t>:</a:t>
            </a:r>
            <a:r>
              <a:rPr lang="en-US"/>
              <a:t> </a:t>
            </a:r>
            <a:r>
              <a:rPr lang="cs-CZ"/>
              <a:t>prvky implicitně veřejné</a:t>
            </a:r>
            <a:endParaRPr lang="en-US"/>
          </a:p>
          <a:p>
            <a:pPr lvl="2"/>
            <a:r>
              <a:rPr lang="cs-CZ"/>
              <a:t>konvence: neinstanciované třídy a jednoduché třídy s daty</a:t>
            </a:r>
            <a:endParaRPr lang="en-US"/>
          </a:p>
          <a:p>
            <a:pPr lvl="1"/>
            <a:r>
              <a:rPr lang="en-US"/>
              <a:t>class</a:t>
            </a:r>
            <a:r>
              <a:rPr lang="cs-CZ"/>
              <a:t>: prvky implicitně privátní</a:t>
            </a:r>
            <a:endParaRPr lang="en-US"/>
          </a:p>
          <a:p>
            <a:pPr lvl="2"/>
            <a:r>
              <a:rPr lang="cs-CZ"/>
              <a:t>konvence: složité třídy s daty a třídy s dědičností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173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600" dirty="0"/>
              <a:t>Neinstanciovaná třída</a:t>
            </a:r>
            <a:endParaRPr lang="en-US" sz="16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Třídy s dědičností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4"/>
            <a:r>
              <a:rPr lang="en-US" dirty="0"/>
              <a:t>class X {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using t = </a:t>
            </a:r>
            <a:r>
              <a:rPr lang="en-US" dirty="0" err="1"/>
              <a:t>int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c = 1;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int</a:t>
            </a:r>
            <a:r>
              <a:rPr lang="en-US" dirty="0"/>
              <a:t> f( </a:t>
            </a:r>
            <a:r>
              <a:rPr lang="en-US" dirty="0" err="1"/>
              <a:t>int</a:t>
            </a:r>
            <a:r>
              <a:rPr lang="en-US" dirty="0"/>
              <a:t> p)</a:t>
            </a:r>
          </a:p>
          <a:p>
            <a:pPr lvl="4"/>
            <a:r>
              <a:rPr lang="en-US" dirty="0"/>
              <a:t>  { return p + 1; }</a:t>
            </a:r>
          </a:p>
          <a:p>
            <a:pPr lvl="4"/>
            <a:r>
              <a:rPr lang="en-US" dirty="0"/>
              <a:t>};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4"/>
            <a:r>
              <a:rPr lang="en-US"/>
              <a:t>class U {</a:t>
            </a:r>
          </a:p>
          <a:p>
            <a:pPr lvl="4"/>
            <a:r>
              <a:rPr lang="en-US"/>
              <a:t>public:</a:t>
            </a:r>
          </a:p>
          <a:p>
            <a:pPr lvl="4"/>
            <a:r>
              <a:rPr lang="en-US"/>
              <a:t>  virtual ~U() noexcept {}</a:t>
            </a:r>
          </a:p>
          <a:p>
            <a:pPr lvl="4"/>
            <a:r>
              <a:rPr lang="en-US"/>
              <a:t>  void g() { f_(); }</a:t>
            </a:r>
          </a:p>
          <a:p>
            <a:pPr lvl="4"/>
            <a:r>
              <a:rPr lang="en-US"/>
              <a:t>private:</a:t>
            </a:r>
          </a:p>
          <a:p>
            <a:pPr lvl="4"/>
            <a:r>
              <a:rPr lang="en-US"/>
              <a:t>  virtual void f_() = 0;</a:t>
            </a:r>
          </a:p>
          <a:p>
            <a:pPr lvl="4"/>
            <a:r>
              <a:rPr lang="en-US"/>
              <a:t>};</a:t>
            </a:r>
          </a:p>
          <a:p>
            <a:pPr lvl="4"/>
            <a:endParaRPr lang="en-US"/>
          </a:p>
          <a:p>
            <a:pPr lvl="4"/>
            <a:r>
              <a:rPr lang="en-US"/>
              <a:t>class V : public U {</a:t>
            </a:r>
          </a:p>
          <a:p>
            <a:pPr lvl="4"/>
            <a:r>
              <a:rPr lang="en-US"/>
              <a:t>public:</a:t>
            </a:r>
          </a:p>
          <a:p>
            <a:pPr lvl="4"/>
            <a:r>
              <a:rPr lang="en-US"/>
              <a:t>  V() : m_( 0) {}</a:t>
            </a:r>
          </a:p>
          <a:p>
            <a:pPr lvl="4"/>
            <a:r>
              <a:rPr lang="en-US"/>
              <a:t>private:</a:t>
            </a:r>
          </a:p>
          <a:p>
            <a:pPr lvl="4"/>
            <a:r>
              <a:rPr lang="en-US"/>
              <a:t>  int m_;</a:t>
            </a:r>
          </a:p>
          <a:p>
            <a:pPr lvl="4"/>
            <a:r>
              <a:rPr lang="en-US"/>
              <a:t>  virtual void f_() override</a:t>
            </a:r>
          </a:p>
          <a:p>
            <a:pPr lvl="4"/>
            <a:r>
              <a:rPr lang="en-US"/>
              <a:t>    { ++ m_; }</a:t>
            </a:r>
          </a:p>
          <a:p>
            <a:pPr lvl="4"/>
            <a:r>
              <a:rPr lang="en-US"/>
              <a:t>};</a:t>
            </a:r>
          </a:p>
          <a:p>
            <a:pPr lvl="4"/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Tři stupně použití class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4"/>
            <a:r>
              <a:rPr lang="en-US"/>
              <a:t>class Y {</a:t>
            </a:r>
          </a:p>
          <a:p>
            <a:pPr lvl="4"/>
            <a:r>
              <a:rPr lang="en-US"/>
              <a:t>public:</a:t>
            </a:r>
          </a:p>
          <a:p>
            <a:pPr lvl="4"/>
            <a:r>
              <a:rPr lang="en-US"/>
              <a:t>  Y() : m_( 0) {}</a:t>
            </a:r>
          </a:p>
          <a:p>
            <a:pPr lvl="4"/>
            <a:r>
              <a:rPr lang="en-US"/>
              <a:t>  int get_m() const</a:t>
            </a:r>
          </a:p>
          <a:p>
            <a:pPr lvl="4"/>
            <a:r>
              <a:rPr lang="en-US"/>
              <a:t>    { return m_; }</a:t>
            </a:r>
          </a:p>
          <a:p>
            <a:pPr lvl="4"/>
            <a:r>
              <a:rPr lang="en-US"/>
              <a:t>  void set_m( int m)</a:t>
            </a:r>
          </a:p>
          <a:p>
            <a:pPr lvl="4"/>
            <a:r>
              <a:rPr lang="en-US"/>
              <a:t>    { m_ = m; }</a:t>
            </a:r>
          </a:p>
          <a:p>
            <a:pPr lvl="4"/>
            <a:r>
              <a:rPr lang="en-US"/>
              <a:t>private:</a:t>
            </a:r>
          </a:p>
          <a:p>
            <a:pPr lvl="4"/>
            <a:r>
              <a:rPr lang="en-US"/>
              <a:t>  int m_;</a:t>
            </a:r>
          </a:p>
          <a:p>
            <a:pPr lvl="4"/>
            <a:r>
              <a:rPr lang="en-US"/>
              <a:t>};</a:t>
            </a:r>
          </a:p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half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Třída nesoucí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948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Typy, konstanty a statické položky ve třídách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4"/>
            <a:r>
              <a:rPr lang="en-US"/>
              <a:t>class X {</a:t>
            </a:r>
          </a:p>
          <a:p>
            <a:pPr lvl="4"/>
            <a:r>
              <a:rPr lang="en-US"/>
              <a:t>public:</a:t>
            </a:r>
          </a:p>
          <a:p>
            <a:pPr lvl="4"/>
            <a:r>
              <a:rPr lang="en-US"/>
              <a:t>  class N { /*...*/ };</a:t>
            </a:r>
          </a:p>
          <a:p>
            <a:pPr lvl="4"/>
            <a:r>
              <a:rPr lang="en-US"/>
              <a:t>  typedef unsigned long t;</a:t>
            </a:r>
          </a:p>
          <a:p>
            <a:pPr lvl="4"/>
            <a:r>
              <a:rPr lang="en-US"/>
              <a:t>  using t2 = unsigned long;</a:t>
            </a:r>
          </a:p>
          <a:p>
            <a:pPr lvl="4"/>
            <a:r>
              <a:rPr lang="en-US"/>
              <a:t>  static const</a:t>
            </a:r>
            <a:r>
              <a:rPr lang="cs-CZ"/>
              <a:t>expr</a:t>
            </a:r>
            <a:r>
              <a:rPr lang="en-US"/>
              <a:t> t c = 1;</a:t>
            </a:r>
          </a:p>
          <a:p>
            <a:pPr lvl="4"/>
            <a:r>
              <a:rPr lang="en-US"/>
              <a:t>  static t f( t p)</a:t>
            </a:r>
          </a:p>
          <a:p>
            <a:pPr lvl="4"/>
            <a:r>
              <a:rPr lang="en-US"/>
              <a:t>  { return p + v_; }</a:t>
            </a:r>
          </a:p>
          <a:p>
            <a:pPr lvl="4"/>
            <a:r>
              <a:rPr lang="en-US"/>
              <a:t>private:</a:t>
            </a:r>
          </a:p>
          <a:p>
            <a:pPr lvl="4"/>
            <a:r>
              <a:rPr lang="en-US"/>
              <a:t>  static t v_;	// declaration of X::v_</a:t>
            </a:r>
          </a:p>
          <a:p>
            <a:pPr lvl="4"/>
            <a:r>
              <a:rPr lang="en-US"/>
              <a:t>};</a:t>
            </a:r>
          </a:p>
          <a:p>
            <a:pPr lvl="4"/>
            <a:endParaRPr lang="en-US"/>
          </a:p>
          <a:p>
            <a:pPr lvl="4"/>
            <a:r>
              <a:rPr lang="en-US"/>
              <a:t>X::t X::v_ = X::c;	// definition of X::v_</a:t>
            </a:r>
          </a:p>
          <a:p>
            <a:pPr lvl="4"/>
            <a:endParaRPr lang="en-US"/>
          </a:p>
          <a:p>
            <a:pPr lvl="4"/>
            <a:r>
              <a:rPr lang="en-US"/>
              <a:t>void f2()</a:t>
            </a:r>
          </a:p>
          <a:p>
            <a:pPr lvl="4"/>
            <a:r>
              <a:rPr lang="en-US"/>
              <a:t>{</a:t>
            </a:r>
          </a:p>
          <a:p>
            <a:pPr lvl="4"/>
            <a:r>
              <a:rPr lang="en-US"/>
              <a:t>  X::t a = 1;</a:t>
            </a:r>
          </a:p>
          <a:p>
            <a:pPr lvl="4"/>
            <a:r>
              <a:rPr lang="en-US"/>
              <a:t>  a = X::f( a);</a:t>
            </a:r>
          </a:p>
          <a:p>
            <a:pPr lvl="4"/>
            <a:r>
              <a:rPr lang="en-US"/>
              <a:t>}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/>
              <a:t>Typové a statické položky</a:t>
            </a:r>
            <a:r>
              <a:rPr lang="en-US"/>
              <a:t>...</a:t>
            </a:r>
          </a:p>
          <a:p>
            <a:pPr lvl="1"/>
            <a:r>
              <a:rPr lang="cs-CZ"/>
              <a:t>n</a:t>
            </a:r>
            <a:r>
              <a:rPr lang="en-US"/>
              <a:t>ested class definitions</a:t>
            </a:r>
          </a:p>
          <a:p>
            <a:pPr lvl="1"/>
            <a:r>
              <a:rPr lang="en-US"/>
              <a:t>typedef definitions</a:t>
            </a:r>
          </a:p>
          <a:p>
            <a:pPr lvl="1"/>
            <a:r>
              <a:rPr lang="en-US"/>
              <a:t>static member constants</a:t>
            </a:r>
          </a:p>
          <a:p>
            <a:pPr lvl="1"/>
            <a:r>
              <a:rPr lang="en-US"/>
              <a:t>static member functions</a:t>
            </a:r>
          </a:p>
          <a:p>
            <a:pPr lvl="1"/>
            <a:r>
              <a:rPr lang="en-US"/>
              <a:t>static member variables</a:t>
            </a:r>
          </a:p>
          <a:p>
            <a:r>
              <a:rPr lang="en-US"/>
              <a:t>... </a:t>
            </a:r>
            <a:r>
              <a:rPr lang="cs-CZ"/>
              <a:t>nejsou vázány na žádnou instanci třídy </a:t>
            </a:r>
            <a:r>
              <a:rPr lang="en-US"/>
              <a:t>(obje</a:t>
            </a:r>
            <a:r>
              <a:rPr lang="cs-CZ"/>
              <a:t>k</a:t>
            </a:r>
            <a:r>
              <a:rPr lang="en-US"/>
              <a:t>t)</a:t>
            </a:r>
          </a:p>
          <a:p>
            <a:r>
              <a:rPr lang="cs-CZ"/>
              <a:t>Ekvivalentní </a:t>
            </a:r>
            <a:r>
              <a:rPr lang="en-US"/>
              <a:t>glob</a:t>
            </a:r>
            <a:r>
              <a:rPr lang="cs-CZ"/>
              <a:t>álním typům a proměnným, ale</a:t>
            </a:r>
            <a:endParaRPr lang="en-US"/>
          </a:p>
          <a:p>
            <a:pPr lvl="1"/>
            <a:r>
              <a:rPr lang="cs-CZ"/>
              <a:t>Používány s kvalifikovanými jmény</a:t>
            </a:r>
            <a:r>
              <a:rPr lang="en-US"/>
              <a:t> (prefix X::)</a:t>
            </a:r>
          </a:p>
          <a:p>
            <a:pPr lvl="1"/>
            <a:r>
              <a:rPr lang="cs-CZ"/>
              <a:t>Zapouzdření chrání proti kolizím</a:t>
            </a:r>
            <a:endParaRPr lang="en-US"/>
          </a:p>
          <a:p>
            <a:pPr lvl="2"/>
            <a:r>
              <a:rPr lang="cs-CZ"/>
              <a:t>Ale</a:t>
            </a:r>
            <a:r>
              <a:rPr lang="en-US"/>
              <a:t> namespace</a:t>
            </a:r>
            <a:r>
              <a:rPr lang="cs-CZ"/>
              <a:t> to dokáže lépe</a:t>
            </a:r>
            <a:endParaRPr lang="en-US"/>
          </a:p>
          <a:p>
            <a:pPr lvl="1"/>
            <a:r>
              <a:rPr lang="cs-CZ"/>
              <a:t>Některé prvky mohou být privátní</a:t>
            </a:r>
            <a:endParaRPr lang="en-US"/>
          </a:p>
          <a:p>
            <a:pPr lvl="1"/>
            <a:r>
              <a:rPr lang="cs-CZ"/>
              <a:t>Třída</a:t>
            </a:r>
            <a:r>
              <a:rPr lang="en-US"/>
              <a:t> </a:t>
            </a:r>
            <a:r>
              <a:rPr lang="cs-CZ"/>
              <a:t>může být parametrem šablony</a:t>
            </a:r>
            <a:endParaRPr lang="en-US"/>
          </a:p>
          <a:p>
            <a:pPr lvl="1"/>
            <a:endParaRPr lang="en-US"/>
          </a:p>
          <a:p>
            <a:endParaRPr lang="en-US"/>
          </a:p>
          <a:p>
            <a:endParaRPr lang="en-US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195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Uninstantiated classes vs. namespaces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Uninstantiated class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Class definitions are intended for objects</a:t>
            </a:r>
          </a:p>
          <a:p>
            <a:pPr lvl="2"/>
            <a:r>
              <a:rPr lang="en-US" dirty="0"/>
              <a:t>Static members must be explicitly marked</a:t>
            </a:r>
          </a:p>
          <a:p>
            <a:pPr lvl="1"/>
            <a:r>
              <a:rPr lang="en-US" dirty="0"/>
              <a:t>Class members may be public/protected/private</a:t>
            </a:r>
          </a:p>
          <a:p>
            <a:pPr lvl="4"/>
            <a:r>
              <a:rPr lang="en-US" dirty="0"/>
              <a:t>class X {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class N { /*...*/ };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typedef</a:t>
            </a:r>
            <a:r>
              <a:rPr lang="en-US" dirty="0"/>
              <a:t> unsigned long t;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</a:t>
            </a:r>
            <a:r>
              <a:rPr lang="en-US" dirty="0"/>
              <a:t> t c = 1;</a:t>
            </a:r>
          </a:p>
          <a:p>
            <a:pPr lvl="4"/>
            <a:r>
              <a:rPr lang="en-US" dirty="0"/>
              <a:t>  static t f( t p)</a:t>
            </a:r>
          </a:p>
          <a:p>
            <a:pPr lvl="4"/>
            <a:r>
              <a:rPr lang="en-US" dirty="0"/>
              <a:t>  { return p + v; }</a:t>
            </a:r>
          </a:p>
          <a:p>
            <a:pPr lvl="4"/>
            <a:r>
              <a:rPr lang="en-US" dirty="0"/>
              <a:t>  static t v;	// declaration of X::v</a:t>
            </a:r>
          </a:p>
          <a:p>
            <a:pPr lvl="4"/>
            <a:r>
              <a:rPr lang="en-US" dirty="0"/>
              <a:t>};</a:t>
            </a:r>
          </a:p>
          <a:p>
            <a:pPr lvl="1"/>
            <a:r>
              <a:rPr lang="en-US" dirty="0"/>
              <a:t>Class must be defined in one piece</a:t>
            </a:r>
          </a:p>
          <a:p>
            <a:pPr lvl="2"/>
            <a:r>
              <a:rPr lang="en-US" dirty="0"/>
              <a:t>Definitions of class members may be placed outside</a:t>
            </a:r>
          </a:p>
          <a:p>
            <a:pPr lvl="4"/>
            <a:r>
              <a:rPr lang="en-US" dirty="0"/>
              <a:t>X::t X::v = X::c;	// definition of X::v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void f2()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X::t a = 1;</a:t>
            </a:r>
          </a:p>
          <a:p>
            <a:pPr lvl="4"/>
            <a:r>
              <a:rPr lang="en-US" dirty="0"/>
              <a:t>  a = X::f( a);</a:t>
            </a:r>
          </a:p>
          <a:p>
            <a:pPr lvl="4"/>
            <a:r>
              <a:rPr lang="en-US" dirty="0"/>
              <a:t>}</a:t>
            </a:r>
          </a:p>
          <a:p>
            <a:pPr lvl="1"/>
            <a:r>
              <a:rPr lang="en-US" dirty="0"/>
              <a:t>A class may become a template argument</a:t>
            </a:r>
          </a:p>
          <a:p>
            <a:pPr lvl="4"/>
            <a:r>
              <a:rPr lang="cs-CZ" dirty="0"/>
              <a:t>using T </a:t>
            </a:r>
            <a:r>
              <a:rPr lang="en-US" dirty="0"/>
              <a:t>= </a:t>
            </a:r>
            <a:r>
              <a:rPr lang="en-US" dirty="0" err="1"/>
              <a:t>some_generic_class</a:t>
            </a:r>
            <a:r>
              <a:rPr lang="en-US" dirty="0"/>
              <a:t>&lt; X&gt;;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Namespace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/>
              <a:t>Namespace members are always static</a:t>
            </a:r>
          </a:p>
          <a:p>
            <a:pPr lvl="2"/>
            <a:r>
              <a:rPr lang="en-US"/>
              <a:t>No objects can be made from namespaces</a:t>
            </a:r>
          </a:p>
          <a:p>
            <a:pPr lvl="2"/>
            <a:r>
              <a:rPr lang="en-US"/>
              <a:t>Functions/variables are not automatically inline/extern</a:t>
            </a:r>
          </a:p>
          <a:p>
            <a:pPr lvl="4"/>
            <a:r>
              <a:rPr lang="en-US"/>
              <a:t>namespace X {</a:t>
            </a:r>
          </a:p>
          <a:p>
            <a:pPr lvl="4"/>
            <a:r>
              <a:rPr lang="en-US"/>
              <a:t>  class N { /*...*/ };</a:t>
            </a:r>
          </a:p>
          <a:p>
            <a:pPr lvl="4"/>
            <a:r>
              <a:rPr lang="en-US"/>
              <a:t>  typedef unsigned long t;</a:t>
            </a:r>
          </a:p>
          <a:p>
            <a:pPr lvl="4"/>
            <a:r>
              <a:rPr lang="en-US"/>
              <a:t>  const t c = 1;</a:t>
            </a:r>
          </a:p>
          <a:p>
            <a:pPr lvl="4"/>
            <a:r>
              <a:rPr lang="en-US"/>
              <a:t>  extern t v;	// declaration of X::v</a:t>
            </a:r>
          </a:p>
          <a:p>
            <a:pPr lvl="4"/>
            <a:r>
              <a:rPr lang="en-US"/>
              <a:t>};</a:t>
            </a:r>
          </a:p>
          <a:p>
            <a:pPr lvl="1"/>
            <a:r>
              <a:rPr lang="en-US"/>
              <a:t>Namespace may be reopened</a:t>
            </a:r>
          </a:p>
          <a:p>
            <a:pPr lvl="2"/>
            <a:r>
              <a:rPr lang="en-US"/>
              <a:t>Namespace may be split into several header files</a:t>
            </a:r>
          </a:p>
          <a:p>
            <a:pPr lvl="4"/>
            <a:r>
              <a:rPr lang="en-US"/>
              <a:t>namespace X {</a:t>
            </a:r>
          </a:p>
          <a:p>
            <a:pPr lvl="4"/>
            <a:r>
              <a:rPr lang="en-US"/>
              <a:t>  inline t f( t p)</a:t>
            </a:r>
          </a:p>
          <a:p>
            <a:pPr lvl="4"/>
            <a:r>
              <a:rPr lang="en-US"/>
              <a:t>  { return p + v; }</a:t>
            </a:r>
          </a:p>
          <a:p>
            <a:pPr lvl="4"/>
            <a:r>
              <a:rPr lang="en-US"/>
              <a:t>  t v = c;		// definition of X::v</a:t>
            </a:r>
          </a:p>
          <a:p>
            <a:pPr lvl="4"/>
            <a:r>
              <a:rPr lang="en-US"/>
              <a:t>};</a:t>
            </a:r>
          </a:p>
          <a:p>
            <a:pPr lvl="1"/>
            <a:r>
              <a:rPr lang="en-US"/>
              <a:t>Namespace members can be made directly visible</a:t>
            </a:r>
          </a:p>
          <a:p>
            <a:pPr lvl="2"/>
            <a:r>
              <a:rPr lang="en-US"/>
              <a:t>"using namespace"</a:t>
            </a:r>
          </a:p>
          <a:p>
            <a:pPr lvl="4"/>
            <a:r>
              <a:rPr lang="en-US"/>
              <a:t>void f2()</a:t>
            </a:r>
          </a:p>
          <a:p>
            <a:pPr lvl="4"/>
            <a:r>
              <a:rPr lang="en-US"/>
              <a:t>{</a:t>
            </a:r>
          </a:p>
          <a:p>
            <a:pPr lvl="4"/>
            <a:r>
              <a:rPr lang="cs-CZ"/>
              <a:t> </a:t>
            </a:r>
            <a:r>
              <a:rPr lang="en-US"/>
              <a:t> using namespace X;</a:t>
            </a:r>
            <a:endParaRPr lang="cs-CZ"/>
          </a:p>
          <a:p>
            <a:pPr lvl="4"/>
            <a:r>
              <a:rPr lang="en-US"/>
              <a:t>  t a = 1;</a:t>
            </a:r>
          </a:p>
          <a:p>
            <a:pPr lvl="4"/>
            <a:r>
              <a:rPr lang="cs-CZ"/>
              <a:t>  </a:t>
            </a:r>
            <a:r>
              <a:rPr lang="en-US"/>
              <a:t>a = f( a);</a:t>
            </a:r>
          </a:p>
          <a:p>
            <a:pPr lvl="4"/>
            <a:r>
              <a:rPr lang="en-US"/>
              <a:t>}</a:t>
            </a:r>
          </a:p>
          <a:p>
            <a:pPr lvl="4"/>
            <a:endParaRPr lang="en-US"/>
          </a:p>
          <a:p>
            <a:pPr lvl="4"/>
            <a:endParaRPr lang="en-US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262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Namespaces and name lookup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4"/>
            <a:r>
              <a:rPr lang="en-US" dirty="0"/>
              <a:t>namespace X {</a:t>
            </a:r>
          </a:p>
          <a:p>
            <a:pPr lvl="4"/>
            <a:r>
              <a:rPr lang="en-US" dirty="0"/>
              <a:t>  class N { /*...*/ };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typedef</a:t>
            </a:r>
            <a:r>
              <a:rPr lang="en-US" dirty="0"/>
              <a:t> unsigned long t;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const</a:t>
            </a:r>
            <a:r>
              <a:rPr lang="en-US" dirty="0"/>
              <a:t> t c = 1;</a:t>
            </a:r>
          </a:p>
          <a:p>
            <a:pPr lvl="4"/>
            <a:r>
              <a:rPr lang="en-US" dirty="0"/>
              <a:t>  extern t v;	// declaration of X::v</a:t>
            </a:r>
          </a:p>
          <a:p>
            <a:pPr lvl="4"/>
            <a:r>
              <a:rPr lang="en-US" dirty="0"/>
              <a:t>  inline t f( N p) { return </a:t>
            </a:r>
            <a:r>
              <a:rPr lang="en-US" dirty="0" err="1"/>
              <a:t>p.m</a:t>
            </a:r>
            <a:r>
              <a:rPr lang="en-US" dirty="0"/>
              <a:t> + v; }</a:t>
            </a:r>
          </a:p>
          <a:p>
            <a:pPr lvl="4"/>
            <a:r>
              <a:rPr lang="en-US" dirty="0"/>
              <a:t>};</a:t>
            </a:r>
          </a:p>
          <a:p>
            <a:pPr lvl="1"/>
            <a:r>
              <a:rPr lang="en-US" dirty="0"/>
              <a:t>Namespace members can be made directly visible</a:t>
            </a:r>
          </a:p>
          <a:p>
            <a:pPr lvl="2"/>
            <a:r>
              <a:rPr lang="en-US" dirty="0"/>
              <a:t>"using", "using namespace"</a:t>
            </a:r>
          </a:p>
          <a:p>
            <a:pPr lvl="1"/>
            <a:r>
              <a:rPr lang="en-US" dirty="0"/>
              <a:t>Functions in namespaces are visible by </a:t>
            </a:r>
            <a:r>
              <a:rPr lang="en-US" b="1" dirty="0"/>
              <a:t>argument-dependent lookup</a:t>
            </a:r>
          </a:p>
          <a:p>
            <a:pPr lvl="2"/>
            <a:r>
              <a:rPr lang="en-US" dirty="0"/>
              <a:t>functions from a namespace may be visible even without "using"</a:t>
            </a:r>
          </a:p>
          <a:p>
            <a:pPr lvl="2"/>
            <a:r>
              <a:rPr lang="en-US" dirty="0"/>
              <a:t>"using" on functions does not hide previously visible versions</a:t>
            </a:r>
          </a:p>
          <a:p>
            <a:pPr lvl="4"/>
            <a:r>
              <a:rPr lang="en-US" dirty="0"/>
              <a:t>void f2()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X::N a;</a:t>
            </a:r>
          </a:p>
          <a:p>
            <a:pPr lvl="4"/>
            <a:r>
              <a:rPr lang="en-US" dirty="0"/>
              <a:t>  auto b = f( a);	// calls X::f because the class type of a is a member of X</a:t>
            </a:r>
          </a:p>
          <a:p>
            <a:pPr lvl="4"/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</a:rPr>
              <a:t>using</a:t>
            </a:r>
            <a:r>
              <a:rPr lang="en-US" dirty="0"/>
              <a:t> X::t;</a:t>
            </a:r>
          </a:p>
          <a:p>
            <a:pPr lvl="4"/>
            <a:r>
              <a:rPr lang="en-US" dirty="0"/>
              <a:t>  t b = 2;</a:t>
            </a:r>
          </a:p>
          <a:p>
            <a:pPr lvl="4"/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</a:rPr>
              <a:t>using namespace </a:t>
            </a:r>
            <a:r>
              <a:rPr lang="en-US" dirty="0"/>
              <a:t>X;</a:t>
            </a:r>
          </a:p>
          <a:p>
            <a:pPr lvl="4"/>
            <a:r>
              <a:rPr lang="en-US" dirty="0"/>
              <a:t>  b = c;</a:t>
            </a:r>
          </a:p>
          <a:p>
            <a:pPr lvl="4"/>
            <a:r>
              <a:rPr lang="en-US" dirty="0"/>
              <a:t>}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734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as value types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98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4"/>
            <a:r>
              <a:rPr lang="en-US" dirty="0"/>
              <a:t>class Y {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Y() </a:t>
            </a:r>
          </a:p>
          <a:p>
            <a:pPr lvl="4"/>
            <a:r>
              <a:rPr lang="en-US" dirty="0"/>
              <a:t>    : m_( 0)</a:t>
            </a:r>
          </a:p>
          <a:p>
            <a:pPr lvl="4"/>
            <a:r>
              <a:rPr lang="en-US" dirty="0"/>
              <a:t>  {}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get_m</a:t>
            </a:r>
            <a:r>
              <a:rPr lang="en-US" dirty="0"/>
              <a:t>() </a:t>
            </a:r>
            <a:r>
              <a:rPr lang="en-US" dirty="0" err="1"/>
              <a:t>const</a:t>
            </a:r>
            <a:endParaRPr lang="en-US" dirty="0"/>
          </a:p>
          <a:p>
            <a:pPr lvl="4"/>
            <a:r>
              <a:rPr lang="en-US" dirty="0"/>
              <a:t>  { return m_; }</a:t>
            </a:r>
          </a:p>
          <a:p>
            <a:pPr lvl="4"/>
            <a:r>
              <a:rPr lang="en-US" dirty="0"/>
              <a:t>  void </a:t>
            </a:r>
            <a:r>
              <a:rPr lang="en-US" dirty="0" err="1"/>
              <a:t>set_m</a:t>
            </a:r>
            <a:r>
              <a:rPr lang="en-US" dirty="0"/>
              <a:t>( </a:t>
            </a:r>
            <a:r>
              <a:rPr lang="en-US" dirty="0" err="1"/>
              <a:t>int</a:t>
            </a:r>
            <a:r>
              <a:rPr lang="en-US" dirty="0"/>
              <a:t> m)</a:t>
            </a:r>
          </a:p>
          <a:p>
            <a:pPr lvl="4"/>
            <a:r>
              <a:rPr lang="en-US" dirty="0"/>
              <a:t>  { m_ = m; }</a:t>
            </a:r>
          </a:p>
          <a:p>
            <a:pPr lvl="4"/>
            <a:r>
              <a:rPr lang="en-US" dirty="0"/>
              <a:t>private: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m_;</a:t>
            </a:r>
          </a:p>
          <a:p>
            <a:pPr lvl="4"/>
            <a:r>
              <a:rPr lang="en-US" dirty="0"/>
              <a:t>};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Class (i.e. type) may be instantiated (into objects)</a:t>
            </a:r>
          </a:p>
          <a:p>
            <a:pPr lvl="1"/>
            <a:r>
              <a:rPr lang="en-US" dirty="0"/>
              <a:t>Using a variable of class type</a:t>
            </a:r>
          </a:p>
          <a:p>
            <a:pPr lvl="4"/>
            <a:r>
              <a:rPr lang="en-US" dirty="0"/>
              <a:t>Y v1;</a:t>
            </a:r>
          </a:p>
          <a:p>
            <a:pPr lvl="2"/>
            <a:r>
              <a:rPr lang="en-US" dirty="0"/>
              <a:t>This is NOT a reference!</a:t>
            </a:r>
          </a:p>
          <a:p>
            <a:pPr lvl="1"/>
            <a:r>
              <a:rPr lang="en-US" dirty="0"/>
              <a:t>Dynamically allocated</a:t>
            </a:r>
          </a:p>
          <a:p>
            <a:pPr lvl="2"/>
            <a:r>
              <a:rPr lang="en-US" dirty="0"/>
              <a:t>Held by a (raw/smart) pointer</a:t>
            </a:r>
          </a:p>
          <a:p>
            <a:pPr lvl="4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Y* r = new Y;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unique_ptr</a:t>
            </a:r>
            <a:r>
              <a:rPr lang="en-US" dirty="0"/>
              <a:t>&lt; Y&gt; p =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make_unique</a:t>
            </a:r>
            <a:r>
              <a:rPr lang="en-US" dirty="0"/>
              <a:t>&lt; Y&gt;();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shared_ptr</a:t>
            </a:r>
            <a:r>
              <a:rPr lang="en-US" dirty="0"/>
              <a:t>&lt; Y&gt; q = 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make_shared</a:t>
            </a:r>
            <a:r>
              <a:rPr lang="en-US" dirty="0"/>
              <a:t>&lt; Y&gt;();</a:t>
            </a:r>
          </a:p>
          <a:p>
            <a:pPr lvl="1"/>
            <a:r>
              <a:rPr lang="en-US" dirty="0"/>
              <a:t>Element of a larger type</a:t>
            </a:r>
          </a:p>
          <a:p>
            <a:pPr lvl="4"/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::array&lt; Y, 5&gt; A;</a:t>
            </a:r>
          </a:p>
          <a:p>
            <a:pPr lvl="4"/>
            <a:r>
              <a:rPr lang="en-US" dirty="0"/>
              <a:t>class C1 { public: Y v; };</a:t>
            </a:r>
          </a:p>
          <a:p>
            <a:pPr lvl="4"/>
            <a:r>
              <a:rPr lang="en-US" dirty="0"/>
              <a:t>class C2 : public Y {};</a:t>
            </a:r>
          </a:p>
          <a:p>
            <a:pPr lvl="2"/>
            <a:r>
              <a:rPr lang="en-US" dirty="0"/>
              <a:t>Embedded into the larger type</a:t>
            </a:r>
          </a:p>
          <a:p>
            <a:pPr lvl="2"/>
            <a:r>
              <a:rPr lang="en-US" dirty="0"/>
              <a:t>NO explicit instantiation by new!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with data members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Programování v C++ - 2019/2020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1714010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4"/>
            <a:r>
              <a:rPr lang="en-US" dirty="0"/>
              <a:t>class Y {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Y() </a:t>
            </a:r>
          </a:p>
          <a:p>
            <a:pPr lvl="4"/>
            <a:r>
              <a:rPr lang="en-US" dirty="0"/>
              <a:t>    : m_( 0)</a:t>
            </a:r>
          </a:p>
          <a:p>
            <a:pPr lvl="4"/>
            <a:r>
              <a:rPr lang="en-US" dirty="0"/>
              <a:t>  {}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get_m</a:t>
            </a:r>
            <a:r>
              <a:rPr lang="en-US" dirty="0"/>
              <a:t>() </a:t>
            </a:r>
            <a:r>
              <a:rPr lang="en-US" dirty="0" err="1"/>
              <a:t>const</a:t>
            </a:r>
            <a:endParaRPr lang="en-US" dirty="0"/>
          </a:p>
          <a:p>
            <a:pPr lvl="4"/>
            <a:r>
              <a:rPr lang="en-US" dirty="0"/>
              <a:t>  { return m_; }</a:t>
            </a:r>
          </a:p>
          <a:p>
            <a:pPr lvl="4"/>
            <a:r>
              <a:rPr lang="en-US" dirty="0"/>
              <a:t>  void </a:t>
            </a:r>
            <a:r>
              <a:rPr lang="en-US" dirty="0" err="1"/>
              <a:t>set_m</a:t>
            </a:r>
            <a:r>
              <a:rPr lang="en-US" dirty="0"/>
              <a:t>( </a:t>
            </a:r>
            <a:r>
              <a:rPr lang="en-US" dirty="0" err="1"/>
              <a:t>int</a:t>
            </a:r>
            <a:r>
              <a:rPr lang="en-US" dirty="0"/>
              <a:t> m)</a:t>
            </a:r>
          </a:p>
          <a:p>
            <a:pPr lvl="4"/>
            <a:r>
              <a:rPr lang="en-US" dirty="0"/>
              <a:t>  { m_ = m; }</a:t>
            </a:r>
          </a:p>
          <a:p>
            <a:pPr lvl="4"/>
            <a:r>
              <a:rPr lang="en-US" dirty="0"/>
              <a:t>private: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m_;</a:t>
            </a:r>
          </a:p>
          <a:p>
            <a:pPr lvl="4"/>
            <a:r>
              <a:rPr lang="en-US" dirty="0"/>
              <a:t>};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Class (i.e. type) may be instantiated (into objects)</a:t>
            </a:r>
          </a:p>
          <a:p>
            <a:pPr lvl="4"/>
            <a:r>
              <a:rPr lang="en-US" dirty="0"/>
              <a:t>Y v1;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unique_ptr</a:t>
            </a:r>
            <a:r>
              <a:rPr lang="en-US" dirty="0"/>
              <a:t>&lt;Y&gt; p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make_unique</a:t>
            </a:r>
            <a:r>
              <a:rPr lang="en-US" dirty="0"/>
              <a:t>&lt;Y&gt;();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Non-static</a:t>
            </a:r>
            <a:r>
              <a:rPr lang="en-US" dirty="0"/>
              <a:t> data members constitute the object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Non-static</a:t>
            </a:r>
            <a:r>
              <a:rPr lang="en-US" dirty="0"/>
              <a:t> member functions are invoked on the object</a:t>
            </a:r>
          </a:p>
          <a:p>
            <a:pPr lvl="1"/>
            <a:r>
              <a:rPr lang="en-US" dirty="0"/>
              <a:t>Object must be specified when referring to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non-static</a:t>
            </a:r>
            <a:r>
              <a:rPr lang="en-US" dirty="0"/>
              <a:t> members</a:t>
            </a:r>
          </a:p>
          <a:p>
            <a:pPr lvl="4"/>
            <a:r>
              <a:rPr lang="en-US" dirty="0"/>
              <a:t>v1.get_m()</a:t>
            </a:r>
          </a:p>
          <a:p>
            <a:pPr lvl="4"/>
            <a:r>
              <a:rPr lang="en-US" dirty="0"/>
              <a:t>p-&gt;</a:t>
            </a:r>
            <a:r>
              <a:rPr lang="en-US" dirty="0" err="1"/>
              <a:t>set_m</a:t>
            </a:r>
            <a:r>
              <a:rPr lang="en-US" dirty="0"/>
              <a:t>(0)</a:t>
            </a:r>
          </a:p>
          <a:p>
            <a:pPr lvl="2"/>
            <a:r>
              <a:rPr lang="en-US" dirty="0"/>
              <a:t>References from outside may be prohibited by "private"/"protected"</a:t>
            </a:r>
          </a:p>
          <a:p>
            <a:pPr lvl="4"/>
            <a:r>
              <a:rPr lang="en-US" dirty="0"/>
              <a:t>v1.m_	// error</a:t>
            </a:r>
          </a:p>
          <a:p>
            <a:pPr lvl="2"/>
            <a:r>
              <a:rPr lang="en-US" dirty="0"/>
              <a:t>Only "</a:t>
            </a:r>
            <a:r>
              <a:rPr lang="en-US" dirty="0" err="1"/>
              <a:t>const</a:t>
            </a:r>
            <a:r>
              <a:rPr lang="en-US" dirty="0"/>
              <a:t>" methods may be called on </a:t>
            </a:r>
            <a:r>
              <a:rPr lang="en-US" dirty="0" err="1"/>
              <a:t>const</a:t>
            </a:r>
            <a:r>
              <a:rPr lang="en-US" dirty="0"/>
              <a:t> objects</a:t>
            </a:r>
          </a:p>
          <a:p>
            <a:pPr lvl="4"/>
            <a:r>
              <a:rPr lang="en-US" dirty="0" err="1"/>
              <a:t>const</a:t>
            </a:r>
            <a:r>
              <a:rPr lang="en-US" dirty="0"/>
              <a:t> Y * pp = </a:t>
            </a:r>
            <a:r>
              <a:rPr lang="en-US" dirty="0" err="1"/>
              <a:t>p.get</a:t>
            </a:r>
            <a:r>
              <a:rPr lang="en-US" dirty="0"/>
              <a:t>(); // secondary pointer</a:t>
            </a:r>
          </a:p>
          <a:p>
            <a:pPr lvl="4"/>
            <a:r>
              <a:rPr lang="en-US" dirty="0"/>
              <a:t>pp-&gt;</a:t>
            </a:r>
            <a:r>
              <a:rPr lang="en-US" dirty="0" err="1"/>
              <a:t>set_m</a:t>
            </a:r>
            <a:r>
              <a:rPr lang="en-US" dirty="0"/>
              <a:t>(0)	// error</a:t>
            </a:r>
          </a:p>
          <a:p>
            <a:pPr lvl="4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with data members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Programování v C++ - 2019/2020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976185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noProof="1">
                <a:effectLst>
                  <a:outerShdw blurRad="38100" dist="38100" dir="2700000" algn="tl">
                    <a:srgbClr val="C0C0C0"/>
                  </a:outerShdw>
                </a:effectLst>
              </a:rPr>
              <a:t>Conversions</a:t>
            </a:r>
            <a:endParaRPr lang="cs-CZ" noProof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44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Special member functions</a:t>
            </a:r>
            <a:endParaRPr lang="cs-CZ" altLang="en-US" noProof="1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Conversion constructors</a:t>
            </a:r>
          </a:p>
          <a:p>
            <a:pPr lvl="4"/>
            <a:r>
              <a:rPr lang="cs-CZ" altLang="en-US" dirty="0"/>
              <a:t>class T </a:t>
            </a:r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T</a:t>
            </a:r>
            <a:r>
              <a:rPr lang="en-US" altLang="en-US" dirty="0"/>
              <a:t>( </a:t>
            </a:r>
            <a:r>
              <a:rPr lang="cs-CZ" altLang="en-US" dirty="0"/>
              <a:t>U x</a:t>
            </a:r>
            <a:r>
              <a:rPr lang="en-US" altLang="en-US" dirty="0"/>
              <a:t>);</a:t>
            </a:r>
          </a:p>
          <a:p>
            <a:pPr lvl="4"/>
            <a:r>
              <a:rPr lang="en-US" altLang="en-US" dirty="0"/>
              <a:t>};</a:t>
            </a:r>
            <a:endParaRPr lang="cs-CZ" altLang="en-US" dirty="0"/>
          </a:p>
          <a:p>
            <a:pPr lvl="2"/>
            <a:r>
              <a:rPr lang="en-US" altLang="en-US" dirty="0"/>
              <a:t>Generalized copy constructor</a:t>
            </a:r>
            <a:endParaRPr lang="cs-CZ" altLang="en-US" dirty="0"/>
          </a:p>
          <a:p>
            <a:pPr lvl="2"/>
            <a:r>
              <a:rPr lang="en-US" altLang="en-US" dirty="0"/>
              <a:t>Defines conversion from</a:t>
            </a:r>
            <a:r>
              <a:rPr lang="cs-CZ" altLang="en-US" dirty="0"/>
              <a:t> U </a:t>
            </a:r>
            <a:r>
              <a:rPr lang="en-US" altLang="en-US" dirty="0"/>
              <a:t>to</a:t>
            </a:r>
            <a:r>
              <a:rPr lang="cs-CZ" altLang="en-US" dirty="0"/>
              <a:t> T</a:t>
            </a:r>
          </a:p>
          <a:p>
            <a:pPr lvl="2"/>
            <a:r>
              <a:rPr lang="en-US" altLang="en-US" dirty="0"/>
              <a:t>If conversion effect is not desired</a:t>
            </a:r>
            <a:r>
              <a:rPr lang="cs-CZ" altLang="en-US" dirty="0"/>
              <a:t>, </a:t>
            </a:r>
            <a:r>
              <a:rPr lang="en-US" altLang="en-US" dirty="0"/>
              <a:t>all one-argument constructors must be "explicit"</a:t>
            </a:r>
            <a:r>
              <a:rPr lang="cs-CZ" altLang="en-US" dirty="0"/>
              <a:t>:</a:t>
            </a:r>
          </a:p>
          <a:p>
            <a:pPr lvl="4"/>
            <a:r>
              <a:rPr lang="cs-CZ" altLang="en-US" dirty="0"/>
              <a:t>explicit T( U v)</a:t>
            </a:r>
            <a:r>
              <a:rPr lang="en-US" altLang="en-US" dirty="0"/>
              <a:t>;</a:t>
            </a:r>
            <a:endParaRPr lang="cs-CZ" altLang="en-US" dirty="0"/>
          </a:p>
          <a:p>
            <a:endParaRPr lang="cs-CZ" altLang="en-US" dirty="0"/>
          </a:p>
          <a:p>
            <a:pPr lvl="1"/>
            <a:r>
              <a:rPr lang="en-US" altLang="en-US" dirty="0"/>
              <a:t>Conversion operators</a:t>
            </a:r>
            <a:endParaRPr lang="cs-CZ" altLang="en-US" dirty="0"/>
          </a:p>
          <a:p>
            <a:pPr lvl="4"/>
            <a:r>
              <a:rPr lang="cs-CZ" altLang="en-US" dirty="0"/>
              <a:t>class T </a:t>
            </a:r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operator U</a:t>
            </a:r>
            <a:r>
              <a:rPr lang="en-US" altLang="en-US" dirty="0"/>
              <a:t>()</a:t>
            </a:r>
            <a:r>
              <a:rPr lang="cs-CZ" altLang="en-US" dirty="0"/>
              <a:t> const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};</a:t>
            </a:r>
            <a:endParaRPr lang="cs-CZ" altLang="en-US" dirty="0"/>
          </a:p>
          <a:p>
            <a:pPr lvl="2"/>
            <a:r>
              <a:rPr lang="en-US" altLang="en-US" dirty="0"/>
              <a:t>Defines conversion from</a:t>
            </a:r>
            <a:r>
              <a:rPr lang="cs-CZ" altLang="en-US" dirty="0"/>
              <a:t> T </a:t>
            </a:r>
            <a:r>
              <a:rPr lang="en-US" altLang="en-US" dirty="0"/>
              <a:t>to</a:t>
            </a:r>
            <a:r>
              <a:rPr lang="cs-CZ" altLang="en-US" dirty="0"/>
              <a:t> U</a:t>
            </a:r>
            <a:endParaRPr lang="en-US" altLang="en-US" dirty="0"/>
          </a:p>
          <a:p>
            <a:pPr lvl="2"/>
            <a:r>
              <a:rPr lang="en-US" altLang="en-US" dirty="0"/>
              <a:t>Returns </a:t>
            </a:r>
            <a:r>
              <a:rPr lang="cs-CZ" altLang="en-US" dirty="0"/>
              <a:t>U </a:t>
            </a:r>
            <a:r>
              <a:rPr lang="en-US" altLang="en-US" dirty="0"/>
              <a:t>by value </a:t>
            </a:r>
            <a:r>
              <a:rPr lang="cs-CZ" altLang="en-US" dirty="0"/>
              <a:t>(</a:t>
            </a:r>
            <a:r>
              <a:rPr lang="en-US" altLang="en-US" dirty="0"/>
              <a:t>using copy-constructor of U</a:t>
            </a:r>
            <a:r>
              <a:rPr lang="cs-CZ" altLang="en-US" dirty="0"/>
              <a:t>, </a:t>
            </a:r>
            <a:r>
              <a:rPr lang="en-US" altLang="en-US" dirty="0"/>
              <a:t>if </a:t>
            </a:r>
            <a:r>
              <a:rPr lang="cs-CZ" altLang="en-US" dirty="0"/>
              <a:t>U </a:t>
            </a:r>
            <a:r>
              <a:rPr lang="en-US" altLang="en-US" dirty="0"/>
              <a:t>is a class</a:t>
            </a:r>
            <a:r>
              <a:rPr lang="cs-CZ" altLang="en-US" dirty="0"/>
              <a:t>)</a:t>
            </a:r>
            <a:endParaRPr lang="en-US" altLang="en-US" dirty="0"/>
          </a:p>
          <a:p>
            <a:pPr lvl="3"/>
            <a:r>
              <a:rPr lang="en-US" altLang="en-US" dirty="0"/>
              <a:t>U may be a reference like V&amp; if life-time considerations allow</a:t>
            </a:r>
            <a:endParaRPr lang="cs-CZ" altLang="en-US" dirty="0"/>
          </a:p>
          <a:p>
            <a:pPr lvl="2"/>
            <a:endParaRPr lang="cs-CZ" altLang="en-US" dirty="0"/>
          </a:p>
          <a:p>
            <a:pPr lvl="1"/>
            <a:r>
              <a:rPr lang="en-US" altLang="en-US" dirty="0"/>
              <a:t>Compilers will never use more than one user-defined conversion in a chain</a:t>
            </a:r>
          </a:p>
          <a:p>
            <a:pPr lvl="2"/>
            <a:r>
              <a:rPr lang="en-US" altLang="en-US" noProof="1"/>
              <a:t>The user-defined conversion may be combined with several built-in conversions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2669908013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Dědičnost</a:t>
            </a:r>
            <a:endParaRPr lang="cs-CZ" altLang="en-US" noProof="1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cs-CZ" altLang="en-US" dirty="0"/>
              <a:t>Mechanismus dědičnosti v C++ je velmi silný</a:t>
            </a:r>
          </a:p>
          <a:p>
            <a:pPr lvl="2"/>
            <a:r>
              <a:rPr lang="cs-CZ" altLang="en-US" dirty="0"/>
              <a:t>Bývá používán i pro nevhodné účely</a:t>
            </a:r>
          </a:p>
          <a:p>
            <a:pPr lvl="1"/>
            <a:r>
              <a:rPr lang="cs-CZ" altLang="en-US" dirty="0"/>
              <a:t>Ideální použití dědičnosti je pouze toto</a:t>
            </a:r>
          </a:p>
          <a:p>
            <a:pPr lvl="2"/>
            <a:r>
              <a:rPr lang="cs-CZ" altLang="en-US" dirty="0"/>
              <a:t>IS</a:t>
            </a:r>
            <a:r>
              <a:rPr lang="en-US" altLang="en-US" dirty="0"/>
              <a:t>-</a:t>
            </a:r>
            <a:r>
              <a:rPr lang="cs-CZ" altLang="en-US" dirty="0"/>
              <a:t>A hierarchie </a:t>
            </a:r>
            <a:r>
              <a:rPr lang="en-US" altLang="en-US" dirty="0"/>
              <a:t>(</a:t>
            </a:r>
            <a:r>
              <a:rPr lang="cs-CZ" altLang="en-US" dirty="0"/>
              <a:t>typicky pro objekty</a:t>
            </a:r>
            <a:r>
              <a:rPr lang="en-US" altLang="en-US" dirty="0"/>
              <a:t> s </a:t>
            </a:r>
            <a:r>
              <a:rPr lang="en-US" altLang="en-US" dirty="0" err="1"/>
              <a:t>vlastn</a:t>
            </a:r>
            <a:r>
              <a:rPr lang="cs-CZ" altLang="en-US" dirty="0"/>
              <a:t>í </a:t>
            </a:r>
            <a:r>
              <a:rPr lang="en-US" altLang="en-US" dirty="0" err="1"/>
              <a:t>identitou</a:t>
            </a:r>
            <a:r>
              <a:rPr lang="en-US" altLang="en-US" dirty="0"/>
              <a:t>)</a:t>
            </a:r>
            <a:endParaRPr lang="cs-CZ" altLang="en-US" dirty="0"/>
          </a:p>
          <a:p>
            <a:pPr lvl="3"/>
            <a:r>
              <a:rPr lang="cs-CZ" altLang="en-US" dirty="0"/>
              <a:t>Živočich-Obratlovec-Savec-Pes-Jezevčík</a:t>
            </a:r>
          </a:p>
          <a:p>
            <a:pPr lvl="3"/>
            <a:r>
              <a:rPr lang="cs-CZ" altLang="en-US" dirty="0"/>
              <a:t>Objekt-Viditelný-Editovatelný-Polygon-Čtverec</a:t>
            </a:r>
          </a:p>
          <a:p>
            <a:pPr lvl="2"/>
            <a:r>
              <a:rPr lang="cs-CZ" altLang="en-US" dirty="0"/>
              <a:t>Vztah interface-implementace</a:t>
            </a:r>
          </a:p>
          <a:p>
            <a:pPr lvl="3"/>
            <a:r>
              <a:rPr lang="cs-CZ" altLang="en-US" dirty="0"/>
              <a:t>Readable-InputFile</a:t>
            </a:r>
          </a:p>
          <a:p>
            <a:pPr lvl="3"/>
            <a:r>
              <a:rPr lang="cs-CZ" altLang="en-US" dirty="0"/>
              <a:t>Writable-OutputFile</a:t>
            </a:r>
          </a:p>
          <a:p>
            <a:pPr lvl="3"/>
            <a:r>
              <a:rPr lang="cs-CZ" altLang="en-US" dirty="0"/>
              <a:t>(Readable+Writable)-IOFile</a:t>
            </a:r>
          </a:p>
        </p:txBody>
      </p:sp>
    </p:spTree>
    <p:extLst>
      <p:ext uri="{BB962C8B-B14F-4D97-AF65-F5344CB8AC3E}">
        <p14:creationId xmlns:p14="http://schemas.microsoft.com/office/powerpoint/2010/main" val="3603485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 cast</a:t>
            </a:r>
            <a:endParaRPr lang="cs-CZ" altLang="en-US" noProof="1"/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altLang="en-US"/>
              <a:t>Various syntax styles</a:t>
            </a:r>
            <a:endParaRPr lang="cs-CZ" altLang="en-US"/>
          </a:p>
          <a:p>
            <a:pPr lvl="1"/>
            <a:r>
              <a:rPr lang="cs-CZ" altLang="en-US"/>
              <a:t>C-style cast</a:t>
            </a:r>
          </a:p>
          <a:p>
            <a:pPr lvl="4"/>
            <a:r>
              <a:rPr lang="en-US" altLang="en-US"/>
              <a:t>(T)e</a:t>
            </a:r>
            <a:endParaRPr lang="cs-CZ" altLang="en-US"/>
          </a:p>
          <a:p>
            <a:pPr lvl="2"/>
            <a:r>
              <a:rPr lang="en-US" altLang="en-US"/>
              <a:t>Inherited from</a:t>
            </a:r>
            <a:r>
              <a:rPr lang="cs-CZ" altLang="en-US"/>
              <a:t> C</a:t>
            </a:r>
          </a:p>
          <a:p>
            <a:pPr lvl="1"/>
            <a:r>
              <a:rPr lang="cs-CZ" altLang="en-US"/>
              <a:t>Function-style cast</a:t>
            </a:r>
          </a:p>
          <a:p>
            <a:pPr lvl="4"/>
            <a:r>
              <a:rPr lang="en-US" altLang="en-US"/>
              <a:t>T(e)</a:t>
            </a:r>
            <a:endParaRPr lang="cs-CZ" altLang="en-US"/>
          </a:p>
          <a:p>
            <a:pPr lvl="2"/>
            <a:r>
              <a:rPr lang="en-US" altLang="en-US"/>
              <a:t>Equivalent to</a:t>
            </a:r>
            <a:r>
              <a:rPr lang="cs-CZ" altLang="en-US"/>
              <a:t> </a:t>
            </a:r>
            <a:r>
              <a:rPr lang="en-US" altLang="en-US"/>
              <a:t>(T)e</a:t>
            </a:r>
          </a:p>
          <a:p>
            <a:pPr lvl="2"/>
            <a:r>
              <a:rPr lang="en-US" altLang="en-US"/>
              <a:t>T must be single type identifier or single keyword</a:t>
            </a:r>
            <a:endParaRPr lang="cs-CZ" altLang="en-US"/>
          </a:p>
          <a:p>
            <a:pPr lvl="1"/>
            <a:r>
              <a:rPr lang="en-US" altLang="en-US"/>
              <a:t>Type conversion operators</a:t>
            </a:r>
            <a:endParaRPr lang="cs-CZ" altLang="en-US"/>
          </a:p>
          <a:p>
            <a:pPr lvl="2"/>
            <a:r>
              <a:rPr lang="en-US" altLang="en-US"/>
              <a:t>Differentiated by intent</a:t>
            </a:r>
            <a:r>
              <a:rPr lang="cs-CZ" altLang="en-US"/>
              <a:t> (</a:t>
            </a:r>
            <a:r>
              <a:rPr lang="en-US" altLang="en-US"/>
              <a:t>strength</a:t>
            </a:r>
            <a:r>
              <a:rPr lang="cs-CZ" altLang="en-US"/>
              <a:t> </a:t>
            </a:r>
            <a:r>
              <a:rPr lang="en-US" altLang="en-US"/>
              <a:t>and associated danger</a:t>
            </a:r>
            <a:r>
              <a:rPr lang="cs-CZ" altLang="en-US"/>
              <a:t>) </a:t>
            </a:r>
            <a:r>
              <a:rPr lang="en-US" altLang="en-US"/>
              <a:t>of cast</a:t>
            </a:r>
            <a:r>
              <a:rPr lang="cs-CZ" altLang="en-US"/>
              <a:t>:</a:t>
            </a:r>
          </a:p>
          <a:p>
            <a:pPr lvl="4"/>
            <a:r>
              <a:rPr lang="en-US" altLang="en-US"/>
              <a:t>const_cast&lt;T&gt;(e)</a:t>
            </a:r>
          </a:p>
          <a:p>
            <a:pPr lvl="4"/>
            <a:r>
              <a:rPr lang="en-US" altLang="en-US"/>
              <a:t>static_cast&lt;T&gt;(e)</a:t>
            </a:r>
            <a:endParaRPr lang="cs-CZ" altLang="en-US"/>
          </a:p>
          <a:p>
            <a:pPr lvl="4"/>
            <a:r>
              <a:rPr lang="en-US" altLang="en-US"/>
              <a:t>reinterpret_cast&lt;T&gt;(e)</a:t>
            </a:r>
            <a:endParaRPr lang="cs-CZ" altLang="en-US"/>
          </a:p>
          <a:p>
            <a:pPr lvl="2"/>
            <a:r>
              <a:rPr lang="en-US" altLang="en-US"/>
              <a:t>New</a:t>
            </a:r>
            <a:r>
              <a:rPr lang="cs-CZ" altLang="en-US"/>
              <a:t> - </a:t>
            </a:r>
            <a:r>
              <a:rPr lang="en-US" altLang="en-US"/>
              <a:t>run-time assisted cast</a:t>
            </a:r>
            <a:r>
              <a:rPr lang="cs-CZ" altLang="en-US"/>
              <a:t>:</a:t>
            </a:r>
          </a:p>
          <a:p>
            <a:pPr lvl="4"/>
            <a:r>
              <a:rPr lang="en-US" altLang="en-US"/>
              <a:t>dynamic_cast&lt;T&gt;(e)</a:t>
            </a:r>
            <a:endParaRPr lang="cs-CZ" altLang="en-US"/>
          </a:p>
          <a:p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245717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Const</a:t>
            </a:r>
            <a:r>
              <a:rPr lang="en-US" altLang="en-US" dirty="0"/>
              <a:t> cast</a:t>
            </a:r>
            <a:endParaRPr lang="cs-CZ" altLang="en-US" noProof="1"/>
          </a:p>
        </p:txBody>
      </p:sp>
      <p:sp>
        <p:nvSpPr>
          <p:cNvPr id="264195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 err="1"/>
              <a:t>const_cast</a:t>
            </a:r>
            <a:r>
              <a:rPr lang="en-US" altLang="en-US" dirty="0"/>
              <a:t>&lt;T&gt;(e)</a:t>
            </a:r>
            <a:endParaRPr lang="cs-CZ" altLang="en-US" dirty="0"/>
          </a:p>
          <a:p>
            <a:pPr lvl="1"/>
            <a:r>
              <a:rPr lang="en-US" altLang="en-US" dirty="0"/>
              <a:t>Suppressing </a:t>
            </a:r>
            <a:r>
              <a:rPr lang="en-US" altLang="en-US" dirty="0" err="1"/>
              <a:t>const</a:t>
            </a:r>
            <a:r>
              <a:rPr lang="en-US" altLang="en-US" dirty="0"/>
              <a:t> flags of pointers/references</a:t>
            </a:r>
            <a:endParaRPr lang="cs-CZ" altLang="en-US" dirty="0"/>
          </a:p>
          <a:p>
            <a:pPr lvl="2"/>
            <a:r>
              <a:rPr lang="cs-CZ" altLang="en-US" dirty="0"/>
              <a:t>const U </a:t>
            </a:r>
            <a:r>
              <a:rPr lang="en-US" altLang="en-US" dirty="0"/>
              <a:t>&amp; =&gt; U &amp;</a:t>
            </a:r>
          </a:p>
          <a:p>
            <a:pPr lvl="2"/>
            <a:r>
              <a:rPr lang="en-US" altLang="en-US" dirty="0" err="1"/>
              <a:t>const</a:t>
            </a:r>
            <a:r>
              <a:rPr lang="en-US" altLang="en-US" dirty="0"/>
              <a:t> U * =&gt; U *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It allows violation of </a:t>
            </a:r>
            <a:r>
              <a:rPr lang="en-US" altLang="en-US" dirty="0" err="1"/>
              <a:t>const</a:t>
            </a:r>
            <a:r>
              <a:rPr lang="en-US" altLang="en-US" dirty="0"/>
              <a:t>-ness</a:t>
            </a:r>
          </a:p>
          <a:p>
            <a:pPr lvl="1"/>
            <a:r>
              <a:rPr lang="en-US" altLang="en-US" dirty="0"/>
              <a:t>In most cases, </a:t>
            </a:r>
            <a:r>
              <a:rPr lang="en-US" altLang="en-US" b="1" dirty="0"/>
              <a:t>mutable </a:t>
            </a:r>
            <a:r>
              <a:rPr lang="en-US" altLang="en-US" dirty="0"/>
              <a:t>is a better solution</a:t>
            </a:r>
            <a:endParaRPr lang="cs-CZ" altLang="en-US" dirty="0"/>
          </a:p>
          <a:p>
            <a:pPr lvl="2"/>
            <a:r>
              <a:rPr lang="en-US" altLang="en-US" dirty="0"/>
              <a:t>Example</a:t>
            </a:r>
            <a:r>
              <a:rPr lang="cs-CZ" altLang="en-US" dirty="0"/>
              <a:t>: </a:t>
            </a:r>
            <a:r>
              <a:rPr lang="en-US" altLang="en-US" dirty="0"/>
              <a:t>Counting references to a logically constant object</a:t>
            </a:r>
            <a:endParaRPr lang="cs-CZ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class Data </a:t>
            </a:r>
            <a:r>
              <a:rPr lang="en-US" altLang="en-US" dirty="0"/>
              <a:t>{ 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public: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  void register</a:t>
            </a:r>
            <a:r>
              <a:rPr lang="cs-CZ" altLang="en-US" dirty="0"/>
              <a:t>_pointer() const </a:t>
            </a: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  { references++; }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private: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  /* ... data ... */ 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  </a:t>
            </a:r>
            <a:r>
              <a:rPr lang="cs-CZ" altLang="en-US" dirty="0">
                <a:solidFill>
                  <a:srgbClr val="FF0000"/>
                </a:solidFill>
              </a:rPr>
              <a:t>mutable</a:t>
            </a:r>
            <a:r>
              <a:rPr lang="cs-CZ" altLang="en-US" dirty="0"/>
              <a:t> </a:t>
            </a:r>
            <a:r>
              <a:rPr lang="en-US" altLang="en-US" dirty="0" err="1"/>
              <a:t>int</a:t>
            </a:r>
            <a:r>
              <a:rPr lang="en-US" altLang="en-US" dirty="0"/>
              <a:t> references; 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039727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Static cast</a:t>
            </a:r>
            <a:endParaRPr lang="cs-CZ" altLang="en-US" noProof="1"/>
          </a:p>
        </p:txBody>
      </p:sp>
      <p:sp>
        <p:nvSpPr>
          <p:cNvPr id="265219" name="Rectangle 2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4"/>
            <a:r>
              <a:rPr lang="cs-CZ" altLang="en-US" dirty="0"/>
              <a:t>static</a:t>
            </a:r>
            <a:r>
              <a:rPr lang="en-US" altLang="en-US" dirty="0"/>
              <a:t>_cast&lt;T&gt;(e)</a:t>
            </a:r>
            <a:endParaRPr lang="cs-CZ" altLang="en-US" dirty="0"/>
          </a:p>
          <a:p>
            <a:r>
              <a:rPr lang="en-US" altLang="en-US" dirty="0"/>
              <a:t>All implicit conversions</a:t>
            </a:r>
          </a:p>
          <a:p>
            <a:pPr lvl="2"/>
            <a:r>
              <a:rPr lang="en-US" altLang="en-US" dirty="0"/>
              <a:t>Explicit cast used to enforce the conversion in ambiguous situations</a:t>
            </a:r>
            <a:endParaRPr lang="cs-CZ" altLang="en-US" dirty="0"/>
          </a:p>
          <a:p>
            <a:pPr lvl="1"/>
            <a:r>
              <a:rPr lang="en-US" altLang="en-US" dirty="0"/>
              <a:t>Loss-less and </a:t>
            </a:r>
            <a:r>
              <a:rPr lang="en-US" altLang="en-US" dirty="0" err="1"/>
              <a:t>lossy</a:t>
            </a:r>
            <a:r>
              <a:rPr lang="cs-CZ" altLang="en-US" dirty="0"/>
              <a:t> </a:t>
            </a:r>
            <a:r>
              <a:rPr lang="en-US" altLang="en-US" dirty="0"/>
              <a:t>number conversions </a:t>
            </a:r>
            <a:r>
              <a:rPr lang="cs-CZ" altLang="en-US" dirty="0"/>
              <a:t>(</a:t>
            </a:r>
            <a:r>
              <a:rPr lang="en-US" altLang="en-US" dirty="0"/>
              <a:t>e.g. </a:t>
            </a:r>
            <a:r>
              <a:rPr lang="en-US" altLang="en-US" dirty="0" err="1"/>
              <a:t>int</a:t>
            </a:r>
            <a:r>
              <a:rPr lang="en-US" altLang="en-US" dirty="0"/>
              <a:t> &lt;=&gt; double)</a:t>
            </a:r>
            <a:endParaRPr lang="cs-CZ" altLang="en-US" dirty="0"/>
          </a:p>
          <a:p>
            <a:pPr lvl="1"/>
            <a:r>
              <a:rPr lang="en-US" altLang="en-US" dirty="0"/>
              <a:t>Adding</a:t>
            </a:r>
            <a:r>
              <a:rPr lang="cs-CZ" altLang="en-US" dirty="0"/>
              <a:t> const</a:t>
            </a:r>
            <a:r>
              <a:rPr lang="en-US" altLang="en-US" dirty="0"/>
              <a:t>/</a:t>
            </a:r>
            <a:r>
              <a:rPr lang="cs-CZ" altLang="en-US" dirty="0"/>
              <a:t>volatile</a:t>
            </a:r>
            <a:r>
              <a:rPr lang="en-US" altLang="en-US" dirty="0"/>
              <a:t> modifiers to pointers/references</a:t>
            </a:r>
          </a:p>
          <a:p>
            <a:pPr lvl="1"/>
            <a:r>
              <a:rPr lang="en-US" altLang="en-US" dirty="0"/>
              <a:t>Pointer to void*</a:t>
            </a:r>
          </a:p>
          <a:p>
            <a:pPr lvl="1"/>
            <a:r>
              <a:rPr lang="en-US" altLang="en-US" dirty="0"/>
              <a:t>Derived-to-base pointer/reference conversions</a:t>
            </a:r>
            <a:endParaRPr lang="cs-CZ" altLang="en-US" dirty="0"/>
          </a:p>
          <a:p>
            <a:pPr lvl="1"/>
            <a:r>
              <a:rPr lang="en-US" altLang="en-US" dirty="0"/>
              <a:t>Invoke any constructor of T</a:t>
            </a:r>
            <a:r>
              <a:rPr lang="cs-CZ" altLang="en-US" dirty="0"/>
              <a:t> </a:t>
            </a:r>
            <a:r>
              <a:rPr lang="en-US" altLang="en-US" dirty="0"/>
              <a:t>capable to accept e</a:t>
            </a:r>
            <a:endParaRPr lang="cs-CZ" altLang="en-US" dirty="0"/>
          </a:p>
          <a:p>
            <a:pPr lvl="2"/>
            <a:r>
              <a:rPr lang="en-US" altLang="en-US" dirty="0"/>
              <a:t>Including copy/move-constructors and explicit constructors</a:t>
            </a:r>
            <a:endParaRPr lang="cs-CZ" altLang="en-US" dirty="0"/>
          </a:p>
          <a:p>
            <a:pPr lvl="1"/>
            <a:r>
              <a:rPr lang="en-US" altLang="en-US" dirty="0"/>
              <a:t>Invoke a conversion </a:t>
            </a:r>
            <a:r>
              <a:rPr lang="cs-CZ" altLang="en-US" dirty="0"/>
              <a:t>operator T()</a:t>
            </a:r>
          </a:p>
          <a:p>
            <a:r>
              <a:rPr lang="en-US" altLang="en-US" dirty="0"/>
              <a:t>Some explicit conversions</a:t>
            </a:r>
          </a:p>
          <a:p>
            <a:pPr lvl="1"/>
            <a:r>
              <a:rPr lang="en-US" altLang="en-US" dirty="0"/>
              <a:t>Anything to void, i.e. discarding the value (e.g. in a conditional expression)</a:t>
            </a:r>
            <a:endParaRPr lang="cs-CZ" altLang="en-US" dirty="0"/>
          </a:p>
          <a:p>
            <a:pPr lvl="1"/>
            <a:r>
              <a:rPr lang="en-US" altLang="en-US" dirty="0"/>
              <a:t>Base-to-derived pointer/reference conversions</a:t>
            </a:r>
            <a:endParaRPr lang="cs-CZ" altLang="en-US" dirty="0"/>
          </a:p>
          <a:p>
            <a:pPr lvl="2"/>
            <a:r>
              <a:rPr lang="en-US" altLang="en-US" dirty="0">
                <a:solidFill>
                  <a:schemeClr val="accent1"/>
                </a:solidFill>
              </a:rPr>
              <a:t>No runtime checks, it may produce invalid pointers – use </a:t>
            </a:r>
            <a:r>
              <a:rPr lang="en-US" altLang="en-US" b="1" dirty="0" err="1">
                <a:solidFill>
                  <a:schemeClr val="accent1"/>
                </a:solidFill>
              </a:rPr>
              <a:t>dynamic_cast</a:t>
            </a:r>
            <a:r>
              <a:rPr lang="en-US" altLang="en-US" b="1" dirty="0">
                <a:solidFill>
                  <a:schemeClr val="accent1"/>
                </a:solidFill>
              </a:rPr>
              <a:t> </a:t>
            </a:r>
            <a:r>
              <a:rPr lang="en-US" altLang="en-US" dirty="0">
                <a:solidFill>
                  <a:schemeClr val="accent1"/>
                </a:solidFill>
              </a:rPr>
              <a:t>to check</a:t>
            </a:r>
            <a:endParaRPr lang="cs-CZ" altLang="en-US" dirty="0">
              <a:solidFill>
                <a:schemeClr val="accent1"/>
              </a:solidFill>
            </a:endParaRPr>
          </a:p>
          <a:p>
            <a:pPr lvl="1"/>
            <a:r>
              <a:rPr lang="en-US" altLang="en-US" dirty="0"/>
              <a:t>Integer to an enumeration</a:t>
            </a:r>
            <a:endParaRPr lang="cs-CZ" altLang="en-US" dirty="0"/>
          </a:p>
          <a:p>
            <a:pPr lvl="2"/>
            <a:r>
              <a:rPr lang="en-US" altLang="en-US" dirty="0"/>
              <a:t>May produce undefined results if not </a:t>
            </a:r>
            <a:r>
              <a:rPr lang="en-US" altLang="en-US" dirty="0" err="1"/>
              <a:t>mappable</a:t>
            </a:r>
            <a:endParaRPr lang="cs-CZ" altLang="en-US" dirty="0"/>
          </a:p>
          <a:p>
            <a:pPr lvl="1"/>
            <a:r>
              <a:rPr lang="cs-CZ" altLang="en-US" dirty="0"/>
              <a:t>void* </a:t>
            </a:r>
            <a:r>
              <a:rPr lang="en-US" altLang="en-US" dirty="0"/>
              <a:t>to any pointer</a:t>
            </a:r>
          </a:p>
          <a:p>
            <a:pPr lvl="2"/>
            <a:r>
              <a:rPr lang="en-US" altLang="en-US" dirty="0"/>
              <a:t>No runtime checks possible (even if the object contain type information)</a:t>
            </a:r>
          </a:p>
        </p:txBody>
      </p:sp>
    </p:spTree>
    <p:extLst>
      <p:ext uri="{BB962C8B-B14F-4D97-AF65-F5344CB8AC3E}">
        <p14:creationId xmlns:p14="http://schemas.microsoft.com/office/powerpoint/2010/main" val="9641441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Dynamic cast</a:t>
            </a:r>
            <a:endParaRPr lang="cs-CZ" altLang="en-US" noProof="1"/>
          </a:p>
        </p:txBody>
      </p:sp>
      <p:sp>
        <p:nvSpPr>
          <p:cNvPr id="271363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endParaRPr lang="en-US" altLang="en-US" dirty="0"/>
          </a:p>
          <a:p>
            <a:pPr lvl="4"/>
            <a:r>
              <a:rPr lang="cs-CZ" altLang="en-US" dirty="0"/>
              <a:t>dynamic</a:t>
            </a:r>
            <a:r>
              <a:rPr lang="en-US" altLang="en-US" dirty="0"/>
              <a:t>_cast&lt;T&gt;(e)</a:t>
            </a:r>
            <a:endParaRPr lang="cs-CZ" altLang="en-US" dirty="0"/>
          </a:p>
          <a:p>
            <a:pPr lvl="1"/>
            <a:r>
              <a:rPr lang="en-US" altLang="en-US" dirty="0"/>
              <a:t>Base-to-derived pointer/reference conversions</a:t>
            </a:r>
            <a:endParaRPr lang="cs-CZ" altLang="en-US" dirty="0"/>
          </a:p>
          <a:p>
            <a:pPr lvl="2"/>
            <a:r>
              <a:rPr lang="en-US" altLang="en-US" dirty="0"/>
              <a:t>Runtime checks included – requires type information in the </a:t>
            </a:r>
            <a:r>
              <a:rPr lang="en-US" altLang="en-US" b="1" dirty="0"/>
              <a:t>e</a:t>
            </a:r>
            <a:r>
              <a:rPr lang="en-US" altLang="en-US" dirty="0"/>
              <a:t> object</a:t>
            </a:r>
          </a:p>
          <a:p>
            <a:pPr lvl="3"/>
            <a:r>
              <a:rPr lang="en-US" altLang="en-US" dirty="0"/>
              <a:t>At least one virtual function required in the type of </a:t>
            </a:r>
            <a:r>
              <a:rPr lang="en-US" altLang="en-US" b="1" dirty="0"/>
              <a:t>e</a:t>
            </a:r>
          </a:p>
          <a:p>
            <a:pPr lvl="2"/>
            <a:r>
              <a:rPr lang="en-US" altLang="en-US" dirty="0"/>
              <a:t>If the dynamic type of </a:t>
            </a:r>
            <a:r>
              <a:rPr lang="en-US" altLang="en-US" b="1" dirty="0"/>
              <a:t>e</a:t>
            </a:r>
            <a:r>
              <a:rPr lang="en-US" altLang="en-US" dirty="0"/>
              <a:t> is not </a:t>
            </a:r>
            <a:r>
              <a:rPr lang="en-US" altLang="en-US" b="1" dirty="0"/>
              <a:t>T</a:t>
            </a:r>
            <a:r>
              <a:rPr lang="en-US" altLang="en-US" dirty="0"/>
              <a:t> (or derived from T)...</a:t>
            </a:r>
          </a:p>
          <a:p>
            <a:pPr lvl="3"/>
            <a:r>
              <a:rPr lang="en-US" altLang="en-US" dirty="0"/>
              <a:t>Pointers: Returns </a:t>
            </a:r>
            <a:r>
              <a:rPr lang="en-US" altLang="en-US" b="1" dirty="0" err="1"/>
              <a:t>nullptr</a:t>
            </a:r>
            <a:endParaRPr lang="en-US" altLang="en-US" dirty="0"/>
          </a:p>
          <a:p>
            <a:pPr lvl="3"/>
            <a:r>
              <a:rPr lang="en-US" altLang="en-US" dirty="0"/>
              <a:t>References: Throws </a:t>
            </a:r>
            <a:r>
              <a:rPr lang="en-US" altLang="en-US" b="1" dirty="0" err="1"/>
              <a:t>std</a:t>
            </a:r>
            <a:r>
              <a:rPr lang="en-US" altLang="en-US" b="1" dirty="0"/>
              <a:t>::</a:t>
            </a:r>
            <a:r>
              <a:rPr lang="en-US" altLang="en-US" b="1" dirty="0" err="1"/>
              <a:t>bad_cast</a:t>
            </a:r>
            <a:endParaRPr lang="en-US" altLang="en-US" b="1" dirty="0"/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class Base { public:  </a:t>
            </a:r>
          </a:p>
          <a:p>
            <a:pPr lvl="4"/>
            <a:r>
              <a:rPr lang="en-US" altLang="en-US" dirty="0"/>
              <a:t>  virtual ~Base(); /* base class must have at least one virtual function</a:t>
            </a:r>
            <a:r>
              <a:rPr lang="cs-CZ" altLang="en-US" dirty="0"/>
              <a:t> </a:t>
            </a:r>
            <a:r>
              <a:rPr lang="en-US" altLang="en-US" dirty="0"/>
              <a:t>*/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class X : public Base { /* ... */ 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class Y : public Base { /* ... */ 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Base * p = /* ... */;</a:t>
            </a:r>
          </a:p>
          <a:p>
            <a:pPr lvl="4"/>
            <a:r>
              <a:rPr lang="en-US" altLang="en-US" dirty="0"/>
              <a:t>X * </a:t>
            </a:r>
            <a:r>
              <a:rPr lang="en-US" altLang="en-US" dirty="0" err="1"/>
              <a:t>xp</a:t>
            </a:r>
            <a:r>
              <a:rPr lang="en-US" altLang="en-US" dirty="0"/>
              <a:t> = </a:t>
            </a:r>
            <a:r>
              <a:rPr lang="en-US" altLang="en-US" dirty="0" err="1"/>
              <a:t>dynamic_cast</a:t>
            </a:r>
            <a:r>
              <a:rPr lang="en-US" altLang="en-US" dirty="0"/>
              <a:t>&lt; X *&gt;( p); </a:t>
            </a:r>
          </a:p>
          <a:p>
            <a:pPr lvl="4"/>
            <a:r>
              <a:rPr lang="en-US" altLang="en-US" dirty="0"/>
              <a:t>if ( </a:t>
            </a:r>
            <a:r>
              <a:rPr lang="en-US" altLang="en-US" dirty="0" err="1"/>
              <a:t>xp</a:t>
            </a:r>
            <a:r>
              <a:rPr lang="en-US" altLang="en-US" dirty="0"/>
              <a:t> ) { /* ... */ } </a:t>
            </a:r>
          </a:p>
          <a:p>
            <a:pPr lvl="4"/>
            <a:r>
              <a:rPr lang="en-US" altLang="en-US" dirty="0"/>
              <a:t>Y * </a:t>
            </a:r>
            <a:r>
              <a:rPr lang="en-US" altLang="en-US" dirty="0" err="1"/>
              <a:t>yp</a:t>
            </a:r>
            <a:r>
              <a:rPr lang="en-US" altLang="en-US" dirty="0"/>
              <a:t> = </a:t>
            </a:r>
            <a:r>
              <a:rPr lang="en-US" altLang="en-US" dirty="0" err="1"/>
              <a:t>dynamic_cast</a:t>
            </a:r>
            <a:r>
              <a:rPr lang="en-US" altLang="en-US" dirty="0"/>
              <a:t>&lt; Y *&gt;( p); </a:t>
            </a:r>
          </a:p>
          <a:p>
            <a:pPr lvl="4"/>
            <a:r>
              <a:rPr lang="en-US" altLang="en-US" dirty="0"/>
              <a:t>if ( </a:t>
            </a:r>
            <a:r>
              <a:rPr lang="en-US" altLang="en-US" dirty="0" err="1"/>
              <a:t>yp</a:t>
            </a:r>
            <a:r>
              <a:rPr lang="en-US" altLang="en-US" dirty="0"/>
              <a:t> ) { /* ... */ } 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921003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Reinterpret cast</a:t>
            </a:r>
            <a:endParaRPr lang="cs-CZ" altLang="en-US" noProof="1"/>
          </a:p>
        </p:txBody>
      </p:sp>
      <p:sp>
        <p:nvSpPr>
          <p:cNvPr id="269315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endParaRPr lang="en-US" altLang="en-US" dirty="0"/>
          </a:p>
          <a:p>
            <a:pPr lvl="4"/>
            <a:r>
              <a:rPr lang="en-US" altLang="en-US" dirty="0" err="1"/>
              <a:t>reinterpret_cast</a:t>
            </a:r>
            <a:r>
              <a:rPr lang="en-US" altLang="en-US" dirty="0"/>
              <a:t>&lt;T&gt;(e)</a:t>
            </a:r>
            <a:endParaRPr lang="cs-CZ" altLang="en-US" dirty="0"/>
          </a:p>
          <a:p>
            <a:r>
              <a:rPr lang="en-US" altLang="en-US" dirty="0"/>
              <a:t>Implementation-dependent conversions</a:t>
            </a:r>
          </a:p>
          <a:p>
            <a:pPr lvl="1"/>
            <a:r>
              <a:rPr lang="en-US" altLang="en-US" dirty="0"/>
              <a:t>Pointer to integer</a:t>
            </a:r>
            <a:endParaRPr lang="cs-CZ" altLang="en-US" dirty="0"/>
          </a:p>
          <a:p>
            <a:pPr lvl="1"/>
            <a:r>
              <a:rPr lang="en-US" altLang="en-US" dirty="0"/>
              <a:t>Integer to pointer</a:t>
            </a:r>
            <a:endParaRPr lang="cs-CZ" altLang="en-US" dirty="0"/>
          </a:p>
          <a:p>
            <a:pPr lvl="1"/>
            <a:r>
              <a:rPr lang="en-US" altLang="en-US" dirty="0"/>
              <a:t>Any function-pointer to any function-pointer</a:t>
            </a:r>
          </a:p>
          <a:p>
            <a:pPr lvl="1"/>
            <a:r>
              <a:rPr lang="en-US" altLang="en-US" dirty="0"/>
              <a:t>Any data-pointer to any other data-pointer</a:t>
            </a:r>
          </a:p>
          <a:p>
            <a:pPr lvl="2"/>
            <a:r>
              <a:rPr lang="en-US" altLang="en-US" dirty="0"/>
              <a:t>No address correction even if pointers are related by inheritance</a:t>
            </a:r>
          </a:p>
          <a:p>
            <a:pPr lvl="1"/>
            <a:r>
              <a:rPr lang="en-US" altLang="en-US" dirty="0"/>
              <a:t>Any reference to any other reference</a:t>
            </a:r>
            <a:endParaRPr lang="cs-CZ" altLang="en-US" dirty="0"/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Mostly used to read/write binary files/packets/...</a:t>
            </a:r>
            <a:endParaRPr lang="cs-CZ" altLang="en-US" dirty="0"/>
          </a:p>
          <a:p>
            <a:pPr lvl="4"/>
            <a:r>
              <a:rPr lang="en-US" altLang="en-US" dirty="0"/>
              <a:t>void </a:t>
            </a:r>
            <a:r>
              <a:rPr lang="en-US" altLang="en-US" dirty="0" err="1"/>
              <a:t>put_double</a:t>
            </a:r>
            <a:r>
              <a:rPr lang="en-US" altLang="en-US" dirty="0"/>
              <a:t>(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ostream</a:t>
            </a:r>
            <a:r>
              <a:rPr lang="en-US" altLang="en-US" dirty="0"/>
              <a:t> &amp; o, </a:t>
            </a:r>
            <a:r>
              <a:rPr lang="en-US" altLang="en-US" dirty="0" err="1"/>
              <a:t>const</a:t>
            </a:r>
            <a:r>
              <a:rPr lang="en-US" altLang="en-US" dirty="0"/>
              <a:t> double &amp; d)</a:t>
            </a:r>
          </a:p>
          <a:p>
            <a:pPr lvl="4"/>
            <a:r>
              <a:rPr lang="en-US" altLang="en-US" dirty="0"/>
              <a:t>{ 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o.write</a:t>
            </a:r>
            <a:r>
              <a:rPr lang="en-US" altLang="en-US" dirty="0"/>
              <a:t>( </a:t>
            </a:r>
            <a:r>
              <a:rPr lang="en-US" altLang="en-US" dirty="0" err="1">
                <a:solidFill>
                  <a:schemeClr val="accent1"/>
                </a:solidFill>
              </a:rPr>
              <a:t>reinterpret_cast</a:t>
            </a:r>
            <a:r>
              <a:rPr lang="en-US" altLang="en-US" dirty="0"/>
              <a:t>&lt; char *&gt;( &amp; d), </a:t>
            </a:r>
            <a:r>
              <a:rPr lang="en-US" altLang="en-US" dirty="0" err="1"/>
              <a:t>sizeof</a:t>
            </a:r>
            <a:r>
              <a:rPr lang="en-US" altLang="en-US" dirty="0"/>
              <a:t>( double)); </a:t>
            </a:r>
          </a:p>
          <a:p>
            <a:pPr lvl="4"/>
            <a:r>
              <a:rPr lang="en-US" altLang="en-US" dirty="0"/>
              <a:t>}</a:t>
            </a:r>
            <a:endParaRPr lang="cs-CZ" altLang="en-US" dirty="0"/>
          </a:p>
          <a:p>
            <a:pPr lvl="3"/>
            <a:r>
              <a:rPr lang="en-US" altLang="en-US" dirty="0"/>
              <a:t>The file contents is implementation-dependent – not portable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004591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cs-CZ" dirty="0"/>
              <a:t>ědičnost a virtuální funkce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036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Dědičnost</a:t>
            </a:r>
            <a:endParaRPr lang="cs-CZ" altLang="en-US" noProof="1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476672"/>
            <a:ext cx="8928992" cy="5976664"/>
          </a:xfrm>
        </p:spPr>
        <p:txBody>
          <a:bodyPr>
            <a:normAutofit/>
          </a:bodyPr>
          <a:lstStyle/>
          <a:p>
            <a:pPr lvl="4"/>
            <a:r>
              <a:rPr lang="cs-CZ" altLang="en-US" dirty="0"/>
              <a:t>class Base </a:t>
            </a:r>
            <a:r>
              <a:rPr lang="en-US" altLang="en-US" dirty="0"/>
              <a:t>{ /* ... */ };</a:t>
            </a:r>
          </a:p>
          <a:p>
            <a:pPr lvl="4"/>
            <a:r>
              <a:rPr lang="en-US" altLang="en-US" dirty="0"/>
              <a:t>class Derived : public Base { /* ... */ }</a:t>
            </a:r>
            <a:endParaRPr lang="cs-CZ" altLang="en-US" dirty="0"/>
          </a:p>
          <a:p>
            <a:pPr lvl="5"/>
            <a:endParaRPr lang="en-US" altLang="en-US" dirty="0"/>
          </a:p>
          <a:p>
            <a:pPr lvl="1"/>
            <a:r>
              <a:rPr lang="cs-CZ" altLang="en-US" dirty="0"/>
              <a:t>Třída Derived je odvozena z třídy Base</a:t>
            </a:r>
          </a:p>
          <a:p>
            <a:pPr lvl="2"/>
            <a:r>
              <a:rPr lang="cs-CZ" altLang="en-US" dirty="0"/>
              <a:t>Obsahuje všechny datové položky i metody třídy Base</a:t>
            </a:r>
          </a:p>
          <a:p>
            <a:pPr lvl="2"/>
            <a:r>
              <a:rPr lang="cs-CZ" altLang="en-US" dirty="0"/>
              <a:t>Může k nim doplnit další</a:t>
            </a:r>
          </a:p>
          <a:p>
            <a:pPr lvl="3"/>
            <a:r>
              <a:rPr lang="cs-CZ" altLang="en-US" dirty="0"/>
              <a:t>Není vhodné novými zakrývat staré, vyjma virtuálních</a:t>
            </a:r>
          </a:p>
          <a:p>
            <a:pPr lvl="2"/>
            <a:r>
              <a:rPr lang="cs-CZ" altLang="en-US" dirty="0"/>
              <a:t>Může změnit chování metod, které jsou v Base deklarovány jako virtuální</a:t>
            </a:r>
          </a:p>
          <a:p>
            <a:pPr lvl="2"/>
            <a:endParaRPr lang="cs-CZ" altLang="en-US" dirty="0"/>
          </a:p>
          <a:p>
            <a:pPr lvl="4"/>
            <a:r>
              <a:rPr lang="cs-CZ" altLang="en-US" dirty="0"/>
              <a:t>class Base </a:t>
            </a:r>
            <a:r>
              <a:rPr lang="en-US" altLang="en-US" dirty="0"/>
              <a:t>{ </a:t>
            </a:r>
          </a:p>
          <a:p>
            <a:pPr lvl="4"/>
            <a:r>
              <a:rPr lang="en-US" altLang="en-US" dirty="0"/>
              <a:t>  virtual ~Base() </a:t>
            </a:r>
            <a:r>
              <a:rPr lang="en-US" altLang="en-US" dirty="0" err="1"/>
              <a:t>noexcept</a:t>
            </a:r>
            <a:r>
              <a:rPr lang="en-US" altLang="en-US" dirty="0"/>
              <a:t> {}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virtual void f</a:t>
            </a:r>
            <a:r>
              <a:rPr lang="en-US" altLang="en-US" dirty="0"/>
              <a:t>() { /* ... */ } 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class Derived </a:t>
            </a:r>
            <a:r>
              <a:rPr lang="cs-CZ" altLang="en-US" dirty="0"/>
              <a:t>final </a:t>
            </a:r>
            <a:r>
              <a:rPr lang="en-US" altLang="en-US" dirty="0"/>
              <a:t>: public Base { </a:t>
            </a:r>
            <a:r>
              <a:rPr lang="cs-CZ" altLang="en-US" dirty="0"/>
              <a:t>		</a:t>
            </a:r>
            <a:endParaRPr lang="en-US" altLang="en-US" dirty="0"/>
          </a:p>
          <a:p>
            <a:pPr lvl="4"/>
            <a:r>
              <a:rPr lang="en-US" altLang="en-US" dirty="0"/>
              <a:t>  virtual void f() override { /* ... */ }</a:t>
            </a:r>
          </a:p>
          <a:p>
            <a:pPr lvl="4"/>
            <a:r>
              <a:rPr lang="en-US" altLang="en-US" dirty="0"/>
              <a:t>};</a:t>
            </a:r>
            <a:endParaRPr lang="cs-CZ" altLang="en-US" dirty="0"/>
          </a:p>
          <a:p>
            <a:pPr lvl="3"/>
            <a:r>
              <a:rPr lang="cs-CZ" altLang="en-US" dirty="0"/>
              <a:t>final – zákaz dalších potomků</a:t>
            </a:r>
          </a:p>
          <a:p>
            <a:pPr lvl="3"/>
            <a:r>
              <a:rPr lang="cs-CZ" altLang="en-US" dirty="0"/>
              <a:t>override – test existence této virtuální metody v některém předku</a:t>
            </a:r>
          </a:p>
        </p:txBody>
      </p:sp>
    </p:spTree>
    <p:extLst>
      <p:ext uri="{BB962C8B-B14F-4D97-AF65-F5344CB8AC3E}">
        <p14:creationId xmlns:p14="http://schemas.microsoft.com/office/powerpoint/2010/main" val="23224026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Názvosloví</a:t>
            </a:r>
            <a:endParaRPr lang="cs-CZ" altLang="en-US" noProof="1"/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 indent="0" eaLnBrk="1" hangingPunct="1"/>
            <a:endParaRPr lang="cs-CZ" altLang="en-US" dirty="0"/>
          </a:p>
          <a:p>
            <a:pPr lvl="1" indent="0" eaLnBrk="1" hangingPunct="1"/>
            <a:r>
              <a:rPr lang="cs-CZ" altLang="en-US" dirty="0"/>
              <a:t>Abstraktní třída</a:t>
            </a:r>
          </a:p>
          <a:p>
            <a:pPr lvl="2" eaLnBrk="1" hangingPunct="1"/>
            <a:r>
              <a:rPr lang="cs-CZ" altLang="en-US" dirty="0"/>
              <a:t>Definice v C++: Třída obsahující alespoň jednu čistě virtuální funkci</a:t>
            </a:r>
            <a:endParaRPr lang="en-US" altLang="en-US" dirty="0"/>
          </a:p>
          <a:p>
            <a:pPr lvl="3"/>
            <a:r>
              <a:rPr lang="en-US" altLang="en-US" dirty="0"/>
              <a:t>N</a:t>
            </a:r>
            <a:r>
              <a:rPr lang="cs-CZ" altLang="en-US" dirty="0"/>
              <a:t>ásledkem toho nesmí být samostatně instanciována</a:t>
            </a:r>
          </a:p>
          <a:p>
            <a:pPr lvl="4"/>
            <a:r>
              <a:rPr lang="cs-CZ" altLang="en-US" dirty="0"/>
              <a:t>class Base </a:t>
            </a:r>
            <a:r>
              <a:rPr lang="en-US" altLang="en-US" dirty="0"/>
              <a:t>{ 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//...</a:t>
            </a:r>
            <a:endParaRPr lang="en-US" altLang="en-US" dirty="0"/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virtual void f</a:t>
            </a:r>
            <a:r>
              <a:rPr lang="en-US" altLang="en-US" dirty="0"/>
              <a:t>() = 0;</a:t>
            </a:r>
          </a:p>
          <a:p>
            <a:pPr lvl="4"/>
            <a:r>
              <a:rPr lang="en-US" altLang="en-US" dirty="0"/>
              <a:t>};</a:t>
            </a:r>
            <a:endParaRPr lang="cs-CZ" altLang="en-US" dirty="0"/>
          </a:p>
          <a:p>
            <a:pPr lvl="2" eaLnBrk="1" hangingPunct="1"/>
            <a:r>
              <a:rPr lang="cs-CZ" altLang="en-US" dirty="0"/>
              <a:t>Běžná definice: Třída, která sama nebude instanciována</a:t>
            </a:r>
          </a:p>
          <a:p>
            <a:pPr lvl="2" eaLnBrk="1" hangingPunct="1"/>
            <a:r>
              <a:rPr lang="cs-CZ" altLang="en-US" dirty="0"/>
              <a:t>Představuje rozhraní, které mají z ní odvozené třídy (potomci) implementovat</a:t>
            </a:r>
          </a:p>
          <a:p>
            <a:pPr lvl="1" indent="0" eaLnBrk="1" hangingPunct="1"/>
            <a:endParaRPr lang="cs-CZ" altLang="en-US" dirty="0"/>
          </a:p>
          <a:p>
            <a:pPr lvl="1" indent="0" eaLnBrk="1" hangingPunct="1"/>
            <a:r>
              <a:rPr lang="cs-CZ" altLang="en-US" dirty="0"/>
              <a:t>Konkrétní třída</a:t>
            </a:r>
          </a:p>
          <a:p>
            <a:pPr lvl="2" eaLnBrk="1" hangingPunct="1"/>
            <a:r>
              <a:rPr lang="cs-CZ" altLang="en-US" dirty="0"/>
              <a:t>Třída, určená k samostatné instanciaci</a:t>
            </a:r>
          </a:p>
          <a:p>
            <a:pPr lvl="2" eaLnBrk="1" hangingPunct="1"/>
            <a:r>
              <a:rPr lang="cs-CZ" altLang="en-US" dirty="0"/>
              <a:t>Implementuje rozhraní, předepsané abstraktní třídou, ze které je odvozena</a:t>
            </a:r>
          </a:p>
        </p:txBody>
      </p:sp>
    </p:spTree>
    <p:extLst>
      <p:ext uri="{BB962C8B-B14F-4D97-AF65-F5344CB8AC3E}">
        <p14:creationId xmlns:p14="http://schemas.microsoft.com/office/powerpoint/2010/main" val="17075894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1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/>
            <a:endParaRPr lang="cs-CZ" altLang="en-US" dirty="0"/>
          </a:p>
          <a:p>
            <a:pPr lvl="4"/>
            <a:r>
              <a:rPr lang="cs-CZ" altLang="en-US" dirty="0"/>
              <a:t>class Base </a:t>
            </a:r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public:</a:t>
            </a:r>
          </a:p>
          <a:p>
            <a:pPr lvl="4"/>
            <a:r>
              <a:rPr lang="en-US" altLang="en-US" dirty="0"/>
              <a:t>  virtual ~</a:t>
            </a:r>
            <a:r>
              <a:rPr lang="cs-CZ" altLang="en-US" dirty="0"/>
              <a:t>Base</a:t>
            </a:r>
            <a:r>
              <a:rPr lang="en-US" altLang="en-US" dirty="0"/>
              <a:t>()</a:t>
            </a:r>
            <a:r>
              <a:rPr lang="cs-CZ" altLang="en-US" dirty="0"/>
              <a:t> </a:t>
            </a:r>
            <a:r>
              <a:rPr lang="en-US" altLang="en-US" dirty="0" err="1"/>
              <a:t>noexcept</a:t>
            </a:r>
            <a:r>
              <a:rPr lang="en-US" altLang="en-US" dirty="0"/>
              <a:t> {}</a:t>
            </a:r>
          </a:p>
          <a:p>
            <a:pPr lvl="4"/>
            <a:r>
              <a:rPr lang="en-US" altLang="en-US" dirty="0"/>
              <a:t>  // ...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class </a:t>
            </a:r>
            <a:r>
              <a:rPr lang="cs-CZ" altLang="en-US" dirty="0"/>
              <a:t>Derived </a:t>
            </a:r>
            <a:r>
              <a:rPr lang="en-US" altLang="en-US" dirty="0"/>
              <a:t>: public </a:t>
            </a:r>
            <a:r>
              <a:rPr lang="cs-CZ" altLang="en-US" dirty="0"/>
              <a:t>Base </a:t>
            </a:r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public:</a:t>
            </a:r>
          </a:p>
          <a:p>
            <a:pPr lvl="4"/>
            <a:r>
              <a:rPr lang="en-US" altLang="en-US" dirty="0"/>
              <a:t>  // ...</a:t>
            </a:r>
            <a:endParaRPr lang="cs-CZ" altLang="en-US" dirty="0"/>
          </a:p>
          <a:p>
            <a:pPr lvl="4"/>
            <a:r>
              <a:rPr lang="en-US" altLang="en-US" dirty="0"/>
              <a:t>};</a:t>
            </a:r>
            <a:endParaRPr lang="cs-CZ" altLang="en-US" dirty="0"/>
          </a:p>
          <a:p>
            <a:pPr lvl="7"/>
            <a:endParaRPr lang="cs-CZ" altLang="en-US" dirty="0"/>
          </a:p>
        </p:txBody>
      </p:sp>
      <p:sp>
        <p:nvSpPr>
          <p:cNvPr id="237572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Base </a:t>
            </a:r>
            <a:r>
              <a:rPr lang="en-US" altLang="en-US" dirty="0"/>
              <a:t>* p = new </a:t>
            </a:r>
            <a:r>
              <a:rPr lang="cs-CZ" altLang="en-US" dirty="0"/>
              <a:t>Derived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// ...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delete p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unique_ptr</a:t>
            </a:r>
            <a:r>
              <a:rPr lang="en-US" altLang="en-US" dirty="0"/>
              <a:t>&lt;</a:t>
            </a:r>
            <a:r>
              <a:rPr lang="cs-CZ" altLang="en-US" dirty="0"/>
              <a:t>Base</a:t>
            </a:r>
            <a:r>
              <a:rPr lang="en-US" altLang="en-US" dirty="0"/>
              <a:t>&gt;</a:t>
            </a:r>
            <a:r>
              <a:rPr lang="cs-CZ" altLang="en-US" dirty="0"/>
              <a:t> p </a:t>
            </a:r>
            <a:r>
              <a:rPr lang="en-US" altLang="en-US" dirty="0"/>
              <a:t>=   </a:t>
            </a:r>
            <a:br>
              <a:rPr lang="en-US" altLang="en-US" dirty="0"/>
            </a:br>
            <a:r>
              <a:rPr lang="en-US" altLang="en-US" dirty="0"/>
              <a:t>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make_unique</a:t>
            </a:r>
            <a:r>
              <a:rPr lang="en-US" altLang="en-US" dirty="0"/>
              <a:t>&lt; Derived&gt;();</a:t>
            </a:r>
          </a:p>
          <a:p>
            <a:pPr lvl="4"/>
            <a:r>
              <a:rPr lang="en-US" altLang="en-US" dirty="0"/>
              <a:t>	// ...</a:t>
            </a:r>
          </a:p>
          <a:p>
            <a:pPr lvl="4"/>
            <a:r>
              <a:rPr lang="en-US" altLang="en-US" dirty="0"/>
              <a:t>  // </a:t>
            </a:r>
            <a:r>
              <a:rPr lang="cs-CZ" altLang="en-US" dirty="0"/>
              <a:t>destruktor unique</a:t>
            </a:r>
            <a:r>
              <a:rPr lang="en-US" altLang="en-US" dirty="0"/>
              <a:t>_</a:t>
            </a:r>
            <a:r>
              <a:rPr lang="en-US" altLang="en-US" dirty="0" err="1"/>
              <a:t>ptr</a:t>
            </a:r>
            <a:r>
              <a:rPr lang="en-US" altLang="en-US" dirty="0"/>
              <a:t> </a:t>
            </a:r>
            <a:r>
              <a:rPr lang="en-US" altLang="en-US" dirty="0" err="1"/>
              <a:t>vol</a:t>
            </a:r>
            <a:r>
              <a:rPr lang="cs-CZ" altLang="en-US" dirty="0"/>
              <a:t>á delete</a:t>
            </a:r>
            <a:endParaRPr lang="en-US" altLang="en-US" dirty="0"/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cs-CZ" altLang="en-US" dirty="0"/>
              <a:t>Pokud je objekt destruován operátorem delete aplikovaným na ukazatel na předka, musí být destruktor v tomto předku deklarován jako virtuální</a:t>
            </a:r>
          </a:p>
          <a:p>
            <a:pPr lvl="2"/>
            <a:endParaRPr lang="cs-CZ" altLang="en-US" dirty="0"/>
          </a:p>
          <a:p>
            <a:pPr lvl="1"/>
            <a:r>
              <a:rPr lang="cs-CZ" altLang="en-US" dirty="0"/>
              <a:t>Odvozené pravidlo:</a:t>
            </a:r>
          </a:p>
          <a:p>
            <a:pPr lvl="2"/>
            <a:r>
              <a:rPr lang="cs-CZ" altLang="en-US" dirty="0"/>
              <a:t>Každá abstraktní třída má mít virtuální destruktor</a:t>
            </a:r>
          </a:p>
          <a:p>
            <a:pPr lvl="3"/>
            <a:r>
              <a:rPr lang="cs-CZ" altLang="en-US" dirty="0"/>
              <a:t>Je to zadarmo</a:t>
            </a:r>
          </a:p>
          <a:p>
            <a:pPr lvl="3"/>
            <a:r>
              <a:rPr lang="cs-CZ" altLang="en-US" dirty="0"/>
              <a:t>Může se to hodit</a:t>
            </a:r>
          </a:p>
          <a:p>
            <a:endParaRPr lang="cs-CZ" altLang="en-US" noProof="1"/>
          </a:p>
        </p:txBody>
      </p:sp>
      <p:sp>
        <p:nvSpPr>
          <p:cNvPr id="23757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Dědičnost a destruktor</a:t>
            </a:r>
            <a:r>
              <a:rPr lang="cs-CZ" altLang="en-US" noProof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0831308"/>
      </p:ext>
    </p:extLst>
  </p:cSld>
  <p:clrMapOvr>
    <a:masterClrMapping/>
  </p:clrMapOvr>
  <p:transition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/>
          <p:cNvSpPr/>
          <p:nvPr/>
        </p:nvSpPr>
        <p:spPr>
          <a:xfrm>
            <a:off x="4842004" y="3428999"/>
            <a:ext cx="1620017" cy="7200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C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non-virtual inheritance - example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951" y="548968"/>
            <a:ext cx="387004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S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 public: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~S() = default;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void seek(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) = 0;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R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 public S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 public: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read() = 0;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C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 public R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void seek(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) {/**/}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read() {/**/}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istream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d_;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auto p = 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make_unique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&lt;C&gt;();</a:t>
            </a:r>
          </a:p>
          <a:p>
            <a:pPr marL="0" lvl="4" defTabSz="360000"/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unique_ptr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&lt;R&gt; r = move(p);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S* s = &amp;*r;</a:t>
            </a:r>
          </a:p>
          <a:p>
            <a:pPr marL="0" lvl="4" defTabSz="360000"/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r.reset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();	// C::~C()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92018" y="1988984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S-in-R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seek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192016" y="2529900"/>
            <a:ext cx="720007" cy="5390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read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6012016" y="818972"/>
            <a:ext cx="900009" cy="540006"/>
            <a:chOff x="4842003" y="818972"/>
            <a:chExt cx="900009" cy="540006"/>
          </a:xfrm>
        </p:grpSpPr>
        <p:sp>
          <p:nvSpPr>
            <p:cNvPr id="24" name="Rectangle 23"/>
            <p:cNvSpPr/>
            <p:nvPr/>
          </p:nvSpPr>
          <p:spPr>
            <a:xfrm>
              <a:off x="4842003" y="818972"/>
              <a:ext cx="900009" cy="5400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R</a:t>
              </a:r>
            </a:p>
          </p:txBody>
        </p:sp>
        <p:grpSp>
          <p:nvGrpSpPr>
            <p:cNvPr id="124" name="Group 123"/>
            <p:cNvGrpSpPr/>
            <p:nvPr/>
          </p:nvGrpSpPr>
          <p:grpSpPr>
            <a:xfrm>
              <a:off x="5126704" y="908972"/>
              <a:ext cx="540005" cy="364219"/>
              <a:chOff x="5126704" y="908972"/>
              <a:chExt cx="540005" cy="364219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126704" y="908972"/>
                <a:ext cx="540005" cy="36421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396707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0" name="Straight Arrow Connector 9"/>
          <p:cNvCxnSpPr>
            <a:stCxn id="18" idx="4"/>
            <a:endCxn id="13" idx="0"/>
          </p:cNvCxnSpPr>
          <p:nvPr/>
        </p:nvCxnSpPr>
        <p:spPr>
          <a:xfrm flipH="1">
            <a:off x="6552022" y="1178975"/>
            <a:ext cx="104699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Group 135"/>
          <p:cNvGrpSpPr/>
          <p:nvPr/>
        </p:nvGrpSpPr>
        <p:grpSpPr>
          <a:xfrm>
            <a:off x="4572001" y="908971"/>
            <a:ext cx="540005" cy="364219"/>
            <a:chOff x="5126704" y="908972"/>
            <a:chExt cx="540005" cy="364219"/>
          </a:xfrm>
        </p:grpSpPr>
        <p:sp>
          <p:nvSpPr>
            <p:cNvPr id="137" name="Rectangle 136"/>
            <p:cNvSpPr/>
            <p:nvPr/>
          </p:nvSpPr>
          <p:spPr>
            <a:xfrm>
              <a:off x="5126704" y="908972"/>
              <a:ext cx="540005" cy="36421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S</a:t>
              </a:r>
            </a:p>
          </p:txBody>
        </p:sp>
        <p:sp>
          <p:nvSpPr>
            <p:cNvPr id="138" name="Oval 137"/>
            <p:cNvSpPr/>
            <p:nvPr/>
          </p:nvSpPr>
          <p:spPr>
            <a:xfrm>
              <a:off x="5396707" y="1003188"/>
              <a:ext cx="180002" cy="17578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9" name="Rectangle 138"/>
          <p:cNvSpPr/>
          <p:nvPr/>
        </p:nvSpPr>
        <p:spPr>
          <a:xfrm>
            <a:off x="4572001" y="1988984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seek</a:t>
            </a:r>
          </a:p>
        </p:txBody>
      </p:sp>
      <p:cxnSp>
        <p:nvCxnSpPr>
          <p:cNvPr id="140" name="Straight Arrow Connector 139"/>
          <p:cNvCxnSpPr>
            <a:stCxn id="138" idx="4"/>
            <a:endCxn id="139" idx="0"/>
          </p:cNvCxnSpPr>
          <p:nvPr/>
        </p:nvCxnSpPr>
        <p:spPr>
          <a:xfrm>
            <a:off x="4932005" y="1178974"/>
            <a:ext cx="0" cy="8100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Rectangle 159"/>
          <p:cNvSpPr/>
          <p:nvPr/>
        </p:nvSpPr>
        <p:spPr>
          <a:xfrm>
            <a:off x="5292009" y="4689015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S-in-C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C::seek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5292007" y="5229931"/>
            <a:ext cx="720007" cy="5390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R-in-C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C::read</a:t>
            </a:r>
          </a:p>
        </p:txBody>
      </p:sp>
      <p:grpSp>
        <p:nvGrpSpPr>
          <p:cNvPr id="162" name="Group 161"/>
          <p:cNvGrpSpPr/>
          <p:nvPr/>
        </p:nvGrpSpPr>
        <p:grpSpPr>
          <a:xfrm>
            <a:off x="5112007" y="3519003"/>
            <a:ext cx="900009" cy="540006"/>
            <a:chOff x="4842003" y="818972"/>
            <a:chExt cx="900009" cy="540006"/>
          </a:xfrm>
        </p:grpSpPr>
        <p:sp>
          <p:nvSpPr>
            <p:cNvPr id="163" name="Rectangle 162"/>
            <p:cNvSpPr/>
            <p:nvPr/>
          </p:nvSpPr>
          <p:spPr>
            <a:xfrm>
              <a:off x="4842003" y="818972"/>
              <a:ext cx="900009" cy="5400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R</a:t>
              </a:r>
            </a:p>
          </p:txBody>
        </p:sp>
        <p:grpSp>
          <p:nvGrpSpPr>
            <p:cNvPr id="164" name="Group 163"/>
            <p:cNvGrpSpPr/>
            <p:nvPr/>
          </p:nvGrpSpPr>
          <p:grpSpPr>
            <a:xfrm>
              <a:off x="5126704" y="908972"/>
              <a:ext cx="540005" cy="364219"/>
              <a:chOff x="5126704" y="908972"/>
              <a:chExt cx="540005" cy="364219"/>
            </a:xfrm>
          </p:grpSpPr>
          <p:sp>
            <p:nvSpPr>
              <p:cNvPr id="165" name="Rectangle 164"/>
              <p:cNvSpPr/>
              <p:nvPr/>
            </p:nvSpPr>
            <p:spPr>
              <a:xfrm>
                <a:off x="5126704" y="908972"/>
                <a:ext cx="540005" cy="36421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5396707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67" name="Straight Arrow Connector 166"/>
          <p:cNvCxnSpPr>
            <a:stCxn id="166" idx="4"/>
            <a:endCxn id="160" idx="0"/>
          </p:cNvCxnSpPr>
          <p:nvPr/>
        </p:nvCxnSpPr>
        <p:spPr>
          <a:xfrm flipH="1">
            <a:off x="5652013" y="3879006"/>
            <a:ext cx="104699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ectangle 170"/>
          <p:cNvSpPr/>
          <p:nvPr/>
        </p:nvSpPr>
        <p:spPr>
          <a:xfrm>
            <a:off x="6102017" y="3609002"/>
            <a:ext cx="284701" cy="36000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d_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5292008" y="5769938"/>
            <a:ext cx="720007" cy="2690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C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4752001" y="2798991"/>
            <a:ext cx="180003" cy="2700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p</a:t>
            </a:r>
          </a:p>
        </p:txBody>
      </p:sp>
      <p:cxnSp>
        <p:nvCxnSpPr>
          <p:cNvPr id="175" name="Straight Arrow Connector 174"/>
          <p:cNvCxnSpPr>
            <a:stCxn id="173" idx="2"/>
          </p:cNvCxnSpPr>
          <p:nvPr/>
        </p:nvCxnSpPr>
        <p:spPr>
          <a:xfrm>
            <a:off x="4842003" y="3068995"/>
            <a:ext cx="0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5022004" y="2888994"/>
            <a:ext cx="180003" cy="2700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r</a:t>
            </a:r>
          </a:p>
        </p:txBody>
      </p:sp>
      <p:cxnSp>
        <p:nvCxnSpPr>
          <p:cNvPr id="178" name="Straight Arrow Connector 177"/>
          <p:cNvCxnSpPr>
            <a:stCxn id="177" idx="2"/>
          </p:cNvCxnSpPr>
          <p:nvPr/>
        </p:nvCxnSpPr>
        <p:spPr>
          <a:xfrm>
            <a:off x="5112006" y="3158998"/>
            <a:ext cx="0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/>
          <p:cNvSpPr/>
          <p:nvPr/>
        </p:nvSpPr>
        <p:spPr>
          <a:xfrm>
            <a:off x="5292008" y="2978994"/>
            <a:ext cx="180003" cy="2700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s</a:t>
            </a:r>
          </a:p>
        </p:txBody>
      </p:sp>
      <p:cxnSp>
        <p:nvCxnSpPr>
          <p:cNvPr id="180" name="Straight Arrow Connector 179"/>
          <p:cNvCxnSpPr>
            <a:stCxn id="179" idx="2"/>
          </p:cNvCxnSpPr>
          <p:nvPr/>
        </p:nvCxnSpPr>
        <p:spPr>
          <a:xfrm>
            <a:off x="5382010" y="3248998"/>
            <a:ext cx="14698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562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Dědičnost</a:t>
            </a:r>
            <a:endParaRPr lang="cs-CZ" altLang="en-US" noProof="1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3"/>
            <a:endParaRPr lang="cs-CZ" altLang="en-US" dirty="0"/>
          </a:p>
          <a:p>
            <a:pPr lvl="1"/>
            <a:r>
              <a:rPr lang="cs-CZ" altLang="en-US" dirty="0"/>
              <a:t>IS</a:t>
            </a:r>
            <a:r>
              <a:rPr lang="en-US" altLang="en-US" dirty="0"/>
              <a:t>-</a:t>
            </a:r>
            <a:r>
              <a:rPr lang="cs-CZ" altLang="en-US" dirty="0"/>
              <a:t>A hierarchie</a:t>
            </a:r>
            <a:endParaRPr lang="en-US" altLang="en-US" dirty="0"/>
          </a:p>
          <a:p>
            <a:pPr lvl="2"/>
            <a:r>
              <a:rPr lang="cs-CZ" altLang="en-US" dirty="0"/>
              <a:t>C++: </a:t>
            </a:r>
            <a:r>
              <a:rPr lang="en-US" altLang="en-US" dirty="0" err="1"/>
              <a:t>Jednoduch</a:t>
            </a:r>
            <a:r>
              <a:rPr lang="cs-CZ" altLang="en-US" dirty="0"/>
              <a:t>á nevirtuální veřejná dědičnost</a:t>
            </a:r>
          </a:p>
          <a:p>
            <a:pPr lvl="4"/>
            <a:r>
              <a:rPr lang="en-US" altLang="en-US" dirty="0"/>
              <a:t>		</a:t>
            </a:r>
            <a:r>
              <a:rPr lang="cs-CZ" altLang="en-US" dirty="0"/>
              <a:t>class Derived : public Base</a:t>
            </a:r>
          </a:p>
          <a:p>
            <a:pPr lvl="2"/>
            <a:r>
              <a:rPr lang="cs-CZ" altLang="en-US" dirty="0"/>
              <a:t>Abstraktní třídy někdy obsahují datové položky</a:t>
            </a:r>
          </a:p>
          <a:p>
            <a:pPr lvl="2"/>
            <a:endParaRPr lang="cs-CZ" altLang="en-US" dirty="0"/>
          </a:p>
          <a:p>
            <a:pPr lvl="1"/>
            <a:r>
              <a:rPr lang="cs-CZ" altLang="en-US" dirty="0"/>
              <a:t>Vztah interface-implementace</a:t>
            </a:r>
          </a:p>
          <a:p>
            <a:pPr lvl="2"/>
            <a:r>
              <a:rPr lang="cs-CZ" altLang="en-US" dirty="0"/>
              <a:t>C++: Násobná virtuální veřejná dědičnost</a:t>
            </a:r>
            <a:endParaRPr lang="en-US" altLang="en-US" dirty="0"/>
          </a:p>
          <a:p>
            <a:pPr lvl="4"/>
            <a:r>
              <a:rPr lang="en-US" altLang="en-US" dirty="0"/>
              <a:t>		</a:t>
            </a:r>
            <a:r>
              <a:rPr lang="cs-CZ" altLang="en-US" dirty="0"/>
              <a:t>class Derived : </a:t>
            </a:r>
            <a:r>
              <a:rPr lang="en-US" altLang="en-US" dirty="0"/>
              <a:t>virtual </a:t>
            </a:r>
            <a:r>
              <a:rPr lang="cs-CZ" altLang="en-US" dirty="0"/>
              <a:t>public Base</a:t>
            </a:r>
            <a:r>
              <a:rPr lang="en-US" altLang="en-US" dirty="0"/>
              <a:t>1, </a:t>
            </a:r>
          </a:p>
          <a:p>
            <a:pPr lvl="4"/>
            <a:r>
              <a:rPr lang="en-US" altLang="en-US" dirty="0"/>
              <a:t>				 virtual public Base2</a:t>
            </a:r>
            <a:endParaRPr lang="cs-CZ" altLang="en-US" dirty="0"/>
          </a:p>
          <a:p>
            <a:pPr lvl="2"/>
            <a:r>
              <a:rPr lang="en-US" altLang="en-US" dirty="0" err="1"/>
              <a:t>Abstraktn</a:t>
            </a:r>
            <a:r>
              <a:rPr lang="cs-CZ" altLang="en-US" dirty="0"/>
              <a:t>í třídy obvykle neobsahují datové položky</a:t>
            </a:r>
          </a:p>
          <a:p>
            <a:pPr lvl="2"/>
            <a:r>
              <a:rPr lang="en-US" altLang="en-US" dirty="0"/>
              <a:t>Interface </a:t>
            </a:r>
            <a:r>
              <a:rPr lang="cs-CZ" altLang="en-US" dirty="0"/>
              <a:t>nebývají využívány k destrukci objektu</a:t>
            </a:r>
          </a:p>
          <a:p>
            <a:pPr lvl="3"/>
            <a:endParaRPr lang="cs-CZ" altLang="en-US" dirty="0"/>
          </a:p>
          <a:p>
            <a:pPr lvl="2"/>
            <a:r>
              <a:rPr lang="cs-CZ" altLang="en-US" dirty="0"/>
              <a:t>Oba přístupy se často kombinují</a:t>
            </a:r>
          </a:p>
          <a:p>
            <a:pPr lvl="4"/>
            <a:r>
              <a:rPr lang="en-US" altLang="en-US" dirty="0"/>
              <a:t>		</a:t>
            </a:r>
            <a:r>
              <a:rPr lang="cs-CZ" altLang="en-US" dirty="0"/>
              <a:t>class Derived : public Base</a:t>
            </a:r>
            <a:r>
              <a:rPr lang="en-US" altLang="en-US" dirty="0"/>
              <a:t>, </a:t>
            </a:r>
          </a:p>
          <a:p>
            <a:pPr lvl="4"/>
            <a:r>
              <a:rPr lang="en-US" altLang="en-US" dirty="0"/>
              <a:t>				 virtual </a:t>
            </a:r>
            <a:r>
              <a:rPr lang="cs-CZ" altLang="en-US" dirty="0"/>
              <a:t>public Interface</a:t>
            </a:r>
            <a:r>
              <a:rPr lang="en-US" altLang="en-US" dirty="0"/>
              <a:t>1, </a:t>
            </a:r>
          </a:p>
          <a:p>
            <a:pPr lvl="4"/>
            <a:r>
              <a:rPr lang="en-US" altLang="en-US" dirty="0"/>
              <a:t>				 virtual public </a:t>
            </a:r>
            <a:r>
              <a:rPr lang="cs-CZ" altLang="en-US" dirty="0"/>
              <a:t>Interface</a:t>
            </a:r>
            <a:r>
              <a:rPr lang="en-US" altLang="en-US" dirty="0"/>
              <a:t>2</a:t>
            </a:r>
            <a:endParaRPr lang="cs-CZ" altLang="en-US" dirty="0"/>
          </a:p>
          <a:p>
            <a:pPr lvl="7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8168546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non-virtual inheritance - example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951" y="548968"/>
            <a:ext cx="387004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S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 public: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~S() = default;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void seek(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) = 0;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R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 public S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 public: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read() = 0;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W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 public S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 public: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void write(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) = 0;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M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 public R,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public W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</a:t>
            </a:r>
          </a:p>
          <a:p>
            <a:pPr marL="0" lvl="4" defTabSz="360000"/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</a:rPr>
              <a:t>    virtual void seek(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</a:rPr>
              <a:t>) {/**/}</a:t>
            </a:r>
          </a:p>
          <a:p>
            <a:pPr marL="0" lvl="4" defTabSz="360000"/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</a:rPr>
              <a:t>    // ERROR: which seek?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92018" y="1988984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S-in-R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seek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192016" y="2529900"/>
            <a:ext cx="720007" cy="5390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read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6012016" y="818972"/>
            <a:ext cx="900009" cy="540006"/>
            <a:chOff x="4842003" y="818972"/>
            <a:chExt cx="900009" cy="540006"/>
          </a:xfrm>
        </p:grpSpPr>
        <p:sp>
          <p:nvSpPr>
            <p:cNvPr id="24" name="Rectangle 23"/>
            <p:cNvSpPr/>
            <p:nvPr/>
          </p:nvSpPr>
          <p:spPr>
            <a:xfrm>
              <a:off x="4842003" y="818972"/>
              <a:ext cx="900009" cy="5400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R</a:t>
              </a:r>
            </a:p>
          </p:txBody>
        </p:sp>
        <p:grpSp>
          <p:nvGrpSpPr>
            <p:cNvPr id="124" name="Group 123"/>
            <p:cNvGrpSpPr/>
            <p:nvPr/>
          </p:nvGrpSpPr>
          <p:grpSpPr>
            <a:xfrm>
              <a:off x="5126704" y="908972"/>
              <a:ext cx="540005" cy="364219"/>
              <a:chOff x="5126704" y="908972"/>
              <a:chExt cx="540005" cy="364219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126704" y="908972"/>
                <a:ext cx="540005" cy="36421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396707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5" name="Rectangle 34"/>
          <p:cNvSpPr/>
          <p:nvPr/>
        </p:nvSpPr>
        <p:spPr>
          <a:xfrm>
            <a:off x="7812037" y="1988984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S-in-W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seek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12035" y="2529901"/>
            <a:ext cx="720007" cy="5390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W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write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192019" y="5949028"/>
            <a:ext cx="720007" cy="3387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M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742013" y="3609001"/>
            <a:ext cx="2160024" cy="7200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M</a:t>
            </a:r>
          </a:p>
        </p:txBody>
      </p:sp>
      <p:cxnSp>
        <p:nvCxnSpPr>
          <p:cNvPr id="10" name="Straight Arrow Connector 9"/>
          <p:cNvCxnSpPr>
            <a:stCxn id="18" idx="4"/>
            <a:endCxn id="13" idx="0"/>
          </p:cNvCxnSpPr>
          <p:nvPr/>
        </p:nvCxnSpPr>
        <p:spPr>
          <a:xfrm flipH="1">
            <a:off x="6552022" y="1178975"/>
            <a:ext cx="104699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" name="Group 132"/>
          <p:cNvGrpSpPr/>
          <p:nvPr/>
        </p:nvGrpSpPr>
        <p:grpSpPr>
          <a:xfrm>
            <a:off x="7466730" y="818972"/>
            <a:ext cx="885312" cy="540006"/>
            <a:chOff x="7196727" y="818972"/>
            <a:chExt cx="885312" cy="540006"/>
          </a:xfrm>
        </p:grpSpPr>
        <p:sp>
          <p:nvSpPr>
            <p:cNvPr id="37" name="Rectangle 36"/>
            <p:cNvSpPr/>
            <p:nvPr/>
          </p:nvSpPr>
          <p:spPr>
            <a:xfrm>
              <a:off x="7196727" y="818972"/>
              <a:ext cx="885312" cy="54000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W</a:t>
              </a:r>
            </a:p>
          </p:txBody>
        </p:sp>
        <p:grpSp>
          <p:nvGrpSpPr>
            <p:cNvPr id="125" name="Group 124"/>
            <p:cNvGrpSpPr/>
            <p:nvPr/>
          </p:nvGrpSpPr>
          <p:grpSpPr>
            <a:xfrm>
              <a:off x="7452032" y="908972"/>
              <a:ext cx="540005" cy="364219"/>
              <a:chOff x="5126704" y="908972"/>
              <a:chExt cx="540005" cy="364219"/>
            </a:xfrm>
          </p:grpSpPr>
          <p:sp>
            <p:nvSpPr>
              <p:cNvPr id="126" name="Rectangle 125"/>
              <p:cNvSpPr/>
              <p:nvPr/>
            </p:nvSpPr>
            <p:spPr>
              <a:xfrm>
                <a:off x="5126704" y="908972"/>
                <a:ext cx="540005" cy="36421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5396707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34" name="Straight Arrow Connector 33"/>
          <p:cNvCxnSpPr>
            <a:stCxn id="127" idx="4"/>
            <a:endCxn id="35" idx="0"/>
          </p:cNvCxnSpPr>
          <p:nvPr/>
        </p:nvCxnSpPr>
        <p:spPr>
          <a:xfrm>
            <a:off x="8082039" y="1178975"/>
            <a:ext cx="90002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Group 135"/>
          <p:cNvGrpSpPr/>
          <p:nvPr/>
        </p:nvGrpSpPr>
        <p:grpSpPr>
          <a:xfrm>
            <a:off x="4572001" y="908971"/>
            <a:ext cx="540005" cy="364219"/>
            <a:chOff x="5126704" y="908972"/>
            <a:chExt cx="540005" cy="364219"/>
          </a:xfrm>
        </p:grpSpPr>
        <p:sp>
          <p:nvSpPr>
            <p:cNvPr id="137" name="Rectangle 136"/>
            <p:cNvSpPr/>
            <p:nvPr/>
          </p:nvSpPr>
          <p:spPr>
            <a:xfrm>
              <a:off x="5126704" y="908972"/>
              <a:ext cx="540005" cy="36421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S</a:t>
              </a:r>
            </a:p>
          </p:txBody>
        </p:sp>
        <p:sp>
          <p:nvSpPr>
            <p:cNvPr id="138" name="Oval 137"/>
            <p:cNvSpPr/>
            <p:nvPr/>
          </p:nvSpPr>
          <p:spPr>
            <a:xfrm>
              <a:off x="5396707" y="1003188"/>
              <a:ext cx="180002" cy="17578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9" name="Rectangle 138"/>
          <p:cNvSpPr/>
          <p:nvPr/>
        </p:nvSpPr>
        <p:spPr>
          <a:xfrm>
            <a:off x="4572001" y="1988984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seek</a:t>
            </a:r>
          </a:p>
        </p:txBody>
      </p:sp>
      <p:cxnSp>
        <p:nvCxnSpPr>
          <p:cNvPr id="140" name="Straight Arrow Connector 139"/>
          <p:cNvCxnSpPr>
            <a:stCxn id="138" idx="4"/>
            <a:endCxn id="139" idx="0"/>
          </p:cNvCxnSpPr>
          <p:nvPr/>
        </p:nvCxnSpPr>
        <p:spPr>
          <a:xfrm>
            <a:off x="4932005" y="1178974"/>
            <a:ext cx="0" cy="8100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6192018" y="4869015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S-in-M</a:t>
            </a:r>
          </a:p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seek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6192016" y="5409931"/>
            <a:ext cx="720007" cy="5390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R-in-M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read</a:t>
            </a:r>
          </a:p>
        </p:txBody>
      </p:sp>
      <p:grpSp>
        <p:nvGrpSpPr>
          <p:cNvPr id="146" name="Group 145"/>
          <p:cNvGrpSpPr/>
          <p:nvPr/>
        </p:nvGrpSpPr>
        <p:grpSpPr>
          <a:xfrm>
            <a:off x="6012016" y="3699003"/>
            <a:ext cx="900009" cy="540006"/>
            <a:chOff x="4842003" y="818972"/>
            <a:chExt cx="900009" cy="540006"/>
          </a:xfrm>
        </p:grpSpPr>
        <p:sp>
          <p:nvSpPr>
            <p:cNvPr id="147" name="Rectangle 146"/>
            <p:cNvSpPr/>
            <p:nvPr/>
          </p:nvSpPr>
          <p:spPr>
            <a:xfrm>
              <a:off x="4842003" y="818972"/>
              <a:ext cx="900009" cy="5400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R</a:t>
              </a:r>
            </a:p>
          </p:txBody>
        </p:sp>
        <p:grpSp>
          <p:nvGrpSpPr>
            <p:cNvPr id="148" name="Group 147"/>
            <p:cNvGrpSpPr/>
            <p:nvPr/>
          </p:nvGrpSpPr>
          <p:grpSpPr>
            <a:xfrm>
              <a:off x="5126704" y="908972"/>
              <a:ext cx="540005" cy="364219"/>
              <a:chOff x="5126704" y="908972"/>
              <a:chExt cx="540005" cy="364219"/>
            </a:xfrm>
          </p:grpSpPr>
          <p:sp>
            <p:nvSpPr>
              <p:cNvPr id="149" name="Rectangle 148"/>
              <p:cNvSpPr/>
              <p:nvPr/>
            </p:nvSpPr>
            <p:spPr>
              <a:xfrm>
                <a:off x="5126704" y="908972"/>
                <a:ext cx="540005" cy="36421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5396707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51" name="Rectangle 150"/>
          <p:cNvSpPr/>
          <p:nvPr/>
        </p:nvSpPr>
        <p:spPr>
          <a:xfrm>
            <a:off x="7452034" y="4869015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S-in-M</a:t>
            </a:r>
          </a:p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seek</a:t>
            </a:r>
          </a:p>
        </p:txBody>
      </p:sp>
      <p:sp>
        <p:nvSpPr>
          <p:cNvPr id="152" name="Rectangle 151"/>
          <p:cNvSpPr/>
          <p:nvPr/>
        </p:nvSpPr>
        <p:spPr>
          <a:xfrm>
            <a:off x="7452032" y="5409932"/>
            <a:ext cx="720007" cy="5390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W-in-M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write</a:t>
            </a:r>
          </a:p>
        </p:txBody>
      </p:sp>
      <p:cxnSp>
        <p:nvCxnSpPr>
          <p:cNvPr id="153" name="Straight Arrow Connector 152"/>
          <p:cNvCxnSpPr>
            <a:stCxn id="150" idx="4"/>
            <a:endCxn id="144" idx="0"/>
          </p:cNvCxnSpPr>
          <p:nvPr/>
        </p:nvCxnSpPr>
        <p:spPr>
          <a:xfrm flipH="1">
            <a:off x="6552022" y="4059006"/>
            <a:ext cx="104699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4" name="Group 153"/>
          <p:cNvGrpSpPr/>
          <p:nvPr/>
        </p:nvGrpSpPr>
        <p:grpSpPr>
          <a:xfrm>
            <a:off x="6912026" y="3699003"/>
            <a:ext cx="885312" cy="540006"/>
            <a:chOff x="7196727" y="818972"/>
            <a:chExt cx="885312" cy="540006"/>
          </a:xfrm>
        </p:grpSpPr>
        <p:sp>
          <p:nvSpPr>
            <p:cNvPr id="155" name="Rectangle 154"/>
            <p:cNvSpPr/>
            <p:nvPr/>
          </p:nvSpPr>
          <p:spPr>
            <a:xfrm>
              <a:off x="7196727" y="818972"/>
              <a:ext cx="885312" cy="54000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W</a:t>
              </a:r>
            </a:p>
          </p:txBody>
        </p:sp>
        <p:grpSp>
          <p:nvGrpSpPr>
            <p:cNvPr id="156" name="Group 155"/>
            <p:cNvGrpSpPr/>
            <p:nvPr/>
          </p:nvGrpSpPr>
          <p:grpSpPr>
            <a:xfrm>
              <a:off x="7452032" y="908972"/>
              <a:ext cx="540005" cy="364219"/>
              <a:chOff x="5126704" y="908972"/>
              <a:chExt cx="540005" cy="364219"/>
            </a:xfrm>
          </p:grpSpPr>
          <p:sp>
            <p:nvSpPr>
              <p:cNvPr id="157" name="Rectangle 156"/>
              <p:cNvSpPr/>
              <p:nvPr/>
            </p:nvSpPr>
            <p:spPr>
              <a:xfrm>
                <a:off x="5126704" y="908972"/>
                <a:ext cx="540005" cy="36421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5396707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59" name="Straight Arrow Connector 158"/>
          <p:cNvCxnSpPr>
            <a:stCxn id="158" idx="4"/>
            <a:endCxn id="151" idx="0"/>
          </p:cNvCxnSpPr>
          <p:nvPr/>
        </p:nvCxnSpPr>
        <p:spPr>
          <a:xfrm>
            <a:off x="7527335" y="4059006"/>
            <a:ext cx="284703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9792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inheritance - example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951" y="548968"/>
            <a:ext cx="387004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S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 public: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~S() = default;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void seek(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) = 0;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R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 public virtual S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 public: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read() = 0;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W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 public virtual S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 public: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void write(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) = 0;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M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 public virtual R,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public virtual W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void copy(W &amp;, R &amp;);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void sort(M &amp;);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472011" y="1988984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S-in-R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seek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572001" y="1988984"/>
            <a:ext cx="720007" cy="7200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read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off-RS</a:t>
            </a:r>
          </a:p>
        </p:txBody>
      </p:sp>
      <p:grpSp>
        <p:nvGrpSpPr>
          <p:cNvPr id="119" name="Group 118"/>
          <p:cNvGrpSpPr/>
          <p:nvPr/>
        </p:nvGrpSpPr>
        <p:grpSpPr>
          <a:xfrm>
            <a:off x="4572000" y="399924"/>
            <a:ext cx="1094709" cy="873267"/>
            <a:chOff x="4737304" y="399924"/>
            <a:chExt cx="1094709" cy="873267"/>
          </a:xfrm>
        </p:grpSpPr>
        <p:grpSp>
          <p:nvGrpSpPr>
            <p:cNvPr id="108" name="Group 107"/>
            <p:cNvGrpSpPr/>
            <p:nvPr/>
          </p:nvGrpSpPr>
          <p:grpSpPr>
            <a:xfrm>
              <a:off x="5292008" y="868186"/>
              <a:ext cx="540005" cy="405005"/>
              <a:chOff x="5292008" y="868186"/>
              <a:chExt cx="540005" cy="405005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292008" y="868186"/>
                <a:ext cx="540005" cy="40500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562011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4737304" y="868186"/>
              <a:ext cx="554704" cy="405005"/>
              <a:chOff x="4737304" y="868186"/>
              <a:chExt cx="554704" cy="405005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737304" y="868186"/>
                <a:ext cx="554704" cy="40500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R</a:t>
                </a: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022005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1" name="Elbow Connector 30"/>
            <p:cNvCxnSpPr>
              <a:stCxn id="24" idx="0"/>
              <a:endCxn id="7" idx="0"/>
            </p:cNvCxnSpPr>
            <p:nvPr/>
          </p:nvCxnSpPr>
          <p:spPr>
            <a:xfrm rot="5400000" flipH="1" flipV="1">
              <a:off x="5288333" y="594509"/>
              <a:ext cx="12700" cy="547355"/>
            </a:xfrm>
            <a:prstGeom prst="bentConnector3">
              <a:avLst>
                <a:gd name="adj1" fmla="val 180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4946702" y="399924"/>
              <a:ext cx="705310" cy="312867"/>
            </a:xfrm>
            <a:prstGeom prst="rect">
              <a:avLst/>
            </a:prstGeom>
            <a:noFill/>
            <a:ln w="1905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36000" tIns="36000" rIns="36000" bIns="36000" numCol="1" spcCol="0" rtlCol="0" fromWordArt="0" anchor="b" anchorCtr="1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>
                <a:defRPr sz="1400">
                  <a:latin typeface="Consolas" panose="020B0609020204030204" pitchFamily="49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200" dirty="0">
                  <a:solidFill>
                    <a:schemeClr val="accent1"/>
                  </a:solidFill>
                </a:rPr>
                <a:t>off-RS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7812037" y="1988984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S-in-W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seek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912027" y="1988984"/>
            <a:ext cx="720007" cy="7200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W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write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off-WS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6912027" y="399924"/>
            <a:ext cx="1065313" cy="873267"/>
            <a:chOff x="6912027" y="399924"/>
            <a:chExt cx="1065313" cy="873267"/>
          </a:xfrm>
        </p:grpSpPr>
        <p:grpSp>
          <p:nvGrpSpPr>
            <p:cNvPr id="106" name="Group 105"/>
            <p:cNvGrpSpPr/>
            <p:nvPr/>
          </p:nvGrpSpPr>
          <p:grpSpPr>
            <a:xfrm>
              <a:off x="7452034" y="868186"/>
              <a:ext cx="525306" cy="405005"/>
              <a:chOff x="7452034" y="868186"/>
              <a:chExt cx="525306" cy="405005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7452034" y="868186"/>
                <a:ext cx="525306" cy="40500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7617338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6912027" y="868186"/>
              <a:ext cx="540006" cy="405005"/>
              <a:chOff x="6912027" y="868186"/>
              <a:chExt cx="540006" cy="405005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6912027" y="868186"/>
                <a:ext cx="540006" cy="40500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W</a:t>
                </a: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7182029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1" name="Elbow Connector 40"/>
            <p:cNvCxnSpPr>
              <a:stCxn id="37" idx="0"/>
              <a:endCxn id="33" idx="0"/>
            </p:cNvCxnSpPr>
            <p:nvPr/>
          </p:nvCxnSpPr>
          <p:spPr>
            <a:xfrm rot="5400000" flipH="1" flipV="1">
              <a:off x="7448358" y="601858"/>
              <a:ext cx="12700" cy="532657"/>
            </a:xfrm>
            <a:prstGeom prst="bentConnector3">
              <a:avLst>
                <a:gd name="adj1" fmla="val 180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7106727" y="399924"/>
              <a:ext cx="705310" cy="312867"/>
            </a:xfrm>
            <a:prstGeom prst="rect">
              <a:avLst/>
            </a:prstGeom>
            <a:noFill/>
            <a:ln w="1905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36000" tIns="36000" rIns="36000" bIns="36000" numCol="1" spcCol="0" rtlCol="0" fromWordArt="0" anchor="b" anchorCtr="1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>
                <a:defRPr sz="1400">
                  <a:latin typeface="Consolas" panose="020B0609020204030204" pitchFamily="49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200" dirty="0">
                  <a:solidFill>
                    <a:schemeClr val="accent1"/>
                  </a:solidFill>
                </a:rPr>
                <a:t>off-WS</a:t>
              </a:r>
            </a:p>
          </p:txBody>
        </p:sp>
      </p:grpSp>
      <p:sp>
        <p:nvSpPr>
          <p:cNvPr id="45" name="Rectangle 44"/>
          <p:cNvSpPr/>
          <p:nvPr/>
        </p:nvSpPr>
        <p:spPr>
          <a:xfrm>
            <a:off x="5112006" y="5610273"/>
            <a:ext cx="720007" cy="9687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M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off-MR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off-MW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off-MS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028863" y="5587799"/>
            <a:ext cx="720007" cy="7200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R-in-M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read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off-RS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826731" y="5589024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S-in-M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seek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895180" y="5589024"/>
            <a:ext cx="720007" cy="7200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W-in-M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write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off-WS</a:t>
            </a:r>
          </a:p>
        </p:txBody>
      </p:sp>
      <p:grpSp>
        <p:nvGrpSpPr>
          <p:cNvPr id="117" name="Group 116"/>
          <p:cNvGrpSpPr/>
          <p:nvPr/>
        </p:nvGrpSpPr>
        <p:grpSpPr>
          <a:xfrm>
            <a:off x="5472011" y="3519001"/>
            <a:ext cx="2160023" cy="1347879"/>
            <a:chOff x="4571999" y="3926142"/>
            <a:chExt cx="2160023" cy="1347879"/>
          </a:xfrm>
        </p:grpSpPr>
        <p:grpSp>
          <p:nvGrpSpPr>
            <p:cNvPr id="102" name="Group 101"/>
            <p:cNvGrpSpPr/>
            <p:nvPr/>
          </p:nvGrpSpPr>
          <p:grpSpPr>
            <a:xfrm>
              <a:off x="4571999" y="4869016"/>
              <a:ext cx="540007" cy="405005"/>
              <a:chOff x="3581989" y="4887273"/>
              <a:chExt cx="540007" cy="405005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3581989" y="4887273"/>
                <a:ext cx="540007" cy="40500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M</a:t>
                </a: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851992" y="5019741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3" name="Group 102"/>
            <p:cNvGrpSpPr/>
            <p:nvPr/>
          </p:nvGrpSpPr>
          <p:grpSpPr>
            <a:xfrm>
              <a:off x="5112006" y="4869016"/>
              <a:ext cx="540007" cy="405005"/>
              <a:chOff x="5112005" y="4887273"/>
              <a:chExt cx="540007" cy="405005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5112005" y="4887273"/>
                <a:ext cx="540007" cy="40500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R</a:t>
                </a: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5382009" y="5022275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1" name="Elbow Connector 50"/>
            <p:cNvCxnSpPr>
              <a:stCxn id="47" idx="0"/>
              <a:endCxn id="53" idx="0"/>
            </p:cNvCxnSpPr>
            <p:nvPr/>
          </p:nvCxnSpPr>
          <p:spPr>
            <a:xfrm rot="5400000" flipH="1" flipV="1">
              <a:off x="5922015" y="4329011"/>
              <a:ext cx="12700" cy="1080010"/>
            </a:xfrm>
            <a:prstGeom prst="bentConnector3">
              <a:avLst>
                <a:gd name="adj1" fmla="val 326796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5846712" y="4174101"/>
              <a:ext cx="705310" cy="312867"/>
            </a:xfrm>
            <a:prstGeom prst="rect">
              <a:avLst/>
            </a:prstGeom>
            <a:noFill/>
            <a:ln w="1905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36000" tIns="36000" rIns="36000" bIns="36000" numCol="1" spcCol="0" rtlCol="0" fromWordArt="0" anchor="b" anchorCtr="1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>
                <a:defRPr sz="1400">
                  <a:latin typeface="Consolas" panose="020B0609020204030204" pitchFamily="49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200" dirty="0">
                  <a:solidFill>
                    <a:schemeClr val="accent1"/>
                  </a:solidFill>
                </a:rPr>
                <a:t>off-RS</a:t>
              </a:r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6192018" y="4869016"/>
              <a:ext cx="540004" cy="405005"/>
              <a:chOff x="7812038" y="4887273"/>
              <a:chExt cx="540004" cy="405005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7812038" y="4887273"/>
                <a:ext cx="540004" cy="40500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8082039" y="5022275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5652012" y="4869016"/>
              <a:ext cx="540007" cy="405005"/>
              <a:chOff x="7272030" y="4887273"/>
              <a:chExt cx="540007" cy="405005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7272030" y="4887273"/>
                <a:ext cx="540007" cy="40500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W</a:t>
                </a:r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7542033" y="5022275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1" name="Elbow Connector 60"/>
            <p:cNvCxnSpPr>
              <a:stCxn id="57" idx="0"/>
              <a:endCxn id="53" idx="0"/>
            </p:cNvCxnSpPr>
            <p:nvPr/>
          </p:nvCxnSpPr>
          <p:spPr>
            <a:xfrm rot="5400000" flipH="1" flipV="1">
              <a:off x="6192018" y="4599014"/>
              <a:ext cx="12700" cy="540004"/>
            </a:xfrm>
            <a:prstGeom prst="bentConnector3">
              <a:avLst>
                <a:gd name="adj1" fmla="val 180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5846712" y="4372576"/>
              <a:ext cx="705310" cy="316438"/>
            </a:xfrm>
            <a:prstGeom prst="rect">
              <a:avLst/>
            </a:prstGeom>
            <a:noFill/>
            <a:ln w="1905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36000" tIns="36000" rIns="36000" bIns="36000" numCol="1" spcCol="0" rtlCol="0" fromWordArt="0" anchor="b" anchorCtr="1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>
                <a:defRPr sz="1400">
                  <a:latin typeface="Consolas" panose="020B0609020204030204" pitchFamily="49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200" dirty="0">
                  <a:solidFill>
                    <a:schemeClr val="accent1"/>
                  </a:solidFill>
                </a:rPr>
                <a:t>off-WS</a:t>
              </a:r>
            </a:p>
          </p:txBody>
        </p:sp>
        <p:cxnSp>
          <p:nvCxnSpPr>
            <p:cNvPr id="74" name="Elbow Connector 73"/>
            <p:cNvCxnSpPr>
              <a:stCxn id="43" idx="0"/>
              <a:endCxn id="47" idx="0"/>
            </p:cNvCxnSpPr>
            <p:nvPr/>
          </p:nvCxnSpPr>
          <p:spPr>
            <a:xfrm rot="5400000" flipH="1" flipV="1">
              <a:off x="5112006" y="4599013"/>
              <a:ext cx="12700" cy="540007"/>
            </a:xfrm>
            <a:prstGeom prst="bentConnector3">
              <a:avLst>
                <a:gd name="adj1" fmla="val 1660173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4766700" y="4376147"/>
              <a:ext cx="705310" cy="312867"/>
            </a:xfrm>
            <a:prstGeom prst="rect">
              <a:avLst/>
            </a:prstGeom>
            <a:noFill/>
            <a:ln w="1905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36000" tIns="36000" rIns="36000" bIns="36000" numCol="1" spcCol="0" rtlCol="0" fromWordArt="0" anchor="b" anchorCtr="1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>
                <a:defRPr sz="1400">
                  <a:latin typeface="Consolas" panose="020B0609020204030204" pitchFamily="49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200" dirty="0">
                  <a:solidFill>
                    <a:schemeClr val="accent1"/>
                  </a:solidFill>
                </a:rPr>
                <a:t>off-MR</a:t>
              </a:r>
            </a:p>
          </p:txBody>
        </p:sp>
        <p:cxnSp>
          <p:nvCxnSpPr>
            <p:cNvPr id="79" name="Elbow Connector 78"/>
            <p:cNvCxnSpPr>
              <a:stCxn id="43" idx="0"/>
              <a:endCxn id="57" idx="0"/>
            </p:cNvCxnSpPr>
            <p:nvPr/>
          </p:nvCxnSpPr>
          <p:spPr>
            <a:xfrm rot="5400000" flipH="1" flipV="1">
              <a:off x="5382009" y="4329010"/>
              <a:ext cx="12700" cy="1080013"/>
            </a:xfrm>
            <a:prstGeom prst="bentConnector3">
              <a:avLst>
                <a:gd name="adj1" fmla="val 5015512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5022005" y="3926142"/>
              <a:ext cx="705310" cy="312867"/>
            </a:xfrm>
            <a:prstGeom prst="rect">
              <a:avLst/>
            </a:prstGeom>
            <a:noFill/>
            <a:ln w="1905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36000" tIns="36000" rIns="36000" bIns="36000" numCol="1" spcCol="0" rtlCol="0" fromWordArt="0" anchor="b" anchorCtr="1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>
                <a:defRPr sz="1400">
                  <a:latin typeface="Consolas" panose="020B0609020204030204" pitchFamily="49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200" dirty="0">
                  <a:solidFill>
                    <a:schemeClr val="accent1"/>
                  </a:solidFill>
                </a:rPr>
                <a:t>off-MW</a:t>
              </a:r>
            </a:p>
          </p:txBody>
        </p:sp>
      </p:grpSp>
      <p:cxnSp>
        <p:nvCxnSpPr>
          <p:cNvPr id="10" name="Straight Arrow Connector 9"/>
          <p:cNvCxnSpPr>
            <a:stCxn id="18" idx="4"/>
            <a:endCxn id="13" idx="0"/>
          </p:cNvCxnSpPr>
          <p:nvPr/>
        </p:nvCxnSpPr>
        <p:spPr>
          <a:xfrm>
            <a:off x="5486708" y="1178975"/>
            <a:ext cx="345307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7" idx="4"/>
            <a:endCxn id="26" idx="0"/>
          </p:cNvCxnSpPr>
          <p:nvPr/>
        </p:nvCxnSpPr>
        <p:spPr>
          <a:xfrm flipH="1">
            <a:off x="4932005" y="1178975"/>
            <a:ext cx="14697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6" idx="4"/>
            <a:endCxn id="35" idx="0"/>
          </p:cNvCxnSpPr>
          <p:nvPr/>
        </p:nvCxnSpPr>
        <p:spPr>
          <a:xfrm>
            <a:off x="7707339" y="1178975"/>
            <a:ext cx="464702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40" idx="4"/>
            <a:endCxn id="39" idx="0"/>
          </p:cNvCxnSpPr>
          <p:nvPr/>
        </p:nvCxnSpPr>
        <p:spPr>
          <a:xfrm>
            <a:off x="7272030" y="1178975"/>
            <a:ext cx="1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6" idx="4"/>
            <a:endCxn id="45" idx="0"/>
          </p:cNvCxnSpPr>
          <p:nvPr/>
        </p:nvCxnSpPr>
        <p:spPr>
          <a:xfrm flipH="1">
            <a:off x="5472010" y="4770130"/>
            <a:ext cx="360005" cy="8401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50" idx="4"/>
            <a:endCxn id="49" idx="0"/>
          </p:cNvCxnSpPr>
          <p:nvPr/>
        </p:nvCxnSpPr>
        <p:spPr>
          <a:xfrm>
            <a:off x="6372023" y="4772664"/>
            <a:ext cx="16844" cy="8151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6" idx="4"/>
            <a:endCxn id="55" idx="0"/>
          </p:cNvCxnSpPr>
          <p:nvPr/>
        </p:nvCxnSpPr>
        <p:spPr>
          <a:xfrm>
            <a:off x="7452032" y="4772664"/>
            <a:ext cx="734703" cy="8163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60" idx="4"/>
            <a:endCxn id="59" idx="0"/>
          </p:cNvCxnSpPr>
          <p:nvPr/>
        </p:nvCxnSpPr>
        <p:spPr>
          <a:xfrm>
            <a:off x="6912028" y="4772664"/>
            <a:ext cx="343156" cy="8163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8551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Dědičnost</a:t>
            </a:r>
            <a:endParaRPr lang="cs-CZ" altLang="en-US" noProof="1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cs-CZ" altLang="en-US" dirty="0"/>
              <a:t>Ideální použití dědičnosti je pouze toto</a:t>
            </a:r>
          </a:p>
          <a:p>
            <a:pPr lvl="2"/>
            <a:r>
              <a:rPr lang="cs-CZ" altLang="en-US" dirty="0"/>
              <a:t>ISA hierarchie </a:t>
            </a:r>
            <a:r>
              <a:rPr lang="en-US" altLang="en-US" dirty="0"/>
              <a:t>(</a:t>
            </a:r>
            <a:r>
              <a:rPr lang="cs-CZ" altLang="en-US" dirty="0"/>
              <a:t>typicky pro objekty</a:t>
            </a:r>
            <a:r>
              <a:rPr lang="en-US" altLang="en-US" dirty="0"/>
              <a:t> s </a:t>
            </a:r>
            <a:r>
              <a:rPr lang="en-US" altLang="en-US" dirty="0" err="1"/>
              <a:t>vlastn</a:t>
            </a:r>
            <a:r>
              <a:rPr lang="cs-CZ" altLang="en-US" dirty="0"/>
              <a:t>í </a:t>
            </a:r>
            <a:r>
              <a:rPr lang="en-US" altLang="en-US" dirty="0" err="1"/>
              <a:t>identitou</a:t>
            </a:r>
            <a:r>
              <a:rPr lang="en-US" altLang="en-US" dirty="0"/>
              <a:t>)</a:t>
            </a:r>
            <a:endParaRPr lang="cs-CZ" altLang="en-US" dirty="0"/>
          </a:p>
          <a:p>
            <a:pPr lvl="2"/>
            <a:r>
              <a:rPr lang="cs-CZ" altLang="en-US" dirty="0"/>
              <a:t>Vztah interface-implementace</a:t>
            </a:r>
          </a:p>
          <a:p>
            <a:pPr lvl="1"/>
            <a:r>
              <a:rPr lang="cs-CZ" altLang="en-US" dirty="0"/>
              <a:t>Jiná použití dědičnosti obvykle signalizují chybu v návrhu</a:t>
            </a:r>
          </a:p>
          <a:p>
            <a:pPr lvl="2"/>
            <a:r>
              <a:rPr lang="cs-CZ" altLang="en-US" dirty="0"/>
              <a:t>Výjimky samozřejmě existují (traits...)</a:t>
            </a:r>
            <a:endParaRPr lang="en-US" altLang="en-US" dirty="0"/>
          </a:p>
          <a:p>
            <a:pPr lvl="1"/>
            <a:r>
              <a:rPr lang="en-US" altLang="en-US" dirty="0" err="1"/>
              <a:t>Speci</a:t>
            </a:r>
            <a:r>
              <a:rPr lang="cs-CZ" altLang="en-US" dirty="0"/>
              <a:t>álně, dědičnost není správným nástrojem pro reusabilitu kódu</a:t>
            </a:r>
          </a:p>
          <a:p>
            <a:pPr lvl="2"/>
            <a:r>
              <a:rPr lang="cs-CZ" altLang="en-US" dirty="0"/>
              <a:t>Důvod nevhodnosti: automatické konverze potomek-předek</a:t>
            </a:r>
          </a:p>
          <a:p>
            <a:pPr lvl="4"/>
            <a:r>
              <a:rPr lang="en-US" altLang="en-US" dirty="0"/>
              <a:t>void </a:t>
            </a:r>
            <a:r>
              <a:rPr lang="en-US" altLang="en-US" dirty="0">
                <a:solidFill>
                  <a:schemeClr val="accent1"/>
                </a:solidFill>
              </a:rPr>
              <a:t>f</a:t>
            </a:r>
            <a:r>
              <a:rPr lang="en-US" altLang="en-US" dirty="0"/>
              <a:t>(</a:t>
            </a:r>
            <a:r>
              <a:rPr lang="en-US" altLang="en-US" dirty="0">
                <a:solidFill>
                  <a:schemeClr val="accent2"/>
                </a:solidFill>
              </a:rPr>
              <a:t>container</a:t>
            </a:r>
            <a:r>
              <a:rPr lang="en-US" altLang="en-US" dirty="0"/>
              <a:t> &amp; k) { </a:t>
            </a:r>
            <a:r>
              <a:rPr lang="en-US" altLang="en-US" dirty="0" err="1"/>
              <a:t>k.</a:t>
            </a:r>
            <a:r>
              <a:rPr lang="en-US" altLang="en-US" dirty="0" err="1">
                <a:solidFill>
                  <a:schemeClr val="accent1"/>
                </a:solidFill>
              </a:rPr>
              <a:t>insert</a:t>
            </a:r>
            <a:r>
              <a:rPr lang="en-US" altLang="en-US" dirty="0"/>
              <a:t>(/*...*/); }</a:t>
            </a:r>
            <a:endParaRPr lang="cs-CZ" altLang="en-US" dirty="0"/>
          </a:p>
          <a:p>
            <a:pPr lvl="4"/>
            <a:r>
              <a:rPr lang="cs-CZ" altLang="en-US" dirty="0"/>
              <a:t>class </a:t>
            </a:r>
            <a:r>
              <a:rPr lang="cs-CZ" altLang="en-US" dirty="0">
                <a:solidFill>
                  <a:schemeClr val="accent2"/>
                </a:solidFill>
              </a:rPr>
              <a:t>improved</a:t>
            </a:r>
            <a:r>
              <a:rPr lang="en-US" altLang="en-US" dirty="0">
                <a:solidFill>
                  <a:schemeClr val="accent2"/>
                </a:solidFill>
              </a:rPr>
              <a:t>_container</a:t>
            </a:r>
            <a:r>
              <a:rPr lang="en-US" altLang="en-US" dirty="0"/>
              <a:t> : public </a:t>
            </a:r>
            <a:r>
              <a:rPr lang="en-US" altLang="en-US" dirty="0">
                <a:solidFill>
                  <a:schemeClr val="accent2"/>
                </a:solidFill>
              </a:rPr>
              <a:t>container</a:t>
            </a:r>
            <a:r>
              <a:rPr lang="en-US" altLang="en-US" dirty="0"/>
              <a:t> { public:</a:t>
            </a:r>
          </a:p>
          <a:p>
            <a:pPr lvl="4"/>
            <a:r>
              <a:rPr lang="en-US" altLang="en-US" dirty="0"/>
              <a:t>  void </a:t>
            </a:r>
            <a:r>
              <a:rPr lang="en-US" altLang="en-US" dirty="0">
                <a:solidFill>
                  <a:schemeClr val="accent1"/>
                </a:solidFill>
              </a:rPr>
              <a:t>insert</a:t>
            </a:r>
            <a:r>
              <a:rPr lang="en-US" altLang="en-US" dirty="0"/>
              <a:t>(/*...*/) { </a:t>
            </a:r>
            <a:r>
              <a:rPr lang="en-US" altLang="en-US" dirty="0">
                <a:solidFill>
                  <a:schemeClr val="accent2"/>
                </a:solidFill>
              </a:rPr>
              <a:t>container</a:t>
            </a:r>
            <a:r>
              <a:rPr lang="en-US" altLang="en-US" dirty="0"/>
              <a:t>::</a:t>
            </a:r>
            <a:r>
              <a:rPr lang="en-US" altLang="en-US" dirty="0">
                <a:solidFill>
                  <a:schemeClr val="accent1"/>
                </a:solidFill>
              </a:rPr>
              <a:t>insert</a:t>
            </a:r>
            <a:r>
              <a:rPr lang="en-US" altLang="en-US" dirty="0"/>
              <a:t>(/*...*/); </a:t>
            </a:r>
            <a:r>
              <a:rPr lang="en-US" altLang="en-US" dirty="0" err="1"/>
              <a:t>index_.</a:t>
            </a:r>
            <a:r>
              <a:rPr lang="en-US" altLang="en-US" dirty="0" err="1">
                <a:solidFill>
                  <a:schemeClr val="accent1"/>
                </a:solidFill>
              </a:rPr>
              <a:t>insert</a:t>
            </a:r>
            <a:r>
              <a:rPr lang="en-US" altLang="en-US" dirty="0"/>
              <a:t>(/*...*/); }</a:t>
            </a:r>
          </a:p>
          <a:p>
            <a:pPr lvl="4"/>
            <a:r>
              <a:rPr lang="en-US" altLang="en-US" dirty="0"/>
              <a:t>private: </a:t>
            </a:r>
            <a:r>
              <a:rPr lang="en-US" altLang="en-US" dirty="0" err="1"/>
              <a:t>index_data</a:t>
            </a:r>
            <a:r>
              <a:rPr lang="en-US" altLang="en-US" dirty="0"/>
              <a:t> index_;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void g( </a:t>
            </a:r>
            <a:r>
              <a:rPr lang="cs-CZ" altLang="en-US" dirty="0">
                <a:solidFill>
                  <a:schemeClr val="accent2"/>
                </a:solidFill>
              </a:rPr>
              <a:t>improved</a:t>
            </a:r>
            <a:r>
              <a:rPr lang="en-US" altLang="en-US" dirty="0">
                <a:solidFill>
                  <a:schemeClr val="accent2"/>
                </a:solidFill>
              </a:rPr>
              <a:t>_container </a:t>
            </a:r>
            <a:r>
              <a:rPr lang="en-US" altLang="en-US" dirty="0"/>
              <a:t>&amp; </a:t>
            </a:r>
            <a:r>
              <a:rPr lang="en-US" altLang="en-US" dirty="0" err="1"/>
              <a:t>ik</a:t>
            </a:r>
            <a:r>
              <a:rPr lang="en-US" altLang="en-US" dirty="0"/>
              <a:t>) { </a:t>
            </a:r>
            <a:r>
              <a:rPr lang="en-US" altLang="en-US" dirty="0">
                <a:solidFill>
                  <a:schemeClr val="accent1"/>
                </a:solidFill>
              </a:rPr>
              <a:t>f</a:t>
            </a:r>
            <a:r>
              <a:rPr lang="en-US" altLang="en-US" dirty="0"/>
              <a:t>(</a:t>
            </a:r>
            <a:r>
              <a:rPr lang="en-US" altLang="en-US" dirty="0" err="1"/>
              <a:t>ik</a:t>
            </a:r>
            <a:r>
              <a:rPr lang="en-US" altLang="en-US" dirty="0"/>
              <a:t>);	}</a:t>
            </a:r>
          </a:p>
          <a:p>
            <a:pPr lvl="3"/>
            <a:r>
              <a:rPr lang="en-US" altLang="en-US" dirty="0" err="1">
                <a:solidFill>
                  <a:schemeClr val="accent1"/>
                </a:solidFill>
              </a:rPr>
              <a:t>Prob</a:t>
            </a:r>
            <a:r>
              <a:rPr lang="cs-CZ" altLang="en-US" dirty="0">
                <a:solidFill>
                  <a:schemeClr val="accent1"/>
                </a:solidFill>
              </a:rPr>
              <a:t>lém: Funkce f neaktualizuje index_</a:t>
            </a:r>
          </a:p>
          <a:p>
            <a:pPr lvl="2"/>
            <a:r>
              <a:rPr lang="en-US" altLang="en-US" dirty="0" err="1"/>
              <a:t>Kdyby</a:t>
            </a:r>
            <a:r>
              <a:rPr lang="en-US" altLang="en-US" dirty="0"/>
              <a:t> </a:t>
            </a:r>
            <a:r>
              <a:rPr lang="cs-CZ" altLang="en-US" dirty="0"/>
              <a:t>funkce container::</a:t>
            </a:r>
            <a:r>
              <a:rPr lang="en-US" altLang="en-US" dirty="0"/>
              <a:t>insert </a:t>
            </a:r>
            <a:r>
              <a:rPr lang="en-US" altLang="en-US" dirty="0" err="1"/>
              <a:t>byla</a:t>
            </a:r>
            <a:r>
              <a:rPr lang="en-US" altLang="en-US" dirty="0"/>
              <a:t> </a:t>
            </a:r>
            <a:r>
              <a:rPr lang="en-US" altLang="en-US" dirty="0" err="1"/>
              <a:t>virtu</a:t>
            </a:r>
            <a:r>
              <a:rPr lang="cs-CZ" altLang="en-US" dirty="0"/>
              <a:t>ální, bylo by to funkční řešení</a:t>
            </a:r>
          </a:p>
          <a:p>
            <a:pPr lvl="3"/>
            <a:r>
              <a:rPr lang="cs-CZ" altLang="en-US" dirty="0"/>
              <a:t>Poznámka: Kvalifikované jméno </a:t>
            </a:r>
            <a:r>
              <a:rPr lang="en-US" altLang="en-US" dirty="0"/>
              <a:t>container::insert</a:t>
            </a:r>
            <a:r>
              <a:rPr lang="cs-CZ" altLang="en-US" dirty="0"/>
              <a:t> vypíná virtuální volání</a:t>
            </a:r>
          </a:p>
          <a:p>
            <a:pPr lvl="3"/>
            <a:r>
              <a:rPr lang="cs-CZ" altLang="en-US" dirty="0"/>
              <a:t>V C++ ale nechceme zbytečně platit za virtuální funkce ztrátou výkonnosti</a:t>
            </a:r>
            <a:endParaRPr lang="en-US" altLang="en-US" dirty="0"/>
          </a:p>
          <a:p>
            <a:pPr lvl="2"/>
            <a:r>
              <a:rPr lang="cs-CZ" altLang="en-US" dirty="0"/>
              <a:t>Správné řešení je datová položka</a:t>
            </a:r>
          </a:p>
          <a:p>
            <a:pPr lvl="4"/>
            <a:r>
              <a:rPr lang="cs-CZ" altLang="en-US" dirty="0"/>
              <a:t>class </a:t>
            </a:r>
            <a:r>
              <a:rPr lang="cs-CZ" altLang="en-US" dirty="0">
                <a:solidFill>
                  <a:schemeClr val="accent2"/>
                </a:solidFill>
              </a:rPr>
              <a:t>improved</a:t>
            </a:r>
            <a:r>
              <a:rPr lang="en-US" altLang="en-US" dirty="0">
                <a:solidFill>
                  <a:schemeClr val="accent2"/>
                </a:solidFill>
              </a:rPr>
              <a:t>_container </a:t>
            </a:r>
            <a:r>
              <a:rPr lang="en-US" altLang="en-US" dirty="0"/>
              <a:t>{ </a:t>
            </a:r>
          </a:p>
          <a:p>
            <a:pPr lvl="4"/>
            <a:r>
              <a:rPr lang="en-US" altLang="en-US" dirty="0"/>
              <a:t>  void </a:t>
            </a:r>
            <a:r>
              <a:rPr lang="en-US" altLang="en-US" dirty="0">
                <a:solidFill>
                  <a:schemeClr val="accent1"/>
                </a:solidFill>
              </a:rPr>
              <a:t>insert</a:t>
            </a:r>
            <a:r>
              <a:rPr lang="en-US" altLang="en-US" dirty="0"/>
              <a:t>(/*...*/) { </a:t>
            </a:r>
            <a:r>
              <a:rPr lang="en-US" altLang="en-US" dirty="0" err="1">
                <a:solidFill>
                  <a:schemeClr val="accent2"/>
                </a:solidFill>
              </a:rPr>
              <a:t>c_</a:t>
            </a:r>
            <a:r>
              <a:rPr lang="en-US" altLang="en-US" dirty="0" err="1"/>
              <a:t>.</a:t>
            </a:r>
            <a:r>
              <a:rPr lang="en-US" altLang="en-US" dirty="0" err="1">
                <a:solidFill>
                  <a:schemeClr val="accent1"/>
                </a:solidFill>
              </a:rPr>
              <a:t>insert</a:t>
            </a:r>
            <a:r>
              <a:rPr lang="en-US" altLang="en-US" dirty="0"/>
              <a:t>(/*...*/); </a:t>
            </a:r>
            <a:r>
              <a:rPr lang="en-US" altLang="en-US" dirty="0" err="1"/>
              <a:t>index_.</a:t>
            </a:r>
            <a:r>
              <a:rPr lang="en-US" altLang="en-US" dirty="0" err="1">
                <a:solidFill>
                  <a:schemeClr val="accent1"/>
                </a:solidFill>
              </a:rPr>
              <a:t>insert</a:t>
            </a:r>
            <a:r>
              <a:rPr lang="en-US" altLang="en-US" dirty="0"/>
              <a:t>(/*...*/); }</a:t>
            </a:r>
          </a:p>
          <a:p>
            <a:pPr lvl="4"/>
            <a:r>
              <a:rPr lang="en-US" altLang="en-US" dirty="0"/>
              <a:t>private: </a:t>
            </a:r>
            <a:r>
              <a:rPr lang="en-US" altLang="en-US" dirty="0">
                <a:solidFill>
                  <a:schemeClr val="accent2"/>
                </a:solidFill>
              </a:rPr>
              <a:t>container</a:t>
            </a:r>
            <a:r>
              <a:rPr lang="en-US" altLang="en-US" dirty="0"/>
              <a:t> c_; </a:t>
            </a:r>
            <a:r>
              <a:rPr lang="en-US" altLang="en-US" dirty="0" err="1"/>
              <a:t>index_data</a:t>
            </a:r>
            <a:r>
              <a:rPr lang="en-US" altLang="en-US" dirty="0"/>
              <a:t> index_;</a:t>
            </a:r>
          </a:p>
          <a:p>
            <a:pPr lvl="4"/>
            <a:r>
              <a:rPr lang="en-US" altLang="en-US" dirty="0"/>
              <a:t>};</a:t>
            </a:r>
            <a:endParaRPr lang="cs-CZ" altLang="en-US" dirty="0"/>
          </a:p>
          <a:p>
            <a:pPr lvl="4"/>
            <a:r>
              <a:rPr lang="en-US" altLang="en-US" dirty="0"/>
              <a:t>void g( </a:t>
            </a:r>
            <a:r>
              <a:rPr lang="cs-CZ" altLang="en-US" dirty="0">
                <a:solidFill>
                  <a:schemeClr val="accent2"/>
                </a:solidFill>
              </a:rPr>
              <a:t>improved</a:t>
            </a:r>
            <a:r>
              <a:rPr lang="en-US" altLang="en-US" dirty="0">
                <a:solidFill>
                  <a:schemeClr val="accent2"/>
                </a:solidFill>
              </a:rPr>
              <a:t>_container </a:t>
            </a:r>
            <a:r>
              <a:rPr lang="en-US" altLang="en-US" dirty="0"/>
              <a:t>&amp; </a:t>
            </a:r>
            <a:r>
              <a:rPr lang="en-US" altLang="en-US" dirty="0" err="1"/>
              <a:t>ik</a:t>
            </a:r>
            <a:r>
              <a:rPr lang="en-US" altLang="en-US" dirty="0"/>
              <a:t>) { f(</a:t>
            </a:r>
            <a:r>
              <a:rPr lang="en-US" altLang="en-US" dirty="0" err="1"/>
              <a:t>ik</a:t>
            </a:r>
            <a:r>
              <a:rPr lang="en-US" altLang="en-US" dirty="0"/>
              <a:t>);	}</a:t>
            </a:r>
          </a:p>
          <a:p>
            <a:pPr lvl="3"/>
            <a:r>
              <a:rPr lang="cs-CZ" altLang="en-US" dirty="0"/>
              <a:t>Překladová chyba vynutí </a:t>
            </a:r>
            <a:r>
              <a:rPr lang="en-US" altLang="en-US" dirty="0" err="1"/>
              <a:t>reimplementa</a:t>
            </a:r>
            <a:r>
              <a:rPr lang="cs-CZ" altLang="en-US" dirty="0"/>
              <a:t>ci</a:t>
            </a:r>
            <a:r>
              <a:rPr lang="en-US" altLang="en-US" dirty="0"/>
              <a:t> f </a:t>
            </a:r>
            <a:r>
              <a:rPr lang="cs-CZ" altLang="en-US" dirty="0"/>
              <a:t>pro</a:t>
            </a:r>
            <a:r>
              <a:rPr lang="en-US" altLang="en-US" dirty="0"/>
              <a:t> </a:t>
            </a:r>
            <a:r>
              <a:rPr lang="en-US" altLang="en-US" dirty="0" err="1"/>
              <a:t>improved_container</a:t>
            </a:r>
            <a:r>
              <a:rPr lang="cs-CZ" altLang="en-US" dirty="0"/>
              <a:t> </a:t>
            </a:r>
            <a:r>
              <a:rPr lang="en-US" altLang="en-US" dirty="0"/>
              <a:t>- </a:t>
            </a:r>
            <a:r>
              <a:rPr lang="cs-CZ" altLang="en-US" dirty="0"/>
              <a:t>lze i genericky</a:t>
            </a:r>
            <a:r>
              <a:rPr lang="en-US" altLang="en-US" dirty="0"/>
              <a:t>:</a:t>
            </a:r>
            <a:endParaRPr lang="cs-CZ" altLang="en-US" dirty="0"/>
          </a:p>
          <a:p>
            <a:pPr lvl="4"/>
            <a:r>
              <a:rPr lang="cs-CZ" altLang="en-US" dirty="0"/>
              <a:t>template</a:t>
            </a:r>
            <a:r>
              <a:rPr lang="en-US" altLang="en-US" dirty="0"/>
              <a:t>&lt; </a:t>
            </a:r>
            <a:r>
              <a:rPr lang="en-US" altLang="en-US" dirty="0" err="1"/>
              <a:t>typename</a:t>
            </a:r>
            <a:r>
              <a:rPr lang="en-US" altLang="en-US" dirty="0"/>
              <a:t> K&gt; void </a:t>
            </a:r>
            <a:r>
              <a:rPr lang="en-US" altLang="en-US" dirty="0">
                <a:solidFill>
                  <a:schemeClr val="accent1"/>
                </a:solidFill>
              </a:rPr>
              <a:t>f</a:t>
            </a:r>
            <a:r>
              <a:rPr lang="en-US" altLang="en-US" dirty="0"/>
              <a:t>(</a:t>
            </a:r>
            <a:r>
              <a:rPr lang="en-US" altLang="en-US" dirty="0">
                <a:solidFill>
                  <a:schemeClr val="accent2"/>
                </a:solidFill>
              </a:rPr>
              <a:t>K </a:t>
            </a:r>
            <a:r>
              <a:rPr lang="en-US" altLang="en-US" dirty="0"/>
              <a:t>&amp;&amp; k) { </a:t>
            </a:r>
            <a:r>
              <a:rPr lang="en-US" altLang="en-US" dirty="0" err="1"/>
              <a:t>k.</a:t>
            </a:r>
            <a:r>
              <a:rPr lang="en-US" altLang="en-US" dirty="0" err="1">
                <a:solidFill>
                  <a:schemeClr val="accent1"/>
                </a:solidFill>
              </a:rPr>
              <a:t>insert</a:t>
            </a:r>
            <a:r>
              <a:rPr lang="en-US" altLang="en-US" dirty="0"/>
              <a:t>(/*...*/); }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072314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Nesprávné užití dědičnosti</a:t>
            </a:r>
            <a:endParaRPr lang="cs-CZ" altLang="en-US" noProof="1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/>
            <a:r>
              <a:rPr lang="cs-CZ" altLang="en-US" dirty="0"/>
              <a:t>Nesprávné užití dědičnosti č. 1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class Real </a:t>
            </a:r>
            <a:r>
              <a:rPr lang="en-US" altLang="en-US" dirty="0"/>
              <a:t>{ public: double Re; };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class Complex : public Real { public: double </a:t>
            </a:r>
            <a:r>
              <a:rPr lang="en-US" altLang="en-US" dirty="0" err="1"/>
              <a:t>Im</a:t>
            </a:r>
            <a:r>
              <a:rPr lang="en-US" altLang="en-US" dirty="0"/>
              <a:t>; };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  <a:p>
            <a:pPr lvl="2"/>
            <a:r>
              <a:rPr lang="cs-CZ" altLang="en-US" dirty="0"/>
              <a:t>Porušuje pravidlo "každý potomek má všechny vlastnosti předka"</a:t>
            </a:r>
            <a:endParaRPr lang="en-US" altLang="en-US" dirty="0"/>
          </a:p>
          <a:p>
            <a:pPr lvl="3"/>
            <a:r>
              <a:rPr lang="en-US" altLang="en-US" sz="2000" dirty="0"/>
              <a:t>nap</a:t>
            </a:r>
            <a:r>
              <a:rPr lang="cs-CZ" altLang="en-US" sz="2000" dirty="0"/>
              <a:t>ř. pro vlastnost </a:t>
            </a:r>
            <a:r>
              <a:rPr lang="en-US" altLang="en-US" sz="2000" dirty="0"/>
              <a:t>"m</a:t>
            </a:r>
            <a:r>
              <a:rPr lang="cs-CZ" altLang="en-US" sz="2000" dirty="0"/>
              <a:t>á nulovou imaginární složku</a:t>
            </a:r>
            <a:r>
              <a:rPr lang="en-US" altLang="en-US" sz="2000" dirty="0"/>
              <a:t>"</a:t>
            </a:r>
            <a:endParaRPr lang="cs-CZ" altLang="en-US" sz="2000" dirty="0"/>
          </a:p>
          <a:p>
            <a:pPr lvl="2"/>
            <a:r>
              <a:rPr lang="en-US" altLang="en-US" dirty="0"/>
              <a:t>D</a:t>
            </a:r>
            <a:r>
              <a:rPr lang="cs-CZ" altLang="en-US" dirty="0"/>
              <a:t>ůsledek</a:t>
            </a:r>
            <a:r>
              <a:rPr lang="en-US" altLang="en-US" dirty="0"/>
              <a:t> -</a:t>
            </a:r>
            <a:r>
              <a:rPr lang="cs-CZ" altLang="en-US" dirty="0"/>
              <a:t> slicing</a:t>
            </a:r>
            <a:r>
              <a:rPr lang="en-US" altLang="en-US" dirty="0"/>
              <a:t>:</a:t>
            </a:r>
            <a:endParaRPr lang="cs-CZ" altLang="en-US" dirty="0"/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double</a:t>
            </a:r>
            <a:r>
              <a:rPr lang="cs-CZ" altLang="en-US" dirty="0"/>
              <a:t> </a:t>
            </a:r>
            <a:r>
              <a:rPr lang="en-US" altLang="en-US" dirty="0"/>
              <a:t>abs</a:t>
            </a:r>
            <a:r>
              <a:rPr lang="cs-CZ" altLang="en-US" dirty="0"/>
              <a:t>(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cs-CZ" altLang="en-US" dirty="0"/>
              <a:t>Real </a:t>
            </a:r>
            <a:r>
              <a:rPr lang="en-US" altLang="en-US" dirty="0"/>
              <a:t>&amp; </a:t>
            </a:r>
            <a:r>
              <a:rPr lang="cs-CZ" altLang="en-US" dirty="0"/>
              <a:t>p) </a:t>
            </a:r>
            <a:r>
              <a:rPr lang="en-US" altLang="en-US" dirty="0"/>
              <a:t>{ return </a:t>
            </a:r>
            <a:r>
              <a:rPr lang="en-US" altLang="en-US" dirty="0" err="1"/>
              <a:t>p.Re</a:t>
            </a:r>
            <a:r>
              <a:rPr lang="en-US" altLang="en-US" dirty="0"/>
              <a:t> &gt; 0 ? </a:t>
            </a:r>
            <a:r>
              <a:rPr lang="en-US" altLang="en-US" dirty="0" err="1"/>
              <a:t>p.Re</a:t>
            </a:r>
            <a:r>
              <a:rPr lang="en-US" altLang="en-US" dirty="0"/>
              <a:t> : - </a:t>
            </a:r>
            <a:r>
              <a:rPr lang="en-US" altLang="en-US" dirty="0" err="1"/>
              <a:t>p.Re</a:t>
            </a:r>
            <a:r>
              <a:rPr lang="en-US" altLang="en-US" dirty="0"/>
              <a:t>; }</a:t>
            </a:r>
          </a:p>
          <a:p>
            <a:pPr marL="0" lvl="4" indent="-94320"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Complex x;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double a = abs( x);</a:t>
            </a:r>
            <a:r>
              <a:rPr lang="cs-CZ" altLang="en-US" dirty="0"/>
              <a:t>	</a:t>
            </a:r>
            <a:r>
              <a:rPr lang="en-US" altLang="en-US" dirty="0"/>
              <a:t>// </a:t>
            </a:r>
            <a:r>
              <a:rPr lang="en-US" altLang="en-US" dirty="0" err="1"/>
              <a:t>tento</a:t>
            </a:r>
            <a:r>
              <a:rPr lang="en-US" altLang="en-US" dirty="0"/>
              <a:t> k</a:t>
            </a:r>
            <a:r>
              <a:rPr lang="cs-CZ" altLang="en-US" dirty="0"/>
              <a:t>ód LZE přeložit, a to je špatně</a:t>
            </a:r>
            <a:endParaRPr lang="en-US" altLang="en-US" dirty="0"/>
          </a:p>
          <a:p>
            <a:pPr marL="0" indent="0" eaLnBrk="1" hangingPunct="1">
              <a:buFont typeface="Wingdings" pitchFamily="2" charset="2"/>
              <a:buNone/>
            </a:pPr>
            <a:endParaRPr lang="cs-CZ" altLang="en-US" dirty="0"/>
          </a:p>
          <a:p>
            <a:pPr lvl="2"/>
            <a:r>
              <a:rPr lang="cs-CZ" altLang="en-US" dirty="0"/>
              <a:t>Důvod: Referenci na potomka lze přiřadit do reference na předka</a:t>
            </a:r>
          </a:p>
          <a:p>
            <a:pPr lvl="3"/>
            <a:r>
              <a:rPr lang="cs-CZ" altLang="en-US" sz="2000" dirty="0"/>
              <a:t>Complex =</a:t>
            </a:r>
            <a:r>
              <a:rPr lang="en-US" altLang="en-US" sz="2000" dirty="0"/>
              <a:t>&gt; Complex &amp; =&gt; Real &amp; =&gt; </a:t>
            </a:r>
            <a:r>
              <a:rPr lang="en-US" altLang="en-US" sz="2000" dirty="0" err="1"/>
              <a:t>const</a:t>
            </a:r>
            <a:r>
              <a:rPr lang="en-US" altLang="en-US" sz="2000" dirty="0"/>
              <a:t> Real &amp;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271921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Nesprávné užití dědičnosti</a:t>
            </a:r>
            <a:endParaRPr lang="cs-CZ" altLang="en-US" noProof="1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cs-CZ" altLang="en-US" dirty="0"/>
              <a:t>Nesprávné užití dědičnosti č. 2</a:t>
            </a:r>
          </a:p>
          <a:p>
            <a:endParaRPr lang="en-US" altLang="en-US" dirty="0"/>
          </a:p>
          <a:p>
            <a:pPr lvl="4"/>
            <a:r>
              <a:rPr lang="cs-CZ" altLang="en-US" dirty="0"/>
              <a:t>class Complex </a:t>
            </a:r>
            <a:r>
              <a:rPr lang="en-US" altLang="en-US" dirty="0"/>
              <a:t>{ public: double Re</a:t>
            </a:r>
            <a:r>
              <a:rPr lang="cs-CZ" altLang="en-US" dirty="0"/>
              <a:t>, Im</a:t>
            </a:r>
            <a:r>
              <a:rPr lang="en-US" altLang="en-US" dirty="0"/>
              <a:t>; };</a:t>
            </a:r>
          </a:p>
          <a:p>
            <a:pPr lvl="4"/>
            <a:r>
              <a:rPr lang="en-US" altLang="en-US" dirty="0"/>
              <a:t>class </a:t>
            </a:r>
            <a:r>
              <a:rPr lang="cs-CZ" altLang="en-US" dirty="0"/>
              <a:t>Real</a:t>
            </a:r>
            <a:r>
              <a:rPr lang="en-US" altLang="en-US" dirty="0"/>
              <a:t> : public </a:t>
            </a:r>
            <a:r>
              <a:rPr lang="cs-CZ" altLang="en-US" dirty="0"/>
              <a:t>Complex</a:t>
            </a:r>
            <a:r>
              <a:rPr lang="en-US" altLang="en-US" dirty="0"/>
              <a:t> { public: </a:t>
            </a:r>
            <a:r>
              <a:rPr lang="cs-CZ" altLang="en-US" dirty="0"/>
              <a:t>Real( double r)</a:t>
            </a:r>
            <a:r>
              <a:rPr lang="en-US" altLang="en-US" dirty="0"/>
              <a:t>; };</a:t>
            </a:r>
          </a:p>
          <a:p>
            <a:pPr lvl="2"/>
            <a:r>
              <a:rPr lang="en-US" altLang="en-US" dirty="0" err="1"/>
              <a:t>Vypad</a:t>
            </a:r>
            <a:r>
              <a:rPr lang="cs-CZ" altLang="en-US" dirty="0"/>
              <a:t>á jako korektní specializace</a:t>
            </a:r>
            <a:r>
              <a:rPr lang="en-US" altLang="en-US" dirty="0"/>
              <a:t>:</a:t>
            </a:r>
            <a:br>
              <a:rPr lang="en-US" altLang="en-US" dirty="0"/>
            </a:br>
            <a:r>
              <a:rPr lang="en-US" altLang="en-US" dirty="0"/>
              <a:t>"</a:t>
            </a:r>
            <a:r>
              <a:rPr lang="en-US" altLang="en-US" dirty="0" err="1"/>
              <a:t>ka</a:t>
            </a:r>
            <a:r>
              <a:rPr lang="cs-CZ" altLang="en-US" dirty="0"/>
              <a:t>ždé reálné číslo má všechny vlastnosti komplexního čísla</a:t>
            </a:r>
            <a:r>
              <a:rPr lang="en-US" altLang="en-US" dirty="0"/>
              <a:t>"</a:t>
            </a:r>
          </a:p>
          <a:p>
            <a:pPr lvl="2"/>
            <a:r>
              <a:rPr lang="en-US" altLang="en-US" dirty="0" err="1"/>
              <a:t>Chyba</a:t>
            </a:r>
            <a:r>
              <a:rPr lang="en-US" altLang="en-US" dirty="0"/>
              <a:t>: </a:t>
            </a:r>
            <a:r>
              <a:rPr lang="en-US" altLang="en-US" dirty="0" err="1"/>
              <a:t>Objekty</a:t>
            </a:r>
            <a:r>
              <a:rPr lang="cs-CZ" altLang="en-US" dirty="0"/>
              <a:t> v C++ nejsou </a:t>
            </a:r>
            <a:r>
              <a:rPr lang="en-US" altLang="en-US" dirty="0" err="1"/>
              <a:t>hodnoty</a:t>
            </a:r>
            <a:r>
              <a:rPr lang="cs-CZ" altLang="en-US" dirty="0"/>
              <a:t> v matematice</a:t>
            </a:r>
            <a:endParaRPr lang="en-US" altLang="en-US" dirty="0"/>
          </a:p>
          <a:p>
            <a:pPr lvl="2"/>
            <a:r>
              <a:rPr lang="cs-CZ" altLang="en-US" dirty="0"/>
              <a:t>Třída Complex má vlastnost "lze do mne přiřadit Complex"</a:t>
            </a:r>
            <a:endParaRPr lang="en-US" altLang="en-US" dirty="0"/>
          </a:p>
          <a:p>
            <a:pPr lvl="3"/>
            <a:r>
              <a:rPr lang="cs-CZ" altLang="en-US" dirty="0"/>
              <a:t>Tuto vlastnost třída Real logicky nemá mít, s touto dědičností ji mít bude</a:t>
            </a:r>
          </a:p>
          <a:p>
            <a:pPr lvl="3"/>
            <a:endParaRPr lang="en-US" altLang="en-US" dirty="0"/>
          </a:p>
          <a:p>
            <a:pPr lvl="4"/>
            <a:r>
              <a:rPr lang="cs-CZ" altLang="en-US" dirty="0"/>
              <a:t>void set</a:t>
            </a:r>
            <a:r>
              <a:rPr lang="en-US" altLang="en-US" dirty="0"/>
              <a:t>_</a:t>
            </a:r>
            <a:r>
              <a:rPr lang="en-US" altLang="en-US" dirty="0" err="1"/>
              <a:t>to_i</a:t>
            </a:r>
            <a:r>
              <a:rPr lang="cs-CZ" altLang="en-US" dirty="0"/>
              <a:t>( </a:t>
            </a:r>
            <a:r>
              <a:rPr lang="en-US" altLang="en-US" dirty="0"/>
              <a:t>Complex</a:t>
            </a:r>
            <a:r>
              <a:rPr lang="cs-CZ" altLang="en-US" dirty="0"/>
              <a:t> </a:t>
            </a:r>
            <a:r>
              <a:rPr lang="en-US" altLang="en-US" dirty="0"/>
              <a:t>&amp; </a:t>
            </a:r>
            <a:r>
              <a:rPr lang="cs-CZ" altLang="en-US" dirty="0"/>
              <a:t>p) </a:t>
            </a:r>
            <a:r>
              <a:rPr lang="en-US" altLang="en-US" dirty="0"/>
              <a:t>{ </a:t>
            </a:r>
            <a:r>
              <a:rPr lang="en-US" altLang="en-US" dirty="0" err="1"/>
              <a:t>p.Re</a:t>
            </a:r>
            <a:r>
              <a:rPr lang="en-US" altLang="en-US" dirty="0"/>
              <a:t> = 0; </a:t>
            </a:r>
            <a:r>
              <a:rPr lang="en-US" altLang="en-US" dirty="0" err="1"/>
              <a:t>p.Im</a:t>
            </a:r>
            <a:r>
              <a:rPr lang="en-US" altLang="en-US" dirty="0"/>
              <a:t> = 1; }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Real x;</a:t>
            </a:r>
          </a:p>
          <a:p>
            <a:pPr lvl="4"/>
            <a:r>
              <a:rPr lang="en-US" altLang="en-US" dirty="0" err="1"/>
              <a:t>set_to_i</a:t>
            </a:r>
            <a:r>
              <a:rPr lang="en-US" altLang="en-US" dirty="0"/>
              <a:t>( x);</a:t>
            </a:r>
            <a:r>
              <a:rPr lang="cs-CZ" altLang="en-US" dirty="0"/>
              <a:t>	</a:t>
            </a:r>
            <a:r>
              <a:rPr lang="en-US" altLang="en-US" dirty="0"/>
              <a:t>// </a:t>
            </a:r>
            <a:r>
              <a:rPr lang="en-US" altLang="en-US" dirty="0" err="1"/>
              <a:t>tento</a:t>
            </a:r>
            <a:r>
              <a:rPr lang="en-US" altLang="en-US" dirty="0"/>
              <a:t> k</a:t>
            </a:r>
            <a:r>
              <a:rPr lang="cs-CZ" altLang="en-US" dirty="0"/>
              <a:t>ód LZE přeložit, a to je špatně</a:t>
            </a:r>
            <a:endParaRPr lang="en-US" altLang="en-US" dirty="0"/>
          </a:p>
          <a:p>
            <a:pPr lvl="3"/>
            <a:r>
              <a:rPr lang="cs-CZ" altLang="en-US" dirty="0"/>
              <a:t>Důvod: Referenci na potomka lze přiřadit do reference na předka</a:t>
            </a:r>
          </a:p>
          <a:p>
            <a:pPr lvl="3"/>
            <a:r>
              <a:rPr lang="en-US" altLang="en-US" dirty="0"/>
              <a:t>Real</a:t>
            </a:r>
            <a:r>
              <a:rPr lang="cs-CZ" altLang="en-US" dirty="0"/>
              <a:t> =</a:t>
            </a:r>
            <a:r>
              <a:rPr lang="en-US" altLang="en-US" dirty="0"/>
              <a:t>&gt; Real &amp; =&gt; Complex &amp;</a:t>
            </a:r>
          </a:p>
          <a:p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166550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Virtuální funkce</a:t>
            </a:r>
            <a:endParaRPr lang="cs-CZ" altLang="en-US" noProof="1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 lnSpcReduction="10000"/>
          </a:bodyPr>
          <a:lstStyle/>
          <a:p>
            <a:pPr lvl="4"/>
            <a:r>
              <a:rPr lang="cs-CZ" altLang="en-US" dirty="0"/>
              <a:t>class Base </a:t>
            </a:r>
            <a:r>
              <a:rPr lang="en-US" altLang="en-US" dirty="0"/>
              <a:t>{ </a:t>
            </a:r>
          </a:p>
          <a:p>
            <a:pPr lvl="4"/>
            <a:r>
              <a:rPr lang="en-US" altLang="en-US" dirty="0"/>
              <a:t>  virtual ~Base() </a:t>
            </a:r>
            <a:r>
              <a:rPr lang="en-US" altLang="en-US" dirty="0" err="1"/>
              <a:t>noexcept</a:t>
            </a:r>
            <a:r>
              <a:rPr lang="en-US" altLang="en-US" dirty="0"/>
              <a:t> {}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virtual void f</a:t>
            </a:r>
            <a:r>
              <a:rPr lang="en-US" altLang="en-US" dirty="0"/>
              <a:t>() { /* ... */ } </a:t>
            </a:r>
          </a:p>
          <a:p>
            <a:pPr lvl="4"/>
            <a:r>
              <a:rPr lang="en-US" altLang="en-US" dirty="0"/>
              <a:t>};</a:t>
            </a:r>
            <a:endParaRPr lang="cs-CZ" altLang="en-US" dirty="0"/>
          </a:p>
          <a:p>
            <a:pPr lvl="4"/>
            <a:r>
              <a:rPr lang="en-US" altLang="en-US" dirty="0"/>
              <a:t>class Derived : public Base { </a:t>
            </a:r>
          </a:p>
          <a:p>
            <a:pPr lvl="4"/>
            <a:r>
              <a:rPr lang="en-US" altLang="en-US" dirty="0"/>
              <a:t>  virtual void f() override { /* ... */ }</a:t>
            </a:r>
          </a:p>
          <a:p>
            <a:pPr lvl="4"/>
            <a:r>
              <a:rPr lang="en-US" altLang="en-US" dirty="0"/>
              <a:t>};</a:t>
            </a:r>
            <a:endParaRPr lang="cs-CZ" altLang="en-US" dirty="0"/>
          </a:p>
          <a:p>
            <a:pPr lvl="1"/>
            <a:r>
              <a:rPr lang="cs-CZ" altLang="en-US" dirty="0"/>
              <a:t>Mechanismus virtuálních funkcí se uplatní pouze v přítomnosti ukazatelů nebo referencí</a:t>
            </a:r>
          </a:p>
          <a:p>
            <a:pPr lvl="2"/>
            <a:r>
              <a:rPr lang="cs-CZ" altLang="en-US" dirty="0"/>
              <a:t>Podstatou objektového programování v jakémkoliv jazyce je konverze odkazů (ukazatelů/referencí) ve směru potomek-předek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unique_ptr</a:t>
            </a:r>
            <a:r>
              <a:rPr lang="en-US" altLang="en-US" dirty="0"/>
              <a:t>&lt;</a:t>
            </a:r>
            <a:r>
              <a:rPr lang="cs-CZ" altLang="en-US" dirty="0"/>
              <a:t>Base</a:t>
            </a:r>
            <a:r>
              <a:rPr lang="en-US" altLang="en-US" dirty="0"/>
              <a:t>&gt;</a:t>
            </a:r>
            <a:r>
              <a:rPr lang="cs-CZ" altLang="en-US" dirty="0"/>
              <a:t> p </a:t>
            </a:r>
            <a:r>
              <a:rPr lang="en-US" altLang="en-US" dirty="0"/>
              <a:t>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make_unique</a:t>
            </a:r>
            <a:r>
              <a:rPr lang="en-US" altLang="en-US" dirty="0"/>
              <a:t>&lt; Derived&gt;();	// </a:t>
            </a:r>
            <a:r>
              <a:rPr lang="en-US" altLang="en-US" dirty="0" err="1"/>
              <a:t>konverze</a:t>
            </a:r>
            <a:r>
              <a:rPr lang="en-US" altLang="en-US" dirty="0"/>
              <a:t> </a:t>
            </a:r>
            <a:r>
              <a:rPr lang="en-US" altLang="en-US" dirty="0" err="1"/>
              <a:t>ukazatel</a:t>
            </a:r>
            <a:r>
              <a:rPr lang="cs-CZ" altLang="en-US" dirty="0"/>
              <a:t>ů</a:t>
            </a:r>
            <a:endParaRPr lang="en-US" altLang="en-US" dirty="0"/>
          </a:p>
          <a:p>
            <a:pPr lvl="4"/>
            <a:r>
              <a:rPr lang="en-US" altLang="en-US" dirty="0"/>
              <a:t>p-&gt;f(); </a:t>
            </a:r>
            <a:r>
              <a:rPr lang="cs-CZ" altLang="en-US" dirty="0"/>
              <a:t>	</a:t>
            </a:r>
            <a:r>
              <a:rPr lang="en-US" altLang="en-US" dirty="0"/>
              <a:t>// </a:t>
            </a:r>
            <a:r>
              <a:rPr lang="en-US" altLang="en-US" dirty="0" err="1"/>
              <a:t>vol</a:t>
            </a:r>
            <a:r>
              <a:rPr lang="cs-CZ" altLang="en-US" dirty="0"/>
              <a:t>á Derived::f</a:t>
            </a:r>
          </a:p>
          <a:p>
            <a:pPr lvl="2"/>
            <a:endParaRPr lang="en-US" altLang="en-US" dirty="0"/>
          </a:p>
          <a:p>
            <a:pPr lvl="1"/>
            <a:r>
              <a:rPr lang="cs-CZ" altLang="en-US" dirty="0"/>
              <a:t>V jiné situaci není virtuálnost funkcí užitečná</a:t>
            </a:r>
          </a:p>
          <a:p>
            <a:pPr lvl="4"/>
            <a:r>
              <a:rPr lang="cs-CZ" altLang="en-US" dirty="0"/>
              <a:t>Derived d</a:t>
            </a:r>
            <a:r>
              <a:rPr lang="en-US" altLang="en-US" dirty="0"/>
              <a:t>;</a:t>
            </a:r>
          </a:p>
          <a:p>
            <a:pPr lvl="4"/>
            <a:r>
              <a:rPr lang="cs-CZ" altLang="en-US" dirty="0"/>
              <a:t>d.</a:t>
            </a:r>
            <a:r>
              <a:rPr lang="en-US" altLang="en-US" dirty="0"/>
              <a:t>f(); </a:t>
            </a:r>
            <a:r>
              <a:rPr lang="cs-CZ" altLang="en-US" dirty="0"/>
              <a:t>	</a:t>
            </a:r>
            <a:r>
              <a:rPr lang="en-US" altLang="en-US" dirty="0"/>
              <a:t>// </a:t>
            </a:r>
            <a:r>
              <a:rPr lang="en-US" altLang="en-US" dirty="0" err="1"/>
              <a:t>vol</a:t>
            </a:r>
            <a:r>
              <a:rPr lang="cs-CZ" altLang="en-US" dirty="0"/>
              <a:t>á Derived::f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kdyby</a:t>
            </a:r>
            <a:r>
              <a:rPr lang="en-US" altLang="en-US" dirty="0"/>
              <a:t> </a:t>
            </a:r>
            <a:r>
              <a:rPr lang="en-US" altLang="en-US" dirty="0" err="1"/>
              <a:t>nebyla</a:t>
            </a:r>
            <a:r>
              <a:rPr lang="en-US" altLang="en-US" dirty="0"/>
              <a:t> </a:t>
            </a:r>
            <a:r>
              <a:rPr lang="en-US" altLang="en-US" dirty="0" err="1"/>
              <a:t>virtu</a:t>
            </a:r>
            <a:r>
              <a:rPr lang="cs-CZ" altLang="en-US" dirty="0"/>
              <a:t>ální</a:t>
            </a:r>
          </a:p>
          <a:p>
            <a:pPr lvl="4"/>
            <a:endParaRPr lang="en-US" altLang="en-US" dirty="0"/>
          </a:p>
          <a:p>
            <a:pPr lvl="4"/>
            <a:r>
              <a:rPr lang="cs-CZ" altLang="en-US" dirty="0"/>
              <a:t>Base b </a:t>
            </a:r>
            <a:r>
              <a:rPr lang="en-US" altLang="en-US" dirty="0"/>
              <a:t>= d;</a:t>
            </a:r>
            <a:r>
              <a:rPr lang="cs-CZ" altLang="en-US" dirty="0"/>
              <a:t>	// </a:t>
            </a:r>
            <a:r>
              <a:rPr lang="en-US" altLang="en-US" dirty="0" err="1"/>
              <a:t>konverze</a:t>
            </a:r>
            <a:r>
              <a:rPr lang="en-US" altLang="en-US" dirty="0"/>
              <a:t> </a:t>
            </a:r>
            <a:r>
              <a:rPr lang="en-US" altLang="en-US" dirty="0" err="1"/>
              <a:t>zp</a:t>
            </a:r>
            <a:r>
              <a:rPr lang="cs-CZ" altLang="en-US" dirty="0"/>
              <a:t>ů</a:t>
            </a:r>
            <a:r>
              <a:rPr lang="en-US" altLang="en-US" dirty="0" err="1"/>
              <a:t>sobuje</a:t>
            </a:r>
            <a:r>
              <a:rPr lang="en-US" altLang="en-US" dirty="0"/>
              <a:t> </a:t>
            </a:r>
            <a:r>
              <a:rPr lang="cs-CZ" altLang="en-US" dirty="0"/>
              <a:t>slicing </a:t>
            </a:r>
            <a:r>
              <a:rPr lang="en-US" altLang="en-US" dirty="0"/>
              <a:t>= </a:t>
            </a:r>
            <a:r>
              <a:rPr lang="en-US" altLang="en-US" dirty="0" err="1"/>
              <a:t>kopie</a:t>
            </a:r>
            <a:r>
              <a:rPr lang="en-US" altLang="en-US" dirty="0"/>
              <a:t> </a:t>
            </a:r>
            <a:r>
              <a:rPr lang="cs-CZ" altLang="en-US" dirty="0"/>
              <a:t>části objektu</a:t>
            </a:r>
            <a:endParaRPr lang="en-US" altLang="en-US" dirty="0"/>
          </a:p>
          <a:p>
            <a:pPr lvl="4"/>
            <a:r>
              <a:rPr lang="cs-CZ" altLang="en-US" dirty="0"/>
              <a:t>b.</a:t>
            </a:r>
            <a:r>
              <a:rPr lang="en-US" altLang="en-US" dirty="0"/>
              <a:t>f(); </a:t>
            </a:r>
            <a:r>
              <a:rPr lang="cs-CZ" altLang="en-US" dirty="0"/>
              <a:t>	</a:t>
            </a:r>
            <a:r>
              <a:rPr lang="en-US" altLang="en-US" dirty="0"/>
              <a:t>// </a:t>
            </a:r>
            <a:r>
              <a:rPr lang="en-US" altLang="en-US" dirty="0" err="1"/>
              <a:t>vol</a:t>
            </a:r>
            <a:r>
              <a:rPr lang="cs-CZ" altLang="en-US" dirty="0"/>
              <a:t>á </a:t>
            </a:r>
            <a:r>
              <a:rPr lang="en-US" altLang="en-US" dirty="0"/>
              <a:t>Base</a:t>
            </a:r>
            <a:r>
              <a:rPr lang="cs-CZ" altLang="en-US" dirty="0"/>
              <a:t>::f ikdyž je virtuální</a:t>
            </a:r>
          </a:p>
          <a:p>
            <a:pPr lvl="2"/>
            <a:r>
              <a:rPr lang="cs-CZ" altLang="en-US" dirty="0"/>
              <a:t>Slicing je specifikum jazyka C++</a:t>
            </a:r>
          </a:p>
          <a:p>
            <a:pPr lvl="3"/>
            <a:r>
              <a:rPr lang="cs-CZ" altLang="en-US" dirty="0"/>
              <a:t>Je nežádoucí, ale nelze jej z jazyka odstranit</a:t>
            </a:r>
            <a:endParaRPr lang="en-US" altLang="en-US" dirty="0"/>
          </a:p>
          <a:p>
            <a:pPr lvl="3"/>
            <a:r>
              <a:rPr lang="en-US" altLang="en-US" dirty="0"/>
              <a:t>Copy/move </a:t>
            </a:r>
            <a:r>
              <a:rPr lang="en-US" altLang="en-US" dirty="0" err="1"/>
              <a:t>metody</a:t>
            </a:r>
            <a:r>
              <a:rPr lang="en-US" altLang="en-US" dirty="0"/>
              <a:t> p</a:t>
            </a:r>
            <a:r>
              <a:rPr lang="cs-CZ" altLang="en-US" dirty="0"/>
              <a:t>ředka...</a:t>
            </a:r>
          </a:p>
          <a:p>
            <a:pPr lvl="4"/>
            <a:r>
              <a:rPr lang="cs-CZ" altLang="en-US" dirty="0"/>
              <a:t>Base::Base</a:t>
            </a:r>
            <a:r>
              <a:rPr lang="en-US" altLang="en-US" dirty="0"/>
              <a:t>(</a:t>
            </a:r>
            <a:r>
              <a:rPr lang="en-US" altLang="en-US" dirty="0" err="1"/>
              <a:t>const</a:t>
            </a:r>
            <a:r>
              <a:rPr lang="en-US" altLang="en-US" dirty="0"/>
              <a:t> Base &amp;)</a:t>
            </a:r>
            <a:endParaRPr lang="cs-CZ" altLang="en-US" dirty="0"/>
          </a:p>
          <a:p>
            <a:pPr lvl="3"/>
            <a:r>
              <a:rPr lang="cs-CZ" altLang="en-US" dirty="0"/>
              <a:t>...vždy akceptují reference na potomka</a:t>
            </a:r>
          </a:p>
        </p:txBody>
      </p:sp>
    </p:spTree>
    <p:extLst>
      <p:ext uri="{BB962C8B-B14F-4D97-AF65-F5344CB8AC3E}">
        <p14:creationId xmlns:p14="http://schemas.microsoft.com/office/powerpoint/2010/main" val="2318393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1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lvl="7" inden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Classes without inheritance</a:t>
            </a:r>
            <a:endParaRPr lang="cs-CZ" altLang="en-US" sz="2000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Classes with inheritance</a:t>
            </a:r>
            <a:endParaRPr lang="cs-CZ" sz="2000" dirty="0">
              <a:solidFill>
                <a:schemeClr val="accent2"/>
              </a:solidFill>
            </a:endParaRPr>
          </a:p>
        </p:txBody>
      </p:sp>
      <p:sp>
        <p:nvSpPr>
          <p:cNvPr id="237572" name="Rectangle 10"/>
          <p:cNvSpPr>
            <a:spLocks noGrp="1" noChangeArrowheads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altLang="en-US" dirty="0">
                <a:solidFill>
                  <a:srgbClr val="FF0000"/>
                </a:solidFill>
              </a:rPr>
              <a:t>No virtual functions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No visible pointers usually required</a:t>
            </a:r>
          </a:p>
          <a:p>
            <a:pPr lvl="2"/>
            <a:r>
              <a:rPr lang="en-US" altLang="en-US" dirty="0"/>
              <a:t>When multiple objects exist</a:t>
            </a:r>
          </a:p>
          <a:p>
            <a:pPr lvl="3"/>
            <a:r>
              <a:rPr lang="en-US" altLang="en-US" dirty="0"/>
              <a:t>Allocated usually via containers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MyClass</a:t>
            </a:r>
            <a:r>
              <a:rPr lang="en-US" altLang="en-US" dirty="0"/>
              <a:t>&gt; k;</a:t>
            </a:r>
          </a:p>
          <a:p>
            <a:pPr lvl="2"/>
            <a:r>
              <a:rPr lang="en-US" altLang="en-US" dirty="0"/>
              <a:t>When standalone</a:t>
            </a:r>
          </a:p>
          <a:p>
            <a:pPr lvl="4"/>
            <a:r>
              <a:rPr lang="en-US" altLang="en-US" dirty="0" err="1"/>
              <a:t>MyClass</a:t>
            </a:r>
            <a:r>
              <a:rPr lang="en-US" altLang="en-US" dirty="0"/>
              <a:t> c;</a:t>
            </a:r>
          </a:p>
          <a:p>
            <a:pPr lvl="1"/>
            <a:r>
              <a:rPr lang="en-US" altLang="en-US" dirty="0"/>
              <a:t>If ownership must be transferred, moving may be used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MyClass</a:t>
            </a:r>
            <a:r>
              <a:rPr lang="en-US" altLang="en-US" dirty="0"/>
              <a:t>&gt; k2 = move( k);</a:t>
            </a:r>
          </a:p>
          <a:p>
            <a:pPr lvl="4"/>
            <a:r>
              <a:rPr lang="en-US" altLang="en-US" dirty="0" err="1"/>
              <a:t>MyClass</a:t>
            </a:r>
            <a:r>
              <a:rPr lang="en-US" altLang="en-US" dirty="0"/>
              <a:t> c2 = </a:t>
            </a:r>
            <a:r>
              <a:rPr lang="en-US" altLang="en-US" dirty="0" err="1"/>
              <a:t>std</a:t>
            </a:r>
            <a:r>
              <a:rPr lang="en-US" altLang="en-US" dirty="0"/>
              <a:t>::move( c);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Move required</a:t>
            </a:r>
          </a:p>
          <a:p>
            <a:pPr lvl="2"/>
            <a:r>
              <a:rPr lang="en-US" altLang="en-US" dirty="0"/>
              <a:t>For insertion into containers</a:t>
            </a:r>
          </a:p>
          <a:p>
            <a:pPr lvl="2"/>
            <a:r>
              <a:rPr lang="en-US" altLang="en-US" dirty="0"/>
              <a:t>For transfer of ownership</a:t>
            </a:r>
          </a:p>
          <a:p>
            <a:pPr lvl="1"/>
            <a:r>
              <a:rPr lang="en-US" altLang="en-US" dirty="0"/>
              <a:t>Copy often required too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Individual allocation required only if</a:t>
            </a:r>
          </a:p>
          <a:p>
            <a:pPr lvl="2"/>
            <a:r>
              <a:rPr lang="en-US" altLang="en-US" dirty="0"/>
              <a:t>ownership must be transferred</a:t>
            </a:r>
          </a:p>
          <a:p>
            <a:pPr lvl="2"/>
            <a:r>
              <a:rPr lang="en-US" altLang="en-US" b="1" dirty="0"/>
              <a:t>and</a:t>
            </a:r>
            <a:r>
              <a:rPr lang="en-US" altLang="en-US" dirty="0"/>
              <a:t> observers are required</a:t>
            </a:r>
          </a:p>
          <a:p>
            <a:pPr lvl="4"/>
            <a:r>
              <a:rPr lang="en-US" altLang="en-US" dirty="0"/>
              <a:t>auto p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make_unique</a:t>
            </a:r>
            <a:r>
              <a:rPr lang="en-US" altLang="en-US" dirty="0"/>
              <a:t>&lt; </a:t>
            </a:r>
            <a:r>
              <a:rPr lang="en-US" altLang="en-US" dirty="0" err="1"/>
              <a:t>MyClass</a:t>
            </a:r>
            <a:r>
              <a:rPr lang="en-US" altLang="en-US" dirty="0"/>
              <a:t>&gt;();</a:t>
            </a:r>
          </a:p>
          <a:p>
            <a:pPr lvl="4"/>
            <a:r>
              <a:rPr lang="en-US" altLang="en-US" dirty="0" err="1"/>
              <a:t>MyClass</a:t>
            </a:r>
            <a:r>
              <a:rPr lang="en-US" altLang="en-US" dirty="0"/>
              <a:t> * observer = </a:t>
            </a:r>
            <a:r>
              <a:rPr lang="en-US" altLang="en-US" dirty="0" err="1"/>
              <a:t>p.get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auto p2 = move( p);</a:t>
            </a:r>
            <a:endParaRPr lang="cs-CZ" altLang="en-US" dirty="0"/>
          </a:p>
          <a:p>
            <a:pPr lvl="4"/>
            <a:endParaRPr lang="cs-CZ" altLang="en-US" dirty="0"/>
          </a:p>
          <a:p>
            <a:pPr lvl="1"/>
            <a:r>
              <a:rPr lang="cs-CZ" altLang="en-US" dirty="0"/>
              <a:t>User-defined operators may be used</a:t>
            </a:r>
          </a:p>
          <a:p>
            <a:pPr lvl="4"/>
            <a:r>
              <a:rPr lang="en-US" altLang="en-US" dirty="0" err="1"/>
              <a:t>MyClass</a:t>
            </a:r>
            <a:r>
              <a:rPr lang="en-US" altLang="en-US" dirty="0"/>
              <a:t> operator+(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MyClass</a:t>
            </a:r>
            <a:r>
              <a:rPr lang="en-US" altLang="en-US" dirty="0"/>
              <a:t> &amp; a,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MyClass</a:t>
            </a:r>
            <a:r>
              <a:rPr lang="en-US" altLang="en-US" dirty="0"/>
              <a:t> &amp; b);</a:t>
            </a:r>
          </a:p>
          <a:p>
            <a:pPr lvl="4"/>
            <a:r>
              <a:rPr lang="en-US" altLang="en-US" dirty="0"/>
              <a:t>k[0]</a:t>
            </a:r>
            <a:r>
              <a:rPr lang="cs-CZ" altLang="en-US" dirty="0"/>
              <a:t> </a:t>
            </a:r>
            <a:r>
              <a:rPr lang="en-US" altLang="en-US" dirty="0"/>
              <a:t>= k[1] + k[2];</a:t>
            </a:r>
            <a:endParaRPr lang="cs-CZ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en-US" dirty="0"/>
              <a:t>Concrete classes of different size and layout</a:t>
            </a:r>
          </a:p>
          <a:p>
            <a:pPr lvl="3"/>
            <a:r>
              <a:rPr lang="en-US" dirty="0"/>
              <a:t>Usually mixed in a data structure</a:t>
            </a:r>
          </a:p>
          <a:p>
            <a:pPr lvl="3"/>
            <a:r>
              <a:rPr lang="en-US" dirty="0"/>
              <a:t>Cannot be allocated in a common block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Individual dynamic allocation</a:t>
            </a:r>
          </a:p>
          <a:p>
            <a:pPr lvl="2"/>
            <a:r>
              <a:rPr lang="en-US" dirty="0"/>
              <a:t>Common base class</a:t>
            </a:r>
          </a:p>
          <a:p>
            <a:pPr lvl="3"/>
            <a:r>
              <a:rPr lang="en-US" dirty="0"/>
              <a:t>Serves as a unified handle for different concrete classes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Pointers required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::vector&lt;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unique_ptr</a:t>
            </a:r>
            <a:r>
              <a:rPr lang="en-US" dirty="0"/>
              <a:t>&lt;Base&gt;&gt; k;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Virtual destructor required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Copy/move not required/supported</a:t>
            </a:r>
          </a:p>
          <a:p>
            <a:pPr lvl="3"/>
            <a:r>
              <a:rPr lang="en-US" dirty="0"/>
              <a:t>Pointers are copied/moved instead</a:t>
            </a:r>
          </a:p>
          <a:p>
            <a:pPr lvl="3"/>
            <a:r>
              <a:rPr lang="en-US" dirty="0"/>
              <a:t>Objects often have identity</a:t>
            </a:r>
          </a:p>
          <a:p>
            <a:pPr lvl="3"/>
            <a:endParaRPr lang="en-US" dirty="0"/>
          </a:p>
          <a:p>
            <a:pPr lvl="2"/>
            <a:r>
              <a:rPr lang="en-US" dirty="0"/>
              <a:t>User-defined operators useless</a:t>
            </a:r>
          </a:p>
          <a:p>
            <a:pPr lvl="4"/>
            <a:r>
              <a:rPr lang="en-US" dirty="0"/>
              <a:t>class Base { public:</a:t>
            </a:r>
          </a:p>
          <a:p>
            <a:pPr lvl="4"/>
            <a:r>
              <a:rPr lang="en-US" dirty="0"/>
              <a:t>  virtual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unique_ptr</a:t>
            </a:r>
            <a:r>
              <a:rPr lang="en-US" dirty="0"/>
              <a:t>&lt;Base&gt;</a:t>
            </a:r>
          </a:p>
          <a:p>
            <a:pPr lvl="4"/>
            <a:r>
              <a:rPr lang="en-US" dirty="0"/>
              <a:t>    operator+(</a:t>
            </a:r>
            <a:r>
              <a:rPr lang="en-US" dirty="0" err="1"/>
              <a:t>const</a:t>
            </a:r>
            <a:r>
              <a:rPr lang="en-US" dirty="0"/>
              <a:t> Base &amp;b) </a:t>
            </a:r>
            <a:r>
              <a:rPr lang="en-US" dirty="0" err="1"/>
              <a:t>const</a:t>
            </a:r>
            <a:r>
              <a:rPr lang="en-US" dirty="0"/>
              <a:t>=0;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k[0] = *k[1] + *k[2]; // ???</a:t>
            </a:r>
          </a:p>
        </p:txBody>
      </p:sp>
      <p:sp>
        <p:nvSpPr>
          <p:cNvPr id="23757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Two worlds of </a:t>
            </a:r>
            <a:r>
              <a:rPr lang="cs-CZ" altLang="en-US" dirty="0"/>
              <a:t>(instantiated) </a:t>
            </a:r>
            <a:r>
              <a:rPr lang="en-US" altLang="en-US" dirty="0"/>
              <a:t>classes in C++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3562965752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Class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604250" y="6597650"/>
            <a:ext cx="539750" cy="260350"/>
          </a:xfrm>
        </p:spPr>
        <p:txBody>
          <a:bodyPr/>
          <a:lstStyle/>
          <a:p>
            <a:fld id="{5A8723E3-C62D-4372-A5B7-F817763A1A22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0" y="6597650"/>
            <a:ext cx="8604250" cy="260350"/>
          </a:xfrm>
        </p:spPr>
        <p:txBody>
          <a:bodyPr/>
          <a:lstStyle/>
          <a:p>
            <a:r>
              <a:rPr lang="cs-CZ" dirty="0"/>
              <a:t>NPRG041 Programování v C++ - 2019/2020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1966734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1833</TotalTime>
  <Words>3899</Words>
  <Application>Microsoft Office PowerPoint</Application>
  <PresentationFormat>On-screen Show (4:3)</PresentationFormat>
  <Paragraphs>745</Paragraphs>
  <Slides>31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Consolas</vt:lpstr>
      <vt:lpstr>Tahoma</vt:lpstr>
      <vt:lpstr>Wingdings</vt:lpstr>
      <vt:lpstr>Office Theme</vt:lpstr>
      <vt:lpstr>Dědičnost Filosofický pohled</vt:lpstr>
      <vt:lpstr>Dědičnost</vt:lpstr>
      <vt:lpstr>Dědičnost</vt:lpstr>
      <vt:lpstr>Dědičnost</vt:lpstr>
      <vt:lpstr>Nesprávné užití dědičnosti</vt:lpstr>
      <vt:lpstr>Nesprávné užití dědičnosti</vt:lpstr>
      <vt:lpstr>Virtuální funkce</vt:lpstr>
      <vt:lpstr>Two worlds of (instantiated) classes in C++</vt:lpstr>
      <vt:lpstr>Class</vt:lpstr>
      <vt:lpstr>Class</vt:lpstr>
      <vt:lpstr>Tři stupně použití class</vt:lpstr>
      <vt:lpstr>Typy, konstanty a statické položky ve třídách</vt:lpstr>
      <vt:lpstr>Uninstantiated classes vs. namespaces</vt:lpstr>
      <vt:lpstr>Namespaces and name lookup</vt:lpstr>
      <vt:lpstr>Classes as value types</vt:lpstr>
      <vt:lpstr>Class with data members</vt:lpstr>
      <vt:lpstr>Class with data members</vt:lpstr>
      <vt:lpstr>Conversions</vt:lpstr>
      <vt:lpstr>Special member functions</vt:lpstr>
      <vt:lpstr>Type cast</vt:lpstr>
      <vt:lpstr>Const cast</vt:lpstr>
      <vt:lpstr>Static cast</vt:lpstr>
      <vt:lpstr>Dynamic cast</vt:lpstr>
      <vt:lpstr>Reinterpret cast</vt:lpstr>
      <vt:lpstr>Dědičnost a virtuální funkce</vt:lpstr>
      <vt:lpstr>Dědičnost</vt:lpstr>
      <vt:lpstr>Názvosloví</vt:lpstr>
      <vt:lpstr>Dědičnost a destruktor </vt:lpstr>
      <vt:lpstr>Single non-virtual inheritance - example</vt:lpstr>
      <vt:lpstr>Multiple non-virtual inheritance - example</vt:lpstr>
      <vt:lpstr>Virtual inheritance -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111</cp:revision>
  <dcterms:created xsi:type="dcterms:W3CDTF">2020-09-28T08:40:12Z</dcterms:created>
  <dcterms:modified xsi:type="dcterms:W3CDTF">2022-12-21T08:55:49Z</dcterms:modified>
</cp:coreProperties>
</file>