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76" r:id="rId2"/>
    <p:sldId id="277" r:id="rId3"/>
    <p:sldId id="287" r:id="rId4"/>
    <p:sldId id="288" r:id="rId5"/>
    <p:sldId id="280" r:id="rId6"/>
    <p:sldId id="281" r:id="rId7"/>
    <p:sldId id="282" r:id="rId8"/>
    <p:sldId id="283" r:id="rId9"/>
    <p:sldId id="657" r:id="rId10"/>
    <p:sldId id="658" r:id="rId11"/>
    <p:sldId id="659" r:id="rId12"/>
    <p:sldId id="663" r:id="rId13"/>
    <p:sldId id="284" r:id="rId14"/>
    <p:sldId id="285" r:id="rId15"/>
    <p:sldId id="286" r:id="rId16"/>
    <p:sldId id="290" r:id="rId17"/>
    <p:sldId id="291" r:id="rId18"/>
    <p:sldId id="292" r:id="rId19"/>
    <p:sldId id="293" r:id="rId20"/>
    <p:sldId id="271" r:id="rId21"/>
    <p:sldId id="666" r:id="rId22"/>
    <p:sldId id="667" r:id="rId23"/>
    <p:sldId id="671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05" autoAdjust="0"/>
    <p:restoredTop sz="94660"/>
  </p:normalViewPr>
  <p:slideViewPr>
    <p:cSldViewPr>
      <p:cViewPr varScale="1">
        <p:scale>
          <a:sx n="135" d="100"/>
          <a:sy n="135" d="100"/>
        </p:scale>
        <p:origin x="33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104" d="100"/>
          <a:sy n="104" d="100"/>
        </p:scale>
        <p:origin x="3480" y="114"/>
      </p:cViewPr>
      <p:guideLst/>
    </p:cSldViewPr>
  </p:notesViewPr>
  <p:gridSpacing cx="90001" cy="90001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A34FAD-59B0-4BA4-8177-B4A69B88E669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9CB1A-010A-479B-B423-AC068FC073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500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7D2FA3-9092-42B8-A084-0247DD50726A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E58E3-CAE7-4FE6-B193-1993E838C7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950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286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292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733DF5B-B257-453A-978F-6A23DF0B130B}" type="slidenum">
              <a:rPr altLang="en-US" smtClean="0"/>
              <a:pPr eaLnBrk="1" hangingPunct="1"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18398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648A6B0-FD8E-4706-A602-E46F5FE67B7F}" type="slidenum">
              <a:rPr altLang="en-US" smtClean="0"/>
              <a:pPr eaLnBrk="1" hangingPunct="1">
                <a:spcBef>
                  <a:spcPct val="0"/>
                </a:spcBef>
              </a:pPr>
              <a:t>10</a:t>
            </a:fld>
            <a:endParaRPr lang="en-US" altLang="en-US"/>
          </a:p>
        </p:txBody>
      </p:sp>
      <p:sp>
        <p:nvSpPr>
          <p:cNvPr id="310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10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4734971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F40F5D2-4855-4ACB-9A9D-8A17554485DE}" type="slidenum">
              <a:rPr altLang="en-US" smtClean="0"/>
              <a:pPr eaLnBrk="1" hangingPunct="1">
                <a:spcBef>
                  <a:spcPct val="0"/>
                </a:spcBef>
              </a:pPr>
              <a:t>11</a:t>
            </a:fld>
            <a:endParaRPr lang="en-US" altLang="en-US"/>
          </a:p>
        </p:txBody>
      </p:sp>
      <p:sp>
        <p:nvSpPr>
          <p:cNvPr id="311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113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71222426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908C834-2786-4292-851D-DB3A0207380F}" type="slidenum">
              <a:rPr altLang="en-US" smtClean="0"/>
              <a:pPr eaLnBrk="1" hangingPunct="1">
                <a:spcBef>
                  <a:spcPct val="0"/>
                </a:spcBef>
              </a:pPr>
              <a:t>12</a:t>
            </a:fld>
            <a:endParaRPr lang="en-US" altLang="en-US"/>
          </a:p>
        </p:txBody>
      </p:sp>
      <p:sp>
        <p:nvSpPr>
          <p:cNvPr id="315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15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62661760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6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306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9ADC83F-AD98-4FE0-BDF5-C369A3CF9312}" type="slidenum">
              <a:rPr altLang="en-US" smtClean="0"/>
              <a:pPr eaLnBrk="1" hangingPunct="1">
                <a:spcBef>
                  <a:spcPct val="0"/>
                </a:spcBef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525577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FF903BA-7472-449F-8C20-78E5E7F7DFAD}" type="slidenum">
              <a:rPr altLang="en-US" smtClean="0"/>
              <a:pPr eaLnBrk="1" hangingPunct="1">
                <a:spcBef>
                  <a:spcPct val="0"/>
                </a:spcBef>
              </a:pPr>
              <a:t>14</a:t>
            </a:fld>
            <a:endParaRPr lang="en-US" altLang="en-US"/>
          </a:p>
        </p:txBody>
      </p:sp>
      <p:sp>
        <p:nvSpPr>
          <p:cNvPr id="307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07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9528501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FF903BA-7472-449F-8C20-78E5E7F7DFAD}" type="slidenum">
              <a:rPr altLang="en-US" smtClean="0"/>
              <a:pPr eaLnBrk="1" hangingPunct="1">
                <a:spcBef>
                  <a:spcPct val="0"/>
                </a:spcBef>
              </a:pPr>
              <a:t>15</a:t>
            </a:fld>
            <a:endParaRPr lang="en-US" altLang="en-US"/>
          </a:p>
        </p:txBody>
      </p:sp>
      <p:sp>
        <p:nvSpPr>
          <p:cNvPr id="307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072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6547693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C278EEB-CF5B-4B4E-8189-CDA5D533A2CC}" type="slidenum">
              <a:rPr altLang="en-US" smtClean="0"/>
              <a:pPr eaLnBrk="1" hangingPunct="1">
                <a:spcBef>
                  <a:spcPct val="0"/>
                </a:spcBef>
              </a:pPr>
              <a:t>16</a:t>
            </a:fld>
            <a:endParaRPr lang="en-US" altLang="en-US"/>
          </a:p>
        </p:txBody>
      </p:sp>
      <p:sp>
        <p:nvSpPr>
          <p:cNvPr id="300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00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38017149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C278EEB-CF5B-4B4E-8189-CDA5D533A2CC}" type="slidenum">
              <a:rPr altLang="en-US" smtClean="0"/>
              <a:pPr eaLnBrk="1" hangingPunct="1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300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00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34289521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C278EEB-CF5B-4B4E-8189-CDA5D533A2CC}" type="slidenum">
              <a:rPr altLang="en-US" smtClean="0"/>
              <a:pPr eaLnBrk="1" hangingPunct="1">
                <a:spcBef>
                  <a:spcPct val="0"/>
                </a:spcBef>
              </a:pPr>
              <a:t>18</a:t>
            </a:fld>
            <a:endParaRPr lang="en-US" altLang="en-US"/>
          </a:p>
        </p:txBody>
      </p:sp>
      <p:sp>
        <p:nvSpPr>
          <p:cNvPr id="300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00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29833878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C278EEB-CF5B-4B4E-8189-CDA5D533A2CC}" type="slidenum">
              <a:rPr altLang="en-US" smtClean="0"/>
              <a:pPr eaLnBrk="1" hangingPunct="1">
                <a:spcBef>
                  <a:spcPct val="0"/>
                </a:spcBef>
              </a:pPr>
              <a:t>19</a:t>
            </a:fld>
            <a:endParaRPr lang="en-US" altLang="en-US"/>
          </a:p>
        </p:txBody>
      </p:sp>
      <p:sp>
        <p:nvSpPr>
          <p:cNvPr id="300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00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7448905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0F521C9-903C-4AFA-881F-0786852B4ECA}" type="slidenum">
              <a:rPr altLang="en-US" smtClean="0"/>
              <a:pPr eaLnBrk="1" hangingPunct="1"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293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93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420289643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075E1D6-56DB-4B54-870F-6CA497B3E8D4}" type="slidenum">
              <a:rPr altLang="en-US" smtClean="0"/>
              <a:pPr eaLnBrk="1" hangingPunct="1">
                <a:spcBef>
                  <a:spcPct val="0"/>
                </a:spcBef>
              </a:pPr>
              <a:t>20</a:t>
            </a:fld>
            <a:endParaRPr lang="en-US" altLang="en-US"/>
          </a:p>
        </p:txBody>
      </p:sp>
      <p:sp>
        <p:nvSpPr>
          <p:cNvPr id="308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082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403524422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47A2AE9-3479-4CA8-9E2B-7A69F3DE6D2D}" type="slidenum">
              <a:rPr altLang="en-US" smtClean="0"/>
              <a:pPr eaLnBrk="1" hangingPunct="1">
                <a:spcBef>
                  <a:spcPct val="0"/>
                </a:spcBef>
              </a:pPr>
              <a:t>21</a:t>
            </a:fld>
            <a:endParaRPr lang="en-US" altLang="en-US"/>
          </a:p>
        </p:txBody>
      </p:sp>
      <p:sp>
        <p:nvSpPr>
          <p:cNvPr id="317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174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33004241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F29A9A20-6742-4760-9FB3-14802A2E09A4}" type="slidenum">
              <a:rPr altLang="en-US" smtClean="0"/>
              <a:pPr eaLnBrk="1" hangingPunct="1">
                <a:spcBef>
                  <a:spcPct val="0"/>
                </a:spcBef>
              </a:pPr>
              <a:t>22</a:t>
            </a:fld>
            <a:endParaRPr lang="en-US" altLang="en-US"/>
          </a:p>
        </p:txBody>
      </p:sp>
      <p:sp>
        <p:nvSpPr>
          <p:cNvPr id="318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184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6780465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DEEEF15-8986-42B4-9568-2F7F63D9BF3E}" type="slidenum">
              <a:rPr altLang="en-US" smtClean="0"/>
              <a:pPr eaLnBrk="1" hangingPunct="1">
                <a:spcBef>
                  <a:spcPct val="0"/>
                </a:spcBef>
              </a:pPr>
              <a:t>23</a:t>
            </a:fld>
            <a:endParaRPr lang="en-US" altLang="en-US"/>
          </a:p>
        </p:txBody>
      </p:sp>
      <p:sp>
        <p:nvSpPr>
          <p:cNvPr id="319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194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936928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0F521C9-903C-4AFA-881F-0786852B4ECA}" type="slidenum">
              <a:rPr altLang="en-US" smtClean="0"/>
              <a:pPr eaLnBrk="1" hangingPunct="1"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293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93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141965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0F521C9-903C-4AFA-881F-0786852B4ECA}" type="slidenum">
              <a:rPr altLang="en-US" smtClean="0"/>
              <a:pPr eaLnBrk="1" hangingPunct="1"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293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93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4572339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A74D1C4-E892-47F2-98E7-4CADAFB4AF90}" type="slidenum">
              <a:rPr altLang="en-US" smtClean="0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296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96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2697694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F3C8FDF-98D4-401F-B931-F22C1801FC08}" type="slidenum">
              <a:rPr altLang="en-US" smtClean="0"/>
              <a:pPr eaLnBrk="1" hangingPunct="1"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297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97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9740731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4E29C0F-41E4-4CA0-82D9-60A6FEBE45A7}" type="slidenum">
              <a:rPr altLang="en-US" smtClean="0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299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299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0723616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3C278EEB-CF5B-4B4E-8189-CDA5D533A2CC}" type="slidenum">
              <a:rPr altLang="en-US" smtClean="0"/>
              <a:pPr eaLnBrk="1" hangingPunct="1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00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00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41836735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6295332C-1978-417E-B3C9-9FE9539AEF99}" type="slidenum">
              <a:rPr altLang="en-US" smtClean="0"/>
              <a:pPr eaLnBrk="1" hangingPunct="1">
                <a:spcBef>
                  <a:spcPct val="0"/>
                </a:spcBef>
              </a:pPr>
              <a:t>9</a:t>
            </a:fld>
            <a:endParaRPr lang="en-US" altLang="en-US"/>
          </a:p>
        </p:txBody>
      </p:sp>
      <p:sp>
        <p:nvSpPr>
          <p:cNvPr id="309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0" y="338138"/>
            <a:ext cx="0" cy="0"/>
          </a:xfrm>
          <a:solidFill>
            <a:srgbClr val="FFFFFF"/>
          </a:solidFill>
          <a:ln/>
        </p:spPr>
      </p:sp>
      <p:sp>
        <p:nvSpPr>
          <p:cNvPr id="3092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356" y="4830644"/>
            <a:ext cx="606152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/>
          <a:p>
            <a:pPr eaLnBrk="1" hangingPunct="1"/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3505935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195" y="1122363"/>
            <a:ext cx="9149195" cy="2387600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904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68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92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3C56C-3800-47C1-AF78-44E226C2CC5B}" type="datetime1">
              <a:rPr lang="cs-CZ" smtClean="0"/>
              <a:pPr/>
              <a:t>13.02.2023</a:t>
            </a:fld>
            <a:endParaRPr lang="cs-CZ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5A8723E3-C62D-4372-A5B7-F817763A1A22}" type="slidenum">
              <a:rPr lang="cs-CZ" smtClean="0"/>
              <a:pPr algn="r"/>
              <a:t>‹#›</a:t>
            </a:fld>
            <a:endParaRPr lang="cs-CZ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cs-CZ" dirty="0"/>
              <a:t>NPRG041 Programování v C++ - 2019/2020 David Bednárek</a:t>
            </a:r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/>
        <p:txBody>
          <a:bodyPr anchor="ctr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8464" y="116631"/>
            <a:ext cx="304774" cy="219438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40408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 defTabSz="360000">
              <a:lnSpc>
                <a:spcPct val="10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46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195" y="1709739"/>
            <a:ext cx="9149195" cy="285273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50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9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458967"/>
            <a:ext cx="4442900" cy="5940066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1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4426232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50" y="818971"/>
            <a:ext cx="4426232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458967"/>
            <a:ext cx="4442900" cy="36000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818971"/>
            <a:ext cx="4442900" cy="5580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8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63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63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8966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0" y="458967"/>
            <a:ext cx="5184659" cy="594006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5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363539"/>
          </a:xfrm>
        </p:spPr>
        <p:txBody>
          <a:bodyPr anchor="b">
            <a:no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457382"/>
            <a:ext cx="5184659" cy="594165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950" y="458967"/>
            <a:ext cx="3507069" cy="594006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B916-54DC-4D54-824A-F020DB5C5E41}" type="datetimeFigureOut">
              <a:rPr lang="en-US" smtClean="0"/>
              <a:t>2/13/2023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4D5C6-CE1F-4C1B-8A5B-54FC8F45EF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76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6896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50" y="458967"/>
            <a:ext cx="9000100" cy="59400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-5195" y="6492875"/>
            <a:ext cx="977155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l">
              <a:defRPr sz="1200">
                <a:ln>
                  <a:noFill/>
                </a:ln>
                <a:solidFill>
                  <a:schemeClr val="bg1"/>
                </a:solidFill>
              </a:defRPr>
            </a:lvl1pPr>
          </a:lstStyle>
          <a:p>
            <a:fld id="{AC26B916-54DC-4D54-824A-F020DB5C5E41}" type="datetimeFigureOut">
              <a:rPr lang="en-US" smtClean="0"/>
              <a:pPr/>
              <a:t>2/13/2023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71960" y="6492875"/>
            <a:ext cx="720008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NPRG041 - Programming in C++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040" y="6492875"/>
            <a:ext cx="971960" cy="3651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40B4D5C6-CE1F-4C1B-8A5B-54FC8F45EF7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489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kern="1200">
          <a:solidFill>
            <a:schemeClr val="bg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accent3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Tahoma" panose="020B0604030504040204" pitchFamily="34" charset="0"/>
          <a:ea typeface="Tahoma" panose="020B0604030504040204" pitchFamily="34" charset="0"/>
          <a:cs typeface="Tahoma" panose="020B0604030504040204" pitchFamily="34" charset="0"/>
        </a:defRPr>
      </a:lvl4pPr>
      <a:lvl5pPr marL="0" indent="0" algn="l" defTabSz="3600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None/>
        <a:defRPr sz="1600" kern="1200">
          <a:solidFill>
            <a:schemeClr val="accent3"/>
          </a:solidFill>
          <a:latin typeface="Consolas" panose="020B0609020204030204" pitchFamily="49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28160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/>
              <a:t>Exception handling</a:t>
            </a:r>
            <a:endParaRPr lang="cs-CZ" noProof="1"/>
          </a:p>
        </p:txBody>
      </p:sp>
      <p:sp>
        <p:nvSpPr>
          <p:cNvPr id="117764" name="Rectangle 5"/>
          <p:cNvSpPr>
            <a:spLocks noGrp="1" noChangeArrowheads="1"/>
          </p:cNvSpPr>
          <p:nvPr>
            <p:ph type="subTitle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cs-CZ" altLang="en-US" noProof="1"/>
          </a:p>
        </p:txBody>
      </p:sp>
    </p:spTree>
    <p:extLst>
      <p:ext uri="{BB962C8B-B14F-4D97-AF65-F5344CB8AC3E}">
        <p14:creationId xmlns:p14="http://schemas.microsoft.com/office/powerpoint/2010/main" val="2485133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35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Programming with exceptions – basic rules</a:t>
            </a:r>
            <a:endParaRPr lang="cs-CZ" altLang="en-US" noProof="1"/>
          </a:p>
        </p:txBody>
      </p:sp>
      <p:sp>
        <p:nvSpPr>
          <p:cNvPr id="13517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lvl="1" indent="0" eaLnBrk="1" hangingPunct="1"/>
            <a:r>
              <a:rPr lang="en-US" altLang="en-US" dirty="0"/>
              <a:t>Rules of the language</a:t>
            </a:r>
            <a:endParaRPr lang="cs-CZ" altLang="en-US" dirty="0"/>
          </a:p>
          <a:p>
            <a:pPr lvl="2" eaLnBrk="1" hangingPunct="1"/>
            <a:endParaRPr lang="en-US" altLang="en-US" dirty="0"/>
          </a:p>
          <a:p>
            <a:pPr lvl="2" eaLnBrk="1" hangingPunct="1"/>
            <a:r>
              <a:rPr lang="en-US" altLang="en-US" dirty="0"/>
              <a:t>Destructors must not end by exception</a:t>
            </a:r>
            <a:endParaRPr lang="cs-CZ" altLang="en-US" dirty="0"/>
          </a:p>
          <a:p>
            <a:pPr lvl="3" eaLnBrk="1" hangingPunct="1"/>
            <a:r>
              <a:rPr lang="en-US" altLang="en-US" dirty="0"/>
              <a:t>An exception may be invoked inside a destructor, but it must be caught inside</a:t>
            </a:r>
            <a:endParaRPr lang="cs-CZ" altLang="en-US" dirty="0"/>
          </a:p>
          <a:p>
            <a:pPr lvl="2" eaLnBrk="1" hangingPunct="1"/>
            <a:endParaRPr lang="cs-CZ" altLang="en-US" dirty="0"/>
          </a:p>
          <a:p>
            <a:pPr lvl="2" eaLnBrk="1" hangingPunct="1"/>
            <a:r>
              <a:rPr lang="en-US" altLang="en-US" dirty="0"/>
              <a:t>Technically, this rule applies only to destructors of</a:t>
            </a:r>
            <a:endParaRPr lang="cs-CZ" altLang="en-US" dirty="0"/>
          </a:p>
          <a:p>
            <a:pPr lvl="3" eaLnBrk="1" hangingPunct="1"/>
            <a:r>
              <a:rPr lang="en-US" altLang="en-US" dirty="0"/>
              <a:t>Local variables (due to exceptions during stack unwinding)</a:t>
            </a:r>
          </a:p>
          <a:p>
            <a:pPr lvl="3" eaLnBrk="1" hangingPunct="1"/>
            <a:r>
              <a:rPr lang="en-US" altLang="en-US" dirty="0"/>
              <a:t>Global/static variables (nowhere to catch such exceptions)</a:t>
            </a:r>
            <a:endParaRPr lang="cs-CZ" altLang="en-US" dirty="0"/>
          </a:p>
          <a:p>
            <a:pPr lvl="2" eaLnBrk="1" hangingPunct="1"/>
            <a:r>
              <a:rPr lang="en-US" altLang="en-US" dirty="0"/>
              <a:t>Logically, it shall be applied anywhere</a:t>
            </a:r>
            <a:endParaRPr lang="cs-CZ" altLang="en-US" dirty="0"/>
          </a:p>
          <a:p>
            <a:pPr lvl="3" eaLnBrk="1" hangingPunct="1"/>
            <a:r>
              <a:rPr lang="en-US" altLang="en-US" dirty="0"/>
              <a:t>Local variable destructors often call other destructors</a:t>
            </a:r>
            <a:endParaRPr lang="cs-CZ" altLang="en-US" dirty="0"/>
          </a:p>
          <a:p>
            <a:pPr lvl="3" eaLnBrk="1" hangingPunct="1"/>
            <a:r>
              <a:rPr lang="en-US" altLang="en-US" dirty="0"/>
              <a:t>We don't like objects that refuse to die</a:t>
            </a:r>
            <a:endParaRPr lang="cs-CZ" altLang="en-US" dirty="0"/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40980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36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Programming with exceptions – basic rules</a:t>
            </a:r>
            <a:endParaRPr lang="cs-CZ" altLang="en-US" noProof="1"/>
          </a:p>
        </p:txBody>
      </p:sp>
      <p:sp>
        <p:nvSpPr>
          <p:cNvPr id="13619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lvl="1" indent="0" eaLnBrk="1" hangingPunct="1"/>
            <a:r>
              <a:rPr lang="en-US" altLang="en-US" dirty="0"/>
              <a:t>Rules of the language</a:t>
            </a:r>
            <a:endParaRPr lang="cs-CZ" altLang="en-US" dirty="0"/>
          </a:p>
          <a:p>
            <a:pPr lvl="2" eaLnBrk="1" hangingPunct="1"/>
            <a:endParaRPr lang="en-US" altLang="en-US" dirty="0"/>
          </a:p>
          <a:p>
            <a:pPr lvl="2" eaLnBrk="1" hangingPunct="1"/>
            <a:r>
              <a:rPr lang="en-US" altLang="en-US" dirty="0"/>
              <a:t>Destructors must not end by exception</a:t>
            </a:r>
            <a:endParaRPr lang="cs-CZ" altLang="en-US" dirty="0"/>
          </a:p>
          <a:p>
            <a:pPr lvl="3" eaLnBrk="1" hangingPunct="1"/>
            <a:endParaRPr lang="cs-CZ" altLang="en-US" dirty="0"/>
          </a:p>
          <a:p>
            <a:pPr lvl="2" eaLnBrk="1" hangingPunct="1"/>
            <a:r>
              <a:rPr lang="en-US" altLang="en-US" dirty="0"/>
              <a:t>A constructor of global/static variable must not end by exception</a:t>
            </a:r>
            <a:endParaRPr lang="cs-CZ" altLang="en-US" dirty="0"/>
          </a:p>
          <a:p>
            <a:pPr lvl="3" eaLnBrk="1" hangingPunct="1"/>
            <a:r>
              <a:rPr lang="en-US" altLang="en-US" dirty="0"/>
              <a:t>There is no possibility to catch such exception</a:t>
            </a:r>
            <a:endParaRPr lang="cs-CZ" altLang="en-US" dirty="0"/>
          </a:p>
          <a:p>
            <a:pPr lvl="3" eaLnBrk="1" hangingPunct="1"/>
            <a:r>
              <a:rPr lang="en-US" altLang="en-US" dirty="0"/>
              <a:t>If it happens</a:t>
            </a:r>
            <a:r>
              <a:rPr lang="cs-CZ" altLang="en-US" dirty="0"/>
              <a:t>, terminate() </a:t>
            </a:r>
            <a:r>
              <a:rPr lang="en-US" altLang="en-US" dirty="0"/>
              <a:t>is called and the program is exited without finishing the destructors</a:t>
            </a:r>
            <a:endParaRPr lang="cs-CZ" altLang="en-US" dirty="0"/>
          </a:p>
          <a:p>
            <a:pPr lvl="3" eaLnBrk="1" hangingPunct="1"/>
            <a:r>
              <a:rPr lang="en-US" altLang="en-US" dirty="0"/>
              <a:t>Other constructors</a:t>
            </a:r>
            <a:r>
              <a:rPr lang="cs-CZ" altLang="en-US" dirty="0"/>
              <a:t> </a:t>
            </a:r>
            <a:r>
              <a:rPr lang="en-US" altLang="en-US" dirty="0"/>
              <a:t>can safely throw exceptions</a:t>
            </a:r>
            <a:r>
              <a:rPr lang="cs-CZ" altLang="en-US" dirty="0"/>
              <a:t> (</a:t>
            </a:r>
            <a:r>
              <a:rPr lang="en-US" altLang="en-US" dirty="0"/>
              <a:t>and it is a good idea</a:t>
            </a:r>
            <a:r>
              <a:rPr lang="cs-CZ" altLang="en-US" dirty="0"/>
              <a:t>)</a:t>
            </a:r>
            <a:endParaRPr lang="en-US" altLang="en-US" dirty="0"/>
          </a:p>
          <a:p>
            <a:pPr lvl="3" eaLnBrk="1" hangingPunct="1"/>
            <a:r>
              <a:rPr lang="en-US" altLang="en-US" dirty="0"/>
              <a:t>Avoid global/static variables</a:t>
            </a:r>
          </a:p>
        </p:txBody>
      </p:sp>
    </p:spTree>
    <p:extLst>
      <p:ext uri="{BB962C8B-B14F-4D97-AF65-F5344CB8AC3E}">
        <p14:creationId xmlns:p14="http://schemas.microsoft.com/office/powerpoint/2010/main" val="17799125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40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Programming with exceptions – basic rules</a:t>
            </a:r>
            <a:endParaRPr lang="cs-CZ" altLang="en-US" noProof="1"/>
          </a:p>
        </p:txBody>
      </p:sp>
      <p:sp>
        <p:nvSpPr>
          <p:cNvPr id="140292" name="Rectangle 3"/>
          <p:cNvSpPr>
            <a:spLocks noGrp="1" noChangeArrowheads="1"/>
          </p:cNvSpPr>
          <p:nvPr>
            <p:ph type="body" idx="13"/>
          </p:nvPr>
        </p:nvSpPr>
        <p:spPr/>
        <p:txBody>
          <a:bodyPr/>
          <a:lstStyle/>
          <a:p>
            <a:r>
              <a:rPr lang="en-US" altLang="en-US" dirty="0"/>
              <a:t>Compilers create implicit try-catch blocks</a:t>
            </a:r>
            <a:endParaRPr lang="cs-CZ" altLang="en-US" dirty="0"/>
          </a:p>
          <a:p>
            <a:pPr lvl="1"/>
            <a:r>
              <a:rPr lang="en-US" altLang="en-US" dirty="0"/>
              <a:t>Creation of arrays</a:t>
            </a:r>
            <a:endParaRPr lang="cs-CZ" altLang="en-US" dirty="0"/>
          </a:p>
          <a:p>
            <a:pPr lvl="2"/>
            <a:r>
              <a:rPr lang="en-US" altLang="en-US" dirty="0"/>
              <a:t>Calls default constructors for every element</a:t>
            </a:r>
          </a:p>
          <a:p>
            <a:pPr lvl="2"/>
            <a:r>
              <a:rPr lang="en-US" altLang="en-US" dirty="0"/>
              <a:t>If the constructor for i-</a:t>
            </a:r>
            <a:r>
              <a:rPr lang="en-US" altLang="en-US" dirty="0" err="1"/>
              <a:t>th</a:t>
            </a:r>
            <a:r>
              <a:rPr lang="en-US" altLang="en-US" dirty="0"/>
              <a:t> element throws</a:t>
            </a:r>
            <a:endParaRPr lang="cs-CZ" altLang="en-US" dirty="0"/>
          </a:p>
          <a:p>
            <a:pPr lvl="3"/>
            <a:r>
              <a:rPr lang="en-US" altLang="en-US" dirty="0"/>
              <a:t>The (i-1),...,0-</a:t>
            </a:r>
            <a:r>
              <a:rPr lang="en-US" altLang="en-US" dirty="0" err="1"/>
              <a:t>th</a:t>
            </a:r>
            <a:r>
              <a:rPr lang="en-US" altLang="en-US" dirty="0"/>
              <a:t> elements are destructed</a:t>
            </a:r>
          </a:p>
          <a:p>
            <a:pPr lvl="3"/>
            <a:r>
              <a:rPr lang="en-US" altLang="en-US" dirty="0"/>
              <a:t>The exception is rethrown - the array is not created</a:t>
            </a:r>
          </a:p>
          <a:p>
            <a:pPr lvl="1"/>
            <a:r>
              <a:rPr lang="en-US" altLang="en-US" dirty="0"/>
              <a:t>Creation of classes/structures</a:t>
            </a:r>
          </a:p>
          <a:p>
            <a:pPr lvl="2"/>
            <a:r>
              <a:rPr lang="en-US" altLang="en-US" dirty="0"/>
              <a:t>Call constructors for every base class and data member</a:t>
            </a:r>
          </a:p>
          <a:p>
            <a:pPr lvl="2"/>
            <a:r>
              <a:rPr lang="en-US" altLang="en-US" dirty="0"/>
              <a:t>If the constructor for an element throws</a:t>
            </a:r>
            <a:endParaRPr lang="cs-CZ" altLang="en-US" dirty="0"/>
          </a:p>
          <a:p>
            <a:pPr lvl="3"/>
            <a:r>
              <a:rPr lang="en-US" altLang="en-US" dirty="0"/>
              <a:t>The previous elements are destructed</a:t>
            </a:r>
          </a:p>
          <a:p>
            <a:pPr lvl="3"/>
            <a:r>
              <a:rPr lang="en-US" altLang="en-US" dirty="0"/>
              <a:t>The exception is rethrown - the class is not created</a:t>
            </a:r>
          </a:p>
          <a:p>
            <a:pPr lvl="2"/>
            <a:r>
              <a:rPr lang="en-US" altLang="en-US" dirty="0"/>
              <a:t>The implicit catch block may be augmented with an explicit one:</a:t>
            </a:r>
          </a:p>
          <a:p>
            <a:pPr lvl="4" indent="-228600"/>
            <a:r>
              <a:rPr lang="cs-CZ" altLang="en-US" dirty="0"/>
              <a:t>X::X(</a:t>
            </a:r>
            <a:r>
              <a:rPr lang="en-US" altLang="en-US" dirty="0"/>
              <a:t> /*</a:t>
            </a:r>
            <a:r>
              <a:rPr lang="cs-CZ" altLang="en-US" dirty="0"/>
              <a:t> </a:t>
            </a:r>
            <a:r>
              <a:rPr lang="en-US" altLang="en-US" dirty="0"/>
              <a:t>...</a:t>
            </a:r>
            <a:r>
              <a:rPr lang="cs-CZ" altLang="en-US" dirty="0"/>
              <a:t> </a:t>
            </a:r>
            <a:r>
              <a:rPr lang="en-US" altLang="en-US" dirty="0"/>
              <a:t>*/</a:t>
            </a:r>
            <a:r>
              <a:rPr lang="cs-CZ" altLang="en-US" dirty="0"/>
              <a:t>)</a:t>
            </a:r>
            <a:endParaRPr lang="en-US" altLang="en-US" dirty="0"/>
          </a:p>
          <a:p>
            <a:pPr lvl="4" indent="-228600"/>
            <a:r>
              <a:rPr lang="cs-CZ" altLang="en-US" dirty="0">
                <a:solidFill>
                  <a:srgbClr val="FF0000"/>
                </a:solidFill>
              </a:rPr>
              <a:t>try</a:t>
            </a:r>
            <a:r>
              <a:rPr lang="cs-CZ" altLang="en-US" dirty="0"/>
              <a:t> : Y</a:t>
            </a:r>
            <a:r>
              <a:rPr lang="en-US" altLang="en-US" dirty="0"/>
              <a:t>( /*</a:t>
            </a:r>
            <a:r>
              <a:rPr lang="cs-CZ" altLang="en-US" dirty="0"/>
              <a:t> </a:t>
            </a:r>
            <a:r>
              <a:rPr lang="en-US" altLang="en-US" dirty="0"/>
              <a:t>...</a:t>
            </a:r>
            <a:r>
              <a:rPr lang="cs-CZ" altLang="en-US" dirty="0"/>
              <a:t> </a:t>
            </a:r>
            <a:r>
              <a:rPr lang="en-US" altLang="en-US" dirty="0"/>
              <a:t>*/) </a:t>
            </a:r>
          </a:p>
          <a:p>
            <a:pPr lvl="4" indent="-228600"/>
            <a:r>
              <a:rPr lang="en-US" altLang="en-US" dirty="0">
                <a:solidFill>
                  <a:srgbClr val="FF0000"/>
                </a:solidFill>
              </a:rPr>
              <a:t>{</a:t>
            </a:r>
            <a:r>
              <a:rPr lang="en-US" altLang="en-US" dirty="0"/>
              <a:t> /*</a:t>
            </a:r>
            <a:r>
              <a:rPr lang="cs-CZ" altLang="en-US" dirty="0"/>
              <a:t> </a:t>
            </a:r>
            <a:r>
              <a:rPr lang="en-US" altLang="en-US" dirty="0"/>
              <a:t>constructor body</a:t>
            </a:r>
            <a:r>
              <a:rPr lang="cs-CZ" altLang="en-US" dirty="0"/>
              <a:t> </a:t>
            </a:r>
            <a:r>
              <a:rPr lang="en-US" altLang="en-US" dirty="0"/>
              <a:t>*/</a:t>
            </a:r>
          </a:p>
          <a:p>
            <a:pPr lvl="4" indent="-228600"/>
            <a:r>
              <a:rPr lang="en-US" altLang="en-US" dirty="0">
                <a:solidFill>
                  <a:srgbClr val="FF0000"/>
                </a:solidFill>
              </a:rPr>
              <a:t>}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catch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( </a:t>
            </a:r>
            <a:r>
              <a:rPr lang="en-US" altLang="en-US" dirty="0"/>
              <a:t>/*</a:t>
            </a:r>
            <a:r>
              <a:rPr lang="cs-CZ" altLang="en-US" dirty="0"/>
              <a:t> </a:t>
            </a:r>
            <a:r>
              <a:rPr lang="en-US" altLang="en-US" dirty="0"/>
              <a:t>...</a:t>
            </a:r>
            <a:r>
              <a:rPr lang="cs-CZ" altLang="en-US" dirty="0"/>
              <a:t> </a:t>
            </a:r>
            <a:r>
              <a:rPr lang="en-US" altLang="en-US" dirty="0"/>
              <a:t>*/</a:t>
            </a:r>
            <a:r>
              <a:rPr lang="en-US" altLang="en-US" dirty="0">
                <a:solidFill>
                  <a:srgbClr val="FF0000"/>
                </a:solidFill>
              </a:rPr>
              <a:t> )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{ </a:t>
            </a:r>
          </a:p>
          <a:p>
            <a:pPr lvl="4" indent="-228600"/>
            <a:r>
              <a:rPr lang="en-US" altLang="en-US" dirty="0"/>
              <a:t>  /* catches all exceptions in both the element constructors and the body</a:t>
            </a:r>
            <a:r>
              <a:rPr lang="cs-CZ" altLang="en-US" dirty="0"/>
              <a:t> </a:t>
            </a:r>
            <a:endParaRPr lang="en-US" altLang="en-US" dirty="0"/>
          </a:p>
          <a:p>
            <a:pPr lvl="4" indent="-228600"/>
            <a:r>
              <a:rPr lang="en-US" altLang="en-US" dirty="0"/>
              <a:t>	  implicitly rethrows at the end</a:t>
            </a:r>
          </a:p>
          <a:p>
            <a:pPr lvl="4" indent="-228600"/>
            <a:r>
              <a:rPr lang="en-US" altLang="en-US" dirty="0"/>
              <a:t>  */</a:t>
            </a:r>
          </a:p>
          <a:p>
            <a:pPr lvl="4" indent="-228600"/>
            <a:r>
              <a:rPr lang="en-US" altLang="en-US" dirty="0">
                <a:solidFill>
                  <a:srgbClr val="FF0000"/>
                </a:solidFill>
              </a:rPr>
              <a:t>}</a:t>
            </a:r>
            <a:endParaRPr lang="cs-CZ" altLang="en-US" dirty="0">
              <a:solidFill>
                <a:srgbClr val="FF0000"/>
              </a:solidFill>
            </a:endParaRPr>
          </a:p>
          <a:p>
            <a:pPr lvl="2"/>
            <a:endParaRPr lang="en-US" altLang="en-US" dirty="0"/>
          </a:p>
          <a:p>
            <a:pPr lvl="2"/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32432790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28160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/>
              <a:t>Exception-safe programming</a:t>
            </a:r>
            <a:endParaRPr lang="cs-CZ" noProof="1"/>
          </a:p>
        </p:txBody>
      </p:sp>
      <p:sp>
        <p:nvSpPr>
          <p:cNvPr id="131076" name="Rectangle 5"/>
          <p:cNvSpPr>
            <a:spLocks noGrp="1" noChangeArrowheads="1"/>
          </p:cNvSpPr>
          <p:nvPr>
            <p:ph type="subTitle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cs-CZ" altLang="en-US" noProof="1"/>
          </a:p>
        </p:txBody>
      </p:sp>
    </p:spTree>
    <p:extLst>
      <p:ext uri="{BB962C8B-B14F-4D97-AF65-F5344CB8AC3E}">
        <p14:creationId xmlns:p14="http://schemas.microsoft.com/office/powerpoint/2010/main" val="31363778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32099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Exception-safe programming</a:t>
            </a:r>
            <a:endParaRPr lang="cs-CZ" altLang="en-US" noProof="1"/>
          </a:p>
        </p:txBody>
      </p:sp>
      <p:sp>
        <p:nvSpPr>
          <p:cNvPr id="132100" name="Rectangle 9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/>
            <a:endParaRPr lang="cs-CZ" altLang="en-US"/>
          </a:p>
          <a:p>
            <a:pPr lvl="2"/>
            <a:endParaRPr lang="en-US" altLang="en-US"/>
          </a:p>
          <a:p>
            <a:pPr lvl="2"/>
            <a:r>
              <a:rPr lang="en-US" altLang="en-US"/>
              <a:t>Using </a:t>
            </a:r>
            <a:r>
              <a:rPr lang="cs-CZ" altLang="en-US"/>
              <a:t>throw a catch </a:t>
            </a:r>
            <a:r>
              <a:rPr lang="en-US" altLang="en-US"/>
              <a:t>is simple</a:t>
            </a:r>
            <a:endParaRPr lang="cs-CZ" altLang="en-US"/>
          </a:p>
          <a:p>
            <a:pPr lvl="2"/>
            <a:endParaRPr lang="cs-CZ" altLang="en-US"/>
          </a:p>
          <a:p>
            <a:pPr lvl="2"/>
            <a:r>
              <a:rPr lang="en-US" altLang="en-US"/>
              <a:t>Producing code that works correctly in the presence of exceptions is hard</a:t>
            </a:r>
            <a:endParaRPr lang="cs-CZ" altLang="en-US"/>
          </a:p>
          <a:p>
            <a:pPr lvl="3"/>
            <a:r>
              <a:rPr lang="cs-CZ" altLang="en-US"/>
              <a:t>Exception-safety</a:t>
            </a:r>
          </a:p>
          <a:p>
            <a:pPr lvl="3"/>
            <a:r>
              <a:rPr lang="cs-CZ" altLang="en-US"/>
              <a:t>Exception-safe programming</a:t>
            </a:r>
          </a:p>
          <a:p>
            <a:endParaRPr lang="en-US" altLang="en-US" dirty="0"/>
          </a:p>
        </p:txBody>
      </p:sp>
      <p:sp>
        <p:nvSpPr>
          <p:cNvPr id="132101" name="Rectangle 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4"/>
            <a:r>
              <a:rPr lang="cs-CZ" altLang="en-US" dirty="0"/>
              <a:t>void f</a:t>
            </a:r>
            <a:r>
              <a:rPr lang="en-US" altLang="en-US" dirty="0"/>
              <a:t>()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int</a:t>
            </a:r>
            <a:r>
              <a:rPr lang="en-US" altLang="en-US" dirty="0"/>
              <a:t> * a = new </a:t>
            </a:r>
            <a:r>
              <a:rPr lang="en-US" altLang="en-US" dirty="0" err="1"/>
              <a:t>int</a:t>
            </a:r>
            <a:r>
              <a:rPr lang="en-US" altLang="en-US" dirty="0"/>
              <a:t>[ 100];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int</a:t>
            </a:r>
            <a:r>
              <a:rPr lang="en-US" altLang="en-US" dirty="0"/>
              <a:t> * b = new </a:t>
            </a:r>
            <a:r>
              <a:rPr lang="en-US" altLang="en-US" dirty="0" err="1"/>
              <a:t>int</a:t>
            </a:r>
            <a:r>
              <a:rPr lang="en-US" altLang="en-US" dirty="0"/>
              <a:t>[ 200];</a:t>
            </a:r>
          </a:p>
          <a:p>
            <a:pPr lvl="4"/>
            <a:r>
              <a:rPr lang="en-US" altLang="en-US" dirty="0"/>
              <a:t>  </a:t>
            </a:r>
            <a:r>
              <a:rPr lang="cs-CZ" altLang="en-US" dirty="0"/>
              <a:t>g( a, b)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  delete[] b;</a:t>
            </a:r>
          </a:p>
          <a:p>
            <a:pPr lvl="4"/>
            <a:r>
              <a:rPr lang="en-US" altLang="en-US" dirty="0"/>
              <a:t>  delete[] a;</a:t>
            </a:r>
          </a:p>
          <a:p>
            <a:pPr lvl="4"/>
            <a:r>
              <a:rPr lang="en-US" altLang="en-US" dirty="0"/>
              <a:t>}</a:t>
            </a:r>
          </a:p>
          <a:p>
            <a:endParaRPr lang="en-US" altLang="en-US" dirty="0"/>
          </a:p>
          <a:p>
            <a:pPr lvl="3"/>
            <a:r>
              <a:rPr lang="en-US" altLang="en-US" dirty="0"/>
              <a:t>If new </a:t>
            </a:r>
            <a:r>
              <a:rPr lang="en-US" altLang="en-US" dirty="0" err="1"/>
              <a:t>int</a:t>
            </a:r>
            <a:r>
              <a:rPr lang="en-US" altLang="en-US" dirty="0"/>
              <a:t>[ 200] throws</a:t>
            </a:r>
            <a:r>
              <a:rPr lang="cs-CZ" altLang="en-US" dirty="0"/>
              <a:t>, </a:t>
            </a:r>
            <a:r>
              <a:rPr lang="en-US" altLang="en-US" dirty="0"/>
              <a:t>the </a:t>
            </a:r>
            <a:r>
              <a:rPr lang="en-US" altLang="en-US" dirty="0" err="1"/>
              <a:t>int</a:t>
            </a:r>
            <a:r>
              <a:rPr lang="en-US" altLang="en-US" dirty="0"/>
              <a:t>[100] block becomes inaccessible</a:t>
            </a:r>
          </a:p>
          <a:p>
            <a:pPr lvl="3"/>
            <a:r>
              <a:rPr lang="en-US" altLang="en-US" dirty="0"/>
              <a:t>If </a:t>
            </a:r>
            <a:r>
              <a:rPr lang="cs-CZ" altLang="en-US" dirty="0"/>
              <a:t>g</a:t>
            </a:r>
            <a:r>
              <a:rPr lang="en-US" altLang="en-US" dirty="0"/>
              <a:t>() throws</a:t>
            </a:r>
            <a:r>
              <a:rPr lang="cs-CZ" altLang="en-US" dirty="0"/>
              <a:t>, </a:t>
            </a:r>
            <a:r>
              <a:rPr lang="en-US" altLang="en-US" dirty="0"/>
              <a:t>two blocks become inaccessible</a:t>
            </a:r>
            <a:endParaRPr lang="cs-CZ" altLang="en-US" noProof="1"/>
          </a:p>
        </p:txBody>
      </p:sp>
    </p:spTree>
    <p:extLst>
      <p:ext uri="{BB962C8B-B14F-4D97-AF65-F5344CB8AC3E}">
        <p14:creationId xmlns:p14="http://schemas.microsoft.com/office/powerpoint/2010/main" val="41264299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32099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Exception-safe programming</a:t>
            </a:r>
            <a:endParaRPr lang="cs-CZ" altLang="en-US" noProof="1"/>
          </a:p>
        </p:txBody>
      </p:sp>
      <p:sp>
        <p:nvSpPr>
          <p:cNvPr id="132100" name="Rectangle 9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/>
            <a:endParaRPr lang="cs-CZ" altLang="en-US" dirty="0"/>
          </a:p>
          <a:p>
            <a:pPr lvl="1"/>
            <a:r>
              <a:rPr lang="en-US" altLang="en-US" dirty="0"/>
              <a:t>The use of smart pointers solves some problems related to exception safety</a:t>
            </a:r>
          </a:p>
          <a:p>
            <a:pPr lvl="2"/>
            <a:endParaRPr lang="cs-CZ" altLang="en-US" dirty="0"/>
          </a:p>
          <a:p>
            <a:pPr lvl="4"/>
            <a:r>
              <a:rPr lang="cs-CZ" altLang="en-US" dirty="0"/>
              <a:t>void f</a:t>
            </a:r>
            <a:r>
              <a:rPr lang="en-US" altLang="en-US" dirty="0"/>
              <a:t>()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auto a=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make_unique</a:t>
            </a:r>
            <a:r>
              <a:rPr lang="en-US" altLang="en-US" dirty="0"/>
              <a:t>&lt;</a:t>
            </a:r>
            <a:r>
              <a:rPr lang="en-US" altLang="en-US" dirty="0" err="1"/>
              <a:t>int</a:t>
            </a:r>
            <a:r>
              <a:rPr lang="en-US" altLang="en-US" dirty="0"/>
              <a:t>[]&gt;(100);</a:t>
            </a:r>
          </a:p>
          <a:p>
            <a:pPr lvl="4"/>
            <a:r>
              <a:rPr lang="en-US" altLang="en-US" dirty="0"/>
              <a:t>  auto b=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make_unique</a:t>
            </a:r>
            <a:r>
              <a:rPr lang="en-US" altLang="en-US" dirty="0"/>
              <a:t>&lt;</a:t>
            </a:r>
            <a:r>
              <a:rPr lang="en-US" altLang="en-US" dirty="0" err="1"/>
              <a:t>int</a:t>
            </a:r>
            <a:r>
              <a:rPr lang="en-US" altLang="en-US" dirty="0"/>
              <a:t>[]&gt;(200);</a:t>
            </a:r>
          </a:p>
          <a:p>
            <a:pPr lvl="4"/>
            <a:r>
              <a:rPr lang="en-US" altLang="en-US" dirty="0"/>
              <a:t>  </a:t>
            </a:r>
            <a:r>
              <a:rPr lang="cs-CZ" altLang="en-US" dirty="0"/>
              <a:t>g( a, b)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}</a:t>
            </a:r>
          </a:p>
          <a:p>
            <a:endParaRPr lang="en-US" altLang="en-US" dirty="0"/>
          </a:p>
          <a:p>
            <a:pPr lvl="1"/>
            <a:endParaRPr lang="cs-CZ" altLang="en-US" noProof="1"/>
          </a:p>
          <a:p>
            <a:pPr lvl="2"/>
            <a:endParaRPr lang="en-US" altLang="en-US" dirty="0"/>
          </a:p>
        </p:txBody>
      </p:sp>
      <p:sp>
        <p:nvSpPr>
          <p:cNvPr id="132101" name="Rectangle 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1"/>
            <a:r>
              <a:rPr lang="cs-CZ" altLang="en-US" noProof="1"/>
              <a:t>RAII: Resource Acquisition Is Initialization</a:t>
            </a:r>
          </a:p>
          <a:p>
            <a:pPr lvl="2"/>
            <a:r>
              <a:rPr lang="en-US" altLang="en-US" noProof="1"/>
              <a:t>Constructor allocates resources</a:t>
            </a:r>
            <a:endParaRPr lang="cs-CZ" altLang="en-US" noProof="1"/>
          </a:p>
          <a:p>
            <a:pPr lvl="2"/>
            <a:r>
              <a:rPr lang="en-US" altLang="en-US" noProof="1"/>
              <a:t>Destructor frees the resources</a:t>
            </a:r>
          </a:p>
          <a:p>
            <a:pPr lvl="3"/>
            <a:r>
              <a:rPr lang="en-US" altLang="en-US" noProof="1"/>
              <a:t>Even in the case of an exception</a:t>
            </a:r>
            <a:endParaRPr lang="cs-CZ" altLang="en-US" noProof="1"/>
          </a:p>
          <a:p>
            <a:pPr lvl="4"/>
            <a:endParaRPr lang="en-US" altLang="en-US" noProof="1"/>
          </a:p>
          <a:p>
            <a:pPr lvl="4"/>
            <a:r>
              <a:rPr lang="en-US" altLang="en-US" noProof="1"/>
              <a:t>std::mutex my_mutex;</a:t>
            </a:r>
          </a:p>
          <a:p>
            <a:pPr lvl="4"/>
            <a:endParaRPr lang="en-US" altLang="en-US" noProof="1"/>
          </a:p>
          <a:p>
            <a:pPr lvl="4"/>
            <a:r>
              <a:rPr lang="en-US" altLang="en-US" noProof="1"/>
              <a:t>void f()</a:t>
            </a:r>
          </a:p>
          <a:p>
            <a:pPr lvl="4"/>
            <a:r>
              <a:rPr lang="en-US" altLang="en-US" noProof="1"/>
              <a:t>{</a:t>
            </a:r>
          </a:p>
          <a:p>
            <a:pPr lvl="4"/>
            <a:r>
              <a:rPr lang="en-US" altLang="en-US" noProof="1"/>
              <a:t>  std::lock_guard&lt; std::mutex&gt;</a:t>
            </a:r>
            <a:br>
              <a:rPr lang="en-US" altLang="en-US" noProof="1"/>
            </a:br>
            <a:r>
              <a:rPr lang="en-US" altLang="en-US" noProof="1"/>
              <a:t>  lock( my_mutex);</a:t>
            </a:r>
          </a:p>
          <a:p>
            <a:pPr lvl="4"/>
            <a:r>
              <a:rPr lang="en-US" altLang="en-US" noProof="1"/>
              <a:t>  // do something critical here</a:t>
            </a:r>
          </a:p>
          <a:p>
            <a:pPr lvl="4"/>
            <a:r>
              <a:rPr lang="en-US" altLang="en-US" noProof="1"/>
              <a:t>}</a:t>
            </a:r>
            <a:endParaRPr lang="cs-CZ" altLang="en-US" noProof="1"/>
          </a:p>
        </p:txBody>
      </p:sp>
    </p:spTree>
    <p:extLst>
      <p:ext uri="{BB962C8B-B14F-4D97-AF65-F5344CB8AC3E}">
        <p14:creationId xmlns:p14="http://schemas.microsoft.com/office/powerpoint/2010/main" val="2292944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49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Programming with exceptions – basic rules</a:t>
            </a:r>
            <a:endParaRPr lang="cs-CZ" altLang="en-US" dirty="0"/>
          </a:p>
        </p:txBody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altLang="en-US" dirty="0"/>
              <a:t>Catch all exceptions in </a:t>
            </a:r>
            <a:r>
              <a:rPr lang="en-US" altLang="en-US" b="1" dirty="0"/>
              <a:t>main</a:t>
            </a:r>
          </a:p>
          <a:p>
            <a:pPr lvl="4"/>
            <a:r>
              <a:rPr lang="en-US" altLang="en-US" dirty="0"/>
              <a:t>int main(int </a:t>
            </a:r>
            <a:r>
              <a:rPr lang="en-US" altLang="en-US" dirty="0" err="1"/>
              <a:t>argc</a:t>
            </a:r>
            <a:r>
              <a:rPr lang="en-US" altLang="en-US" dirty="0"/>
              <a:t>, char * * </a:t>
            </a:r>
            <a:r>
              <a:rPr lang="en-US" altLang="en-US" dirty="0" err="1"/>
              <a:t>argv</a:t>
            </a:r>
            <a:r>
              <a:rPr lang="en-US" altLang="en-US" dirty="0"/>
              <a:t>)</a:t>
            </a:r>
          </a:p>
          <a:p>
            <a:pPr lvl="4"/>
            <a:r>
              <a:rPr lang="en-US" altLang="en-US" dirty="0"/>
              <a:t>{ try {</a:t>
            </a:r>
          </a:p>
          <a:p>
            <a:pPr lvl="4"/>
            <a:r>
              <a:rPr lang="en-US" altLang="en-US" dirty="0"/>
              <a:t>    // here is all the program functionality</a:t>
            </a:r>
          </a:p>
          <a:p>
            <a:pPr lvl="4"/>
            <a:r>
              <a:rPr lang="en-US" altLang="en-US" dirty="0"/>
              <a:t>  } catch (...) {</a:t>
            </a:r>
          </a:p>
          <a:p>
            <a:pPr lvl="4"/>
            <a:r>
              <a:rPr lang="en-US" altLang="en-US" dirty="0"/>
              <a:t>    std::</a:t>
            </a:r>
            <a:r>
              <a:rPr lang="en-US" altLang="en-US" dirty="0" err="1"/>
              <a:t>cout</a:t>
            </a:r>
            <a:r>
              <a:rPr lang="en-US" altLang="en-US" dirty="0"/>
              <a:t> &lt;&lt; "Unknown exception caught" &lt;&lt; std::</a:t>
            </a:r>
            <a:r>
              <a:rPr lang="en-US" altLang="en-US" dirty="0" err="1"/>
              <a:t>endl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    return -1;</a:t>
            </a:r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  return 0;</a:t>
            </a:r>
          </a:p>
          <a:p>
            <a:pPr lvl="4"/>
            <a:r>
              <a:rPr lang="en-US" altLang="en-US" dirty="0"/>
              <a:t>}</a:t>
            </a:r>
          </a:p>
          <a:p>
            <a:pPr lvl="2"/>
            <a:r>
              <a:rPr lang="en-US" altLang="en-US" dirty="0"/>
              <a:t>Motivation: "It is implementation-defined whether any stack unwinding is done when an exception is thrown and not caught."</a:t>
            </a:r>
          </a:p>
          <a:p>
            <a:pPr lvl="3"/>
            <a:r>
              <a:rPr lang="en-US" altLang="en-US" dirty="0"/>
              <a:t>If you don't catch in main, your open files may not be flushed, mutexes not released...</a:t>
            </a:r>
          </a:p>
          <a:p>
            <a:pPr lvl="2"/>
            <a:r>
              <a:rPr lang="en-US" altLang="en-US" dirty="0"/>
              <a:t>Insert a std::exception catch block before the universal block to improve diagnostics in known cases</a:t>
            </a:r>
          </a:p>
          <a:p>
            <a:pPr lvl="4"/>
            <a:r>
              <a:rPr lang="en-US" altLang="en-US" dirty="0"/>
              <a:t>  catch (const std::exception &amp; e) {</a:t>
            </a:r>
          </a:p>
          <a:p>
            <a:pPr lvl="4"/>
            <a:r>
              <a:rPr lang="en-US" altLang="en-US" dirty="0"/>
              <a:t>  { std::</a:t>
            </a:r>
            <a:r>
              <a:rPr lang="en-US" altLang="en-US" dirty="0" err="1"/>
              <a:t>cout</a:t>
            </a:r>
            <a:r>
              <a:rPr lang="en-US" altLang="en-US" dirty="0"/>
              <a:t> &lt;&lt; "Exception: " &lt;&lt; </a:t>
            </a:r>
            <a:r>
              <a:rPr lang="en-US" altLang="en-US" dirty="0" err="1"/>
              <a:t>e.what</a:t>
            </a:r>
            <a:r>
              <a:rPr lang="en-US" altLang="en-US" dirty="0"/>
              <a:t>() &lt;&lt; std::</a:t>
            </a:r>
            <a:r>
              <a:rPr lang="en-US" altLang="en-US" dirty="0" err="1"/>
              <a:t>endl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    return -1;</a:t>
            </a:r>
          </a:p>
          <a:p>
            <a:pPr lvl="4"/>
            <a:r>
              <a:rPr lang="en-US" altLang="en-US" dirty="0"/>
              <a:t>  }</a:t>
            </a:r>
          </a:p>
          <a:p>
            <a:pPr lvl="1"/>
            <a:r>
              <a:rPr lang="en-US" altLang="en-US" dirty="0"/>
              <a:t>This rule does not apply to threads</a:t>
            </a:r>
          </a:p>
          <a:p>
            <a:pPr lvl="2"/>
            <a:r>
              <a:rPr lang="en-US" altLang="en-US" dirty="0"/>
              <a:t>Exceptions in threads launched by </a:t>
            </a:r>
            <a:r>
              <a:rPr lang="en-US" altLang="en-US" b="1" dirty="0"/>
              <a:t>std::thread </a:t>
            </a:r>
            <a:r>
              <a:rPr lang="en-US" altLang="en-US" dirty="0"/>
              <a:t>are caught by the library</a:t>
            </a:r>
          </a:p>
          <a:p>
            <a:pPr lvl="3"/>
            <a:r>
              <a:rPr lang="en-US" altLang="en-US" dirty="0"/>
              <a:t>These exceptions reappear in another thread if </a:t>
            </a:r>
            <a:r>
              <a:rPr lang="en-US" altLang="en-US" b="1" dirty="0"/>
              <a:t>join</a:t>
            </a:r>
            <a:r>
              <a:rPr lang="en-US" altLang="en-US" dirty="0"/>
              <a:t> is called</a:t>
            </a:r>
          </a:p>
          <a:p>
            <a:pPr lvl="1"/>
            <a:r>
              <a:rPr lang="en-US" altLang="en-US" dirty="0"/>
              <a:t>[Paranoid] A catch with rethrow ensures stack unwinding to this point</a:t>
            </a:r>
          </a:p>
          <a:p>
            <a:pPr lvl="4"/>
            <a:r>
              <a:rPr lang="en-US" altLang="en-US" dirty="0"/>
              <a:t>  try {</a:t>
            </a:r>
          </a:p>
          <a:p>
            <a:pPr lvl="4"/>
            <a:r>
              <a:rPr lang="en-US" altLang="en-US" dirty="0"/>
              <a:t>    // sensitive code containing write-open files, inter-process locks etc.</a:t>
            </a:r>
          </a:p>
          <a:p>
            <a:pPr lvl="4"/>
            <a:r>
              <a:rPr lang="en-US" altLang="en-US" dirty="0"/>
              <a:t>  } catch (...) { throw; }</a:t>
            </a:r>
          </a:p>
        </p:txBody>
      </p:sp>
    </p:spTree>
    <p:extLst>
      <p:ext uri="{BB962C8B-B14F-4D97-AF65-F5344CB8AC3E}">
        <p14:creationId xmlns:p14="http://schemas.microsoft.com/office/powerpoint/2010/main" val="37612797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49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Programming with exceptions – basic rules</a:t>
            </a:r>
            <a:endParaRPr lang="cs-CZ" altLang="en-US" dirty="0"/>
          </a:p>
        </p:txBody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altLang="en-US" dirty="0"/>
              <a:t>Don't consume exceptions of unknown nature</a:t>
            </a:r>
          </a:p>
          <a:p>
            <a:pPr lvl="2"/>
            <a:r>
              <a:rPr lang="en-US" altLang="en-US" dirty="0"/>
              <a:t>You shall always rethrow in universal catch-blocks, except in </a:t>
            </a:r>
            <a:r>
              <a:rPr lang="en-US" altLang="en-US" b="1" dirty="0"/>
              <a:t>main</a:t>
            </a:r>
            <a:endParaRPr lang="en-US" altLang="en-US" dirty="0"/>
          </a:p>
          <a:p>
            <a:pPr lvl="2"/>
            <a:r>
              <a:rPr lang="en-US" altLang="en-US" dirty="0"/>
              <a:t>Also called </a:t>
            </a:r>
            <a:r>
              <a:rPr lang="en-US" altLang="en-US" b="1" i="1" dirty="0"/>
              <a:t>Exception neutrality</a:t>
            </a:r>
          </a:p>
          <a:p>
            <a:pPr lvl="4"/>
            <a:r>
              <a:rPr lang="en-US" altLang="en-US" dirty="0"/>
              <a:t>void something() {</a:t>
            </a:r>
          </a:p>
          <a:p>
            <a:pPr lvl="4"/>
            <a:r>
              <a:rPr lang="en-US" altLang="en-US" dirty="0"/>
              <a:t>  try {</a:t>
            </a:r>
          </a:p>
          <a:p>
            <a:pPr lvl="4"/>
            <a:r>
              <a:rPr lang="en-US" altLang="en-US" dirty="0"/>
              <a:t>    // something</a:t>
            </a:r>
          </a:p>
          <a:p>
            <a:pPr lvl="4"/>
            <a:r>
              <a:rPr lang="en-US" altLang="en-US" dirty="0"/>
              <a:t>  } </a:t>
            </a:r>
            <a:r>
              <a:rPr lang="en-US" altLang="en-US" dirty="0">
                <a:solidFill>
                  <a:srgbClr val="FF0000"/>
                </a:solidFill>
              </a:rPr>
              <a:t>catch (...) { // WRONG !!!</a:t>
            </a:r>
          </a:p>
          <a:p>
            <a:pPr lvl="4"/>
            <a:r>
              <a:rPr lang="en-US" altLang="en-US" dirty="0">
                <a:solidFill>
                  <a:srgbClr val="FF0000"/>
                </a:solidFill>
              </a:rPr>
              <a:t>    std::</a:t>
            </a:r>
            <a:r>
              <a:rPr lang="en-US" altLang="en-US" dirty="0" err="1">
                <a:solidFill>
                  <a:srgbClr val="FF0000"/>
                </a:solidFill>
              </a:rPr>
              <a:t>cout</a:t>
            </a:r>
            <a:r>
              <a:rPr lang="en-US" altLang="en-US" dirty="0">
                <a:solidFill>
                  <a:srgbClr val="FF0000"/>
                </a:solidFill>
              </a:rPr>
              <a:t> &lt;&lt; "Something happened – but we always continue" &lt;&lt; std::</a:t>
            </a:r>
            <a:r>
              <a:rPr lang="en-US" altLang="en-US" dirty="0" err="1">
                <a:solidFill>
                  <a:srgbClr val="FF0000"/>
                </a:solidFill>
              </a:rPr>
              <a:t>endl</a:t>
            </a:r>
            <a:r>
              <a:rPr lang="en-US" altLang="en-US" dirty="0">
                <a:solidFill>
                  <a:srgbClr val="FF0000"/>
                </a:solidFill>
              </a:rPr>
              <a:t>;</a:t>
            </a:r>
          </a:p>
          <a:p>
            <a:pPr lvl="4"/>
            <a:r>
              <a:rPr lang="en-US" altLang="en-US" dirty="0">
                <a:solidFill>
                  <a:srgbClr val="FF0000"/>
                </a:solidFill>
              </a:rPr>
              <a:t>  }</a:t>
            </a:r>
          </a:p>
          <a:p>
            <a:pPr lvl="4"/>
            <a:r>
              <a:rPr lang="en-US" altLang="en-US" dirty="0"/>
              <a:t>}</a:t>
            </a:r>
          </a:p>
          <a:p>
            <a:pPr lvl="2"/>
            <a:r>
              <a:rPr lang="en-US" altLang="en-US" dirty="0"/>
              <a:t>Motivation: It is not a good idea to continue work if you don't know what happened </a:t>
            </a:r>
          </a:p>
          <a:p>
            <a:pPr lvl="3"/>
            <a:r>
              <a:rPr lang="en-US" altLang="en-US" dirty="0"/>
              <a:t>It may mean "hacker attack detected" or "battery exhausted"</a:t>
            </a:r>
          </a:p>
          <a:p>
            <a:pPr lvl="1"/>
            <a:r>
              <a:rPr lang="en-US" altLang="en-US" dirty="0"/>
              <a:t>You can consume an exception if you know what parts may be damaged</a:t>
            </a:r>
          </a:p>
          <a:p>
            <a:pPr lvl="4"/>
            <a:r>
              <a:rPr lang="en-US" altLang="en-US" dirty="0"/>
              <a:t>for (;;) {</a:t>
            </a:r>
          </a:p>
          <a:p>
            <a:pPr lvl="4"/>
            <a:r>
              <a:rPr lang="en-US" altLang="en-US" dirty="0"/>
              <a:t>  auto req = </a:t>
            </a:r>
            <a:r>
              <a:rPr lang="en-US" altLang="en-US" dirty="0" err="1"/>
              <a:t>socket.receive_request</a:t>
            </a:r>
            <a:r>
              <a:rPr lang="en-US" altLang="en-US" dirty="0"/>
              <a:t>();</a:t>
            </a:r>
          </a:p>
          <a:p>
            <a:pPr lvl="4"/>
            <a:r>
              <a:rPr lang="en-US" altLang="en-US" dirty="0"/>
              <a:t>  try {</a:t>
            </a:r>
          </a:p>
          <a:p>
            <a:pPr lvl="4"/>
            <a:r>
              <a:rPr lang="en-US" altLang="en-US" dirty="0"/>
              <a:t>    auto reply = </a:t>
            </a:r>
            <a:r>
              <a:rPr lang="en-US" altLang="en-US" dirty="0" err="1"/>
              <a:t>perform_request</a:t>
            </a:r>
            <a:r>
              <a:rPr lang="en-US" altLang="en-US" dirty="0"/>
              <a:t>( req);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socket.send_reply</a:t>
            </a:r>
            <a:r>
              <a:rPr lang="en-US" altLang="en-US" dirty="0"/>
              <a:t>(reply);</a:t>
            </a:r>
          </a:p>
          <a:p>
            <a:pPr lvl="4"/>
            <a:r>
              <a:rPr lang="en-US" altLang="en-US" dirty="0"/>
              <a:t>  } catch (const std::exception &amp; e) { // Any std::exception deemed recoverable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socket.send_reply</a:t>
            </a:r>
            <a:r>
              <a:rPr lang="en-US" altLang="en-US" dirty="0"/>
              <a:t>(500, </a:t>
            </a:r>
            <a:r>
              <a:rPr lang="en-US" altLang="en-US" dirty="0" err="1"/>
              <a:t>e.what</a:t>
            </a:r>
            <a:r>
              <a:rPr lang="en-US" altLang="en-US" dirty="0"/>
              <a:t>());</a:t>
            </a:r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}</a:t>
            </a:r>
          </a:p>
          <a:p>
            <a:pPr lvl="2"/>
            <a:r>
              <a:rPr lang="en-US" altLang="en-US" dirty="0"/>
              <a:t>The damaged parts must be restored or safely disposed of</a:t>
            </a:r>
          </a:p>
          <a:p>
            <a:pPr lvl="3"/>
            <a:r>
              <a:rPr lang="en-US" altLang="en-US" dirty="0"/>
              <a:t>By their destructors during stack-unwinding (preferred)</a:t>
            </a:r>
          </a:p>
          <a:p>
            <a:pPr lvl="3"/>
            <a:r>
              <a:rPr lang="en-US" altLang="en-US" dirty="0"/>
              <a:t>By clean-up code in rethrowing universal catch-blocks (error-prone)</a:t>
            </a:r>
          </a:p>
          <a:p>
            <a:pPr lvl="4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299311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49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Programming with exceptions – basic rules</a:t>
            </a:r>
            <a:endParaRPr lang="cs-CZ" altLang="en-US" dirty="0"/>
          </a:p>
        </p:txBody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2"/>
            <a:r>
              <a:rPr lang="en-US" altLang="en-US" dirty="0"/>
              <a:t>The damaged parts must be restored or safely disposed of</a:t>
            </a:r>
          </a:p>
          <a:p>
            <a:pPr lvl="3"/>
            <a:r>
              <a:rPr lang="en-US" altLang="en-US" dirty="0"/>
              <a:t>By clean-up code in rethrowing universal catch-blocks (error-prone)</a:t>
            </a:r>
          </a:p>
          <a:p>
            <a:pPr lvl="4"/>
            <a:r>
              <a:rPr lang="en-US" altLang="en-US" dirty="0"/>
              <a:t>  try {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some_mutex.</a:t>
            </a:r>
            <a:r>
              <a:rPr lang="en-US" altLang="en-US" dirty="0" err="1">
                <a:solidFill>
                  <a:srgbClr val="FF0000"/>
                </a:solidFill>
              </a:rPr>
              <a:t>lock</a:t>
            </a:r>
            <a:r>
              <a:rPr lang="en-US" altLang="en-US" dirty="0"/>
              <a:t>();</a:t>
            </a:r>
          </a:p>
          <a:p>
            <a:pPr lvl="4"/>
            <a:r>
              <a:rPr lang="en-US" altLang="en-US" dirty="0"/>
              <a:t>    try {</a:t>
            </a:r>
          </a:p>
          <a:p>
            <a:pPr lvl="4"/>
            <a:r>
              <a:rPr lang="en-US" altLang="en-US" dirty="0"/>
              <a:t>      auto reply = </a:t>
            </a:r>
            <a:r>
              <a:rPr lang="en-US" altLang="en-US" dirty="0" err="1"/>
              <a:t>perform_request</a:t>
            </a:r>
            <a:r>
              <a:rPr lang="en-US" altLang="en-US" dirty="0"/>
              <a:t>( req);</a:t>
            </a:r>
          </a:p>
          <a:p>
            <a:pPr lvl="4"/>
            <a:r>
              <a:rPr lang="en-US" altLang="en-US" dirty="0"/>
              <a:t>    } </a:t>
            </a:r>
            <a:r>
              <a:rPr lang="en-US" altLang="en-US" dirty="0">
                <a:solidFill>
                  <a:srgbClr val="FF0000"/>
                </a:solidFill>
              </a:rPr>
              <a:t>catch (...) {</a:t>
            </a:r>
          </a:p>
          <a:p>
            <a:pPr lvl="4"/>
            <a:r>
              <a:rPr lang="en-US" altLang="en-US" dirty="0">
                <a:solidFill>
                  <a:srgbClr val="FF0000"/>
                </a:solidFill>
              </a:rPr>
              <a:t>      </a:t>
            </a:r>
            <a:r>
              <a:rPr lang="en-US" altLang="en-US" dirty="0" err="1">
                <a:solidFill>
                  <a:srgbClr val="FF0000"/>
                </a:solidFill>
              </a:rPr>
              <a:t>some_mutex.unlock</a:t>
            </a:r>
            <a:r>
              <a:rPr lang="en-US" altLang="en-US" dirty="0">
                <a:solidFill>
                  <a:srgbClr val="FF0000"/>
                </a:solidFill>
              </a:rPr>
              <a:t>();</a:t>
            </a:r>
          </a:p>
          <a:p>
            <a:pPr lvl="4"/>
            <a:r>
              <a:rPr lang="en-US" altLang="en-US" dirty="0">
                <a:solidFill>
                  <a:srgbClr val="FF0000"/>
                </a:solidFill>
              </a:rPr>
              <a:t>      throw;</a:t>
            </a:r>
          </a:p>
          <a:p>
            <a:pPr lvl="4"/>
            <a:r>
              <a:rPr lang="en-US" altLang="en-US" dirty="0">
                <a:solidFill>
                  <a:srgbClr val="FF0000"/>
                </a:solidFill>
              </a:rPr>
              <a:t>    }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some_mutex.</a:t>
            </a:r>
            <a:r>
              <a:rPr lang="en-US" altLang="en-US" dirty="0" err="1">
                <a:solidFill>
                  <a:srgbClr val="FF0000"/>
                </a:solidFill>
              </a:rPr>
              <a:t>unlock</a:t>
            </a:r>
            <a:r>
              <a:rPr lang="en-US" altLang="en-US" dirty="0"/>
              <a:t>();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socket.send_reply</a:t>
            </a:r>
            <a:r>
              <a:rPr lang="en-US" altLang="en-US" dirty="0"/>
              <a:t>(reply);</a:t>
            </a:r>
          </a:p>
          <a:p>
            <a:pPr lvl="4"/>
            <a:r>
              <a:rPr lang="en-US" altLang="en-US" dirty="0"/>
              <a:t>  } catch (const std::exception &amp; e) { 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socket.send_reply</a:t>
            </a:r>
            <a:r>
              <a:rPr lang="en-US" altLang="en-US" dirty="0"/>
              <a:t>(500, </a:t>
            </a:r>
            <a:r>
              <a:rPr lang="en-US" altLang="en-US" dirty="0" err="1"/>
              <a:t>e.what</a:t>
            </a:r>
            <a:r>
              <a:rPr lang="en-US" altLang="en-US" dirty="0"/>
              <a:t>());</a:t>
            </a:r>
          </a:p>
          <a:p>
            <a:pPr lvl="4"/>
            <a:r>
              <a:rPr lang="en-US" altLang="en-US" dirty="0"/>
              <a:t>  }</a:t>
            </a:r>
          </a:p>
          <a:p>
            <a:pPr lvl="3"/>
            <a:r>
              <a:rPr lang="en-US" altLang="en-US" dirty="0"/>
              <a:t>By their destructors during stack-unwinding (preferred)</a:t>
            </a:r>
          </a:p>
          <a:p>
            <a:pPr lvl="3"/>
            <a:r>
              <a:rPr lang="en-US" altLang="en-US" dirty="0"/>
              <a:t>Called </a:t>
            </a:r>
            <a:r>
              <a:rPr lang="en-US" altLang="en-US" i="1" dirty="0"/>
              <a:t>RAII (Resource Acquisition Is Initialization)</a:t>
            </a:r>
          </a:p>
          <a:p>
            <a:pPr lvl="4"/>
            <a:r>
              <a:rPr lang="en-US" altLang="en-US" dirty="0"/>
              <a:t>  try {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reply_data</a:t>
            </a:r>
            <a:r>
              <a:rPr lang="en-US" altLang="en-US" dirty="0"/>
              <a:t> reply;</a:t>
            </a:r>
          </a:p>
          <a:p>
            <a:pPr lvl="4"/>
            <a:r>
              <a:rPr lang="en-US" altLang="en-US" dirty="0"/>
              <a:t>    { </a:t>
            </a:r>
            <a:r>
              <a:rPr lang="en-US" altLang="en-US" dirty="0">
                <a:solidFill>
                  <a:srgbClr val="FF0000"/>
                </a:solidFill>
              </a:rPr>
              <a:t>std::</a:t>
            </a:r>
            <a:r>
              <a:rPr lang="en-US" altLang="en-US" dirty="0" err="1">
                <a:solidFill>
                  <a:srgbClr val="FF0000"/>
                </a:solidFill>
              </a:rPr>
              <a:t>lock_guard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g(</a:t>
            </a:r>
            <a:r>
              <a:rPr lang="en-US" altLang="en-US" dirty="0" err="1"/>
              <a:t>some_mutex</a:t>
            </a:r>
            <a:r>
              <a:rPr lang="en-US" altLang="en-US" dirty="0"/>
              <a:t>);	// [C++17] template deduction required</a:t>
            </a:r>
          </a:p>
          <a:p>
            <a:pPr lvl="4"/>
            <a:r>
              <a:rPr lang="en-US" altLang="en-US" dirty="0"/>
              <a:t>      reply = </a:t>
            </a:r>
            <a:r>
              <a:rPr lang="en-US" altLang="en-US" dirty="0" err="1"/>
              <a:t>perform_request</a:t>
            </a:r>
            <a:r>
              <a:rPr lang="en-US" altLang="en-US" dirty="0"/>
              <a:t>( req);</a:t>
            </a:r>
          </a:p>
          <a:p>
            <a:pPr lvl="4"/>
            <a:r>
              <a:rPr lang="en-US" altLang="en-US" dirty="0"/>
              <a:t>    }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socket.send_reply</a:t>
            </a:r>
            <a:r>
              <a:rPr lang="en-US" altLang="en-US" dirty="0"/>
              <a:t>(reply);</a:t>
            </a:r>
          </a:p>
          <a:p>
            <a:pPr lvl="4"/>
            <a:r>
              <a:rPr lang="en-US" altLang="en-US" dirty="0"/>
              <a:t>  } catch (const std::exception &amp; e) { 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socket.send_reply</a:t>
            </a:r>
            <a:r>
              <a:rPr lang="en-US" altLang="en-US" dirty="0"/>
              <a:t>(500, </a:t>
            </a:r>
            <a:r>
              <a:rPr lang="en-US" altLang="en-US" dirty="0" err="1"/>
              <a:t>e.what</a:t>
            </a:r>
            <a:r>
              <a:rPr lang="en-US" altLang="en-US" dirty="0"/>
              <a:t>());</a:t>
            </a:r>
          </a:p>
          <a:p>
            <a:pPr lvl="4"/>
            <a:r>
              <a:rPr lang="en-US" altLang="en-US" dirty="0"/>
              <a:t>  }</a:t>
            </a:r>
          </a:p>
        </p:txBody>
      </p:sp>
    </p:spTree>
    <p:extLst>
      <p:ext uri="{BB962C8B-B14F-4D97-AF65-F5344CB8AC3E}">
        <p14:creationId xmlns:p14="http://schemas.microsoft.com/office/powerpoint/2010/main" val="117208675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49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Programming with exceptions – basic rules</a:t>
            </a:r>
            <a:endParaRPr lang="cs-CZ" altLang="en-US" dirty="0"/>
          </a:p>
        </p:txBody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3"/>
            <a:r>
              <a:rPr lang="en-US" altLang="en-US" dirty="0"/>
              <a:t>RAII may require additional exactly positioned blocks in code</a:t>
            </a:r>
          </a:p>
          <a:p>
            <a:pPr lvl="3"/>
            <a:r>
              <a:rPr lang="en-US" altLang="en-US" dirty="0"/>
              <a:t>These may interfere with the scope of other declarations</a:t>
            </a:r>
          </a:p>
          <a:p>
            <a:pPr lvl="4"/>
            <a:r>
              <a:rPr lang="en-US" altLang="en-US" dirty="0"/>
              <a:t>  try {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reply_data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FF0000"/>
                </a:solidFill>
              </a:rPr>
              <a:t>reply</a:t>
            </a:r>
            <a:r>
              <a:rPr lang="en-US" altLang="en-US" dirty="0"/>
              <a:t>;</a:t>
            </a:r>
          </a:p>
          <a:p>
            <a:pPr lvl="4"/>
            <a:r>
              <a:rPr lang="en-US" altLang="en-US" dirty="0"/>
              <a:t>    { </a:t>
            </a:r>
            <a:r>
              <a:rPr lang="en-US" altLang="en-US" dirty="0">
                <a:solidFill>
                  <a:srgbClr val="FF0000"/>
                </a:solidFill>
              </a:rPr>
              <a:t>std::</a:t>
            </a:r>
            <a:r>
              <a:rPr lang="en-US" altLang="en-US" dirty="0" err="1">
                <a:solidFill>
                  <a:srgbClr val="FF0000"/>
                </a:solidFill>
              </a:rPr>
              <a:t>lock_guard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g(</a:t>
            </a:r>
            <a:r>
              <a:rPr lang="en-US" altLang="en-US" dirty="0" err="1"/>
              <a:t>some_mutex</a:t>
            </a:r>
            <a:r>
              <a:rPr lang="en-US" altLang="en-US" dirty="0"/>
              <a:t>);	</a:t>
            </a:r>
          </a:p>
          <a:p>
            <a:pPr lvl="4"/>
            <a:r>
              <a:rPr lang="en-US" altLang="en-US" dirty="0"/>
              <a:t>      </a:t>
            </a:r>
            <a:r>
              <a:rPr lang="en-US" altLang="en-US" dirty="0">
                <a:solidFill>
                  <a:srgbClr val="FF0000"/>
                </a:solidFill>
              </a:rPr>
              <a:t>reply</a:t>
            </a:r>
            <a:r>
              <a:rPr lang="en-US" altLang="en-US" dirty="0"/>
              <a:t> = </a:t>
            </a:r>
            <a:r>
              <a:rPr lang="en-US" altLang="en-US" dirty="0" err="1"/>
              <a:t>perform_request</a:t>
            </a:r>
            <a:r>
              <a:rPr lang="en-US" altLang="en-US" dirty="0"/>
              <a:t>( req);</a:t>
            </a:r>
          </a:p>
          <a:p>
            <a:pPr lvl="4"/>
            <a:r>
              <a:rPr lang="en-US" altLang="en-US" dirty="0"/>
              <a:t>    }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socket.send_reply</a:t>
            </a:r>
            <a:r>
              <a:rPr lang="en-US" altLang="en-US" dirty="0"/>
              <a:t>(</a:t>
            </a:r>
            <a:r>
              <a:rPr lang="en-US" altLang="en-US" dirty="0">
                <a:solidFill>
                  <a:srgbClr val="FF0000"/>
                </a:solidFill>
              </a:rPr>
              <a:t>reply</a:t>
            </a:r>
            <a:r>
              <a:rPr lang="en-US" altLang="en-US" dirty="0"/>
              <a:t>);</a:t>
            </a:r>
          </a:p>
          <a:p>
            <a:pPr lvl="4"/>
            <a:r>
              <a:rPr lang="en-US" altLang="en-US" dirty="0"/>
              <a:t>  } catch (const std::exception &amp; e) { 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socket.send_reply</a:t>
            </a:r>
            <a:r>
              <a:rPr lang="en-US" altLang="en-US" dirty="0"/>
              <a:t>(500, </a:t>
            </a:r>
            <a:r>
              <a:rPr lang="en-US" altLang="en-US" dirty="0" err="1"/>
              <a:t>e.what</a:t>
            </a:r>
            <a:r>
              <a:rPr lang="en-US" altLang="en-US" dirty="0"/>
              <a:t>());</a:t>
            </a:r>
          </a:p>
          <a:p>
            <a:pPr lvl="4"/>
            <a:r>
              <a:rPr lang="en-US" altLang="en-US" dirty="0"/>
              <a:t>  }</a:t>
            </a:r>
          </a:p>
          <a:p>
            <a:pPr lvl="3"/>
            <a:r>
              <a:rPr lang="en-US" altLang="en-US" dirty="0"/>
              <a:t>May be solved using std::optional</a:t>
            </a:r>
          </a:p>
          <a:p>
            <a:pPr lvl="4"/>
            <a:r>
              <a:rPr lang="en-US" altLang="en-US" dirty="0"/>
              <a:t>  try {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>
                <a:solidFill>
                  <a:srgbClr val="FF0000"/>
                </a:solidFill>
              </a:rPr>
              <a:t>std::optional&lt; std::</a:t>
            </a:r>
            <a:r>
              <a:rPr lang="en-US" altLang="en-US" dirty="0" err="1">
                <a:solidFill>
                  <a:srgbClr val="FF0000"/>
                </a:solidFill>
              </a:rPr>
              <a:t>lock_guard</a:t>
            </a:r>
            <a:r>
              <a:rPr lang="en-US" altLang="en-US" dirty="0">
                <a:solidFill>
                  <a:srgbClr val="FF0000"/>
                </a:solidFill>
              </a:rPr>
              <a:t>&lt; std::mutex&gt;&gt; </a:t>
            </a:r>
            <a:r>
              <a:rPr lang="en-US" altLang="en-US" dirty="0"/>
              <a:t>g(</a:t>
            </a:r>
            <a:r>
              <a:rPr lang="en-US" altLang="en-US" dirty="0" err="1"/>
              <a:t>some_mutex</a:t>
            </a:r>
            <a:r>
              <a:rPr lang="en-US" altLang="en-US" dirty="0"/>
              <a:t>);	</a:t>
            </a:r>
          </a:p>
          <a:p>
            <a:pPr lvl="4"/>
            <a:r>
              <a:rPr lang="en-US" altLang="en-US" dirty="0"/>
              <a:t>    auto </a:t>
            </a:r>
            <a:r>
              <a:rPr lang="en-US" altLang="en-US" dirty="0">
                <a:solidFill>
                  <a:srgbClr val="FF0000"/>
                </a:solidFill>
              </a:rPr>
              <a:t>reply</a:t>
            </a:r>
            <a:r>
              <a:rPr lang="en-US" altLang="en-US" dirty="0"/>
              <a:t> = </a:t>
            </a:r>
            <a:r>
              <a:rPr lang="en-US" altLang="en-US" dirty="0" err="1"/>
              <a:t>perform_request</a:t>
            </a:r>
            <a:r>
              <a:rPr lang="en-US" altLang="en-US" dirty="0"/>
              <a:t>( req);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g.</a:t>
            </a:r>
            <a:r>
              <a:rPr lang="en-US" altLang="en-US" dirty="0" err="1">
                <a:solidFill>
                  <a:srgbClr val="FF0000"/>
                </a:solidFill>
              </a:rPr>
              <a:t>reset</a:t>
            </a:r>
            <a:r>
              <a:rPr lang="en-US" altLang="en-US" dirty="0"/>
              <a:t>();	// destructs the </a:t>
            </a:r>
            <a:r>
              <a:rPr lang="en-US" altLang="en-US" dirty="0" err="1"/>
              <a:t>lock_guard</a:t>
            </a:r>
            <a:r>
              <a:rPr lang="en-US" altLang="en-US" dirty="0"/>
              <a:t> inside 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socket.send_reply</a:t>
            </a:r>
            <a:r>
              <a:rPr lang="en-US" altLang="en-US" dirty="0"/>
              <a:t>(</a:t>
            </a:r>
            <a:r>
              <a:rPr lang="en-US" altLang="en-US" dirty="0">
                <a:solidFill>
                  <a:srgbClr val="FF0000"/>
                </a:solidFill>
              </a:rPr>
              <a:t>reply</a:t>
            </a:r>
            <a:r>
              <a:rPr lang="en-US" altLang="en-US" dirty="0"/>
              <a:t>);</a:t>
            </a:r>
          </a:p>
          <a:p>
            <a:pPr lvl="4"/>
            <a:r>
              <a:rPr lang="en-US" altLang="en-US" dirty="0"/>
              <a:t>  } catch (const std::exception &amp; e) { 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socket.send_reply</a:t>
            </a:r>
            <a:r>
              <a:rPr lang="en-US" altLang="en-US" dirty="0"/>
              <a:t>(500, </a:t>
            </a:r>
            <a:r>
              <a:rPr lang="en-US" altLang="en-US" dirty="0" err="1"/>
              <a:t>e.what</a:t>
            </a:r>
            <a:r>
              <a:rPr lang="en-US" altLang="en-US" dirty="0"/>
              <a:t>());</a:t>
            </a:r>
          </a:p>
          <a:p>
            <a:pPr lvl="4"/>
            <a:r>
              <a:rPr lang="en-US" altLang="en-US" dirty="0"/>
              <a:t>  }</a:t>
            </a:r>
          </a:p>
          <a:p>
            <a:pPr lvl="4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10720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1878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Exception handling</a:t>
            </a:r>
            <a:endParaRPr lang="cs-CZ" altLang="en-US" noProof="1"/>
          </a:p>
        </p:txBody>
      </p:sp>
      <p:sp>
        <p:nvSpPr>
          <p:cNvPr id="118788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/>
            <a:r>
              <a:rPr lang="en-US" altLang="en-US" dirty="0"/>
              <a:t>Exceptions are "jumps"</a:t>
            </a:r>
            <a:endParaRPr lang="cs-CZ" altLang="en-US" dirty="0"/>
          </a:p>
          <a:p>
            <a:pPr lvl="2"/>
            <a:r>
              <a:rPr lang="cs-CZ" altLang="en-US" dirty="0"/>
              <a:t>Start: </a:t>
            </a:r>
            <a:r>
              <a:rPr lang="cs-CZ" altLang="en-US" dirty="0">
                <a:solidFill>
                  <a:schemeClr val="accent1"/>
                </a:solidFill>
              </a:rPr>
              <a:t>throw</a:t>
            </a:r>
            <a:r>
              <a:rPr lang="en-US" altLang="en-US" dirty="0"/>
              <a:t> statement</a:t>
            </a:r>
            <a:endParaRPr lang="cs-CZ" altLang="en-US" dirty="0"/>
          </a:p>
          <a:p>
            <a:pPr lvl="2"/>
            <a:r>
              <a:rPr lang="en-US" altLang="en-US" dirty="0"/>
              <a:t>Destination</a:t>
            </a:r>
            <a:r>
              <a:rPr lang="cs-CZ" altLang="en-US" dirty="0"/>
              <a:t>: </a:t>
            </a:r>
            <a:r>
              <a:rPr lang="cs-CZ" altLang="en-US" dirty="0">
                <a:solidFill>
                  <a:schemeClr val="accent1"/>
                </a:solidFill>
              </a:rPr>
              <a:t>try-catch </a:t>
            </a:r>
            <a:r>
              <a:rPr lang="cs-CZ" altLang="en-US" dirty="0"/>
              <a:t>blo</a:t>
            </a:r>
            <a:r>
              <a:rPr lang="en-US" altLang="en-US" dirty="0"/>
              <a:t>c</a:t>
            </a:r>
            <a:r>
              <a:rPr lang="cs-CZ" altLang="en-US" dirty="0"/>
              <a:t>k</a:t>
            </a:r>
          </a:p>
          <a:p>
            <a:pPr lvl="3"/>
            <a:r>
              <a:rPr lang="en-US" altLang="en-US" dirty="0"/>
              <a:t>Determined at run time</a:t>
            </a:r>
          </a:p>
          <a:p>
            <a:pPr lvl="2"/>
            <a:r>
              <a:rPr lang="en-US" altLang="en-US" dirty="0"/>
              <a:t>The jump may exit a procedure</a:t>
            </a:r>
            <a:endParaRPr lang="cs-CZ" altLang="en-US" dirty="0"/>
          </a:p>
          <a:p>
            <a:pPr lvl="3"/>
            <a:r>
              <a:rPr lang="en-US" altLang="en-US" dirty="0"/>
              <a:t>Local variables will be properly destructed by destructors</a:t>
            </a:r>
            <a:endParaRPr lang="cs-CZ" altLang="en-US" dirty="0"/>
          </a:p>
          <a:p>
            <a:pPr lvl="2"/>
            <a:r>
              <a:rPr lang="en-US" altLang="en-US" dirty="0"/>
              <a:t>Besides jumping, a value is passed</a:t>
            </a:r>
          </a:p>
          <a:p>
            <a:pPr lvl="3"/>
            <a:r>
              <a:rPr lang="en-US" altLang="en-US" dirty="0"/>
              <a:t>The type of the value determines the destination</a:t>
            </a:r>
            <a:endParaRPr lang="cs-CZ" altLang="en-US" dirty="0"/>
          </a:p>
          <a:p>
            <a:pPr lvl="3"/>
            <a:r>
              <a:rPr lang="en-US" altLang="en-US" dirty="0"/>
              <a:t>Typically, special-purpose classes</a:t>
            </a:r>
            <a:endParaRPr lang="cs-CZ" altLang="en-US" dirty="0"/>
          </a:p>
          <a:p>
            <a:pPr lvl="3"/>
            <a:r>
              <a:rPr lang="en-US" altLang="en-US" dirty="0"/>
              <a:t>Catch-block matching can understand inheritance</a:t>
            </a:r>
          </a:p>
          <a:p>
            <a:endParaRPr lang="en-US" altLang="en-US" dirty="0"/>
          </a:p>
        </p:txBody>
      </p:sp>
      <p:sp>
        <p:nvSpPr>
          <p:cNvPr id="118789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lvl="4"/>
            <a:r>
              <a:rPr lang="en-US" altLang="en-US" dirty="0"/>
              <a:t>class </a:t>
            </a:r>
            <a:r>
              <a:rPr lang="en-US" altLang="en-US" dirty="0">
                <a:solidFill>
                  <a:schemeClr val="accent1"/>
                </a:solidFill>
              </a:rPr>
              <a:t>An</a:t>
            </a:r>
            <a:r>
              <a:rPr lang="cs-CZ" altLang="en-US" dirty="0">
                <a:solidFill>
                  <a:schemeClr val="accent1"/>
                </a:solidFill>
              </a:rPr>
              <a:t>yE</a:t>
            </a:r>
            <a:r>
              <a:rPr lang="en-US" altLang="en-US" dirty="0" err="1">
                <a:solidFill>
                  <a:schemeClr val="accent1"/>
                </a:solidFill>
              </a:rPr>
              <a:t>xception</a:t>
            </a:r>
            <a:r>
              <a:rPr lang="cs-CZ" altLang="en-US" dirty="0">
                <a:solidFill>
                  <a:schemeClr val="accent1"/>
                </a:solidFill>
              </a:rPr>
              <a:t> </a:t>
            </a:r>
            <a:r>
              <a:rPr lang="en-US" altLang="en-US" dirty="0"/>
              <a:t>{ /*...*/ };</a:t>
            </a:r>
            <a:endParaRPr lang="cs-CZ" altLang="en-US" dirty="0"/>
          </a:p>
          <a:p>
            <a:pPr lvl="4"/>
            <a:r>
              <a:rPr lang="cs-CZ" altLang="en-US" dirty="0"/>
              <a:t>class </a:t>
            </a:r>
            <a:r>
              <a:rPr lang="cs-CZ" altLang="en-US" dirty="0">
                <a:solidFill>
                  <a:schemeClr val="accent1"/>
                </a:solidFill>
              </a:rPr>
              <a:t>WrongException</a:t>
            </a:r>
            <a:r>
              <a:rPr lang="en-US" altLang="en-US" dirty="0">
                <a:solidFill>
                  <a:schemeClr val="accent1"/>
                </a:solidFill>
              </a:rPr>
              <a:t> </a:t>
            </a:r>
          </a:p>
          <a:p>
            <a:pPr lvl="4"/>
            <a:r>
              <a:rPr lang="en-US" altLang="en-US" dirty="0"/>
              <a:t>  : public </a:t>
            </a:r>
            <a:r>
              <a:rPr lang="en-US" altLang="en-US" dirty="0" err="1">
                <a:solidFill>
                  <a:schemeClr val="accent1"/>
                </a:solidFill>
              </a:rPr>
              <a:t>AnyException</a:t>
            </a:r>
            <a:r>
              <a:rPr lang="en-US" altLang="en-US" dirty="0"/>
              <a:t> { /*...*/ };</a:t>
            </a:r>
          </a:p>
          <a:p>
            <a:pPr lvl="4"/>
            <a:r>
              <a:rPr lang="cs-CZ" altLang="en-US" dirty="0"/>
              <a:t>class </a:t>
            </a:r>
            <a:r>
              <a:rPr lang="en-US" altLang="en-US" dirty="0">
                <a:solidFill>
                  <a:schemeClr val="accent1"/>
                </a:solidFill>
              </a:rPr>
              <a:t>Bad</a:t>
            </a:r>
            <a:r>
              <a:rPr lang="cs-CZ" altLang="en-US" dirty="0">
                <a:solidFill>
                  <a:schemeClr val="accent1"/>
                </a:solidFill>
              </a:rPr>
              <a:t>Exception</a:t>
            </a:r>
            <a:r>
              <a:rPr lang="en-US" altLang="en-US" dirty="0">
                <a:solidFill>
                  <a:schemeClr val="accent1"/>
                </a:solidFill>
              </a:rPr>
              <a:t> </a:t>
            </a:r>
          </a:p>
          <a:p>
            <a:pPr lvl="4"/>
            <a:r>
              <a:rPr lang="en-US" altLang="en-US" dirty="0"/>
              <a:t>  : public </a:t>
            </a:r>
            <a:r>
              <a:rPr lang="en-US" altLang="en-US" dirty="0" err="1">
                <a:solidFill>
                  <a:schemeClr val="accent1"/>
                </a:solidFill>
              </a:rPr>
              <a:t>AnyException</a:t>
            </a:r>
            <a:r>
              <a:rPr lang="en-US" altLang="en-US" dirty="0"/>
              <a:t> { /*...*/ };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void </a:t>
            </a:r>
            <a:r>
              <a:rPr lang="cs-CZ" altLang="en-US" dirty="0"/>
              <a:t>f</a:t>
            </a:r>
            <a:r>
              <a:rPr lang="en-US" altLang="en-US" dirty="0"/>
              <a:t>()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if ( something == wrong )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>
                <a:solidFill>
                  <a:schemeClr val="accent1"/>
                </a:solidFill>
              </a:rPr>
              <a:t>throw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chemeClr val="accent1"/>
                </a:solidFill>
              </a:rPr>
              <a:t>WrongException</a:t>
            </a:r>
            <a:r>
              <a:rPr lang="en-US" altLang="en-US" dirty="0"/>
              <a:t>( </a:t>
            </a:r>
            <a:r>
              <a:rPr lang="cs-CZ" altLang="en-US" dirty="0"/>
              <a:t>something</a:t>
            </a:r>
            <a:r>
              <a:rPr lang="en-US" altLang="en-US" dirty="0"/>
              <a:t>);</a:t>
            </a:r>
            <a:endParaRPr lang="cs-CZ" altLang="en-US" dirty="0"/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std</a:t>
            </a:r>
            <a:r>
              <a:rPr lang="en-US" altLang="en-US" dirty="0"/>
              <a:t>::string locvar1;</a:t>
            </a:r>
          </a:p>
          <a:p>
            <a:pPr lvl="4"/>
            <a:r>
              <a:rPr lang="en-US" altLang="en-US" dirty="0"/>
              <a:t>  if ( anything != good )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>
                <a:solidFill>
                  <a:schemeClr val="accent1"/>
                </a:solidFill>
              </a:rPr>
              <a:t>throw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chemeClr val="accent1"/>
                </a:solidFill>
              </a:rPr>
              <a:t>BadException</a:t>
            </a:r>
            <a:r>
              <a:rPr lang="en-US" altLang="en-US" dirty="0"/>
              <a:t>( anything);</a:t>
            </a:r>
            <a:endParaRPr lang="cs-CZ" altLang="en-US" dirty="0"/>
          </a:p>
          <a:p>
            <a:pPr lvl="4"/>
            <a:r>
              <a:rPr lang="en-US" altLang="en-US" dirty="0"/>
              <a:t>}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void g()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>
                <a:solidFill>
                  <a:schemeClr val="accent1"/>
                </a:solidFill>
              </a:rPr>
              <a:t>try</a:t>
            </a:r>
            <a:r>
              <a:rPr lang="en-US" altLang="en-US" dirty="0"/>
              <a:t> {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ofstream</a:t>
            </a:r>
            <a:r>
              <a:rPr lang="en-US" altLang="en-US" dirty="0"/>
              <a:t> locvar2;</a:t>
            </a:r>
          </a:p>
          <a:p>
            <a:pPr lvl="4"/>
            <a:r>
              <a:rPr lang="en-US" altLang="en-US" dirty="0"/>
              <a:t>    f();</a:t>
            </a:r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>
                <a:solidFill>
                  <a:schemeClr val="accent1"/>
                </a:solidFill>
              </a:rPr>
              <a:t>catch</a:t>
            </a:r>
            <a:r>
              <a:rPr lang="en-US" altLang="en-US" dirty="0"/>
              <a:t> ( </a:t>
            </a:r>
            <a:r>
              <a:rPr lang="cs-CZ" altLang="en-US" dirty="0"/>
              <a:t>const </a:t>
            </a:r>
            <a:r>
              <a:rPr lang="en-US" altLang="en-US" dirty="0" err="1">
                <a:solidFill>
                  <a:schemeClr val="accent1"/>
                </a:solidFill>
              </a:rPr>
              <a:t>AnyException</a:t>
            </a:r>
            <a:r>
              <a:rPr lang="en-US" altLang="en-US" dirty="0"/>
              <a:t> &amp; e1 ) {</a:t>
            </a:r>
          </a:p>
          <a:p>
            <a:pPr lvl="4"/>
            <a:r>
              <a:rPr lang="en-US" altLang="en-US" dirty="0"/>
              <a:t>    /*...*/</a:t>
            </a:r>
            <a:endParaRPr lang="cs-CZ" altLang="en-US" dirty="0"/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}</a:t>
            </a:r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9103293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33124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en-US" dirty="0"/>
              <a:t>An </a:t>
            </a:r>
            <a:r>
              <a:rPr lang="en-US" altLang="en-US" b="1" dirty="0"/>
              <a:t>incorrectly</a:t>
            </a:r>
            <a:r>
              <a:rPr lang="en-US" altLang="en-US" dirty="0"/>
              <a:t> implemented copy assignment</a:t>
            </a:r>
          </a:p>
          <a:p>
            <a:pPr lvl="4"/>
            <a:r>
              <a:rPr lang="cs-CZ" altLang="en-US" dirty="0"/>
              <a:t>T </a:t>
            </a:r>
            <a:r>
              <a:rPr lang="en-US" altLang="en-US" dirty="0"/>
              <a:t>&amp; operator=( </a:t>
            </a:r>
            <a:r>
              <a:rPr lang="en-US" altLang="en-US" dirty="0" err="1"/>
              <a:t>const</a:t>
            </a:r>
            <a:r>
              <a:rPr lang="en-US" altLang="en-US" dirty="0"/>
              <a:t> T &amp; b)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if ( this != &amp; b )</a:t>
            </a:r>
          </a:p>
          <a:p>
            <a:pPr lvl="4"/>
            <a:r>
              <a:rPr lang="en-US" altLang="en-US" dirty="0"/>
              <a:t>  {</a:t>
            </a:r>
          </a:p>
          <a:p>
            <a:pPr lvl="4"/>
            <a:r>
              <a:rPr lang="en-US" altLang="en-US" dirty="0"/>
              <a:t>    delete body_;</a:t>
            </a:r>
          </a:p>
          <a:p>
            <a:pPr lvl="4"/>
            <a:r>
              <a:rPr lang="en-US" altLang="en-US" dirty="0"/>
              <a:t>    body_ = new </a:t>
            </a:r>
            <a:r>
              <a:rPr lang="en-US" altLang="en-US" dirty="0" err="1"/>
              <a:t>TBody</a:t>
            </a:r>
            <a:r>
              <a:rPr lang="en-US" altLang="en-US" dirty="0"/>
              <a:t>( </a:t>
            </a:r>
            <a:r>
              <a:rPr lang="en-US" altLang="en-US" dirty="0" err="1"/>
              <a:t>b.length</a:t>
            </a:r>
            <a:r>
              <a:rPr lang="en-US" altLang="en-US" dirty="0"/>
              <a:t>());</a:t>
            </a:r>
          </a:p>
          <a:p>
            <a:pPr lvl="4"/>
            <a:r>
              <a:rPr lang="en-US" altLang="en-US" dirty="0"/>
              <a:t>    copy( * body_, * </a:t>
            </a:r>
            <a:r>
              <a:rPr lang="en-US" altLang="en-US" dirty="0" err="1"/>
              <a:t>b.body</a:t>
            </a:r>
            <a:r>
              <a:rPr lang="en-US" altLang="en-US" dirty="0"/>
              <a:t>_);</a:t>
            </a:r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  return * this;</a:t>
            </a:r>
          </a:p>
          <a:p>
            <a:pPr lvl="4"/>
            <a:r>
              <a:rPr lang="en-US" altLang="en-US" dirty="0"/>
              <a:t>}</a:t>
            </a:r>
          </a:p>
          <a:p>
            <a:pPr lvl="1"/>
            <a:r>
              <a:rPr lang="en-US" altLang="en-US" dirty="0"/>
              <a:t>Produces invalid object when </a:t>
            </a:r>
            <a:r>
              <a:rPr lang="en-US" altLang="en-US" dirty="0" err="1"/>
              <a:t>TBody</a:t>
            </a:r>
            <a:r>
              <a:rPr lang="en-US" altLang="en-US" dirty="0"/>
              <a:t> constructor throws</a:t>
            </a:r>
          </a:p>
          <a:p>
            <a:pPr lvl="1"/>
            <a:r>
              <a:rPr lang="en-US" altLang="en-US" dirty="0"/>
              <a:t>Requires testing for this==&amp;b</a:t>
            </a:r>
          </a:p>
        </p:txBody>
      </p:sp>
      <p:sp>
        <p:nvSpPr>
          <p:cNvPr id="133125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en-US" dirty="0"/>
              <a:t>Exception-safe implementation</a:t>
            </a:r>
          </a:p>
          <a:p>
            <a:pPr lvl="4"/>
            <a:r>
              <a:rPr lang="cs-CZ" altLang="en-US" dirty="0"/>
              <a:t>T </a:t>
            </a:r>
            <a:r>
              <a:rPr lang="en-US" altLang="en-US" dirty="0"/>
              <a:t>&amp; operator=( </a:t>
            </a:r>
            <a:r>
              <a:rPr lang="en-US" altLang="en-US" dirty="0" err="1"/>
              <a:t>const</a:t>
            </a:r>
            <a:r>
              <a:rPr lang="en-US" altLang="en-US" dirty="0"/>
              <a:t> T &amp; b)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T </a:t>
            </a:r>
            <a:r>
              <a:rPr lang="en-US" altLang="en-US" dirty="0" err="1"/>
              <a:t>tmp</a:t>
            </a:r>
            <a:r>
              <a:rPr lang="en-US" altLang="en-US" dirty="0"/>
              <a:t>(b);</a:t>
            </a:r>
          </a:p>
          <a:p>
            <a:pPr lvl="4"/>
            <a:r>
              <a:rPr lang="en-US" altLang="en-US" dirty="0"/>
              <a:t>  operator=(</a:t>
            </a:r>
            <a:r>
              <a:rPr lang="en-US" altLang="en-US" dirty="0" err="1"/>
              <a:t>std</a:t>
            </a:r>
            <a:r>
              <a:rPr lang="en-US" altLang="en-US" dirty="0"/>
              <a:t>::move(</a:t>
            </a:r>
            <a:r>
              <a:rPr lang="en-US" altLang="en-US" dirty="0" err="1"/>
              <a:t>tmp</a:t>
            </a:r>
            <a:r>
              <a:rPr lang="en-US" altLang="en-US" dirty="0"/>
              <a:t>));</a:t>
            </a:r>
          </a:p>
          <a:p>
            <a:pPr lvl="4"/>
            <a:r>
              <a:rPr lang="en-US" altLang="en-US" dirty="0"/>
              <a:t>  return * this;</a:t>
            </a:r>
          </a:p>
          <a:p>
            <a:pPr lvl="4"/>
            <a:r>
              <a:rPr lang="en-US" altLang="en-US" dirty="0"/>
              <a:t>}</a:t>
            </a:r>
          </a:p>
          <a:p>
            <a:pPr lvl="1"/>
            <a:r>
              <a:rPr lang="en-US" altLang="en-US" dirty="0"/>
              <a:t>Can reuse code already implemented in the copy constructor and the move assignment</a:t>
            </a:r>
          </a:p>
          <a:p>
            <a:pPr lvl="1"/>
            <a:r>
              <a:rPr lang="en-US" altLang="en-US" dirty="0"/>
              <a:t>Correct also for this==&amp;b</a:t>
            </a:r>
          </a:p>
          <a:p>
            <a:pPr lvl="2"/>
            <a:r>
              <a:rPr lang="en-US" altLang="en-US" dirty="0"/>
              <a:t>although ineffective</a:t>
            </a:r>
          </a:p>
        </p:txBody>
      </p:sp>
      <p:sp>
        <p:nvSpPr>
          <p:cNvPr id="13312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Exception-safe programming</a:t>
            </a:r>
            <a:endParaRPr lang="cs-CZ" altLang="en-US" noProof="1"/>
          </a:p>
        </p:txBody>
      </p:sp>
    </p:spTree>
    <p:extLst>
      <p:ext uri="{BB962C8B-B14F-4D97-AF65-F5344CB8AC3E}">
        <p14:creationId xmlns:p14="http://schemas.microsoft.com/office/powerpoint/2010/main" val="13552773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42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Exception-safe programming</a:t>
            </a:r>
            <a:endParaRPr lang="cs-CZ" altLang="en-US" noProof="1"/>
          </a:p>
        </p:txBody>
      </p:sp>
      <p:sp>
        <p:nvSpPr>
          <p:cNvPr id="1423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lvl="2" eaLnBrk="1" hangingPunct="1"/>
            <a:endParaRPr lang="en-US" altLang="en-US" dirty="0"/>
          </a:p>
          <a:p>
            <a:pPr lvl="1"/>
            <a:r>
              <a:rPr lang="cs-CZ" altLang="en-US" b="1" i="1" dirty="0"/>
              <a:t>(Weak) exception safety</a:t>
            </a:r>
          </a:p>
          <a:p>
            <a:pPr lvl="2"/>
            <a:r>
              <a:rPr lang="en-US" altLang="en-US" dirty="0"/>
              <a:t>A function</a:t>
            </a:r>
            <a:r>
              <a:rPr lang="cs-CZ" altLang="en-US" dirty="0"/>
              <a:t> (</a:t>
            </a:r>
            <a:r>
              <a:rPr lang="en-US" altLang="en-US" dirty="0"/>
              <a:t>operator, constructor</a:t>
            </a:r>
            <a:r>
              <a:rPr lang="cs-CZ" altLang="en-US" dirty="0"/>
              <a:t>) </a:t>
            </a:r>
            <a:r>
              <a:rPr lang="en-US" altLang="en-US" dirty="0"/>
              <a:t>is</a:t>
            </a:r>
            <a:r>
              <a:rPr lang="cs-CZ" altLang="en-US" dirty="0"/>
              <a:t> </a:t>
            </a:r>
            <a:r>
              <a:rPr lang="cs-CZ" altLang="en-US" i="1" dirty="0"/>
              <a:t>(</a:t>
            </a:r>
            <a:r>
              <a:rPr lang="en-US" altLang="en-US" i="1" dirty="0"/>
              <a:t>weakly</a:t>
            </a:r>
            <a:r>
              <a:rPr lang="cs-CZ" altLang="en-US" i="1" dirty="0"/>
              <a:t>) </a:t>
            </a:r>
            <a:r>
              <a:rPr lang="en-US" altLang="en-US" i="1" dirty="0"/>
              <a:t>safe</a:t>
            </a:r>
            <a:r>
              <a:rPr lang="cs-CZ" altLang="en-US" dirty="0"/>
              <a:t>, </a:t>
            </a:r>
            <a:r>
              <a:rPr lang="en-US" altLang="en-US" dirty="0"/>
              <a:t>if, after an exception, it leaves all the data in a consistent state</a:t>
            </a:r>
            <a:endParaRPr lang="cs-CZ" altLang="en-US" dirty="0"/>
          </a:p>
          <a:p>
            <a:pPr lvl="2"/>
            <a:r>
              <a:rPr lang="en-US" altLang="en-US" dirty="0"/>
              <a:t>Consistent state includes</a:t>
            </a:r>
            <a:r>
              <a:rPr lang="cs-CZ" altLang="en-US" dirty="0"/>
              <a:t>:</a:t>
            </a:r>
          </a:p>
          <a:p>
            <a:pPr lvl="3"/>
            <a:r>
              <a:rPr lang="en-US" altLang="en-US" dirty="0"/>
              <a:t>All unreachable data were properly deallocated</a:t>
            </a:r>
            <a:endParaRPr lang="cs-CZ" altLang="en-US" dirty="0"/>
          </a:p>
          <a:p>
            <a:pPr lvl="3"/>
            <a:r>
              <a:rPr lang="en-US" altLang="en-US" dirty="0"/>
              <a:t>All pointers are either null or pointing to valid data</a:t>
            </a:r>
            <a:endParaRPr lang="cs-CZ" altLang="en-US" dirty="0"/>
          </a:p>
          <a:p>
            <a:pPr lvl="3"/>
            <a:r>
              <a:rPr lang="en-US" altLang="en-US" dirty="0"/>
              <a:t>All application-level invariants are valid</a:t>
            </a:r>
            <a:endParaRPr lang="cs-CZ" altLang="en-US" dirty="0"/>
          </a:p>
          <a:p>
            <a:pPr lvl="2"/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18345487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43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/>
              <a:t>Exception-safe programming</a:t>
            </a:r>
            <a:endParaRPr lang="cs-CZ" altLang="en-US" noProof="1"/>
          </a:p>
        </p:txBody>
      </p:sp>
      <p:sp>
        <p:nvSpPr>
          <p:cNvPr id="143364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lvl="2" eaLnBrk="1" hangingPunct="1"/>
            <a:endParaRPr lang="en-US" altLang="en-US" dirty="0"/>
          </a:p>
          <a:p>
            <a:pPr lvl="1"/>
            <a:r>
              <a:rPr lang="cs-CZ" altLang="en-US" b="1" i="1" dirty="0"/>
              <a:t>(Weak) exception safety</a:t>
            </a:r>
          </a:p>
          <a:p>
            <a:pPr lvl="2"/>
            <a:r>
              <a:rPr lang="en-US" altLang="en-US" dirty="0"/>
              <a:t>A function</a:t>
            </a:r>
            <a:r>
              <a:rPr lang="cs-CZ" altLang="en-US" dirty="0"/>
              <a:t> (</a:t>
            </a:r>
            <a:r>
              <a:rPr lang="en-US" altLang="en-US" dirty="0"/>
              <a:t>operator, constructor</a:t>
            </a:r>
            <a:r>
              <a:rPr lang="cs-CZ" altLang="en-US" dirty="0"/>
              <a:t>) </a:t>
            </a:r>
            <a:r>
              <a:rPr lang="en-US" altLang="en-US" dirty="0"/>
              <a:t>is</a:t>
            </a:r>
            <a:r>
              <a:rPr lang="cs-CZ" altLang="en-US" dirty="0"/>
              <a:t> </a:t>
            </a:r>
            <a:r>
              <a:rPr lang="cs-CZ" altLang="en-US" i="1" dirty="0"/>
              <a:t>(</a:t>
            </a:r>
            <a:r>
              <a:rPr lang="en-US" altLang="en-US" i="1" dirty="0"/>
              <a:t>weakly</a:t>
            </a:r>
            <a:r>
              <a:rPr lang="cs-CZ" altLang="en-US" i="1" dirty="0"/>
              <a:t>) </a:t>
            </a:r>
            <a:r>
              <a:rPr lang="en-US" altLang="en-US" i="1" dirty="0"/>
              <a:t>safe</a:t>
            </a:r>
            <a:r>
              <a:rPr lang="cs-CZ" altLang="en-US" dirty="0"/>
              <a:t>, </a:t>
            </a:r>
            <a:r>
              <a:rPr lang="en-US" altLang="en-US" dirty="0"/>
              <a:t>if, after an exception, it leaves all the data in a consistent state</a:t>
            </a:r>
            <a:endParaRPr lang="cs-CZ" altLang="en-US" dirty="0"/>
          </a:p>
          <a:p>
            <a:pPr lvl="2"/>
            <a:r>
              <a:rPr lang="en-US" altLang="en-US" dirty="0"/>
              <a:t>Consistent state includes</a:t>
            </a:r>
            <a:r>
              <a:rPr lang="cs-CZ" altLang="en-US" dirty="0"/>
              <a:t>:</a:t>
            </a:r>
          </a:p>
          <a:p>
            <a:pPr lvl="3"/>
            <a:r>
              <a:rPr lang="en-US" altLang="en-US" dirty="0"/>
              <a:t>All unreachable data were properly deallocated</a:t>
            </a:r>
            <a:endParaRPr lang="cs-CZ" altLang="en-US" dirty="0"/>
          </a:p>
          <a:p>
            <a:pPr lvl="3"/>
            <a:r>
              <a:rPr lang="en-US" altLang="en-US" dirty="0"/>
              <a:t>All pointers are either null or pointing to valid data</a:t>
            </a:r>
            <a:endParaRPr lang="cs-CZ" altLang="en-US" dirty="0"/>
          </a:p>
          <a:p>
            <a:pPr lvl="3"/>
            <a:r>
              <a:rPr lang="en-US" altLang="en-US" dirty="0"/>
              <a:t>All application-level invariants are valid</a:t>
            </a:r>
            <a:endParaRPr lang="cs-CZ" altLang="en-US" dirty="0"/>
          </a:p>
          <a:p>
            <a:pPr lvl="3" eaLnBrk="1" hangingPunct="1"/>
            <a:endParaRPr lang="cs-CZ" altLang="en-US" dirty="0"/>
          </a:p>
          <a:p>
            <a:pPr lvl="1"/>
            <a:r>
              <a:rPr lang="cs-CZ" altLang="en-US" b="1" i="1" dirty="0"/>
              <a:t>Strong exception safety</a:t>
            </a:r>
          </a:p>
          <a:p>
            <a:pPr lvl="2"/>
            <a:r>
              <a:rPr lang="en-US" altLang="en-US" dirty="0"/>
              <a:t>A function is</a:t>
            </a:r>
            <a:r>
              <a:rPr lang="cs-CZ" altLang="en-US" dirty="0"/>
              <a:t> </a:t>
            </a:r>
            <a:r>
              <a:rPr lang="en-US" altLang="en-US" i="1" dirty="0"/>
              <a:t>strongly safe</a:t>
            </a:r>
            <a:r>
              <a:rPr lang="cs-CZ" altLang="en-US" dirty="0"/>
              <a:t>, </a:t>
            </a:r>
            <a:r>
              <a:rPr lang="en-US" altLang="en-US" dirty="0"/>
              <a:t>if</a:t>
            </a:r>
            <a:r>
              <a:rPr lang="cs-CZ" altLang="en-US" dirty="0"/>
              <a:t>, </a:t>
            </a:r>
            <a:r>
              <a:rPr lang="en-US" altLang="en-US" dirty="0"/>
              <a:t>after an exception</a:t>
            </a:r>
            <a:r>
              <a:rPr lang="cs-CZ" altLang="en-US" dirty="0"/>
              <a:t>, </a:t>
            </a:r>
            <a:r>
              <a:rPr lang="en-US" altLang="en-US" dirty="0"/>
              <a:t>it leaves the data in the same</a:t>
            </a:r>
            <a:r>
              <a:rPr lang="cs-CZ" altLang="en-US" dirty="0"/>
              <a:t> (</a:t>
            </a:r>
            <a:r>
              <a:rPr lang="en-US" altLang="en-US" i="1" dirty="0"/>
              <a:t>observable</a:t>
            </a:r>
            <a:r>
              <a:rPr lang="cs-CZ" altLang="en-US" dirty="0"/>
              <a:t>) </a:t>
            </a:r>
            <a:r>
              <a:rPr lang="en-US" altLang="en-US" dirty="0"/>
              <a:t>state</a:t>
            </a:r>
            <a:r>
              <a:rPr lang="cs-CZ" altLang="en-US" dirty="0"/>
              <a:t> </a:t>
            </a:r>
            <a:r>
              <a:rPr lang="en-US" altLang="en-US" dirty="0"/>
              <a:t>as when invoked</a:t>
            </a:r>
          </a:p>
          <a:p>
            <a:pPr lvl="2"/>
            <a:r>
              <a:rPr lang="en-US" altLang="en-US" i="1" dirty="0"/>
              <a:t>Observable state</a:t>
            </a:r>
            <a:r>
              <a:rPr lang="en-US" altLang="en-US" dirty="0"/>
              <a:t> - the behavior of the public methods</a:t>
            </a:r>
            <a:endParaRPr lang="cs-CZ" altLang="en-US" dirty="0"/>
          </a:p>
          <a:p>
            <a:pPr lvl="2"/>
            <a:r>
              <a:rPr lang="en-US" altLang="en-US" dirty="0"/>
              <a:t>Also called</a:t>
            </a:r>
            <a:r>
              <a:rPr lang="cs-CZ" altLang="en-US" dirty="0"/>
              <a:t> "</a:t>
            </a:r>
            <a:r>
              <a:rPr lang="cs-CZ" altLang="en-US" b="1" i="1" dirty="0"/>
              <a:t>Commit-or-rollback semantics</a:t>
            </a:r>
            <a:r>
              <a:rPr lang="cs-CZ" altLang="en-US" dirty="0"/>
              <a:t>"</a:t>
            </a:r>
          </a:p>
        </p:txBody>
      </p:sp>
    </p:spTree>
    <p:extLst>
      <p:ext uri="{BB962C8B-B14F-4D97-AF65-F5344CB8AC3E}">
        <p14:creationId xmlns:p14="http://schemas.microsoft.com/office/powerpoint/2010/main" val="2628026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4438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368966"/>
          </a:xfrm>
        </p:spPr>
        <p:txBody>
          <a:bodyPr/>
          <a:lstStyle/>
          <a:p>
            <a:r>
              <a:rPr lang="cs-CZ" altLang="en-US"/>
              <a:t>Exception-safe programming</a:t>
            </a:r>
            <a:endParaRPr lang="cs-CZ" altLang="en-US" noProof="1"/>
          </a:p>
        </p:txBody>
      </p:sp>
      <p:sp>
        <p:nvSpPr>
          <p:cNvPr id="144388" name="Rectangle 3"/>
          <p:cNvSpPr>
            <a:spLocks noGrp="1" noChangeArrowheads="1"/>
          </p:cNvSpPr>
          <p:nvPr>
            <p:ph sz="quarter" idx="13"/>
          </p:nvPr>
        </p:nvSpPr>
        <p:spPr>
          <a:xfrm>
            <a:off x="71950" y="458967"/>
            <a:ext cx="9000100" cy="5940066"/>
          </a:xfrm>
        </p:spPr>
        <p:txBody>
          <a:bodyPr/>
          <a:lstStyle/>
          <a:p>
            <a:pPr lvl="1"/>
            <a:r>
              <a:rPr lang="en-US" altLang="en-US" dirty="0"/>
              <a:t>Standard library is designed to be strongly exception-safe, if</a:t>
            </a:r>
            <a:endParaRPr lang="cs-CZ" altLang="en-US" dirty="0"/>
          </a:p>
          <a:p>
            <a:pPr lvl="2"/>
            <a:r>
              <a:rPr lang="en-US" altLang="en-US" dirty="0"/>
              <a:t>the user-supplied types/functions are strongly exception-safe</a:t>
            </a:r>
          </a:p>
          <a:p>
            <a:pPr lvl="2"/>
            <a:r>
              <a:rPr lang="en-US" altLang="en-US" dirty="0"/>
              <a:t>some additional conditions hold</a:t>
            </a:r>
            <a:endParaRPr lang="cs-CZ" altLang="en-US" dirty="0"/>
          </a:p>
          <a:p>
            <a:pPr lvl="2"/>
            <a:r>
              <a:rPr lang="en-US" altLang="en-US" dirty="0"/>
              <a:t>Example: std::vector::insert</a:t>
            </a:r>
          </a:p>
          <a:p>
            <a:pPr lvl="3"/>
            <a:r>
              <a:rPr lang="en-US" altLang="en-US" i="1" dirty="0"/>
              <a:t>If an exception is thrown when inserting a single element at the end, and T is </a:t>
            </a:r>
            <a:r>
              <a:rPr lang="en-US" altLang="en-US" i="1" dirty="0" err="1"/>
              <a:t>CopyInsertable</a:t>
            </a:r>
            <a:r>
              <a:rPr lang="en-US" altLang="en-US" i="1" dirty="0"/>
              <a:t> or std::</a:t>
            </a:r>
            <a:r>
              <a:rPr lang="en-US" altLang="en-US" i="1" dirty="0" err="1"/>
              <a:t>is_nothrow_move_constructible</a:t>
            </a:r>
            <a:r>
              <a:rPr lang="en-US" altLang="en-US" i="1" dirty="0"/>
              <a:t>&lt;T&gt;::value is true, there are no effects (strong exception guarantee).</a:t>
            </a:r>
          </a:p>
          <a:p>
            <a:pPr lvl="2"/>
            <a:r>
              <a:rPr lang="en-US" altLang="en-US" dirty="0"/>
              <a:t>The algorithm chosen by the library may depend on </a:t>
            </a:r>
            <a:r>
              <a:rPr lang="en-US" altLang="en-US" b="1" dirty="0" err="1"/>
              <a:t>noexcept</a:t>
            </a:r>
            <a:r>
              <a:rPr lang="en-US" altLang="en-US" dirty="0"/>
              <a:t> flags</a:t>
            </a:r>
          </a:p>
          <a:p>
            <a:pPr lvl="3"/>
            <a:r>
              <a:rPr lang="en-US" altLang="en-US" dirty="0"/>
              <a:t>Insert uses copy-constructors if move-constructors are not marked </a:t>
            </a:r>
            <a:r>
              <a:rPr lang="en-US" altLang="en-US" dirty="0" err="1"/>
              <a:t>noexcept</a:t>
            </a:r>
            <a:endParaRPr lang="en-US" altLang="en-US" dirty="0"/>
          </a:p>
          <a:p>
            <a:pPr lvl="3"/>
            <a:r>
              <a:rPr lang="en-US" altLang="en-US" dirty="0"/>
              <a:t>Otherwise it would not be able to undo the failed move</a:t>
            </a:r>
          </a:p>
          <a:p>
            <a:pPr lvl="2"/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2979156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1878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Exception handling</a:t>
            </a:r>
            <a:endParaRPr lang="cs-CZ" altLang="en-US" noProof="1"/>
          </a:p>
        </p:txBody>
      </p:sp>
      <p:sp>
        <p:nvSpPr>
          <p:cNvPr id="118788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/>
            <a:r>
              <a:rPr lang="en-US" altLang="en-US" dirty="0"/>
              <a:t>Exceptions are "jumps"</a:t>
            </a:r>
            <a:endParaRPr lang="cs-CZ" altLang="en-US" dirty="0"/>
          </a:p>
          <a:p>
            <a:pPr lvl="2"/>
            <a:r>
              <a:rPr lang="cs-CZ" altLang="en-US" dirty="0"/>
              <a:t>Start: </a:t>
            </a:r>
            <a:r>
              <a:rPr lang="cs-CZ" altLang="en-US" dirty="0">
                <a:solidFill>
                  <a:schemeClr val="accent1"/>
                </a:solidFill>
              </a:rPr>
              <a:t>throw</a:t>
            </a:r>
            <a:r>
              <a:rPr lang="en-US" altLang="en-US" dirty="0"/>
              <a:t> statement</a:t>
            </a:r>
            <a:endParaRPr lang="cs-CZ" altLang="en-US" dirty="0"/>
          </a:p>
          <a:p>
            <a:pPr lvl="2"/>
            <a:r>
              <a:rPr lang="en-US" altLang="en-US" dirty="0"/>
              <a:t>Destination</a:t>
            </a:r>
            <a:r>
              <a:rPr lang="cs-CZ" altLang="en-US" dirty="0"/>
              <a:t>: </a:t>
            </a:r>
            <a:r>
              <a:rPr lang="cs-CZ" altLang="en-US" dirty="0">
                <a:solidFill>
                  <a:schemeClr val="accent1"/>
                </a:solidFill>
              </a:rPr>
              <a:t>try-catch </a:t>
            </a:r>
            <a:r>
              <a:rPr lang="cs-CZ" altLang="en-US" dirty="0"/>
              <a:t>blo</a:t>
            </a:r>
            <a:r>
              <a:rPr lang="en-US" altLang="en-US" dirty="0"/>
              <a:t>c</a:t>
            </a:r>
            <a:r>
              <a:rPr lang="cs-CZ" altLang="en-US" dirty="0"/>
              <a:t>k</a:t>
            </a:r>
          </a:p>
          <a:p>
            <a:pPr lvl="3"/>
            <a:r>
              <a:rPr lang="en-US" altLang="en-US" dirty="0"/>
              <a:t>Determined at run time</a:t>
            </a:r>
          </a:p>
          <a:p>
            <a:pPr lvl="2"/>
            <a:r>
              <a:rPr lang="en-US" altLang="en-US" dirty="0"/>
              <a:t>The jump may exit a procedure</a:t>
            </a:r>
            <a:endParaRPr lang="cs-CZ" altLang="en-US" dirty="0"/>
          </a:p>
          <a:p>
            <a:pPr lvl="3"/>
            <a:r>
              <a:rPr lang="en-US" altLang="en-US" dirty="0"/>
              <a:t>Local variables will be properly destructed by destructors</a:t>
            </a:r>
            <a:endParaRPr lang="cs-CZ" altLang="en-US" dirty="0"/>
          </a:p>
          <a:p>
            <a:pPr lvl="2"/>
            <a:r>
              <a:rPr lang="en-US" altLang="en-US" dirty="0"/>
              <a:t>Besides jumping, a value is passed</a:t>
            </a:r>
          </a:p>
          <a:p>
            <a:pPr lvl="3"/>
            <a:r>
              <a:rPr lang="en-US" altLang="en-US" dirty="0"/>
              <a:t>The type of the value determines the destination</a:t>
            </a:r>
            <a:endParaRPr lang="cs-CZ" altLang="en-US" dirty="0"/>
          </a:p>
          <a:p>
            <a:pPr lvl="3"/>
            <a:r>
              <a:rPr lang="en-US" altLang="en-US" dirty="0"/>
              <a:t>Typically, special-purpose classes</a:t>
            </a:r>
            <a:endParaRPr lang="cs-CZ" altLang="en-US" dirty="0"/>
          </a:p>
          <a:p>
            <a:pPr lvl="3"/>
            <a:r>
              <a:rPr lang="en-US" altLang="en-US" dirty="0"/>
              <a:t>Catch-block matching can understand inheritance</a:t>
            </a:r>
          </a:p>
          <a:p>
            <a:pPr lvl="3"/>
            <a:r>
              <a:rPr lang="en-US" altLang="en-US" dirty="0"/>
              <a:t>The value may be ignored</a:t>
            </a:r>
          </a:p>
          <a:p>
            <a:endParaRPr lang="en-US" altLang="en-US" dirty="0"/>
          </a:p>
        </p:txBody>
      </p:sp>
      <p:sp>
        <p:nvSpPr>
          <p:cNvPr id="118789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lvl="4"/>
            <a:r>
              <a:rPr lang="en-US" altLang="en-US" dirty="0"/>
              <a:t>class </a:t>
            </a:r>
            <a:r>
              <a:rPr lang="en-US" altLang="en-US" dirty="0">
                <a:solidFill>
                  <a:schemeClr val="accent1"/>
                </a:solidFill>
              </a:rPr>
              <a:t>An</a:t>
            </a:r>
            <a:r>
              <a:rPr lang="cs-CZ" altLang="en-US" dirty="0">
                <a:solidFill>
                  <a:schemeClr val="accent1"/>
                </a:solidFill>
              </a:rPr>
              <a:t>yE</a:t>
            </a:r>
            <a:r>
              <a:rPr lang="en-US" altLang="en-US" dirty="0" err="1">
                <a:solidFill>
                  <a:schemeClr val="accent1"/>
                </a:solidFill>
              </a:rPr>
              <a:t>xception</a:t>
            </a:r>
            <a:r>
              <a:rPr lang="cs-CZ" altLang="en-US" dirty="0">
                <a:solidFill>
                  <a:schemeClr val="accent1"/>
                </a:solidFill>
              </a:rPr>
              <a:t> </a:t>
            </a:r>
            <a:r>
              <a:rPr lang="en-US" altLang="en-US" dirty="0"/>
              <a:t>{ /*...*/ };</a:t>
            </a:r>
            <a:endParaRPr lang="cs-CZ" altLang="en-US" dirty="0"/>
          </a:p>
          <a:p>
            <a:pPr lvl="4"/>
            <a:r>
              <a:rPr lang="cs-CZ" altLang="en-US" dirty="0"/>
              <a:t>class </a:t>
            </a:r>
            <a:r>
              <a:rPr lang="cs-CZ" altLang="en-US" dirty="0">
                <a:solidFill>
                  <a:schemeClr val="accent1"/>
                </a:solidFill>
              </a:rPr>
              <a:t>WrongException</a:t>
            </a:r>
            <a:r>
              <a:rPr lang="en-US" altLang="en-US" dirty="0">
                <a:solidFill>
                  <a:schemeClr val="accent1"/>
                </a:solidFill>
              </a:rPr>
              <a:t> </a:t>
            </a:r>
          </a:p>
          <a:p>
            <a:pPr lvl="4"/>
            <a:r>
              <a:rPr lang="en-US" altLang="en-US" dirty="0"/>
              <a:t>  : public </a:t>
            </a:r>
            <a:r>
              <a:rPr lang="en-US" altLang="en-US" dirty="0" err="1">
                <a:solidFill>
                  <a:schemeClr val="accent1"/>
                </a:solidFill>
              </a:rPr>
              <a:t>AnyException</a:t>
            </a:r>
            <a:r>
              <a:rPr lang="en-US" altLang="en-US" dirty="0"/>
              <a:t> { /*...*/ };</a:t>
            </a:r>
          </a:p>
          <a:p>
            <a:pPr lvl="4"/>
            <a:r>
              <a:rPr lang="cs-CZ" altLang="en-US" dirty="0"/>
              <a:t>class </a:t>
            </a:r>
            <a:r>
              <a:rPr lang="en-US" altLang="en-US" dirty="0">
                <a:solidFill>
                  <a:schemeClr val="accent1"/>
                </a:solidFill>
              </a:rPr>
              <a:t>Bad</a:t>
            </a:r>
            <a:r>
              <a:rPr lang="cs-CZ" altLang="en-US" dirty="0">
                <a:solidFill>
                  <a:schemeClr val="accent1"/>
                </a:solidFill>
              </a:rPr>
              <a:t>Exception</a:t>
            </a:r>
            <a:r>
              <a:rPr lang="en-US" altLang="en-US" dirty="0">
                <a:solidFill>
                  <a:schemeClr val="accent1"/>
                </a:solidFill>
              </a:rPr>
              <a:t> </a:t>
            </a:r>
          </a:p>
          <a:p>
            <a:pPr lvl="4"/>
            <a:r>
              <a:rPr lang="en-US" altLang="en-US" dirty="0"/>
              <a:t>  : public </a:t>
            </a:r>
            <a:r>
              <a:rPr lang="en-US" altLang="en-US" dirty="0" err="1">
                <a:solidFill>
                  <a:schemeClr val="accent1"/>
                </a:solidFill>
              </a:rPr>
              <a:t>AnyException</a:t>
            </a:r>
            <a:r>
              <a:rPr lang="en-US" altLang="en-US" dirty="0"/>
              <a:t> { /*...*/ };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void </a:t>
            </a:r>
            <a:r>
              <a:rPr lang="cs-CZ" altLang="en-US" dirty="0"/>
              <a:t>f</a:t>
            </a:r>
            <a:r>
              <a:rPr lang="en-US" altLang="en-US" dirty="0"/>
              <a:t>()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if ( something == wrong )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>
                <a:solidFill>
                  <a:schemeClr val="accent1"/>
                </a:solidFill>
              </a:rPr>
              <a:t>throw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chemeClr val="accent1"/>
                </a:solidFill>
              </a:rPr>
              <a:t>WrongException</a:t>
            </a:r>
            <a:r>
              <a:rPr lang="en-US" altLang="en-US" dirty="0"/>
              <a:t>( </a:t>
            </a:r>
            <a:r>
              <a:rPr lang="cs-CZ" altLang="en-US" dirty="0"/>
              <a:t>something</a:t>
            </a:r>
            <a:r>
              <a:rPr lang="en-US" altLang="en-US" dirty="0"/>
              <a:t>);</a:t>
            </a:r>
            <a:endParaRPr lang="cs-CZ" altLang="en-US" dirty="0"/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std</a:t>
            </a:r>
            <a:r>
              <a:rPr lang="en-US" altLang="en-US" dirty="0"/>
              <a:t>::string locvar1;</a:t>
            </a:r>
          </a:p>
          <a:p>
            <a:pPr lvl="4"/>
            <a:r>
              <a:rPr lang="en-US" altLang="en-US" dirty="0"/>
              <a:t>  if ( anything != good )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>
                <a:solidFill>
                  <a:schemeClr val="accent1"/>
                </a:solidFill>
              </a:rPr>
              <a:t>throw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chemeClr val="accent1"/>
                </a:solidFill>
              </a:rPr>
              <a:t>BadException</a:t>
            </a:r>
            <a:r>
              <a:rPr lang="en-US" altLang="en-US" dirty="0"/>
              <a:t>( anything);</a:t>
            </a:r>
            <a:endParaRPr lang="cs-CZ" altLang="en-US" dirty="0"/>
          </a:p>
          <a:p>
            <a:pPr lvl="4"/>
            <a:r>
              <a:rPr lang="en-US" altLang="en-US" dirty="0"/>
              <a:t>}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void g()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>
                <a:solidFill>
                  <a:schemeClr val="accent1"/>
                </a:solidFill>
              </a:rPr>
              <a:t>try</a:t>
            </a:r>
            <a:r>
              <a:rPr lang="en-US" altLang="en-US" dirty="0"/>
              <a:t> {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ofstream</a:t>
            </a:r>
            <a:r>
              <a:rPr lang="en-US" altLang="en-US" dirty="0"/>
              <a:t> locvar2;</a:t>
            </a:r>
          </a:p>
          <a:p>
            <a:pPr lvl="4"/>
            <a:r>
              <a:rPr lang="en-US" altLang="en-US" dirty="0"/>
              <a:t>    f();</a:t>
            </a:r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>
                <a:solidFill>
                  <a:schemeClr val="accent1"/>
                </a:solidFill>
              </a:rPr>
              <a:t>catch</a:t>
            </a:r>
            <a:r>
              <a:rPr lang="en-US" altLang="en-US" dirty="0"/>
              <a:t> ( </a:t>
            </a:r>
            <a:r>
              <a:rPr lang="cs-CZ" altLang="en-US" dirty="0"/>
              <a:t>const </a:t>
            </a:r>
            <a:r>
              <a:rPr lang="en-US" altLang="en-US" dirty="0" err="1">
                <a:solidFill>
                  <a:schemeClr val="accent1"/>
                </a:solidFill>
              </a:rPr>
              <a:t>AnyException</a:t>
            </a:r>
            <a:r>
              <a:rPr lang="en-US" altLang="en-US" dirty="0"/>
              <a:t> &amp;) {</a:t>
            </a:r>
          </a:p>
          <a:p>
            <a:pPr lvl="4"/>
            <a:r>
              <a:rPr lang="en-US" altLang="en-US" dirty="0"/>
              <a:t>    /*...*/</a:t>
            </a:r>
            <a:endParaRPr lang="cs-CZ" altLang="en-US" dirty="0"/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}</a:t>
            </a:r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5498099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1878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Exception handling</a:t>
            </a:r>
            <a:endParaRPr lang="cs-CZ" altLang="en-US" noProof="1"/>
          </a:p>
        </p:txBody>
      </p:sp>
      <p:sp>
        <p:nvSpPr>
          <p:cNvPr id="118788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/>
            <a:r>
              <a:rPr lang="en-US" altLang="en-US" dirty="0"/>
              <a:t>Exceptions are "jumps"</a:t>
            </a:r>
            <a:endParaRPr lang="cs-CZ" altLang="en-US" dirty="0"/>
          </a:p>
          <a:p>
            <a:pPr lvl="2"/>
            <a:r>
              <a:rPr lang="cs-CZ" altLang="en-US" dirty="0"/>
              <a:t>Start: </a:t>
            </a:r>
            <a:r>
              <a:rPr lang="cs-CZ" altLang="en-US" dirty="0">
                <a:solidFill>
                  <a:schemeClr val="accent1"/>
                </a:solidFill>
              </a:rPr>
              <a:t>throw</a:t>
            </a:r>
            <a:r>
              <a:rPr lang="en-US" altLang="en-US" dirty="0"/>
              <a:t> statement</a:t>
            </a:r>
            <a:endParaRPr lang="cs-CZ" altLang="en-US" dirty="0"/>
          </a:p>
          <a:p>
            <a:pPr lvl="2"/>
            <a:r>
              <a:rPr lang="en-US" altLang="en-US" dirty="0"/>
              <a:t>Destination</a:t>
            </a:r>
            <a:r>
              <a:rPr lang="cs-CZ" altLang="en-US" dirty="0"/>
              <a:t>: </a:t>
            </a:r>
            <a:r>
              <a:rPr lang="cs-CZ" altLang="en-US" dirty="0">
                <a:solidFill>
                  <a:schemeClr val="accent1"/>
                </a:solidFill>
              </a:rPr>
              <a:t>try-catch </a:t>
            </a:r>
            <a:r>
              <a:rPr lang="cs-CZ" altLang="en-US" dirty="0"/>
              <a:t>blo</a:t>
            </a:r>
            <a:r>
              <a:rPr lang="en-US" altLang="en-US" dirty="0"/>
              <a:t>c</a:t>
            </a:r>
            <a:r>
              <a:rPr lang="cs-CZ" altLang="en-US" dirty="0"/>
              <a:t>k</a:t>
            </a:r>
          </a:p>
          <a:p>
            <a:pPr lvl="3"/>
            <a:r>
              <a:rPr lang="en-US" altLang="en-US" dirty="0"/>
              <a:t>Determined at run time</a:t>
            </a:r>
          </a:p>
          <a:p>
            <a:pPr lvl="2"/>
            <a:r>
              <a:rPr lang="en-US" altLang="en-US" dirty="0"/>
              <a:t>The jump may exit a procedure</a:t>
            </a:r>
            <a:endParaRPr lang="cs-CZ" altLang="en-US" dirty="0"/>
          </a:p>
          <a:p>
            <a:pPr lvl="3"/>
            <a:r>
              <a:rPr lang="en-US" altLang="en-US" dirty="0"/>
              <a:t>Local variables will be properly destructed by destructors</a:t>
            </a:r>
            <a:endParaRPr lang="cs-CZ" altLang="en-US" dirty="0"/>
          </a:p>
          <a:p>
            <a:pPr lvl="2"/>
            <a:r>
              <a:rPr lang="en-US" altLang="en-US" dirty="0"/>
              <a:t>Besides jumping, a value is passed</a:t>
            </a:r>
          </a:p>
          <a:p>
            <a:pPr lvl="3"/>
            <a:r>
              <a:rPr lang="en-US" altLang="en-US" dirty="0"/>
              <a:t>The type of the value determines the destination</a:t>
            </a:r>
            <a:endParaRPr lang="cs-CZ" altLang="en-US" dirty="0"/>
          </a:p>
          <a:p>
            <a:pPr lvl="3"/>
            <a:r>
              <a:rPr lang="en-US" altLang="en-US" dirty="0"/>
              <a:t>Typically, special-purpose classes</a:t>
            </a:r>
            <a:endParaRPr lang="cs-CZ" altLang="en-US" dirty="0"/>
          </a:p>
          <a:p>
            <a:pPr lvl="3"/>
            <a:r>
              <a:rPr lang="en-US" altLang="en-US" dirty="0"/>
              <a:t>Catch-block matching can understand inheritance</a:t>
            </a:r>
          </a:p>
          <a:p>
            <a:pPr lvl="3"/>
            <a:r>
              <a:rPr lang="en-US" altLang="en-US" dirty="0"/>
              <a:t>The value may be ignored</a:t>
            </a:r>
          </a:p>
          <a:p>
            <a:pPr lvl="3"/>
            <a:r>
              <a:rPr lang="en-US" altLang="en-US" dirty="0"/>
              <a:t>There is an universal catch block</a:t>
            </a:r>
          </a:p>
          <a:p>
            <a:endParaRPr lang="en-US" altLang="en-US" dirty="0"/>
          </a:p>
        </p:txBody>
      </p:sp>
      <p:sp>
        <p:nvSpPr>
          <p:cNvPr id="118789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 lnSpcReduction="10000"/>
          </a:bodyPr>
          <a:lstStyle/>
          <a:p>
            <a:pPr lvl="4"/>
            <a:r>
              <a:rPr lang="en-US" altLang="en-US" dirty="0"/>
              <a:t>class </a:t>
            </a:r>
            <a:r>
              <a:rPr lang="en-US" altLang="en-US" dirty="0">
                <a:solidFill>
                  <a:schemeClr val="accent1"/>
                </a:solidFill>
              </a:rPr>
              <a:t>An</a:t>
            </a:r>
            <a:r>
              <a:rPr lang="cs-CZ" altLang="en-US" dirty="0">
                <a:solidFill>
                  <a:schemeClr val="accent1"/>
                </a:solidFill>
              </a:rPr>
              <a:t>yE</a:t>
            </a:r>
            <a:r>
              <a:rPr lang="en-US" altLang="en-US" dirty="0" err="1">
                <a:solidFill>
                  <a:schemeClr val="accent1"/>
                </a:solidFill>
              </a:rPr>
              <a:t>xception</a:t>
            </a:r>
            <a:r>
              <a:rPr lang="cs-CZ" altLang="en-US" dirty="0">
                <a:solidFill>
                  <a:schemeClr val="accent1"/>
                </a:solidFill>
              </a:rPr>
              <a:t> </a:t>
            </a:r>
            <a:r>
              <a:rPr lang="en-US" altLang="en-US" dirty="0"/>
              <a:t>{ /*...*/ };</a:t>
            </a:r>
            <a:endParaRPr lang="cs-CZ" altLang="en-US" dirty="0"/>
          </a:p>
          <a:p>
            <a:pPr lvl="4"/>
            <a:r>
              <a:rPr lang="cs-CZ" altLang="en-US" dirty="0"/>
              <a:t>class </a:t>
            </a:r>
            <a:r>
              <a:rPr lang="cs-CZ" altLang="en-US" dirty="0">
                <a:solidFill>
                  <a:schemeClr val="accent1"/>
                </a:solidFill>
              </a:rPr>
              <a:t>WrongException</a:t>
            </a:r>
            <a:r>
              <a:rPr lang="en-US" altLang="en-US" dirty="0">
                <a:solidFill>
                  <a:schemeClr val="accent1"/>
                </a:solidFill>
              </a:rPr>
              <a:t> </a:t>
            </a:r>
          </a:p>
          <a:p>
            <a:pPr lvl="4"/>
            <a:r>
              <a:rPr lang="en-US" altLang="en-US" dirty="0"/>
              <a:t>  : public </a:t>
            </a:r>
            <a:r>
              <a:rPr lang="en-US" altLang="en-US" dirty="0" err="1">
                <a:solidFill>
                  <a:schemeClr val="accent1"/>
                </a:solidFill>
              </a:rPr>
              <a:t>AnyException</a:t>
            </a:r>
            <a:r>
              <a:rPr lang="en-US" altLang="en-US" dirty="0"/>
              <a:t> { /*...*/ };</a:t>
            </a:r>
          </a:p>
          <a:p>
            <a:pPr lvl="4"/>
            <a:r>
              <a:rPr lang="cs-CZ" altLang="en-US" dirty="0"/>
              <a:t>class </a:t>
            </a:r>
            <a:r>
              <a:rPr lang="en-US" altLang="en-US" dirty="0">
                <a:solidFill>
                  <a:schemeClr val="accent1"/>
                </a:solidFill>
              </a:rPr>
              <a:t>Bad</a:t>
            </a:r>
            <a:r>
              <a:rPr lang="cs-CZ" altLang="en-US" dirty="0">
                <a:solidFill>
                  <a:schemeClr val="accent1"/>
                </a:solidFill>
              </a:rPr>
              <a:t>Exception</a:t>
            </a:r>
            <a:r>
              <a:rPr lang="en-US" altLang="en-US" dirty="0">
                <a:solidFill>
                  <a:schemeClr val="accent1"/>
                </a:solidFill>
              </a:rPr>
              <a:t> </a:t>
            </a:r>
          </a:p>
          <a:p>
            <a:pPr lvl="4"/>
            <a:r>
              <a:rPr lang="en-US" altLang="en-US" dirty="0"/>
              <a:t>  : public </a:t>
            </a:r>
            <a:r>
              <a:rPr lang="en-US" altLang="en-US" dirty="0" err="1">
                <a:solidFill>
                  <a:schemeClr val="accent1"/>
                </a:solidFill>
              </a:rPr>
              <a:t>AnyException</a:t>
            </a:r>
            <a:r>
              <a:rPr lang="en-US" altLang="en-US" dirty="0"/>
              <a:t> { /*...*/ };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void </a:t>
            </a:r>
            <a:r>
              <a:rPr lang="cs-CZ" altLang="en-US" dirty="0"/>
              <a:t>f</a:t>
            </a:r>
            <a:r>
              <a:rPr lang="en-US" altLang="en-US" dirty="0"/>
              <a:t>()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if ( something == wrong )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>
                <a:solidFill>
                  <a:schemeClr val="accent1"/>
                </a:solidFill>
              </a:rPr>
              <a:t>throw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chemeClr val="accent1"/>
                </a:solidFill>
              </a:rPr>
              <a:t>WrongException</a:t>
            </a:r>
            <a:r>
              <a:rPr lang="en-US" altLang="en-US" dirty="0"/>
              <a:t>( </a:t>
            </a:r>
            <a:r>
              <a:rPr lang="cs-CZ" altLang="en-US" dirty="0"/>
              <a:t>something</a:t>
            </a:r>
            <a:r>
              <a:rPr lang="en-US" altLang="en-US" dirty="0"/>
              <a:t>);</a:t>
            </a:r>
            <a:endParaRPr lang="cs-CZ" altLang="en-US" dirty="0"/>
          </a:p>
          <a:p>
            <a:pPr lvl="4"/>
            <a:r>
              <a:rPr lang="en-US" altLang="en-US" dirty="0"/>
              <a:t>  </a:t>
            </a:r>
            <a:r>
              <a:rPr lang="en-US" altLang="en-US" dirty="0" err="1"/>
              <a:t>std</a:t>
            </a:r>
            <a:r>
              <a:rPr lang="en-US" altLang="en-US" dirty="0"/>
              <a:t>::string locvar1;</a:t>
            </a:r>
          </a:p>
          <a:p>
            <a:pPr lvl="4"/>
            <a:r>
              <a:rPr lang="en-US" altLang="en-US" dirty="0"/>
              <a:t>  if ( anything != good )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>
                <a:solidFill>
                  <a:schemeClr val="accent1"/>
                </a:solidFill>
              </a:rPr>
              <a:t>throw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chemeClr val="accent1"/>
                </a:solidFill>
              </a:rPr>
              <a:t>BadException</a:t>
            </a:r>
            <a:r>
              <a:rPr lang="en-US" altLang="en-US" dirty="0"/>
              <a:t>( anything);</a:t>
            </a:r>
            <a:endParaRPr lang="cs-CZ" altLang="en-US" dirty="0"/>
          </a:p>
          <a:p>
            <a:pPr lvl="4"/>
            <a:r>
              <a:rPr lang="en-US" altLang="en-US" dirty="0"/>
              <a:t>}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void g()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>
                <a:solidFill>
                  <a:schemeClr val="accent1"/>
                </a:solidFill>
              </a:rPr>
              <a:t>try</a:t>
            </a:r>
            <a:r>
              <a:rPr lang="en-US" altLang="en-US" dirty="0"/>
              <a:t> {</a:t>
            </a:r>
          </a:p>
          <a:p>
            <a:pPr lvl="4"/>
            <a:r>
              <a:rPr lang="en-US" altLang="en-US" dirty="0"/>
              <a:t>   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ofstream</a:t>
            </a:r>
            <a:r>
              <a:rPr lang="en-US" altLang="en-US" dirty="0"/>
              <a:t> locvar2;</a:t>
            </a:r>
          </a:p>
          <a:p>
            <a:pPr lvl="4"/>
            <a:r>
              <a:rPr lang="en-US" altLang="en-US" dirty="0"/>
              <a:t>    f();</a:t>
            </a:r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  </a:t>
            </a:r>
            <a:r>
              <a:rPr lang="en-US" altLang="en-US" dirty="0">
                <a:solidFill>
                  <a:schemeClr val="accent1"/>
                </a:solidFill>
              </a:rPr>
              <a:t>catch</a:t>
            </a:r>
            <a:r>
              <a:rPr lang="en-US" altLang="en-US" dirty="0"/>
              <a:t> (</a:t>
            </a:r>
            <a:r>
              <a:rPr lang="en-US" altLang="en-US" dirty="0">
                <a:solidFill>
                  <a:schemeClr val="accent1"/>
                </a:solidFill>
              </a:rPr>
              <a:t>...</a:t>
            </a:r>
            <a:r>
              <a:rPr lang="en-US" altLang="en-US" dirty="0"/>
              <a:t>) {</a:t>
            </a:r>
          </a:p>
          <a:p>
            <a:pPr lvl="4"/>
            <a:r>
              <a:rPr lang="en-US" altLang="en-US" dirty="0"/>
              <a:t>    /*...*/</a:t>
            </a:r>
            <a:endParaRPr lang="cs-CZ" altLang="en-US" dirty="0"/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}</a:t>
            </a:r>
            <a:endParaRPr lang="en-US" altLang="en-US" noProof="1"/>
          </a:p>
        </p:txBody>
      </p:sp>
    </p:spTree>
    <p:extLst>
      <p:ext uri="{BB962C8B-B14F-4D97-AF65-F5344CB8AC3E}">
        <p14:creationId xmlns:p14="http://schemas.microsoft.com/office/powerpoint/2010/main" val="2923617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18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Exception handling</a:t>
            </a:r>
            <a:endParaRPr lang="cs-CZ" altLang="en-US" noProof="1"/>
          </a:p>
        </p:txBody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Exception handling consists of</a:t>
            </a:r>
            <a:endParaRPr lang="cs-CZ" altLang="en-US" dirty="0"/>
          </a:p>
          <a:p>
            <a:pPr lvl="1"/>
            <a:r>
              <a:rPr lang="en-US" altLang="en-US" dirty="0"/>
              <a:t>Evaluating the expression in the throw statement</a:t>
            </a:r>
            <a:endParaRPr lang="cs-CZ" altLang="en-US" dirty="0"/>
          </a:p>
          <a:p>
            <a:pPr lvl="2"/>
            <a:r>
              <a:rPr lang="en-US" altLang="en-US" dirty="0"/>
              <a:t>The value is stored "somewhere"</a:t>
            </a:r>
            <a:endParaRPr lang="cs-CZ" altLang="en-US" dirty="0"/>
          </a:p>
          <a:p>
            <a:pPr lvl="1"/>
            <a:r>
              <a:rPr lang="cs-CZ" altLang="en-US" dirty="0"/>
              <a:t>Stack-unwinding</a:t>
            </a:r>
          </a:p>
          <a:p>
            <a:pPr lvl="2"/>
            <a:r>
              <a:rPr lang="en-US" altLang="en-US" dirty="0"/>
              <a:t>Blocks and functions are being exited</a:t>
            </a:r>
            <a:endParaRPr lang="cs-CZ" altLang="en-US" dirty="0"/>
          </a:p>
          <a:p>
            <a:pPr lvl="2"/>
            <a:r>
              <a:rPr lang="en-US" altLang="en-US" dirty="0"/>
              <a:t>Local and temporary variables are destructed by calling destructors</a:t>
            </a:r>
          </a:p>
          <a:p>
            <a:pPr lvl="3"/>
            <a:r>
              <a:rPr lang="en-US" altLang="en-US" dirty="0"/>
              <a:t>Inside a destructor, another instance of exception handling may be executed</a:t>
            </a:r>
          </a:p>
          <a:p>
            <a:pPr lvl="3"/>
            <a:r>
              <a:rPr lang="en-US" altLang="en-US" dirty="0"/>
              <a:t>The destructors must not let their internal exceptions escape</a:t>
            </a:r>
            <a:endParaRPr lang="cs-CZ" altLang="en-US" dirty="0"/>
          </a:p>
          <a:p>
            <a:pPr lvl="2"/>
            <a:r>
              <a:rPr lang="cs-CZ" altLang="en-US" dirty="0"/>
              <a:t>Stack-unwinding </a:t>
            </a:r>
            <a:r>
              <a:rPr lang="en-US" altLang="en-US" dirty="0"/>
              <a:t>stops in the </a:t>
            </a:r>
            <a:r>
              <a:rPr lang="cs-CZ" altLang="en-US" dirty="0"/>
              <a:t>try-blo</a:t>
            </a:r>
            <a:r>
              <a:rPr lang="en-US" altLang="en-US" dirty="0" err="1"/>
              <a:t>ck</a:t>
            </a:r>
            <a:r>
              <a:rPr lang="en-US" altLang="en-US" dirty="0"/>
              <a:t> whose </a:t>
            </a:r>
            <a:r>
              <a:rPr lang="cs-CZ" altLang="en-US" dirty="0"/>
              <a:t>catch-blo</a:t>
            </a:r>
            <a:r>
              <a:rPr lang="en-US" altLang="en-US" dirty="0"/>
              <a:t>c</a:t>
            </a:r>
            <a:r>
              <a:rPr lang="cs-CZ" altLang="en-US" dirty="0"/>
              <a:t>k </a:t>
            </a:r>
            <a:r>
              <a:rPr lang="en-US" altLang="en-US" dirty="0"/>
              <a:t>matches the </a:t>
            </a:r>
            <a:r>
              <a:rPr lang="cs-CZ" altLang="en-US" dirty="0"/>
              <a:t>throw</a:t>
            </a:r>
            <a:r>
              <a:rPr lang="en-US" altLang="en-US" dirty="0"/>
              <a:t> expression type</a:t>
            </a:r>
            <a:endParaRPr lang="cs-CZ" altLang="en-US" dirty="0"/>
          </a:p>
          <a:p>
            <a:pPr lvl="1"/>
            <a:r>
              <a:rPr lang="cs-CZ" altLang="en-US" dirty="0"/>
              <a:t>catch-blo</a:t>
            </a:r>
            <a:r>
              <a:rPr lang="en-US" altLang="en-US" dirty="0" err="1"/>
              <a:t>ck</a:t>
            </a:r>
            <a:r>
              <a:rPr lang="en-US" altLang="en-US" dirty="0"/>
              <a:t> execution</a:t>
            </a:r>
            <a:endParaRPr lang="cs-CZ" altLang="en-US" dirty="0"/>
          </a:p>
          <a:p>
            <a:pPr lvl="2"/>
            <a:r>
              <a:rPr lang="en-US" altLang="en-US" dirty="0"/>
              <a:t>The throw value is still stored</a:t>
            </a:r>
          </a:p>
          <a:p>
            <a:pPr lvl="3"/>
            <a:r>
              <a:rPr lang="en-US" altLang="en-US" dirty="0"/>
              <a:t>may be accessed via the catch-block argument (typically, by reference)</a:t>
            </a:r>
          </a:p>
          <a:p>
            <a:pPr lvl="3"/>
            <a:r>
              <a:rPr lang="en-US" altLang="en-US" dirty="0"/>
              <a:t>also accessible through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current_exception</a:t>
            </a:r>
            <a:endParaRPr lang="cs-CZ" altLang="en-US" dirty="0"/>
          </a:p>
          <a:p>
            <a:pPr lvl="2"/>
            <a:r>
              <a:rPr lang="en-US" altLang="en-US" dirty="0"/>
              <a:t>"</a:t>
            </a:r>
            <a:r>
              <a:rPr lang="en-US" altLang="en-US" dirty="0">
                <a:solidFill>
                  <a:schemeClr val="accent1"/>
                </a:solidFill>
              </a:rPr>
              <a:t>throw;</a:t>
            </a:r>
            <a:r>
              <a:rPr lang="en-US" altLang="en-US" dirty="0"/>
              <a:t>" statement, if present, continues stack-unwinding</a:t>
            </a:r>
            <a:endParaRPr lang="cs-CZ" altLang="en-US" dirty="0"/>
          </a:p>
          <a:p>
            <a:pPr lvl="1"/>
            <a:r>
              <a:rPr lang="en-US" altLang="en-US" dirty="0"/>
              <a:t>Exception handling ends when the accepting catch-block is exited normally</a:t>
            </a:r>
            <a:endParaRPr lang="cs-CZ" altLang="en-US" dirty="0"/>
          </a:p>
          <a:p>
            <a:pPr lvl="2"/>
            <a:r>
              <a:rPr lang="en-US" altLang="en-US" dirty="0"/>
              <a:t>Also using</a:t>
            </a:r>
            <a:r>
              <a:rPr lang="cs-CZ" altLang="en-US" dirty="0"/>
              <a:t> return, break, continue, goto</a:t>
            </a:r>
          </a:p>
          <a:p>
            <a:pPr lvl="2"/>
            <a:r>
              <a:rPr lang="en-US" altLang="en-US" dirty="0"/>
              <a:t>Or by throwing another exception from the catch-block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306162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288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Exception handling</a:t>
            </a:r>
            <a:endParaRPr lang="cs-CZ" altLang="en-US" noProof="1"/>
          </a:p>
        </p:txBody>
      </p:sp>
      <p:sp>
        <p:nvSpPr>
          <p:cNvPr id="122884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lvl="1"/>
            <a:r>
              <a:rPr lang="en-US" altLang="en-US" dirty="0"/>
              <a:t>Materialized exceptions</a:t>
            </a:r>
            <a:endParaRPr lang="cs-CZ" altLang="en-US" dirty="0"/>
          </a:p>
          <a:p>
            <a:pPr lvl="2"/>
            <a:r>
              <a:rPr lang="cs-CZ" altLang="en-US" dirty="0">
                <a:solidFill>
                  <a:schemeClr val="accent1"/>
                </a:solidFill>
              </a:rPr>
              <a:t>std::exception_ptr </a:t>
            </a:r>
            <a:r>
              <a:rPr lang="en-US" altLang="en-US" dirty="0"/>
              <a:t>is a smart-pointer to an exception object</a:t>
            </a:r>
            <a:endParaRPr lang="cs-CZ" altLang="en-US" dirty="0"/>
          </a:p>
          <a:p>
            <a:pPr lvl="3"/>
            <a:r>
              <a:rPr lang="en-US" altLang="en-US" dirty="0"/>
              <a:t>Uses reference-counting to deallocate</a:t>
            </a:r>
          </a:p>
          <a:p>
            <a:pPr lvl="2"/>
            <a:r>
              <a:rPr lang="cs-CZ" altLang="en-US" dirty="0">
                <a:solidFill>
                  <a:schemeClr val="accent1"/>
                </a:solidFill>
              </a:rPr>
              <a:t>std::current_exception()</a:t>
            </a:r>
          </a:p>
          <a:p>
            <a:pPr lvl="3"/>
            <a:r>
              <a:rPr lang="en-US" altLang="en-US" dirty="0"/>
              <a:t>Returns (a pointer to a copy of) the exception being currently handled</a:t>
            </a:r>
          </a:p>
          <a:p>
            <a:pPr lvl="3"/>
            <a:r>
              <a:rPr lang="en-US" altLang="en-US" dirty="0"/>
              <a:t>The exception handling may then be ended by exiting the catch-block</a:t>
            </a:r>
          </a:p>
          <a:p>
            <a:pPr lvl="2"/>
            <a:r>
              <a:rPr lang="cs-CZ" altLang="en-US" dirty="0">
                <a:solidFill>
                  <a:schemeClr val="accent1"/>
                </a:solidFill>
              </a:rPr>
              <a:t>std::rethrow_exception( p)</a:t>
            </a:r>
          </a:p>
          <a:p>
            <a:pPr lvl="3"/>
            <a:r>
              <a:rPr lang="en-US" altLang="en-US" dirty="0"/>
              <a:t>(Re-)executes the stored exception</a:t>
            </a:r>
          </a:p>
          <a:p>
            <a:pPr lvl="3"/>
            <a:r>
              <a:rPr lang="en-US" altLang="en-US" dirty="0"/>
              <a:t>like a throw statement</a:t>
            </a:r>
            <a:endParaRPr lang="cs-CZ" altLang="en-US" dirty="0"/>
          </a:p>
          <a:p>
            <a:pPr lvl="2"/>
            <a:r>
              <a:rPr lang="en-US" altLang="en-US" dirty="0"/>
              <a:t>This mechanism allows</a:t>
            </a:r>
            <a:r>
              <a:rPr lang="cs-CZ" altLang="en-US" dirty="0"/>
              <a:t>:</a:t>
            </a:r>
            <a:endParaRPr lang="en-US" altLang="en-US" dirty="0"/>
          </a:p>
          <a:p>
            <a:pPr lvl="3"/>
            <a:r>
              <a:rPr lang="en-US" altLang="en-US" dirty="0"/>
              <a:t>Propagating the exception to a different thread</a:t>
            </a:r>
            <a:endParaRPr lang="cs-CZ" altLang="en-US" dirty="0"/>
          </a:p>
          <a:p>
            <a:pPr lvl="3"/>
            <a:r>
              <a:rPr lang="en-US" altLang="en-US" dirty="0" err="1"/>
              <a:t>Signalling</a:t>
            </a:r>
            <a:r>
              <a:rPr lang="en-US" altLang="en-US" dirty="0"/>
              <a:t> exceptions in the </a:t>
            </a:r>
            <a:r>
              <a:rPr lang="cs-CZ" altLang="en-US" dirty="0"/>
              <a:t>promise/future</a:t>
            </a:r>
            <a:r>
              <a:rPr lang="en-US" altLang="en-US" dirty="0"/>
              <a:t> mechanism</a:t>
            </a:r>
            <a:endParaRPr lang="cs-CZ" altLang="en-US" dirty="0"/>
          </a:p>
          <a:p>
            <a:endParaRPr lang="en-US" altLang="en-US" dirty="0"/>
          </a:p>
        </p:txBody>
      </p:sp>
      <p:sp>
        <p:nvSpPr>
          <p:cNvPr id="122885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endParaRPr lang="en-US" altLang="en-US" dirty="0"/>
          </a:p>
          <a:p>
            <a:pPr lvl="4"/>
            <a:r>
              <a:rPr lang="en-US" altLang="en-US" dirty="0" err="1">
                <a:solidFill>
                  <a:schemeClr val="accent1"/>
                </a:solidFill>
              </a:rPr>
              <a:t>std</a:t>
            </a:r>
            <a:r>
              <a:rPr lang="en-US" altLang="en-US" dirty="0">
                <a:solidFill>
                  <a:schemeClr val="accent1"/>
                </a:solidFill>
              </a:rPr>
              <a:t>::</a:t>
            </a:r>
            <a:r>
              <a:rPr lang="en-US" altLang="en-US" dirty="0" err="1">
                <a:solidFill>
                  <a:schemeClr val="accent1"/>
                </a:solidFill>
              </a:rPr>
              <a:t>exception_ptr</a:t>
            </a:r>
            <a:r>
              <a:rPr lang="en-US" altLang="en-US" dirty="0">
                <a:solidFill>
                  <a:schemeClr val="accent1"/>
                </a:solidFill>
              </a:rPr>
              <a:t> </a:t>
            </a:r>
            <a:r>
              <a:rPr lang="en-US" altLang="en-US" dirty="0"/>
              <a:t>p;</a:t>
            </a:r>
          </a:p>
          <a:p>
            <a:pPr lvl="4"/>
            <a:endParaRPr lang="en-US" altLang="en-US" dirty="0"/>
          </a:p>
          <a:p>
            <a:pPr lvl="4"/>
            <a:r>
              <a:rPr lang="en-US" altLang="en-US" dirty="0"/>
              <a:t>void g()</a:t>
            </a: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try {</a:t>
            </a:r>
          </a:p>
          <a:p>
            <a:pPr lvl="4"/>
            <a:r>
              <a:rPr lang="en-US" altLang="en-US" dirty="0"/>
              <a:t>    f();</a:t>
            </a:r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  catch (</a:t>
            </a:r>
            <a:r>
              <a:rPr lang="cs-CZ" altLang="en-US" dirty="0"/>
              <a:t>...</a:t>
            </a:r>
            <a:r>
              <a:rPr lang="en-US" altLang="en-US" dirty="0"/>
              <a:t>) {</a:t>
            </a:r>
          </a:p>
          <a:p>
            <a:pPr lvl="4"/>
            <a:r>
              <a:rPr lang="en-US" altLang="en-US" dirty="0"/>
              <a:t>    </a:t>
            </a:r>
            <a:r>
              <a:rPr lang="cs-CZ" altLang="en-US" dirty="0"/>
              <a:t>p </a:t>
            </a:r>
            <a:r>
              <a:rPr lang="en-US" altLang="en-US" dirty="0"/>
              <a:t>= </a:t>
            </a:r>
            <a:r>
              <a:rPr lang="en-US" altLang="en-US" dirty="0" err="1">
                <a:solidFill>
                  <a:schemeClr val="accent1"/>
                </a:solidFill>
              </a:rPr>
              <a:t>std</a:t>
            </a:r>
            <a:r>
              <a:rPr lang="en-US" altLang="en-US" dirty="0">
                <a:solidFill>
                  <a:schemeClr val="accent1"/>
                </a:solidFill>
              </a:rPr>
              <a:t>::</a:t>
            </a:r>
            <a:r>
              <a:rPr lang="en-US" altLang="en-US" dirty="0" err="1">
                <a:solidFill>
                  <a:schemeClr val="accent1"/>
                </a:solidFill>
              </a:rPr>
              <a:t>current_exception</a:t>
            </a:r>
            <a:r>
              <a:rPr lang="en-US" altLang="en-US" dirty="0">
                <a:solidFill>
                  <a:schemeClr val="accent1"/>
                </a:solidFill>
              </a:rPr>
              <a:t>()</a:t>
            </a:r>
            <a:r>
              <a:rPr lang="en-US" altLang="en-US" dirty="0"/>
              <a:t>;</a:t>
            </a:r>
            <a:endParaRPr lang="cs-CZ" altLang="en-US" dirty="0"/>
          </a:p>
          <a:p>
            <a:pPr lvl="4"/>
            <a:r>
              <a:rPr lang="en-US" altLang="en-US" dirty="0"/>
              <a:t>  }</a:t>
            </a:r>
          </a:p>
          <a:p>
            <a:pPr lvl="4"/>
            <a:r>
              <a:rPr lang="en-US" altLang="en-US" dirty="0"/>
              <a:t>}</a:t>
            </a:r>
          </a:p>
          <a:p>
            <a:pPr lvl="4"/>
            <a:endParaRPr lang="en-US" altLang="en-US" noProof="1"/>
          </a:p>
          <a:p>
            <a:pPr lvl="4"/>
            <a:r>
              <a:rPr lang="en-US" altLang="en-US" noProof="1"/>
              <a:t>void h()</a:t>
            </a:r>
          </a:p>
          <a:p>
            <a:pPr lvl="4"/>
            <a:r>
              <a:rPr lang="en-US" altLang="en-US" noProof="1"/>
              <a:t>{</a:t>
            </a:r>
          </a:p>
          <a:p>
            <a:pPr lvl="4"/>
            <a:r>
              <a:rPr lang="en-US" altLang="en-US" noProof="1"/>
              <a:t>  </a:t>
            </a:r>
            <a:r>
              <a:rPr lang="en-US" altLang="en-US" noProof="1">
                <a:solidFill>
                  <a:schemeClr val="accent1"/>
                </a:solidFill>
              </a:rPr>
              <a:t>std::rethrow_exception( p)</a:t>
            </a:r>
            <a:r>
              <a:rPr lang="en-US" altLang="en-US" noProof="1"/>
              <a:t>;</a:t>
            </a:r>
          </a:p>
          <a:p>
            <a:pPr lvl="4"/>
            <a:r>
              <a:rPr lang="en-US" altLang="en-US" noProof="1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848730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39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Exception handling</a:t>
            </a:r>
            <a:endParaRPr lang="cs-CZ" altLang="en-US" noProof="1"/>
          </a:p>
        </p:txBody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lvl="2"/>
            <a:endParaRPr lang="cs-CZ" altLang="en-US" dirty="0"/>
          </a:p>
          <a:p>
            <a:pPr lvl="2"/>
            <a:r>
              <a:rPr lang="en-US" altLang="en-US" dirty="0"/>
              <a:t>Throwing and handling exceptions is slower than normal execution</a:t>
            </a:r>
            <a:endParaRPr lang="cs-CZ" altLang="en-US" dirty="0"/>
          </a:p>
          <a:p>
            <a:pPr lvl="3"/>
            <a:r>
              <a:rPr lang="en-US" altLang="en-US" dirty="0"/>
              <a:t>Compilers favor normal execution at the expense of exception-handling complexity</a:t>
            </a:r>
          </a:p>
          <a:p>
            <a:pPr lvl="2"/>
            <a:r>
              <a:rPr lang="en-US" altLang="en-US" dirty="0"/>
              <a:t>Use exceptions only for rare events</a:t>
            </a:r>
            <a:endParaRPr lang="cs-CZ" altLang="en-US" dirty="0"/>
          </a:p>
          <a:p>
            <a:pPr lvl="3"/>
            <a:r>
              <a:rPr lang="en-US" altLang="en-US" dirty="0"/>
              <a:t>Out-of-memory, network errors, end-of-file, ...</a:t>
            </a:r>
            <a:endParaRPr lang="cs-CZ" altLang="en-US" dirty="0"/>
          </a:p>
          <a:p>
            <a:pPr lvl="2"/>
            <a:endParaRPr lang="cs-CZ" altLang="en-US" dirty="0"/>
          </a:p>
          <a:p>
            <a:pPr lvl="1"/>
            <a:r>
              <a:rPr lang="en-US" altLang="en-US" dirty="0"/>
              <a:t>Mark procedures which cannot throw by </a:t>
            </a:r>
            <a:r>
              <a:rPr lang="en-US" altLang="en-US" dirty="0" err="1">
                <a:solidFill>
                  <a:schemeClr val="accent1"/>
                </a:solidFill>
              </a:rPr>
              <a:t>noexcept</a:t>
            </a:r>
            <a:endParaRPr lang="en-US" altLang="en-US" dirty="0">
              <a:solidFill>
                <a:schemeClr val="accent1"/>
              </a:solidFill>
            </a:endParaRPr>
          </a:p>
          <a:p>
            <a:pPr lvl="3"/>
            <a:r>
              <a:rPr lang="en-US" altLang="en-US" dirty="0"/>
              <a:t>it may make code calling them easier (for you and for the compiler)</a:t>
            </a:r>
          </a:p>
          <a:p>
            <a:pPr lvl="2"/>
            <a:r>
              <a:rPr lang="en-US" altLang="en-US" dirty="0"/>
              <a:t>You shall always explicitly mark move-constructors and move-assignments as </a:t>
            </a:r>
            <a:r>
              <a:rPr lang="en-US" altLang="en-US" dirty="0" err="1"/>
              <a:t>noexcept</a:t>
            </a:r>
            <a:endParaRPr lang="en-US" altLang="en-US" dirty="0"/>
          </a:p>
          <a:p>
            <a:pPr lvl="3"/>
            <a:r>
              <a:rPr lang="en-US" altLang="en-US" dirty="0"/>
              <a:t>If you are able to avoid exceptions there</a:t>
            </a:r>
          </a:p>
          <a:p>
            <a:pPr lvl="3"/>
            <a:r>
              <a:rPr lang="en-US" altLang="en-US" dirty="0"/>
              <a:t>It will significantly improve the behavior of containers containing your type</a:t>
            </a:r>
          </a:p>
          <a:p>
            <a:pPr lvl="3"/>
            <a:r>
              <a:rPr lang="en-US" altLang="en-US" dirty="0"/>
              <a:t>Compiler-generated functions will be </a:t>
            </a:r>
            <a:r>
              <a:rPr lang="en-US" altLang="en-US" dirty="0" err="1"/>
              <a:t>noexcept</a:t>
            </a:r>
            <a:r>
              <a:rPr lang="en-US" altLang="en-US" dirty="0"/>
              <a:t> if every element has its </a:t>
            </a:r>
            <a:r>
              <a:rPr lang="en-US" altLang="en-US" dirty="0" err="1"/>
              <a:t>noexcept</a:t>
            </a:r>
            <a:r>
              <a:rPr lang="en-US" altLang="en-US" dirty="0"/>
              <a:t> function</a:t>
            </a:r>
          </a:p>
          <a:p>
            <a:pPr lvl="2"/>
            <a:r>
              <a:rPr lang="en-US" altLang="en-US" dirty="0"/>
              <a:t>Destructors are </a:t>
            </a:r>
            <a:r>
              <a:rPr lang="en-US" altLang="en-US" dirty="0" err="1"/>
              <a:t>noexcept</a:t>
            </a:r>
            <a:r>
              <a:rPr lang="en-US" altLang="en-US" dirty="0"/>
              <a:t> by default</a:t>
            </a:r>
          </a:p>
          <a:p>
            <a:pPr lvl="3"/>
            <a:r>
              <a:rPr lang="en-US" altLang="en-US" dirty="0"/>
              <a:t>If your destructors may throw, you shall mark them </a:t>
            </a:r>
            <a:r>
              <a:rPr lang="en-US" altLang="en-US" dirty="0" err="1">
                <a:solidFill>
                  <a:schemeClr val="accent1"/>
                </a:solidFill>
              </a:rPr>
              <a:t>noexcept</a:t>
            </a:r>
            <a:r>
              <a:rPr lang="en-US" altLang="en-US" dirty="0">
                <a:solidFill>
                  <a:schemeClr val="accent1"/>
                </a:solidFill>
              </a:rPr>
              <a:t>(false)</a:t>
            </a:r>
          </a:p>
          <a:p>
            <a:pPr lvl="4"/>
            <a:r>
              <a:rPr lang="cs-CZ" altLang="en-US" dirty="0"/>
              <a:t>void f</a:t>
            </a:r>
            <a:r>
              <a:rPr lang="en-US" altLang="en-US" dirty="0"/>
              <a:t>() </a:t>
            </a:r>
            <a:r>
              <a:rPr lang="en-US" altLang="en-US" dirty="0" err="1">
                <a:solidFill>
                  <a:schemeClr val="accent1"/>
                </a:solidFill>
              </a:rPr>
              <a:t>noexcept</a:t>
            </a:r>
            <a:endParaRPr lang="en-US" altLang="en-US" dirty="0">
              <a:solidFill>
                <a:schemeClr val="accent1"/>
              </a:solidFill>
            </a:endParaRPr>
          </a:p>
          <a:p>
            <a:pPr lvl="4"/>
            <a:r>
              <a:rPr lang="en-US" altLang="en-US" dirty="0"/>
              <a:t>{ /*...*/</a:t>
            </a:r>
          </a:p>
          <a:p>
            <a:pPr lvl="4"/>
            <a:r>
              <a:rPr lang="en-US" altLang="en-US" dirty="0"/>
              <a:t>}</a:t>
            </a:r>
            <a:endParaRPr lang="cs-CZ" altLang="en-US" dirty="0"/>
          </a:p>
          <a:p>
            <a:pPr lvl="2"/>
            <a:r>
              <a:rPr lang="en-US" altLang="en-US" dirty="0" err="1"/>
              <a:t>noexcept</a:t>
            </a:r>
            <a:r>
              <a:rPr lang="en-US" altLang="en-US" dirty="0"/>
              <a:t> may be conditional on a compile-time constant</a:t>
            </a:r>
          </a:p>
          <a:p>
            <a:pPr lvl="3"/>
            <a:r>
              <a:rPr lang="en-US" altLang="en-US" dirty="0"/>
              <a:t>Used in conjunction with type-examining </a:t>
            </a:r>
            <a:r>
              <a:rPr lang="en-US" altLang="en-US" i="1" dirty="0"/>
              <a:t>traits</a:t>
            </a:r>
            <a:r>
              <a:rPr lang="en-US" altLang="en-US" dirty="0"/>
              <a:t> in the standard library</a:t>
            </a:r>
          </a:p>
          <a:p>
            <a:pPr lvl="4"/>
            <a:r>
              <a:rPr lang="en-US" altLang="en-US" dirty="0"/>
              <a:t>template&lt; </a:t>
            </a:r>
            <a:r>
              <a:rPr lang="en-US" altLang="en-US" dirty="0" err="1"/>
              <a:t>typename</a:t>
            </a:r>
            <a:r>
              <a:rPr lang="en-US" altLang="en-US" dirty="0"/>
              <a:t> T&gt;</a:t>
            </a:r>
            <a:endParaRPr lang="cs-CZ" altLang="en-US" dirty="0"/>
          </a:p>
          <a:p>
            <a:pPr lvl="4"/>
            <a:r>
              <a:rPr lang="cs-CZ" altLang="en-US" dirty="0"/>
              <a:t>void g(</a:t>
            </a:r>
            <a:r>
              <a:rPr lang="en-US" altLang="en-US" dirty="0"/>
              <a:t>T &amp; y</a:t>
            </a:r>
            <a:r>
              <a:rPr lang="cs-CZ" altLang="en-US" dirty="0"/>
              <a:t>)</a:t>
            </a:r>
            <a:r>
              <a:rPr lang="en-US" altLang="en-US" dirty="0"/>
              <a:t> </a:t>
            </a:r>
            <a:r>
              <a:rPr lang="en-US" altLang="en-US" dirty="0" err="1">
                <a:solidFill>
                  <a:schemeClr val="accent1"/>
                </a:solidFill>
              </a:rPr>
              <a:t>noexcept</a:t>
            </a:r>
            <a:r>
              <a:rPr lang="en-US" altLang="en-US" dirty="0">
                <a:solidFill>
                  <a:schemeClr val="accent1"/>
                </a:solidFill>
              </a:rPr>
              <a:t>( </a:t>
            </a:r>
            <a:r>
              <a:rPr lang="en-US" altLang="en-US" dirty="0" err="1">
                <a:solidFill>
                  <a:schemeClr val="accent1"/>
                </a:solidFill>
              </a:rPr>
              <a:t>std</a:t>
            </a:r>
            <a:r>
              <a:rPr lang="en-US" altLang="en-US" dirty="0">
                <a:solidFill>
                  <a:schemeClr val="accent1"/>
                </a:solidFill>
              </a:rPr>
              <a:t>::</a:t>
            </a:r>
            <a:r>
              <a:rPr lang="en-US" altLang="en-US" dirty="0" err="1">
                <a:solidFill>
                  <a:schemeClr val="accent1"/>
                </a:solidFill>
              </a:rPr>
              <a:t>is_nothrow_copy_constructible_v</a:t>
            </a:r>
            <a:r>
              <a:rPr lang="en-US" altLang="en-US" dirty="0">
                <a:solidFill>
                  <a:schemeClr val="accent1"/>
                </a:solidFill>
              </a:rPr>
              <a:t>&lt; T&gt;)</a:t>
            </a:r>
            <a:endParaRPr lang="cs-CZ" altLang="en-US" dirty="0">
              <a:solidFill>
                <a:schemeClr val="accent1"/>
              </a:solidFill>
            </a:endParaRPr>
          </a:p>
          <a:p>
            <a:pPr lvl="4"/>
            <a:r>
              <a:rPr lang="en-US" altLang="en-US" dirty="0"/>
              <a:t>{</a:t>
            </a:r>
          </a:p>
          <a:p>
            <a:pPr lvl="4"/>
            <a:r>
              <a:rPr lang="en-US" altLang="en-US" dirty="0"/>
              <a:t>  T x = y;</a:t>
            </a:r>
          </a:p>
          <a:p>
            <a:pPr lvl="4"/>
            <a:r>
              <a:rPr lang="en-US" altLang="en-US" dirty="0"/>
              <a:t>}</a:t>
            </a:r>
            <a:endParaRPr lang="cs-CZ" altLang="en-US" dirty="0"/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34279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249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/>
              <a:t>Exception handling</a:t>
            </a:r>
            <a:endParaRPr lang="cs-CZ" altLang="en-US" noProof="1"/>
          </a:p>
        </p:txBody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dirty="0"/>
              <a:t>Standard exceptions</a:t>
            </a:r>
            <a:endParaRPr lang="cs-CZ" altLang="en-US" dirty="0"/>
          </a:p>
          <a:p>
            <a:pPr lvl="2"/>
            <a:r>
              <a:rPr lang="en-US" altLang="en-US" dirty="0">
                <a:solidFill>
                  <a:schemeClr val="accent1"/>
                </a:solidFill>
              </a:rPr>
              <a:t>&lt;</a:t>
            </a:r>
            <a:r>
              <a:rPr lang="en-US" altLang="en-US" dirty="0" err="1">
                <a:solidFill>
                  <a:schemeClr val="accent1"/>
                </a:solidFill>
              </a:rPr>
              <a:t>stdexcept</a:t>
            </a:r>
            <a:r>
              <a:rPr lang="en-US" altLang="en-US" dirty="0">
                <a:solidFill>
                  <a:schemeClr val="accent1"/>
                </a:solidFill>
              </a:rPr>
              <a:t>&gt; </a:t>
            </a:r>
            <a:endParaRPr lang="cs-CZ" altLang="en-US" dirty="0">
              <a:solidFill>
                <a:schemeClr val="accent1"/>
              </a:solidFill>
            </a:endParaRPr>
          </a:p>
          <a:p>
            <a:pPr lvl="2"/>
            <a:r>
              <a:rPr lang="en-US" altLang="en-US" dirty="0"/>
              <a:t>All standard exceptions are derived from class</a:t>
            </a:r>
            <a:r>
              <a:rPr lang="cs-CZ" altLang="en-US" dirty="0"/>
              <a:t> </a:t>
            </a:r>
            <a:r>
              <a:rPr lang="en-US" altLang="en-US" dirty="0" err="1">
                <a:solidFill>
                  <a:schemeClr val="accent1"/>
                </a:solidFill>
              </a:rPr>
              <a:t>std</a:t>
            </a:r>
            <a:r>
              <a:rPr lang="en-US" altLang="en-US" dirty="0">
                <a:solidFill>
                  <a:schemeClr val="accent1"/>
                </a:solidFill>
              </a:rPr>
              <a:t>::</a:t>
            </a:r>
            <a:r>
              <a:rPr lang="cs-CZ" altLang="en-US" dirty="0">
                <a:solidFill>
                  <a:schemeClr val="accent1"/>
                </a:solidFill>
              </a:rPr>
              <a:t>exception</a:t>
            </a:r>
          </a:p>
          <a:p>
            <a:pPr lvl="3"/>
            <a:r>
              <a:rPr lang="en-US" altLang="en-US" dirty="0"/>
              <a:t>the member function </a:t>
            </a:r>
            <a:r>
              <a:rPr lang="cs-CZ" altLang="en-US" dirty="0">
                <a:solidFill>
                  <a:schemeClr val="accent1"/>
                </a:solidFill>
              </a:rPr>
              <a:t>what() </a:t>
            </a:r>
            <a:r>
              <a:rPr lang="en-US" altLang="en-US" dirty="0"/>
              <a:t>returns the error message</a:t>
            </a:r>
            <a:endParaRPr lang="cs-CZ" altLang="en-US" dirty="0"/>
          </a:p>
          <a:p>
            <a:pPr lvl="2"/>
            <a:r>
              <a:rPr lang="en-US" altLang="en-US" dirty="0" err="1"/>
              <a:t>std</a:t>
            </a:r>
            <a:r>
              <a:rPr lang="cs-CZ" altLang="en-US" dirty="0"/>
              <a:t>::bad_alloc: </a:t>
            </a:r>
            <a:r>
              <a:rPr lang="en-US" altLang="en-US" dirty="0"/>
              <a:t>not-enough memory</a:t>
            </a:r>
            <a:endParaRPr lang="cs-CZ" altLang="en-US" dirty="0"/>
          </a:p>
          <a:p>
            <a:pPr lvl="2"/>
            <a:r>
              <a:rPr lang="en-US" altLang="en-US" dirty="0" err="1"/>
              <a:t>std</a:t>
            </a:r>
            <a:r>
              <a:rPr lang="cs-CZ" altLang="en-US" dirty="0"/>
              <a:t>::bad_cast: </a:t>
            </a:r>
            <a:r>
              <a:rPr lang="en-US" altLang="en-US" dirty="0" err="1"/>
              <a:t>dynamic_cast</a:t>
            </a:r>
            <a:r>
              <a:rPr lang="en-US" altLang="en-US" dirty="0"/>
              <a:t> on references</a:t>
            </a:r>
            <a:endParaRPr lang="cs-CZ" altLang="en-US" dirty="0"/>
          </a:p>
          <a:p>
            <a:pPr lvl="2"/>
            <a:r>
              <a:rPr lang="en-US" altLang="en-US" dirty="0"/>
              <a:t>Derived from</a:t>
            </a:r>
            <a:r>
              <a:rPr lang="cs-CZ" altLang="en-US" dirty="0"/>
              <a:t> </a:t>
            </a:r>
            <a:r>
              <a:rPr lang="en-US" altLang="en-US" dirty="0" err="1"/>
              <a:t>std</a:t>
            </a:r>
            <a:r>
              <a:rPr lang="cs-CZ" altLang="en-US" dirty="0"/>
              <a:t>::logic_error</a:t>
            </a:r>
            <a:r>
              <a:rPr lang="en-US" altLang="en-US" dirty="0"/>
              <a:t> – usually a mistake of the programmer</a:t>
            </a:r>
            <a:endParaRPr lang="cs-CZ" altLang="en-US" dirty="0"/>
          </a:p>
          <a:p>
            <a:pPr lvl="3"/>
            <a:r>
              <a:rPr lang="cs-CZ" altLang="en-US" dirty="0"/>
              <a:t>domain_error, invalid_argument, length_error, out_of_range</a:t>
            </a:r>
          </a:p>
          <a:p>
            <a:pPr lvl="3"/>
            <a:r>
              <a:rPr lang="en-US" altLang="en-US" dirty="0"/>
              <a:t>e.g., thrown</a:t>
            </a:r>
            <a:r>
              <a:rPr lang="cs-CZ" altLang="en-US" dirty="0"/>
              <a:t> </a:t>
            </a:r>
            <a:r>
              <a:rPr lang="en-US" altLang="en-US" dirty="0"/>
              <a:t>by vector::at</a:t>
            </a:r>
            <a:endParaRPr lang="cs-CZ" altLang="en-US" dirty="0"/>
          </a:p>
          <a:p>
            <a:pPr lvl="2"/>
            <a:r>
              <a:rPr lang="en-US" altLang="en-US" dirty="0"/>
              <a:t>Derived from </a:t>
            </a:r>
            <a:r>
              <a:rPr lang="en-US" altLang="en-US" dirty="0" err="1"/>
              <a:t>std</a:t>
            </a:r>
            <a:r>
              <a:rPr lang="cs-CZ" altLang="en-US" dirty="0"/>
              <a:t>::runtime_error</a:t>
            </a:r>
            <a:r>
              <a:rPr lang="en-US" altLang="en-US" dirty="0"/>
              <a:t> – usually a problem in the data or environment</a:t>
            </a:r>
            <a:endParaRPr lang="cs-CZ" altLang="en-US" dirty="0"/>
          </a:p>
          <a:p>
            <a:pPr lvl="3"/>
            <a:r>
              <a:rPr lang="cs-CZ" altLang="en-US" dirty="0"/>
              <a:t>range_error, overflow_error, underflow_error</a:t>
            </a:r>
            <a:endParaRPr lang="en-US" altLang="en-US" dirty="0"/>
          </a:p>
          <a:p>
            <a:pPr lvl="1"/>
            <a:r>
              <a:rPr lang="en-US" altLang="en-US" dirty="0"/>
              <a:t>I</a:t>
            </a:r>
            <a:r>
              <a:rPr lang="cs-CZ" altLang="en-US" dirty="0"/>
              <a:t>t is a good practice to derive your exception classes from std</a:t>
            </a:r>
            <a:r>
              <a:rPr lang="en-US" altLang="en-US" dirty="0"/>
              <a:t>::exception</a:t>
            </a:r>
          </a:p>
          <a:p>
            <a:pPr lvl="2"/>
            <a:r>
              <a:rPr lang="en-US" altLang="en-US" dirty="0"/>
              <a:t>It allows anyone to display the error message by</a:t>
            </a:r>
          </a:p>
          <a:p>
            <a:pPr lvl="4"/>
            <a:r>
              <a:rPr lang="en-US" altLang="en-US" dirty="0"/>
              <a:t>try { /*...*/ } catch (</a:t>
            </a:r>
            <a:r>
              <a:rPr lang="en-US" altLang="en-US" dirty="0" err="1"/>
              <a:t>const</a:t>
            </a:r>
            <a:r>
              <a:rPr lang="en-US" altLang="en-US" dirty="0"/>
              <a:t> </a:t>
            </a:r>
            <a:r>
              <a:rPr lang="en-US" altLang="en-US" dirty="0" err="1"/>
              <a:t>std</a:t>
            </a:r>
            <a:r>
              <a:rPr lang="en-US" altLang="en-US" dirty="0"/>
              <a:t>::exception &amp; e) { </a:t>
            </a:r>
            <a:r>
              <a:rPr lang="en-US" altLang="en-US" dirty="0" err="1"/>
              <a:t>std</a:t>
            </a:r>
            <a:r>
              <a:rPr lang="en-US" altLang="en-US" dirty="0"/>
              <a:t>::</a:t>
            </a:r>
            <a:r>
              <a:rPr lang="en-US" altLang="en-US" dirty="0" err="1"/>
              <a:t>cout</a:t>
            </a:r>
            <a:r>
              <a:rPr lang="en-US" altLang="en-US" dirty="0"/>
              <a:t> &lt;&lt; </a:t>
            </a:r>
            <a:r>
              <a:rPr lang="en-US" altLang="en-US" dirty="0" err="1"/>
              <a:t>e.what</a:t>
            </a:r>
            <a:r>
              <a:rPr lang="en-US" altLang="en-US" dirty="0"/>
              <a:t>(); }</a:t>
            </a:r>
            <a:endParaRPr lang="cs-CZ" altLang="en-US" dirty="0"/>
          </a:p>
          <a:p>
            <a:pPr lvl="2"/>
            <a:endParaRPr lang="en-US" altLang="en-US" dirty="0">
              <a:solidFill>
                <a:schemeClr val="accent1"/>
              </a:solidFill>
            </a:endParaRPr>
          </a:p>
          <a:p>
            <a:pPr lvl="1"/>
            <a:r>
              <a:rPr lang="en-US" altLang="en-US" dirty="0">
                <a:solidFill>
                  <a:schemeClr val="accent1"/>
                </a:solidFill>
              </a:rPr>
              <a:t>Hard errors (invalid memory access, division by zero, ...) are NOT signalized as exceptions</a:t>
            </a:r>
          </a:p>
          <a:p>
            <a:pPr lvl="2"/>
            <a:r>
              <a:rPr lang="en-US" altLang="en-US" dirty="0"/>
              <a:t>These errors might occur almost anywhere</a:t>
            </a:r>
          </a:p>
          <a:p>
            <a:pPr lvl="2"/>
            <a:r>
              <a:rPr lang="en-US" altLang="en-US" dirty="0"/>
              <a:t>The need to correctly recover via exception handling would prohibit many code optimizations</a:t>
            </a:r>
          </a:p>
          <a:p>
            <a:pPr lvl="2"/>
            <a:r>
              <a:rPr lang="en-US" altLang="en-US" dirty="0"/>
              <a:t>Some compilers may be able to do it if asked</a:t>
            </a:r>
            <a:endParaRPr lang="cs-CZ" altLang="en-US" dirty="0"/>
          </a:p>
        </p:txBody>
      </p:sp>
    </p:spTree>
    <p:extLst>
      <p:ext uri="{BB962C8B-B14F-4D97-AF65-F5344CB8AC3E}">
        <p14:creationId xmlns:p14="http://schemas.microsoft.com/office/powerpoint/2010/main" val="1412755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 bwMode="auto">
          <a:xfrm>
            <a:off x="0" y="0"/>
            <a:ext cx="914400" cy="0"/>
          </a:xfrm>
          <a:prstGeom prst="line">
            <a:avLst/>
          </a:prstGeom>
          <a:solidFill>
            <a:schemeClr val="accent1"/>
          </a:solidFill>
          <a:ln w="0" cap="flat" cmpd="sng" algn="ctr">
            <a:solidFill>
              <a:srgbClr val="FBFFFF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rotWithShape="0">
                    <a:scrgbClr r="0" g="0" b="0"/>
                  </a:outerShdw>
                </a:effectLst>
              </a14:hiddenEffects>
            </a:ext>
          </a:extLst>
        </p:spPr>
      </p:cxnSp>
      <p:sp>
        <p:nvSpPr>
          <p:cNvPr id="134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Programming with exceptions – basic rules</a:t>
            </a:r>
            <a:endParaRPr lang="cs-CZ" altLang="en-US" noProof="1"/>
          </a:p>
        </p:txBody>
      </p:sp>
      <p:sp>
        <p:nvSpPr>
          <p:cNvPr id="1341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533400"/>
            <a:ext cx="8839200" cy="6172200"/>
          </a:xfrm>
          <a:prstGeom prst="rect">
            <a:avLst/>
          </a:prstGeom>
        </p:spPr>
        <p:txBody>
          <a:bodyPr/>
          <a:lstStyle/>
          <a:p>
            <a:pPr lvl="1" indent="0" eaLnBrk="1" hangingPunct="1"/>
            <a:r>
              <a:rPr lang="en-US" altLang="en-US" dirty="0"/>
              <a:t>Rules of the language</a:t>
            </a:r>
            <a:endParaRPr lang="cs-CZ" altLang="en-US" dirty="0"/>
          </a:p>
          <a:p>
            <a:pPr lvl="2" eaLnBrk="1" hangingPunct="1"/>
            <a:endParaRPr lang="en-US" altLang="en-US" dirty="0"/>
          </a:p>
          <a:p>
            <a:pPr lvl="2" eaLnBrk="1" hangingPunct="1"/>
            <a:r>
              <a:rPr lang="en-US" altLang="en-US" dirty="0"/>
              <a:t>Destructors must not end by exception</a:t>
            </a:r>
            <a:endParaRPr lang="cs-CZ" altLang="en-US" dirty="0"/>
          </a:p>
          <a:p>
            <a:pPr lvl="3" eaLnBrk="1" hangingPunct="1"/>
            <a:r>
              <a:rPr lang="en-US" altLang="en-US" dirty="0"/>
              <a:t>An exception may be invoked inside a destructor, but it must be caught inside</a:t>
            </a:r>
            <a:endParaRPr lang="cs-CZ" altLang="en-US" dirty="0"/>
          </a:p>
          <a:p>
            <a:pPr lvl="2" eaLnBrk="1" hangingPunct="1"/>
            <a:endParaRPr lang="cs-CZ" altLang="en-US" dirty="0"/>
          </a:p>
          <a:p>
            <a:pPr lvl="2" eaLnBrk="1" hangingPunct="1"/>
            <a:r>
              <a:rPr lang="en-US" altLang="en-US" dirty="0"/>
              <a:t>Rationale</a:t>
            </a:r>
            <a:r>
              <a:rPr lang="cs-CZ" altLang="en-US" dirty="0"/>
              <a:t>:</a:t>
            </a:r>
          </a:p>
          <a:p>
            <a:pPr lvl="3" eaLnBrk="1" hangingPunct="1"/>
            <a:r>
              <a:rPr lang="en-US" altLang="en-US" dirty="0"/>
              <a:t>S</a:t>
            </a:r>
            <a:r>
              <a:rPr lang="cs-CZ" altLang="en-US" dirty="0"/>
              <a:t>tack-unwinding</a:t>
            </a:r>
            <a:r>
              <a:rPr lang="en-US" altLang="en-US" dirty="0"/>
              <a:t> calls destructors of local variables</a:t>
            </a:r>
            <a:endParaRPr lang="cs-CZ" altLang="en-US" dirty="0"/>
          </a:p>
          <a:p>
            <a:pPr lvl="3" eaLnBrk="1" hangingPunct="1"/>
            <a:r>
              <a:rPr lang="en-US" altLang="en-US" dirty="0"/>
              <a:t>An exception exiting a destructor cannot be reasonably handled</a:t>
            </a:r>
            <a:endParaRPr lang="cs-CZ" altLang="en-US" dirty="0"/>
          </a:p>
          <a:p>
            <a:pPr lvl="3" eaLnBrk="1" hangingPunct="1"/>
            <a:r>
              <a:rPr lang="en-US" altLang="en-US" dirty="0"/>
              <a:t>If it happens</a:t>
            </a:r>
            <a:r>
              <a:rPr lang="cs-CZ" altLang="en-US" dirty="0"/>
              <a:t>, terminate() </a:t>
            </a:r>
            <a:r>
              <a:rPr lang="en-US" altLang="en-US" dirty="0"/>
              <a:t>is called and the program is exited without finishing the destructors</a:t>
            </a:r>
            <a:endParaRPr lang="cs-CZ" altLang="en-US" dirty="0"/>
          </a:p>
          <a:p>
            <a:pPr marL="0" indent="0" eaLnBrk="1" hangingPunct="1">
              <a:buFont typeface="Wingdings" pitchFamily="2" charset="2"/>
              <a:buNone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04423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darkRGB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00000"/>
      </a:accent1>
      <a:accent2>
        <a:srgbClr val="00B050"/>
      </a:accent2>
      <a:accent3>
        <a:srgbClr val="4472C4"/>
      </a:accent3>
      <a:accent4>
        <a:srgbClr val="FFC000"/>
      </a:accent4>
      <a:accent5>
        <a:srgbClr val="00B0F0"/>
      </a:accent5>
      <a:accent6>
        <a:srgbClr val="7030A0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2216</TotalTime>
  <Words>2949</Words>
  <Application>Microsoft Office PowerPoint</Application>
  <PresentationFormat>On-screen Show (4:3)</PresentationFormat>
  <Paragraphs>477</Paragraphs>
  <Slides>23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Consolas</vt:lpstr>
      <vt:lpstr>Tahoma</vt:lpstr>
      <vt:lpstr>Wingdings</vt:lpstr>
      <vt:lpstr>Office Theme</vt:lpstr>
      <vt:lpstr>Exception handling</vt:lpstr>
      <vt:lpstr>Exception handling</vt:lpstr>
      <vt:lpstr>Exception handling</vt:lpstr>
      <vt:lpstr>Exception handling</vt:lpstr>
      <vt:lpstr>Exception handling</vt:lpstr>
      <vt:lpstr>Exception handling</vt:lpstr>
      <vt:lpstr>Exception handling</vt:lpstr>
      <vt:lpstr>Exception handling</vt:lpstr>
      <vt:lpstr>Programming with exceptions – basic rules</vt:lpstr>
      <vt:lpstr>Programming with exceptions – basic rules</vt:lpstr>
      <vt:lpstr>Programming with exceptions – basic rules</vt:lpstr>
      <vt:lpstr>Programming with exceptions – basic rules</vt:lpstr>
      <vt:lpstr>Exception-safe programming</vt:lpstr>
      <vt:lpstr>Exception-safe programming</vt:lpstr>
      <vt:lpstr>Exception-safe programming</vt:lpstr>
      <vt:lpstr>Programming with exceptions – basic rules</vt:lpstr>
      <vt:lpstr>Programming with exceptions – basic rules</vt:lpstr>
      <vt:lpstr>Programming with exceptions – basic rules</vt:lpstr>
      <vt:lpstr>Programming with exceptions – basic rules</vt:lpstr>
      <vt:lpstr>Exception-safe programming</vt:lpstr>
      <vt:lpstr>Exception-safe programming</vt:lpstr>
      <vt:lpstr>Exception-safe programming</vt:lpstr>
      <vt:lpstr>Exception-safe programming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Programming in C++</dc:title>
  <dc:creator>David Bednárek</dc:creator>
  <cp:lastModifiedBy>David Bednárek</cp:lastModifiedBy>
  <cp:revision>151</cp:revision>
  <dcterms:created xsi:type="dcterms:W3CDTF">2020-09-28T08:40:12Z</dcterms:created>
  <dcterms:modified xsi:type="dcterms:W3CDTF">2023-02-13T14:37:09Z</dcterms:modified>
</cp:coreProperties>
</file>