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76" r:id="rId2"/>
    <p:sldId id="277" r:id="rId3"/>
    <p:sldId id="287" r:id="rId4"/>
    <p:sldId id="288" r:id="rId5"/>
    <p:sldId id="280" r:id="rId6"/>
    <p:sldId id="281" r:id="rId7"/>
    <p:sldId id="282" r:id="rId8"/>
    <p:sldId id="283" r:id="rId9"/>
    <p:sldId id="657" r:id="rId10"/>
    <p:sldId id="658" r:id="rId11"/>
    <p:sldId id="659" r:id="rId12"/>
    <p:sldId id="660" r:id="rId13"/>
    <p:sldId id="661" r:id="rId14"/>
    <p:sldId id="662" r:id="rId15"/>
    <p:sldId id="663" r:id="rId16"/>
    <p:sldId id="664" r:id="rId17"/>
    <p:sldId id="289" r:id="rId18"/>
    <p:sldId id="290" r:id="rId19"/>
    <p:sldId id="291" r:id="rId20"/>
    <p:sldId id="292" r:id="rId21"/>
    <p:sldId id="293" r:id="rId22"/>
    <p:sldId id="271" r:id="rId23"/>
    <p:sldId id="665" r:id="rId24"/>
    <p:sldId id="666" r:id="rId25"/>
    <p:sldId id="667" r:id="rId26"/>
    <p:sldId id="67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2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2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33DF5B-B257-453A-978F-6A23DF0B130B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83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8A6B0-FD8E-4706-A602-E46F5FE67B7F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07279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0F5D2-4855-4ACB-9A9D-8A17554485DE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11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23335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A47397-5A01-40A8-831D-06542372C18B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531663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06A081-6F0F-49A3-9CE7-7E8D97A469A2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13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3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87112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298E37-90A8-4231-B8C8-CAF6B6476783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14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7018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08C834-2786-4292-851D-DB3A0207380F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024362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992170-99BA-4846-9F7F-25C6000876A9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16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6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43344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6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6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ADC83F-AD98-4FE0-BDF5-C369A3CF9312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345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801714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42895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202896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983387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44890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75E1D6-56DB-4B54-870F-6CA497B3E8D4}" type="slidenum">
              <a:rPr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08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035244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7A2AE9-3479-4CA8-9E2B-7A69F3DE6D2D}" type="slidenum">
              <a:rPr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300424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9A9A20-6742-4760-9FB3-14802A2E09A4}" type="slidenum">
              <a:rPr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7804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EEEF15-8986-42B4-9568-2F7F63D9BF3E}" type="slidenum">
              <a:rPr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006164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EEEF15-8986-42B4-9568-2F7F63D9BF3E}" type="slidenum">
              <a:rPr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36928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196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5723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4D1C4-E892-47F2-98E7-4CADAFB4AF90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6976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3C8FDF-98D4-401F-B931-F22C1801FC08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974073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072361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83673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95332C-1978-417E-B3C9-9FE9539AEF99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61309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03.01.2022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157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2022-01-03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Exception handling</a:t>
            </a:r>
            <a:endParaRPr lang="cs-CZ" noProof="1"/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48513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/>
              <a:t>Pravidla vynucen</a:t>
            </a:r>
            <a:r>
              <a:rPr lang="cs-CZ" altLang="en-US"/>
              <a:t>á jazykem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Destruktor nesmí skončit vyvoláním výjimky</a:t>
            </a:r>
          </a:p>
          <a:p>
            <a:pPr lvl="3" eaLnBrk="1" hangingPunct="1"/>
            <a:r>
              <a:rPr lang="cs-CZ" altLang="en-US"/>
              <a:t>Výjimka může být vyvolána uvnitř, ale musí být zachycena nejpozději uvnitř destruktoru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Toto pravidlo jazyka sice platí pouze pro destruktory lokálních proměnných</a:t>
            </a:r>
          </a:p>
          <a:p>
            <a:pPr lvl="3" eaLnBrk="1" hangingPunct="1"/>
            <a:r>
              <a:rPr lang="cs-CZ" altLang="en-US"/>
              <a:t>A z jiných důvodů též pro globální proměnné</a:t>
            </a:r>
          </a:p>
          <a:p>
            <a:pPr lvl="2" eaLnBrk="1" hangingPunct="1"/>
            <a:r>
              <a:rPr lang="cs-CZ" altLang="en-US"/>
              <a:t>Je však vhodné je dodržovat vždy</a:t>
            </a:r>
          </a:p>
          <a:p>
            <a:pPr lvl="3" eaLnBrk="1" hangingPunct="1"/>
            <a:r>
              <a:rPr lang="cs-CZ" altLang="en-US"/>
              <a:t>Bezpečnostní zdůvodnění: Destruktory lokálních proměnných často volají jiné destruktory</a:t>
            </a:r>
          </a:p>
          <a:p>
            <a:pPr lvl="3" eaLnBrk="1" hangingPunct="1"/>
            <a:r>
              <a:rPr lang="cs-CZ" altLang="en-US"/>
              <a:t>Logické zdůvodnění: Nesmrtelné objekty nechceme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38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/>
              <a:t>Pravidla vynucen</a:t>
            </a:r>
            <a:r>
              <a:rPr lang="cs-CZ" altLang="en-US"/>
              <a:t>á jazykem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Destruktor nesmí skončit vyvoláním výjimky</a:t>
            </a:r>
          </a:p>
          <a:p>
            <a:pPr lvl="3" eaLnBrk="1" hangingPunct="1"/>
            <a:endParaRPr lang="cs-CZ" altLang="en-US"/>
          </a:p>
          <a:p>
            <a:pPr lvl="2" eaLnBrk="1" hangingPunct="1"/>
            <a:r>
              <a:rPr lang="cs-CZ" altLang="en-US"/>
              <a:t>Konstruktor globálního objektu nesmí skončit vyvoláním výjimky</a:t>
            </a:r>
          </a:p>
          <a:p>
            <a:pPr lvl="3" eaLnBrk="1" hangingPunct="1"/>
            <a:r>
              <a:rPr lang="cs-CZ" altLang="en-US"/>
              <a:t>Zdůvodnění: Není místo, kde ji zachytit</a:t>
            </a:r>
          </a:p>
          <a:p>
            <a:pPr lvl="3" eaLnBrk="1" hangingPunct="1"/>
            <a:r>
              <a:rPr lang="cs-CZ" altLang="en-US"/>
              <a:t>Stane-li se to, volá se terminate() a program končí</a:t>
            </a:r>
          </a:p>
          <a:p>
            <a:pPr lvl="3" eaLnBrk="1" hangingPunct="1"/>
            <a:r>
              <a:rPr lang="cs-CZ" altLang="en-US"/>
              <a:t>Jiné konstruktory ale výjimky volat mohou (a bývá to vhodné)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538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/>
              <a:t>Pravidla vynucen</a:t>
            </a:r>
            <a:r>
              <a:rPr lang="cs-CZ" altLang="en-US"/>
              <a:t>á jazykem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Destruktor nesmí skončit vyvoláním výjimky</a:t>
            </a:r>
          </a:p>
          <a:p>
            <a:pPr lvl="3" eaLnBrk="1" hangingPunct="1"/>
            <a:endParaRPr lang="cs-CZ" altLang="en-US"/>
          </a:p>
          <a:p>
            <a:pPr lvl="2" eaLnBrk="1" hangingPunct="1"/>
            <a:r>
              <a:rPr lang="cs-CZ" altLang="en-US"/>
              <a:t>Konstruktor globálního objektu nesmí skončit vyvoláním výjimky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Copy-constructor typu v hlavičce catch-bloku nesmí skončit vyvoláním výjimky</a:t>
            </a:r>
          </a:p>
          <a:p>
            <a:pPr lvl="3" eaLnBrk="1" hangingPunct="1"/>
            <a:r>
              <a:rPr lang="cs-CZ" altLang="en-US"/>
              <a:t>Zdůvodnění: Catch blok by nebylo možné vyvolat</a:t>
            </a:r>
          </a:p>
          <a:p>
            <a:pPr lvl="3" eaLnBrk="1" hangingPunct="1"/>
            <a:r>
              <a:rPr lang="cs-CZ" altLang="en-US"/>
              <a:t>Stane-li se to, volá se terminate() a program končí</a:t>
            </a:r>
          </a:p>
          <a:p>
            <a:pPr lvl="3" eaLnBrk="1" hangingPunct="1"/>
            <a:r>
              <a:rPr lang="cs-CZ" altLang="en-US"/>
              <a:t>Jiné copy-constructory ale výjimky volat mohou (a bývá to vhodné)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95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/>
              <a:t>Pravidla vynucen</a:t>
            </a:r>
            <a:r>
              <a:rPr lang="cs-CZ" altLang="en-US"/>
              <a:t>á jazykem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Destruktor nesmí skončit vyvoláním výjimky</a:t>
            </a:r>
          </a:p>
          <a:p>
            <a:pPr lvl="3" eaLnBrk="1" hangingPunct="1"/>
            <a:endParaRPr lang="cs-CZ" altLang="en-US"/>
          </a:p>
          <a:p>
            <a:pPr lvl="2" eaLnBrk="1" hangingPunct="1"/>
            <a:r>
              <a:rPr lang="cs-CZ" altLang="en-US"/>
              <a:t>Konstruktor globálního objektu nesmí skončit vyvoláním výjimky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Copy-constructor typu v hlavičce catch-bloku nesmí skončit vyvoláním výjimky</a:t>
            </a:r>
          </a:p>
        </p:txBody>
      </p:sp>
    </p:spTree>
    <p:extLst>
      <p:ext uri="{BB962C8B-B14F-4D97-AF65-F5344CB8AC3E}">
        <p14:creationId xmlns:p14="http://schemas.microsoft.com/office/powerpoint/2010/main" val="2583721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cs-CZ" altLang="en-US"/>
              <a:t>Poznámka: Výjimky při zpracování výjimky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Výjimka při výpočtu výrazu v throw příkaze</a:t>
            </a:r>
          </a:p>
          <a:p>
            <a:pPr lvl="3" eaLnBrk="1" hangingPunct="1"/>
            <a:r>
              <a:rPr lang="cs-CZ" altLang="en-US"/>
              <a:t>Tento throw příkaz nebude vyvolán</a:t>
            </a:r>
          </a:p>
          <a:p>
            <a:pPr lvl="3" eaLnBrk="1" hangingPunct="1"/>
            <a:endParaRPr lang="cs-CZ" altLang="en-US"/>
          </a:p>
          <a:p>
            <a:pPr lvl="2" eaLnBrk="1" hangingPunct="1"/>
            <a:r>
              <a:rPr lang="cs-CZ" altLang="en-US"/>
              <a:t>Výjimka v destruktoru při stack-unwinding</a:t>
            </a:r>
          </a:p>
          <a:p>
            <a:pPr lvl="3" eaLnBrk="1" hangingPunct="1"/>
            <a:r>
              <a:rPr lang="cs-CZ" altLang="en-US"/>
              <a:t>Povolena, pokud neopustí destruktor</a:t>
            </a:r>
          </a:p>
          <a:p>
            <a:pPr lvl="3" eaLnBrk="1" hangingPunct="1"/>
            <a:r>
              <a:rPr lang="cs-CZ" altLang="en-US"/>
              <a:t>Po zachycení a normálním ukončení destruktoru se pokračuje v původní výjimce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Výjimka uvnitř catch-bloku</a:t>
            </a:r>
          </a:p>
          <a:p>
            <a:pPr lvl="3" eaLnBrk="1" hangingPunct="1"/>
            <a:r>
              <a:rPr lang="cs-CZ" altLang="en-US"/>
              <a:t>Pokud je zachycena uvnitř, ošetření původní výjimky může dále pokračovat (přikazem throw bez výrazu)</a:t>
            </a:r>
          </a:p>
          <a:p>
            <a:pPr lvl="3" eaLnBrk="1" hangingPunct="1"/>
            <a:r>
              <a:rPr lang="cs-CZ" altLang="en-US"/>
              <a:t>Pokud není zachycena, namísto původní výjimky se pokračuje ošetřováním nové</a:t>
            </a:r>
          </a:p>
        </p:txBody>
      </p:sp>
    </p:spTree>
    <p:extLst>
      <p:ext uri="{BB962C8B-B14F-4D97-AF65-F5344CB8AC3E}">
        <p14:creationId xmlns:p14="http://schemas.microsoft.com/office/powerpoint/2010/main" val="3651040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 err="1"/>
              <a:t>Kompil</a:t>
            </a:r>
            <a:r>
              <a:rPr lang="cs-CZ" altLang="en-US" dirty="0" err="1"/>
              <a:t>átory</a:t>
            </a:r>
            <a:r>
              <a:rPr lang="cs-CZ" altLang="en-US" dirty="0"/>
              <a:t> samy ošetřují některé výjimky</a:t>
            </a:r>
          </a:p>
          <a:p>
            <a:pPr lvl="2" eaLnBrk="1" hangingPunct="1"/>
            <a:r>
              <a:rPr lang="cs-CZ" altLang="en-US" dirty="0"/>
              <a:t>Dynamická alokace polí</a:t>
            </a:r>
          </a:p>
          <a:p>
            <a:pPr lvl="3" eaLnBrk="1" hangingPunct="1"/>
            <a:r>
              <a:rPr lang="cs-CZ" altLang="en-US" dirty="0"/>
              <a:t>Dojde-li k výjimce v konstruktoru některého prvku, úspěšně zkonstruované prvky budou destruovány</a:t>
            </a:r>
          </a:p>
          <a:p>
            <a:pPr lvl="3"/>
            <a:r>
              <a:rPr lang="cs-CZ" altLang="en-US" dirty="0"/>
              <a:t>Ve zpracování výjimky se poté pokračuje</a:t>
            </a:r>
          </a:p>
        </p:txBody>
      </p:sp>
    </p:spTree>
    <p:extLst>
      <p:ext uri="{BB962C8B-B14F-4D97-AF65-F5344CB8AC3E}">
        <p14:creationId xmlns:p14="http://schemas.microsoft.com/office/powerpoint/2010/main" val="480664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sz="1800" dirty="0" err="1"/>
              <a:t>Kompil</a:t>
            </a:r>
            <a:r>
              <a:rPr lang="cs-CZ" altLang="en-US" sz="1800" dirty="0"/>
              <a:t>átory samy ošetřují některé výjimky</a:t>
            </a:r>
          </a:p>
          <a:p>
            <a:pPr lvl="2" eaLnBrk="1" hangingPunct="1"/>
            <a:r>
              <a:rPr lang="cs-CZ" altLang="en-US" sz="1600" dirty="0"/>
              <a:t>Dynamická alokace polí</a:t>
            </a:r>
          </a:p>
          <a:p>
            <a:pPr lvl="3" eaLnBrk="1" hangingPunct="1"/>
            <a:r>
              <a:rPr lang="cs-CZ" altLang="en-US" sz="1400" dirty="0"/>
              <a:t>Dojde-li k výjimce v konstruktoru některého prvku, úspěšně zkonstruované prvky budou destruovány</a:t>
            </a:r>
          </a:p>
          <a:p>
            <a:pPr lvl="3"/>
            <a:r>
              <a:rPr lang="cs-CZ" altLang="en-US" dirty="0"/>
              <a:t>Ve zpracování výjimky se poté pokračuje</a:t>
            </a:r>
          </a:p>
          <a:p>
            <a:pPr lvl="3" eaLnBrk="1" hangingPunct="1"/>
            <a:endParaRPr lang="cs-CZ" altLang="en-US" sz="1400" dirty="0"/>
          </a:p>
          <a:p>
            <a:pPr lvl="2" eaLnBrk="1" hangingPunct="1"/>
            <a:r>
              <a:rPr lang="cs-CZ" altLang="en-US" sz="1600" dirty="0"/>
              <a:t>Výjimka v konstruktoru součásti (prvku nebo předka) třídy</a:t>
            </a:r>
          </a:p>
          <a:p>
            <a:pPr lvl="3" eaLnBrk="1" hangingPunct="1"/>
            <a:r>
              <a:rPr lang="cs-CZ" altLang="en-US" sz="1400" dirty="0"/>
              <a:t>Sousední, již zkonstruované součásti, budou destruovány</a:t>
            </a:r>
          </a:p>
          <a:p>
            <a:pPr lvl="3" eaLnBrk="1" hangingPunct="1"/>
            <a:r>
              <a:rPr lang="cs-CZ" altLang="en-US" sz="1400" dirty="0"/>
              <a:t>Ve zpracování výjimky se poté pokračuje</a:t>
            </a:r>
          </a:p>
          <a:p>
            <a:pPr lvl="3"/>
            <a:r>
              <a:rPr lang="cs-CZ" altLang="en-US" dirty="0"/>
              <a:t>Uvnitř konstruktoru je možno výjimku zachytit speciálním try-blokem:</a:t>
            </a:r>
          </a:p>
          <a:p>
            <a:pPr lvl="4" indent="-228600"/>
            <a:r>
              <a:rPr lang="cs-CZ" altLang="en-US" dirty="0"/>
              <a:t>X::X(</a:t>
            </a:r>
            <a:r>
              <a:rPr lang="en-US" altLang="en-US" dirty="0"/>
              <a:t> /*</a:t>
            </a:r>
            <a:r>
              <a:rPr lang="cs-CZ" altLang="en-US" dirty="0"/>
              <a:t> formální parametry </a:t>
            </a:r>
            <a:r>
              <a:rPr lang="en-US" altLang="en-US" dirty="0"/>
              <a:t>*/</a:t>
            </a:r>
            <a:r>
              <a:rPr lang="cs-CZ" altLang="en-US" dirty="0"/>
              <a:t>)</a:t>
            </a:r>
            <a:endParaRPr lang="en-US" altLang="en-US" dirty="0"/>
          </a:p>
          <a:p>
            <a:pPr lvl="4" indent="-228600"/>
            <a:r>
              <a:rPr lang="cs-CZ" altLang="en-US" dirty="0">
                <a:solidFill>
                  <a:srgbClr val="FF0000"/>
                </a:solidFill>
              </a:rPr>
              <a:t>try</a:t>
            </a:r>
            <a:r>
              <a:rPr lang="cs-CZ" altLang="en-US" dirty="0"/>
              <a:t> : Y</a:t>
            </a:r>
            <a:r>
              <a:rPr lang="en-US" altLang="en-US" dirty="0"/>
              <a:t>( /*</a:t>
            </a:r>
            <a:r>
              <a:rPr lang="cs-CZ" altLang="en-US" dirty="0"/>
              <a:t> parametry pro konstruktor součásti Y </a:t>
            </a:r>
            <a:r>
              <a:rPr lang="en-US" altLang="en-US" dirty="0"/>
              <a:t>*/) 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{</a:t>
            </a:r>
            <a:r>
              <a:rPr lang="en-US" altLang="en-US" dirty="0"/>
              <a:t> /*</a:t>
            </a:r>
            <a:r>
              <a:rPr lang="cs-CZ" altLang="en-US" dirty="0"/>
              <a:t> vlastní tělo konstruktoru </a:t>
            </a:r>
            <a:r>
              <a:rPr lang="en-US" altLang="en-US" dirty="0"/>
              <a:t>*/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}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catch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( </a:t>
            </a:r>
            <a:r>
              <a:rPr lang="en-US" altLang="en-US" dirty="0"/>
              <a:t>/*</a:t>
            </a:r>
            <a:r>
              <a:rPr lang="cs-CZ" altLang="en-US" dirty="0"/>
              <a:t> parametr catch-bloku </a:t>
            </a:r>
            <a:r>
              <a:rPr lang="en-US" altLang="en-US" dirty="0"/>
              <a:t>*/</a:t>
            </a:r>
            <a:r>
              <a:rPr lang="en-US" altLang="en-US" dirty="0">
                <a:solidFill>
                  <a:srgbClr val="FF0000"/>
                </a:solidFill>
              </a:rPr>
              <a:t> )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{ </a:t>
            </a:r>
          </a:p>
          <a:p>
            <a:pPr lvl="4" indent="-228600"/>
            <a:r>
              <a:rPr lang="en-US" altLang="en-US" dirty="0"/>
              <a:t>  /* o</a:t>
            </a:r>
            <a:r>
              <a:rPr lang="cs-CZ" altLang="en-US" dirty="0"/>
              <a:t>šetření výjimky v konstruktoru Y i ve vlastním těle </a:t>
            </a:r>
            <a:r>
              <a:rPr lang="en-US" altLang="en-US" dirty="0"/>
              <a:t>*/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}</a:t>
            </a:r>
            <a:endParaRPr lang="cs-CZ" altLang="en-US" dirty="0">
              <a:solidFill>
                <a:srgbClr val="FF0000"/>
              </a:solidFill>
            </a:endParaRPr>
          </a:p>
          <a:p>
            <a:pPr lvl="3" eaLnBrk="1" hangingPunct="1"/>
            <a:r>
              <a:rPr lang="cs-CZ" altLang="en-US" sz="1400" dirty="0"/>
              <a:t>Konstrukci objektu nelze dokončit</a:t>
            </a:r>
          </a:p>
          <a:p>
            <a:pPr lvl="3"/>
            <a:r>
              <a:rPr lang="cs-CZ" altLang="en-US" dirty="0"/>
              <a:t>Opuštění </a:t>
            </a:r>
            <a:r>
              <a:rPr lang="en-US" altLang="en-US" dirty="0" err="1"/>
              <a:t>speci</a:t>
            </a:r>
            <a:r>
              <a:rPr lang="cs-CZ" altLang="en-US" dirty="0"/>
              <a:t>álního catch bloku znamená </a:t>
            </a:r>
            <a:r>
              <a:rPr lang="en-US" altLang="en-US" dirty="0"/>
              <a:t>re</a:t>
            </a:r>
            <a:r>
              <a:rPr lang="cs-CZ" altLang="en-US" dirty="0" err="1"/>
              <a:t>throw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615929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Exception–safe programming</a:t>
            </a:r>
            <a:endParaRPr lang="cs-CZ" noProof="1"/>
          </a:p>
        </p:txBody>
      </p:sp>
      <p:sp>
        <p:nvSpPr>
          <p:cNvPr id="131076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952740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Catch all exceptions in </a:t>
            </a:r>
            <a:r>
              <a:rPr lang="en-US" altLang="en-US" b="1" dirty="0"/>
              <a:t>main</a:t>
            </a:r>
          </a:p>
          <a:p>
            <a:pPr lvl="4"/>
            <a:r>
              <a:rPr lang="en-US" altLang="en-US" dirty="0"/>
              <a:t>int main(int </a:t>
            </a:r>
            <a:r>
              <a:rPr lang="en-US" altLang="en-US" dirty="0" err="1"/>
              <a:t>argc</a:t>
            </a:r>
            <a:r>
              <a:rPr lang="en-US" altLang="en-US" dirty="0"/>
              <a:t>, char * * </a:t>
            </a:r>
            <a:r>
              <a:rPr lang="en-US" altLang="en-US" dirty="0" err="1"/>
              <a:t>argv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 try {</a:t>
            </a:r>
          </a:p>
          <a:p>
            <a:pPr lvl="4"/>
            <a:r>
              <a:rPr lang="en-US" altLang="en-US" dirty="0"/>
              <a:t>    // here is all the program functionality</a:t>
            </a:r>
          </a:p>
          <a:p>
            <a:pPr lvl="4"/>
            <a:r>
              <a:rPr lang="en-US" altLang="en-US" dirty="0"/>
              <a:t>  } catch (...) {</a:t>
            </a:r>
          </a:p>
          <a:p>
            <a:pPr lvl="4"/>
            <a:r>
              <a:rPr lang="en-US" altLang="en-US" dirty="0"/>
              <a:t>    std::</a:t>
            </a:r>
            <a:r>
              <a:rPr lang="en-US" altLang="en-US" dirty="0" err="1"/>
              <a:t>cout</a:t>
            </a:r>
            <a:r>
              <a:rPr lang="en-US" altLang="en-US" dirty="0"/>
              <a:t> &lt;&lt; "Unknown exception caught"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return 0;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"It is implementation-defined whether any stack unwinding is done when an exception is thrown and not caught."</a:t>
            </a:r>
          </a:p>
          <a:p>
            <a:pPr lvl="3"/>
            <a:r>
              <a:rPr lang="en-US" altLang="en-US" dirty="0"/>
              <a:t>If you don't catch in main, your open files may not be flushed, mutexes not released...</a:t>
            </a:r>
          </a:p>
          <a:p>
            <a:pPr lvl="2"/>
            <a:r>
              <a:rPr lang="en-US" altLang="en-US" dirty="0"/>
              <a:t>Insert a std::exception catch block before the universal block to improve diagnostics in known cases</a:t>
            </a:r>
          </a:p>
          <a:p>
            <a:pPr lvl="4"/>
            <a:r>
              <a:rPr lang="en-US" altLang="en-US" dirty="0"/>
              <a:t>  catch (const std::exception &amp; e) {</a:t>
            </a:r>
          </a:p>
          <a:p>
            <a:pPr lvl="4"/>
            <a:r>
              <a:rPr lang="en-US" altLang="en-US" dirty="0"/>
              <a:t>  { std::</a:t>
            </a:r>
            <a:r>
              <a:rPr lang="en-US" altLang="en-US" dirty="0" err="1"/>
              <a:t>cout</a:t>
            </a:r>
            <a:r>
              <a:rPr lang="en-US" altLang="en-US" dirty="0"/>
              <a:t> &lt;&lt; "Exception: " &lt;&lt; </a:t>
            </a:r>
            <a:r>
              <a:rPr lang="en-US" altLang="en-US" dirty="0" err="1"/>
              <a:t>e.what</a:t>
            </a:r>
            <a:r>
              <a:rPr lang="en-US" altLang="en-US" dirty="0"/>
              <a:t>()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  <a:p>
            <a:pPr lvl="1"/>
            <a:r>
              <a:rPr lang="en-US" altLang="en-US" dirty="0"/>
              <a:t>This rule does not apply to threads</a:t>
            </a:r>
          </a:p>
          <a:p>
            <a:pPr lvl="2"/>
            <a:r>
              <a:rPr lang="en-US" altLang="en-US" dirty="0"/>
              <a:t>Exceptions in threads launched by </a:t>
            </a:r>
            <a:r>
              <a:rPr lang="en-US" altLang="en-US" b="1" dirty="0"/>
              <a:t>std::thread </a:t>
            </a:r>
            <a:r>
              <a:rPr lang="en-US" altLang="en-US" dirty="0"/>
              <a:t>are caught by the library</a:t>
            </a:r>
          </a:p>
          <a:p>
            <a:pPr lvl="3"/>
            <a:r>
              <a:rPr lang="en-US" altLang="en-US" dirty="0"/>
              <a:t>These exceptions reappear in another thread if </a:t>
            </a:r>
            <a:r>
              <a:rPr lang="en-US" altLang="en-US" b="1" dirty="0"/>
              <a:t>join</a:t>
            </a:r>
            <a:r>
              <a:rPr lang="en-US" altLang="en-US" dirty="0"/>
              <a:t> is called</a:t>
            </a:r>
          </a:p>
          <a:p>
            <a:pPr lvl="1"/>
            <a:r>
              <a:rPr lang="en-US" altLang="en-US" dirty="0"/>
              <a:t>[Paranoid] A catch with rethrow ensures stack unwinding to this point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sensitive code containing write-open files, inter-process locks etc.</a:t>
            </a:r>
          </a:p>
          <a:p>
            <a:pPr lvl="4"/>
            <a:r>
              <a:rPr lang="en-US" altLang="en-US" dirty="0"/>
              <a:t>  } catch (...) { throw; }</a:t>
            </a:r>
          </a:p>
        </p:txBody>
      </p:sp>
    </p:spTree>
    <p:extLst>
      <p:ext uri="{BB962C8B-B14F-4D97-AF65-F5344CB8AC3E}">
        <p14:creationId xmlns:p14="http://schemas.microsoft.com/office/powerpoint/2010/main" val="3761279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Don't consume exceptions of unknown nature</a:t>
            </a:r>
          </a:p>
          <a:p>
            <a:pPr lvl="2"/>
            <a:r>
              <a:rPr lang="en-US" altLang="en-US" dirty="0"/>
              <a:t>You shall always rethrow in universal catch-blocks, except in </a:t>
            </a:r>
            <a:r>
              <a:rPr lang="en-US" altLang="en-US" b="1" dirty="0"/>
              <a:t>main</a:t>
            </a:r>
            <a:endParaRPr lang="en-US" altLang="en-US" dirty="0"/>
          </a:p>
          <a:p>
            <a:pPr lvl="2"/>
            <a:r>
              <a:rPr lang="en-US" altLang="en-US" dirty="0"/>
              <a:t>Also called </a:t>
            </a:r>
            <a:r>
              <a:rPr lang="en-US" altLang="en-US" b="1" i="1" dirty="0"/>
              <a:t>Exception neutrality</a:t>
            </a:r>
          </a:p>
          <a:p>
            <a:pPr lvl="4"/>
            <a:r>
              <a:rPr lang="en-US" altLang="en-US" dirty="0"/>
              <a:t>void something() {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something</a:t>
            </a:r>
          </a:p>
          <a:p>
            <a:pPr lvl="4"/>
            <a:r>
              <a:rPr lang="en-US" altLang="en-US" dirty="0"/>
              <a:t>  } </a:t>
            </a:r>
            <a:r>
              <a:rPr lang="en-US" altLang="en-US" dirty="0">
                <a:solidFill>
                  <a:srgbClr val="FF0000"/>
                </a:solidFill>
              </a:rPr>
              <a:t>catch (...) { // WRONG !!!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std::</a:t>
            </a:r>
            <a:r>
              <a:rPr lang="en-US" altLang="en-US" dirty="0" err="1">
                <a:solidFill>
                  <a:srgbClr val="FF0000"/>
                </a:solidFill>
              </a:rPr>
              <a:t>cout</a:t>
            </a:r>
            <a:r>
              <a:rPr lang="en-US" altLang="en-US" dirty="0">
                <a:solidFill>
                  <a:srgbClr val="FF0000"/>
                </a:solidFill>
              </a:rPr>
              <a:t> &lt;&lt; "Something happened – but we always continue" &lt;&lt; std::</a:t>
            </a:r>
            <a:r>
              <a:rPr lang="en-US" altLang="en-US" dirty="0" err="1">
                <a:solidFill>
                  <a:srgbClr val="FF0000"/>
                </a:solidFill>
              </a:rPr>
              <a:t>endl</a:t>
            </a:r>
            <a:r>
              <a:rPr lang="en-US" altLang="en-US" dirty="0">
                <a:solidFill>
                  <a:srgbClr val="FF0000"/>
                </a:solidFill>
              </a:rPr>
              <a:t>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It is not a good idea to continue work if you don't know what happened </a:t>
            </a:r>
          </a:p>
          <a:p>
            <a:pPr lvl="3"/>
            <a:r>
              <a:rPr lang="en-US" altLang="en-US" dirty="0"/>
              <a:t>It may mean "hacker attack detected" or "battery exhausted"</a:t>
            </a:r>
          </a:p>
          <a:p>
            <a:pPr lvl="1"/>
            <a:r>
              <a:rPr lang="en-US" altLang="en-US" dirty="0"/>
              <a:t>You can consume an exception if you know what parts may be damaged</a:t>
            </a:r>
          </a:p>
          <a:p>
            <a:pPr lvl="4"/>
            <a:r>
              <a:rPr lang="en-US" altLang="en-US" dirty="0"/>
              <a:t>for (;;) {</a:t>
            </a:r>
          </a:p>
          <a:p>
            <a:pPr lvl="4"/>
            <a:r>
              <a:rPr lang="en-US" altLang="en-US" dirty="0"/>
              <a:t>  auto req = </a:t>
            </a:r>
            <a:r>
              <a:rPr lang="en-US" altLang="en-US" dirty="0" err="1"/>
              <a:t>socket.receive_request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// Any std::exception deemed recoverable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993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 </a:t>
            </a:r>
            <a:r>
              <a:rPr lang="cs-CZ" altLang="en-US" dirty="0"/>
              <a:t>const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&amp; e1 )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910329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try {</a:t>
            </a:r>
          </a:p>
          <a:p>
            <a:pPr lvl="4"/>
            <a:r>
              <a:rPr lang="en-US" altLang="en-US" dirty="0"/>
              <a:t>  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 </a:t>
            </a:r>
            <a:r>
              <a:rPr lang="en-US" altLang="en-US" dirty="0">
                <a:solidFill>
                  <a:srgbClr val="FF0000"/>
                </a:solidFill>
              </a:rPr>
              <a:t>catch (...) {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</a:t>
            </a:r>
            <a:r>
              <a:rPr lang="en-US" altLang="en-US" dirty="0" err="1">
                <a:solidFill>
                  <a:srgbClr val="FF0000"/>
                </a:solidFill>
              </a:rPr>
              <a:t>some_mutex.unlock</a:t>
            </a:r>
            <a:r>
              <a:rPr lang="en-US" altLang="en-US" dirty="0">
                <a:solidFill>
                  <a:srgbClr val="FF0000"/>
                </a:solidFill>
              </a:rPr>
              <a:t>();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throw;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unlock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Called </a:t>
            </a:r>
            <a:r>
              <a:rPr lang="en-US" altLang="en-US" i="1" dirty="0"/>
              <a:t>RAII (Resource Acquisition Is Initialization)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reply;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// [C++17] template deduction required</a:t>
            </a:r>
          </a:p>
          <a:p>
            <a:pPr lvl="4"/>
            <a:r>
              <a:rPr lang="en-US" altLang="en-US" dirty="0"/>
              <a:t>     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172086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altLang="en-US" dirty="0"/>
              <a:t>RAII may require additional exactly positioned blocks in code</a:t>
            </a:r>
          </a:p>
          <a:p>
            <a:pPr lvl="3"/>
            <a:r>
              <a:rPr lang="en-US" altLang="en-US" dirty="0"/>
              <a:t>These may interfere with the scope of other declarations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 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3"/>
            <a:r>
              <a:rPr lang="en-US" altLang="en-US" dirty="0"/>
              <a:t>May be solved using std::optional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std::optional&lt; 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&lt; std::mutex&gt;&gt;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auto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g.</a:t>
            </a:r>
            <a:r>
              <a:rPr lang="en-US" altLang="en-US" dirty="0" err="1">
                <a:solidFill>
                  <a:srgbClr val="FF0000"/>
                </a:solidFill>
              </a:rPr>
              <a:t>reset</a:t>
            </a:r>
            <a:r>
              <a:rPr lang="en-US" altLang="en-US" dirty="0"/>
              <a:t>();	// destructs the </a:t>
            </a:r>
            <a:r>
              <a:rPr lang="en-US" altLang="en-US" dirty="0" err="1"/>
              <a:t>lock_guard</a:t>
            </a:r>
            <a:r>
              <a:rPr lang="en-US" altLang="en-US" dirty="0"/>
              <a:t> inside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0720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312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An </a:t>
            </a:r>
            <a:r>
              <a:rPr lang="en-US" altLang="en-US" b="1" dirty="0"/>
              <a:t>incorrectly</a:t>
            </a:r>
            <a:r>
              <a:rPr lang="en-US" altLang="en-US" dirty="0"/>
              <a:t> implemented copy assignment</a:t>
            </a:r>
          </a:p>
          <a:p>
            <a:pPr lvl="4"/>
            <a:r>
              <a:rPr lang="cs-CZ" altLang="en-US" dirty="0"/>
              <a:t>T </a:t>
            </a:r>
            <a:r>
              <a:rPr lang="en-US" altLang="en-US" dirty="0"/>
              <a:t>&amp; operator=( </a:t>
            </a:r>
            <a:r>
              <a:rPr lang="en-US" altLang="en-US" dirty="0" err="1"/>
              <a:t>const</a:t>
            </a:r>
            <a:r>
              <a:rPr lang="en-US" altLang="en-US" dirty="0"/>
              <a:t> T &amp; b)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this != &amp; b 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delete body_;</a:t>
            </a:r>
          </a:p>
          <a:p>
            <a:pPr lvl="4"/>
            <a:r>
              <a:rPr lang="en-US" altLang="en-US" dirty="0"/>
              <a:t>    body_ = new </a:t>
            </a:r>
            <a:r>
              <a:rPr lang="en-US" altLang="en-US" dirty="0" err="1"/>
              <a:t>TBody</a:t>
            </a:r>
            <a:r>
              <a:rPr lang="en-US" altLang="en-US" dirty="0"/>
              <a:t>( </a:t>
            </a:r>
            <a:r>
              <a:rPr lang="en-US" altLang="en-US" dirty="0" err="1"/>
              <a:t>b.length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  copy( * body_, * </a:t>
            </a:r>
            <a:r>
              <a:rPr lang="en-US" altLang="en-US" dirty="0" err="1"/>
              <a:t>b.body</a:t>
            </a:r>
            <a:r>
              <a:rPr lang="en-US" altLang="en-US" dirty="0"/>
              <a:t>_);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return * this;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r>
              <a:rPr lang="en-US" altLang="en-US" dirty="0"/>
              <a:t>Produces invalid object when </a:t>
            </a:r>
            <a:r>
              <a:rPr lang="en-US" altLang="en-US" dirty="0" err="1"/>
              <a:t>TBody</a:t>
            </a:r>
            <a:r>
              <a:rPr lang="en-US" altLang="en-US" dirty="0"/>
              <a:t> constructor throws</a:t>
            </a:r>
          </a:p>
          <a:p>
            <a:pPr lvl="1"/>
            <a:r>
              <a:rPr lang="en-US" altLang="en-US" dirty="0"/>
              <a:t>Requires testing for this==&amp;b</a:t>
            </a:r>
          </a:p>
        </p:txBody>
      </p:sp>
      <p:sp>
        <p:nvSpPr>
          <p:cNvPr id="13312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Exception-safe implementation</a:t>
            </a:r>
          </a:p>
          <a:p>
            <a:pPr lvl="4"/>
            <a:r>
              <a:rPr lang="cs-CZ" altLang="en-US" dirty="0"/>
              <a:t>T </a:t>
            </a:r>
            <a:r>
              <a:rPr lang="en-US" altLang="en-US" dirty="0"/>
              <a:t>&amp; operator=( </a:t>
            </a:r>
            <a:r>
              <a:rPr lang="en-US" altLang="en-US" dirty="0" err="1"/>
              <a:t>const</a:t>
            </a:r>
            <a:r>
              <a:rPr lang="en-US" altLang="en-US" dirty="0"/>
              <a:t> T &amp; b)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 </a:t>
            </a:r>
            <a:r>
              <a:rPr lang="en-US" altLang="en-US" dirty="0" err="1"/>
              <a:t>tmp</a:t>
            </a:r>
            <a:r>
              <a:rPr lang="en-US" altLang="en-US" dirty="0"/>
              <a:t>(b);</a:t>
            </a:r>
          </a:p>
          <a:p>
            <a:pPr lvl="4"/>
            <a:r>
              <a:rPr lang="en-US" altLang="en-US" dirty="0"/>
              <a:t>  operator=(</a:t>
            </a:r>
            <a:r>
              <a:rPr lang="en-US" altLang="en-US" dirty="0" err="1"/>
              <a:t>std</a:t>
            </a:r>
            <a:r>
              <a:rPr lang="en-US" altLang="en-US" dirty="0"/>
              <a:t>::move(</a:t>
            </a:r>
            <a:r>
              <a:rPr lang="en-US" altLang="en-US" dirty="0" err="1"/>
              <a:t>tmp</a:t>
            </a:r>
            <a:r>
              <a:rPr lang="en-US" altLang="en-US" dirty="0"/>
              <a:t>));</a:t>
            </a:r>
          </a:p>
          <a:p>
            <a:pPr lvl="4"/>
            <a:r>
              <a:rPr lang="en-US" altLang="en-US" dirty="0"/>
              <a:t>  return * this;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r>
              <a:rPr lang="en-US" altLang="en-US" dirty="0"/>
              <a:t>Can reuse code already implemented in the copy constructor and the move assignment</a:t>
            </a:r>
          </a:p>
          <a:p>
            <a:pPr lvl="1"/>
            <a:r>
              <a:rPr lang="en-US" altLang="en-US" dirty="0"/>
              <a:t>Correct also for this==&amp;b</a:t>
            </a:r>
          </a:p>
          <a:p>
            <a:pPr lvl="2"/>
            <a:r>
              <a:rPr lang="en-US" altLang="en-US" dirty="0"/>
              <a:t>although ineffective</a:t>
            </a:r>
          </a:p>
        </p:txBody>
      </p:sp>
      <p:sp>
        <p:nvSpPr>
          <p:cNvPr id="133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135527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endParaRPr lang="en-US" altLang="en-US" dirty="0"/>
          </a:p>
          <a:p>
            <a:pPr lvl="1"/>
            <a:r>
              <a:rPr lang="cs-CZ" altLang="en-US" b="1" i="1" dirty="0"/>
              <a:t>(Weak) exception safety</a:t>
            </a:r>
          </a:p>
          <a:p>
            <a:pPr lvl="2"/>
            <a:r>
              <a:rPr lang="cs-CZ" altLang="en-US" dirty="0"/>
              <a:t>Funkce (operátor, konstruktor) je </a:t>
            </a:r>
            <a:r>
              <a:rPr lang="cs-CZ" altLang="en-US" i="1" dirty="0"/>
              <a:t>(slabě) bezpečná</a:t>
            </a:r>
            <a:r>
              <a:rPr lang="cs-CZ" altLang="en-US" dirty="0"/>
              <a:t>, pokud i v případě výjimky zanechá veškerá data v konzistentním stavu</a:t>
            </a:r>
          </a:p>
          <a:p>
            <a:pPr lvl="2"/>
            <a:r>
              <a:rPr lang="cs-CZ" altLang="en-US" dirty="0"/>
              <a:t>Konzistentní stav znamená zejména:</a:t>
            </a:r>
          </a:p>
          <a:p>
            <a:pPr lvl="3"/>
            <a:r>
              <a:rPr lang="cs-CZ" altLang="en-US" dirty="0"/>
              <a:t>Nedostupná data byla korektně destruována a odalokována</a:t>
            </a:r>
          </a:p>
          <a:p>
            <a:pPr lvl="3"/>
            <a:r>
              <a:rPr lang="cs-CZ" altLang="en-US" dirty="0"/>
              <a:t>Ukazatele nemíří na odalokovaná data</a:t>
            </a:r>
          </a:p>
          <a:p>
            <a:pPr lvl="3"/>
            <a:r>
              <a:rPr lang="cs-CZ" altLang="en-US" dirty="0"/>
              <a:t>Platí další invarianty dané logikou aplikace</a:t>
            </a:r>
          </a:p>
          <a:p>
            <a:pPr lvl="2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34548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endParaRPr lang="en-US" altLang="en-US" dirty="0"/>
          </a:p>
          <a:p>
            <a:pPr lvl="1"/>
            <a:r>
              <a:rPr lang="cs-CZ" altLang="en-US" b="1" i="1" dirty="0"/>
              <a:t>(Weak) exception safety</a:t>
            </a:r>
          </a:p>
          <a:p>
            <a:pPr lvl="2"/>
            <a:r>
              <a:rPr lang="cs-CZ" altLang="en-US" dirty="0"/>
              <a:t>Funkce (operátor, konstruktor) je </a:t>
            </a:r>
            <a:r>
              <a:rPr lang="cs-CZ" altLang="en-US" i="1" dirty="0"/>
              <a:t>(slabě) bezpečná</a:t>
            </a:r>
            <a:r>
              <a:rPr lang="cs-CZ" altLang="en-US" dirty="0"/>
              <a:t>, pokud i v případě výjimky zanechá veškerá data v konzistentním stavu</a:t>
            </a:r>
          </a:p>
          <a:p>
            <a:pPr lvl="2"/>
            <a:r>
              <a:rPr lang="cs-CZ" altLang="en-US" dirty="0"/>
              <a:t>Konzistentní stav znamená zejména:</a:t>
            </a:r>
          </a:p>
          <a:p>
            <a:pPr lvl="3"/>
            <a:r>
              <a:rPr lang="cs-CZ" altLang="en-US" dirty="0"/>
              <a:t>Nedostupná data byla korektně destruována a odalokována</a:t>
            </a:r>
          </a:p>
          <a:p>
            <a:pPr lvl="3"/>
            <a:r>
              <a:rPr lang="cs-CZ" altLang="en-US" dirty="0"/>
              <a:t>Ukazatele nemíří na odalokovaná data</a:t>
            </a:r>
          </a:p>
          <a:p>
            <a:pPr lvl="3"/>
            <a:r>
              <a:rPr lang="cs-CZ" altLang="en-US" dirty="0"/>
              <a:t>Platí další invarianty dané logikou aplikace</a:t>
            </a:r>
          </a:p>
          <a:p>
            <a:pPr lvl="3" eaLnBrk="1" hangingPunct="1"/>
            <a:endParaRPr lang="cs-CZ" altLang="en-US" dirty="0"/>
          </a:p>
          <a:p>
            <a:pPr lvl="1"/>
            <a:r>
              <a:rPr lang="cs-CZ" altLang="en-US" b="1" i="1" dirty="0"/>
              <a:t>Strong exception safety</a:t>
            </a:r>
          </a:p>
          <a:p>
            <a:pPr lvl="2"/>
            <a:r>
              <a:rPr lang="cs-CZ" altLang="en-US" dirty="0"/>
              <a:t>Funkce je </a:t>
            </a:r>
            <a:r>
              <a:rPr lang="cs-CZ" altLang="en-US" i="1" dirty="0"/>
              <a:t>silně bezpečná</a:t>
            </a:r>
            <a:r>
              <a:rPr lang="cs-CZ" altLang="en-US" dirty="0"/>
              <a:t>, pokud v případě, že skončí vyvoláním výjimky, zanechá data ve stejném (</a:t>
            </a:r>
            <a:r>
              <a:rPr lang="cs-CZ" altLang="en-US" i="1" dirty="0"/>
              <a:t>pozorovatelném</a:t>
            </a:r>
            <a:r>
              <a:rPr lang="cs-CZ" altLang="en-US" dirty="0"/>
              <a:t>) stavu, ve kterém byla při jejím vyvolání</a:t>
            </a:r>
            <a:endParaRPr lang="en-US" altLang="en-US" dirty="0"/>
          </a:p>
          <a:p>
            <a:pPr lvl="2"/>
            <a:r>
              <a:rPr lang="en-US" altLang="en-US" i="1" dirty="0"/>
              <a:t>Observable state</a:t>
            </a:r>
            <a:r>
              <a:rPr lang="en-US" altLang="en-US" dirty="0"/>
              <a:t> - </a:t>
            </a:r>
            <a:r>
              <a:rPr lang="cs-CZ" altLang="en-US" dirty="0"/>
              <a:t>chování veřejných metod</a:t>
            </a:r>
          </a:p>
          <a:p>
            <a:pPr lvl="2"/>
            <a:r>
              <a:rPr lang="cs-CZ" altLang="en-US" dirty="0"/>
              <a:t>Nazýváno též "</a:t>
            </a:r>
            <a:r>
              <a:rPr lang="cs-CZ" altLang="en-US" b="1" i="1" dirty="0"/>
              <a:t>Commit-or-rollback semantics</a:t>
            </a:r>
            <a:r>
              <a:rPr lang="cs-CZ" alt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28026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438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1950" y="458967"/>
            <a:ext cx="9000100" cy="5940066"/>
          </a:xfrm>
        </p:spPr>
        <p:txBody>
          <a:bodyPr/>
          <a:lstStyle/>
          <a:p>
            <a:pPr lvl="1"/>
            <a:r>
              <a:rPr lang="cs-CZ" altLang="en-US" dirty="0"/>
              <a:t>(Weak) exception safety</a:t>
            </a:r>
          </a:p>
          <a:p>
            <a:pPr lvl="2"/>
            <a:r>
              <a:rPr lang="cs-CZ" altLang="en-US" dirty="0"/>
              <a:t>Tohoto stupně bezpečnosti lze většinou dosáhnout</a:t>
            </a:r>
          </a:p>
          <a:p>
            <a:pPr lvl="2"/>
            <a:r>
              <a:rPr lang="cs-CZ" altLang="en-US" dirty="0"/>
              <a:t>Stačí vhodně definovat nějaký konzistentní stav, kterého lze vždy dosáhnout, a ošetřit pomocí něj všechny výjimky</a:t>
            </a:r>
          </a:p>
          <a:p>
            <a:pPr lvl="3"/>
            <a:r>
              <a:rPr lang="cs-CZ" altLang="en-US" dirty="0"/>
              <a:t>Konzistentním stavem může být třeba nulovost všech položek</a:t>
            </a:r>
          </a:p>
          <a:p>
            <a:pPr lvl="3"/>
            <a:r>
              <a:rPr lang="cs-CZ" altLang="en-US" dirty="0"/>
              <a:t>Je nutné upravit všechny funkce tak, aby je tento konzistentní stav nepřekvapil (mohou na něj ale reagovat výjimkou)</a:t>
            </a:r>
          </a:p>
          <a:p>
            <a:pPr lvl="1"/>
            <a:endParaRPr lang="cs-CZ" altLang="en-US" dirty="0"/>
          </a:p>
          <a:p>
            <a:pPr lvl="1"/>
            <a:r>
              <a:rPr lang="cs-CZ" altLang="en-US" dirty="0"/>
              <a:t>Strong exception safety</a:t>
            </a:r>
          </a:p>
          <a:p>
            <a:pPr lvl="2"/>
            <a:r>
              <a:rPr lang="cs-CZ" altLang="en-US" dirty="0"/>
              <a:t>Silné bezpečnosti nemusí jít vůbec dosáhnout, pokud je rozhraní funkce navrženo špatně</a:t>
            </a:r>
          </a:p>
          <a:p>
            <a:pPr lvl="2"/>
            <a:r>
              <a:rPr lang="cs-CZ" altLang="en-US" dirty="0"/>
              <a:t>Obvykle jsou problémy s funkcemi s dvojím efektem</a:t>
            </a:r>
          </a:p>
          <a:p>
            <a:pPr lvl="3"/>
            <a:r>
              <a:rPr lang="cs-CZ" altLang="en-US" dirty="0"/>
              <a:t>Příklad: funkce pop vracející odebranou hodnotu</a:t>
            </a:r>
          </a:p>
        </p:txBody>
      </p:sp>
    </p:spTree>
    <p:extLst>
      <p:ext uri="{BB962C8B-B14F-4D97-AF65-F5344CB8AC3E}">
        <p14:creationId xmlns:p14="http://schemas.microsoft.com/office/powerpoint/2010/main" val="37321335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438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1950" y="458967"/>
            <a:ext cx="9000100" cy="5940066"/>
          </a:xfrm>
        </p:spPr>
        <p:txBody>
          <a:bodyPr/>
          <a:lstStyle/>
          <a:p>
            <a:pPr lvl="1"/>
            <a:r>
              <a:rPr lang="en-US" altLang="en-US" dirty="0"/>
              <a:t>Standard library is designed to be strongly exception-safe, if</a:t>
            </a:r>
            <a:endParaRPr lang="cs-CZ" altLang="en-US" dirty="0"/>
          </a:p>
          <a:p>
            <a:pPr lvl="2"/>
            <a:r>
              <a:rPr lang="en-US" altLang="en-US" dirty="0"/>
              <a:t>the user-supplied types/functions are strongly exception-safe</a:t>
            </a:r>
          </a:p>
          <a:p>
            <a:pPr lvl="2"/>
            <a:r>
              <a:rPr lang="en-US" altLang="en-US" dirty="0"/>
              <a:t>some additional conditions hold</a:t>
            </a:r>
            <a:endParaRPr lang="cs-CZ" altLang="en-US" dirty="0"/>
          </a:p>
          <a:p>
            <a:pPr lvl="2"/>
            <a:r>
              <a:rPr lang="en-US" altLang="en-US" dirty="0"/>
              <a:t>Example: std::vector::insert</a:t>
            </a:r>
          </a:p>
          <a:p>
            <a:pPr lvl="3"/>
            <a:r>
              <a:rPr lang="en-US" altLang="en-US" i="1" dirty="0"/>
              <a:t>If an exception is thrown when inserting a single element at the end, and T is </a:t>
            </a:r>
            <a:r>
              <a:rPr lang="en-US" altLang="en-US" i="1" dirty="0" err="1"/>
              <a:t>CopyInsertable</a:t>
            </a:r>
            <a:r>
              <a:rPr lang="en-US" altLang="en-US" i="1" dirty="0"/>
              <a:t> or std::</a:t>
            </a:r>
            <a:r>
              <a:rPr lang="en-US" altLang="en-US" i="1" dirty="0" err="1"/>
              <a:t>is_nothrow_move_constructible</a:t>
            </a:r>
            <a:r>
              <a:rPr lang="en-US" altLang="en-US" i="1" dirty="0"/>
              <a:t>&lt;T&gt;::value is true, there are no effects (strong exception guarantee).</a:t>
            </a:r>
          </a:p>
          <a:p>
            <a:pPr lvl="2"/>
            <a:r>
              <a:rPr lang="en-US" altLang="en-US" dirty="0"/>
              <a:t>The algorithm chosen by the library may depend on </a:t>
            </a:r>
            <a:r>
              <a:rPr lang="en-US" altLang="en-US" b="1" dirty="0" err="1"/>
              <a:t>noexcept</a:t>
            </a:r>
            <a:r>
              <a:rPr lang="en-US" altLang="en-US" dirty="0"/>
              <a:t> flags</a:t>
            </a:r>
          </a:p>
          <a:p>
            <a:pPr lvl="3"/>
            <a:r>
              <a:rPr lang="en-US" altLang="en-US" dirty="0"/>
              <a:t>Insert uses copy-constructors if move-constructors are not marked </a:t>
            </a:r>
            <a:r>
              <a:rPr lang="en-US" altLang="en-US" dirty="0" err="1"/>
              <a:t>noexcept</a:t>
            </a:r>
            <a:endParaRPr lang="en-US" altLang="en-US" dirty="0"/>
          </a:p>
          <a:p>
            <a:pPr lvl="3"/>
            <a:r>
              <a:rPr lang="en-US" altLang="en-US" dirty="0"/>
              <a:t>Otherwise it would not be able to undo the failed move</a:t>
            </a:r>
          </a:p>
          <a:p>
            <a:pPr lvl="2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9791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 </a:t>
            </a:r>
            <a:r>
              <a:rPr lang="cs-CZ" altLang="en-US" dirty="0"/>
              <a:t>const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&amp;)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4980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pPr lvl="3"/>
            <a:r>
              <a:rPr lang="en-US" altLang="en-US" dirty="0"/>
              <a:t>There is an universal catch block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236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Exception handling consists of</a:t>
            </a:r>
            <a:endParaRPr lang="cs-CZ" altLang="en-US" dirty="0"/>
          </a:p>
          <a:p>
            <a:pPr lvl="1"/>
            <a:r>
              <a:rPr lang="en-US" altLang="en-US" dirty="0"/>
              <a:t>Evaluating the expression in the throw statement</a:t>
            </a:r>
            <a:endParaRPr lang="cs-CZ" altLang="en-US" dirty="0"/>
          </a:p>
          <a:p>
            <a:pPr lvl="2"/>
            <a:r>
              <a:rPr lang="en-US" altLang="en-US" dirty="0"/>
              <a:t>The value is stored "somewhere"</a:t>
            </a:r>
            <a:endParaRPr lang="cs-CZ" altLang="en-US" dirty="0"/>
          </a:p>
          <a:p>
            <a:pPr lvl="1"/>
            <a:r>
              <a:rPr lang="cs-CZ" altLang="en-US" dirty="0"/>
              <a:t>Stack-unwinding</a:t>
            </a:r>
          </a:p>
          <a:p>
            <a:pPr lvl="2"/>
            <a:r>
              <a:rPr lang="en-US" altLang="en-US" dirty="0"/>
              <a:t>Blocks and functions are being exited</a:t>
            </a:r>
            <a:endParaRPr lang="cs-CZ" altLang="en-US" dirty="0"/>
          </a:p>
          <a:p>
            <a:pPr lvl="2"/>
            <a:r>
              <a:rPr lang="en-US" altLang="en-US" dirty="0"/>
              <a:t>Local and temporary variables are destructed by calling destructors</a:t>
            </a:r>
          </a:p>
          <a:p>
            <a:pPr lvl="3"/>
            <a:r>
              <a:rPr lang="en-US" altLang="en-US" dirty="0"/>
              <a:t>Inside a destructor, another instance of exception handling may be executed</a:t>
            </a:r>
          </a:p>
          <a:p>
            <a:pPr lvl="3"/>
            <a:r>
              <a:rPr lang="en-US" altLang="en-US" dirty="0"/>
              <a:t>The destructors must not let their internal exceptions escape</a:t>
            </a:r>
            <a:endParaRPr lang="cs-CZ" altLang="en-US" dirty="0"/>
          </a:p>
          <a:p>
            <a:pPr lvl="2"/>
            <a:r>
              <a:rPr lang="cs-CZ" altLang="en-US" dirty="0"/>
              <a:t>Stack-unwinding </a:t>
            </a:r>
            <a:r>
              <a:rPr lang="en-US" altLang="en-US" dirty="0"/>
              <a:t>stops in the </a:t>
            </a:r>
            <a:r>
              <a:rPr lang="cs-CZ" altLang="en-US" dirty="0"/>
              <a:t>try-blo</a:t>
            </a:r>
            <a:r>
              <a:rPr lang="en-US" altLang="en-US" dirty="0" err="1"/>
              <a:t>ck</a:t>
            </a:r>
            <a:r>
              <a:rPr lang="en-US" altLang="en-US" dirty="0"/>
              <a:t> whose </a:t>
            </a:r>
            <a:r>
              <a:rPr lang="cs-CZ" altLang="en-US" dirty="0"/>
              <a:t>catch-blo</a:t>
            </a:r>
            <a:r>
              <a:rPr lang="en-US" altLang="en-US" dirty="0"/>
              <a:t>c</a:t>
            </a:r>
            <a:r>
              <a:rPr lang="cs-CZ" altLang="en-US" dirty="0"/>
              <a:t>k </a:t>
            </a:r>
            <a:r>
              <a:rPr lang="en-US" altLang="en-US" dirty="0"/>
              <a:t>matches the </a:t>
            </a:r>
            <a:r>
              <a:rPr lang="cs-CZ" altLang="en-US" dirty="0"/>
              <a:t>throw</a:t>
            </a:r>
            <a:r>
              <a:rPr lang="en-US" altLang="en-US" dirty="0"/>
              <a:t> expression type</a:t>
            </a:r>
            <a:endParaRPr lang="cs-CZ" altLang="en-US" dirty="0"/>
          </a:p>
          <a:p>
            <a:pPr lvl="1"/>
            <a:r>
              <a:rPr lang="cs-CZ" altLang="en-US" dirty="0"/>
              <a:t>catch-blo</a:t>
            </a:r>
            <a:r>
              <a:rPr lang="en-US" altLang="en-US" dirty="0" err="1"/>
              <a:t>ck</a:t>
            </a:r>
            <a:r>
              <a:rPr lang="en-US" altLang="en-US" dirty="0"/>
              <a:t> execution</a:t>
            </a:r>
            <a:endParaRPr lang="cs-CZ" altLang="en-US" dirty="0"/>
          </a:p>
          <a:p>
            <a:pPr lvl="2"/>
            <a:r>
              <a:rPr lang="en-US" altLang="en-US" dirty="0"/>
              <a:t>The throw value is still stored</a:t>
            </a:r>
          </a:p>
          <a:p>
            <a:pPr lvl="3"/>
            <a:r>
              <a:rPr lang="en-US" altLang="en-US" dirty="0"/>
              <a:t>may be accessed via the catch-block argument (typically, by reference)</a:t>
            </a:r>
          </a:p>
          <a:p>
            <a:pPr lvl="3"/>
            <a:r>
              <a:rPr lang="en-US" altLang="en-US" dirty="0"/>
              <a:t>also accessible through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current_exception</a:t>
            </a:r>
            <a:endParaRPr lang="cs-CZ" altLang="en-US" dirty="0"/>
          </a:p>
          <a:p>
            <a:pPr lvl="2"/>
            <a:r>
              <a:rPr lang="en-US" altLang="en-US" dirty="0"/>
              <a:t>"</a:t>
            </a:r>
            <a:r>
              <a:rPr lang="en-US" altLang="en-US" dirty="0">
                <a:solidFill>
                  <a:schemeClr val="accent1"/>
                </a:solidFill>
              </a:rPr>
              <a:t>throw;</a:t>
            </a:r>
            <a:r>
              <a:rPr lang="en-US" altLang="en-US" dirty="0"/>
              <a:t>" statement, if present, continues stack-unwinding</a:t>
            </a:r>
            <a:endParaRPr lang="cs-CZ" altLang="en-US" dirty="0"/>
          </a:p>
          <a:p>
            <a:pPr lvl="1"/>
            <a:r>
              <a:rPr lang="en-US" altLang="en-US" dirty="0"/>
              <a:t>Exception handling ends when the accepting catch-block is exited normally</a:t>
            </a:r>
            <a:endParaRPr lang="cs-CZ" altLang="en-US" dirty="0"/>
          </a:p>
          <a:p>
            <a:pPr lvl="2"/>
            <a:r>
              <a:rPr lang="en-US" altLang="en-US" dirty="0"/>
              <a:t>Also using</a:t>
            </a:r>
            <a:r>
              <a:rPr lang="cs-CZ" altLang="en-US" dirty="0"/>
              <a:t> return, break, continue, goto</a:t>
            </a:r>
          </a:p>
          <a:p>
            <a:pPr lvl="2"/>
            <a:r>
              <a:rPr lang="en-US" altLang="en-US" dirty="0"/>
              <a:t>Or by throwing another exception from the catch-block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061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28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288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Materialized exceptions</a:t>
            </a:r>
            <a:endParaRPr lang="cs-CZ" altLang="en-US" dirty="0"/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std::exception_ptr </a:t>
            </a:r>
            <a:r>
              <a:rPr lang="en-US" altLang="en-US" dirty="0"/>
              <a:t>is a smart-pointer to an exception object</a:t>
            </a:r>
            <a:endParaRPr lang="cs-CZ" altLang="en-US" dirty="0"/>
          </a:p>
          <a:p>
            <a:pPr lvl="3"/>
            <a:r>
              <a:rPr lang="en-US" altLang="en-US" dirty="0"/>
              <a:t>Uses reference-counting to deallocate</a:t>
            </a:r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std::current_exception()</a:t>
            </a:r>
          </a:p>
          <a:p>
            <a:pPr lvl="3"/>
            <a:r>
              <a:rPr lang="en-US" altLang="en-US" dirty="0"/>
              <a:t>Returns (a pointer to a copy of) the exception being currently handled</a:t>
            </a:r>
          </a:p>
          <a:p>
            <a:pPr lvl="3"/>
            <a:r>
              <a:rPr lang="en-US" altLang="en-US" dirty="0"/>
              <a:t>The exception handling may then be ended by exiting the catch-block</a:t>
            </a:r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std::rethrow_exception( p)</a:t>
            </a:r>
          </a:p>
          <a:p>
            <a:pPr lvl="3"/>
            <a:r>
              <a:rPr lang="en-US" altLang="en-US" dirty="0"/>
              <a:t>(Re-)executes the stored exception</a:t>
            </a:r>
          </a:p>
          <a:p>
            <a:pPr lvl="3"/>
            <a:r>
              <a:rPr lang="en-US" altLang="en-US" dirty="0"/>
              <a:t>like a throw statement</a:t>
            </a:r>
            <a:endParaRPr lang="cs-CZ" altLang="en-US" dirty="0"/>
          </a:p>
          <a:p>
            <a:pPr lvl="2"/>
            <a:r>
              <a:rPr lang="en-US" altLang="en-US" dirty="0"/>
              <a:t>This mechanism allows</a:t>
            </a:r>
            <a:r>
              <a:rPr lang="cs-CZ" altLang="en-US" dirty="0"/>
              <a:t>:</a:t>
            </a:r>
            <a:endParaRPr lang="en-US" altLang="en-US" dirty="0"/>
          </a:p>
          <a:p>
            <a:pPr lvl="3"/>
            <a:r>
              <a:rPr lang="en-US" altLang="en-US" dirty="0"/>
              <a:t>Propagating the exception to a different thread</a:t>
            </a:r>
            <a:endParaRPr lang="cs-CZ" altLang="en-US" dirty="0"/>
          </a:p>
          <a:p>
            <a:pPr lvl="3"/>
            <a:r>
              <a:rPr lang="en-US" altLang="en-US" dirty="0" err="1"/>
              <a:t>Signalling</a:t>
            </a:r>
            <a:r>
              <a:rPr lang="en-US" altLang="en-US" dirty="0"/>
              <a:t> exceptions in the </a:t>
            </a:r>
            <a:r>
              <a:rPr lang="cs-CZ" altLang="en-US" dirty="0"/>
              <a:t>promise/future</a:t>
            </a:r>
            <a:r>
              <a:rPr lang="en-US" altLang="en-US" dirty="0"/>
              <a:t> mechanism</a:t>
            </a:r>
            <a:endParaRPr lang="cs-CZ" altLang="en-US" dirty="0"/>
          </a:p>
          <a:p>
            <a:endParaRPr lang="en-US" altLang="en-US" dirty="0"/>
          </a:p>
        </p:txBody>
      </p:sp>
      <p:sp>
        <p:nvSpPr>
          <p:cNvPr id="12288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en-US" dirty="0"/>
          </a:p>
          <a:p>
            <a:pPr lvl="4"/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exception_ptr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p;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catch (</a:t>
            </a:r>
            <a:r>
              <a:rPr lang="cs-CZ" altLang="en-US" dirty="0"/>
              <a:t>...</a:t>
            </a:r>
            <a:r>
              <a:rPr lang="en-US" altLang="en-US" dirty="0"/>
              <a:t>) {</a:t>
            </a:r>
          </a:p>
          <a:p>
            <a:pPr lvl="4"/>
            <a:r>
              <a:rPr lang="en-US" altLang="en-US" dirty="0"/>
              <a:t>    </a:t>
            </a:r>
            <a:r>
              <a:rPr lang="cs-CZ" altLang="en-US" dirty="0"/>
              <a:t>p </a:t>
            </a:r>
            <a:r>
              <a:rPr lang="en-US" altLang="en-US" dirty="0"/>
              <a:t>=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current_exception</a:t>
            </a:r>
            <a:r>
              <a:rPr lang="en-US" altLang="en-US" dirty="0">
                <a:solidFill>
                  <a:schemeClr val="accent1"/>
                </a:solidFill>
              </a:rPr>
              <a:t>()</a:t>
            </a:r>
            <a:r>
              <a:rPr lang="en-US" altLang="en-US" dirty="0"/>
              <a:t>;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noProof="1"/>
          </a:p>
          <a:p>
            <a:pPr lvl="4"/>
            <a:r>
              <a:rPr lang="en-US" altLang="en-US" noProof="1"/>
              <a:t>void h()</a:t>
            </a:r>
          </a:p>
          <a:p>
            <a:pPr lvl="4"/>
            <a:r>
              <a:rPr lang="en-US" altLang="en-US" noProof="1"/>
              <a:t>{</a:t>
            </a:r>
          </a:p>
          <a:p>
            <a:pPr lvl="4"/>
            <a:r>
              <a:rPr lang="en-US" altLang="en-US" noProof="1"/>
              <a:t>  </a:t>
            </a:r>
            <a:r>
              <a:rPr lang="en-US" altLang="en-US" noProof="1">
                <a:solidFill>
                  <a:schemeClr val="accent1"/>
                </a:solidFill>
              </a:rPr>
              <a:t>std::rethrow_exception( p)</a:t>
            </a:r>
            <a:r>
              <a:rPr lang="en-US" altLang="en-US" noProof="1"/>
              <a:t>;</a:t>
            </a:r>
          </a:p>
          <a:p>
            <a:pPr lvl="4"/>
            <a:r>
              <a:rPr lang="en-US" altLang="en-US" noProof="1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873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endParaRPr lang="cs-CZ" altLang="en-US" dirty="0"/>
          </a:p>
          <a:p>
            <a:pPr lvl="2"/>
            <a:r>
              <a:rPr lang="en-US" altLang="en-US" dirty="0"/>
              <a:t>Throwing and handling exceptions is slower than normal execution</a:t>
            </a:r>
            <a:endParaRPr lang="cs-CZ" altLang="en-US" dirty="0"/>
          </a:p>
          <a:p>
            <a:pPr lvl="3"/>
            <a:r>
              <a:rPr lang="en-US" altLang="en-US" dirty="0"/>
              <a:t>Compilers favor normal execution at the expense of exception-handling complexity</a:t>
            </a:r>
          </a:p>
          <a:p>
            <a:pPr lvl="2"/>
            <a:r>
              <a:rPr lang="en-US" altLang="en-US" dirty="0"/>
              <a:t>Use exceptions only for rare events</a:t>
            </a:r>
            <a:endParaRPr lang="cs-CZ" altLang="en-US" dirty="0"/>
          </a:p>
          <a:p>
            <a:pPr lvl="3"/>
            <a:r>
              <a:rPr lang="en-US" altLang="en-US" dirty="0"/>
              <a:t>Out-of-memory, network errors, end-of-file, ...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Mark functions which cannot throw by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endParaRPr lang="en-US" altLang="en-US" dirty="0">
              <a:solidFill>
                <a:schemeClr val="accent1"/>
              </a:solidFill>
            </a:endParaRPr>
          </a:p>
          <a:p>
            <a:pPr lvl="3"/>
            <a:r>
              <a:rPr lang="en-US" altLang="en-US" dirty="0"/>
              <a:t>it may make code calling them easier (for you and for the compiler)</a:t>
            </a:r>
          </a:p>
          <a:p>
            <a:pPr lvl="4"/>
            <a:r>
              <a:rPr lang="cs-CZ" altLang="en-US" dirty="0" err="1"/>
              <a:t>void</a:t>
            </a:r>
            <a:r>
              <a:rPr lang="cs-CZ" altLang="en-US" dirty="0"/>
              <a:t> f</a:t>
            </a:r>
            <a:r>
              <a:rPr lang="en-US" altLang="en-US" dirty="0"/>
              <a:t>()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endParaRPr lang="en-US" altLang="en-US" dirty="0">
              <a:solidFill>
                <a:schemeClr val="accent1"/>
              </a:solidFill>
            </a:endParaRPr>
          </a:p>
          <a:p>
            <a:pPr lvl="4"/>
            <a:r>
              <a:rPr lang="en-US" altLang="en-US" dirty="0"/>
              <a:t>{ /*...*/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2"/>
            <a:r>
              <a:rPr lang="en-US" altLang="en-US" dirty="0"/>
              <a:t>You shall always explicitly mark move-constructors and move-assignments as </a:t>
            </a:r>
            <a:r>
              <a:rPr lang="en-US" altLang="en-US" dirty="0" err="1"/>
              <a:t>noexcept</a:t>
            </a:r>
            <a:endParaRPr lang="en-US" altLang="en-US" dirty="0"/>
          </a:p>
          <a:p>
            <a:pPr lvl="3"/>
            <a:r>
              <a:rPr lang="en-US" altLang="en-US" dirty="0"/>
              <a:t>If you are able to avoid exceptions there</a:t>
            </a:r>
          </a:p>
          <a:p>
            <a:pPr lvl="3"/>
            <a:r>
              <a:rPr lang="en-US" altLang="en-US" dirty="0"/>
              <a:t>It will significantly improve the behavior of containers containing your type</a:t>
            </a:r>
          </a:p>
          <a:p>
            <a:pPr lvl="3"/>
            <a:r>
              <a:rPr lang="en-US" altLang="en-US" dirty="0"/>
              <a:t>Compiler-generated functions will be </a:t>
            </a:r>
            <a:r>
              <a:rPr lang="en-US" altLang="en-US" dirty="0" err="1"/>
              <a:t>noexcept</a:t>
            </a:r>
            <a:r>
              <a:rPr lang="en-US" altLang="en-US" dirty="0"/>
              <a:t> if every element has its </a:t>
            </a:r>
            <a:r>
              <a:rPr lang="en-US" altLang="en-US" dirty="0" err="1"/>
              <a:t>noexcept</a:t>
            </a:r>
            <a:r>
              <a:rPr lang="en-US" altLang="en-US" dirty="0"/>
              <a:t> function</a:t>
            </a:r>
          </a:p>
          <a:p>
            <a:pPr lvl="2"/>
            <a:r>
              <a:rPr lang="en-US" altLang="en-US" dirty="0"/>
              <a:t>Destructors are </a:t>
            </a:r>
            <a:r>
              <a:rPr lang="en-US" altLang="en-US" dirty="0" err="1"/>
              <a:t>noexcept</a:t>
            </a:r>
            <a:r>
              <a:rPr lang="en-US" altLang="en-US" dirty="0"/>
              <a:t> by default</a:t>
            </a:r>
          </a:p>
          <a:p>
            <a:pPr lvl="3"/>
            <a:r>
              <a:rPr lang="en-US" altLang="en-US" dirty="0"/>
              <a:t>If your destructors may throw, you shall mark them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r>
              <a:rPr lang="en-US" altLang="en-US" dirty="0">
                <a:solidFill>
                  <a:schemeClr val="accent1"/>
                </a:solidFill>
              </a:rPr>
              <a:t>(false)</a:t>
            </a:r>
          </a:p>
          <a:p>
            <a:pPr lvl="2"/>
            <a:r>
              <a:rPr lang="en-US" altLang="en-US" dirty="0" err="1"/>
              <a:t>noexcept</a:t>
            </a:r>
            <a:r>
              <a:rPr lang="en-US" altLang="en-US" dirty="0"/>
              <a:t> may be conditional on a compile-time constant</a:t>
            </a:r>
          </a:p>
          <a:p>
            <a:pPr lvl="3"/>
            <a:r>
              <a:rPr lang="en-US" altLang="en-US" dirty="0"/>
              <a:t>Used in conjunction with type-examining </a:t>
            </a:r>
            <a:r>
              <a:rPr lang="en-US" altLang="en-US" i="1" dirty="0"/>
              <a:t>traits</a:t>
            </a:r>
            <a:r>
              <a:rPr lang="en-US" altLang="en-US" dirty="0"/>
              <a:t> in the standard library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  <a:endParaRPr lang="cs-CZ" altLang="en-US" dirty="0"/>
          </a:p>
          <a:p>
            <a:pPr lvl="4"/>
            <a:r>
              <a:rPr lang="cs-CZ" altLang="en-US" dirty="0"/>
              <a:t>void g(</a:t>
            </a:r>
            <a:r>
              <a:rPr lang="en-US" altLang="en-US" dirty="0"/>
              <a:t>T &amp; y</a:t>
            </a:r>
            <a:r>
              <a:rPr lang="cs-CZ" altLang="en-US" dirty="0"/>
              <a:t>)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r>
              <a:rPr lang="en-US" altLang="en-US" dirty="0">
                <a:solidFill>
                  <a:schemeClr val="accent1"/>
                </a:solidFill>
              </a:rPr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is_nothrow_copy_constructible_v</a:t>
            </a:r>
            <a:r>
              <a:rPr lang="en-US" altLang="en-US" dirty="0">
                <a:solidFill>
                  <a:schemeClr val="accent1"/>
                </a:solidFill>
              </a:rPr>
              <a:t>&lt; T&gt;)</a:t>
            </a:r>
            <a:endParaRPr lang="cs-CZ" altLang="en-US" dirty="0">
              <a:solidFill>
                <a:schemeClr val="accent1"/>
              </a:solidFill>
            </a:endParaRP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 x = y;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27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Standard exceptions</a:t>
            </a:r>
            <a:endParaRPr lang="cs-CZ" altLang="en-US" dirty="0"/>
          </a:p>
          <a:p>
            <a:pPr lvl="2"/>
            <a:r>
              <a:rPr lang="en-US" altLang="en-US" dirty="0">
                <a:solidFill>
                  <a:schemeClr val="accent1"/>
                </a:solidFill>
              </a:rPr>
              <a:t>&lt;</a:t>
            </a:r>
            <a:r>
              <a:rPr lang="en-US" altLang="en-US" dirty="0" err="1">
                <a:solidFill>
                  <a:schemeClr val="accent1"/>
                </a:solidFill>
              </a:rPr>
              <a:t>stdexcept</a:t>
            </a:r>
            <a:r>
              <a:rPr lang="en-US" altLang="en-US" dirty="0">
                <a:solidFill>
                  <a:schemeClr val="accent1"/>
                </a:solidFill>
              </a:rPr>
              <a:t>&gt; </a:t>
            </a:r>
            <a:endParaRPr lang="cs-CZ" altLang="en-US" dirty="0">
              <a:solidFill>
                <a:schemeClr val="accent1"/>
              </a:solidFill>
            </a:endParaRPr>
          </a:p>
          <a:p>
            <a:pPr lvl="2"/>
            <a:r>
              <a:rPr lang="en-US" altLang="en-US" dirty="0"/>
              <a:t>All standard exceptions are derived from class</a:t>
            </a:r>
            <a:r>
              <a:rPr lang="cs-CZ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</a:p>
          <a:p>
            <a:pPr lvl="3"/>
            <a:r>
              <a:rPr lang="en-US" altLang="en-US" dirty="0"/>
              <a:t>the member function </a:t>
            </a:r>
            <a:r>
              <a:rPr lang="cs-CZ" altLang="en-US" dirty="0">
                <a:solidFill>
                  <a:schemeClr val="accent1"/>
                </a:solidFill>
              </a:rPr>
              <a:t>what() </a:t>
            </a:r>
            <a:r>
              <a:rPr lang="en-US" altLang="en-US" dirty="0"/>
              <a:t>returns the error message</a:t>
            </a:r>
            <a:endParaRPr lang="cs-CZ" altLang="en-US" dirty="0"/>
          </a:p>
          <a:p>
            <a:pPr lvl="2"/>
            <a:r>
              <a:rPr lang="en-US" altLang="en-US" dirty="0" err="1"/>
              <a:t>std</a:t>
            </a:r>
            <a:r>
              <a:rPr lang="cs-CZ" altLang="en-US" dirty="0"/>
              <a:t>::bad_alloc: </a:t>
            </a:r>
            <a:r>
              <a:rPr lang="en-US" altLang="en-US" dirty="0"/>
              <a:t>not-enough memory</a:t>
            </a:r>
            <a:endParaRPr lang="cs-CZ" altLang="en-US" dirty="0"/>
          </a:p>
          <a:p>
            <a:pPr lvl="2"/>
            <a:r>
              <a:rPr lang="en-US" altLang="en-US" dirty="0" err="1"/>
              <a:t>std</a:t>
            </a:r>
            <a:r>
              <a:rPr lang="cs-CZ" altLang="en-US" dirty="0"/>
              <a:t>::bad_cast: </a:t>
            </a:r>
            <a:r>
              <a:rPr lang="en-US" altLang="en-US" dirty="0" err="1"/>
              <a:t>dynamic_cast</a:t>
            </a:r>
            <a:r>
              <a:rPr lang="en-US" altLang="en-US" dirty="0"/>
              <a:t> on references</a:t>
            </a:r>
            <a:endParaRPr lang="cs-CZ" altLang="en-US" dirty="0"/>
          </a:p>
          <a:p>
            <a:pPr lvl="2"/>
            <a:r>
              <a:rPr lang="en-US" altLang="en-US" dirty="0"/>
              <a:t>Derived from</a:t>
            </a:r>
            <a:r>
              <a:rPr lang="cs-CZ" altLang="en-US" dirty="0"/>
              <a:t> </a:t>
            </a:r>
            <a:r>
              <a:rPr lang="en-US" altLang="en-US" dirty="0" err="1"/>
              <a:t>std</a:t>
            </a:r>
            <a:r>
              <a:rPr lang="cs-CZ" altLang="en-US" dirty="0"/>
              <a:t>::logic_error</a:t>
            </a:r>
            <a:r>
              <a:rPr lang="en-US" altLang="en-US" dirty="0"/>
              <a:t> – usually a mistake of the programmer</a:t>
            </a:r>
            <a:endParaRPr lang="cs-CZ" altLang="en-US" dirty="0"/>
          </a:p>
          <a:p>
            <a:pPr lvl="3"/>
            <a:r>
              <a:rPr lang="cs-CZ" altLang="en-US" dirty="0"/>
              <a:t>domain_error, invalid_argument, length_error, out_of_range</a:t>
            </a:r>
          </a:p>
          <a:p>
            <a:pPr lvl="3"/>
            <a:r>
              <a:rPr lang="en-US" altLang="en-US" dirty="0"/>
              <a:t>e.g., thrown</a:t>
            </a:r>
            <a:r>
              <a:rPr lang="cs-CZ" altLang="en-US" dirty="0"/>
              <a:t> </a:t>
            </a:r>
            <a:r>
              <a:rPr lang="en-US" altLang="en-US" dirty="0"/>
              <a:t>by vector::at</a:t>
            </a:r>
            <a:endParaRPr lang="cs-CZ" altLang="en-US" dirty="0"/>
          </a:p>
          <a:p>
            <a:pPr lvl="2"/>
            <a:r>
              <a:rPr lang="en-US" altLang="en-US" dirty="0"/>
              <a:t>Derived from </a:t>
            </a:r>
            <a:r>
              <a:rPr lang="en-US" altLang="en-US" dirty="0" err="1"/>
              <a:t>std</a:t>
            </a:r>
            <a:r>
              <a:rPr lang="cs-CZ" altLang="en-US" dirty="0"/>
              <a:t>::runtime_error</a:t>
            </a:r>
            <a:r>
              <a:rPr lang="en-US" altLang="en-US" dirty="0"/>
              <a:t> – usually a problem in the data or environment</a:t>
            </a:r>
            <a:endParaRPr lang="cs-CZ" altLang="en-US" dirty="0"/>
          </a:p>
          <a:p>
            <a:pPr lvl="3"/>
            <a:r>
              <a:rPr lang="cs-CZ" altLang="en-US" dirty="0"/>
              <a:t>range_error, overflow_error, underflow_error</a:t>
            </a:r>
            <a:endParaRPr lang="en-US" altLang="en-US" dirty="0"/>
          </a:p>
          <a:p>
            <a:pPr lvl="1"/>
            <a:r>
              <a:rPr lang="en-US" altLang="en-US" dirty="0"/>
              <a:t>I</a:t>
            </a:r>
            <a:r>
              <a:rPr lang="cs-CZ" altLang="en-US" dirty="0"/>
              <a:t>t is a good practice to derive your exception classes from std</a:t>
            </a:r>
            <a:r>
              <a:rPr lang="en-US" altLang="en-US" dirty="0"/>
              <a:t>::exception</a:t>
            </a:r>
          </a:p>
          <a:p>
            <a:pPr lvl="2"/>
            <a:r>
              <a:rPr lang="en-US" altLang="en-US" dirty="0"/>
              <a:t>It allows anyone to display the error message by</a:t>
            </a:r>
          </a:p>
          <a:p>
            <a:pPr lvl="4"/>
            <a:r>
              <a:rPr lang="en-US" altLang="en-US" dirty="0"/>
              <a:t>try { /*...*/ } catch (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::exception &amp; e) {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</a:t>
            </a:r>
            <a:r>
              <a:rPr lang="en-US" altLang="en-US" dirty="0" err="1"/>
              <a:t>e.what</a:t>
            </a:r>
            <a:r>
              <a:rPr lang="en-US" altLang="en-US" dirty="0"/>
              <a:t>(); }</a:t>
            </a:r>
            <a:endParaRPr lang="cs-CZ" altLang="en-US" dirty="0"/>
          </a:p>
          <a:p>
            <a:pPr lvl="2"/>
            <a:endParaRPr lang="en-US" altLang="en-US" dirty="0">
              <a:solidFill>
                <a:schemeClr val="accent1"/>
              </a:solidFill>
            </a:endParaRP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Hard errors (invalid memory access, division by zero, ...) are NOT signalized as exceptions</a:t>
            </a:r>
          </a:p>
          <a:p>
            <a:pPr lvl="2"/>
            <a:r>
              <a:rPr lang="en-US" altLang="en-US" dirty="0"/>
              <a:t>These errors might occur almost anywhere</a:t>
            </a:r>
          </a:p>
          <a:p>
            <a:pPr lvl="2"/>
            <a:r>
              <a:rPr lang="en-US" altLang="en-US" dirty="0"/>
              <a:t>The need to correctly recover via exception handling would prohibit many code optimizations</a:t>
            </a:r>
          </a:p>
          <a:p>
            <a:pPr lvl="2"/>
            <a:r>
              <a:rPr lang="en-US" altLang="en-US" dirty="0"/>
              <a:t>Some compilers may be able to do it if asked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41275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/>
              <a:t>Pravidla vynucen</a:t>
            </a:r>
            <a:r>
              <a:rPr lang="cs-CZ" altLang="en-US"/>
              <a:t>á jazykem</a:t>
            </a:r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Destruktor nesmí skončit vyvoláním výjimky</a:t>
            </a:r>
          </a:p>
          <a:p>
            <a:pPr lvl="3" eaLnBrk="1" hangingPunct="1"/>
            <a:r>
              <a:rPr lang="cs-CZ" altLang="en-US"/>
              <a:t>Výjimka může být vyvolána uvnitř, ale musí být zachycena nejpozději uvnitř destruktoru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Zdůvodnění:</a:t>
            </a:r>
          </a:p>
          <a:p>
            <a:pPr lvl="3" eaLnBrk="1" hangingPunct="1"/>
            <a:r>
              <a:rPr lang="cs-CZ" altLang="en-US"/>
              <a:t>V rámci ošetření výjimek (ve fázi stack-unwinding) se volají destruktory lokálních proměnných</a:t>
            </a:r>
          </a:p>
          <a:p>
            <a:pPr lvl="3" eaLnBrk="1" hangingPunct="1"/>
            <a:r>
              <a:rPr lang="cs-CZ" altLang="en-US"/>
              <a:t>Výjimku zde vyvolanou nelze z technických i logických důvodů ošetřit (ztratila by se původní výjimka)</a:t>
            </a:r>
          </a:p>
          <a:p>
            <a:pPr lvl="3" eaLnBrk="1" hangingPunct="1"/>
            <a:r>
              <a:rPr lang="cs-CZ" altLang="en-US"/>
              <a:t>Nastane-li taková výjimka, volá se funkce terminate() a program končí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57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</TotalTime>
  <Words>2984</Words>
  <Application>Microsoft Office PowerPoint</Application>
  <PresentationFormat>On-screen Show (4:3)</PresentationFormat>
  <Paragraphs>481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Consolas</vt:lpstr>
      <vt:lpstr>Tahoma</vt:lpstr>
      <vt:lpstr>Wingdings</vt:lpstr>
      <vt:lpstr>Office Theme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Exception-safe programming</vt:lpstr>
      <vt:lpstr>Exception–safe programming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Exception-safe programming</vt:lpstr>
      <vt:lpstr>Exception-safe programming</vt:lpstr>
      <vt:lpstr>Exception-safe programming</vt:lpstr>
      <vt:lpstr>Exception-safe programming</vt:lpstr>
      <vt:lpstr>Exception-safe programming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153</cp:revision>
  <dcterms:created xsi:type="dcterms:W3CDTF">2020-09-28T08:40:12Z</dcterms:created>
  <dcterms:modified xsi:type="dcterms:W3CDTF">2022-01-03T22:28:55Z</dcterms:modified>
</cp:coreProperties>
</file>